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6" r:id="rId2"/>
    <p:sldId id="257" r:id="rId3"/>
    <p:sldId id="260" r:id="rId4"/>
    <p:sldId id="262" r:id="rId5"/>
    <p:sldId id="261" r:id="rId6"/>
    <p:sldId id="265" r:id="rId7"/>
    <p:sldId id="263" r:id="rId8"/>
    <p:sldId id="266" r:id="rId9"/>
    <p:sldId id="264" r:id="rId10"/>
    <p:sldId id="267" r:id="rId11"/>
    <p:sldId id="269" r:id="rId12"/>
    <p:sldId id="268" r:id="rId13"/>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5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1449" autoAdjust="0"/>
  </p:normalViewPr>
  <p:slideViewPr>
    <p:cSldViewPr snapToGrid="0" snapToObjects="1">
      <p:cViewPr>
        <p:scale>
          <a:sx n="99" d="100"/>
          <a:sy n="99" d="100"/>
        </p:scale>
        <p:origin x="-324" y="5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C5FC15-AAEC-014E-9651-93A34E21A009}" type="datetimeFigureOut">
              <a:rPr lang="it-IT" smtClean="0"/>
              <a:pPr/>
              <a:t>11/11/2013</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FABC28-130A-734A-A1EB-83DE548FD8E1}" type="slidenum">
              <a:rPr lang="it-IT" smtClean="0"/>
              <a:pPr/>
              <a:t>‹N›</a:t>
            </a:fld>
            <a:endParaRPr lang="it-IT"/>
          </a:p>
        </p:txBody>
      </p:sp>
    </p:spTree>
    <p:extLst>
      <p:ext uri="{BB962C8B-B14F-4D97-AF65-F5344CB8AC3E}">
        <p14:creationId xmlns:p14="http://schemas.microsoft.com/office/powerpoint/2010/main" xmlns="" val="216090992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Attività fisica quotidiana</a:t>
            </a:r>
            <a:endParaRPr lang="it-IT" dirty="0"/>
          </a:p>
        </p:txBody>
      </p:sp>
      <p:sp>
        <p:nvSpPr>
          <p:cNvPr id="4" name="Segnaposto numero diapositiva 3"/>
          <p:cNvSpPr>
            <a:spLocks noGrp="1"/>
          </p:cNvSpPr>
          <p:nvPr>
            <p:ph type="sldNum" sz="quarter" idx="10"/>
          </p:nvPr>
        </p:nvSpPr>
        <p:spPr/>
        <p:txBody>
          <a:bodyPr/>
          <a:lstStyle/>
          <a:p>
            <a:fld id="{95FABC28-130A-734A-A1EB-83DE548FD8E1}" type="slidenum">
              <a:rPr lang="it-IT" smtClean="0"/>
              <a:pPr/>
              <a:t>8</a:t>
            </a:fld>
            <a:endParaRPr lang="it-IT"/>
          </a:p>
        </p:txBody>
      </p:sp>
    </p:spTree>
    <p:extLst>
      <p:ext uri="{BB962C8B-B14F-4D97-AF65-F5344CB8AC3E}">
        <p14:creationId xmlns:p14="http://schemas.microsoft.com/office/powerpoint/2010/main" xmlns="" val="2900946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it-IT" smtClean="0"/>
              <a:t>Fare clic per modificare stile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CF0D2167-F8D8-454A-B22B-7DA9DDC6A744}" type="datetimeFigureOut">
              <a:rPr lang="it-IT" smtClean="0"/>
              <a:pPr/>
              <a:t>11/11/2013</a:t>
            </a:fld>
            <a:endParaRPr lang="it-IT"/>
          </a:p>
        </p:txBody>
      </p:sp>
      <p:sp>
        <p:nvSpPr>
          <p:cNvPr id="5" name="Footer Placeholder 4"/>
          <p:cNvSpPr>
            <a:spLocks noGrp="1"/>
          </p:cNvSpPr>
          <p:nvPr>
            <p:ph type="ftr" sz="quarter" idx="11"/>
          </p:nvPr>
        </p:nvSpPr>
        <p:spPr/>
        <p:txBody>
          <a:bodyPr/>
          <a:lstStyle/>
          <a:p>
            <a:endParaRPr lang="it-IT"/>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8E864FBE-58BF-6048-95D4-1EBF0DB69E42}"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CF0D2167-F8D8-454A-B22B-7DA9DDC6A744}" type="datetimeFigureOut">
              <a:rPr lang="it-IT" smtClean="0"/>
              <a:pPr/>
              <a:t>11/11/2013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E864FBE-58BF-6048-95D4-1EBF0DB69E4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CF0D2167-F8D8-454A-B22B-7DA9DDC6A744}" type="datetimeFigureOut">
              <a:rPr lang="it-IT" smtClean="0"/>
              <a:pPr/>
              <a:t>11/11/2013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E864FBE-58BF-6048-95D4-1EBF0DB69E4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Content Placeholder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CF0D2167-F8D8-454A-B22B-7DA9DDC6A744}" type="datetimeFigureOut">
              <a:rPr lang="it-IT" smtClean="0"/>
              <a:pPr/>
              <a:t>11/11/2013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E864FBE-58BF-6048-95D4-1EBF0DB69E4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it-IT" smtClean="0"/>
              <a:t>Fare clic per modificare stile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7" name="Date Placeholder 6"/>
          <p:cNvSpPr>
            <a:spLocks noGrp="1"/>
          </p:cNvSpPr>
          <p:nvPr>
            <p:ph type="dt" sz="half" idx="10"/>
          </p:nvPr>
        </p:nvSpPr>
        <p:spPr/>
        <p:txBody>
          <a:bodyPr/>
          <a:lstStyle/>
          <a:p>
            <a:fld id="{CF0D2167-F8D8-454A-B22B-7DA9DDC6A744}" type="datetimeFigureOut">
              <a:rPr lang="it-IT" smtClean="0"/>
              <a:pPr/>
              <a:t>11/11/2013</a:t>
            </a:fld>
            <a:endParaRPr lang="it-IT"/>
          </a:p>
        </p:txBody>
      </p:sp>
      <p:sp>
        <p:nvSpPr>
          <p:cNvPr id="8" name="Slide Number Placeholder 7"/>
          <p:cNvSpPr>
            <a:spLocks noGrp="1"/>
          </p:cNvSpPr>
          <p:nvPr>
            <p:ph type="sldNum" sz="quarter" idx="11"/>
          </p:nvPr>
        </p:nvSpPr>
        <p:spPr/>
        <p:txBody>
          <a:bodyPr/>
          <a:lstStyle/>
          <a:p>
            <a:fld id="{8E864FBE-58BF-6048-95D4-1EBF0DB69E42}" type="slidenum">
              <a:rPr lang="it-IT" smtClean="0"/>
              <a:pPr/>
              <a:t>‹N›</a:t>
            </a:fld>
            <a:endParaRPr lang="it-IT"/>
          </a:p>
        </p:txBody>
      </p:sp>
      <p:sp>
        <p:nvSpPr>
          <p:cNvPr id="9" name="Footer Placeholder 8"/>
          <p:cNvSpPr>
            <a:spLocks noGrp="1"/>
          </p:cNvSpPr>
          <p:nvPr>
            <p:ph type="ftr" sz="quarter" idx="12"/>
          </p:nvPr>
        </p:nvSpPr>
        <p:spPr/>
        <p:txBody>
          <a:bodyPr/>
          <a:lstStyle/>
          <a:p>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CF0D2167-F8D8-454A-B22B-7DA9DDC6A744}" type="datetimeFigureOut">
              <a:rPr lang="it-IT" smtClean="0"/>
              <a:pPr/>
              <a:t>11/11/2013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E864FBE-58BF-6048-95D4-1EBF0DB69E4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stile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it-IT" smtClean="0"/>
              <a:t>Fare clic per modificare gli stili del testo dello schema</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CF0D2167-F8D8-454A-B22B-7DA9DDC6A744}" type="datetimeFigureOut">
              <a:rPr lang="it-IT" smtClean="0"/>
              <a:pPr/>
              <a:t>11/11/2013</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8E864FBE-58BF-6048-95D4-1EBF0DB69E4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Date Placeholder 2"/>
          <p:cNvSpPr>
            <a:spLocks noGrp="1"/>
          </p:cNvSpPr>
          <p:nvPr>
            <p:ph type="dt" sz="half" idx="10"/>
          </p:nvPr>
        </p:nvSpPr>
        <p:spPr/>
        <p:txBody>
          <a:bodyPr/>
          <a:lstStyle/>
          <a:p>
            <a:fld id="{CF0D2167-F8D8-454A-B22B-7DA9DDC6A744}" type="datetimeFigureOut">
              <a:rPr lang="it-IT" smtClean="0"/>
              <a:pPr/>
              <a:t>11/11/2013</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8E864FBE-58BF-6048-95D4-1EBF0DB69E4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0D2167-F8D8-454A-B22B-7DA9DDC6A744}" type="datetimeFigureOut">
              <a:rPr lang="it-IT" smtClean="0"/>
              <a:pPr/>
              <a:t>11/11/2013</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8E864FBE-58BF-6048-95D4-1EBF0DB69E4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CF0D2167-F8D8-454A-B22B-7DA9DDC6A744}" type="datetimeFigureOut">
              <a:rPr lang="it-IT" smtClean="0"/>
              <a:pPr/>
              <a:t>11/11/2013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E864FBE-58BF-6048-95D4-1EBF0DB69E42}" type="slidenum">
              <a:rPr lang="it-IT" smtClean="0"/>
              <a:pPr/>
              <a:t>‹N›</a:t>
            </a:fld>
            <a:endParaRPr lang="it-IT"/>
          </a:p>
        </p:txBody>
      </p:sp>
      <p:sp>
        <p:nvSpPr>
          <p:cNvPr id="8" name="Title 7"/>
          <p:cNvSpPr>
            <a:spLocks noGrp="1"/>
          </p:cNvSpPr>
          <p:nvPr>
            <p:ph type="title"/>
          </p:nvPr>
        </p:nvSpPr>
        <p:spPr/>
        <p:txBody>
          <a:bodyPr/>
          <a:lstStyle/>
          <a:p>
            <a:r>
              <a:rPr lang="it-IT" smtClean="0"/>
              <a:t>Fare clic per modificare stile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CF0D2167-F8D8-454A-B22B-7DA9DDC6A744}" type="datetimeFigureOut">
              <a:rPr lang="it-IT" smtClean="0"/>
              <a:pPr/>
              <a:t>11/11/2013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8E864FBE-58BF-6048-95D4-1EBF0DB69E42}" type="slidenum">
              <a:rPr lang="it-IT" smtClean="0"/>
              <a:pPr/>
              <a:t>‹N›</a:t>
            </a:fld>
            <a:endParaRPr lang="it-IT"/>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it-IT" smtClean="0"/>
              <a:t>Fare clic per modificare stile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it-IT" smtClean="0"/>
              <a:t>Fare clic per modificare stile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CF0D2167-F8D8-454A-B22B-7DA9DDC6A744}" type="datetimeFigureOut">
              <a:rPr lang="it-IT" smtClean="0"/>
              <a:pPr/>
              <a:t>11/11/2013</a:t>
            </a:fld>
            <a:endParaRPr lang="it-IT"/>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it-IT"/>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8E864FBE-58BF-6048-95D4-1EBF0DB69E42}" type="slidenum">
              <a:rPr lang="it-IT" smtClean="0"/>
              <a:pPr/>
              <a:t>‹N›</a:t>
            </a:fld>
            <a:endParaRPr lang="it-IT"/>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sz="5400" dirty="0" smtClean="0"/>
              <a:t/>
            </a:r>
            <a:br>
              <a:rPr lang="it-IT" sz="5400" dirty="0" smtClean="0"/>
            </a:br>
            <a:r>
              <a:rPr lang="it-IT" sz="7200" dirty="0" smtClean="0"/>
              <a:t>Case </a:t>
            </a:r>
            <a:r>
              <a:rPr lang="it-IT" sz="7200" dirty="0" err="1" smtClean="0"/>
              <a:t>Study</a:t>
            </a:r>
            <a:endParaRPr lang="it-IT" sz="5400" dirty="0"/>
          </a:p>
        </p:txBody>
      </p:sp>
      <p:sp>
        <p:nvSpPr>
          <p:cNvPr id="3" name="Sottotitolo 2"/>
          <p:cNvSpPr>
            <a:spLocks noGrp="1"/>
          </p:cNvSpPr>
          <p:nvPr>
            <p:ph type="subTitle" idx="1"/>
          </p:nvPr>
        </p:nvSpPr>
        <p:spPr/>
        <p:txBody>
          <a:bodyPr>
            <a:normAutofit/>
          </a:bodyPr>
          <a:lstStyle/>
          <a:p>
            <a:r>
              <a:rPr lang="it-IT" sz="2400" dirty="0" smtClean="0"/>
              <a:t>Esempi ed esercizi integrativi al corso di analisi dei dati</a:t>
            </a:r>
            <a:endParaRPr lang="it-IT" sz="2400" dirty="0"/>
          </a:p>
        </p:txBody>
      </p:sp>
    </p:spTree>
    <p:extLst>
      <p:ext uri="{BB962C8B-B14F-4D97-AF65-F5344CB8AC3E}">
        <p14:creationId xmlns:p14="http://schemas.microsoft.com/office/powerpoint/2010/main" xmlns="" val="36418907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199" y="152719"/>
            <a:ext cx="8510400" cy="745220"/>
          </a:xfrm>
        </p:spPr>
        <p:txBody>
          <a:bodyPr>
            <a:noAutofit/>
          </a:bodyPr>
          <a:lstStyle/>
          <a:p>
            <a:r>
              <a:rPr lang="it-IT" sz="4000" dirty="0" smtClean="0"/>
              <a:t>d) </a:t>
            </a:r>
            <a:r>
              <a:rPr lang="it-IT" sz="4000" dirty="0" err="1" smtClean="0"/>
              <a:t>BM</a:t>
            </a:r>
            <a:r>
              <a:rPr lang="it-IT" sz="4000" cap="none" dirty="0" err="1" smtClean="0"/>
              <a:t>Gain</a:t>
            </a:r>
            <a:r>
              <a:rPr lang="it-IT" sz="4000" cap="none" dirty="0" smtClean="0"/>
              <a:t> </a:t>
            </a:r>
            <a:r>
              <a:rPr lang="it-IT" sz="4000" dirty="0" smtClean="0"/>
              <a:t>and </a:t>
            </a:r>
            <a:r>
              <a:rPr lang="it-IT" sz="4000" dirty="0" err="1" smtClean="0"/>
              <a:t>Day</a:t>
            </a:r>
            <a:r>
              <a:rPr lang="it-IT" sz="4000" cap="none" dirty="0" err="1" smtClean="0"/>
              <a:t>Percent</a:t>
            </a:r>
            <a:endParaRPr lang="it-IT" sz="4000" cap="none" dirty="0"/>
          </a:p>
        </p:txBody>
      </p:sp>
      <p:pic>
        <p:nvPicPr>
          <p:cNvPr id="13" name="Immagine 12"/>
          <p:cNvPicPr>
            <a:picLocks noChangeAspect="1"/>
          </p:cNvPicPr>
          <p:nvPr/>
        </p:nvPicPr>
        <p:blipFill>
          <a:blip r:embed="rId2"/>
          <a:stretch>
            <a:fillRect/>
          </a:stretch>
        </p:blipFill>
        <p:spPr>
          <a:xfrm>
            <a:off x="200620" y="989555"/>
            <a:ext cx="4050000" cy="2700000"/>
          </a:xfrm>
          <a:prstGeom prst="rect">
            <a:avLst/>
          </a:prstGeom>
        </p:spPr>
      </p:pic>
      <p:sp>
        <p:nvSpPr>
          <p:cNvPr id="14" name="CasellaDiTesto 13"/>
          <p:cNvSpPr txBox="1"/>
          <p:nvPr/>
        </p:nvSpPr>
        <p:spPr>
          <a:xfrm>
            <a:off x="4250620" y="2284002"/>
            <a:ext cx="4340914" cy="938719"/>
          </a:xfrm>
          <a:prstGeom prst="rect">
            <a:avLst/>
          </a:prstGeom>
          <a:noFill/>
        </p:spPr>
        <p:txBody>
          <a:bodyPr wrap="square" rtlCol="0">
            <a:spAutoFit/>
          </a:bodyPr>
          <a:lstStyle/>
          <a:p>
            <a:r>
              <a:rPr lang="it-IT" sz="1100" b="1" dirty="0" smtClean="0">
                <a:latin typeface="Courier New"/>
              </a:rPr>
              <a:t>                 </a:t>
            </a:r>
            <a:r>
              <a:rPr lang="it-IT" sz="1100" b="1" dirty="0">
                <a:latin typeface="Courier New"/>
              </a:rPr>
              <a:t>Total</a:t>
            </a:r>
          </a:p>
          <a:p>
            <a:r>
              <a:rPr lang="it-IT" sz="1100" b="1" dirty="0" err="1">
                <a:latin typeface="Courier New"/>
              </a:rPr>
              <a:t>Variable</a:t>
            </a:r>
            <a:r>
              <a:rPr lang="it-IT" sz="1100" b="1" dirty="0">
                <a:latin typeface="Courier New"/>
              </a:rPr>
              <a:t>  Light  </a:t>
            </a:r>
            <a:r>
              <a:rPr lang="it-IT" sz="1100" b="1" dirty="0" err="1">
                <a:latin typeface="Courier New"/>
              </a:rPr>
              <a:t>Count</a:t>
            </a:r>
            <a:r>
              <a:rPr lang="it-IT" sz="1100" b="1" dirty="0">
                <a:latin typeface="Courier New"/>
              </a:rPr>
              <a:t>    </a:t>
            </a:r>
            <a:r>
              <a:rPr lang="it-IT" sz="1100" b="1" dirty="0" err="1">
                <a:latin typeface="Courier New"/>
              </a:rPr>
              <a:t>Mean</a:t>
            </a:r>
            <a:r>
              <a:rPr lang="it-IT" sz="1100" b="1" dirty="0">
                <a:latin typeface="Courier New"/>
              </a:rPr>
              <a:t>  </a:t>
            </a:r>
            <a:r>
              <a:rPr lang="it-IT" sz="1100" b="1" dirty="0" err="1">
                <a:latin typeface="Courier New"/>
              </a:rPr>
              <a:t>StDev</a:t>
            </a:r>
            <a:r>
              <a:rPr lang="it-IT" sz="1100" b="1" dirty="0">
                <a:latin typeface="Courier New"/>
              </a:rPr>
              <a:t>  </a:t>
            </a:r>
            <a:r>
              <a:rPr lang="it-IT" sz="1100" b="1" dirty="0" err="1">
                <a:latin typeface="Courier New"/>
              </a:rPr>
              <a:t>Skewness</a:t>
            </a:r>
            <a:endParaRPr lang="it-IT" sz="1100" b="1" dirty="0">
              <a:latin typeface="Courier New"/>
            </a:endParaRPr>
          </a:p>
          <a:p>
            <a:r>
              <a:rPr lang="en-US" sz="1100" b="1" dirty="0" err="1" smtClean="0">
                <a:latin typeface="Courier New"/>
              </a:rPr>
              <a:t>BMGain</a:t>
            </a:r>
            <a:r>
              <a:rPr lang="en-US" sz="1100" b="1" dirty="0" smtClean="0">
                <a:latin typeface="Courier New"/>
              </a:rPr>
              <a:t>    </a:t>
            </a:r>
            <a:r>
              <a:rPr lang="en-US" sz="1100" b="1" dirty="0">
                <a:latin typeface="Courier New"/>
              </a:rPr>
              <a:t>DM        10   7.859  3.009      0.50</a:t>
            </a:r>
          </a:p>
          <a:p>
            <a:r>
              <a:rPr lang="en-US" sz="1100" b="1" dirty="0">
                <a:latin typeface="Courier New"/>
              </a:rPr>
              <a:t>          LD         8   5.926  1.899     -0.46</a:t>
            </a:r>
          </a:p>
          <a:p>
            <a:r>
              <a:rPr lang="en-US" sz="1100" b="1" dirty="0">
                <a:latin typeface="Courier New"/>
              </a:rPr>
              <a:t>          LL         9  11.010  2.624      </a:t>
            </a:r>
            <a:r>
              <a:rPr lang="en-US" sz="1100" b="1" dirty="0" smtClean="0">
                <a:latin typeface="Courier New"/>
              </a:rPr>
              <a:t>2.16</a:t>
            </a:r>
            <a:endParaRPr lang="en-US" sz="1100" b="1" dirty="0">
              <a:latin typeface="Courier New"/>
            </a:endParaRPr>
          </a:p>
        </p:txBody>
      </p:sp>
      <p:pic>
        <p:nvPicPr>
          <p:cNvPr id="15" name="Immagine 14"/>
          <p:cNvPicPr>
            <a:picLocks noChangeAspect="1"/>
          </p:cNvPicPr>
          <p:nvPr/>
        </p:nvPicPr>
        <p:blipFill>
          <a:blip r:embed="rId3"/>
          <a:stretch>
            <a:fillRect/>
          </a:stretch>
        </p:blipFill>
        <p:spPr>
          <a:xfrm>
            <a:off x="221626" y="3776838"/>
            <a:ext cx="4068000" cy="2712000"/>
          </a:xfrm>
          <a:prstGeom prst="rect">
            <a:avLst/>
          </a:prstGeom>
        </p:spPr>
      </p:pic>
      <p:sp>
        <p:nvSpPr>
          <p:cNvPr id="16" name="Rettangolo 15"/>
          <p:cNvSpPr/>
          <p:nvPr/>
        </p:nvSpPr>
        <p:spPr>
          <a:xfrm>
            <a:off x="4250620" y="1923084"/>
            <a:ext cx="4367749" cy="369332"/>
          </a:xfrm>
          <a:prstGeom prst="rect">
            <a:avLst/>
          </a:prstGeom>
        </p:spPr>
        <p:txBody>
          <a:bodyPr wrap="square">
            <a:spAutoFit/>
          </a:bodyPr>
          <a:lstStyle/>
          <a:p>
            <a:r>
              <a:rPr lang="it-IT" b="1" dirty="0" smtClean="0"/>
              <a:t>Aumento del Peso Ponderale</a:t>
            </a:r>
            <a:endParaRPr lang="it-IT" b="1" dirty="0"/>
          </a:p>
        </p:txBody>
      </p:sp>
      <p:sp>
        <p:nvSpPr>
          <p:cNvPr id="17" name="Rettangolo 16"/>
          <p:cNvSpPr/>
          <p:nvPr/>
        </p:nvSpPr>
        <p:spPr>
          <a:xfrm>
            <a:off x="4223785" y="4679493"/>
            <a:ext cx="4367749" cy="369332"/>
          </a:xfrm>
          <a:prstGeom prst="rect">
            <a:avLst/>
          </a:prstGeom>
        </p:spPr>
        <p:txBody>
          <a:bodyPr wrap="square">
            <a:spAutoFit/>
          </a:bodyPr>
          <a:lstStyle/>
          <a:p>
            <a:r>
              <a:rPr lang="it-IT" b="1" dirty="0" smtClean="0"/>
              <a:t>Calorie consumate per Giorno</a:t>
            </a:r>
            <a:endParaRPr lang="it-IT" b="1" dirty="0"/>
          </a:p>
        </p:txBody>
      </p:sp>
      <p:sp>
        <p:nvSpPr>
          <p:cNvPr id="18" name="CasellaDiTesto 17"/>
          <p:cNvSpPr txBox="1"/>
          <p:nvPr/>
        </p:nvSpPr>
        <p:spPr>
          <a:xfrm>
            <a:off x="4223785" y="5118236"/>
            <a:ext cx="4190464" cy="938719"/>
          </a:xfrm>
          <a:prstGeom prst="rect">
            <a:avLst/>
          </a:prstGeom>
          <a:noFill/>
        </p:spPr>
        <p:txBody>
          <a:bodyPr wrap="square" rtlCol="0">
            <a:spAutoFit/>
          </a:bodyPr>
          <a:lstStyle/>
          <a:p>
            <a:r>
              <a:rPr lang="it-IT" sz="1100" b="1" dirty="0">
                <a:latin typeface="Courier New"/>
              </a:rPr>
              <a:t> </a:t>
            </a:r>
            <a:r>
              <a:rPr lang="it-IT" sz="1100" b="1" dirty="0" smtClean="0">
                <a:latin typeface="Courier New"/>
              </a:rPr>
              <a:t>                Total</a:t>
            </a:r>
            <a:endParaRPr lang="it-IT" sz="1100" b="1" dirty="0">
              <a:latin typeface="Courier New"/>
            </a:endParaRPr>
          </a:p>
          <a:p>
            <a:r>
              <a:rPr lang="it-IT" sz="1100" b="1" dirty="0" err="1">
                <a:latin typeface="Courier New"/>
              </a:rPr>
              <a:t>Variable</a:t>
            </a:r>
            <a:r>
              <a:rPr lang="it-IT" sz="1100" b="1" dirty="0">
                <a:latin typeface="Courier New"/>
              </a:rPr>
              <a:t>  Light  </a:t>
            </a:r>
            <a:r>
              <a:rPr lang="it-IT" sz="1100" b="1" dirty="0" err="1">
                <a:latin typeface="Courier New"/>
              </a:rPr>
              <a:t>Count</a:t>
            </a:r>
            <a:r>
              <a:rPr lang="it-IT" sz="1100" b="1" dirty="0">
                <a:latin typeface="Courier New"/>
              </a:rPr>
              <a:t>    </a:t>
            </a:r>
            <a:r>
              <a:rPr lang="it-IT" sz="1100" b="1" dirty="0" err="1">
                <a:latin typeface="Courier New"/>
              </a:rPr>
              <a:t>Mean</a:t>
            </a:r>
            <a:r>
              <a:rPr lang="it-IT" sz="1100" b="1" dirty="0">
                <a:latin typeface="Courier New"/>
              </a:rPr>
              <a:t>  </a:t>
            </a:r>
            <a:r>
              <a:rPr lang="it-IT" sz="1100" b="1" dirty="0" err="1">
                <a:latin typeface="Courier New"/>
              </a:rPr>
              <a:t>StDev</a:t>
            </a:r>
            <a:r>
              <a:rPr lang="it-IT" sz="1100" b="1" dirty="0">
                <a:latin typeface="Courier New"/>
              </a:rPr>
              <a:t>  </a:t>
            </a:r>
            <a:r>
              <a:rPr lang="it-IT" sz="1100" b="1" dirty="0" err="1">
                <a:latin typeface="Courier New"/>
              </a:rPr>
              <a:t>Skewness</a:t>
            </a:r>
            <a:endParaRPr lang="en-US" sz="1100" b="1" dirty="0" smtClean="0">
              <a:latin typeface="Courier New"/>
            </a:endParaRPr>
          </a:p>
          <a:p>
            <a:r>
              <a:rPr lang="en-US" sz="1100" b="1" dirty="0" err="1" smtClean="0">
                <a:latin typeface="Courier New"/>
              </a:rPr>
              <a:t>DayPct</a:t>
            </a:r>
            <a:r>
              <a:rPr lang="en-US" sz="1100" b="1" dirty="0" smtClean="0">
                <a:latin typeface="Courier New"/>
              </a:rPr>
              <a:t>    </a:t>
            </a:r>
            <a:r>
              <a:rPr lang="en-US" sz="1100" b="1" dirty="0">
                <a:latin typeface="Courier New"/>
              </a:rPr>
              <a:t>DM        10   55.52  10.88      0.26</a:t>
            </a:r>
          </a:p>
          <a:p>
            <a:r>
              <a:rPr lang="en-US" sz="1100" b="1" dirty="0">
                <a:latin typeface="Courier New"/>
              </a:rPr>
              <a:t>          LD         8   36.03   8.40     -0.43</a:t>
            </a:r>
          </a:p>
          <a:p>
            <a:r>
              <a:rPr lang="en-US" sz="1100" b="1" dirty="0">
                <a:latin typeface="Courier New"/>
              </a:rPr>
              <a:t>          LL         9   76.57   9.65     -</a:t>
            </a:r>
            <a:r>
              <a:rPr lang="en-US" sz="1100" b="1" dirty="0" smtClean="0">
                <a:latin typeface="Courier New"/>
              </a:rPr>
              <a:t>0.47</a:t>
            </a:r>
            <a:endParaRPr lang="en-US" sz="1100" b="1" dirty="0">
              <a:latin typeface="Courier New"/>
            </a:endParaRPr>
          </a:p>
        </p:txBody>
      </p:sp>
      <p:sp>
        <p:nvSpPr>
          <p:cNvPr id="9" name="Rettangolo 8"/>
          <p:cNvSpPr/>
          <p:nvPr/>
        </p:nvSpPr>
        <p:spPr>
          <a:xfrm>
            <a:off x="6295926" y="2370510"/>
            <a:ext cx="647999" cy="846627"/>
          </a:xfrm>
          <a:prstGeom prst="rect">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0" name="Rettangolo 9"/>
          <p:cNvSpPr/>
          <p:nvPr/>
        </p:nvSpPr>
        <p:spPr>
          <a:xfrm>
            <a:off x="6315098" y="5226395"/>
            <a:ext cx="647999" cy="846627"/>
          </a:xfrm>
          <a:prstGeom prst="rect">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627085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199" y="152718"/>
            <a:ext cx="8202499" cy="1130050"/>
          </a:xfrm>
        </p:spPr>
        <p:txBody>
          <a:bodyPr>
            <a:normAutofit fontScale="90000"/>
          </a:bodyPr>
          <a:lstStyle/>
          <a:p>
            <a:r>
              <a:rPr lang="it-IT" dirty="0" smtClean="0"/>
              <a:t>D) </a:t>
            </a:r>
            <a:r>
              <a:rPr lang="it-IT" dirty="0" err="1" smtClean="0"/>
              <a:t>BM</a:t>
            </a:r>
            <a:r>
              <a:rPr lang="it-IT" cap="none" dirty="0" err="1" smtClean="0"/>
              <a:t>Gain</a:t>
            </a:r>
            <a:r>
              <a:rPr lang="it-IT" dirty="0" smtClean="0"/>
              <a:t> and </a:t>
            </a:r>
            <a:r>
              <a:rPr lang="it-IT" dirty="0" err="1" smtClean="0"/>
              <a:t>DayPCT</a:t>
            </a:r>
            <a:r>
              <a:rPr lang="it-IT" dirty="0" smtClean="0"/>
              <a:t> </a:t>
            </a:r>
            <a:r>
              <a:rPr lang="it-IT" dirty="0" err="1" smtClean="0"/>
              <a:t>relationship</a:t>
            </a:r>
            <a:endParaRPr lang="it-IT" dirty="0"/>
          </a:p>
        </p:txBody>
      </p:sp>
      <p:pic>
        <p:nvPicPr>
          <p:cNvPr id="3" name="Immagine 2"/>
          <p:cNvPicPr>
            <a:picLocks noChangeAspect="1"/>
          </p:cNvPicPr>
          <p:nvPr/>
        </p:nvPicPr>
        <p:blipFill>
          <a:blip r:embed="rId3"/>
          <a:stretch>
            <a:fillRect/>
          </a:stretch>
        </p:blipFill>
        <p:spPr>
          <a:xfrm>
            <a:off x="260116" y="1388258"/>
            <a:ext cx="4068000" cy="2712000"/>
          </a:xfrm>
          <a:prstGeom prst="rect">
            <a:avLst/>
          </a:prstGeom>
        </p:spPr>
      </p:pic>
      <p:sp>
        <p:nvSpPr>
          <p:cNvPr id="4" name="CasellaDiTesto 3"/>
          <p:cNvSpPr txBox="1"/>
          <p:nvPr/>
        </p:nvSpPr>
        <p:spPr>
          <a:xfrm>
            <a:off x="4520551" y="1388258"/>
            <a:ext cx="4357243" cy="2308324"/>
          </a:xfrm>
          <a:prstGeom prst="rect">
            <a:avLst/>
          </a:prstGeom>
          <a:solidFill>
            <a:srgbClr val="FFF5A3"/>
          </a:solidFill>
        </p:spPr>
        <p:txBody>
          <a:bodyPr wrap="square" rtlCol="0">
            <a:spAutoFit/>
          </a:bodyPr>
          <a:lstStyle/>
          <a:p>
            <a:pPr algn="just"/>
            <a:r>
              <a:rPr lang="it-IT" sz="1600" b="1" dirty="0" smtClean="0"/>
              <a:t>Correlazione</a:t>
            </a:r>
            <a:r>
              <a:rPr lang="it-IT" sz="1600" dirty="0" smtClean="0"/>
              <a:t>. La correlazione è una misura della </a:t>
            </a:r>
            <a:r>
              <a:rPr lang="it-IT" sz="1600" b="1" i="1" dirty="0" smtClean="0">
                <a:solidFill>
                  <a:srgbClr val="000090"/>
                </a:solidFill>
              </a:rPr>
              <a:t>intensità</a:t>
            </a:r>
            <a:r>
              <a:rPr lang="it-IT" sz="1600" dirty="0" smtClean="0"/>
              <a:t> e della </a:t>
            </a:r>
            <a:r>
              <a:rPr lang="it-IT" sz="1600" b="1" i="1" dirty="0">
                <a:solidFill>
                  <a:srgbClr val="000090"/>
                </a:solidFill>
              </a:rPr>
              <a:t>direzione</a:t>
            </a:r>
            <a:r>
              <a:rPr lang="it-IT" sz="1600" dirty="0" smtClean="0"/>
              <a:t> della associazione lineare fra due </a:t>
            </a:r>
            <a:r>
              <a:rPr lang="it-IT" sz="1600" smtClean="0"/>
              <a:t>variabili </a:t>
            </a:r>
            <a:r>
              <a:rPr lang="it-IT" sz="1600" smtClean="0"/>
              <a:t>quantitative</a:t>
            </a:r>
            <a:r>
              <a:rPr lang="it-IT" sz="1600" dirty="0" smtClean="0"/>
              <a:t>.</a:t>
            </a:r>
          </a:p>
          <a:p>
            <a:pPr algn="just"/>
            <a:endParaRPr lang="it-IT" sz="1600" dirty="0"/>
          </a:p>
          <a:p>
            <a:r>
              <a:rPr lang="it-IT" sz="1600" b="1" dirty="0" err="1" smtClean="0"/>
              <a:t>Pearson</a:t>
            </a:r>
            <a:r>
              <a:rPr lang="it-IT" sz="1600" b="1" dirty="0" smtClean="0"/>
              <a:t> </a:t>
            </a:r>
            <a:r>
              <a:rPr lang="it-IT" sz="1600" b="1" dirty="0" err="1" smtClean="0"/>
              <a:t>Correlations</a:t>
            </a:r>
            <a:r>
              <a:rPr lang="it-IT" sz="1600" b="1" dirty="0"/>
              <a:t>: </a:t>
            </a:r>
            <a:r>
              <a:rPr lang="it-IT" sz="1600" b="1" dirty="0" err="1" smtClean="0"/>
              <a:t>BMGain</a:t>
            </a:r>
            <a:r>
              <a:rPr lang="it-IT" sz="1600" b="1" dirty="0" smtClean="0"/>
              <a:t>, </a:t>
            </a:r>
            <a:r>
              <a:rPr lang="it-IT" sz="1600" b="1" dirty="0" err="1" smtClean="0"/>
              <a:t>DayPct</a:t>
            </a:r>
            <a:r>
              <a:rPr lang="it-IT" sz="1600" b="1" dirty="0" smtClean="0"/>
              <a:t> </a:t>
            </a:r>
            <a:endParaRPr lang="it-IT" sz="1600" b="1" dirty="0"/>
          </a:p>
          <a:p>
            <a:endParaRPr lang="it-IT" sz="1600" b="1" dirty="0"/>
          </a:p>
          <a:p>
            <a:r>
              <a:rPr lang="it-IT" sz="1600" dirty="0" err="1" smtClean="0"/>
              <a:t>Correlation</a:t>
            </a:r>
            <a:r>
              <a:rPr lang="it-IT" sz="1600" dirty="0" smtClean="0"/>
              <a:t> </a:t>
            </a:r>
            <a:r>
              <a:rPr lang="it-IT" sz="1600" dirty="0"/>
              <a:t>of </a:t>
            </a:r>
            <a:r>
              <a:rPr lang="it-IT" sz="1600" dirty="0" err="1"/>
              <a:t>BMGain</a:t>
            </a:r>
            <a:r>
              <a:rPr lang="it-IT" sz="1600" dirty="0"/>
              <a:t> and </a:t>
            </a:r>
            <a:r>
              <a:rPr lang="it-IT" sz="1600" dirty="0" err="1"/>
              <a:t>DayPct</a:t>
            </a:r>
            <a:r>
              <a:rPr lang="it-IT" sz="1600" dirty="0"/>
              <a:t> = </a:t>
            </a:r>
            <a:r>
              <a:rPr lang="it-IT" sz="1600" dirty="0" smtClean="0"/>
              <a:t>+ 0.740</a:t>
            </a:r>
            <a:endParaRPr lang="it-IT" sz="1600" dirty="0"/>
          </a:p>
          <a:p>
            <a:pPr algn="just"/>
            <a:endParaRPr lang="it-IT" sz="1600" dirty="0"/>
          </a:p>
        </p:txBody>
      </p:sp>
      <p:pic>
        <p:nvPicPr>
          <p:cNvPr id="6" name="Immagine 5"/>
          <p:cNvPicPr>
            <a:picLocks noChangeAspect="1"/>
          </p:cNvPicPr>
          <p:nvPr/>
        </p:nvPicPr>
        <p:blipFill>
          <a:blip r:embed="rId4"/>
          <a:stretch>
            <a:fillRect/>
          </a:stretch>
        </p:blipFill>
        <p:spPr>
          <a:xfrm>
            <a:off x="278116" y="4081422"/>
            <a:ext cx="4050000" cy="2700000"/>
          </a:xfrm>
          <a:prstGeom prst="rect">
            <a:avLst/>
          </a:prstGeom>
        </p:spPr>
      </p:pic>
      <p:sp>
        <p:nvSpPr>
          <p:cNvPr id="7" name="CasellaDiTesto 6"/>
          <p:cNvSpPr txBox="1"/>
          <p:nvPr/>
        </p:nvSpPr>
        <p:spPr>
          <a:xfrm>
            <a:off x="4520551" y="4361406"/>
            <a:ext cx="4357243" cy="2308324"/>
          </a:xfrm>
          <a:prstGeom prst="rect">
            <a:avLst/>
          </a:prstGeom>
          <a:solidFill>
            <a:srgbClr val="FFF5A3"/>
          </a:solidFill>
        </p:spPr>
        <p:txBody>
          <a:bodyPr wrap="square" rtlCol="0">
            <a:spAutoFit/>
          </a:bodyPr>
          <a:lstStyle/>
          <a:p>
            <a:pPr algn="just"/>
            <a:r>
              <a:rPr lang="it-IT" sz="1600" b="1" dirty="0" smtClean="0"/>
              <a:t>Regressione Lineare</a:t>
            </a:r>
            <a:r>
              <a:rPr lang="it-IT" sz="1600" dirty="0" smtClean="0"/>
              <a:t>. La procedura che adatta (best </a:t>
            </a:r>
            <a:r>
              <a:rPr lang="it-IT" sz="1600" dirty="0" err="1" smtClean="0"/>
              <a:t>fit</a:t>
            </a:r>
            <a:r>
              <a:rPr lang="it-IT" sz="1600" dirty="0" smtClean="0"/>
              <a:t>) una linea ai valori di due variabili fra loro correlate è nota come regressione lineare. La regressione lineare fra la variabile risposta </a:t>
            </a:r>
            <a:r>
              <a:rPr lang="it-IT" sz="1600" dirty="0" err="1" smtClean="0"/>
              <a:t>BMGain</a:t>
            </a:r>
            <a:r>
              <a:rPr lang="it-IT" sz="1600" dirty="0" smtClean="0"/>
              <a:t> e la </a:t>
            </a:r>
            <a:r>
              <a:rPr lang="it-IT" sz="1600" dirty="0" err="1" smtClean="0"/>
              <a:t>varaibile</a:t>
            </a:r>
            <a:r>
              <a:rPr lang="it-IT" sz="1600" dirty="0" smtClean="0"/>
              <a:t> </a:t>
            </a:r>
            <a:r>
              <a:rPr lang="it-IT" sz="1600" dirty="0" err="1" smtClean="0"/>
              <a:t>predittore</a:t>
            </a:r>
            <a:r>
              <a:rPr lang="it-IT" sz="1600" dirty="0" smtClean="0"/>
              <a:t> </a:t>
            </a:r>
            <a:r>
              <a:rPr lang="it-IT" sz="1600" dirty="0" err="1" smtClean="0"/>
              <a:t>DayPct</a:t>
            </a:r>
            <a:r>
              <a:rPr lang="it-IT" sz="1600" dirty="0" smtClean="0"/>
              <a:t> è:</a:t>
            </a:r>
          </a:p>
          <a:p>
            <a:pPr algn="just"/>
            <a:endParaRPr lang="it-IT" sz="1600" dirty="0"/>
          </a:p>
          <a:p>
            <a:pPr algn="just"/>
            <a:endParaRPr lang="it-IT" sz="1600" dirty="0" smtClean="0"/>
          </a:p>
          <a:p>
            <a:pPr algn="just"/>
            <a:r>
              <a:rPr lang="it-IT" sz="1600" dirty="0" smtClean="0"/>
              <a:t>     </a:t>
            </a:r>
            <a:endParaRPr lang="it-IT" sz="1600" dirty="0"/>
          </a:p>
        </p:txBody>
      </p:sp>
      <p:graphicFrame>
        <p:nvGraphicFramePr>
          <p:cNvPr id="8" name="Oggetto 7"/>
          <p:cNvGraphicFramePr>
            <a:graphicFrameLocks noChangeAspect="1"/>
          </p:cNvGraphicFramePr>
          <p:nvPr>
            <p:extLst>
              <p:ext uri="{D42A27DB-BD31-4B8C-83A1-F6EECF244321}">
                <p14:modId xmlns:p14="http://schemas.microsoft.com/office/powerpoint/2010/main" xmlns="" val="877967909"/>
              </p:ext>
            </p:extLst>
          </p:nvPr>
        </p:nvGraphicFramePr>
        <p:xfrm>
          <a:off x="5165352" y="6115767"/>
          <a:ext cx="3017250" cy="324000"/>
        </p:xfrm>
        <a:graphic>
          <a:graphicData uri="http://schemas.openxmlformats.org/presentationml/2006/ole">
            <p:oleObj spid="_x0000_s1037" name="Equation" r:id="rId5" imgW="1883160" imgH="191880" progId="Equation.3">
              <p:embed/>
            </p:oleObj>
          </a:graphicData>
        </a:graphic>
      </p:graphicFrame>
    </p:spTree>
    <p:extLst>
      <p:ext uri="{BB962C8B-B14F-4D97-AF65-F5344CB8AC3E}">
        <p14:creationId xmlns:p14="http://schemas.microsoft.com/office/powerpoint/2010/main" xmlns="" val="29557553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52718"/>
            <a:ext cx="7201822" cy="873497"/>
          </a:xfrm>
        </p:spPr>
        <p:txBody>
          <a:bodyPr/>
          <a:lstStyle/>
          <a:p>
            <a:r>
              <a:rPr lang="it-IT" dirty="0" err="1" smtClean="0"/>
              <a:t>Glucose</a:t>
            </a:r>
            <a:r>
              <a:rPr lang="it-IT" dirty="0" smtClean="0"/>
              <a:t> </a:t>
            </a:r>
            <a:r>
              <a:rPr lang="it-IT" dirty="0" err="1" smtClean="0"/>
              <a:t>Intollerance</a:t>
            </a:r>
            <a:endParaRPr lang="it-IT" dirty="0"/>
          </a:p>
        </p:txBody>
      </p:sp>
      <p:sp>
        <p:nvSpPr>
          <p:cNvPr id="3" name="CasellaDiTesto 2"/>
          <p:cNvSpPr txBox="1"/>
          <p:nvPr/>
        </p:nvSpPr>
        <p:spPr>
          <a:xfrm>
            <a:off x="457199" y="1128819"/>
            <a:ext cx="8459083" cy="1200329"/>
          </a:xfrm>
          <a:prstGeom prst="rect">
            <a:avLst/>
          </a:prstGeom>
          <a:noFill/>
        </p:spPr>
        <p:txBody>
          <a:bodyPr wrap="square" rtlCol="0">
            <a:spAutoFit/>
          </a:bodyPr>
          <a:lstStyle/>
          <a:p>
            <a:pPr indent="269875" algn="just"/>
            <a:r>
              <a:rPr lang="it-IT" dirty="0" smtClean="0"/>
              <a:t>L'alterata tolleranza al glucosio (</a:t>
            </a:r>
            <a:r>
              <a:rPr lang="it-IT" i="1" dirty="0" err="1" smtClean="0"/>
              <a:t>Impared</a:t>
            </a:r>
            <a:r>
              <a:rPr lang="it-IT" i="1" dirty="0" smtClean="0"/>
              <a:t> </a:t>
            </a:r>
            <a:r>
              <a:rPr lang="it-IT" i="1" dirty="0" err="1" smtClean="0"/>
              <a:t>Glucose</a:t>
            </a:r>
            <a:r>
              <a:rPr lang="it-IT" i="1" dirty="0" smtClean="0"/>
              <a:t> </a:t>
            </a:r>
            <a:r>
              <a:rPr lang="it-IT" i="1" dirty="0" err="1" smtClean="0"/>
              <a:t>Tollerance</a:t>
            </a:r>
            <a:r>
              <a:rPr lang="it-IT" i="1" dirty="0" smtClean="0"/>
              <a:t> </a:t>
            </a:r>
            <a:r>
              <a:rPr lang="it-IT" dirty="0" smtClean="0"/>
              <a:t>o IGT) è tipicamente associata alla “sindrome metabolica”, caratterizzata dalla presenza di </a:t>
            </a:r>
            <a:r>
              <a:rPr lang="it-IT" dirty="0" err="1" smtClean="0"/>
              <a:t>insulino</a:t>
            </a:r>
            <a:r>
              <a:rPr lang="it-IT" dirty="0" smtClean="0"/>
              <a:t> resistenza, …. Il filo conduttore nonché principale agente causale di queste patologie è il sovrappeso, …</a:t>
            </a:r>
            <a:endParaRPr lang="it-IT" dirty="0"/>
          </a:p>
        </p:txBody>
      </p:sp>
      <p:pic>
        <p:nvPicPr>
          <p:cNvPr id="4" name="Immagine 3"/>
          <p:cNvPicPr>
            <a:picLocks noChangeAspect="1"/>
          </p:cNvPicPr>
          <p:nvPr/>
        </p:nvPicPr>
        <p:blipFill>
          <a:blip r:embed="rId2"/>
          <a:stretch>
            <a:fillRect/>
          </a:stretch>
        </p:blipFill>
        <p:spPr>
          <a:xfrm>
            <a:off x="251936" y="2417329"/>
            <a:ext cx="4068000" cy="2712000"/>
          </a:xfrm>
          <a:prstGeom prst="rect">
            <a:avLst/>
          </a:prstGeom>
        </p:spPr>
      </p:pic>
      <p:sp>
        <p:nvSpPr>
          <p:cNvPr id="5" name="CasellaDiTesto 4"/>
          <p:cNvSpPr txBox="1"/>
          <p:nvPr/>
        </p:nvSpPr>
        <p:spPr>
          <a:xfrm>
            <a:off x="4387580" y="2732297"/>
            <a:ext cx="4002706" cy="1815882"/>
          </a:xfrm>
          <a:prstGeom prst="rect">
            <a:avLst/>
          </a:prstGeom>
          <a:noFill/>
        </p:spPr>
        <p:txBody>
          <a:bodyPr wrap="square" rtlCol="0">
            <a:spAutoFit/>
          </a:bodyPr>
          <a:lstStyle/>
          <a:p>
            <a:r>
              <a:rPr lang="it-IT" sz="1400" b="1" dirty="0" smtClean="0">
                <a:latin typeface="Courier"/>
                <a:cs typeface="Courier"/>
              </a:rPr>
              <a:t> </a:t>
            </a:r>
            <a:r>
              <a:rPr lang="it-IT" sz="1400" dirty="0" err="1" smtClean="0">
                <a:latin typeface="Courier"/>
                <a:cs typeface="Courier"/>
              </a:rPr>
              <a:t>Rows</a:t>
            </a:r>
            <a:r>
              <a:rPr lang="it-IT" sz="1400" dirty="0">
                <a:latin typeface="Courier"/>
                <a:cs typeface="Courier"/>
              </a:rPr>
              <a:t>: Light   </a:t>
            </a:r>
            <a:r>
              <a:rPr lang="it-IT" sz="1400" dirty="0" err="1">
                <a:latin typeface="Courier"/>
                <a:cs typeface="Courier"/>
              </a:rPr>
              <a:t>Columns</a:t>
            </a:r>
            <a:r>
              <a:rPr lang="it-IT" sz="1400" dirty="0">
                <a:latin typeface="Courier"/>
                <a:cs typeface="Courier"/>
              </a:rPr>
              <a:t>: </a:t>
            </a:r>
            <a:r>
              <a:rPr lang="it-IT" sz="1400" dirty="0" err="1">
                <a:latin typeface="Courier"/>
                <a:cs typeface="Courier"/>
              </a:rPr>
              <a:t>GlucoseInt</a:t>
            </a:r>
            <a:endParaRPr lang="it-IT" sz="1400" dirty="0">
              <a:latin typeface="Courier"/>
              <a:cs typeface="Courier"/>
            </a:endParaRPr>
          </a:p>
          <a:p>
            <a:endParaRPr lang="it-IT" sz="1400" dirty="0">
              <a:latin typeface="Courier"/>
              <a:cs typeface="Courier"/>
            </a:endParaRPr>
          </a:p>
          <a:p>
            <a:r>
              <a:rPr lang="en-US" sz="1400" dirty="0">
                <a:latin typeface="Courier"/>
                <a:cs typeface="Courier"/>
              </a:rPr>
              <a:t>       No  Yes  All</a:t>
            </a:r>
          </a:p>
          <a:p>
            <a:endParaRPr lang="en-US" sz="1400" dirty="0">
              <a:latin typeface="Courier"/>
              <a:cs typeface="Courier"/>
            </a:endParaRPr>
          </a:p>
          <a:p>
            <a:r>
              <a:rPr lang="en-US" sz="1400" dirty="0">
                <a:latin typeface="Courier"/>
                <a:cs typeface="Courier"/>
              </a:rPr>
              <a:t>DM      4    6   10</a:t>
            </a:r>
          </a:p>
          <a:p>
            <a:r>
              <a:rPr lang="en-US" sz="1400" dirty="0">
                <a:latin typeface="Courier"/>
                <a:cs typeface="Courier"/>
              </a:rPr>
              <a:t>LD      8    0    8</a:t>
            </a:r>
          </a:p>
          <a:p>
            <a:r>
              <a:rPr lang="en-US" sz="1400" dirty="0">
                <a:latin typeface="Courier"/>
                <a:cs typeface="Courier"/>
              </a:rPr>
              <a:t>LL      3    6    9</a:t>
            </a:r>
          </a:p>
          <a:p>
            <a:r>
              <a:rPr lang="sv-SE" sz="1400" dirty="0">
                <a:latin typeface="Courier"/>
                <a:cs typeface="Courier"/>
              </a:rPr>
              <a:t>All    15   12   </a:t>
            </a:r>
            <a:r>
              <a:rPr lang="sv-SE" sz="1400" dirty="0" smtClean="0">
                <a:latin typeface="Courier"/>
                <a:cs typeface="Courier"/>
              </a:rPr>
              <a:t>27</a:t>
            </a:r>
            <a:endParaRPr lang="sv-SE" sz="1400" dirty="0">
              <a:latin typeface="Courier"/>
              <a:cs typeface="Courier"/>
            </a:endParaRPr>
          </a:p>
        </p:txBody>
      </p:sp>
    </p:spTree>
    <p:extLst>
      <p:ext uri="{BB962C8B-B14F-4D97-AF65-F5344CB8AC3E}">
        <p14:creationId xmlns:p14="http://schemas.microsoft.com/office/powerpoint/2010/main" xmlns="" val="18041356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4400" dirty="0" smtClean="0"/>
              <a:t>Case </a:t>
            </a:r>
            <a:r>
              <a:rPr lang="it-IT" sz="4400" dirty="0" err="1" smtClean="0"/>
              <a:t>Study</a:t>
            </a:r>
            <a:endParaRPr lang="it-IT" sz="4400" dirty="0"/>
          </a:p>
        </p:txBody>
      </p:sp>
      <p:sp>
        <p:nvSpPr>
          <p:cNvPr id="3" name="Segnaposto contenuto 2"/>
          <p:cNvSpPr>
            <a:spLocks noGrp="1"/>
          </p:cNvSpPr>
          <p:nvPr>
            <p:ph idx="1"/>
          </p:nvPr>
        </p:nvSpPr>
        <p:spPr/>
        <p:txBody>
          <a:bodyPr>
            <a:normAutofit/>
          </a:bodyPr>
          <a:lstStyle/>
          <a:p>
            <a:pPr marL="342900" indent="-342900">
              <a:buFont typeface="Arial"/>
              <a:buChar char="•"/>
            </a:pPr>
            <a:r>
              <a:rPr lang="it-IT" sz="2800" dirty="0" smtClean="0"/>
              <a:t>Light </a:t>
            </a:r>
            <a:r>
              <a:rPr lang="it-IT" sz="2800" dirty="0" err="1" smtClean="0"/>
              <a:t>at</a:t>
            </a:r>
            <a:r>
              <a:rPr lang="it-IT" sz="2800" dirty="0" smtClean="0"/>
              <a:t> Night </a:t>
            </a:r>
            <a:r>
              <a:rPr lang="it-IT" sz="2800" dirty="0" err="1" smtClean="0"/>
              <a:t>Makes</a:t>
            </a:r>
            <a:r>
              <a:rPr lang="it-IT" sz="2800" dirty="0" smtClean="0"/>
              <a:t> Mice </a:t>
            </a:r>
            <a:r>
              <a:rPr lang="it-IT" sz="2800" dirty="0" err="1" smtClean="0"/>
              <a:t>Fat</a:t>
            </a:r>
            <a:r>
              <a:rPr lang="it-IT" sz="2800" dirty="0" smtClean="0"/>
              <a:t>.</a:t>
            </a:r>
            <a:endParaRPr lang="it-IT" sz="2800" dirty="0"/>
          </a:p>
        </p:txBody>
      </p:sp>
    </p:spTree>
    <p:extLst>
      <p:ext uri="{BB962C8B-B14F-4D97-AF65-F5344CB8AC3E}">
        <p14:creationId xmlns:p14="http://schemas.microsoft.com/office/powerpoint/2010/main" xmlns="" val="1116411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1120"/>
            <a:ext cx="5791200" cy="727813"/>
          </a:xfrm>
        </p:spPr>
        <p:txBody>
          <a:bodyPr>
            <a:normAutofit fontScale="90000"/>
          </a:bodyPr>
          <a:lstStyle/>
          <a:p>
            <a:r>
              <a:rPr lang="it-IT" sz="4400" dirty="0" err="1"/>
              <a:t>Fat</a:t>
            </a:r>
            <a:r>
              <a:rPr lang="it-IT" sz="4400" dirty="0"/>
              <a:t> Mice</a:t>
            </a:r>
          </a:p>
        </p:txBody>
      </p:sp>
      <p:sp>
        <p:nvSpPr>
          <p:cNvPr id="3" name="CasellaDiTesto 2"/>
          <p:cNvSpPr txBox="1"/>
          <p:nvPr/>
        </p:nvSpPr>
        <p:spPr>
          <a:xfrm>
            <a:off x="457200" y="1507067"/>
            <a:ext cx="8094133" cy="369332"/>
          </a:xfrm>
          <a:prstGeom prst="rect">
            <a:avLst/>
          </a:prstGeom>
          <a:noFill/>
        </p:spPr>
        <p:txBody>
          <a:bodyPr wrap="square" rtlCol="0">
            <a:spAutoFit/>
          </a:bodyPr>
          <a:lstStyle/>
          <a:p>
            <a:endParaRPr lang="it-IT" dirty="0"/>
          </a:p>
        </p:txBody>
      </p:sp>
      <p:sp>
        <p:nvSpPr>
          <p:cNvPr id="4" name="CasellaDiTesto 3"/>
          <p:cNvSpPr txBox="1"/>
          <p:nvPr/>
        </p:nvSpPr>
        <p:spPr>
          <a:xfrm>
            <a:off x="355599" y="914412"/>
            <a:ext cx="8483600" cy="2708433"/>
          </a:xfrm>
          <a:prstGeom prst="rect">
            <a:avLst/>
          </a:prstGeom>
          <a:noFill/>
        </p:spPr>
        <p:txBody>
          <a:bodyPr wrap="square" rtlCol="0">
            <a:spAutoFit/>
          </a:bodyPr>
          <a:lstStyle/>
          <a:p>
            <a:pPr indent="439738" algn="just">
              <a:spcBef>
                <a:spcPts val="600"/>
              </a:spcBef>
              <a:spcAft>
                <a:spcPts val="600"/>
              </a:spcAft>
              <a:buFont typeface="Arial"/>
              <a:buChar char="•"/>
            </a:pPr>
            <a:r>
              <a:rPr lang="it-IT" sz="1600" dirty="0" smtClean="0"/>
              <a:t>Numerosi studi hanno dimostrato che </a:t>
            </a:r>
            <a:r>
              <a:rPr lang="it-IT" sz="1600" b="1" dirty="0" smtClean="0"/>
              <a:t>(A) </a:t>
            </a:r>
            <a:r>
              <a:rPr lang="it-IT" sz="1600" dirty="0" smtClean="0"/>
              <a:t>l'esposizione alla luce durante la notte è nociva per la salute umana. Un recente studio eseguito nei topi ha mostrato che</a:t>
            </a:r>
            <a:r>
              <a:rPr lang="it-IT" sz="1600" b="1" dirty="0" smtClean="0"/>
              <a:t> </a:t>
            </a:r>
            <a:r>
              <a:rPr lang="it-IT" sz="1600" b="1" dirty="0" smtClean="0">
                <a:solidFill>
                  <a:srgbClr val="000000"/>
                </a:solidFill>
              </a:rPr>
              <a:t>(B) </a:t>
            </a:r>
            <a:r>
              <a:rPr lang="it-IT" sz="1600" dirty="0" smtClean="0">
                <a:solidFill>
                  <a:srgbClr val="000000"/>
                </a:solidFill>
              </a:rPr>
              <a:t>bassi livelli di luce durante la notte interferiscono con ciclo sonno-veglia e con l’assunzione del cibo</a:t>
            </a:r>
            <a:r>
              <a:rPr lang="it-IT" sz="1600" dirty="0" smtClean="0"/>
              <a:t>. Inoltre, lo studio rileva</a:t>
            </a:r>
            <a:r>
              <a:rPr lang="it-IT" sz="1600" dirty="0" smtClean="0">
                <a:solidFill>
                  <a:srgbClr val="000000"/>
                </a:solidFill>
              </a:rPr>
              <a:t> che </a:t>
            </a:r>
            <a:r>
              <a:rPr lang="it-IT" sz="1600" b="1" dirty="0" smtClean="0">
                <a:solidFill>
                  <a:srgbClr val="000000"/>
                </a:solidFill>
              </a:rPr>
              <a:t>(C) </a:t>
            </a:r>
            <a:r>
              <a:rPr lang="it-IT" sz="1600" dirty="0" smtClean="0">
                <a:solidFill>
                  <a:srgbClr val="000000"/>
                </a:solidFill>
              </a:rPr>
              <a:t>il cibo si traduce in accumulo di grasso se consumato nel momento sbagliato della giornata</a:t>
            </a:r>
            <a:r>
              <a:rPr lang="it-IT" sz="1600" dirty="0" smtClean="0"/>
              <a:t>.</a:t>
            </a:r>
          </a:p>
          <a:p>
            <a:pPr indent="355600" algn="just">
              <a:spcBef>
                <a:spcPts val="600"/>
              </a:spcBef>
              <a:spcAft>
                <a:spcPts val="600"/>
              </a:spcAft>
              <a:buFont typeface="Arial"/>
              <a:buChar char="•"/>
            </a:pPr>
            <a:r>
              <a:rPr lang="it-IT" sz="1600" dirty="0" smtClean="0"/>
              <a:t>Nello studio che segue, 27 topi sono stati assegnati a tre gruppi: un primo gruppo è stato sottoposto ad un </a:t>
            </a:r>
            <a:r>
              <a:rPr lang="it-IT" sz="1600" dirty="0" smtClean="0">
                <a:solidFill>
                  <a:srgbClr val="000000"/>
                </a:solidFill>
              </a:rPr>
              <a:t>normale ciclo luce/buio </a:t>
            </a:r>
            <a:r>
              <a:rPr lang="it-IT" sz="1600" b="1" dirty="0" smtClean="0">
                <a:solidFill>
                  <a:srgbClr val="000000"/>
                </a:solidFill>
              </a:rPr>
              <a:t>(LD)</a:t>
            </a:r>
            <a:r>
              <a:rPr lang="it-IT" sz="1600" dirty="0" smtClean="0"/>
              <a:t>; un secondo gruppo ad una esposizione </a:t>
            </a:r>
            <a:r>
              <a:rPr lang="it-IT" sz="1600" dirty="0" smtClean="0">
                <a:solidFill>
                  <a:srgbClr val="000000"/>
                </a:solidFill>
              </a:rPr>
              <a:t>ad una luce di normale intensità durante l’intero giorno </a:t>
            </a:r>
            <a:r>
              <a:rPr lang="it-IT" sz="1600" b="1" dirty="0" smtClean="0">
                <a:solidFill>
                  <a:srgbClr val="000000"/>
                </a:solidFill>
              </a:rPr>
              <a:t>(LL)</a:t>
            </a:r>
            <a:r>
              <a:rPr lang="it-IT" sz="1600" dirty="0" smtClean="0"/>
              <a:t>, e un terzo gruppo </a:t>
            </a:r>
            <a:r>
              <a:rPr lang="it-IT" sz="1600" dirty="0" smtClean="0">
                <a:solidFill>
                  <a:srgbClr val="000000"/>
                </a:solidFill>
              </a:rPr>
              <a:t>alla normale intensità di luce durante il giorno e ad un luce fioca di notte </a:t>
            </a:r>
            <a:r>
              <a:rPr lang="it-IT" sz="1600" b="1" dirty="0" smtClean="0">
                <a:solidFill>
                  <a:srgbClr val="000000"/>
                </a:solidFill>
              </a:rPr>
              <a:t>(DM)</a:t>
            </a:r>
            <a:r>
              <a:rPr lang="it-IT" sz="1600" dirty="0" smtClean="0"/>
              <a:t>. La luce fioca è equivalente ad avere una televisione accesa in camera durante la notte.</a:t>
            </a:r>
            <a:endParaRPr lang="it-IT" sz="1600" dirty="0"/>
          </a:p>
        </p:txBody>
      </p:sp>
      <p:sp>
        <p:nvSpPr>
          <p:cNvPr id="5" name="CasellaDiTesto 4"/>
          <p:cNvSpPr txBox="1"/>
          <p:nvPr/>
        </p:nvSpPr>
        <p:spPr>
          <a:xfrm>
            <a:off x="355599" y="3759186"/>
            <a:ext cx="8381999" cy="2954655"/>
          </a:xfrm>
          <a:prstGeom prst="rect">
            <a:avLst/>
          </a:prstGeom>
          <a:noFill/>
        </p:spPr>
        <p:txBody>
          <a:bodyPr wrap="square" rtlCol="0">
            <a:spAutoFit/>
          </a:bodyPr>
          <a:lstStyle/>
          <a:p>
            <a:pPr indent="355600" algn="just">
              <a:spcBef>
                <a:spcPts val="600"/>
              </a:spcBef>
              <a:spcAft>
                <a:spcPts val="600"/>
              </a:spcAft>
              <a:buFont typeface="Arial"/>
              <a:buChar char="•"/>
            </a:pPr>
            <a:r>
              <a:rPr lang="it-IT" sz="1600" dirty="0" smtClean="0"/>
              <a:t>I topi nel gruppo </a:t>
            </a:r>
            <a:r>
              <a:rPr lang="it-IT" sz="1600" b="1" dirty="0" smtClean="0"/>
              <a:t>(LD) </a:t>
            </a:r>
            <a:r>
              <a:rPr lang="it-IT" sz="1600" dirty="0" smtClean="0"/>
              <a:t>hanno mangiato la maggior parte del loro cibo durante il loro periodo attivo (notturno); cioè, hanno rispettato il comportamento dei topi in un ambiente naturale.  I topi dei gruppi con luce notturna intensa </a:t>
            </a:r>
            <a:r>
              <a:rPr lang="it-IT" sz="1600" b="1" dirty="0" smtClean="0"/>
              <a:t>(LL) </a:t>
            </a:r>
            <a:r>
              <a:rPr lang="it-IT" sz="1600" dirty="0" smtClean="0"/>
              <a:t>e debole </a:t>
            </a:r>
            <a:r>
              <a:rPr lang="it-IT" sz="1600" b="1" dirty="0" smtClean="0"/>
              <a:t>(DM) </a:t>
            </a:r>
            <a:r>
              <a:rPr lang="it-IT" sz="1600" dirty="0" smtClean="0"/>
              <a:t>hanno consumato più della metà del cibo durante il periodo diurno che allo stato naturale è un periodo di riposo. </a:t>
            </a:r>
          </a:p>
          <a:p>
            <a:pPr indent="271463" algn="just">
              <a:spcBef>
                <a:spcPts val="600"/>
              </a:spcBef>
              <a:spcAft>
                <a:spcPts val="600"/>
              </a:spcAft>
              <a:buFont typeface="Arial"/>
              <a:buChar char="•"/>
            </a:pPr>
            <a:r>
              <a:rPr lang="it-IT" sz="1600" dirty="0" smtClean="0"/>
              <a:t>Anche se i dati raccolti mostrano che </a:t>
            </a:r>
            <a:r>
              <a:rPr lang="it-IT" sz="1600" b="1" dirty="0" smtClean="0"/>
              <a:t>(A)</a:t>
            </a:r>
            <a:r>
              <a:rPr lang="it-IT" sz="1600" dirty="0" smtClean="0"/>
              <a:t> i tre gruppi hanno mangiato circa la stessa quantità di cibo e hanno mostrato gli stessi livelli di attività fisica, </a:t>
            </a:r>
            <a:r>
              <a:rPr lang="it-IT" sz="1600" b="1" dirty="0" smtClean="0"/>
              <a:t>(B)</a:t>
            </a:r>
            <a:r>
              <a:rPr lang="it-IT" sz="1600" dirty="0" smtClean="0"/>
              <a:t> i topi esposti a luce durante il periodo notturno hanno guadagnato peso in misura maggiore, hanno assimilato una maggiore percentuale di calorie durante il giorno e </a:t>
            </a:r>
            <a:r>
              <a:rPr lang="it-IT" sz="1600" b="1" dirty="0" smtClean="0"/>
              <a:t>(C)</a:t>
            </a:r>
            <a:r>
              <a:rPr lang="it-IT" sz="1600" dirty="0" smtClean="0"/>
              <a:t> hanno sviluppato in numero più elevato una intolleranza al glucosio al termine dello studio. La mancanza di un periodo di assenza della luce sembra essere associato con un aumento ponderale significativo</a:t>
            </a:r>
            <a:endParaRPr lang="it-IT" sz="1600" dirty="0"/>
          </a:p>
        </p:txBody>
      </p:sp>
    </p:spTree>
    <p:extLst>
      <p:ext uri="{BB962C8B-B14F-4D97-AF65-F5344CB8AC3E}">
        <p14:creationId xmlns:p14="http://schemas.microsoft.com/office/powerpoint/2010/main" xmlns="" val="1370896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06713"/>
            <a:ext cx="5791200" cy="626215"/>
          </a:xfrm>
        </p:spPr>
        <p:txBody>
          <a:bodyPr>
            <a:noAutofit/>
          </a:bodyPr>
          <a:lstStyle/>
          <a:p>
            <a:r>
              <a:rPr lang="it-IT" dirty="0" smtClean="0"/>
              <a:t>Data set</a:t>
            </a:r>
            <a:endParaRPr lang="it-IT" dirty="0"/>
          </a:p>
        </p:txBody>
      </p:sp>
      <p:pic>
        <p:nvPicPr>
          <p:cNvPr id="3" name="Immagine 2"/>
          <p:cNvPicPr>
            <a:picLocks noChangeAspect="1"/>
          </p:cNvPicPr>
          <p:nvPr/>
        </p:nvPicPr>
        <p:blipFill>
          <a:blip r:embed="rId2"/>
          <a:stretch>
            <a:fillRect/>
          </a:stretch>
        </p:blipFill>
        <p:spPr>
          <a:xfrm>
            <a:off x="3500961" y="355605"/>
            <a:ext cx="5328000" cy="4690528"/>
          </a:xfrm>
          <a:prstGeom prst="rect">
            <a:avLst/>
          </a:prstGeom>
        </p:spPr>
      </p:pic>
      <p:sp>
        <p:nvSpPr>
          <p:cNvPr id="4" name="CasellaDiTesto 3"/>
          <p:cNvSpPr txBox="1"/>
          <p:nvPr/>
        </p:nvSpPr>
        <p:spPr>
          <a:xfrm>
            <a:off x="237067" y="5333994"/>
            <a:ext cx="8591894" cy="1200329"/>
          </a:xfrm>
          <a:prstGeom prst="rect">
            <a:avLst/>
          </a:prstGeom>
          <a:noFill/>
        </p:spPr>
        <p:txBody>
          <a:bodyPr wrap="square" rtlCol="0">
            <a:spAutoFit/>
          </a:bodyPr>
          <a:lstStyle/>
          <a:p>
            <a:r>
              <a:rPr lang="it-IT" b="1" dirty="0" smtClean="0"/>
              <a:t>Light</a:t>
            </a:r>
            <a:r>
              <a:rPr lang="it-IT" dirty="0" smtClean="0"/>
              <a:t>: Esposizione alla luce</a:t>
            </a:r>
            <a:r>
              <a:rPr lang="it-IT" b="1" dirty="0" smtClean="0"/>
              <a:t>;  </a:t>
            </a:r>
            <a:r>
              <a:rPr lang="it-IT" b="1" dirty="0" err="1" smtClean="0"/>
              <a:t>BMGain</a:t>
            </a:r>
            <a:r>
              <a:rPr lang="it-IT" dirty="0" smtClean="0"/>
              <a:t>: Body Mass Gain; </a:t>
            </a:r>
            <a:r>
              <a:rPr lang="it-IT" b="1" dirty="0" smtClean="0"/>
              <a:t>Corticosterone</a:t>
            </a:r>
            <a:r>
              <a:rPr lang="it-IT" dirty="0" smtClean="0"/>
              <a:t>: Ormone secreto dalle ghiandole surrenali in risposta allo stress; </a:t>
            </a:r>
            <a:r>
              <a:rPr lang="it-IT" b="1" dirty="0" err="1" smtClean="0"/>
              <a:t>DayPct</a:t>
            </a:r>
            <a:r>
              <a:rPr lang="it-IT" dirty="0" smtClean="0"/>
              <a:t>: calorie consumate per giorno (%); </a:t>
            </a:r>
            <a:r>
              <a:rPr lang="it-IT" b="1" dirty="0" err="1" smtClean="0"/>
              <a:t>Consumption</a:t>
            </a:r>
            <a:r>
              <a:rPr lang="it-IT" dirty="0" smtClean="0"/>
              <a:t>: Quantità di cibo ingerita durante il giorno; </a:t>
            </a:r>
            <a:r>
              <a:rPr lang="it-IT" b="1" dirty="0" smtClean="0"/>
              <a:t>Activity</a:t>
            </a:r>
            <a:r>
              <a:rPr lang="it-IT" dirty="0" smtClean="0"/>
              <a:t>: attività quotidiana.</a:t>
            </a:r>
            <a:endParaRPr lang="it-IT" dirty="0"/>
          </a:p>
        </p:txBody>
      </p:sp>
    </p:spTree>
    <p:extLst>
      <p:ext uri="{BB962C8B-B14F-4D97-AF65-F5344CB8AC3E}">
        <p14:creationId xmlns:p14="http://schemas.microsoft.com/office/powerpoint/2010/main" xmlns="" val="28455870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52718"/>
            <a:ext cx="5791200" cy="660082"/>
          </a:xfrm>
        </p:spPr>
        <p:txBody>
          <a:bodyPr>
            <a:normAutofit fontScale="90000"/>
          </a:bodyPr>
          <a:lstStyle/>
          <a:p>
            <a:r>
              <a:rPr lang="it-IT" sz="6000" dirty="0" err="1"/>
              <a:t>Fat</a:t>
            </a:r>
            <a:r>
              <a:rPr lang="it-IT" sz="6000" dirty="0"/>
              <a:t> Mice</a:t>
            </a:r>
          </a:p>
        </p:txBody>
      </p:sp>
      <p:pic>
        <p:nvPicPr>
          <p:cNvPr id="4" name="Immagine 3"/>
          <p:cNvPicPr>
            <a:picLocks noChangeAspect="1"/>
          </p:cNvPicPr>
          <p:nvPr/>
        </p:nvPicPr>
        <p:blipFill>
          <a:blip r:embed="rId2"/>
          <a:stretch>
            <a:fillRect/>
          </a:stretch>
        </p:blipFill>
        <p:spPr>
          <a:xfrm>
            <a:off x="4957238" y="152718"/>
            <a:ext cx="3708000" cy="2533362"/>
          </a:xfrm>
          <a:prstGeom prst="rect">
            <a:avLst/>
          </a:prstGeom>
        </p:spPr>
      </p:pic>
      <p:sp>
        <p:nvSpPr>
          <p:cNvPr id="5" name="CasellaDiTesto 4"/>
          <p:cNvSpPr txBox="1"/>
          <p:nvPr/>
        </p:nvSpPr>
        <p:spPr>
          <a:xfrm>
            <a:off x="334038" y="2702016"/>
            <a:ext cx="8331200" cy="1077218"/>
          </a:xfrm>
          <a:prstGeom prst="rect">
            <a:avLst/>
          </a:prstGeom>
          <a:noFill/>
        </p:spPr>
        <p:txBody>
          <a:bodyPr wrap="square" rtlCol="0">
            <a:spAutoFit/>
          </a:bodyPr>
          <a:lstStyle/>
          <a:p>
            <a:pPr algn="just"/>
            <a:r>
              <a:rPr lang="it-IT" sz="1600" b="1" dirty="0" smtClean="0"/>
              <a:t>Esercizio 1</a:t>
            </a:r>
            <a:r>
              <a:rPr lang="it-IT" sz="1600" dirty="0" smtClean="0"/>
              <a:t>. Quali unità statistica stiamo studiando? I casi o elementi dello studio sono? Quale è la dimensione del campione </a:t>
            </a:r>
            <a:r>
              <a:rPr lang="it-IT" sz="1600" i="1" dirty="0" err="1" smtClean="0"/>
              <a:t>n</a:t>
            </a:r>
            <a:r>
              <a:rPr lang="it-IT" sz="1600" dirty="0" smtClean="0"/>
              <a:t>? Elenca tutte le variabili menzionate nella descrizione delle diapositive precedenti e indica se è categoriale o quantitativa. Qual è la variabile esplicativa? Quali sono le tre variabili di risposta primaria?</a:t>
            </a:r>
          </a:p>
        </p:txBody>
      </p:sp>
      <p:sp>
        <p:nvSpPr>
          <p:cNvPr id="6" name="CasellaDiTesto 5"/>
          <p:cNvSpPr txBox="1"/>
          <p:nvPr/>
        </p:nvSpPr>
        <p:spPr>
          <a:xfrm>
            <a:off x="334038" y="3808805"/>
            <a:ext cx="8331200" cy="830997"/>
          </a:xfrm>
          <a:prstGeom prst="rect">
            <a:avLst/>
          </a:prstGeom>
          <a:noFill/>
        </p:spPr>
        <p:txBody>
          <a:bodyPr wrap="square" rtlCol="0">
            <a:spAutoFit/>
          </a:bodyPr>
          <a:lstStyle/>
          <a:p>
            <a:pPr algn="just"/>
            <a:r>
              <a:rPr lang="it-IT" sz="1600" b="1" dirty="0" smtClean="0"/>
              <a:t>Esercizio 2.</a:t>
            </a:r>
            <a:r>
              <a:rPr lang="it-IT" sz="1600" dirty="0" smtClean="0"/>
              <a:t> Questo studio descrive un esperimento o uno studio osservazionale? Dai risultati possiamo inferire una condizione di casualità, quindi di generalizzare i risultati ad una popolazione? Spiega perché. Quale conclusione si può trarre da questo studio?</a:t>
            </a:r>
            <a:endParaRPr lang="it-IT" sz="1600" dirty="0"/>
          </a:p>
        </p:txBody>
      </p:sp>
      <p:sp>
        <p:nvSpPr>
          <p:cNvPr id="7" name="CasellaDiTesto 6"/>
          <p:cNvSpPr txBox="1"/>
          <p:nvPr/>
        </p:nvSpPr>
        <p:spPr>
          <a:xfrm>
            <a:off x="334038" y="4684910"/>
            <a:ext cx="8331200" cy="1908215"/>
          </a:xfrm>
          <a:prstGeom prst="rect">
            <a:avLst/>
          </a:prstGeom>
          <a:noFill/>
        </p:spPr>
        <p:txBody>
          <a:bodyPr wrap="square" rtlCol="0">
            <a:spAutoFit/>
          </a:bodyPr>
          <a:lstStyle/>
          <a:p>
            <a:pPr algn="just"/>
            <a:r>
              <a:rPr lang="it-IT" sz="1600" b="1" dirty="0" smtClean="0"/>
              <a:t>Esercizio 3.</a:t>
            </a:r>
            <a:r>
              <a:rPr lang="it-IT" sz="1600" dirty="0" smtClean="0"/>
              <a:t> Indica come rappresentare graficamente le variabili più rilevanti e quali statistiche riassuntive potremmo utilizzare per esaminare le singole variabili e la relazione fra le variabili.</a:t>
            </a:r>
          </a:p>
          <a:p>
            <a:pPr marL="342900" indent="-342900" algn="just">
              <a:buAutoNum type="alphaLcParenBoth"/>
            </a:pPr>
            <a:r>
              <a:rPr lang="it-IT" sz="1400" dirty="0" smtClean="0"/>
              <a:t>Il consumo giornaliero di cibo per tutti i 27 topi e per ciascun gruppo</a:t>
            </a:r>
          </a:p>
          <a:p>
            <a:pPr marL="342900" indent="-342900" algn="just">
              <a:buAutoNum type="alphaLcParenBoth"/>
            </a:pPr>
            <a:r>
              <a:rPr lang="it-IT" sz="1400" dirty="0" smtClean="0"/>
              <a:t>L’attività giornaliera eseguita dai topi assegnati a ciascun gruppo sperimentale</a:t>
            </a:r>
          </a:p>
          <a:p>
            <a:pPr marL="342900" indent="-342900" algn="just">
              <a:buAutoNum type="alphaLcParenBoth"/>
            </a:pPr>
            <a:r>
              <a:rPr lang="it-IT" sz="1400" dirty="0" smtClean="0"/>
              <a:t>La relazione tra la condizione “luce nel periodo notturno” e aumento ponderale</a:t>
            </a:r>
          </a:p>
          <a:p>
            <a:pPr marL="342900" indent="-342900" algn="just">
              <a:buAutoNum type="alphaLcParenBoth"/>
            </a:pPr>
            <a:r>
              <a:rPr lang="it-IT" sz="1400" dirty="0" smtClean="0"/>
              <a:t>La relazione fra aumento ponderale e la % di calorie consumate </a:t>
            </a:r>
            <a:r>
              <a:rPr lang="it-IT" sz="1400" i="1" dirty="0" smtClean="0"/>
              <a:t>pro die</a:t>
            </a:r>
          </a:p>
          <a:p>
            <a:pPr marL="342900" indent="-342900" algn="just">
              <a:buAutoNum type="alphaLcParenBoth"/>
            </a:pPr>
            <a:r>
              <a:rPr lang="it-IT" sz="1400" dirty="0" smtClean="0"/>
              <a:t>La relazione fra l’esposizione alla luce notturna e l’intolleranza al glucosio </a:t>
            </a:r>
            <a:endParaRPr lang="it-IT" sz="1400" dirty="0"/>
          </a:p>
        </p:txBody>
      </p:sp>
    </p:spTree>
    <p:extLst>
      <p:ext uri="{BB962C8B-B14F-4D97-AF65-F5344CB8AC3E}">
        <p14:creationId xmlns:p14="http://schemas.microsoft.com/office/powerpoint/2010/main" xmlns="" val="2880631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52718"/>
            <a:ext cx="5791200" cy="1104395"/>
          </a:xfrm>
        </p:spPr>
        <p:txBody>
          <a:bodyPr>
            <a:normAutofit fontScale="90000"/>
          </a:bodyPr>
          <a:lstStyle/>
          <a:p>
            <a:r>
              <a:rPr lang="it-IT" dirty="0" smtClean="0"/>
              <a:t>a) Consumo di calorie giornaliero</a:t>
            </a:r>
            <a:endParaRPr lang="it-IT" dirty="0"/>
          </a:p>
        </p:txBody>
      </p:sp>
      <p:sp>
        <p:nvSpPr>
          <p:cNvPr id="5" name="Segnaposto testo 4"/>
          <p:cNvSpPr>
            <a:spLocks noGrp="1"/>
          </p:cNvSpPr>
          <p:nvPr>
            <p:ph type="body" idx="1"/>
          </p:nvPr>
        </p:nvSpPr>
        <p:spPr>
          <a:xfrm>
            <a:off x="4424410" y="1118188"/>
            <a:ext cx="4068000" cy="421686"/>
          </a:xfrm>
        </p:spPr>
        <p:txBody>
          <a:bodyPr/>
          <a:lstStyle/>
          <a:p>
            <a:r>
              <a:rPr lang="it-IT" dirty="0" smtClean="0"/>
              <a:t>Grafici</a:t>
            </a:r>
            <a:endParaRPr lang="it-IT" dirty="0"/>
          </a:p>
        </p:txBody>
      </p:sp>
      <p:sp>
        <p:nvSpPr>
          <p:cNvPr id="6" name="Segnaposto contenuto 5"/>
          <p:cNvSpPr>
            <a:spLocks noGrp="1"/>
          </p:cNvSpPr>
          <p:nvPr>
            <p:ph sz="half" idx="2"/>
          </p:nvPr>
        </p:nvSpPr>
        <p:spPr>
          <a:xfrm>
            <a:off x="4424408" y="1586710"/>
            <a:ext cx="4068000" cy="832114"/>
          </a:xfrm>
        </p:spPr>
        <p:txBody>
          <a:bodyPr>
            <a:noAutofit/>
          </a:bodyPr>
          <a:lstStyle/>
          <a:p>
            <a:pPr marL="342900" indent="-342900">
              <a:buFont typeface="Arial"/>
              <a:buChar char="•"/>
            </a:pPr>
            <a:r>
              <a:rPr lang="it-IT" sz="1800" b="0" dirty="0" smtClean="0"/>
              <a:t>Istogramma e Ogiva</a:t>
            </a:r>
          </a:p>
        </p:txBody>
      </p:sp>
      <p:sp>
        <p:nvSpPr>
          <p:cNvPr id="7" name="Segnaposto testo 6"/>
          <p:cNvSpPr>
            <a:spLocks noGrp="1"/>
          </p:cNvSpPr>
          <p:nvPr>
            <p:ph type="body" sz="quarter" idx="3"/>
          </p:nvPr>
        </p:nvSpPr>
        <p:spPr>
          <a:xfrm>
            <a:off x="4424410" y="2060207"/>
            <a:ext cx="4054019" cy="421686"/>
          </a:xfrm>
        </p:spPr>
        <p:txBody>
          <a:bodyPr/>
          <a:lstStyle/>
          <a:p>
            <a:r>
              <a:rPr lang="it-IT" dirty="0" smtClean="0"/>
              <a:t>Statistiche riassuntive</a:t>
            </a:r>
            <a:endParaRPr lang="it-IT" dirty="0"/>
          </a:p>
        </p:txBody>
      </p:sp>
      <p:sp>
        <p:nvSpPr>
          <p:cNvPr id="8" name="Segnaposto contenuto 7"/>
          <p:cNvSpPr>
            <a:spLocks noGrp="1" noChangeAspect="1"/>
          </p:cNvSpPr>
          <p:nvPr>
            <p:ph sz="quarter" idx="4"/>
          </p:nvPr>
        </p:nvSpPr>
        <p:spPr>
          <a:xfrm>
            <a:off x="4424411" y="2515903"/>
            <a:ext cx="4067999" cy="729502"/>
          </a:xfrm>
        </p:spPr>
        <p:txBody>
          <a:bodyPr>
            <a:normAutofit/>
          </a:bodyPr>
          <a:lstStyle/>
          <a:p>
            <a:pPr marL="342900" indent="-342900">
              <a:buFont typeface="Arial"/>
              <a:buChar char="•"/>
            </a:pPr>
            <a:r>
              <a:rPr lang="it-IT" sz="1800" b="0" dirty="0" smtClean="0"/>
              <a:t>Media, deviazione standard, </a:t>
            </a:r>
            <a:r>
              <a:rPr lang="it-IT" sz="1800" b="0" dirty="0"/>
              <a:t>a</a:t>
            </a:r>
            <a:r>
              <a:rPr lang="it-IT" sz="1800" b="0" dirty="0" smtClean="0"/>
              <a:t>simmetria, quartili </a:t>
            </a:r>
          </a:p>
        </p:txBody>
      </p:sp>
      <p:pic>
        <p:nvPicPr>
          <p:cNvPr id="10" name="Immagine 9"/>
          <p:cNvPicPr>
            <a:picLocks noChangeAspect="1"/>
          </p:cNvPicPr>
          <p:nvPr/>
        </p:nvPicPr>
        <p:blipFill>
          <a:blip r:embed="rId2"/>
          <a:stretch>
            <a:fillRect/>
          </a:stretch>
        </p:blipFill>
        <p:spPr>
          <a:xfrm>
            <a:off x="200620" y="1270486"/>
            <a:ext cx="4068000" cy="2712000"/>
          </a:xfrm>
          <a:prstGeom prst="rect">
            <a:avLst/>
          </a:prstGeom>
        </p:spPr>
      </p:pic>
      <p:pic>
        <p:nvPicPr>
          <p:cNvPr id="11" name="Immagine 10"/>
          <p:cNvPicPr>
            <a:picLocks noChangeAspect="1"/>
          </p:cNvPicPr>
          <p:nvPr/>
        </p:nvPicPr>
        <p:blipFill>
          <a:blip r:embed="rId3"/>
          <a:stretch>
            <a:fillRect/>
          </a:stretch>
        </p:blipFill>
        <p:spPr>
          <a:xfrm>
            <a:off x="200620" y="4035125"/>
            <a:ext cx="4068000" cy="2712000"/>
          </a:xfrm>
          <a:prstGeom prst="rect">
            <a:avLst/>
          </a:prstGeom>
        </p:spPr>
      </p:pic>
      <p:sp>
        <p:nvSpPr>
          <p:cNvPr id="12" name="CasellaDiTesto 11"/>
          <p:cNvSpPr txBox="1"/>
          <p:nvPr/>
        </p:nvSpPr>
        <p:spPr>
          <a:xfrm>
            <a:off x="4143827" y="3992666"/>
            <a:ext cx="4785283" cy="984885"/>
          </a:xfrm>
          <a:prstGeom prst="rect">
            <a:avLst/>
          </a:prstGeom>
          <a:noFill/>
        </p:spPr>
        <p:txBody>
          <a:bodyPr wrap="square" rtlCol="0">
            <a:spAutoFit/>
          </a:bodyPr>
          <a:lstStyle/>
          <a:p>
            <a:r>
              <a:rPr lang="it-IT" b="1" dirty="0" err="1"/>
              <a:t>Descriptive</a:t>
            </a:r>
            <a:r>
              <a:rPr lang="it-IT" b="1" dirty="0"/>
              <a:t> </a:t>
            </a:r>
            <a:r>
              <a:rPr lang="it-IT" b="1" dirty="0" err="1"/>
              <a:t>Statistics</a:t>
            </a:r>
            <a:r>
              <a:rPr lang="it-IT" b="1" dirty="0" smtClean="0"/>
              <a:t>:</a:t>
            </a:r>
            <a:endParaRPr lang="it-IT" b="1" dirty="0"/>
          </a:p>
          <a:p>
            <a:r>
              <a:rPr lang="it-IT" sz="1200" b="1" dirty="0">
                <a:latin typeface="Courier New"/>
              </a:rPr>
              <a:t>             Total</a:t>
            </a:r>
          </a:p>
          <a:p>
            <a:r>
              <a:rPr lang="it-IT" sz="1200" b="1" dirty="0" err="1">
                <a:latin typeface="Courier New"/>
              </a:rPr>
              <a:t>Variable</a:t>
            </a:r>
            <a:r>
              <a:rPr lang="it-IT" sz="1200" b="1" dirty="0">
                <a:latin typeface="Courier New"/>
              </a:rPr>
              <a:t>     </a:t>
            </a:r>
            <a:r>
              <a:rPr lang="it-IT" sz="1200" b="1" dirty="0" err="1">
                <a:latin typeface="Courier New"/>
              </a:rPr>
              <a:t>Count</a:t>
            </a:r>
            <a:r>
              <a:rPr lang="it-IT" sz="1200" b="1" dirty="0">
                <a:latin typeface="Courier New"/>
              </a:rPr>
              <a:t>   </a:t>
            </a:r>
            <a:r>
              <a:rPr lang="it-IT" sz="1400" b="1" dirty="0" err="1">
                <a:latin typeface="Courier New"/>
              </a:rPr>
              <a:t>Mean</a:t>
            </a:r>
            <a:r>
              <a:rPr lang="it-IT" sz="1200" b="1" dirty="0">
                <a:latin typeface="Courier New"/>
              </a:rPr>
              <a:t>  </a:t>
            </a:r>
            <a:r>
              <a:rPr lang="it-IT" sz="1200" b="1" dirty="0" err="1">
                <a:latin typeface="Courier New"/>
              </a:rPr>
              <a:t>StDev</a:t>
            </a:r>
            <a:r>
              <a:rPr lang="it-IT" sz="1200" b="1" dirty="0">
                <a:latin typeface="Courier New"/>
              </a:rPr>
              <a:t>  </a:t>
            </a:r>
            <a:r>
              <a:rPr lang="it-IT" sz="1200" b="1" dirty="0" err="1">
                <a:latin typeface="Courier New"/>
              </a:rPr>
              <a:t>Skewness</a:t>
            </a:r>
            <a:endParaRPr lang="it-IT" sz="1200" b="1" dirty="0">
              <a:latin typeface="Courier New"/>
            </a:endParaRPr>
          </a:p>
          <a:p>
            <a:r>
              <a:rPr lang="en-US" sz="1200" b="1" dirty="0">
                <a:latin typeface="Courier New"/>
              </a:rPr>
              <a:t>Consumption     27  </a:t>
            </a:r>
            <a:r>
              <a:rPr lang="en-US" sz="1400" b="1" dirty="0">
                <a:latin typeface="Courier New"/>
              </a:rPr>
              <a:t>4.315</a:t>
            </a:r>
            <a:r>
              <a:rPr lang="en-US" sz="1200" b="1" dirty="0">
                <a:latin typeface="Courier New"/>
              </a:rPr>
              <a:t>  0.882      </a:t>
            </a:r>
            <a:r>
              <a:rPr lang="en-US" sz="1200" b="1" dirty="0" smtClean="0">
                <a:latin typeface="Courier New"/>
              </a:rPr>
              <a:t>1.45</a:t>
            </a:r>
            <a:endParaRPr lang="en-US" sz="1200" b="1" dirty="0">
              <a:latin typeface="Courier New"/>
            </a:endParaRPr>
          </a:p>
        </p:txBody>
      </p:sp>
      <p:sp>
        <p:nvSpPr>
          <p:cNvPr id="13" name="CasellaDiTesto 12"/>
          <p:cNvSpPr txBox="1"/>
          <p:nvPr/>
        </p:nvSpPr>
        <p:spPr>
          <a:xfrm>
            <a:off x="4143827" y="5248247"/>
            <a:ext cx="4785284" cy="984885"/>
          </a:xfrm>
          <a:prstGeom prst="rect">
            <a:avLst/>
          </a:prstGeom>
          <a:solidFill>
            <a:srgbClr val="FFFFFF"/>
          </a:solidFill>
        </p:spPr>
        <p:txBody>
          <a:bodyPr wrap="square" rtlCol="0">
            <a:spAutoFit/>
          </a:bodyPr>
          <a:lstStyle/>
          <a:p>
            <a:r>
              <a:rPr lang="it-IT" b="1" dirty="0" err="1" smtClean="0"/>
              <a:t>Descriptive</a:t>
            </a:r>
            <a:r>
              <a:rPr lang="it-IT" b="1" dirty="0" smtClean="0"/>
              <a:t> </a:t>
            </a:r>
            <a:r>
              <a:rPr lang="it-IT" b="1" dirty="0" err="1" smtClean="0"/>
              <a:t>Statistics</a:t>
            </a:r>
            <a:endParaRPr lang="it-IT" b="1" dirty="0" smtClean="0"/>
          </a:p>
          <a:p>
            <a:endParaRPr lang="it-IT" sz="1200" dirty="0" smtClean="0">
              <a:latin typeface="Courier New"/>
            </a:endParaRPr>
          </a:p>
          <a:p>
            <a:r>
              <a:rPr lang="it-IT" sz="1200" b="1" dirty="0" err="1" smtClean="0">
                <a:latin typeface="Courier New"/>
              </a:rPr>
              <a:t>Variable</a:t>
            </a:r>
            <a:r>
              <a:rPr lang="it-IT" sz="1200" b="1" dirty="0" smtClean="0">
                <a:latin typeface="Courier New"/>
              </a:rPr>
              <a:t>       </a:t>
            </a:r>
            <a:r>
              <a:rPr lang="it-IT" sz="1200" b="1" dirty="0" err="1" smtClean="0">
                <a:latin typeface="Courier New"/>
              </a:rPr>
              <a:t>Min</a:t>
            </a:r>
            <a:r>
              <a:rPr lang="it-IT" sz="1200" b="1" dirty="0" smtClean="0">
                <a:latin typeface="Courier New"/>
              </a:rPr>
              <a:t>     </a:t>
            </a:r>
            <a:r>
              <a:rPr lang="it-IT" sz="1200" b="1" dirty="0">
                <a:latin typeface="Courier New"/>
              </a:rPr>
              <a:t>Q1  </a:t>
            </a:r>
            <a:r>
              <a:rPr lang="it-IT" sz="1400" b="1" dirty="0" err="1">
                <a:latin typeface="Courier New"/>
              </a:rPr>
              <a:t>Median</a:t>
            </a:r>
            <a:r>
              <a:rPr lang="it-IT" sz="1200" b="1" dirty="0">
                <a:latin typeface="Courier New"/>
              </a:rPr>
              <a:t>     Q3  </a:t>
            </a:r>
            <a:r>
              <a:rPr lang="it-IT" sz="1200" b="1" dirty="0" smtClean="0">
                <a:latin typeface="Courier New"/>
              </a:rPr>
              <a:t>    </a:t>
            </a:r>
            <a:r>
              <a:rPr lang="it-IT" sz="1200" b="1" dirty="0" err="1" smtClean="0">
                <a:latin typeface="Courier New"/>
              </a:rPr>
              <a:t>Max</a:t>
            </a:r>
            <a:endParaRPr lang="it-IT" sz="1200" b="1" dirty="0">
              <a:latin typeface="Courier New"/>
            </a:endParaRPr>
          </a:p>
          <a:p>
            <a:r>
              <a:rPr lang="en-US" sz="1200" b="1" dirty="0">
                <a:latin typeface="Courier New"/>
              </a:rPr>
              <a:t>Consumption </a:t>
            </a:r>
            <a:r>
              <a:rPr lang="en-US" sz="1200" b="1" dirty="0" smtClean="0">
                <a:latin typeface="Courier New"/>
              </a:rPr>
              <a:t> 3.219  </a:t>
            </a:r>
            <a:r>
              <a:rPr lang="en-US" sz="1200" b="1" dirty="0">
                <a:latin typeface="Courier New"/>
              </a:rPr>
              <a:t>3.587   </a:t>
            </a:r>
            <a:r>
              <a:rPr lang="en-US" sz="1400" b="1" dirty="0">
                <a:latin typeface="Courier New"/>
              </a:rPr>
              <a:t>4.231</a:t>
            </a:r>
            <a:r>
              <a:rPr lang="en-US" sz="1200" b="1" dirty="0">
                <a:latin typeface="Courier New"/>
              </a:rPr>
              <a:t>  4.849    7.177</a:t>
            </a:r>
          </a:p>
        </p:txBody>
      </p:sp>
      <p:sp>
        <p:nvSpPr>
          <p:cNvPr id="16" name="Rettangolo 15"/>
          <p:cNvSpPr/>
          <p:nvPr/>
        </p:nvSpPr>
        <p:spPr>
          <a:xfrm>
            <a:off x="6070164" y="4485108"/>
            <a:ext cx="647999" cy="492443"/>
          </a:xfrm>
          <a:prstGeom prst="rect">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7" name="Rettangolo 16"/>
          <p:cNvSpPr/>
          <p:nvPr/>
        </p:nvSpPr>
        <p:spPr>
          <a:xfrm>
            <a:off x="6631807" y="5629911"/>
            <a:ext cx="818148" cy="603222"/>
          </a:xfrm>
          <a:prstGeom prst="rect">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1636993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52718"/>
            <a:ext cx="5791200" cy="1065912"/>
          </a:xfrm>
        </p:spPr>
        <p:txBody>
          <a:bodyPr>
            <a:normAutofit fontScale="90000"/>
          </a:bodyPr>
          <a:lstStyle/>
          <a:p>
            <a:r>
              <a:rPr lang="it-IT" dirty="0" smtClean="0"/>
              <a:t>a) Consumo di calorie giornaliero</a:t>
            </a:r>
            <a:endParaRPr lang="it-IT" dirty="0"/>
          </a:p>
        </p:txBody>
      </p:sp>
      <p:pic>
        <p:nvPicPr>
          <p:cNvPr id="4" name="Immagine 3"/>
          <p:cNvPicPr>
            <a:picLocks noChangeAspect="1"/>
          </p:cNvPicPr>
          <p:nvPr/>
        </p:nvPicPr>
        <p:blipFill>
          <a:blip r:embed="rId2"/>
          <a:stretch>
            <a:fillRect/>
          </a:stretch>
        </p:blipFill>
        <p:spPr>
          <a:xfrm>
            <a:off x="162133" y="1511490"/>
            <a:ext cx="4068000" cy="2712000"/>
          </a:xfrm>
          <a:prstGeom prst="rect">
            <a:avLst/>
          </a:prstGeom>
        </p:spPr>
      </p:pic>
      <p:pic>
        <p:nvPicPr>
          <p:cNvPr id="10" name="Immagine 9"/>
          <p:cNvPicPr>
            <a:picLocks noChangeAspect="1"/>
          </p:cNvPicPr>
          <p:nvPr/>
        </p:nvPicPr>
        <p:blipFill>
          <a:blip r:embed="rId3"/>
          <a:stretch>
            <a:fillRect/>
          </a:stretch>
        </p:blipFill>
        <p:spPr>
          <a:xfrm>
            <a:off x="162133" y="4017118"/>
            <a:ext cx="4068000" cy="2712000"/>
          </a:xfrm>
          <a:prstGeom prst="rect">
            <a:avLst/>
          </a:prstGeom>
        </p:spPr>
      </p:pic>
      <p:sp>
        <p:nvSpPr>
          <p:cNvPr id="11" name="CasellaDiTesto 10"/>
          <p:cNvSpPr txBox="1"/>
          <p:nvPr/>
        </p:nvSpPr>
        <p:spPr>
          <a:xfrm>
            <a:off x="4285540" y="2955265"/>
            <a:ext cx="4412646" cy="1231106"/>
          </a:xfrm>
          <a:prstGeom prst="rect">
            <a:avLst/>
          </a:prstGeom>
          <a:noFill/>
        </p:spPr>
        <p:txBody>
          <a:bodyPr wrap="square" rtlCol="0">
            <a:spAutoFit/>
          </a:bodyPr>
          <a:lstStyle/>
          <a:p>
            <a:r>
              <a:rPr lang="it-IT" b="1" dirty="0" err="1"/>
              <a:t>Descriptive</a:t>
            </a:r>
            <a:r>
              <a:rPr lang="it-IT" b="1" dirty="0"/>
              <a:t> </a:t>
            </a:r>
            <a:r>
              <a:rPr lang="it-IT" b="1" dirty="0" err="1"/>
              <a:t>Statistics</a:t>
            </a:r>
            <a:r>
              <a:rPr lang="it-IT" b="1" dirty="0" smtClean="0"/>
              <a:t>:</a:t>
            </a:r>
            <a:endParaRPr lang="it-IT" b="1" dirty="0"/>
          </a:p>
          <a:p>
            <a:r>
              <a:rPr lang="it-IT" sz="1200" dirty="0">
                <a:latin typeface="Courier New"/>
              </a:rPr>
              <a:t> </a:t>
            </a:r>
            <a:r>
              <a:rPr lang="it-IT" sz="1200" dirty="0" smtClean="0">
                <a:latin typeface="Courier New"/>
              </a:rPr>
              <a:t>			   Total</a:t>
            </a:r>
            <a:endParaRPr lang="it-IT" sz="1200" dirty="0">
              <a:latin typeface="Courier New"/>
            </a:endParaRPr>
          </a:p>
          <a:p>
            <a:r>
              <a:rPr lang="it-IT" sz="1100" b="1" dirty="0" err="1">
                <a:latin typeface="Courier New"/>
              </a:rPr>
              <a:t>Variable</a:t>
            </a:r>
            <a:r>
              <a:rPr lang="it-IT" sz="1100" b="1" dirty="0">
                <a:latin typeface="Courier New"/>
              </a:rPr>
              <a:t>     Light  </a:t>
            </a:r>
            <a:r>
              <a:rPr lang="it-IT" sz="1100" b="1" dirty="0" err="1">
                <a:latin typeface="Courier New"/>
              </a:rPr>
              <a:t>Count</a:t>
            </a:r>
            <a:r>
              <a:rPr lang="it-IT" sz="1100" b="1" dirty="0">
                <a:latin typeface="Courier New"/>
              </a:rPr>
              <a:t>   </a:t>
            </a:r>
            <a:r>
              <a:rPr lang="it-IT" sz="1100" b="1" dirty="0" err="1">
                <a:latin typeface="Courier New"/>
              </a:rPr>
              <a:t>Mean</a:t>
            </a:r>
            <a:r>
              <a:rPr lang="it-IT" sz="1100" b="1" dirty="0">
                <a:latin typeface="Courier New"/>
              </a:rPr>
              <a:t>  </a:t>
            </a:r>
            <a:r>
              <a:rPr lang="it-IT" sz="1100" b="1" dirty="0" err="1">
                <a:latin typeface="Courier New"/>
              </a:rPr>
              <a:t>StDev</a:t>
            </a:r>
            <a:r>
              <a:rPr lang="it-IT" sz="1100" b="1" dirty="0">
                <a:latin typeface="Courier New"/>
              </a:rPr>
              <a:t>  </a:t>
            </a:r>
            <a:r>
              <a:rPr lang="it-IT" sz="1100" b="1" dirty="0" err="1">
                <a:latin typeface="Courier New"/>
              </a:rPr>
              <a:t>Skewness</a:t>
            </a:r>
            <a:endParaRPr lang="it-IT" sz="1100" b="1" dirty="0">
              <a:latin typeface="Courier New"/>
            </a:endParaRPr>
          </a:p>
          <a:p>
            <a:r>
              <a:rPr lang="en-US" sz="1100" b="1" dirty="0">
                <a:latin typeface="Courier New"/>
              </a:rPr>
              <a:t>Consumption  DM        10  4.124  0.694      0.37</a:t>
            </a:r>
          </a:p>
          <a:p>
            <a:r>
              <a:rPr lang="en-US" sz="1100" b="1" dirty="0">
                <a:latin typeface="Courier New"/>
              </a:rPr>
              <a:t>             LD         8  4.327  0.434      0.37</a:t>
            </a:r>
          </a:p>
          <a:p>
            <a:r>
              <a:rPr lang="en-US" sz="1100" b="1" dirty="0">
                <a:latin typeface="Courier New"/>
              </a:rPr>
              <a:t>             LL         9  4.515  1.315      1.20</a:t>
            </a:r>
          </a:p>
        </p:txBody>
      </p:sp>
      <p:sp>
        <p:nvSpPr>
          <p:cNvPr id="12" name="CasellaDiTesto 11"/>
          <p:cNvSpPr txBox="1"/>
          <p:nvPr/>
        </p:nvSpPr>
        <p:spPr>
          <a:xfrm>
            <a:off x="3778784" y="5134851"/>
            <a:ext cx="4919402" cy="1231106"/>
          </a:xfrm>
          <a:prstGeom prst="rect">
            <a:avLst/>
          </a:prstGeom>
          <a:solidFill>
            <a:srgbClr val="FFFFFF"/>
          </a:solidFill>
        </p:spPr>
        <p:txBody>
          <a:bodyPr wrap="square" rtlCol="0">
            <a:spAutoFit/>
          </a:bodyPr>
          <a:lstStyle/>
          <a:p>
            <a:r>
              <a:rPr lang="it-IT" b="1" dirty="0" err="1" smtClean="0"/>
              <a:t>Descriptive</a:t>
            </a:r>
            <a:r>
              <a:rPr lang="it-IT" b="1" dirty="0" smtClean="0"/>
              <a:t> </a:t>
            </a:r>
            <a:r>
              <a:rPr lang="it-IT" b="1" dirty="0" err="1" smtClean="0"/>
              <a:t>Statistics</a:t>
            </a:r>
            <a:endParaRPr lang="it-IT" b="1" dirty="0" smtClean="0"/>
          </a:p>
          <a:p>
            <a:endParaRPr lang="it-IT" sz="1200" dirty="0" smtClean="0">
              <a:latin typeface="Courier New"/>
            </a:endParaRPr>
          </a:p>
          <a:p>
            <a:r>
              <a:rPr lang="it-IT" sz="1100" b="1" dirty="0" err="1">
                <a:latin typeface="Courier"/>
                <a:cs typeface="Courier"/>
              </a:rPr>
              <a:t>Variable</a:t>
            </a:r>
            <a:r>
              <a:rPr lang="it-IT" sz="1100" b="1" dirty="0">
                <a:latin typeface="Courier"/>
                <a:cs typeface="Courier"/>
              </a:rPr>
              <a:t>     Light  </a:t>
            </a:r>
            <a:r>
              <a:rPr lang="it-IT" sz="1100" b="1" dirty="0" smtClean="0">
                <a:latin typeface="Courier"/>
                <a:cs typeface="Courier"/>
              </a:rPr>
              <a:t>  </a:t>
            </a:r>
            <a:r>
              <a:rPr lang="it-IT" sz="1100" b="1" dirty="0" err="1" smtClean="0">
                <a:latin typeface="Courier"/>
                <a:cs typeface="Courier"/>
              </a:rPr>
              <a:t>Min</a:t>
            </a:r>
            <a:r>
              <a:rPr lang="it-IT" sz="1100" b="1" dirty="0" smtClean="0">
                <a:latin typeface="Courier"/>
                <a:cs typeface="Courier"/>
              </a:rPr>
              <a:t>    Q1   </a:t>
            </a:r>
            <a:r>
              <a:rPr lang="it-IT" sz="1100" b="1" dirty="0" err="1" smtClean="0">
                <a:latin typeface="Courier"/>
                <a:cs typeface="Courier"/>
              </a:rPr>
              <a:t>Median</a:t>
            </a:r>
            <a:r>
              <a:rPr lang="it-IT" sz="1100" b="1" dirty="0" smtClean="0">
                <a:latin typeface="Courier"/>
                <a:cs typeface="Courier"/>
              </a:rPr>
              <a:t>     </a:t>
            </a:r>
            <a:r>
              <a:rPr lang="it-IT" sz="1100" b="1" dirty="0">
                <a:latin typeface="Courier"/>
                <a:cs typeface="Courier"/>
              </a:rPr>
              <a:t>Q3  </a:t>
            </a:r>
            <a:r>
              <a:rPr lang="it-IT" sz="1100" b="1" dirty="0" smtClean="0">
                <a:latin typeface="Courier"/>
                <a:cs typeface="Courier"/>
              </a:rPr>
              <a:t>   </a:t>
            </a:r>
            <a:r>
              <a:rPr lang="it-IT" sz="1100" b="1" dirty="0" err="1" smtClean="0">
                <a:latin typeface="Courier"/>
                <a:cs typeface="Courier"/>
              </a:rPr>
              <a:t>Max</a:t>
            </a:r>
            <a:endParaRPr lang="it-IT" sz="1100" b="1" dirty="0">
              <a:latin typeface="Courier"/>
              <a:cs typeface="Courier"/>
            </a:endParaRPr>
          </a:p>
          <a:p>
            <a:r>
              <a:rPr lang="en-US" sz="1000" b="1" dirty="0">
                <a:latin typeface="Courier"/>
                <a:cs typeface="Courier"/>
              </a:rPr>
              <a:t>Consumption  DM     </a:t>
            </a:r>
            <a:r>
              <a:rPr lang="en-US" sz="1000" b="1" dirty="0" smtClean="0">
                <a:latin typeface="Courier"/>
                <a:cs typeface="Courier"/>
              </a:rPr>
              <a:t>3.219  </a:t>
            </a:r>
            <a:r>
              <a:rPr lang="en-US" sz="1000" b="1" dirty="0">
                <a:latin typeface="Courier"/>
                <a:cs typeface="Courier"/>
              </a:rPr>
              <a:t>3.544   4.044  4.687    5.324</a:t>
            </a:r>
          </a:p>
          <a:p>
            <a:r>
              <a:rPr lang="en-US" sz="1000" b="1" dirty="0">
                <a:latin typeface="Courier"/>
                <a:cs typeface="Courier"/>
              </a:rPr>
              <a:t>             LD     </a:t>
            </a:r>
            <a:r>
              <a:rPr lang="en-US" sz="1000" b="1" dirty="0" smtClean="0">
                <a:latin typeface="Courier"/>
                <a:cs typeface="Courier"/>
              </a:rPr>
              <a:t>3.791  </a:t>
            </a:r>
            <a:r>
              <a:rPr lang="en-US" sz="1000" b="1" dirty="0">
                <a:latin typeface="Courier"/>
                <a:cs typeface="Courier"/>
              </a:rPr>
              <a:t>3.943   4.289 </a:t>
            </a:r>
            <a:r>
              <a:rPr lang="en-US" sz="1000" b="1" dirty="0" smtClean="0">
                <a:latin typeface="Courier"/>
                <a:cs typeface="Courier"/>
              </a:rPr>
              <a:t>   </a:t>
            </a:r>
            <a:r>
              <a:rPr lang="en-US" sz="1000" b="1" dirty="0">
                <a:latin typeface="Courier"/>
                <a:cs typeface="Courier"/>
              </a:rPr>
              <a:t>4.790    4.946</a:t>
            </a:r>
          </a:p>
          <a:p>
            <a:r>
              <a:rPr lang="en-US" sz="1000" b="1" dirty="0">
                <a:latin typeface="Courier"/>
                <a:cs typeface="Courier"/>
              </a:rPr>
              <a:t>             LL     </a:t>
            </a:r>
            <a:r>
              <a:rPr lang="en-US" sz="1000" b="1" dirty="0" smtClean="0">
                <a:latin typeface="Courier"/>
                <a:cs typeface="Courier"/>
              </a:rPr>
              <a:t>3.387  </a:t>
            </a:r>
            <a:r>
              <a:rPr lang="en-US" sz="1000" b="1" dirty="0">
                <a:latin typeface="Courier"/>
                <a:cs typeface="Courier"/>
              </a:rPr>
              <a:t>3.465   4.240  5.407    </a:t>
            </a:r>
            <a:r>
              <a:rPr lang="en-US" sz="1000" b="1" dirty="0" smtClean="0">
                <a:latin typeface="Courier"/>
                <a:cs typeface="Courier"/>
              </a:rPr>
              <a:t>7.177</a:t>
            </a:r>
            <a:endParaRPr lang="en-US" sz="1000" b="1" dirty="0">
              <a:latin typeface="Courier"/>
              <a:cs typeface="Courier"/>
            </a:endParaRPr>
          </a:p>
        </p:txBody>
      </p:sp>
      <p:sp>
        <p:nvSpPr>
          <p:cNvPr id="13" name="Segnaposto testo 4"/>
          <p:cNvSpPr txBox="1">
            <a:spLocks/>
          </p:cNvSpPr>
          <p:nvPr/>
        </p:nvSpPr>
        <p:spPr>
          <a:xfrm>
            <a:off x="4488551" y="1361901"/>
            <a:ext cx="4068000" cy="421686"/>
          </a:xfrm>
          <a:prstGeom prst="rect">
            <a:avLst/>
          </a:prstGeom>
        </p:spPr>
        <p:txBody>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it-IT" smtClean="0"/>
              <a:t>Grafici</a:t>
            </a:r>
            <a:endParaRPr lang="it-IT" dirty="0"/>
          </a:p>
        </p:txBody>
      </p:sp>
      <p:sp>
        <p:nvSpPr>
          <p:cNvPr id="14" name="Segnaposto contenuto 5"/>
          <p:cNvSpPr txBox="1">
            <a:spLocks/>
          </p:cNvSpPr>
          <p:nvPr/>
        </p:nvSpPr>
        <p:spPr>
          <a:xfrm>
            <a:off x="4488549" y="1830423"/>
            <a:ext cx="4068000" cy="568354"/>
          </a:xfrm>
          <a:prstGeom prst="rect">
            <a:avLst/>
          </a:prstGeom>
        </p:spPr>
        <p:txBody>
          <a:bodyPr>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indent="-342900">
              <a:buFont typeface="Arial"/>
              <a:buChar char="•"/>
            </a:pPr>
            <a:r>
              <a:rPr lang="it-IT" sz="1800" b="0" dirty="0" smtClean="0"/>
              <a:t>Istogramma e Box plot</a:t>
            </a:r>
          </a:p>
        </p:txBody>
      </p:sp>
      <p:sp>
        <p:nvSpPr>
          <p:cNvPr id="9" name="Rettangolo 8"/>
          <p:cNvSpPr/>
          <p:nvPr/>
        </p:nvSpPr>
        <p:spPr>
          <a:xfrm>
            <a:off x="6532176" y="3379203"/>
            <a:ext cx="647999" cy="846627"/>
          </a:xfrm>
          <a:prstGeom prst="rect">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5" name="Rettangolo 14"/>
          <p:cNvSpPr/>
          <p:nvPr/>
        </p:nvSpPr>
        <p:spPr>
          <a:xfrm>
            <a:off x="5600401" y="5519330"/>
            <a:ext cx="647999" cy="846627"/>
          </a:xfrm>
          <a:prstGeom prst="rect">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2222140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199" y="152718"/>
            <a:ext cx="7035044" cy="786356"/>
          </a:xfrm>
        </p:spPr>
        <p:txBody>
          <a:bodyPr>
            <a:noAutofit/>
          </a:bodyPr>
          <a:lstStyle/>
          <a:p>
            <a:r>
              <a:rPr lang="it-IT" sz="4000" dirty="0" smtClean="0"/>
              <a:t>B) Activity vs </a:t>
            </a:r>
            <a:r>
              <a:rPr lang="it-IT" sz="4000" dirty="0" err="1" smtClean="0"/>
              <a:t>Groups</a:t>
            </a:r>
            <a:endParaRPr lang="it-IT" sz="4000" dirty="0"/>
          </a:p>
        </p:txBody>
      </p:sp>
      <p:pic>
        <p:nvPicPr>
          <p:cNvPr id="6" name="Immagine 5"/>
          <p:cNvPicPr>
            <a:picLocks noChangeAspect="1"/>
          </p:cNvPicPr>
          <p:nvPr/>
        </p:nvPicPr>
        <p:blipFill>
          <a:blip r:embed="rId3"/>
          <a:stretch>
            <a:fillRect/>
          </a:stretch>
        </p:blipFill>
        <p:spPr>
          <a:xfrm>
            <a:off x="162133" y="939074"/>
            <a:ext cx="4050000" cy="2700000"/>
          </a:xfrm>
          <a:prstGeom prst="rect">
            <a:avLst/>
          </a:prstGeom>
        </p:spPr>
      </p:pic>
      <p:pic>
        <p:nvPicPr>
          <p:cNvPr id="7" name="Immagine 6"/>
          <p:cNvPicPr>
            <a:picLocks noChangeAspect="1"/>
          </p:cNvPicPr>
          <p:nvPr/>
        </p:nvPicPr>
        <p:blipFill>
          <a:blip r:embed="rId4"/>
          <a:stretch>
            <a:fillRect/>
          </a:stretch>
        </p:blipFill>
        <p:spPr>
          <a:xfrm>
            <a:off x="162133" y="3940150"/>
            <a:ext cx="4068000" cy="2712000"/>
          </a:xfrm>
          <a:prstGeom prst="rect">
            <a:avLst/>
          </a:prstGeom>
        </p:spPr>
      </p:pic>
      <p:sp>
        <p:nvSpPr>
          <p:cNvPr id="14" name="Rettangolo 13"/>
          <p:cNvSpPr/>
          <p:nvPr/>
        </p:nvSpPr>
        <p:spPr>
          <a:xfrm>
            <a:off x="4212133" y="2077020"/>
            <a:ext cx="4367749" cy="369332"/>
          </a:xfrm>
          <a:prstGeom prst="rect">
            <a:avLst/>
          </a:prstGeom>
        </p:spPr>
        <p:txBody>
          <a:bodyPr wrap="square">
            <a:spAutoFit/>
          </a:bodyPr>
          <a:lstStyle/>
          <a:p>
            <a:r>
              <a:rPr lang="it-IT" b="1" dirty="0" smtClean="0"/>
              <a:t>Attività Fisica Giornaliera</a:t>
            </a:r>
            <a:endParaRPr lang="it-IT" b="1" dirty="0"/>
          </a:p>
        </p:txBody>
      </p:sp>
      <p:sp>
        <p:nvSpPr>
          <p:cNvPr id="15" name="CasellaDiTesto 14"/>
          <p:cNvSpPr txBox="1"/>
          <p:nvPr/>
        </p:nvSpPr>
        <p:spPr>
          <a:xfrm>
            <a:off x="4224962" y="5302740"/>
            <a:ext cx="4412646" cy="954107"/>
          </a:xfrm>
          <a:prstGeom prst="rect">
            <a:avLst/>
          </a:prstGeom>
          <a:noFill/>
        </p:spPr>
        <p:txBody>
          <a:bodyPr wrap="square" rtlCol="0">
            <a:spAutoFit/>
          </a:bodyPr>
          <a:lstStyle/>
          <a:p>
            <a:r>
              <a:rPr lang="it-IT" sz="1200" dirty="0" smtClean="0">
                <a:latin typeface="Courier New"/>
              </a:rPr>
              <a:t>			  </a:t>
            </a:r>
            <a:r>
              <a:rPr lang="it-IT" sz="1200" b="1" dirty="0" smtClean="0">
                <a:latin typeface="Courier New"/>
              </a:rPr>
              <a:t> Total</a:t>
            </a:r>
            <a:endParaRPr lang="it-IT" sz="1200" b="1" dirty="0">
              <a:latin typeface="Courier New"/>
            </a:endParaRPr>
          </a:p>
          <a:p>
            <a:r>
              <a:rPr lang="it-IT" sz="1100" b="1" dirty="0" err="1">
                <a:latin typeface="Courier New"/>
              </a:rPr>
              <a:t>Variable</a:t>
            </a:r>
            <a:r>
              <a:rPr lang="it-IT" sz="1100" b="1" dirty="0">
                <a:latin typeface="Courier New"/>
              </a:rPr>
              <a:t>     Light  </a:t>
            </a:r>
            <a:r>
              <a:rPr lang="it-IT" sz="1100" b="1" dirty="0" err="1">
                <a:latin typeface="Courier New"/>
              </a:rPr>
              <a:t>Count</a:t>
            </a:r>
            <a:r>
              <a:rPr lang="it-IT" sz="1100" b="1" dirty="0">
                <a:latin typeface="Courier New"/>
              </a:rPr>
              <a:t>   </a:t>
            </a:r>
            <a:r>
              <a:rPr lang="it-IT" sz="1100" b="1" dirty="0" err="1">
                <a:latin typeface="Courier New"/>
              </a:rPr>
              <a:t>Mean</a:t>
            </a:r>
            <a:r>
              <a:rPr lang="it-IT" sz="1100" b="1" dirty="0">
                <a:latin typeface="Courier New"/>
              </a:rPr>
              <a:t>  </a:t>
            </a:r>
            <a:r>
              <a:rPr lang="it-IT" sz="1100" b="1" dirty="0" err="1">
                <a:latin typeface="Courier New"/>
              </a:rPr>
              <a:t>StDev</a:t>
            </a:r>
            <a:r>
              <a:rPr lang="it-IT" sz="1100" b="1" dirty="0">
                <a:latin typeface="Courier New"/>
              </a:rPr>
              <a:t>  </a:t>
            </a:r>
            <a:r>
              <a:rPr lang="it-IT" sz="1100" b="1" dirty="0" err="1">
                <a:latin typeface="Courier New"/>
              </a:rPr>
              <a:t>Skewness</a:t>
            </a:r>
            <a:endParaRPr lang="it-IT" sz="1100" b="1" dirty="0">
              <a:latin typeface="Courier New"/>
            </a:endParaRPr>
          </a:p>
          <a:p>
            <a:r>
              <a:rPr lang="en-US" sz="1100" b="1" dirty="0">
                <a:latin typeface="Courier New"/>
              </a:rPr>
              <a:t>Consumption  DM        10  4.124  0.694      0.37</a:t>
            </a:r>
          </a:p>
          <a:p>
            <a:r>
              <a:rPr lang="en-US" sz="1100" b="1" dirty="0">
                <a:latin typeface="Courier New"/>
              </a:rPr>
              <a:t>             LD         8  4.327  0.434      0.37</a:t>
            </a:r>
          </a:p>
          <a:p>
            <a:r>
              <a:rPr lang="en-US" sz="1100" b="1" dirty="0">
                <a:latin typeface="Courier New"/>
              </a:rPr>
              <a:t>             LL         9  4.515  1.315      1.20</a:t>
            </a:r>
          </a:p>
        </p:txBody>
      </p:sp>
      <p:sp>
        <p:nvSpPr>
          <p:cNvPr id="16" name="Rettangolo 15"/>
          <p:cNvSpPr/>
          <p:nvPr/>
        </p:nvSpPr>
        <p:spPr>
          <a:xfrm>
            <a:off x="4224962" y="4899118"/>
            <a:ext cx="2250098" cy="369332"/>
          </a:xfrm>
          <a:prstGeom prst="rect">
            <a:avLst/>
          </a:prstGeom>
        </p:spPr>
        <p:txBody>
          <a:bodyPr wrap="none">
            <a:spAutoFit/>
          </a:bodyPr>
          <a:lstStyle/>
          <a:p>
            <a:r>
              <a:rPr lang="it-IT" b="1" dirty="0"/>
              <a:t>Calorie Giornaliere</a:t>
            </a:r>
          </a:p>
        </p:txBody>
      </p:sp>
      <p:sp>
        <p:nvSpPr>
          <p:cNvPr id="17" name="CasellaDiTesto 16"/>
          <p:cNvSpPr txBox="1"/>
          <p:nvPr/>
        </p:nvSpPr>
        <p:spPr>
          <a:xfrm>
            <a:off x="4212133" y="2538341"/>
            <a:ext cx="4340914" cy="938719"/>
          </a:xfrm>
          <a:prstGeom prst="rect">
            <a:avLst/>
          </a:prstGeom>
          <a:noFill/>
        </p:spPr>
        <p:txBody>
          <a:bodyPr wrap="square" rtlCol="0">
            <a:spAutoFit/>
          </a:bodyPr>
          <a:lstStyle/>
          <a:p>
            <a:r>
              <a:rPr lang="it-IT" sz="1100" b="1" dirty="0" smtClean="0">
                <a:latin typeface="Courier New"/>
              </a:rPr>
              <a:t>                 </a:t>
            </a:r>
            <a:r>
              <a:rPr lang="it-IT" sz="1100" b="1" dirty="0">
                <a:latin typeface="Courier New"/>
              </a:rPr>
              <a:t>Total</a:t>
            </a:r>
          </a:p>
          <a:p>
            <a:r>
              <a:rPr lang="it-IT" sz="1100" b="1" dirty="0" err="1">
                <a:latin typeface="Courier New"/>
              </a:rPr>
              <a:t>Variable</a:t>
            </a:r>
            <a:r>
              <a:rPr lang="it-IT" sz="1100" b="1" dirty="0">
                <a:latin typeface="Courier New"/>
              </a:rPr>
              <a:t>  Light  </a:t>
            </a:r>
            <a:r>
              <a:rPr lang="it-IT" sz="1100" b="1" dirty="0" err="1">
                <a:latin typeface="Courier New"/>
              </a:rPr>
              <a:t>Count</a:t>
            </a:r>
            <a:r>
              <a:rPr lang="it-IT" sz="1100" b="1" dirty="0">
                <a:latin typeface="Courier New"/>
              </a:rPr>
              <a:t>    </a:t>
            </a:r>
            <a:r>
              <a:rPr lang="it-IT" sz="1100" b="1" dirty="0" err="1">
                <a:latin typeface="Courier New"/>
              </a:rPr>
              <a:t>Mean</a:t>
            </a:r>
            <a:r>
              <a:rPr lang="it-IT" sz="1100" b="1" dirty="0">
                <a:latin typeface="Courier New"/>
              </a:rPr>
              <a:t>  </a:t>
            </a:r>
            <a:r>
              <a:rPr lang="it-IT" sz="1100" b="1" dirty="0" err="1">
                <a:latin typeface="Courier New"/>
              </a:rPr>
              <a:t>StDev</a:t>
            </a:r>
            <a:r>
              <a:rPr lang="it-IT" sz="1100" b="1" dirty="0">
                <a:latin typeface="Courier New"/>
              </a:rPr>
              <a:t>  </a:t>
            </a:r>
            <a:r>
              <a:rPr lang="it-IT" sz="1100" b="1" dirty="0" err="1" smtClean="0">
                <a:latin typeface="Courier New"/>
              </a:rPr>
              <a:t>Skewness</a:t>
            </a:r>
            <a:endParaRPr lang="en-US" sz="1100" b="1" dirty="0">
              <a:latin typeface="Courier New"/>
            </a:endParaRPr>
          </a:p>
          <a:p>
            <a:r>
              <a:rPr lang="en-US" sz="1100" b="1" dirty="0">
                <a:latin typeface="Courier New"/>
              </a:rPr>
              <a:t>Activity  DM        10    2503   1999      1.80</a:t>
            </a:r>
          </a:p>
          <a:p>
            <a:r>
              <a:rPr lang="en-US" sz="1100" b="1" dirty="0">
                <a:latin typeface="Courier New"/>
              </a:rPr>
              <a:t>          LD         8    2433   2266      1.10</a:t>
            </a:r>
          </a:p>
          <a:p>
            <a:r>
              <a:rPr lang="en-US" sz="1100" b="1" dirty="0">
                <a:latin typeface="Courier New"/>
              </a:rPr>
              <a:t>          LL         9    2862   2418      </a:t>
            </a:r>
            <a:r>
              <a:rPr lang="en-US" sz="1100" b="1" dirty="0" smtClean="0">
                <a:latin typeface="Courier New"/>
              </a:rPr>
              <a:t>0.41</a:t>
            </a:r>
            <a:endParaRPr lang="en-US" sz="1100" b="1" dirty="0">
              <a:latin typeface="Courier New"/>
            </a:endParaRPr>
          </a:p>
        </p:txBody>
      </p:sp>
      <p:sp>
        <p:nvSpPr>
          <p:cNvPr id="18" name="Rettangolo 17"/>
          <p:cNvSpPr/>
          <p:nvPr/>
        </p:nvSpPr>
        <p:spPr>
          <a:xfrm>
            <a:off x="6311959" y="2630433"/>
            <a:ext cx="647999" cy="846627"/>
          </a:xfrm>
          <a:prstGeom prst="rect">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9" name="Rettangolo 18"/>
          <p:cNvSpPr/>
          <p:nvPr/>
        </p:nvSpPr>
        <p:spPr>
          <a:xfrm>
            <a:off x="6478736" y="5476645"/>
            <a:ext cx="647999" cy="846627"/>
          </a:xfrm>
          <a:prstGeom prst="rect">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26024271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199" y="152718"/>
            <a:ext cx="8253815" cy="809358"/>
          </a:xfrm>
        </p:spPr>
        <p:txBody>
          <a:bodyPr>
            <a:normAutofit/>
          </a:bodyPr>
          <a:lstStyle/>
          <a:p>
            <a:r>
              <a:rPr lang="it-IT" dirty="0" smtClean="0"/>
              <a:t>C) </a:t>
            </a:r>
            <a:r>
              <a:rPr lang="it-IT" dirty="0"/>
              <a:t>Body Mass </a:t>
            </a:r>
            <a:r>
              <a:rPr lang="it-IT" cap="none" dirty="0"/>
              <a:t>Gain</a:t>
            </a:r>
            <a:r>
              <a:rPr lang="it-IT" dirty="0"/>
              <a:t> </a:t>
            </a:r>
            <a:r>
              <a:rPr lang="it-IT" dirty="0" smtClean="0"/>
              <a:t>Vs </a:t>
            </a:r>
            <a:r>
              <a:rPr lang="it-IT" dirty="0" err="1" smtClean="0"/>
              <a:t>Groups</a:t>
            </a:r>
            <a:endParaRPr lang="it-IT" dirty="0"/>
          </a:p>
        </p:txBody>
      </p:sp>
      <p:pic>
        <p:nvPicPr>
          <p:cNvPr id="7" name="Immagine 6"/>
          <p:cNvPicPr>
            <a:picLocks noChangeAspect="1"/>
          </p:cNvPicPr>
          <p:nvPr/>
        </p:nvPicPr>
        <p:blipFill>
          <a:blip r:embed="rId2"/>
          <a:stretch>
            <a:fillRect/>
          </a:stretch>
        </p:blipFill>
        <p:spPr>
          <a:xfrm>
            <a:off x="200620" y="1130663"/>
            <a:ext cx="4050000" cy="2700000"/>
          </a:xfrm>
          <a:prstGeom prst="rect">
            <a:avLst/>
          </a:prstGeom>
        </p:spPr>
      </p:pic>
      <p:pic>
        <p:nvPicPr>
          <p:cNvPr id="8" name="Immagine 7"/>
          <p:cNvPicPr>
            <a:picLocks noChangeAspect="1"/>
          </p:cNvPicPr>
          <p:nvPr/>
        </p:nvPicPr>
        <p:blipFill>
          <a:blip r:embed="rId3"/>
          <a:stretch>
            <a:fillRect/>
          </a:stretch>
        </p:blipFill>
        <p:spPr>
          <a:xfrm>
            <a:off x="200620" y="3940150"/>
            <a:ext cx="4068000" cy="2712000"/>
          </a:xfrm>
          <a:prstGeom prst="rect">
            <a:avLst/>
          </a:prstGeom>
        </p:spPr>
      </p:pic>
      <p:sp>
        <p:nvSpPr>
          <p:cNvPr id="10" name="Rettangolo 9"/>
          <p:cNvSpPr/>
          <p:nvPr/>
        </p:nvSpPr>
        <p:spPr>
          <a:xfrm>
            <a:off x="4250620" y="2089848"/>
            <a:ext cx="4367749" cy="369332"/>
          </a:xfrm>
          <a:prstGeom prst="rect">
            <a:avLst/>
          </a:prstGeom>
        </p:spPr>
        <p:txBody>
          <a:bodyPr wrap="square">
            <a:spAutoFit/>
          </a:bodyPr>
          <a:lstStyle/>
          <a:p>
            <a:r>
              <a:rPr lang="it-IT" b="1" dirty="0" smtClean="0"/>
              <a:t>Aumento del Peso Ponderale</a:t>
            </a:r>
            <a:endParaRPr lang="it-IT" b="1" dirty="0"/>
          </a:p>
        </p:txBody>
      </p:sp>
      <p:sp>
        <p:nvSpPr>
          <p:cNvPr id="12" name="CasellaDiTesto 11"/>
          <p:cNvSpPr txBox="1"/>
          <p:nvPr/>
        </p:nvSpPr>
        <p:spPr>
          <a:xfrm>
            <a:off x="4250620" y="5302740"/>
            <a:ext cx="4412646" cy="954107"/>
          </a:xfrm>
          <a:prstGeom prst="rect">
            <a:avLst/>
          </a:prstGeom>
          <a:noFill/>
        </p:spPr>
        <p:txBody>
          <a:bodyPr wrap="square" rtlCol="0">
            <a:spAutoFit/>
          </a:bodyPr>
          <a:lstStyle/>
          <a:p>
            <a:r>
              <a:rPr lang="it-IT" sz="1200" dirty="0" smtClean="0">
                <a:latin typeface="Courier New"/>
              </a:rPr>
              <a:t>			  </a:t>
            </a:r>
            <a:r>
              <a:rPr lang="it-IT" sz="1200" b="1" dirty="0" smtClean="0">
                <a:latin typeface="Courier New"/>
              </a:rPr>
              <a:t> Total</a:t>
            </a:r>
            <a:endParaRPr lang="it-IT" sz="1200" b="1" dirty="0">
              <a:latin typeface="Courier New"/>
            </a:endParaRPr>
          </a:p>
          <a:p>
            <a:r>
              <a:rPr lang="it-IT" sz="1100" b="1" dirty="0" err="1">
                <a:latin typeface="Courier New"/>
              </a:rPr>
              <a:t>Variable</a:t>
            </a:r>
            <a:r>
              <a:rPr lang="it-IT" sz="1100" b="1" dirty="0">
                <a:latin typeface="Courier New"/>
              </a:rPr>
              <a:t>     Light  </a:t>
            </a:r>
            <a:r>
              <a:rPr lang="it-IT" sz="1100" b="1" dirty="0" err="1">
                <a:latin typeface="Courier New"/>
              </a:rPr>
              <a:t>Count</a:t>
            </a:r>
            <a:r>
              <a:rPr lang="it-IT" sz="1100" b="1" dirty="0">
                <a:latin typeface="Courier New"/>
              </a:rPr>
              <a:t>   </a:t>
            </a:r>
            <a:r>
              <a:rPr lang="it-IT" sz="1100" b="1" dirty="0" err="1">
                <a:latin typeface="Courier New"/>
              </a:rPr>
              <a:t>Mean</a:t>
            </a:r>
            <a:r>
              <a:rPr lang="it-IT" sz="1100" b="1" dirty="0">
                <a:latin typeface="Courier New"/>
              </a:rPr>
              <a:t>  </a:t>
            </a:r>
            <a:r>
              <a:rPr lang="it-IT" sz="1100" b="1" dirty="0" err="1">
                <a:latin typeface="Courier New"/>
              </a:rPr>
              <a:t>StDev</a:t>
            </a:r>
            <a:r>
              <a:rPr lang="it-IT" sz="1100" b="1" dirty="0">
                <a:latin typeface="Courier New"/>
              </a:rPr>
              <a:t>  </a:t>
            </a:r>
            <a:r>
              <a:rPr lang="it-IT" sz="1100" b="1" dirty="0" err="1">
                <a:latin typeface="Courier New"/>
              </a:rPr>
              <a:t>Skewness</a:t>
            </a:r>
            <a:endParaRPr lang="it-IT" sz="1100" b="1" dirty="0">
              <a:latin typeface="Courier New"/>
            </a:endParaRPr>
          </a:p>
          <a:p>
            <a:r>
              <a:rPr lang="en-US" sz="1100" b="1" dirty="0">
                <a:latin typeface="Courier New"/>
              </a:rPr>
              <a:t>Consumption  DM        10  4.124  0.694      0.37</a:t>
            </a:r>
          </a:p>
          <a:p>
            <a:r>
              <a:rPr lang="en-US" sz="1100" b="1" dirty="0">
                <a:latin typeface="Courier New"/>
              </a:rPr>
              <a:t>             LD         8  4.327  0.434      0.37</a:t>
            </a:r>
          </a:p>
          <a:p>
            <a:r>
              <a:rPr lang="en-US" sz="1100" b="1" dirty="0">
                <a:latin typeface="Courier New"/>
              </a:rPr>
              <a:t>             LL         9  4.515  1.315      1.20</a:t>
            </a:r>
          </a:p>
        </p:txBody>
      </p:sp>
      <p:sp>
        <p:nvSpPr>
          <p:cNvPr id="13" name="Rettangolo 12"/>
          <p:cNvSpPr/>
          <p:nvPr/>
        </p:nvSpPr>
        <p:spPr>
          <a:xfrm>
            <a:off x="4250620" y="4899118"/>
            <a:ext cx="2250098" cy="369332"/>
          </a:xfrm>
          <a:prstGeom prst="rect">
            <a:avLst/>
          </a:prstGeom>
        </p:spPr>
        <p:txBody>
          <a:bodyPr wrap="none">
            <a:spAutoFit/>
          </a:bodyPr>
          <a:lstStyle/>
          <a:p>
            <a:r>
              <a:rPr lang="it-IT" b="1" dirty="0"/>
              <a:t>Calorie Giornaliere</a:t>
            </a:r>
          </a:p>
        </p:txBody>
      </p:sp>
      <p:sp>
        <p:nvSpPr>
          <p:cNvPr id="14" name="CasellaDiTesto 13"/>
          <p:cNvSpPr txBox="1"/>
          <p:nvPr/>
        </p:nvSpPr>
        <p:spPr>
          <a:xfrm>
            <a:off x="4250620" y="2425110"/>
            <a:ext cx="4340914" cy="1107996"/>
          </a:xfrm>
          <a:prstGeom prst="rect">
            <a:avLst/>
          </a:prstGeom>
          <a:noFill/>
        </p:spPr>
        <p:txBody>
          <a:bodyPr wrap="square" rtlCol="0">
            <a:spAutoFit/>
          </a:bodyPr>
          <a:lstStyle/>
          <a:p>
            <a:endParaRPr lang="it-IT" sz="1100" b="1" dirty="0">
              <a:latin typeface="Courier New"/>
            </a:endParaRPr>
          </a:p>
          <a:p>
            <a:r>
              <a:rPr lang="it-IT" sz="1100" b="1" dirty="0">
                <a:latin typeface="Courier New"/>
              </a:rPr>
              <a:t>                 Total</a:t>
            </a:r>
          </a:p>
          <a:p>
            <a:r>
              <a:rPr lang="it-IT" sz="1100" b="1" dirty="0" err="1">
                <a:latin typeface="Courier New"/>
              </a:rPr>
              <a:t>Variable</a:t>
            </a:r>
            <a:r>
              <a:rPr lang="it-IT" sz="1100" b="1" dirty="0">
                <a:latin typeface="Courier New"/>
              </a:rPr>
              <a:t>  Light  </a:t>
            </a:r>
            <a:r>
              <a:rPr lang="it-IT" sz="1100" b="1" dirty="0" err="1">
                <a:latin typeface="Courier New"/>
              </a:rPr>
              <a:t>Count</a:t>
            </a:r>
            <a:r>
              <a:rPr lang="it-IT" sz="1100" b="1" dirty="0">
                <a:latin typeface="Courier New"/>
              </a:rPr>
              <a:t>    </a:t>
            </a:r>
            <a:r>
              <a:rPr lang="it-IT" sz="1100" b="1" dirty="0" err="1">
                <a:latin typeface="Courier New"/>
              </a:rPr>
              <a:t>Mean</a:t>
            </a:r>
            <a:r>
              <a:rPr lang="it-IT" sz="1100" b="1" dirty="0">
                <a:latin typeface="Courier New"/>
              </a:rPr>
              <a:t>  </a:t>
            </a:r>
            <a:r>
              <a:rPr lang="it-IT" sz="1100" b="1" dirty="0" err="1">
                <a:latin typeface="Courier New"/>
              </a:rPr>
              <a:t>StDev</a:t>
            </a:r>
            <a:r>
              <a:rPr lang="it-IT" sz="1100" b="1" dirty="0">
                <a:latin typeface="Courier New"/>
              </a:rPr>
              <a:t>  </a:t>
            </a:r>
            <a:r>
              <a:rPr lang="it-IT" sz="1100" b="1" dirty="0" err="1">
                <a:latin typeface="Courier New"/>
              </a:rPr>
              <a:t>Skewness</a:t>
            </a:r>
            <a:endParaRPr lang="it-IT" sz="1100" b="1" dirty="0">
              <a:latin typeface="Courier New"/>
            </a:endParaRPr>
          </a:p>
          <a:p>
            <a:r>
              <a:rPr lang="en-US" sz="1100" b="1" dirty="0" err="1" smtClean="0">
                <a:latin typeface="Courier New"/>
              </a:rPr>
              <a:t>BMGain</a:t>
            </a:r>
            <a:r>
              <a:rPr lang="en-US" sz="1100" b="1" dirty="0" smtClean="0">
                <a:latin typeface="Courier New"/>
              </a:rPr>
              <a:t>    </a:t>
            </a:r>
            <a:r>
              <a:rPr lang="en-US" sz="1100" b="1" dirty="0">
                <a:latin typeface="Courier New"/>
              </a:rPr>
              <a:t>DM        10   7.859  3.009      0.50</a:t>
            </a:r>
          </a:p>
          <a:p>
            <a:r>
              <a:rPr lang="en-US" sz="1100" b="1" dirty="0">
                <a:latin typeface="Courier New"/>
              </a:rPr>
              <a:t>          LD         8   5.926  1.899     -0.46</a:t>
            </a:r>
          </a:p>
          <a:p>
            <a:r>
              <a:rPr lang="en-US" sz="1100" b="1" dirty="0">
                <a:latin typeface="Courier New"/>
              </a:rPr>
              <a:t>          LL         9  11.010  2.624      </a:t>
            </a:r>
            <a:r>
              <a:rPr lang="en-US" sz="1100" b="1" dirty="0" smtClean="0">
                <a:latin typeface="Courier New"/>
              </a:rPr>
              <a:t>2.16</a:t>
            </a:r>
            <a:endParaRPr lang="en-US" sz="1100" b="1" dirty="0">
              <a:latin typeface="Courier New"/>
            </a:endParaRPr>
          </a:p>
        </p:txBody>
      </p:sp>
      <p:sp>
        <p:nvSpPr>
          <p:cNvPr id="15" name="Rettangolo 14"/>
          <p:cNvSpPr/>
          <p:nvPr/>
        </p:nvSpPr>
        <p:spPr>
          <a:xfrm>
            <a:off x="6286301" y="2745885"/>
            <a:ext cx="647999" cy="846627"/>
          </a:xfrm>
          <a:prstGeom prst="rect">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6" name="Rettangolo 15"/>
          <p:cNvSpPr/>
          <p:nvPr/>
        </p:nvSpPr>
        <p:spPr>
          <a:xfrm>
            <a:off x="6517223" y="5476645"/>
            <a:ext cx="647999" cy="846627"/>
          </a:xfrm>
          <a:prstGeom prst="rect">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4012767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ziale">
  <a:themeElements>
    <a:clrScheme name="Essenziale">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ziale">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ziale">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Essenziale.thmx</Template>
  <TotalTime>1786</TotalTime>
  <Words>987</Words>
  <Application>Microsoft Office PowerPoint</Application>
  <PresentationFormat>Presentazione su schermo (4:3)</PresentationFormat>
  <Paragraphs>110</Paragraphs>
  <Slides>12</Slides>
  <Notes>1</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12</vt:i4>
      </vt:variant>
    </vt:vector>
  </HeadingPairs>
  <TitlesOfParts>
    <vt:vector size="14" baseType="lpstr">
      <vt:lpstr>Essenziale</vt:lpstr>
      <vt:lpstr>Equation</vt:lpstr>
      <vt:lpstr> Case Study</vt:lpstr>
      <vt:lpstr>Case Study</vt:lpstr>
      <vt:lpstr>Fat Mice</vt:lpstr>
      <vt:lpstr>Data set</vt:lpstr>
      <vt:lpstr>Fat Mice</vt:lpstr>
      <vt:lpstr>a) Consumo di calorie giornaliero</vt:lpstr>
      <vt:lpstr>a) Consumo di calorie giornaliero</vt:lpstr>
      <vt:lpstr>B) Activity vs Groups</vt:lpstr>
      <vt:lpstr>C) Body Mass Gain Vs Groups</vt:lpstr>
      <vt:lpstr>d) BMGain and DayPercent</vt:lpstr>
      <vt:lpstr>D) BMGain and DayPCT relationship</vt:lpstr>
      <vt:lpstr>Glucose Intollerance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Case Study</dc:title>
  <dc:creator>claudio bonifazzi</dc:creator>
  <cp:lastModifiedBy> </cp:lastModifiedBy>
  <cp:revision>48</cp:revision>
  <dcterms:created xsi:type="dcterms:W3CDTF">2013-11-06T18:29:36Z</dcterms:created>
  <dcterms:modified xsi:type="dcterms:W3CDTF">2013-11-11T14:08:57Z</dcterms:modified>
</cp:coreProperties>
</file>