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xls" ContentType="application/vnd.ms-excel"/>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5"/>
  </p:notesMasterIdLst>
  <p:sldIdLst>
    <p:sldId id="256" r:id="rId2"/>
    <p:sldId id="284" r:id="rId3"/>
    <p:sldId id="257" r:id="rId4"/>
    <p:sldId id="286" r:id="rId5"/>
    <p:sldId id="287" r:id="rId6"/>
    <p:sldId id="258" r:id="rId7"/>
    <p:sldId id="288" r:id="rId8"/>
    <p:sldId id="259" r:id="rId9"/>
    <p:sldId id="290" r:id="rId10"/>
    <p:sldId id="260" r:id="rId11"/>
    <p:sldId id="289" r:id="rId12"/>
    <p:sldId id="291" r:id="rId13"/>
    <p:sldId id="292" r:id="rId14"/>
    <p:sldId id="261" r:id="rId15"/>
    <p:sldId id="262" r:id="rId16"/>
    <p:sldId id="306" r:id="rId17"/>
    <p:sldId id="263" r:id="rId18"/>
    <p:sldId id="264" r:id="rId19"/>
    <p:sldId id="265" r:id="rId20"/>
    <p:sldId id="307" r:id="rId21"/>
    <p:sldId id="266" r:id="rId22"/>
    <p:sldId id="267" r:id="rId23"/>
    <p:sldId id="268" r:id="rId24"/>
    <p:sldId id="269" r:id="rId25"/>
    <p:sldId id="270" r:id="rId26"/>
    <p:sldId id="271" r:id="rId27"/>
    <p:sldId id="272" r:id="rId28"/>
    <p:sldId id="273" r:id="rId29"/>
    <p:sldId id="308" r:id="rId30"/>
    <p:sldId id="301" r:id="rId31"/>
    <p:sldId id="274" r:id="rId32"/>
    <p:sldId id="275" r:id="rId33"/>
    <p:sldId id="309" r:id="rId34"/>
    <p:sldId id="276" r:id="rId35"/>
    <p:sldId id="277" r:id="rId36"/>
    <p:sldId id="278" r:id="rId37"/>
    <p:sldId id="279" r:id="rId38"/>
    <p:sldId id="280" r:id="rId39"/>
    <p:sldId id="281" r:id="rId40"/>
    <p:sldId id="282" r:id="rId41"/>
    <p:sldId id="283" r:id="rId42"/>
    <p:sldId id="310" r:id="rId43"/>
    <p:sldId id="294" r:id="rId44"/>
    <p:sldId id="295" r:id="rId45"/>
    <p:sldId id="296" r:id="rId46"/>
    <p:sldId id="300" r:id="rId47"/>
    <p:sldId id="299" r:id="rId48"/>
    <p:sldId id="305" r:id="rId49"/>
    <p:sldId id="297" r:id="rId50"/>
    <p:sldId id="298" r:id="rId51"/>
    <p:sldId id="304" r:id="rId52"/>
    <p:sldId id="302" r:id="rId53"/>
    <p:sldId id="303" r:id="rId54"/>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Stile chi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2"/>
    <p:restoredTop sz="94665"/>
  </p:normalViewPr>
  <p:slideViewPr>
    <p:cSldViewPr snapToGrid="0" snapToObjects="1">
      <p:cViewPr varScale="1">
        <p:scale>
          <a:sx n="129" d="100"/>
          <a:sy n="129" d="100"/>
        </p:scale>
        <p:origin x="1128"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notesMaster" Target="notesMasters/notesMaster1.xml"/><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8.emf"/><Relationship Id="rId2" Type="http://schemas.openxmlformats.org/officeDocument/2006/relationships/image" Target="../media/image49.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5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6.emf"/><Relationship Id="rId2" Type="http://schemas.openxmlformats.org/officeDocument/2006/relationships/image" Target="../media/image17.wmf"/><Relationship Id="rId3" Type="http://schemas.openxmlformats.org/officeDocument/2006/relationships/image" Target="../media/image18.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75EA67-A04D-44CF-B90E-DEC5AC2FF17D}" type="datetimeFigureOut">
              <a:rPr lang="it-IT" smtClean="0"/>
              <a:t>05/10/17</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149C64-F950-48E2-95F7-6B199B6645DA}" type="slidenum">
              <a:rPr lang="it-IT" smtClean="0"/>
              <a:t>‹n.›</a:t>
            </a:fld>
            <a:endParaRPr lang="it-IT"/>
          </a:p>
        </p:txBody>
      </p:sp>
    </p:spTree>
    <p:extLst>
      <p:ext uri="{BB962C8B-B14F-4D97-AF65-F5344CB8AC3E}">
        <p14:creationId xmlns:p14="http://schemas.microsoft.com/office/powerpoint/2010/main" val="2972408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6149C64-F950-48E2-95F7-6B199B6645DA}" type="slidenum">
              <a:rPr lang="it-IT" smtClean="0"/>
              <a:t>35</a:t>
            </a:fld>
            <a:endParaRPr lang="it-IT"/>
          </a:p>
        </p:txBody>
      </p:sp>
    </p:spTree>
    <p:extLst>
      <p:ext uri="{BB962C8B-B14F-4D97-AF65-F5344CB8AC3E}">
        <p14:creationId xmlns:p14="http://schemas.microsoft.com/office/powerpoint/2010/main" val="25343130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EDBE6353-B910-2D43-8827-669D76593CB9}" type="datetimeFigureOut">
              <a:rPr lang="it-IT" smtClean="0"/>
              <a:t>05/10/17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6CFB9F-3B27-F04C-9BAA-39016E385B00}" type="slidenum">
              <a:rPr lang="it-IT" smtClean="0"/>
              <a:t>‹n.›</a:t>
            </a:fld>
            <a:endParaRPr lang="it-IT"/>
          </a:p>
        </p:txBody>
      </p:sp>
    </p:spTree>
    <p:extLst>
      <p:ext uri="{BB962C8B-B14F-4D97-AF65-F5344CB8AC3E}">
        <p14:creationId xmlns:p14="http://schemas.microsoft.com/office/powerpoint/2010/main" val="171459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DBE6353-B910-2D43-8827-669D76593CB9}" type="datetimeFigureOut">
              <a:rPr lang="it-IT" smtClean="0"/>
              <a:t>05/10/17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6CFB9F-3B27-F04C-9BAA-39016E385B00}" type="slidenum">
              <a:rPr lang="it-IT" smtClean="0"/>
              <a:t>‹n.›</a:t>
            </a:fld>
            <a:endParaRPr lang="it-IT"/>
          </a:p>
        </p:txBody>
      </p:sp>
    </p:spTree>
    <p:extLst>
      <p:ext uri="{BB962C8B-B14F-4D97-AF65-F5344CB8AC3E}">
        <p14:creationId xmlns:p14="http://schemas.microsoft.com/office/powerpoint/2010/main" val="3983434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DBE6353-B910-2D43-8827-669D76593CB9}" type="datetimeFigureOut">
              <a:rPr lang="it-IT" smtClean="0"/>
              <a:t>05/10/17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6CFB9F-3B27-F04C-9BAA-39016E385B00}" type="slidenum">
              <a:rPr lang="it-IT" smtClean="0"/>
              <a:t>‹n.›</a:t>
            </a:fld>
            <a:endParaRPr lang="it-IT"/>
          </a:p>
        </p:txBody>
      </p:sp>
    </p:spTree>
    <p:extLst>
      <p:ext uri="{BB962C8B-B14F-4D97-AF65-F5344CB8AC3E}">
        <p14:creationId xmlns:p14="http://schemas.microsoft.com/office/powerpoint/2010/main" val="971796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DBE6353-B910-2D43-8827-669D76593CB9}" type="datetimeFigureOut">
              <a:rPr lang="it-IT" smtClean="0"/>
              <a:t>05/10/17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6CFB9F-3B27-F04C-9BAA-39016E385B00}" type="slidenum">
              <a:rPr lang="it-IT" smtClean="0"/>
              <a:t>‹n.›</a:t>
            </a:fld>
            <a:endParaRPr lang="it-IT"/>
          </a:p>
        </p:txBody>
      </p:sp>
    </p:spTree>
    <p:extLst>
      <p:ext uri="{BB962C8B-B14F-4D97-AF65-F5344CB8AC3E}">
        <p14:creationId xmlns:p14="http://schemas.microsoft.com/office/powerpoint/2010/main" val="809885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p:txBody>
          <a:bodyPr/>
          <a:lstStyle/>
          <a:p>
            <a:fld id="{EDBE6353-B910-2D43-8827-669D76593CB9}" type="datetimeFigureOut">
              <a:rPr lang="it-IT" smtClean="0"/>
              <a:t>05/10/17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6CFB9F-3B27-F04C-9BAA-39016E385B00}" type="slidenum">
              <a:rPr lang="it-IT" smtClean="0"/>
              <a:t>‹n.›</a:t>
            </a:fld>
            <a:endParaRPr lang="it-IT"/>
          </a:p>
        </p:txBody>
      </p:sp>
    </p:spTree>
    <p:extLst>
      <p:ext uri="{BB962C8B-B14F-4D97-AF65-F5344CB8AC3E}">
        <p14:creationId xmlns:p14="http://schemas.microsoft.com/office/powerpoint/2010/main" val="3469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EDBE6353-B910-2D43-8827-669D76593CB9}" type="datetimeFigureOut">
              <a:rPr lang="it-IT" smtClean="0"/>
              <a:t>05/10/17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6CFB9F-3B27-F04C-9BAA-39016E385B00}" type="slidenum">
              <a:rPr lang="it-IT" smtClean="0"/>
              <a:t>‹n.›</a:t>
            </a:fld>
            <a:endParaRPr lang="it-IT"/>
          </a:p>
        </p:txBody>
      </p:sp>
    </p:spTree>
    <p:extLst>
      <p:ext uri="{BB962C8B-B14F-4D97-AF65-F5344CB8AC3E}">
        <p14:creationId xmlns:p14="http://schemas.microsoft.com/office/powerpoint/2010/main" val="9155249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EDBE6353-B910-2D43-8827-669D76593CB9}" type="datetimeFigureOut">
              <a:rPr lang="it-IT" smtClean="0"/>
              <a:t>05/10/17</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36CFB9F-3B27-F04C-9BAA-39016E385B00}" type="slidenum">
              <a:rPr lang="it-IT" smtClean="0"/>
              <a:t>‹n.›</a:t>
            </a:fld>
            <a:endParaRPr lang="it-IT"/>
          </a:p>
        </p:txBody>
      </p:sp>
    </p:spTree>
    <p:extLst>
      <p:ext uri="{BB962C8B-B14F-4D97-AF65-F5344CB8AC3E}">
        <p14:creationId xmlns:p14="http://schemas.microsoft.com/office/powerpoint/2010/main" val="1111077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data 2"/>
          <p:cNvSpPr>
            <a:spLocks noGrp="1"/>
          </p:cNvSpPr>
          <p:nvPr>
            <p:ph type="dt" sz="half" idx="10"/>
          </p:nvPr>
        </p:nvSpPr>
        <p:spPr/>
        <p:txBody>
          <a:bodyPr/>
          <a:lstStyle/>
          <a:p>
            <a:fld id="{EDBE6353-B910-2D43-8827-669D76593CB9}" type="datetimeFigureOut">
              <a:rPr lang="it-IT" smtClean="0"/>
              <a:t>05/10/17</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36CFB9F-3B27-F04C-9BAA-39016E385B00}" type="slidenum">
              <a:rPr lang="it-IT" smtClean="0"/>
              <a:t>‹n.›</a:t>
            </a:fld>
            <a:endParaRPr lang="it-IT"/>
          </a:p>
        </p:txBody>
      </p:sp>
    </p:spTree>
    <p:extLst>
      <p:ext uri="{BB962C8B-B14F-4D97-AF65-F5344CB8AC3E}">
        <p14:creationId xmlns:p14="http://schemas.microsoft.com/office/powerpoint/2010/main" val="4271998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EDBE6353-B910-2D43-8827-669D76593CB9}" type="datetimeFigureOut">
              <a:rPr lang="it-IT" smtClean="0"/>
              <a:t>05/10/17</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36CFB9F-3B27-F04C-9BAA-39016E385B00}" type="slidenum">
              <a:rPr lang="it-IT" smtClean="0"/>
              <a:t>‹n.›</a:t>
            </a:fld>
            <a:endParaRPr lang="it-IT"/>
          </a:p>
        </p:txBody>
      </p:sp>
    </p:spTree>
    <p:extLst>
      <p:ext uri="{BB962C8B-B14F-4D97-AF65-F5344CB8AC3E}">
        <p14:creationId xmlns:p14="http://schemas.microsoft.com/office/powerpoint/2010/main" val="508042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EDBE6353-B910-2D43-8827-669D76593CB9}" type="datetimeFigureOut">
              <a:rPr lang="it-IT" smtClean="0"/>
              <a:t>05/10/17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6CFB9F-3B27-F04C-9BAA-39016E385B00}" type="slidenum">
              <a:rPr lang="it-IT" smtClean="0"/>
              <a:t>‹n.›</a:t>
            </a:fld>
            <a:endParaRPr lang="it-IT"/>
          </a:p>
        </p:txBody>
      </p:sp>
    </p:spTree>
    <p:extLst>
      <p:ext uri="{BB962C8B-B14F-4D97-AF65-F5344CB8AC3E}">
        <p14:creationId xmlns:p14="http://schemas.microsoft.com/office/powerpoint/2010/main" val="2849078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EDBE6353-B910-2D43-8827-669D76593CB9}" type="datetimeFigureOut">
              <a:rPr lang="it-IT" smtClean="0"/>
              <a:t>05/10/17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6CFB9F-3B27-F04C-9BAA-39016E385B00}" type="slidenum">
              <a:rPr lang="it-IT" smtClean="0"/>
              <a:t>‹n.›</a:t>
            </a:fld>
            <a:endParaRPr lang="it-IT"/>
          </a:p>
        </p:txBody>
      </p:sp>
    </p:spTree>
    <p:extLst>
      <p:ext uri="{BB962C8B-B14F-4D97-AF65-F5344CB8AC3E}">
        <p14:creationId xmlns:p14="http://schemas.microsoft.com/office/powerpoint/2010/main" val="33624441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stile</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BE6353-B910-2D43-8827-669D76593CB9}" type="datetimeFigureOut">
              <a:rPr lang="it-IT" smtClean="0"/>
              <a:t>05/10/17</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6CFB9F-3B27-F04C-9BAA-39016E385B00}" type="slidenum">
              <a:rPr lang="it-IT" smtClean="0"/>
              <a:t>‹n.›</a:t>
            </a:fld>
            <a:endParaRPr lang="it-IT"/>
          </a:p>
        </p:txBody>
      </p:sp>
    </p:spTree>
    <p:extLst>
      <p:ext uri="{BB962C8B-B14F-4D97-AF65-F5344CB8AC3E}">
        <p14:creationId xmlns:p14="http://schemas.microsoft.com/office/powerpoint/2010/main" val="22319956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claudio.bonifazzi@unife.it" TargetMode="External"/><Relationship Id="rId3" Type="http://schemas.openxmlformats.org/officeDocument/2006/relationships/hyperlink" Target="http://www.aulaf5.unife.it/Default.html"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11.emf"/><Relationship Id="rId5" Type="http://schemas.openxmlformats.org/officeDocument/2006/relationships/image" Target="../media/image12.png"/><Relationship Id="rId6" Type="http://schemas.openxmlformats.org/officeDocument/2006/relationships/image" Target="../media/image13.png"/><Relationship Id="rId1" Type="http://schemas.openxmlformats.org/officeDocument/2006/relationships/vmlDrawing" Target="../drawings/vmlDrawing4.vml"/><Relationship Id="rId2"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emf"/><Relationship Id="rId3" Type="http://schemas.openxmlformats.org/officeDocument/2006/relationships/image" Target="../media/image15.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wmf"/><Relationship Id="rId3" Type="http://schemas.openxmlformats.org/officeDocument/2006/relationships/hyperlink" Target="file:///localhost/Volumes/DIDATTICA/ANALISIDATI/AA2016-17/Lezioni_Cap4-6/OrarioLavoro.doc"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file:///localhost/Volumes/DIDATTICA/ANALISIDATI/AA2016-17/Lezioni_Cap4-6/vc_discrete.xlsx" TargetMode="External"/><Relationship Id="rId3" Type="http://schemas.openxmlformats.org/officeDocument/2006/relationships/hyperlink" Target="file:///localhost/Volumes/DIDATTICA/ANALISIDATI/AA2016-17/Lezioni_Cap4-6/DatiRaggrVarCDiscrete.xlsx"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file:///localhost/Volumes/DIDATTICA/ANALISIDATI/AA2016-17/Lezioni_Cap4-6/Capitolo5/Capitolo5.doc" TargetMode="External"/><Relationship Id="rId4" Type="http://schemas.openxmlformats.org/officeDocument/2006/relationships/oleObject" Target="../embeddings/oleObject5.bin"/><Relationship Id="rId5" Type="http://schemas.openxmlformats.org/officeDocument/2006/relationships/oleObject" Target="../embeddings/Foglio_di_lavoro_di_Microsoft_Excel_97_-_20041.xls"/><Relationship Id="rId6" Type="http://schemas.openxmlformats.org/officeDocument/2006/relationships/image" Target="../media/image16.emf"/><Relationship Id="rId1" Type="http://schemas.openxmlformats.org/officeDocument/2006/relationships/vmlDrawing" Target="../drawings/vmlDrawing5.vml"/><Relationship Id="rId2"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file:///localhost/Volumes/DIDATTICA/ANALISIDATI/AA2016-17/Lezioni_Cap4-6/Capitolo5/Capitolo5.doc" TargetMode="External"/><Relationship Id="rId4" Type="http://schemas.openxmlformats.org/officeDocument/2006/relationships/oleObject" Target="../embeddings/oleObject6.bin"/><Relationship Id="rId5" Type="http://schemas.openxmlformats.org/officeDocument/2006/relationships/oleObject" Target="../embeddings/Foglio_di_lavoro_di_Microsoft_Excel_97_-_20042.xls"/><Relationship Id="rId6" Type="http://schemas.openxmlformats.org/officeDocument/2006/relationships/image" Target="../media/image16.emf"/><Relationship Id="rId7" Type="http://schemas.openxmlformats.org/officeDocument/2006/relationships/hyperlink" Target="file:///localhost/Volumes/DIDATTICA/ANALISIDATI/AA2016-17/Lezioni_Cap4-6/vc_discrete.xlsx" TargetMode="External"/><Relationship Id="rId1" Type="http://schemas.openxmlformats.org/officeDocument/2006/relationships/vmlDrawing" Target="../drawings/vmlDrawing6.vml"/><Relationship Id="rId2"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7.bin"/><Relationship Id="rId4" Type="http://schemas.openxmlformats.org/officeDocument/2006/relationships/oleObject" Target="../embeddings/Foglio_di_lavoro_di_Microsoft_Excel_97_-_20043.xls"/><Relationship Id="rId5" Type="http://schemas.openxmlformats.org/officeDocument/2006/relationships/image" Target="../media/image16.emf"/><Relationship Id="rId6" Type="http://schemas.openxmlformats.org/officeDocument/2006/relationships/oleObject" Target="../embeddings/oleObject8.bin"/><Relationship Id="rId7" Type="http://schemas.openxmlformats.org/officeDocument/2006/relationships/image" Target="../media/image17.wmf"/><Relationship Id="rId8" Type="http://schemas.openxmlformats.org/officeDocument/2006/relationships/oleObject" Target="../embeddings/oleObject9.bin"/><Relationship Id="rId9" Type="http://schemas.openxmlformats.org/officeDocument/2006/relationships/image" Target="../media/image18.wmf"/><Relationship Id="rId10" Type="http://schemas.openxmlformats.org/officeDocument/2006/relationships/hyperlink" Target="file:///localhost/Volumes/DIDATTICA/ANALISIDATI/AA2016-17/Lezioni_Cap4-6/ValoreAtteso.xls" TargetMode="External"/><Relationship Id="rId11" Type="http://schemas.openxmlformats.org/officeDocument/2006/relationships/hyperlink" Target="file:///localhost/Volumes/DIDATTICA/ANALISIDATI/AA2016-17/Lezioni_Cap4-6/Primipare.xlsx" TargetMode="External"/><Relationship Id="rId1" Type="http://schemas.openxmlformats.org/officeDocument/2006/relationships/vmlDrawing" Target="../drawings/vmlDrawing7.vml"/><Relationship Id="rId2"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file:///localhost/Volumes/DIDATTICA/ANALISIDATI/AA2016-17/Lezioni_Cap4-6/DatiRaggrVarCDiscrete.xlsx" TargetMode="External"/><Relationship Id="rId4" Type="http://schemas.openxmlformats.org/officeDocument/2006/relationships/hyperlink" Target="http://bcs.wiley.com/he-bcs/Books?action=resource&amp;bcsId=7749&amp;itemId=0470904100&amp;resourceId=30654" TargetMode="External"/><Relationship Id="rId1" Type="http://schemas.openxmlformats.org/officeDocument/2006/relationships/slideLayout" Target="../slideLayouts/slideLayout2.xml"/><Relationship Id="rId2" Type="http://schemas.openxmlformats.org/officeDocument/2006/relationships/hyperlink" Target="file:///localhost/Volumes/DIDATTICA/ANALISIDATI/AA2016-17/Lezioni_Cap4-6/vc_discrete.xlsx" TargetMode="Externa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0.bin"/><Relationship Id="rId4" Type="http://schemas.openxmlformats.org/officeDocument/2006/relationships/image" Target="../media/image19.wmf"/><Relationship Id="rId1" Type="http://schemas.openxmlformats.org/officeDocument/2006/relationships/vmlDrawing" Target="../drawings/vmlDrawing8.vml"/><Relationship Id="rId2"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1" Type="http://schemas.openxmlformats.org/officeDocument/2006/relationships/slideLayout" Target="../slideLayouts/slideLayout6.xml"/><Relationship Id="rId2" Type="http://schemas.openxmlformats.org/officeDocument/2006/relationships/image" Target="../media/image2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Lezioni/Distrib_Binom%20Esempi.pdf" TargetMode="External"/><Relationship Id="rId3" Type="http://schemas.openxmlformats.org/officeDocument/2006/relationships/image" Target="../media/image24.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file:///localhost/Volumes/TEMPDSK/CDSMotorie/Lezioni/dbinomiale_esvolti.xls" TargetMode="External"/><Relationship Id="rId3" Type="http://schemas.openxmlformats.org/officeDocument/2006/relationships/hyperlink" Target="http://www.math.uah.edu/stat/bernoulli/Introduction.html"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jpeg"/><Relationship Id="rId3" Type="http://schemas.openxmlformats.org/officeDocument/2006/relationships/image" Target="../media/image26.jpeg"/></Relationships>
</file>

<file path=ppt/slides/_rels/slide26.xml.rels><?xml version="1.0" encoding="UTF-8" standalone="yes"?>
<Relationships xmlns="http://schemas.openxmlformats.org/package/2006/relationships"><Relationship Id="rId3" Type="http://schemas.openxmlformats.org/officeDocument/2006/relationships/hyperlink" Target="file:///localhost/Volumes/TEMPDISK/TEMPDISK/DIDATTICA/ANALISI%20DATI/AA2014-15/Lezioni_Cap4-6/dbinomiale_esvolti.xlsx" TargetMode="External"/><Relationship Id="rId4" Type="http://schemas.openxmlformats.org/officeDocument/2006/relationships/oleObject" Target="../embeddings/oleObject11.bin"/><Relationship Id="rId5" Type="http://schemas.openxmlformats.org/officeDocument/2006/relationships/image" Target="../media/image27.wmf"/><Relationship Id="rId1" Type="http://schemas.openxmlformats.org/officeDocument/2006/relationships/vmlDrawing" Target="../drawings/vmlDrawing9.vml"/><Relationship Id="rId2"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jpeg"/><Relationship Id="rId5" Type="http://schemas.openxmlformats.org/officeDocument/2006/relationships/hyperlink" Target="http://www.math.uah.edu/stat/bernoulli/Binomial.html" TargetMode="External"/><Relationship Id="rId1" Type="http://schemas.openxmlformats.org/officeDocument/2006/relationships/slideLayout" Target="../slideLayouts/slideLayout6.xml"/><Relationship Id="rId2" Type="http://schemas.openxmlformats.org/officeDocument/2006/relationships/image" Target="../media/image28.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1.jpeg"/><Relationship Id="rId3" Type="http://schemas.openxmlformats.org/officeDocument/2006/relationships/hyperlink" Target="file:///localhost/Volumes/TEMPDISK/TEMPDISK/DIDATTICA/ANALISI%20DATI/AA2014-15/Lezioni_Cap4-6/dbinomiale_forma.xls"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homepage.divms.uiowa.edu/~mbognar/applets/normal.html" TargetMode="External"/><Relationship Id="rId4" Type="http://schemas.openxmlformats.org/officeDocument/2006/relationships/hyperlink" Target="http://homepage.divms.uiowa.edu/~mbognar/" TargetMode="External"/><Relationship Id="rId1" Type="http://schemas.openxmlformats.org/officeDocument/2006/relationships/slideLayout" Target="../slideLayouts/slideLayout2.xml"/><Relationship Id="rId2" Type="http://schemas.openxmlformats.org/officeDocument/2006/relationships/hyperlink" Target="file:///localhost/Volumes/DIDATTICA/ANALISIDATI/AA2016-17/Lezioni_Cap4-6/EserciziEsempi/Esempi&amp;Esercizi.ppt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33.jpeg"/><Relationship Id="rId4" Type="http://schemas.openxmlformats.org/officeDocument/2006/relationships/image" Target="../media/image34.jpeg"/><Relationship Id="rId1" Type="http://schemas.openxmlformats.org/officeDocument/2006/relationships/slideLayout" Target="../slideLayouts/slideLayout6.xml"/><Relationship Id="rId2" Type="http://schemas.openxmlformats.org/officeDocument/2006/relationships/image" Target="../media/image32.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5.jpeg"/><Relationship Id="rId3" Type="http://schemas.openxmlformats.org/officeDocument/2006/relationships/image" Target="../media/image36.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7.png"/><Relationship Id="rId3" Type="http://schemas.openxmlformats.org/officeDocument/2006/relationships/hyperlink" Target="DistribuzioneNormale.exe"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hyperlink" Target="DistribuzioneNormale.exe" TargetMode="External"/><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9.jpeg"/><Relationship Id="rId3" Type="http://schemas.openxmlformats.org/officeDocument/2006/relationships/image" Target="../media/image40.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1.png"/><Relationship Id="rId3" Type="http://schemas.openxmlformats.org/officeDocument/2006/relationships/image" Target="../media/image4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3.png"/><Relationship Id="rId3" Type="http://schemas.openxmlformats.org/officeDocument/2006/relationships/image" Target="../media/image44.png"/></Relationships>
</file>

<file path=ppt/slides/_rels/slide39.xml.rels><?xml version="1.0" encoding="UTF-8" standalone="yes"?>
<Relationships xmlns="http://schemas.openxmlformats.org/package/2006/relationships"><Relationship Id="rId3" Type="http://schemas.openxmlformats.org/officeDocument/2006/relationships/hyperlink" Target="DN_Esercizi.xls" TargetMode="External"/><Relationship Id="rId4" Type="http://schemas.openxmlformats.org/officeDocument/2006/relationships/image" Target="../media/image43.png"/><Relationship Id="rId5" Type="http://schemas.openxmlformats.org/officeDocument/2006/relationships/image" Target="../media/image45.png"/><Relationship Id="rId1" Type="http://schemas.openxmlformats.org/officeDocument/2006/relationships/slideLayout" Target="../slideLayouts/slideLayout6.xml"/><Relationship Id="rId2" Type="http://schemas.openxmlformats.org/officeDocument/2006/relationships/hyperlink" Target="DN_Esempi.xlsx"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png"/></Relationships>
</file>

<file path=ppt/slides/_rels/slide40.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hyperlink" Target="DN_Esempi.xls" TargetMode="External"/><Relationship Id="rId5" Type="http://schemas.openxmlformats.org/officeDocument/2006/relationships/hyperlink" Target="DN_Esercizi.xls" TargetMode="External"/><Relationship Id="rId1" Type="http://schemas.openxmlformats.org/officeDocument/2006/relationships/slideLayout" Target="../slideLayouts/slideLayout6.xml"/><Relationship Id="rId2" Type="http://schemas.openxmlformats.org/officeDocument/2006/relationships/image" Target="../media/image46.png"/></Relationships>
</file>

<file path=ppt/slides/_rels/slide41.xml.rels><?xml version="1.0" encoding="UTF-8" standalone="yes"?>
<Relationships xmlns="http://schemas.openxmlformats.org/package/2006/relationships"><Relationship Id="rId3" Type="http://schemas.openxmlformats.org/officeDocument/2006/relationships/image" Target="../media/image50.jpeg"/><Relationship Id="rId4" Type="http://schemas.openxmlformats.org/officeDocument/2006/relationships/image" Target="../media/image51.jpeg"/><Relationship Id="rId5" Type="http://schemas.openxmlformats.org/officeDocument/2006/relationships/image" Target="../media/image52.jpeg"/><Relationship Id="rId6" Type="http://schemas.openxmlformats.org/officeDocument/2006/relationships/hyperlink" Target="DN_Esempi.xls" TargetMode="External"/><Relationship Id="rId7" Type="http://schemas.openxmlformats.org/officeDocument/2006/relationships/oleObject" Target="../embeddings/oleObject12.bin"/><Relationship Id="rId8" Type="http://schemas.openxmlformats.org/officeDocument/2006/relationships/image" Target="../media/image48.emf"/><Relationship Id="rId9" Type="http://schemas.openxmlformats.org/officeDocument/2006/relationships/oleObject" Target="../embeddings/oleObject13.bin"/><Relationship Id="rId10" Type="http://schemas.openxmlformats.org/officeDocument/2006/relationships/image" Target="../media/image49.emf"/><Relationship Id="rId1" Type="http://schemas.openxmlformats.org/officeDocument/2006/relationships/vmlDrawing" Target="../drawings/vmlDrawing10.vml"/><Relationship Id="rId2"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hyperlink" Target="EserciziEsempi/Esempi&amp;Esercizi.pptx" TargetMode="External"/><Relationship Id="rId4" Type="http://schemas.openxmlformats.org/officeDocument/2006/relationships/hyperlink" Target="http://homepage.divms.uiowa.edu/~mbognar/applets/normal.html" TargetMode="External"/><Relationship Id="rId1" Type="http://schemas.openxmlformats.org/officeDocument/2006/relationships/slideLayout" Target="../slideLayouts/slideLayout2.xml"/><Relationship Id="rId2" Type="http://schemas.openxmlformats.org/officeDocument/2006/relationships/hyperlink" Target="file:///localhost/Volumes/DIDATTICA/ANALISIDATI/AA2016-17/Lezioni_Cap4-6/EserciziEsempi/Esempi&amp;Esercizi.pptx"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file:///localhost/Volumes/DIDATTICA/ANALISIDATI/AA2016-17/Lezioni_Cap4-6/DatiRaggrVarCDiscrete.xlsx"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file:///localhost/Volumes/DIDATTICA/ANALISIDATI/AA2016-17/Lezioni_Cap4-6/DistribuzioneBinomiale.xlsx"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6.xml"/><Relationship Id="rId2"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aulaf5.unife.it/esercitazioni/wbook/tab_dns.htm" TargetMode="Externa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14.bin"/><Relationship Id="rId4" Type="http://schemas.openxmlformats.org/officeDocument/2006/relationships/image" Target="../media/image54.emf"/><Relationship Id="rId5" Type="http://schemas.openxmlformats.org/officeDocument/2006/relationships/hyperlink" Target="http://aulaf5.unife.it/esercitazioni/wbook/tab_dns.htm" TargetMode="External"/><Relationship Id="rId6" Type="http://schemas.openxmlformats.org/officeDocument/2006/relationships/hyperlink" Target="file:///localhost/Volumes/TEMPDISK/TEMPDISK/DIDATTICA/ANALISI%20DATI/AA2014-15/Lezioni_Cap4-6/DistNorm_DistNormSt.xls" TargetMode="External"/><Relationship Id="rId1" Type="http://schemas.openxmlformats.org/officeDocument/2006/relationships/vmlDrawing" Target="../drawings/vmlDrawing11.vml"/><Relationship Id="rId2"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aulaf5.unife.it/esercitazioni/wbook/tab_dns.htm" TargetMode="External"/><Relationship Id="rId3" Type="http://schemas.openxmlformats.org/officeDocument/2006/relationships/hyperlink" Target="file:///localhost/Volumes/TEMPDISK/TEMPDISK/DIDATTICA/ANALISI%20DATI/AA2014-15/Lezioni_Cap4-6/DistNorm_DistNormSt.xls"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file:///localhost/Volumes/DIDATTICA/ANALISIDATI/AA2016-17/Lezioni_Cap4-6/Capitolo4/Capitolo4.doc" TargetMode="External"/><Relationship Id="rId4" Type="http://schemas.openxmlformats.org/officeDocument/2006/relationships/oleObject" Target="../embeddings/oleObject1.bin"/><Relationship Id="rId5" Type="http://schemas.openxmlformats.org/officeDocument/2006/relationships/image" Target="../media/image5.emf"/><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6.wmf"/><Relationship Id="rId1" Type="http://schemas.openxmlformats.org/officeDocument/2006/relationships/vmlDrawing" Target="../drawings/vmlDrawing2.vml"/><Relationship Id="rId2"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7.emf"/><Relationship Id="rId1" Type="http://schemas.openxmlformats.org/officeDocument/2006/relationships/vmlDrawing" Target="../drawings/vmlDrawing3.vml"/><Relationship Id="rId2"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1031718"/>
            <a:ext cx="7772400" cy="2107445"/>
          </a:xfrm>
        </p:spPr>
        <p:txBody>
          <a:bodyPr>
            <a:normAutofit/>
          </a:bodyPr>
          <a:lstStyle/>
          <a:p>
            <a:pPr algn="l">
              <a:spcBef>
                <a:spcPts val="0"/>
              </a:spcBef>
              <a:spcAft>
                <a:spcPts val="1800"/>
              </a:spcAft>
            </a:pPr>
            <a:r>
              <a:rPr lang="it-IT" sz="6000" cap="all" spc="-100" dirty="0">
                <a:solidFill>
                  <a:srgbClr val="D2533C"/>
                </a:solidFill>
                <a:latin typeface="+mn-lt"/>
                <a:cs typeface="Arial"/>
              </a:rPr>
              <a:t>Analisi dei </a:t>
            </a:r>
            <a:r>
              <a:rPr lang="it-IT" sz="6000" cap="all" spc="-100" dirty="0" smtClean="0">
                <a:solidFill>
                  <a:srgbClr val="D2533C"/>
                </a:solidFill>
                <a:latin typeface="+mn-lt"/>
                <a:cs typeface="Arial"/>
              </a:rPr>
              <a:t>Dati</a:t>
            </a:r>
            <a:r>
              <a:rPr lang="it-IT" sz="5400" cap="all" spc="-100" dirty="0">
                <a:solidFill>
                  <a:srgbClr val="D2533C"/>
                </a:solidFill>
                <a:latin typeface="+mn-lt"/>
                <a:cs typeface="Arial"/>
              </a:rPr>
              <a:t/>
            </a:r>
            <a:br>
              <a:rPr lang="it-IT" sz="5400" cap="all" spc="-100" dirty="0">
                <a:solidFill>
                  <a:srgbClr val="D2533C"/>
                </a:solidFill>
                <a:latin typeface="+mn-lt"/>
                <a:cs typeface="Arial"/>
              </a:rPr>
            </a:br>
            <a:r>
              <a:rPr lang="it-IT" sz="2800" cap="all" spc="-100" dirty="0" smtClean="0">
                <a:solidFill>
                  <a:srgbClr val="D2533C"/>
                </a:solidFill>
                <a:latin typeface="+mn-lt"/>
                <a:cs typeface="Arial"/>
              </a:rPr>
              <a:t>Corso </a:t>
            </a:r>
            <a:r>
              <a:rPr lang="it-IT" sz="2800" cap="all" spc="-100" dirty="0">
                <a:solidFill>
                  <a:srgbClr val="D2533C"/>
                </a:solidFill>
                <a:latin typeface="+mn-lt"/>
                <a:cs typeface="Arial"/>
              </a:rPr>
              <a:t>di Laurea in Scienze Motorie AA </a:t>
            </a:r>
            <a:r>
              <a:rPr lang="it-IT" sz="2800" cap="all" spc="-100" dirty="0" smtClean="0">
                <a:solidFill>
                  <a:srgbClr val="D2533C"/>
                </a:solidFill>
                <a:latin typeface="+mn-lt"/>
                <a:cs typeface="Arial"/>
              </a:rPr>
              <a:t>2017/18 </a:t>
            </a:r>
            <a:r>
              <a:rPr lang="it-IT" sz="2800" cap="all" spc="-100" dirty="0">
                <a:solidFill>
                  <a:srgbClr val="D2533C"/>
                </a:solidFill>
                <a:latin typeface="+mn-lt"/>
                <a:cs typeface="Arial"/>
              </a:rPr>
              <a:t/>
            </a:r>
            <a:br>
              <a:rPr lang="it-IT" sz="2800" cap="all" spc="-100" dirty="0">
                <a:solidFill>
                  <a:srgbClr val="D2533C"/>
                </a:solidFill>
                <a:latin typeface="+mn-lt"/>
                <a:cs typeface="Arial"/>
              </a:rPr>
            </a:br>
            <a:r>
              <a:rPr lang="it-IT" sz="2800" cap="all" spc="-100" dirty="0">
                <a:solidFill>
                  <a:srgbClr val="D2533C"/>
                </a:solidFill>
                <a:latin typeface="+mn-lt"/>
                <a:cs typeface="Arial"/>
              </a:rPr>
              <a:t>Corso Teorico/Pratico I Anno I </a:t>
            </a:r>
            <a:r>
              <a:rPr lang="it-IT" sz="2800" cap="all" spc="-100" dirty="0" smtClean="0">
                <a:solidFill>
                  <a:srgbClr val="D2533C"/>
                </a:solidFill>
                <a:latin typeface="+mn-lt"/>
                <a:cs typeface="Arial"/>
              </a:rPr>
              <a:t>Semestre</a:t>
            </a:r>
            <a:endParaRPr lang="it-IT" sz="5400" dirty="0">
              <a:latin typeface="+mn-lt"/>
              <a:cs typeface="Arial"/>
            </a:endParaRPr>
          </a:p>
        </p:txBody>
      </p:sp>
      <p:sp>
        <p:nvSpPr>
          <p:cNvPr id="3" name="Sottotitolo 2"/>
          <p:cNvSpPr>
            <a:spLocks noGrp="1"/>
          </p:cNvSpPr>
          <p:nvPr>
            <p:ph type="subTitle" idx="1"/>
          </p:nvPr>
        </p:nvSpPr>
        <p:spPr>
          <a:xfrm>
            <a:off x="685800" y="3429593"/>
            <a:ext cx="7019616" cy="2734580"/>
          </a:xfrm>
        </p:spPr>
        <p:txBody>
          <a:bodyPr>
            <a:noAutofit/>
          </a:bodyPr>
          <a:lstStyle/>
          <a:p>
            <a:pPr algn="l">
              <a:lnSpc>
                <a:spcPct val="120000"/>
              </a:lnSpc>
            </a:pPr>
            <a:r>
              <a:rPr lang="it-IT" sz="3600" dirty="0" smtClean="0">
                <a:cs typeface="Arial"/>
              </a:rPr>
              <a:t>Gruppo I – Capitoli 4-6</a:t>
            </a:r>
          </a:p>
          <a:p>
            <a:pPr algn="l">
              <a:lnSpc>
                <a:spcPct val="120000"/>
              </a:lnSpc>
              <a:spcBef>
                <a:spcPts val="0"/>
              </a:spcBef>
            </a:pPr>
            <a:endParaRPr lang="it-IT" sz="1600" dirty="0" smtClean="0">
              <a:cs typeface="Arial"/>
            </a:endParaRPr>
          </a:p>
          <a:p>
            <a:pPr algn="l">
              <a:lnSpc>
                <a:spcPct val="120000"/>
              </a:lnSpc>
              <a:spcBef>
                <a:spcPts val="0"/>
              </a:spcBef>
            </a:pPr>
            <a:r>
              <a:rPr lang="it-IT" sz="1600" dirty="0" smtClean="0">
                <a:cs typeface="Arial"/>
              </a:rPr>
              <a:t>Prof. Claudio Bonifazzi</a:t>
            </a:r>
          </a:p>
          <a:p>
            <a:pPr algn="l">
              <a:lnSpc>
                <a:spcPct val="120000"/>
              </a:lnSpc>
              <a:spcBef>
                <a:spcPts val="0"/>
              </a:spcBef>
            </a:pPr>
            <a:r>
              <a:rPr lang="it-IT" sz="1600" dirty="0" err="1" smtClean="0">
                <a:cs typeface="Arial"/>
              </a:rPr>
              <a:t>Dip</a:t>
            </a:r>
            <a:r>
              <a:rPr lang="it-IT" sz="1600" dirty="0" smtClean="0">
                <a:cs typeface="Arial"/>
              </a:rPr>
              <a:t>. Scienze Biomediche e Chirurgico Specialistiche</a:t>
            </a:r>
          </a:p>
          <a:p>
            <a:pPr algn="l">
              <a:lnSpc>
                <a:spcPct val="120000"/>
              </a:lnSpc>
              <a:spcBef>
                <a:spcPts val="0"/>
              </a:spcBef>
            </a:pPr>
            <a:r>
              <a:rPr lang="it-IT" sz="1600" dirty="0" smtClean="0">
                <a:cs typeface="Arial"/>
                <a:hlinkClick r:id="rId2"/>
              </a:rPr>
              <a:t>claudio.bonifazzi@unife.it</a:t>
            </a:r>
            <a:endParaRPr lang="it-IT" sz="1600" dirty="0" smtClean="0">
              <a:cs typeface="Arial"/>
              <a:hlinkClick r:id="rId3"/>
            </a:endParaRPr>
          </a:p>
          <a:p>
            <a:pPr algn="l">
              <a:lnSpc>
                <a:spcPct val="120000"/>
              </a:lnSpc>
              <a:spcBef>
                <a:spcPct val="40000"/>
              </a:spcBef>
            </a:pPr>
            <a:r>
              <a:rPr lang="it-IT" sz="1600" dirty="0" smtClean="0">
                <a:cs typeface="Arial"/>
                <a:hlinkClick r:id="rId3"/>
              </a:rPr>
              <a:t>www.aulaf5.unife.it/Default.html</a:t>
            </a:r>
            <a:endParaRPr lang="it-IT" sz="1600" dirty="0" smtClean="0">
              <a:cs typeface="Arial"/>
            </a:endParaRPr>
          </a:p>
          <a:p>
            <a:pPr algn="l">
              <a:lnSpc>
                <a:spcPct val="120000"/>
              </a:lnSpc>
              <a:spcBef>
                <a:spcPct val="40000"/>
              </a:spcBef>
            </a:pPr>
            <a:r>
              <a:rPr lang="it-IT" sz="1400" u="sng" dirty="0" smtClean="0">
                <a:solidFill>
                  <a:srgbClr val="0000FF"/>
                </a:solidFill>
                <a:cs typeface="Arial"/>
              </a:rPr>
              <a:t>Download Appunti</a:t>
            </a:r>
            <a:r>
              <a:rPr lang="it-IT" sz="1400" u="sng" dirty="0">
                <a:solidFill>
                  <a:srgbClr val="0000FF"/>
                </a:solidFill>
                <a:cs typeface="Arial"/>
              </a:rPr>
              <a:t>: http://</a:t>
            </a:r>
            <a:r>
              <a:rPr lang="it-IT" sz="1400" u="sng" dirty="0" err="1" smtClean="0">
                <a:solidFill>
                  <a:srgbClr val="0000FF"/>
                </a:solidFill>
                <a:cs typeface="Arial"/>
              </a:rPr>
              <a:t>www.unife.it</a:t>
            </a:r>
            <a:r>
              <a:rPr lang="it-IT" sz="1400" u="sng" dirty="0" smtClean="0">
                <a:solidFill>
                  <a:srgbClr val="0000FF"/>
                </a:solidFill>
                <a:cs typeface="Arial"/>
              </a:rPr>
              <a:t>/medicina/</a:t>
            </a:r>
            <a:r>
              <a:rPr lang="it-IT" sz="1400" u="sng" dirty="0" err="1" smtClean="0">
                <a:solidFill>
                  <a:srgbClr val="0000FF"/>
                </a:solidFill>
                <a:cs typeface="Arial"/>
              </a:rPr>
              <a:t>scienzemotorie</a:t>
            </a:r>
            <a:r>
              <a:rPr lang="it-IT" sz="1400" u="sng" dirty="0" smtClean="0">
                <a:solidFill>
                  <a:srgbClr val="0000FF"/>
                </a:solidFill>
                <a:cs typeface="Arial"/>
              </a:rPr>
              <a:t>/</a:t>
            </a:r>
            <a:r>
              <a:rPr lang="it-IT" sz="1400" u="sng" dirty="0" err="1" smtClean="0">
                <a:solidFill>
                  <a:srgbClr val="0000FF"/>
                </a:solidFill>
                <a:cs typeface="Arial"/>
              </a:rPr>
              <a:t>minisiti</a:t>
            </a:r>
            <a:r>
              <a:rPr lang="it-IT" sz="1400" u="sng" dirty="0" smtClean="0">
                <a:solidFill>
                  <a:srgbClr val="0000FF"/>
                </a:solidFill>
                <a:cs typeface="Arial"/>
              </a:rPr>
              <a:t>-LT/fisica-informatica-e-analisi-dei-dati/modulo-di-analisi-dei-dati/materiale-didattico/aa2017-18/</a:t>
            </a:r>
            <a:endParaRPr lang="it-IT" sz="1400" u="sng" dirty="0">
              <a:solidFill>
                <a:srgbClr val="0000FF"/>
              </a:solidFill>
              <a:cs typeface="Arial"/>
            </a:endParaRPr>
          </a:p>
        </p:txBody>
      </p:sp>
    </p:spTree>
    <p:extLst>
      <p:ext uri="{BB962C8B-B14F-4D97-AF65-F5344CB8AC3E}">
        <p14:creationId xmlns:p14="http://schemas.microsoft.com/office/powerpoint/2010/main" val="11033104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026"/>
          <p:cNvSpPr>
            <a:spLocks noGrp="1" noChangeArrowheads="1"/>
          </p:cNvSpPr>
          <p:nvPr>
            <p:ph type="title"/>
          </p:nvPr>
        </p:nvSpPr>
        <p:spPr>
          <a:xfrm>
            <a:off x="563563" y="375276"/>
            <a:ext cx="7894637" cy="601663"/>
          </a:xfrm>
        </p:spPr>
        <p:txBody>
          <a:bodyPr>
            <a:noAutofit/>
          </a:bodyPr>
          <a:lstStyle/>
          <a:p>
            <a:pPr eaLnBrk="1" hangingPunct="1"/>
            <a:r>
              <a:rPr lang="it-IT" sz="3600" b="0" dirty="0">
                <a:solidFill>
                  <a:srgbClr val="FF0000"/>
                </a:solidFill>
                <a:latin typeface="Tahoma" charset="0"/>
              </a:rPr>
              <a:t>Calcolo delle Probabilità</a:t>
            </a:r>
          </a:p>
        </p:txBody>
      </p:sp>
      <p:sp>
        <p:nvSpPr>
          <p:cNvPr id="44034" name="Text Box 1027"/>
          <p:cNvSpPr txBox="1">
            <a:spLocks noChangeArrowheads="1"/>
          </p:cNvSpPr>
          <p:nvPr/>
        </p:nvSpPr>
        <p:spPr bwMode="auto">
          <a:xfrm>
            <a:off x="563563" y="1012877"/>
            <a:ext cx="8274050" cy="14311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dirty="0">
                <a:solidFill>
                  <a:srgbClr val="292934"/>
                </a:solidFill>
                <a:latin typeface="+mn-lt"/>
              </a:rPr>
              <a:t>Eventi mutuamente esclusivi.</a:t>
            </a:r>
            <a:r>
              <a:rPr lang="it-IT" sz="1800" b="0" dirty="0">
                <a:solidFill>
                  <a:srgbClr val="292934"/>
                </a:solidFill>
                <a:latin typeface="+mn-lt"/>
              </a:rPr>
              <a:t> Due eventi X ed Y </a:t>
            </a:r>
            <a:r>
              <a:rPr lang="it-IT" sz="1800" b="0" dirty="0" smtClean="0">
                <a:solidFill>
                  <a:srgbClr val="292934"/>
                </a:solidFill>
                <a:latin typeface="+mn-lt"/>
              </a:rPr>
              <a:t>sono detti </a:t>
            </a:r>
            <a:r>
              <a:rPr lang="it-IT" sz="1800" i="1" dirty="0">
                <a:solidFill>
                  <a:srgbClr val="292934"/>
                </a:solidFill>
                <a:latin typeface="+mn-lt"/>
              </a:rPr>
              <a:t>mutuamente esclusivi </a:t>
            </a:r>
            <a:r>
              <a:rPr lang="it-IT" sz="1800" b="0" dirty="0">
                <a:solidFill>
                  <a:srgbClr val="292934"/>
                </a:solidFill>
                <a:latin typeface="+mn-lt"/>
              </a:rPr>
              <a:t>se </a:t>
            </a:r>
            <a:r>
              <a:rPr lang="it-IT" sz="1800" b="0" dirty="0" smtClean="0">
                <a:solidFill>
                  <a:srgbClr val="292934"/>
                </a:solidFill>
                <a:latin typeface="+mn-lt"/>
              </a:rPr>
              <a:t>l’</a:t>
            </a:r>
            <a:r>
              <a:rPr lang="it-IT" altLang="ja-JP" sz="1800" b="0" dirty="0" smtClean="0">
                <a:solidFill>
                  <a:srgbClr val="292934"/>
                </a:solidFill>
                <a:latin typeface="+mn-lt"/>
              </a:rPr>
              <a:t>occorrenza dell’uno </a:t>
            </a:r>
            <a:r>
              <a:rPr lang="it-IT" altLang="ja-JP" sz="1800" b="0" dirty="0">
                <a:solidFill>
                  <a:srgbClr val="292934"/>
                </a:solidFill>
                <a:latin typeface="+mn-lt"/>
              </a:rPr>
              <a:t>esclude </a:t>
            </a:r>
            <a:r>
              <a:rPr lang="it-IT" altLang="ja-JP" sz="1800" b="0" dirty="0" smtClean="0">
                <a:solidFill>
                  <a:srgbClr val="292934"/>
                </a:solidFill>
                <a:latin typeface="+mn-lt"/>
              </a:rPr>
              <a:t>l’occorrenza dell’altro</a:t>
            </a:r>
            <a:r>
              <a:rPr lang="it-IT" altLang="ja-JP" sz="1800" b="0" dirty="0">
                <a:solidFill>
                  <a:srgbClr val="292934"/>
                </a:solidFill>
                <a:latin typeface="+mn-lt"/>
              </a:rPr>
              <a:t>.</a:t>
            </a:r>
          </a:p>
          <a:p>
            <a:pPr eaLnBrk="1" hangingPunct="1">
              <a:spcBef>
                <a:spcPts val="360"/>
              </a:spcBef>
              <a:buFontTx/>
              <a:buChar char="•"/>
            </a:pPr>
            <a:r>
              <a:rPr lang="it-IT" sz="1600" dirty="0">
                <a:solidFill>
                  <a:srgbClr val="292934"/>
                </a:solidFill>
                <a:latin typeface="+mn-lt"/>
              </a:rPr>
              <a:t>Esempi</a:t>
            </a:r>
            <a:r>
              <a:rPr lang="it-IT" sz="1600" b="0" dirty="0">
                <a:solidFill>
                  <a:srgbClr val="292934"/>
                </a:solidFill>
                <a:latin typeface="+mn-lt"/>
              </a:rPr>
              <a:t>: Espressione di voto per </a:t>
            </a:r>
            <a:r>
              <a:rPr lang="it-IT" sz="1600" b="0" dirty="0" smtClean="0">
                <a:solidFill>
                  <a:srgbClr val="292934"/>
                </a:solidFill>
                <a:latin typeface="+mn-lt"/>
              </a:rPr>
              <a:t>i Democratici o i Repubblicani.  </a:t>
            </a:r>
            <a:r>
              <a:rPr lang="it-IT" sz="1600" b="0" dirty="0">
                <a:solidFill>
                  <a:srgbClr val="292934"/>
                </a:solidFill>
                <a:latin typeface="+mn-lt"/>
              </a:rPr>
              <a:t>Esame Superato/Non superato. Risultato </a:t>
            </a:r>
            <a:r>
              <a:rPr lang="it-IT" sz="1600" b="0" dirty="0" smtClean="0">
                <a:solidFill>
                  <a:srgbClr val="292934"/>
                </a:solidFill>
                <a:latin typeface="+mn-lt"/>
              </a:rPr>
              <a:t>Positivo/Negativo di test clinico. </a:t>
            </a:r>
            <a:r>
              <a:rPr lang="it-IT" sz="1600" b="0" dirty="0">
                <a:solidFill>
                  <a:srgbClr val="292934"/>
                </a:solidFill>
                <a:latin typeface="+mn-lt"/>
              </a:rPr>
              <a:t>Superamento dei limiti per l</a:t>
            </a:r>
            <a:r>
              <a:rPr lang="ja-JP" altLang="it-IT" sz="1600" b="0" dirty="0">
                <a:solidFill>
                  <a:srgbClr val="292934"/>
                </a:solidFill>
                <a:latin typeface="+mn-lt"/>
              </a:rPr>
              <a:t>’</a:t>
            </a:r>
            <a:r>
              <a:rPr lang="it-IT" altLang="ja-JP" sz="1600" b="0" dirty="0">
                <a:solidFill>
                  <a:srgbClr val="292934"/>
                </a:solidFill>
                <a:latin typeface="+mn-lt"/>
              </a:rPr>
              <a:t>ammissione ad una gara, ecc..</a:t>
            </a:r>
            <a:endParaRPr lang="it-IT" sz="1600" b="0" dirty="0">
              <a:solidFill>
                <a:srgbClr val="292934"/>
              </a:solidFill>
              <a:latin typeface="+mn-lt"/>
            </a:endParaRPr>
          </a:p>
        </p:txBody>
      </p:sp>
      <p:sp>
        <p:nvSpPr>
          <p:cNvPr id="44035" name="Text Box 1030"/>
          <p:cNvSpPr txBox="1">
            <a:spLocks noChangeArrowheads="1"/>
          </p:cNvSpPr>
          <p:nvPr/>
        </p:nvSpPr>
        <p:spPr bwMode="auto">
          <a:xfrm>
            <a:off x="563563" y="2480609"/>
            <a:ext cx="8274050" cy="2677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479425" indent="184150" eaLnBrk="0" hangingPunct="0">
              <a:defRPr sz="2400" b="1">
                <a:solidFill>
                  <a:schemeClr val="tx1"/>
                </a:solidFill>
                <a:latin typeface="Times New Roman" charset="0"/>
                <a:ea typeface="ＭＳ Ｐゴシック" charset="0"/>
              </a:defRPr>
            </a:lvl2pPr>
            <a:lvl3pPr marL="955675" indent="28575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dirty="0">
                <a:solidFill>
                  <a:srgbClr val="292934"/>
                </a:solidFill>
                <a:latin typeface="+mn-lt"/>
              </a:rPr>
              <a:t>Eventi Condizionati.</a:t>
            </a:r>
            <a:r>
              <a:rPr lang="it-IT" sz="1800" b="0" dirty="0">
                <a:solidFill>
                  <a:srgbClr val="292934"/>
                </a:solidFill>
                <a:latin typeface="+mn-lt"/>
              </a:rPr>
              <a:t> Due eventi X ed Y sono condizionati se il verificarsi di Y dipende da X o il verificarsi di X dipende da Y.</a:t>
            </a:r>
          </a:p>
          <a:p>
            <a:pPr marL="538163" lvl="1" indent="-268288" eaLnBrk="1" hangingPunct="1">
              <a:spcBef>
                <a:spcPts val="400"/>
              </a:spcBef>
              <a:buFontTx/>
              <a:buChar char="•"/>
            </a:pPr>
            <a:r>
              <a:rPr lang="it-IT" sz="1600" b="0" dirty="0">
                <a:solidFill>
                  <a:srgbClr val="292934"/>
                </a:solidFill>
                <a:latin typeface="+mn-lt"/>
              </a:rPr>
              <a:t>Probabilità che 5 sia il risultato del lancio simultaneo di due dadi A e B (Eventi Indipendenti</a:t>
            </a:r>
            <a:r>
              <a:rPr lang="it-IT" sz="1600" b="0" dirty="0" smtClean="0">
                <a:solidFill>
                  <a:srgbClr val="292934"/>
                </a:solidFill>
                <a:latin typeface="+mn-lt"/>
              </a:rPr>
              <a:t>)</a:t>
            </a:r>
            <a:endParaRPr lang="it-IT" sz="1600" b="0" dirty="0">
              <a:solidFill>
                <a:srgbClr val="292934"/>
              </a:solidFill>
              <a:latin typeface="+mn-lt"/>
            </a:endParaRPr>
          </a:p>
          <a:p>
            <a:pPr marL="263525" lvl="2" eaLnBrk="1" hangingPunct="1">
              <a:spcBef>
                <a:spcPts val="400"/>
              </a:spcBef>
              <a:buFontTx/>
              <a:buChar char="–"/>
            </a:pPr>
            <a:r>
              <a:rPr lang="it-IT" sz="1600" b="0" i="1" dirty="0" err="1">
                <a:solidFill>
                  <a:srgbClr val="292934"/>
                </a:solidFill>
                <a:latin typeface="+mn-lt"/>
              </a:rPr>
              <a:t>N</a:t>
            </a:r>
            <a:r>
              <a:rPr lang="it-IT" sz="1600" b="0" dirty="0">
                <a:solidFill>
                  <a:srgbClr val="292934"/>
                </a:solidFill>
                <a:latin typeface="+mn-lt"/>
              </a:rPr>
              <a:t> = 36 eventi possibili: A={1,2,3,4,5,6}; B={1,2,3,4,5,6}</a:t>
            </a:r>
            <a:r>
              <a:rPr lang="it-IT" sz="1600" b="0" dirty="0" smtClean="0">
                <a:solidFill>
                  <a:srgbClr val="292934"/>
                </a:solidFill>
                <a:latin typeface="+mn-lt"/>
              </a:rPr>
              <a:t>; </a:t>
            </a:r>
            <a:r>
              <a:rPr lang="it-IT" sz="1600" b="0" dirty="0" err="1" smtClean="0">
                <a:solidFill>
                  <a:srgbClr val="292934"/>
                </a:solidFill>
                <a:latin typeface="+mn-lt"/>
              </a:rPr>
              <a:t>P</a:t>
            </a:r>
            <a:r>
              <a:rPr lang="it-IT" sz="1600" b="0" dirty="0">
                <a:solidFill>
                  <a:srgbClr val="292934"/>
                </a:solidFill>
                <a:latin typeface="+mn-lt"/>
              </a:rPr>
              <a:t>(</a:t>
            </a:r>
            <a:r>
              <a:rPr lang="it-IT" sz="1600" b="0" dirty="0" smtClean="0">
                <a:solidFill>
                  <a:srgbClr val="292934"/>
                </a:solidFill>
                <a:latin typeface="+mn-lt"/>
              </a:rPr>
              <a:t>Evento singolo) </a:t>
            </a:r>
            <a:r>
              <a:rPr lang="it-IT" sz="1600" b="0" dirty="0">
                <a:solidFill>
                  <a:srgbClr val="292934"/>
                </a:solidFill>
                <a:latin typeface="+mn-lt"/>
              </a:rPr>
              <a:t>= 1/36</a:t>
            </a:r>
          </a:p>
          <a:p>
            <a:pPr marL="263525" lvl="2" eaLnBrk="1" hangingPunct="1">
              <a:spcBef>
                <a:spcPts val="400"/>
              </a:spcBef>
              <a:buFontTx/>
              <a:buChar char="–"/>
            </a:pPr>
            <a:r>
              <a:rPr lang="it-IT" sz="1600" b="0" i="1" dirty="0" err="1">
                <a:solidFill>
                  <a:srgbClr val="292934"/>
                </a:solidFill>
                <a:latin typeface="+mn-lt"/>
              </a:rPr>
              <a:t>P</a:t>
            </a:r>
            <a:r>
              <a:rPr lang="it-IT" sz="1600" b="0" dirty="0">
                <a:solidFill>
                  <a:srgbClr val="292934"/>
                </a:solidFill>
                <a:latin typeface="+mn-lt"/>
              </a:rPr>
              <a:t>(5) = </a:t>
            </a:r>
            <a:r>
              <a:rPr lang="it-IT" sz="1600" b="0" i="1" dirty="0" err="1">
                <a:solidFill>
                  <a:srgbClr val="292934"/>
                </a:solidFill>
                <a:latin typeface="+mn-lt"/>
              </a:rPr>
              <a:t>P</a:t>
            </a:r>
            <a:r>
              <a:rPr lang="it-IT" sz="1600" b="0" dirty="0">
                <a:solidFill>
                  <a:srgbClr val="292934"/>
                </a:solidFill>
                <a:latin typeface="+mn-lt"/>
              </a:rPr>
              <a:t>(1 e 4) + </a:t>
            </a:r>
            <a:r>
              <a:rPr lang="it-IT" sz="1600" b="0" i="1" dirty="0" err="1">
                <a:solidFill>
                  <a:srgbClr val="292934"/>
                </a:solidFill>
                <a:latin typeface="+mn-lt"/>
              </a:rPr>
              <a:t>P</a:t>
            </a:r>
            <a:r>
              <a:rPr lang="it-IT" sz="1600" b="0" dirty="0">
                <a:solidFill>
                  <a:srgbClr val="292934"/>
                </a:solidFill>
                <a:latin typeface="+mn-lt"/>
              </a:rPr>
              <a:t>(2 e 3) + </a:t>
            </a:r>
            <a:r>
              <a:rPr lang="it-IT" sz="1600" b="0" i="1" dirty="0" err="1">
                <a:solidFill>
                  <a:srgbClr val="292934"/>
                </a:solidFill>
                <a:latin typeface="+mn-lt"/>
              </a:rPr>
              <a:t>P</a:t>
            </a:r>
            <a:r>
              <a:rPr lang="it-IT" sz="1600" b="0" dirty="0">
                <a:solidFill>
                  <a:srgbClr val="292934"/>
                </a:solidFill>
                <a:latin typeface="+mn-lt"/>
              </a:rPr>
              <a:t>(3 e 2) + </a:t>
            </a:r>
            <a:r>
              <a:rPr lang="it-IT" sz="1600" b="0" i="1" dirty="0" err="1">
                <a:solidFill>
                  <a:srgbClr val="292934"/>
                </a:solidFill>
                <a:latin typeface="+mn-lt"/>
              </a:rPr>
              <a:t>P</a:t>
            </a:r>
            <a:r>
              <a:rPr lang="it-IT" sz="1600" b="0" dirty="0">
                <a:solidFill>
                  <a:srgbClr val="292934"/>
                </a:solidFill>
                <a:latin typeface="+mn-lt"/>
              </a:rPr>
              <a:t>(4 e 1) = 4/36= 11.1%</a:t>
            </a:r>
          </a:p>
          <a:p>
            <a:pPr marL="544513" lvl="1" indent="-274638" eaLnBrk="1" hangingPunct="1">
              <a:spcBef>
                <a:spcPts val="400"/>
              </a:spcBef>
              <a:buFontTx/>
              <a:buChar char="•"/>
            </a:pPr>
            <a:r>
              <a:rPr lang="it-IT" sz="1600" b="0" dirty="0">
                <a:solidFill>
                  <a:srgbClr val="292934"/>
                </a:solidFill>
                <a:latin typeface="+mn-lt"/>
              </a:rPr>
              <a:t>Probabilità che 5 sia il risultato del lancio successivo di A e B, se il dado A =</a:t>
            </a:r>
            <a:r>
              <a:rPr lang="it-IT" sz="1600" b="0" dirty="0" smtClean="0">
                <a:solidFill>
                  <a:srgbClr val="292934"/>
                </a:solidFill>
                <a:latin typeface="+mn-lt"/>
              </a:rPr>
              <a:t>1 (Eventi Dipendenti)</a:t>
            </a:r>
            <a:endParaRPr lang="it-IT" sz="1600" b="0" dirty="0">
              <a:solidFill>
                <a:srgbClr val="292934"/>
              </a:solidFill>
              <a:latin typeface="+mn-lt"/>
            </a:endParaRPr>
          </a:p>
          <a:p>
            <a:pPr marL="263525" lvl="2" eaLnBrk="1" hangingPunct="1">
              <a:spcBef>
                <a:spcPts val="400"/>
              </a:spcBef>
              <a:buFontTx/>
              <a:buChar char="–"/>
            </a:pPr>
            <a:r>
              <a:rPr lang="it-IT" sz="1600" b="0" dirty="0" err="1">
                <a:solidFill>
                  <a:srgbClr val="292934"/>
                </a:solidFill>
                <a:latin typeface="+mn-lt"/>
              </a:rPr>
              <a:t>N</a:t>
            </a:r>
            <a:r>
              <a:rPr lang="it-IT" sz="1600" b="0" dirty="0">
                <a:solidFill>
                  <a:srgbClr val="292934"/>
                </a:solidFill>
                <a:latin typeface="+mn-lt"/>
              </a:rPr>
              <a:t> = 6 eventi possibili: A={1}; B={1,2,3,4,5,6}; </a:t>
            </a:r>
            <a:r>
              <a:rPr lang="it-IT" sz="1600" b="0" dirty="0" smtClean="0">
                <a:solidFill>
                  <a:srgbClr val="292934"/>
                </a:solidFill>
                <a:latin typeface="+mn-lt"/>
              </a:rPr>
              <a:t> </a:t>
            </a:r>
            <a:r>
              <a:rPr lang="it-IT" sz="1600" b="0" dirty="0" err="1" smtClean="0">
                <a:solidFill>
                  <a:srgbClr val="292934"/>
                </a:solidFill>
                <a:latin typeface="+mn-lt"/>
              </a:rPr>
              <a:t>P</a:t>
            </a:r>
            <a:r>
              <a:rPr lang="it-IT" sz="1600" b="0" dirty="0">
                <a:solidFill>
                  <a:srgbClr val="292934"/>
                </a:solidFill>
                <a:latin typeface="+mn-lt"/>
              </a:rPr>
              <a:t>(</a:t>
            </a:r>
            <a:r>
              <a:rPr lang="it-IT" sz="1600" b="0" dirty="0" smtClean="0">
                <a:solidFill>
                  <a:srgbClr val="292934"/>
                </a:solidFill>
                <a:latin typeface="+mn-lt"/>
              </a:rPr>
              <a:t>Evento singolo) </a:t>
            </a:r>
            <a:r>
              <a:rPr lang="it-IT" sz="1600" b="0" dirty="0">
                <a:solidFill>
                  <a:srgbClr val="292934"/>
                </a:solidFill>
                <a:latin typeface="+mn-lt"/>
              </a:rPr>
              <a:t>= 1/6</a:t>
            </a:r>
          </a:p>
          <a:p>
            <a:pPr marL="263525" lvl="2" eaLnBrk="1" hangingPunct="1">
              <a:spcBef>
                <a:spcPts val="400"/>
              </a:spcBef>
              <a:buFontTx/>
              <a:buChar char="–"/>
            </a:pPr>
            <a:r>
              <a:rPr lang="it-IT" sz="1600" b="0" i="1" dirty="0" err="1">
                <a:solidFill>
                  <a:srgbClr val="292934"/>
                </a:solidFill>
                <a:latin typeface="+mn-lt"/>
              </a:rPr>
              <a:t>P</a:t>
            </a:r>
            <a:r>
              <a:rPr lang="it-IT" sz="1600" b="0" dirty="0">
                <a:solidFill>
                  <a:srgbClr val="292934"/>
                </a:solidFill>
                <a:latin typeface="+mn-lt"/>
              </a:rPr>
              <a:t>(5) = </a:t>
            </a:r>
            <a:r>
              <a:rPr lang="it-IT" sz="1600" b="0" i="1" dirty="0" err="1">
                <a:solidFill>
                  <a:srgbClr val="292934"/>
                </a:solidFill>
                <a:latin typeface="+mn-lt"/>
              </a:rPr>
              <a:t>P</a:t>
            </a:r>
            <a:r>
              <a:rPr lang="it-IT" sz="1600" b="0" dirty="0">
                <a:solidFill>
                  <a:srgbClr val="292934"/>
                </a:solidFill>
                <a:latin typeface="+mn-lt"/>
              </a:rPr>
              <a:t>(B|A) = 1/6= 16.7%</a:t>
            </a:r>
          </a:p>
        </p:txBody>
      </p:sp>
      <p:sp>
        <p:nvSpPr>
          <p:cNvPr id="44036" name="Text Box 1031"/>
          <p:cNvSpPr txBox="1">
            <a:spLocks noChangeArrowheads="1"/>
          </p:cNvSpPr>
          <p:nvPr/>
        </p:nvSpPr>
        <p:spPr bwMode="auto">
          <a:xfrm>
            <a:off x="563563" y="5381837"/>
            <a:ext cx="8274050" cy="971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457200" indent="-457200"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30000"/>
              </a:spcBef>
              <a:buFontTx/>
              <a:buAutoNum type="alphaUcParenR"/>
            </a:pPr>
            <a:r>
              <a:rPr lang="it-IT" sz="1600" b="0" dirty="0">
                <a:solidFill>
                  <a:srgbClr val="292934"/>
                </a:solidFill>
                <a:latin typeface="+mn-lt"/>
              </a:rPr>
              <a:t>Aspettativa di vita media: luogo di nascita, anno di nascita, sesso, razza, …</a:t>
            </a:r>
          </a:p>
          <a:p>
            <a:pPr eaLnBrk="1" hangingPunct="1">
              <a:spcBef>
                <a:spcPct val="30000"/>
              </a:spcBef>
              <a:buFontTx/>
              <a:buAutoNum type="alphaUcParenR"/>
            </a:pPr>
            <a:r>
              <a:rPr lang="it-IT" sz="1600" b="0" dirty="0">
                <a:solidFill>
                  <a:srgbClr val="292934"/>
                </a:solidFill>
                <a:latin typeface="+mn-lt"/>
              </a:rPr>
              <a:t>Avanzamento di carriera: capacità, </a:t>
            </a:r>
            <a:r>
              <a:rPr lang="it-IT" altLang="ja-JP" sz="1600" b="0" dirty="0" smtClean="0">
                <a:solidFill>
                  <a:srgbClr val="292934"/>
                </a:solidFill>
                <a:latin typeface="+mn-lt"/>
              </a:rPr>
              <a:t>impegno</a:t>
            </a:r>
            <a:r>
              <a:rPr lang="it-IT" altLang="ja-JP" sz="1600" b="0" dirty="0">
                <a:solidFill>
                  <a:srgbClr val="292934"/>
                </a:solidFill>
                <a:latin typeface="+mn-lt"/>
              </a:rPr>
              <a:t>, disponibilità</a:t>
            </a:r>
            <a:r>
              <a:rPr lang="it-IT" altLang="ja-JP" sz="1600" b="0" dirty="0" smtClean="0">
                <a:solidFill>
                  <a:srgbClr val="292934"/>
                </a:solidFill>
                <a:latin typeface="+mn-lt"/>
              </a:rPr>
              <a:t>, …</a:t>
            </a:r>
            <a:endParaRPr lang="it-IT" altLang="ja-JP" sz="1600" b="0" dirty="0">
              <a:solidFill>
                <a:srgbClr val="292934"/>
              </a:solidFill>
              <a:latin typeface="+mn-lt"/>
            </a:endParaRPr>
          </a:p>
          <a:p>
            <a:pPr eaLnBrk="1" hangingPunct="1">
              <a:spcBef>
                <a:spcPct val="30000"/>
              </a:spcBef>
              <a:buFontTx/>
              <a:buAutoNum type="alphaUcParenR"/>
            </a:pPr>
            <a:r>
              <a:rPr lang="it-IT" sz="1600" b="0" dirty="0">
                <a:solidFill>
                  <a:srgbClr val="292934"/>
                </a:solidFill>
                <a:latin typeface="+mn-lt"/>
              </a:rPr>
              <a:t>Apprendimento di un compito: età, istruzione, condizione sociale, necessità, …</a:t>
            </a:r>
          </a:p>
        </p:txBody>
      </p:sp>
    </p:spTree>
    <p:extLst>
      <p:ext uri="{BB962C8B-B14F-4D97-AF65-F5344CB8AC3E}">
        <p14:creationId xmlns:p14="http://schemas.microsoft.com/office/powerpoint/2010/main" val="28586075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solidFill>
                  <a:srgbClr val="FF0000"/>
                </a:solidFill>
              </a:rPr>
              <a:t>Probabilità Marginale e Condizionale </a:t>
            </a:r>
            <a:endParaRPr lang="it-IT" dirty="0">
              <a:solidFill>
                <a:srgbClr val="FF0000"/>
              </a:solidFill>
            </a:endParaRPr>
          </a:p>
        </p:txBody>
      </p:sp>
      <p:sp>
        <p:nvSpPr>
          <p:cNvPr id="3" name="CasellaDiTesto 2"/>
          <p:cNvSpPr txBox="1"/>
          <p:nvPr/>
        </p:nvSpPr>
        <p:spPr>
          <a:xfrm>
            <a:off x="457200" y="1289508"/>
            <a:ext cx="8229600" cy="923330"/>
          </a:xfrm>
          <a:prstGeom prst="rect">
            <a:avLst/>
          </a:prstGeom>
          <a:noFill/>
        </p:spPr>
        <p:txBody>
          <a:bodyPr wrap="square" rtlCol="0">
            <a:spAutoFit/>
          </a:bodyPr>
          <a:lstStyle/>
          <a:p>
            <a:pPr algn="just"/>
            <a:r>
              <a:rPr lang="it-IT" dirty="0"/>
              <a:t>Si supponga che </a:t>
            </a:r>
            <a:r>
              <a:rPr lang="it-IT" dirty="0" smtClean="0"/>
              <a:t>a tutti </a:t>
            </a:r>
            <a:r>
              <a:rPr lang="it-IT" dirty="0"/>
              <a:t>i 100 dipendenti di un'azienda </a:t>
            </a:r>
            <a:r>
              <a:rPr lang="it-IT" dirty="0" smtClean="0"/>
              <a:t>pubblica sia </a:t>
            </a:r>
            <a:r>
              <a:rPr lang="it-IT" dirty="0"/>
              <a:t>chiesto </a:t>
            </a:r>
            <a:r>
              <a:rPr lang="it-IT" i="1" u="sng" dirty="0"/>
              <a:t>se sono a favore o contro il </a:t>
            </a:r>
            <a:r>
              <a:rPr lang="it-IT" i="1" u="sng" dirty="0" smtClean="0"/>
              <a:t>blocco degli scatti stipendiali biennali automatici</a:t>
            </a:r>
            <a:r>
              <a:rPr lang="it-IT" dirty="0" smtClean="0"/>
              <a:t>. La Tabella di classificazione a due </a:t>
            </a:r>
            <a:r>
              <a:rPr lang="it-IT" dirty="0"/>
              <a:t>vie </a:t>
            </a:r>
            <a:r>
              <a:rPr lang="it-IT" dirty="0" smtClean="0"/>
              <a:t>riassume le </a:t>
            </a:r>
            <a:r>
              <a:rPr lang="it-IT" dirty="0"/>
              <a:t>risposte </a:t>
            </a:r>
            <a:r>
              <a:rPr lang="it-IT" dirty="0" smtClean="0"/>
              <a:t>dei 100 </a:t>
            </a:r>
            <a:r>
              <a:rPr lang="it-IT" dirty="0"/>
              <a:t>dipendenti.</a:t>
            </a:r>
          </a:p>
        </p:txBody>
      </p:sp>
      <p:grpSp>
        <p:nvGrpSpPr>
          <p:cNvPr id="11" name="Gruppo 10"/>
          <p:cNvGrpSpPr/>
          <p:nvPr/>
        </p:nvGrpSpPr>
        <p:grpSpPr>
          <a:xfrm>
            <a:off x="1239310" y="2236381"/>
            <a:ext cx="5308331" cy="1527294"/>
            <a:chOff x="1239310" y="2236381"/>
            <a:chExt cx="5308331" cy="1527294"/>
          </a:xfrm>
        </p:grpSpPr>
        <p:pic>
          <p:nvPicPr>
            <p:cNvPr id="4"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8841" y="2608731"/>
              <a:ext cx="3918800" cy="1154944"/>
            </a:xfrm>
            <a:prstGeom prst="rect">
              <a:avLst/>
            </a:prstGeom>
          </p:spPr>
        </p:pic>
        <p:sp>
          <p:nvSpPr>
            <p:cNvPr id="7" name="CasellaDiTesto 6"/>
            <p:cNvSpPr txBox="1"/>
            <p:nvPr/>
          </p:nvSpPr>
          <p:spPr>
            <a:xfrm>
              <a:off x="1239310" y="3141845"/>
              <a:ext cx="1269999" cy="369332"/>
            </a:xfrm>
            <a:prstGeom prst="rect">
              <a:avLst/>
            </a:prstGeom>
            <a:noFill/>
          </p:spPr>
          <p:txBody>
            <a:bodyPr wrap="square" rtlCol="0">
              <a:spAutoFit/>
            </a:bodyPr>
            <a:lstStyle/>
            <a:p>
              <a:pPr algn="r"/>
              <a:r>
                <a:rPr lang="it-IT" b="1" dirty="0" smtClean="0"/>
                <a:t>Soggetti</a:t>
              </a:r>
              <a:endParaRPr lang="it-IT" b="1" dirty="0"/>
            </a:p>
          </p:txBody>
        </p:sp>
        <p:sp>
          <p:nvSpPr>
            <p:cNvPr id="8" name="CasellaDiTesto 7"/>
            <p:cNvSpPr txBox="1"/>
            <p:nvPr/>
          </p:nvSpPr>
          <p:spPr>
            <a:xfrm>
              <a:off x="4514415" y="2236381"/>
              <a:ext cx="1643528" cy="369332"/>
            </a:xfrm>
            <a:prstGeom prst="rect">
              <a:avLst/>
            </a:prstGeom>
            <a:noFill/>
          </p:spPr>
          <p:txBody>
            <a:bodyPr wrap="square" rtlCol="0">
              <a:spAutoFit/>
            </a:bodyPr>
            <a:lstStyle/>
            <a:p>
              <a:pPr algn="ctr"/>
              <a:r>
                <a:rPr lang="it-IT" b="1" dirty="0" smtClean="0"/>
                <a:t>Parere</a:t>
              </a:r>
              <a:endParaRPr lang="it-IT" b="1" dirty="0"/>
            </a:p>
          </p:txBody>
        </p:sp>
      </p:grpSp>
      <p:sp>
        <p:nvSpPr>
          <p:cNvPr id="9" name="CasellaDiTesto 8"/>
          <p:cNvSpPr txBox="1"/>
          <p:nvPr/>
        </p:nvSpPr>
        <p:spPr>
          <a:xfrm>
            <a:off x="472138" y="3832394"/>
            <a:ext cx="8229600" cy="646331"/>
          </a:xfrm>
          <a:prstGeom prst="rect">
            <a:avLst/>
          </a:prstGeom>
          <a:noFill/>
        </p:spPr>
        <p:txBody>
          <a:bodyPr wrap="square" rtlCol="0">
            <a:spAutoFit/>
          </a:bodyPr>
          <a:lstStyle/>
          <a:p>
            <a:r>
              <a:rPr lang="it-IT" b="1" dirty="0" smtClean="0"/>
              <a:t>Probabilità marginale. </a:t>
            </a:r>
            <a:r>
              <a:rPr lang="it-IT" dirty="0" smtClean="0"/>
              <a:t> La probabilità marginale o semplice è la probabilità di un </a:t>
            </a:r>
            <a:r>
              <a:rPr lang="it-IT" i="1" dirty="0" smtClean="0"/>
              <a:t>singolo</a:t>
            </a:r>
            <a:r>
              <a:rPr lang="it-IT" dirty="0" smtClean="0"/>
              <a:t> evento indipendentemente dalla presenza di altri eventi.  </a:t>
            </a:r>
            <a:endParaRPr lang="it-IT" dirty="0"/>
          </a:p>
        </p:txBody>
      </p:sp>
      <p:pic>
        <p:nvPicPr>
          <p:cNvPr id="10"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3307" y="4517208"/>
            <a:ext cx="7019557" cy="2124000"/>
          </a:xfrm>
          <a:prstGeom prst="rect">
            <a:avLst/>
          </a:prstGeom>
        </p:spPr>
      </p:pic>
    </p:spTree>
    <p:extLst>
      <p:ext uri="{BB962C8B-B14F-4D97-AF65-F5344CB8AC3E}">
        <p14:creationId xmlns:p14="http://schemas.microsoft.com/office/powerpoint/2010/main" val="17041532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801127"/>
          </a:xfrm>
        </p:spPr>
        <p:txBody>
          <a:bodyPr>
            <a:normAutofit fontScale="90000"/>
          </a:bodyPr>
          <a:lstStyle/>
          <a:p>
            <a:r>
              <a:rPr lang="it-IT" dirty="0">
                <a:solidFill>
                  <a:srgbClr val="FF0000"/>
                </a:solidFill>
              </a:rPr>
              <a:t>Probabilità Marginale e Condizionale </a:t>
            </a:r>
            <a:endParaRPr lang="it-IT" dirty="0"/>
          </a:p>
        </p:txBody>
      </p:sp>
      <p:grpSp>
        <p:nvGrpSpPr>
          <p:cNvPr id="6" name="Gruppo 5"/>
          <p:cNvGrpSpPr/>
          <p:nvPr/>
        </p:nvGrpSpPr>
        <p:grpSpPr>
          <a:xfrm>
            <a:off x="516967" y="1075765"/>
            <a:ext cx="8059268" cy="1754327"/>
            <a:chOff x="666377" y="1075765"/>
            <a:chExt cx="8059268" cy="1754327"/>
          </a:xfrm>
        </p:grpSpPr>
        <p:sp>
          <p:nvSpPr>
            <p:cNvPr id="4" name="CasellaDiTesto 3"/>
            <p:cNvSpPr txBox="1"/>
            <p:nvPr/>
          </p:nvSpPr>
          <p:spPr>
            <a:xfrm>
              <a:off x="666377" y="1075765"/>
              <a:ext cx="8059268" cy="1754327"/>
            </a:xfrm>
            <a:prstGeom prst="rect">
              <a:avLst/>
            </a:prstGeom>
            <a:noFill/>
          </p:spPr>
          <p:txBody>
            <a:bodyPr wrap="square" rtlCol="0">
              <a:spAutoFit/>
            </a:bodyPr>
            <a:lstStyle/>
            <a:p>
              <a:pPr algn="just"/>
              <a:r>
                <a:rPr lang="it-IT" b="1" dirty="0"/>
                <a:t>Probabilità </a:t>
              </a:r>
              <a:r>
                <a:rPr lang="it-IT" b="1" dirty="0" smtClean="0"/>
                <a:t>condizionale</a:t>
              </a:r>
              <a:r>
                <a:rPr lang="it-IT" dirty="0" smtClean="0"/>
                <a:t>. La probabilità condizionale è </a:t>
              </a:r>
              <a:r>
                <a:rPr lang="it-IT" dirty="0"/>
                <a:t>la probabilità che un evento si verifichi, </a:t>
              </a:r>
              <a:r>
                <a:rPr lang="it-IT" dirty="0" smtClean="0"/>
                <a:t>dopo </a:t>
              </a:r>
              <a:r>
                <a:rPr lang="it-IT" dirty="0"/>
                <a:t>che un </a:t>
              </a:r>
              <a:r>
                <a:rPr lang="it-IT" dirty="0" smtClean="0"/>
                <a:t>diverso evento si è verificato in precedenza. Dati </a:t>
              </a:r>
              <a:r>
                <a:rPr lang="it-IT" dirty="0"/>
                <a:t>A e B </a:t>
              </a:r>
              <a:r>
                <a:rPr lang="it-IT" dirty="0" smtClean="0"/>
                <a:t>la </a:t>
              </a:r>
              <a:r>
                <a:rPr lang="it-IT" dirty="0"/>
                <a:t>probabilità condizionale </a:t>
              </a:r>
              <a:r>
                <a:rPr lang="it-IT" dirty="0" smtClean="0"/>
                <a:t>di A </a:t>
              </a:r>
              <a:r>
                <a:rPr lang="it-IT" i="1" dirty="0" smtClean="0"/>
                <a:t>dato</a:t>
              </a:r>
              <a:r>
                <a:rPr lang="it-IT" dirty="0" smtClean="0"/>
                <a:t> B </a:t>
              </a:r>
              <a:r>
                <a:rPr lang="it-IT" dirty="0"/>
                <a:t>dato è </a:t>
              </a:r>
              <a:r>
                <a:rPr lang="it-IT" dirty="0" smtClean="0"/>
                <a:t>data dalla espressione</a:t>
              </a:r>
            </a:p>
            <a:p>
              <a:pPr algn="just"/>
              <a:endParaRPr lang="it-IT" dirty="0"/>
            </a:p>
            <a:p>
              <a:pPr algn="just"/>
              <a:endParaRPr lang="en-GB" dirty="0" smtClean="0"/>
            </a:p>
            <a:p>
              <a:pPr algn="just"/>
              <a:r>
                <a:rPr lang="it-IT" dirty="0" smtClean="0"/>
                <a:t>e si legge "la probabilità di </a:t>
              </a:r>
              <a:r>
                <a:rPr lang="it-IT" b="1" i="1" dirty="0" smtClean="0"/>
                <a:t>A</a:t>
              </a:r>
              <a:r>
                <a:rPr lang="it-IT" dirty="0" smtClean="0"/>
                <a:t> dato che </a:t>
              </a:r>
              <a:r>
                <a:rPr lang="it-IT" b="1" i="1" dirty="0" smtClean="0"/>
                <a:t>B</a:t>
              </a:r>
              <a:r>
                <a:rPr lang="it-IT" dirty="0" smtClean="0"/>
                <a:t>“ dove B l’evento verificato per primo.</a:t>
              </a:r>
            </a:p>
          </p:txBody>
        </p:sp>
        <p:sp>
          <p:nvSpPr>
            <p:cNvPr id="5" name="Rettangolo 4"/>
            <p:cNvSpPr/>
            <p:nvPr/>
          </p:nvSpPr>
          <p:spPr>
            <a:xfrm>
              <a:off x="3985800" y="2055670"/>
              <a:ext cx="1313180" cy="369332"/>
            </a:xfrm>
            <a:prstGeom prst="rect">
              <a:avLst/>
            </a:prstGeom>
          </p:spPr>
          <p:txBody>
            <a:bodyPr wrap="none">
              <a:spAutoFit/>
            </a:bodyPr>
            <a:lstStyle/>
            <a:p>
              <a:pPr lvl="0" algn="ctr">
                <a:buFont typeface="Wingdings" charset="2"/>
                <a:buChar char=" "/>
              </a:pPr>
              <a:r>
                <a:rPr lang="en-GB" b="1" i="1" dirty="0">
                  <a:solidFill>
                    <a:prstClr val="black"/>
                  </a:solidFill>
                </a:rPr>
                <a:t>P</a:t>
              </a:r>
              <a:r>
                <a:rPr lang="en-GB" b="1" dirty="0">
                  <a:solidFill>
                    <a:prstClr val="black"/>
                  </a:solidFill>
                </a:rPr>
                <a:t> ( </a:t>
              </a:r>
              <a:r>
                <a:rPr lang="en-GB" b="1" i="1" dirty="0">
                  <a:solidFill>
                    <a:prstClr val="black"/>
                  </a:solidFill>
                </a:rPr>
                <a:t>A </a:t>
              </a:r>
              <a:r>
                <a:rPr lang="en-GB" b="1" dirty="0">
                  <a:solidFill>
                    <a:prstClr val="black"/>
                  </a:solidFill>
                </a:rPr>
                <a:t>| </a:t>
              </a:r>
              <a:r>
                <a:rPr lang="en-GB" b="1" i="1" dirty="0">
                  <a:solidFill>
                    <a:prstClr val="black"/>
                  </a:solidFill>
                </a:rPr>
                <a:t>B </a:t>
              </a:r>
              <a:r>
                <a:rPr lang="en-GB" b="1" dirty="0">
                  <a:solidFill>
                    <a:prstClr val="black"/>
                  </a:solidFill>
                </a:rPr>
                <a:t>)</a:t>
              </a:r>
            </a:p>
          </p:txBody>
        </p:sp>
      </p:grpSp>
      <p:sp>
        <p:nvSpPr>
          <p:cNvPr id="7" name="CasellaDiTesto 6"/>
          <p:cNvSpPr txBox="1"/>
          <p:nvPr/>
        </p:nvSpPr>
        <p:spPr>
          <a:xfrm>
            <a:off x="516967" y="3173720"/>
            <a:ext cx="8059268" cy="646331"/>
          </a:xfrm>
          <a:prstGeom prst="rect">
            <a:avLst/>
          </a:prstGeom>
          <a:noFill/>
        </p:spPr>
        <p:txBody>
          <a:bodyPr wrap="square" rtlCol="0">
            <a:spAutoFit/>
          </a:bodyPr>
          <a:lstStyle/>
          <a:p>
            <a:r>
              <a:rPr lang="it-IT" b="1" dirty="0" smtClean="0"/>
              <a:t>Esempio</a:t>
            </a:r>
            <a:r>
              <a:rPr lang="it-IT" dirty="0" smtClean="0"/>
              <a:t>. Probabilità che il dipendente uomo sia favorevole agli scatti stipendiali automatici</a:t>
            </a:r>
            <a:endParaRPr lang="it-IT" dirty="0"/>
          </a:p>
        </p:txBody>
      </p:sp>
      <p:pic>
        <p:nvPicPr>
          <p:cNvPr id="8"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0376" y="3820051"/>
            <a:ext cx="5340484" cy="1083124"/>
          </a:xfrm>
          <a:prstGeom prst="rect">
            <a:avLst/>
          </a:prstGeom>
        </p:spPr>
      </p:pic>
      <p:pic>
        <p:nvPicPr>
          <p:cNvPr id="9"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2098" y="5274916"/>
            <a:ext cx="3918800" cy="1154944"/>
          </a:xfrm>
          <a:prstGeom prst="rect">
            <a:avLst/>
          </a:prstGeom>
        </p:spPr>
      </p:pic>
      <p:sp>
        <p:nvSpPr>
          <p:cNvPr id="3" name="CasellaDiTesto 2"/>
          <p:cNvSpPr txBox="1"/>
          <p:nvPr/>
        </p:nvSpPr>
        <p:spPr>
          <a:xfrm>
            <a:off x="1000676" y="5690486"/>
            <a:ext cx="2591495" cy="369332"/>
          </a:xfrm>
          <a:prstGeom prst="rect">
            <a:avLst/>
          </a:prstGeom>
          <a:noFill/>
        </p:spPr>
        <p:txBody>
          <a:bodyPr wrap="square" rtlCol="0">
            <a:spAutoFit/>
          </a:bodyPr>
          <a:lstStyle/>
          <a:p>
            <a:r>
              <a:rPr lang="it-IT" dirty="0" smtClean="0"/>
              <a:t>Tabella di Classificazione</a:t>
            </a:r>
            <a:endParaRPr lang="it-IT" dirty="0"/>
          </a:p>
        </p:txBody>
      </p:sp>
    </p:spTree>
    <p:extLst>
      <p:ext uri="{BB962C8B-B14F-4D97-AF65-F5344CB8AC3E}">
        <p14:creationId xmlns:p14="http://schemas.microsoft.com/office/powerpoint/2010/main" val="32012730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816068"/>
          </a:xfrm>
        </p:spPr>
        <p:txBody>
          <a:bodyPr>
            <a:normAutofit fontScale="90000"/>
          </a:bodyPr>
          <a:lstStyle/>
          <a:p>
            <a:r>
              <a:rPr lang="it-IT" dirty="0">
                <a:solidFill>
                  <a:srgbClr val="FF0000"/>
                </a:solidFill>
              </a:rPr>
              <a:t>Probabilità Marginale e Condizionale </a:t>
            </a:r>
            <a:endParaRPr lang="it-IT" dirty="0"/>
          </a:p>
        </p:txBody>
      </p:sp>
      <p:graphicFrame>
        <p:nvGraphicFramePr>
          <p:cNvPr id="3" name="Object 2"/>
          <p:cNvGraphicFramePr>
            <a:graphicFrameLocks noChangeAspect="1"/>
          </p:cNvGraphicFramePr>
          <p:nvPr>
            <p:extLst>
              <p:ext uri="{D42A27DB-BD31-4B8C-83A1-F6EECF244321}">
                <p14:modId xmlns:p14="http://schemas.microsoft.com/office/powerpoint/2010/main" val="3564370819"/>
              </p:ext>
            </p:extLst>
          </p:nvPr>
        </p:nvGraphicFramePr>
        <p:xfrm>
          <a:off x="733217" y="2925763"/>
          <a:ext cx="5922963" cy="593725"/>
        </p:xfrm>
        <a:graphic>
          <a:graphicData uri="http://schemas.openxmlformats.org/presentationml/2006/ole">
            <mc:AlternateContent xmlns:mc="http://schemas.openxmlformats.org/markup-compatibility/2006">
              <mc:Choice xmlns:v="urn:schemas-microsoft-com:vml" Requires="v">
                <p:oleObj spid="_x0000_s10373" name="Equation" r:id="rId3" imgW="4038600" imgH="406400" progId="Equation.3">
                  <p:embed/>
                </p:oleObj>
              </mc:Choice>
              <mc:Fallback>
                <p:oleObj name="Equation" r:id="rId3" imgW="4038600" imgH="406400" progId="Equation.3">
                  <p:embed/>
                  <p:pic>
                    <p:nvPicPr>
                      <p:cNvPr id="0" name=""/>
                      <p:cNvPicPr>
                        <a:picLocks noChangeAspect="1" noChangeArrowheads="1"/>
                      </p:cNvPicPr>
                      <p:nvPr/>
                    </p:nvPicPr>
                    <p:blipFill>
                      <a:blip r:embed="rId4"/>
                      <a:srcRect/>
                      <a:stretch>
                        <a:fillRect/>
                      </a:stretch>
                    </p:blipFill>
                    <p:spPr bwMode="auto">
                      <a:xfrm>
                        <a:off x="733217" y="2925763"/>
                        <a:ext cx="5922963" cy="593725"/>
                      </a:xfrm>
                      <a:prstGeom prst="rect">
                        <a:avLst/>
                      </a:prstGeom>
                      <a:noFill/>
                      <a:ln>
                        <a:noFill/>
                      </a:ln>
                      <a:effectLst/>
                      <a:extLst/>
                    </p:spPr>
                  </p:pic>
                </p:oleObj>
              </mc:Fallback>
            </mc:AlternateContent>
          </a:graphicData>
        </a:graphic>
      </p:graphicFrame>
      <p:pic>
        <p:nvPicPr>
          <p:cNvPr id="4"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2942" y="1090706"/>
            <a:ext cx="5400000" cy="1802356"/>
          </a:xfrm>
          <a:prstGeom prst="rect">
            <a:avLst/>
          </a:prstGeom>
        </p:spPr>
      </p:pic>
      <p:pic>
        <p:nvPicPr>
          <p:cNvPr id="5"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0904" y="3681809"/>
            <a:ext cx="4326852" cy="2700000"/>
          </a:xfrm>
          <a:prstGeom prst="rect">
            <a:avLst/>
          </a:prstGeom>
        </p:spPr>
      </p:pic>
      <p:sp>
        <p:nvSpPr>
          <p:cNvPr id="6" name="CasellaDiTesto 5"/>
          <p:cNvSpPr txBox="1"/>
          <p:nvPr/>
        </p:nvSpPr>
        <p:spPr>
          <a:xfrm>
            <a:off x="5583310" y="3497144"/>
            <a:ext cx="2740212" cy="369332"/>
          </a:xfrm>
          <a:prstGeom prst="rect">
            <a:avLst/>
          </a:prstGeom>
          <a:noFill/>
        </p:spPr>
        <p:txBody>
          <a:bodyPr wrap="square" rtlCol="0">
            <a:spAutoFit/>
          </a:bodyPr>
          <a:lstStyle/>
          <a:p>
            <a:r>
              <a:rPr lang="it-IT" b="1" dirty="0" smtClean="0"/>
              <a:t>Diagramma ad Albero.</a:t>
            </a:r>
            <a:endParaRPr lang="it-IT" b="1" dirty="0"/>
          </a:p>
        </p:txBody>
      </p:sp>
      <p:cxnSp>
        <p:nvCxnSpPr>
          <p:cNvPr id="8" name="Connettore 1 7"/>
          <p:cNvCxnSpPr/>
          <p:nvPr/>
        </p:nvCxnSpPr>
        <p:spPr>
          <a:xfrm flipH="1">
            <a:off x="6542889" y="4040724"/>
            <a:ext cx="0" cy="2565537"/>
          </a:xfrm>
          <a:prstGeom prst="line">
            <a:avLst/>
          </a:prstGeom>
          <a:ln w="3175" cmpd="sng">
            <a:solidFill>
              <a:schemeClr val="tx1"/>
            </a:solidFill>
            <a:prstDash val="lgDash"/>
          </a:ln>
          <a:effectLst/>
        </p:spPr>
        <p:style>
          <a:lnRef idx="2">
            <a:schemeClr val="accent1"/>
          </a:lnRef>
          <a:fillRef idx="0">
            <a:schemeClr val="accent1"/>
          </a:fillRef>
          <a:effectRef idx="1">
            <a:schemeClr val="accent1"/>
          </a:effectRef>
          <a:fontRef idx="minor">
            <a:schemeClr val="tx1"/>
          </a:fontRef>
        </p:style>
      </p:cxnSp>
      <p:sp>
        <p:nvSpPr>
          <p:cNvPr id="9" name="CasellaDiTesto 8"/>
          <p:cNvSpPr txBox="1"/>
          <p:nvPr/>
        </p:nvSpPr>
        <p:spPr>
          <a:xfrm>
            <a:off x="4217005" y="5015628"/>
            <a:ext cx="2270765" cy="584776"/>
          </a:xfrm>
          <a:prstGeom prst="rect">
            <a:avLst/>
          </a:prstGeom>
          <a:noFill/>
          <a:ln>
            <a:solidFill>
              <a:srgbClr val="000000"/>
            </a:solidFill>
          </a:ln>
        </p:spPr>
        <p:txBody>
          <a:bodyPr wrap="square" rtlCol="0">
            <a:spAutoFit/>
          </a:bodyPr>
          <a:lstStyle/>
          <a:p>
            <a:pPr algn="ctr"/>
            <a:r>
              <a:rPr lang="it-IT" sz="1600" dirty="0" smtClean="0"/>
              <a:t>Probabilità marginale di  Male/</a:t>
            </a:r>
            <a:r>
              <a:rPr lang="it-IT" sz="1600" dirty="0" err="1" smtClean="0"/>
              <a:t>Female</a:t>
            </a:r>
            <a:endParaRPr lang="it-IT" sz="1600" dirty="0"/>
          </a:p>
        </p:txBody>
      </p:sp>
      <p:grpSp>
        <p:nvGrpSpPr>
          <p:cNvPr id="20" name="Gruppo 19"/>
          <p:cNvGrpSpPr/>
          <p:nvPr/>
        </p:nvGrpSpPr>
        <p:grpSpPr>
          <a:xfrm>
            <a:off x="6616655" y="4055452"/>
            <a:ext cx="2270765" cy="1094048"/>
            <a:chOff x="6873235" y="4031648"/>
            <a:chExt cx="2270765" cy="1094048"/>
          </a:xfrm>
        </p:grpSpPr>
        <p:sp>
          <p:nvSpPr>
            <p:cNvPr id="10" name="CasellaDiTesto 9"/>
            <p:cNvSpPr txBox="1"/>
            <p:nvPr/>
          </p:nvSpPr>
          <p:spPr>
            <a:xfrm>
              <a:off x="6873235" y="4031648"/>
              <a:ext cx="2270765" cy="523220"/>
            </a:xfrm>
            <a:prstGeom prst="rect">
              <a:avLst/>
            </a:prstGeom>
            <a:noFill/>
            <a:ln>
              <a:solidFill>
                <a:srgbClr val="000000"/>
              </a:solidFill>
            </a:ln>
          </p:spPr>
          <p:txBody>
            <a:bodyPr wrap="square" rtlCol="0">
              <a:spAutoFit/>
            </a:bodyPr>
            <a:lstStyle/>
            <a:p>
              <a:pPr algn="ctr"/>
              <a:r>
                <a:rPr lang="it-IT" sz="1400" dirty="0" smtClean="0"/>
                <a:t>Probabilità Condizionale di  </a:t>
              </a:r>
              <a:r>
                <a:rPr lang="it-IT" sz="1400" dirty="0" err="1" smtClean="0"/>
                <a:t>Favours</a:t>
              </a:r>
              <a:r>
                <a:rPr lang="it-IT" sz="1400" dirty="0" smtClean="0"/>
                <a:t>/Male</a:t>
              </a:r>
              <a:endParaRPr lang="it-IT" sz="1400" dirty="0"/>
            </a:p>
          </p:txBody>
        </p:sp>
        <p:sp>
          <p:nvSpPr>
            <p:cNvPr id="11" name="CasellaDiTesto 10"/>
            <p:cNvSpPr txBox="1"/>
            <p:nvPr/>
          </p:nvSpPr>
          <p:spPr>
            <a:xfrm>
              <a:off x="6873235" y="4602476"/>
              <a:ext cx="2270765" cy="523220"/>
            </a:xfrm>
            <a:prstGeom prst="rect">
              <a:avLst/>
            </a:prstGeom>
            <a:noFill/>
            <a:ln>
              <a:solidFill>
                <a:srgbClr val="000000"/>
              </a:solidFill>
            </a:ln>
          </p:spPr>
          <p:txBody>
            <a:bodyPr wrap="square" rtlCol="0">
              <a:spAutoFit/>
            </a:bodyPr>
            <a:lstStyle/>
            <a:p>
              <a:pPr algn="ctr"/>
              <a:r>
                <a:rPr lang="it-IT" sz="1400" dirty="0" smtClean="0"/>
                <a:t>Probabilità Condizionale di  </a:t>
              </a:r>
              <a:r>
                <a:rPr lang="it-IT" sz="1400" dirty="0" err="1" smtClean="0"/>
                <a:t>Against</a:t>
              </a:r>
              <a:r>
                <a:rPr lang="it-IT" sz="1400" dirty="0" smtClean="0"/>
                <a:t>/Male</a:t>
              </a:r>
              <a:endParaRPr lang="it-IT" sz="1400" dirty="0"/>
            </a:p>
          </p:txBody>
        </p:sp>
      </p:grpSp>
      <p:grpSp>
        <p:nvGrpSpPr>
          <p:cNvPr id="23" name="Gruppo 22"/>
          <p:cNvGrpSpPr/>
          <p:nvPr/>
        </p:nvGrpSpPr>
        <p:grpSpPr>
          <a:xfrm>
            <a:off x="6616655" y="5516530"/>
            <a:ext cx="2270765" cy="1094048"/>
            <a:chOff x="6873235" y="5516530"/>
            <a:chExt cx="2270765" cy="1094048"/>
          </a:xfrm>
        </p:grpSpPr>
        <p:sp>
          <p:nvSpPr>
            <p:cNvPr id="12" name="CasellaDiTesto 11"/>
            <p:cNvSpPr txBox="1"/>
            <p:nvPr/>
          </p:nvSpPr>
          <p:spPr>
            <a:xfrm>
              <a:off x="6873235" y="5516530"/>
              <a:ext cx="2270765" cy="523220"/>
            </a:xfrm>
            <a:prstGeom prst="rect">
              <a:avLst/>
            </a:prstGeom>
            <a:noFill/>
            <a:ln>
              <a:solidFill>
                <a:srgbClr val="000000"/>
              </a:solidFill>
            </a:ln>
          </p:spPr>
          <p:txBody>
            <a:bodyPr wrap="square" rtlCol="0">
              <a:spAutoFit/>
            </a:bodyPr>
            <a:lstStyle/>
            <a:p>
              <a:pPr algn="ctr"/>
              <a:r>
                <a:rPr lang="it-IT" sz="1400" dirty="0" smtClean="0"/>
                <a:t>Probabilità Condizionale di  </a:t>
              </a:r>
              <a:r>
                <a:rPr lang="it-IT" sz="1400" dirty="0" err="1" smtClean="0"/>
                <a:t>Favours</a:t>
              </a:r>
              <a:r>
                <a:rPr lang="it-IT" sz="1400" dirty="0" smtClean="0"/>
                <a:t>/Male</a:t>
              </a:r>
              <a:endParaRPr lang="it-IT" sz="1400" dirty="0"/>
            </a:p>
          </p:txBody>
        </p:sp>
        <p:sp>
          <p:nvSpPr>
            <p:cNvPr id="13" name="CasellaDiTesto 12"/>
            <p:cNvSpPr txBox="1"/>
            <p:nvPr/>
          </p:nvSpPr>
          <p:spPr>
            <a:xfrm>
              <a:off x="6873235" y="6087358"/>
              <a:ext cx="2270765" cy="523220"/>
            </a:xfrm>
            <a:prstGeom prst="rect">
              <a:avLst/>
            </a:prstGeom>
            <a:noFill/>
            <a:ln>
              <a:solidFill>
                <a:srgbClr val="000000"/>
              </a:solidFill>
            </a:ln>
          </p:spPr>
          <p:txBody>
            <a:bodyPr wrap="square" rtlCol="0">
              <a:spAutoFit/>
            </a:bodyPr>
            <a:lstStyle/>
            <a:p>
              <a:pPr algn="ctr"/>
              <a:r>
                <a:rPr lang="it-IT" sz="1400" dirty="0" smtClean="0"/>
                <a:t>Probabilità Condizionale di  </a:t>
              </a:r>
              <a:r>
                <a:rPr lang="it-IT" sz="1400" dirty="0" err="1" smtClean="0"/>
                <a:t>Against</a:t>
              </a:r>
              <a:r>
                <a:rPr lang="it-IT" sz="1400" dirty="0" smtClean="0"/>
                <a:t>/Male</a:t>
              </a:r>
              <a:endParaRPr lang="it-IT" sz="1400" dirty="0"/>
            </a:p>
          </p:txBody>
        </p:sp>
      </p:grpSp>
    </p:spTree>
    <p:extLst>
      <p:ext uri="{BB962C8B-B14F-4D97-AF65-F5344CB8AC3E}">
        <p14:creationId xmlns:p14="http://schemas.microsoft.com/office/powerpoint/2010/main" val="3562562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a:xfrm>
            <a:off x="538440" y="413684"/>
            <a:ext cx="8143875" cy="823913"/>
          </a:xfrm>
        </p:spPr>
        <p:txBody>
          <a:bodyPr>
            <a:normAutofit fontScale="90000"/>
          </a:bodyPr>
          <a:lstStyle/>
          <a:p>
            <a:r>
              <a:rPr lang="it-IT" sz="3600" dirty="0">
                <a:solidFill>
                  <a:srgbClr val="FF0000"/>
                </a:solidFill>
              </a:rPr>
              <a:t>Probabilità Marginale e Condizionale </a:t>
            </a:r>
            <a:r>
              <a:rPr lang="it-IT" sz="3600" dirty="0" smtClean="0">
                <a:solidFill>
                  <a:srgbClr val="FF0000"/>
                </a:solidFill>
              </a:rPr>
              <a:t/>
            </a:r>
            <a:br>
              <a:rPr lang="it-IT" sz="3600" dirty="0" smtClean="0">
                <a:solidFill>
                  <a:srgbClr val="FF0000"/>
                </a:solidFill>
              </a:rPr>
            </a:br>
            <a:r>
              <a:rPr lang="it-IT" sz="1800" b="0" dirty="0" smtClean="0">
                <a:solidFill>
                  <a:srgbClr val="FF0000"/>
                </a:solidFill>
                <a:latin typeface="Tahoma" charset="0"/>
              </a:rPr>
              <a:t>Eventi </a:t>
            </a:r>
            <a:r>
              <a:rPr lang="it-IT" sz="1800" b="0" dirty="0">
                <a:solidFill>
                  <a:srgbClr val="FF0000"/>
                </a:solidFill>
                <a:latin typeface="Tahoma" charset="0"/>
              </a:rPr>
              <a:t>mutuamente esclusivi e proprietà additiva della probabilità</a:t>
            </a:r>
            <a:r>
              <a:rPr lang="it-IT" sz="1400" b="0" dirty="0">
                <a:solidFill>
                  <a:srgbClr val="FF0000"/>
                </a:solidFill>
                <a:latin typeface="Tahoma" charset="0"/>
              </a:rPr>
              <a:t> </a:t>
            </a:r>
          </a:p>
        </p:txBody>
      </p:sp>
      <p:sp>
        <p:nvSpPr>
          <p:cNvPr id="45058" name="Text Box 8"/>
          <p:cNvSpPr txBox="1">
            <a:spLocks noChangeArrowheads="1"/>
          </p:cNvSpPr>
          <p:nvPr/>
        </p:nvSpPr>
        <p:spPr bwMode="auto">
          <a:xfrm>
            <a:off x="236538" y="1450790"/>
            <a:ext cx="3768725" cy="3573286"/>
          </a:xfrm>
          <a:prstGeom prst="rect">
            <a:avLst/>
          </a:prstGeom>
          <a:solidFill>
            <a:srgbClr val="FFFFFF"/>
          </a:solidFill>
          <a:ln w="28575">
            <a:solidFill>
              <a:schemeClr val="tx1"/>
            </a:solidFill>
            <a:miter lim="800000"/>
            <a:headEnd/>
            <a:tailEnd/>
          </a:ln>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ctr" eaLnBrk="1" hangingPunct="1">
              <a:spcBef>
                <a:spcPct val="30000"/>
              </a:spcBef>
            </a:pPr>
            <a:r>
              <a:rPr lang="it-IT" sz="1800" dirty="0">
                <a:solidFill>
                  <a:srgbClr val="292934"/>
                </a:solidFill>
                <a:latin typeface="+mn-lt"/>
              </a:rPr>
              <a:t>Consumo Integratori</a:t>
            </a:r>
            <a:r>
              <a:rPr lang="it-IT" sz="1800" b="0" dirty="0">
                <a:solidFill>
                  <a:srgbClr val="292934"/>
                </a:solidFill>
                <a:latin typeface="+mn-lt"/>
              </a:rPr>
              <a:t> </a:t>
            </a:r>
          </a:p>
          <a:p>
            <a:pPr algn="just" eaLnBrk="1" hangingPunct="1">
              <a:spcBef>
                <a:spcPct val="30000"/>
              </a:spcBef>
            </a:pPr>
            <a:r>
              <a:rPr lang="it-IT" sz="1600" b="0" dirty="0">
                <a:solidFill>
                  <a:srgbClr val="292934"/>
                </a:solidFill>
                <a:latin typeface="+mn-lt"/>
              </a:rPr>
              <a:t>La scelta </a:t>
            </a:r>
            <a:r>
              <a:rPr lang="it-IT" sz="1600" b="0" dirty="0" smtClean="0">
                <a:solidFill>
                  <a:srgbClr val="292934"/>
                </a:solidFill>
                <a:latin typeface="+mn-lt"/>
              </a:rPr>
              <a:t>dell’integratore Proteico, Salino o </a:t>
            </a:r>
            <a:r>
              <a:rPr lang="it-IT" sz="1600" b="0" dirty="0" err="1" smtClean="0">
                <a:solidFill>
                  <a:srgbClr val="292934"/>
                </a:solidFill>
                <a:latin typeface="+mn-lt"/>
              </a:rPr>
              <a:t>P</a:t>
            </a:r>
            <a:r>
              <a:rPr lang="it-IT" sz="1600" b="0" dirty="0" smtClean="0">
                <a:solidFill>
                  <a:srgbClr val="292934"/>
                </a:solidFill>
                <a:latin typeface="+mn-lt"/>
              </a:rPr>
              <a:t>/</a:t>
            </a:r>
            <a:r>
              <a:rPr lang="it-IT" sz="1600" b="0" dirty="0" err="1" smtClean="0">
                <a:solidFill>
                  <a:srgbClr val="292934"/>
                </a:solidFill>
                <a:latin typeface="+mn-lt"/>
              </a:rPr>
              <a:t>S</a:t>
            </a:r>
            <a:r>
              <a:rPr lang="it-IT" sz="1600" b="0" dirty="0" smtClean="0">
                <a:solidFill>
                  <a:srgbClr val="292934"/>
                </a:solidFill>
                <a:latin typeface="+mn-lt"/>
              </a:rPr>
              <a:t>  è </a:t>
            </a:r>
            <a:r>
              <a:rPr lang="ja-JP" altLang="it-IT" sz="1600" b="0" dirty="0">
                <a:solidFill>
                  <a:srgbClr val="292934"/>
                </a:solidFill>
                <a:latin typeface="+mn-lt"/>
              </a:rPr>
              <a:t>“</a:t>
            </a:r>
            <a:r>
              <a:rPr lang="it-IT" altLang="ja-JP" sz="1600" b="0" dirty="0">
                <a:solidFill>
                  <a:srgbClr val="292934"/>
                </a:solidFill>
                <a:latin typeface="+mn-lt"/>
              </a:rPr>
              <a:t>un evento mutuamente esclusivo</a:t>
            </a:r>
            <a:r>
              <a:rPr lang="ja-JP" altLang="it-IT" sz="1600" b="0" dirty="0" smtClean="0">
                <a:solidFill>
                  <a:srgbClr val="292934"/>
                </a:solidFill>
                <a:latin typeface="+mn-lt"/>
              </a:rPr>
              <a:t>”</a:t>
            </a:r>
            <a:r>
              <a:rPr lang="it-IT" altLang="ja-JP" sz="1600" b="0" dirty="0" smtClean="0">
                <a:solidFill>
                  <a:srgbClr val="292934"/>
                </a:solidFill>
                <a:latin typeface="+mn-lt"/>
              </a:rPr>
              <a:t>: quale è </a:t>
            </a:r>
            <a:r>
              <a:rPr lang="it-IT" altLang="ja-JP" sz="1600" b="0" dirty="0">
                <a:solidFill>
                  <a:srgbClr val="292934"/>
                </a:solidFill>
                <a:latin typeface="+mn-lt"/>
              </a:rPr>
              <a:t>la Probabilità che il prossimo </a:t>
            </a:r>
            <a:r>
              <a:rPr lang="it-IT" altLang="ja-JP" sz="1600" b="0" dirty="0" smtClean="0">
                <a:solidFill>
                  <a:srgbClr val="292934"/>
                </a:solidFill>
                <a:latin typeface="+mn-lt"/>
              </a:rPr>
              <a:t>integratore </a:t>
            </a:r>
            <a:r>
              <a:rPr lang="it-IT" altLang="ja-JP" sz="1600" b="0" dirty="0">
                <a:solidFill>
                  <a:srgbClr val="292934"/>
                </a:solidFill>
                <a:latin typeface="+mn-lt"/>
              </a:rPr>
              <a:t>acquistato </a:t>
            </a:r>
            <a:r>
              <a:rPr lang="it-IT" altLang="ja-JP" sz="1600" b="0" dirty="0" smtClean="0">
                <a:solidFill>
                  <a:srgbClr val="292934"/>
                </a:solidFill>
                <a:latin typeface="+mn-lt"/>
              </a:rPr>
              <a:t>sia </a:t>
            </a:r>
            <a:r>
              <a:rPr lang="it-IT" altLang="ja-JP" sz="1600" b="0" dirty="0">
                <a:solidFill>
                  <a:srgbClr val="292934"/>
                </a:solidFill>
                <a:latin typeface="+mn-lt"/>
              </a:rPr>
              <a:t>Proteico, oppure Salino?</a:t>
            </a:r>
          </a:p>
          <a:p>
            <a:pPr algn="just" eaLnBrk="1" hangingPunct="1">
              <a:spcBef>
                <a:spcPct val="30000"/>
              </a:spcBef>
            </a:pPr>
            <a:r>
              <a:rPr lang="it-IT" sz="1600" b="0" dirty="0" smtClean="0">
                <a:solidFill>
                  <a:srgbClr val="292934"/>
                </a:solidFill>
                <a:latin typeface="+mn-lt"/>
              </a:rPr>
              <a:t>Se X e Y </a:t>
            </a:r>
            <a:r>
              <a:rPr lang="it-IT" sz="1600" b="0" dirty="0">
                <a:solidFill>
                  <a:srgbClr val="292934"/>
                </a:solidFill>
                <a:latin typeface="+mn-lt"/>
              </a:rPr>
              <a:t>sono eventi mutuamente esclusivi la probabilità che accada </a:t>
            </a:r>
            <a:r>
              <a:rPr lang="it-IT" sz="1600" b="0" dirty="0" smtClean="0">
                <a:solidFill>
                  <a:srgbClr val="292934"/>
                </a:solidFill>
                <a:latin typeface="+mn-lt"/>
              </a:rPr>
              <a:t>X </a:t>
            </a:r>
            <a:r>
              <a:rPr lang="it-IT" sz="1600" b="0" dirty="0">
                <a:solidFill>
                  <a:srgbClr val="292934"/>
                </a:solidFill>
                <a:latin typeface="+mn-lt"/>
              </a:rPr>
              <a:t>o </a:t>
            </a:r>
            <a:r>
              <a:rPr lang="it-IT" sz="1600" b="0" dirty="0" smtClean="0">
                <a:solidFill>
                  <a:srgbClr val="292934"/>
                </a:solidFill>
                <a:latin typeface="+mn-lt"/>
              </a:rPr>
              <a:t>Y </a:t>
            </a:r>
            <a:r>
              <a:rPr lang="it-IT" sz="1600" b="0" dirty="0">
                <a:solidFill>
                  <a:srgbClr val="292934"/>
                </a:solidFill>
                <a:latin typeface="+mn-lt"/>
              </a:rPr>
              <a:t>è </a:t>
            </a:r>
            <a:r>
              <a:rPr lang="it-IT" sz="1600" b="0" dirty="0" smtClean="0">
                <a:solidFill>
                  <a:srgbClr val="292934"/>
                </a:solidFill>
                <a:latin typeface="+mn-lt"/>
              </a:rPr>
              <a:t>data dalla </a:t>
            </a:r>
            <a:r>
              <a:rPr lang="it-IT" sz="1600" b="0" dirty="0">
                <a:solidFill>
                  <a:srgbClr val="292934"/>
                </a:solidFill>
                <a:latin typeface="+mn-lt"/>
              </a:rPr>
              <a:t>somma della probabilità </a:t>
            </a:r>
            <a:r>
              <a:rPr lang="it-IT" sz="1600" b="0" dirty="0" err="1">
                <a:solidFill>
                  <a:srgbClr val="292934"/>
                </a:solidFill>
                <a:latin typeface="+mn-lt"/>
              </a:rPr>
              <a:t>P</a:t>
            </a:r>
            <a:r>
              <a:rPr lang="it-IT" sz="1600" b="0" dirty="0" smtClean="0">
                <a:solidFill>
                  <a:srgbClr val="292934"/>
                </a:solidFill>
                <a:latin typeface="+mn-lt"/>
              </a:rPr>
              <a:t>(X) </a:t>
            </a:r>
            <a:r>
              <a:rPr lang="it-IT" sz="1600" b="0" dirty="0">
                <a:solidFill>
                  <a:srgbClr val="292934"/>
                </a:solidFill>
                <a:latin typeface="+mn-lt"/>
              </a:rPr>
              <a:t>più la probabilità </a:t>
            </a:r>
            <a:r>
              <a:rPr lang="it-IT" sz="1600" b="0" dirty="0" err="1">
                <a:solidFill>
                  <a:srgbClr val="292934"/>
                </a:solidFill>
                <a:latin typeface="+mn-lt"/>
              </a:rPr>
              <a:t>P</a:t>
            </a:r>
            <a:r>
              <a:rPr lang="it-IT" sz="1600" b="0" dirty="0" smtClean="0">
                <a:solidFill>
                  <a:srgbClr val="292934"/>
                </a:solidFill>
                <a:latin typeface="+mn-lt"/>
              </a:rPr>
              <a:t>(</a:t>
            </a:r>
            <a:r>
              <a:rPr lang="it-IT" sz="1600" b="0" dirty="0" err="1" smtClean="0">
                <a:solidFill>
                  <a:srgbClr val="292934"/>
                </a:solidFill>
                <a:latin typeface="+mn-lt"/>
              </a:rPr>
              <a:t>S</a:t>
            </a:r>
            <a:r>
              <a:rPr lang="it-IT" sz="1600" b="0" dirty="0" smtClean="0">
                <a:solidFill>
                  <a:srgbClr val="292934"/>
                </a:solidFill>
                <a:latin typeface="+mn-lt"/>
              </a:rPr>
              <a:t>)</a:t>
            </a:r>
            <a:endParaRPr lang="it-IT" sz="1600" b="0" dirty="0">
              <a:solidFill>
                <a:srgbClr val="292934"/>
              </a:solidFill>
              <a:latin typeface="+mn-lt"/>
            </a:endParaRPr>
          </a:p>
          <a:p>
            <a:pPr algn="ctr" eaLnBrk="1" hangingPunct="1">
              <a:spcBef>
                <a:spcPct val="30000"/>
              </a:spcBef>
            </a:pPr>
            <a:r>
              <a:rPr lang="it-IT" sz="1400" dirty="0" err="1">
                <a:solidFill>
                  <a:srgbClr val="292934"/>
                </a:solidFill>
                <a:latin typeface="+mn-lt"/>
              </a:rPr>
              <a:t>P</a:t>
            </a:r>
            <a:r>
              <a:rPr lang="it-IT" sz="1400" dirty="0" smtClean="0">
                <a:solidFill>
                  <a:srgbClr val="292934"/>
                </a:solidFill>
                <a:latin typeface="+mn-lt"/>
              </a:rPr>
              <a:t>(X o </a:t>
            </a:r>
            <a:r>
              <a:rPr lang="it-IT" sz="1400" dirty="0">
                <a:solidFill>
                  <a:srgbClr val="292934"/>
                </a:solidFill>
                <a:latin typeface="+mn-lt"/>
              </a:rPr>
              <a:t>Y) = </a:t>
            </a:r>
            <a:r>
              <a:rPr lang="it-IT" sz="1400" dirty="0" err="1">
                <a:solidFill>
                  <a:srgbClr val="292934"/>
                </a:solidFill>
                <a:latin typeface="+mn-lt"/>
              </a:rPr>
              <a:t>P</a:t>
            </a:r>
            <a:r>
              <a:rPr lang="it-IT" sz="1400" dirty="0">
                <a:solidFill>
                  <a:srgbClr val="292934"/>
                </a:solidFill>
                <a:latin typeface="+mn-lt"/>
              </a:rPr>
              <a:t>(X) + </a:t>
            </a:r>
            <a:r>
              <a:rPr lang="it-IT" sz="1400" dirty="0" err="1">
                <a:solidFill>
                  <a:srgbClr val="292934"/>
                </a:solidFill>
                <a:latin typeface="+mn-lt"/>
              </a:rPr>
              <a:t>P</a:t>
            </a:r>
            <a:r>
              <a:rPr lang="it-IT" sz="1400" dirty="0">
                <a:solidFill>
                  <a:srgbClr val="292934"/>
                </a:solidFill>
                <a:latin typeface="+mn-lt"/>
              </a:rPr>
              <a:t>(Y)</a:t>
            </a:r>
            <a:endParaRPr lang="it-IT" sz="1600" dirty="0">
              <a:solidFill>
                <a:srgbClr val="292934"/>
              </a:solidFill>
              <a:latin typeface="+mn-lt"/>
            </a:endParaRPr>
          </a:p>
          <a:p>
            <a:pPr eaLnBrk="1" hangingPunct="1">
              <a:spcBef>
                <a:spcPct val="30000"/>
              </a:spcBef>
            </a:pPr>
            <a:endParaRPr lang="it-IT" sz="1400" b="0" dirty="0">
              <a:solidFill>
                <a:srgbClr val="292934"/>
              </a:solidFill>
              <a:latin typeface="+mn-lt"/>
            </a:endParaRPr>
          </a:p>
          <a:p>
            <a:pPr algn="ctr" eaLnBrk="1" hangingPunct="1">
              <a:spcBef>
                <a:spcPct val="30000"/>
              </a:spcBef>
            </a:pPr>
            <a:r>
              <a:rPr lang="it-IT" sz="1400" dirty="0" err="1">
                <a:solidFill>
                  <a:srgbClr val="292934"/>
                </a:solidFill>
                <a:latin typeface="+mn-lt"/>
              </a:rPr>
              <a:t>P</a:t>
            </a:r>
            <a:r>
              <a:rPr lang="it-IT" sz="1400" dirty="0">
                <a:solidFill>
                  <a:srgbClr val="292934"/>
                </a:solidFill>
                <a:latin typeface="+mn-lt"/>
              </a:rPr>
              <a:t>(</a:t>
            </a:r>
            <a:r>
              <a:rPr lang="it-IT" sz="1400" dirty="0" err="1">
                <a:solidFill>
                  <a:srgbClr val="292934"/>
                </a:solidFill>
                <a:latin typeface="+mn-lt"/>
              </a:rPr>
              <a:t>P</a:t>
            </a:r>
            <a:r>
              <a:rPr lang="it-IT" sz="1400" dirty="0">
                <a:solidFill>
                  <a:srgbClr val="292934"/>
                </a:solidFill>
                <a:latin typeface="+mn-lt"/>
              </a:rPr>
              <a:t> o </a:t>
            </a:r>
            <a:r>
              <a:rPr lang="it-IT" sz="1400" dirty="0" err="1">
                <a:solidFill>
                  <a:srgbClr val="292934"/>
                </a:solidFill>
                <a:latin typeface="+mn-lt"/>
              </a:rPr>
              <a:t>S</a:t>
            </a:r>
            <a:r>
              <a:rPr lang="it-IT" sz="1400" dirty="0">
                <a:solidFill>
                  <a:srgbClr val="292934"/>
                </a:solidFill>
                <a:latin typeface="+mn-lt"/>
              </a:rPr>
              <a:t>)=</a:t>
            </a:r>
            <a:r>
              <a:rPr lang="it-IT" sz="1400" dirty="0" err="1">
                <a:solidFill>
                  <a:srgbClr val="292934"/>
                </a:solidFill>
                <a:latin typeface="+mn-lt"/>
              </a:rPr>
              <a:t>P</a:t>
            </a:r>
            <a:r>
              <a:rPr lang="it-IT" sz="1400" dirty="0">
                <a:solidFill>
                  <a:srgbClr val="292934"/>
                </a:solidFill>
                <a:latin typeface="+mn-lt"/>
              </a:rPr>
              <a:t>(</a:t>
            </a:r>
            <a:r>
              <a:rPr lang="it-IT" sz="1400" dirty="0" err="1">
                <a:solidFill>
                  <a:srgbClr val="292934"/>
                </a:solidFill>
                <a:latin typeface="+mn-lt"/>
              </a:rPr>
              <a:t>P</a:t>
            </a:r>
            <a:r>
              <a:rPr lang="it-IT" sz="1400" dirty="0">
                <a:solidFill>
                  <a:srgbClr val="292934"/>
                </a:solidFill>
                <a:latin typeface="+mn-lt"/>
              </a:rPr>
              <a:t>)+</a:t>
            </a:r>
            <a:r>
              <a:rPr lang="it-IT" sz="1400" dirty="0" err="1">
                <a:solidFill>
                  <a:srgbClr val="292934"/>
                </a:solidFill>
                <a:latin typeface="+mn-lt"/>
              </a:rPr>
              <a:t>P</a:t>
            </a:r>
            <a:r>
              <a:rPr lang="it-IT" sz="1400" dirty="0">
                <a:solidFill>
                  <a:srgbClr val="292934"/>
                </a:solidFill>
                <a:latin typeface="+mn-lt"/>
              </a:rPr>
              <a:t>(</a:t>
            </a:r>
            <a:r>
              <a:rPr lang="it-IT" sz="1400" dirty="0" err="1">
                <a:solidFill>
                  <a:srgbClr val="292934"/>
                </a:solidFill>
                <a:latin typeface="+mn-lt"/>
              </a:rPr>
              <a:t>S</a:t>
            </a:r>
            <a:r>
              <a:rPr lang="it-IT" sz="1400" dirty="0">
                <a:solidFill>
                  <a:srgbClr val="292934"/>
                </a:solidFill>
                <a:latin typeface="+mn-lt"/>
              </a:rPr>
              <a:t>)</a:t>
            </a:r>
            <a:r>
              <a:rPr lang="it-IT" sz="1400" dirty="0" smtClean="0">
                <a:solidFill>
                  <a:srgbClr val="292934"/>
                </a:solidFill>
                <a:latin typeface="+mn-lt"/>
              </a:rPr>
              <a:t>=0.10+0.30=0.40 </a:t>
            </a:r>
            <a:r>
              <a:rPr lang="it-IT" sz="1400" dirty="0">
                <a:solidFill>
                  <a:srgbClr val="292934"/>
                </a:solidFill>
                <a:latin typeface="+mn-lt"/>
              </a:rPr>
              <a:t>o 40%</a:t>
            </a:r>
          </a:p>
        </p:txBody>
      </p:sp>
      <p:pic>
        <p:nvPicPr>
          <p:cNvPr id="45059" name="Picture 110"/>
          <p:cNvPicPr>
            <a:picLocks noChangeAspect="1" noChangeArrowheads="1"/>
          </p:cNvPicPr>
          <p:nvPr/>
        </p:nvPicPr>
        <p:blipFill>
          <a:blip r:embed="rId2" cstate="email">
            <a:extLst>
              <a:ext uri="{28A0092B-C50C-407E-A947-70E740481C1C}">
                <a14:useLocalDpi xmlns:a14="http://schemas.microsoft.com/office/drawing/2010/main" val="0"/>
              </a:ext>
            </a:extLst>
          </a:blip>
          <a:srcRect l="-3386" t="-4134" r="31270" b="-827"/>
          <a:stretch>
            <a:fillRect/>
          </a:stretch>
        </p:blipFill>
        <p:spPr bwMode="auto">
          <a:xfrm>
            <a:off x="4175125" y="1434915"/>
            <a:ext cx="4676775" cy="1885950"/>
          </a:xfrm>
          <a:prstGeom prst="rect">
            <a:avLst/>
          </a:prstGeom>
          <a:solidFill>
            <a:srgbClr val="808080"/>
          </a:solidFill>
          <a:ln w="28575">
            <a:solidFill>
              <a:schemeClr val="bg1"/>
            </a:solidFill>
            <a:miter lim="800000"/>
            <a:headEnd/>
            <a:tailEnd/>
          </a:ln>
        </p:spPr>
      </p:pic>
      <p:pic>
        <p:nvPicPr>
          <p:cNvPr id="45060" name="Picture 256"/>
          <p:cNvPicPr>
            <a:picLocks noChangeAspect="1" noChangeArrowheads="1"/>
          </p:cNvPicPr>
          <p:nvPr/>
        </p:nvPicPr>
        <p:blipFill>
          <a:blip r:embed="rId3" cstate="email">
            <a:duotone>
              <a:prstClr val="black"/>
              <a:srgbClr val="301CFF">
                <a:tint val="45000"/>
                <a:satMod val="400000"/>
              </a:srgbClr>
            </a:duotone>
            <a:extLst>
              <a:ext uri="{28A0092B-C50C-407E-A947-70E740481C1C}">
                <a14:useLocalDpi xmlns:a14="http://schemas.microsoft.com/office/drawing/2010/main" val="0"/>
              </a:ext>
            </a:extLst>
          </a:blip>
          <a:srcRect l="-1721" t="-4327" r="19043" b="4327"/>
          <a:stretch>
            <a:fillRect/>
          </a:stretch>
        </p:blipFill>
        <p:spPr bwMode="auto">
          <a:xfrm>
            <a:off x="4146163" y="3495362"/>
            <a:ext cx="4667250" cy="1570038"/>
          </a:xfrm>
          <a:prstGeom prst="rect">
            <a:avLst/>
          </a:prstGeom>
          <a:solidFill>
            <a:schemeClr val="bg2"/>
          </a:solidFill>
          <a:ln w="28575">
            <a:solidFill>
              <a:schemeClr val="bg1"/>
            </a:solidFill>
            <a:miter lim="800000"/>
            <a:headEnd/>
            <a:tailEnd/>
          </a:ln>
        </p:spPr>
      </p:pic>
      <p:sp>
        <p:nvSpPr>
          <p:cNvPr id="45061" name="Text Box 258"/>
          <p:cNvSpPr txBox="1">
            <a:spLocks noChangeArrowheads="1"/>
          </p:cNvSpPr>
          <p:nvPr/>
        </p:nvSpPr>
        <p:spPr bwMode="auto">
          <a:xfrm>
            <a:off x="266700" y="5401236"/>
            <a:ext cx="8585200" cy="960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indent="0" eaLnBrk="1" hangingPunct="1">
              <a:spcBef>
                <a:spcPct val="20000"/>
              </a:spcBef>
            </a:pPr>
            <a:r>
              <a:rPr lang="it-IT" sz="1800" dirty="0">
                <a:latin typeface="+mn-lt"/>
              </a:rPr>
              <a:t>Applicazioni</a:t>
            </a:r>
            <a:r>
              <a:rPr lang="it-IT" sz="1800" b="0" dirty="0">
                <a:latin typeface="+mn-lt"/>
              </a:rPr>
              <a:t>. </a:t>
            </a:r>
          </a:p>
          <a:p>
            <a:pPr indent="0" eaLnBrk="1" hangingPunct="1">
              <a:spcBef>
                <a:spcPct val="20000"/>
              </a:spcBef>
            </a:pPr>
            <a:r>
              <a:rPr lang="it-IT" sz="1600" b="0" dirty="0">
                <a:latin typeface="+mn-lt"/>
              </a:rPr>
              <a:t>Approvvigionamento di </a:t>
            </a:r>
            <a:r>
              <a:rPr lang="it-IT" sz="1600" b="0" dirty="0" smtClean="0">
                <a:latin typeface="+mn-lt"/>
              </a:rPr>
              <a:t>un dato bene (alimentari, elettrodomestici) </a:t>
            </a:r>
            <a:r>
              <a:rPr lang="it-IT" sz="1600" b="0" dirty="0">
                <a:latin typeface="+mn-lt"/>
              </a:rPr>
              <a:t>da parte </a:t>
            </a:r>
            <a:r>
              <a:rPr lang="it-IT" sz="1600" b="0" dirty="0" smtClean="0">
                <a:latin typeface="+mn-lt"/>
              </a:rPr>
              <a:t>di un negozio. </a:t>
            </a:r>
            <a:endParaRPr lang="it-IT" sz="1600" b="0" dirty="0">
              <a:latin typeface="+mn-lt"/>
            </a:endParaRPr>
          </a:p>
          <a:p>
            <a:pPr indent="0" eaLnBrk="1" hangingPunct="1">
              <a:spcBef>
                <a:spcPct val="20000"/>
              </a:spcBef>
            </a:pPr>
            <a:r>
              <a:rPr lang="it-IT" sz="1600" b="0" dirty="0">
                <a:latin typeface="+mn-lt"/>
              </a:rPr>
              <a:t>Incidenza </a:t>
            </a:r>
            <a:r>
              <a:rPr lang="it-IT" sz="1600" b="0" dirty="0" smtClean="0">
                <a:latin typeface="+mn-lt"/>
              </a:rPr>
              <a:t>dei traumi </a:t>
            </a:r>
            <a:r>
              <a:rPr lang="it-IT" sz="1600" b="0" dirty="0" err="1" smtClean="0">
                <a:latin typeface="+mn-lt"/>
              </a:rPr>
              <a:t>osteo</a:t>
            </a:r>
            <a:r>
              <a:rPr lang="it-IT" sz="1600" b="0" dirty="0" smtClean="0">
                <a:latin typeface="+mn-lt"/>
              </a:rPr>
              <a:t>-muscolari </a:t>
            </a:r>
            <a:r>
              <a:rPr lang="it-IT" sz="1600" b="0" dirty="0">
                <a:latin typeface="+mn-lt"/>
              </a:rPr>
              <a:t>negli sportivi, nei lavori </a:t>
            </a:r>
            <a:r>
              <a:rPr lang="it-IT" sz="1600" b="0" dirty="0" smtClean="0">
                <a:latin typeface="+mn-lt"/>
              </a:rPr>
              <a:t>usuranti o in soggetti sedentari.</a:t>
            </a:r>
            <a:endParaRPr lang="it-IT" sz="1600" b="0" dirty="0">
              <a:latin typeface="+mn-lt"/>
            </a:endParaRPr>
          </a:p>
        </p:txBody>
      </p:sp>
    </p:spTree>
    <p:extLst>
      <p:ext uri="{BB962C8B-B14F-4D97-AF65-F5344CB8AC3E}">
        <p14:creationId xmlns:p14="http://schemas.microsoft.com/office/powerpoint/2010/main" val="23525743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a:xfrm>
            <a:off x="344488" y="138113"/>
            <a:ext cx="8355012" cy="1143000"/>
          </a:xfrm>
        </p:spPr>
        <p:txBody>
          <a:bodyPr>
            <a:normAutofit/>
          </a:bodyPr>
          <a:lstStyle/>
          <a:p>
            <a:r>
              <a:rPr lang="it-IT" sz="4000" dirty="0">
                <a:solidFill>
                  <a:srgbClr val="FF0000"/>
                </a:solidFill>
              </a:rPr>
              <a:t>Probabilità Marginale e Condizionale </a:t>
            </a:r>
            <a:r>
              <a:rPr lang="it-IT" sz="4000" b="0" dirty="0">
                <a:solidFill>
                  <a:srgbClr val="FF0000"/>
                </a:solidFill>
                <a:latin typeface="Tahoma" charset="0"/>
              </a:rPr>
              <a:t/>
            </a:r>
            <a:br>
              <a:rPr lang="it-IT" sz="4000" b="0" dirty="0">
                <a:solidFill>
                  <a:srgbClr val="FF0000"/>
                </a:solidFill>
                <a:latin typeface="Tahoma" charset="0"/>
              </a:rPr>
            </a:br>
            <a:r>
              <a:rPr lang="it-IT" sz="1800" b="0" dirty="0">
                <a:solidFill>
                  <a:srgbClr val="FF0000"/>
                </a:solidFill>
                <a:latin typeface="Tahoma" charset="0"/>
              </a:rPr>
              <a:t>Eventi condizionati e proprietà moltiplicativa della probabilità</a:t>
            </a:r>
          </a:p>
        </p:txBody>
      </p:sp>
      <p:sp>
        <p:nvSpPr>
          <p:cNvPr id="46082" name="Text Box 5"/>
          <p:cNvSpPr txBox="1">
            <a:spLocks noChangeArrowheads="1"/>
          </p:cNvSpPr>
          <p:nvPr/>
        </p:nvSpPr>
        <p:spPr bwMode="auto">
          <a:xfrm>
            <a:off x="570430" y="1296842"/>
            <a:ext cx="8115300" cy="18158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174625" eaLnBrk="0" hangingPunct="0">
              <a:tabLst>
                <a:tab pos="1349375" algn="l"/>
                <a:tab pos="1800225" algn="l"/>
              </a:tabLst>
              <a:defRPr sz="2400" b="1">
                <a:solidFill>
                  <a:schemeClr val="tx1"/>
                </a:solidFill>
                <a:latin typeface="Times New Roman" charset="0"/>
                <a:ea typeface="ＭＳ Ｐゴシック" charset="0"/>
                <a:cs typeface="ＭＳ Ｐゴシック" charset="0"/>
              </a:defRPr>
            </a:lvl1pPr>
            <a:lvl2pPr marL="742950" indent="-285750" eaLnBrk="0" hangingPunct="0">
              <a:tabLst>
                <a:tab pos="1349375" algn="l"/>
                <a:tab pos="1800225" algn="l"/>
              </a:tabLst>
              <a:defRPr sz="2400" b="1">
                <a:solidFill>
                  <a:schemeClr val="tx1"/>
                </a:solidFill>
                <a:latin typeface="Times New Roman" charset="0"/>
                <a:ea typeface="ＭＳ Ｐゴシック" charset="0"/>
              </a:defRPr>
            </a:lvl2pPr>
            <a:lvl3pPr marL="1143000" indent="-228600" eaLnBrk="0" hangingPunct="0">
              <a:tabLst>
                <a:tab pos="1349375" algn="l"/>
                <a:tab pos="1800225" algn="l"/>
              </a:tabLst>
              <a:defRPr sz="2400" b="1">
                <a:solidFill>
                  <a:schemeClr val="tx1"/>
                </a:solidFill>
                <a:latin typeface="Times New Roman" charset="0"/>
                <a:ea typeface="ＭＳ Ｐゴシック" charset="0"/>
              </a:defRPr>
            </a:lvl3pPr>
            <a:lvl4pPr marL="1600200" indent="-228600" eaLnBrk="0" hangingPunct="0">
              <a:tabLst>
                <a:tab pos="1349375" algn="l"/>
                <a:tab pos="1800225" algn="l"/>
              </a:tabLst>
              <a:defRPr sz="2400" b="1">
                <a:solidFill>
                  <a:schemeClr val="tx1"/>
                </a:solidFill>
                <a:latin typeface="Times New Roman" charset="0"/>
                <a:ea typeface="ＭＳ Ｐゴシック" charset="0"/>
              </a:defRPr>
            </a:lvl4pPr>
            <a:lvl5pPr marL="2057400" indent="-228600" eaLnBrk="0" hangingPunct="0">
              <a:tabLst>
                <a:tab pos="1349375" algn="l"/>
                <a:tab pos="1800225" algn="l"/>
              </a:tabLst>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tabLst>
                <a:tab pos="1349375" algn="l"/>
                <a:tab pos="1800225" algn="l"/>
              </a:tabLs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tabLst>
                <a:tab pos="1349375" algn="l"/>
                <a:tab pos="1800225" algn="l"/>
              </a:tabLs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tabLst>
                <a:tab pos="1349375" algn="l"/>
                <a:tab pos="1800225" algn="l"/>
              </a:tabLs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tabLst>
                <a:tab pos="1349375" algn="l"/>
                <a:tab pos="1800225" algn="l"/>
              </a:tabLst>
              <a:defRPr sz="2400" b="1">
                <a:solidFill>
                  <a:schemeClr val="tx1"/>
                </a:solidFill>
                <a:latin typeface="Times New Roman" charset="0"/>
                <a:ea typeface="ＭＳ Ｐゴシック" charset="0"/>
              </a:defRPr>
            </a:lvl9pPr>
          </a:lstStyle>
          <a:p>
            <a:pPr algn="just" eaLnBrk="1" hangingPunct="1">
              <a:spcBef>
                <a:spcPct val="50000"/>
              </a:spcBef>
              <a:buFontTx/>
              <a:buChar char="•"/>
            </a:pPr>
            <a:r>
              <a:rPr lang="it-IT" sz="1600" b="0" dirty="0">
                <a:solidFill>
                  <a:srgbClr val="292934"/>
                </a:solidFill>
                <a:latin typeface="+mn-lt"/>
              </a:rPr>
              <a:t>Gli integratori </a:t>
            </a:r>
            <a:r>
              <a:rPr lang="it-IT" sz="1600" b="0" dirty="0" err="1">
                <a:solidFill>
                  <a:srgbClr val="292934"/>
                </a:solidFill>
                <a:latin typeface="+mn-lt"/>
              </a:rPr>
              <a:t>P</a:t>
            </a:r>
            <a:r>
              <a:rPr lang="it-IT" sz="1600" b="0" dirty="0">
                <a:solidFill>
                  <a:srgbClr val="292934"/>
                </a:solidFill>
                <a:latin typeface="+mn-lt"/>
              </a:rPr>
              <a:t>, </a:t>
            </a:r>
            <a:r>
              <a:rPr lang="it-IT" sz="1600" b="0" dirty="0" err="1">
                <a:solidFill>
                  <a:srgbClr val="292934"/>
                </a:solidFill>
                <a:latin typeface="+mn-lt"/>
              </a:rPr>
              <a:t>S</a:t>
            </a:r>
            <a:r>
              <a:rPr lang="it-IT" sz="1600" b="0" dirty="0">
                <a:solidFill>
                  <a:srgbClr val="292934"/>
                </a:solidFill>
                <a:latin typeface="+mn-lt"/>
              </a:rPr>
              <a:t>, </a:t>
            </a:r>
            <a:r>
              <a:rPr lang="it-IT" sz="1600" b="0" dirty="0" err="1">
                <a:solidFill>
                  <a:srgbClr val="292934"/>
                </a:solidFill>
                <a:latin typeface="+mn-lt"/>
              </a:rPr>
              <a:t>P</a:t>
            </a:r>
            <a:r>
              <a:rPr lang="it-IT" sz="1600" b="0" dirty="0">
                <a:solidFill>
                  <a:srgbClr val="292934"/>
                </a:solidFill>
                <a:latin typeface="+mn-lt"/>
              </a:rPr>
              <a:t>/</a:t>
            </a:r>
            <a:r>
              <a:rPr lang="it-IT" sz="1600" b="0" dirty="0" err="1">
                <a:solidFill>
                  <a:srgbClr val="292934"/>
                </a:solidFill>
                <a:latin typeface="+mn-lt"/>
              </a:rPr>
              <a:t>S</a:t>
            </a:r>
            <a:r>
              <a:rPr lang="it-IT" sz="1600" b="0" dirty="0">
                <a:solidFill>
                  <a:srgbClr val="292934"/>
                </a:solidFill>
                <a:latin typeface="+mn-lt"/>
              </a:rPr>
              <a:t> sono mutuamente esclusivi; calcoliamo la probabilità che il prossimo integratore sia di tipo Proteico e Salino (</a:t>
            </a:r>
            <a:r>
              <a:rPr lang="it-IT" sz="1600" b="0" dirty="0" err="1">
                <a:solidFill>
                  <a:srgbClr val="292934"/>
                </a:solidFill>
                <a:latin typeface="+mn-lt"/>
              </a:rPr>
              <a:t>P</a:t>
            </a:r>
            <a:r>
              <a:rPr lang="it-IT" sz="1600" b="0" dirty="0">
                <a:solidFill>
                  <a:srgbClr val="292934"/>
                </a:solidFill>
                <a:latin typeface="+mn-lt"/>
              </a:rPr>
              <a:t>/</a:t>
            </a:r>
            <a:r>
              <a:rPr lang="it-IT" sz="1600" b="0" dirty="0" err="1">
                <a:solidFill>
                  <a:srgbClr val="292934"/>
                </a:solidFill>
                <a:latin typeface="+mn-lt"/>
              </a:rPr>
              <a:t>S</a:t>
            </a:r>
            <a:r>
              <a:rPr lang="it-IT" sz="1600" b="0" dirty="0">
                <a:solidFill>
                  <a:srgbClr val="292934"/>
                </a:solidFill>
                <a:latin typeface="+mn-lt"/>
              </a:rPr>
              <a:t>) e sia  acquistato da </a:t>
            </a:r>
            <a:r>
              <a:rPr lang="it-IT" sz="1600" b="0" dirty="0" smtClean="0">
                <a:solidFill>
                  <a:srgbClr val="292934"/>
                </a:solidFill>
                <a:latin typeface="+mn-lt"/>
              </a:rPr>
              <a:t>un cliente </a:t>
            </a:r>
            <a:r>
              <a:rPr lang="it-IT" sz="1600" b="0" dirty="0">
                <a:solidFill>
                  <a:srgbClr val="292934"/>
                </a:solidFill>
                <a:latin typeface="+mn-lt"/>
              </a:rPr>
              <a:t>Maschio (M). </a:t>
            </a:r>
          </a:p>
          <a:p>
            <a:pPr algn="just" eaLnBrk="1" hangingPunct="1">
              <a:spcBef>
                <a:spcPct val="50000"/>
              </a:spcBef>
              <a:buFontTx/>
              <a:buChar char="•"/>
            </a:pPr>
            <a:r>
              <a:rPr lang="it-IT" sz="1600" b="0" dirty="0">
                <a:solidFill>
                  <a:srgbClr val="292934"/>
                </a:solidFill>
                <a:latin typeface="+mn-lt"/>
              </a:rPr>
              <a:t>L</a:t>
            </a:r>
            <a:r>
              <a:rPr lang="ja-JP" altLang="it-IT" sz="1600" b="0" dirty="0">
                <a:solidFill>
                  <a:srgbClr val="292934"/>
                </a:solidFill>
                <a:latin typeface="+mn-lt"/>
              </a:rPr>
              <a:t>’</a:t>
            </a:r>
            <a:r>
              <a:rPr lang="it-IT" altLang="ja-JP" sz="1600" b="0" dirty="0">
                <a:solidFill>
                  <a:srgbClr val="292934"/>
                </a:solidFill>
                <a:latin typeface="+mn-lt"/>
              </a:rPr>
              <a:t>integratore </a:t>
            </a:r>
            <a:r>
              <a:rPr lang="it-IT" altLang="ja-JP" sz="1600" b="0" dirty="0" err="1">
                <a:solidFill>
                  <a:srgbClr val="292934"/>
                </a:solidFill>
                <a:latin typeface="+mn-lt"/>
              </a:rPr>
              <a:t>P</a:t>
            </a:r>
            <a:r>
              <a:rPr lang="it-IT" altLang="ja-JP" sz="1600" b="0" dirty="0">
                <a:solidFill>
                  <a:srgbClr val="292934"/>
                </a:solidFill>
                <a:latin typeface="+mn-lt"/>
              </a:rPr>
              <a:t>/</a:t>
            </a:r>
            <a:r>
              <a:rPr lang="it-IT" altLang="ja-JP" sz="1600" b="0" dirty="0" err="1">
                <a:solidFill>
                  <a:srgbClr val="292934"/>
                </a:solidFill>
                <a:latin typeface="+mn-lt"/>
              </a:rPr>
              <a:t>S</a:t>
            </a:r>
            <a:r>
              <a:rPr lang="it-IT" altLang="ja-JP" sz="1600" b="0" dirty="0">
                <a:solidFill>
                  <a:srgbClr val="292934"/>
                </a:solidFill>
                <a:latin typeface="+mn-lt"/>
              </a:rPr>
              <a:t> è acquistato dal 60% degli atleti. Di questi gli atleti maschi (M) sono in numero maggiore rispetto alle Femmine (</a:t>
            </a:r>
            <a:r>
              <a:rPr lang="it-IT" altLang="ja-JP" sz="1600" b="0" dirty="0" err="1">
                <a:solidFill>
                  <a:srgbClr val="292934"/>
                </a:solidFill>
                <a:latin typeface="+mn-lt"/>
              </a:rPr>
              <a:t>F</a:t>
            </a:r>
            <a:r>
              <a:rPr lang="it-IT" altLang="ja-JP" sz="1600" b="0" dirty="0">
                <a:solidFill>
                  <a:srgbClr val="292934"/>
                </a:solidFill>
                <a:latin typeface="+mn-lt"/>
              </a:rPr>
              <a:t>), rispettivamente 48 e 12.  La Probabilità che presi 100 acquirenti un </a:t>
            </a:r>
            <a:r>
              <a:rPr lang="it-IT" altLang="ja-JP" sz="1600" b="0" dirty="0" smtClean="0">
                <a:solidFill>
                  <a:srgbClr val="292934"/>
                </a:solidFill>
                <a:latin typeface="+mn-lt"/>
              </a:rPr>
              <a:t>atleta M </a:t>
            </a:r>
            <a:r>
              <a:rPr lang="it-IT" altLang="ja-JP" sz="1600" b="0" dirty="0">
                <a:solidFill>
                  <a:srgbClr val="292934"/>
                </a:solidFill>
                <a:latin typeface="+mn-lt"/>
              </a:rPr>
              <a:t>acquisti </a:t>
            </a:r>
            <a:r>
              <a:rPr lang="it-IT" altLang="ja-JP" sz="1600" b="0" dirty="0" smtClean="0">
                <a:solidFill>
                  <a:srgbClr val="292934"/>
                </a:solidFill>
                <a:latin typeface="+mn-lt"/>
              </a:rPr>
              <a:t>l’integratore </a:t>
            </a:r>
            <a:r>
              <a:rPr lang="it-IT" altLang="ja-JP" sz="1600" b="0" dirty="0" err="1">
                <a:solidFill>
                  <a:srgbClr val="292934"/>
                </a:solidFill>
                <a:latin typeface="+mn-lt"/>
              </a:rPr>
              <a:t>P</a:t>
            </a:r>
            <a:r>
              <a:rPr lang="it-IT" altLang="ja-JP" sz="1600" b="0" dirty="0">
                <a:solidFill>
                  <a:srgbClr val="292934"/>
                </a:solidFill>
                <a:latin typeface="+mn-lt"/>
              </a:rPr>
              <a:t>/</a:t>
            </a:r>
            <a:r>
              <a:rPr lang="it-IT" altLang="ja-JP" sz="1600" b="0" dirty="0" err="1">
                <a:solidFill>
                  <a:srgbClr val="292934"/>
                </a:solidFill>
                <a:latin typeface="+mn-lt"/>
              </a:rPr>
              <a:t>S</a:t>
            </a:r>
            <a:r>
              <a:rPr lang="it-IT" altLang="ja-JP" sz="1600" b="0" dirty="0">
                <a:solidFill>
                  <a:srgbClr val="292934"/>
                </a:solidFill>
                <a:latin typeface="+mn-lt"/>
              </a:rPr>
              <a:t> è data dalla probabilità condizionata: </a:t>
            </a:r>
          </a:p>
          <a:p>
            <a:pPr algn="ctr" eaLnBrk="1" hangingPunct="1">
              <a:spcBef>
                <a:spcPct val="50000"/>
              </a:spcBef>
            </a:pPr>
            <a:r>
              <a:rPr lang="it-IT" sz="1600" b="0" dirty="0" err="1">
                <a:solidFill>
                  <a:srgbClr val="292934"/>
                </a:solidFill>
                <a:latin typeface="+mn-lt"/>
                <a:sym typeface="Wingdings" charset="0"/>
              </a:rPr>
              <a:t>P</a:t>
            </a:r>
            <a:r>
              <a:rPr lang="it-IT" sz="1600" b="0" dirty="0">
                <a:solidFill>
                  <a:srgbClr val="292934"/>
                </a:solidFill>
                <a:latin typeface="+mn-lt"/>
                <a:sym typeface="Wingdings" charset="0"/>
              </a:rPr>
              <a:t>[M|(</a:t>
            </a:r>
            <a:r>
              <a:rPr lang="it-IT" sz="1600" b="0" dirty="0" err="1">
                <a:solidFill>
                  <a:srgbClr val="292934"/>
                </a:solidFill>
                <a:latin typeface="+mn-lt"/>
                <a:sym typeface="Wingdings" charset="0"/>
              </a:rPr>
              <a:t>P</a:t>
            </a:r>
            <a:r>
              <a:rPr lang="it-IT" sz="1600" b="0" dirty="0">
                <a:solidFill>
                  <a:srgbClr val="292934"/>
                </a:solidFill>
                <a:latin typeface="+mn-lt"/>
                <a:sym typeface="Wingdings" charset="0"/>
              </a:rPr>
              <a:t>/</a:t>
            </a:r>
            <a:r>
              <a:rPr lang="it-IT" sz="1600" b="0" dirty="0" err="1">
                <a:solidFill>
                  <a:srgbClr val="292934"/>
                </a:solidFill>
                <a:latin typeface="+mn-lt"/>
                <a:sym typeface="Wingdings" charset="0"/>
              </a:rPr>
              <a:t>S</a:t>
            </a:r>
            <a:r>
              <a:rPr lang="it-IT" sz="1600" b="0" dirty="0">
                <a:solidFill>
                  <a:srgbClr val="292934"/>
                </a:solidFill>
                <a:latin typeface="+mn-lt"/>
                <a:sym typeface="Wingdings" charset="0"/>
              </a:rPr>
              <a:t>)] = </a:t>
            </a:r>
            <a:r>
              <a:rPr lang="it-IT" sz="1600" b="0" dirty="0">
                <a:solidFill>
                  <a:srgbClr val="292934"/>
                </a:solidFill>
                <a:latin typeface="+mn-lt"/>
              </a:rPr>
              <a:t>48 Maschi acquistano </a:t>
            </a:r>
            <a:r>
              <a:rPr lang="it-IT" sz="1600" b="0" dirty="0" err="1">
                <a:solidFill>
                  <a:srgbClr val="292934"/>
                </a:solidFill>
                <a:latin typeface="+mn-lt"/>
              </a:rPr>
              <a:t>P</a:t>
            </a:r>
            <a:r>
              <a:rPr lang="it-IT" sz="1600" b="0" dirty="0">
                <a:solidFill>
                  <a:srgbClr val="292934"/>
                </a:solidFill>
                <a:latin typeface="+mn-lt"/>
              </a:rPr>
              <a:t>/</a:t>
            </a:r>
            <a:r>
              <a:rPr lang="it-IT" sz="1600" b="0" dirty="0" err="1">
                <a:solidFill>
                  <a:srgbClr val="292934"/>
                </a:solidFill>
                <a:latin typeface="+mn-lt"/>
              </a:rPr>
              <a:t>S</a:t>
            </a:r>
            <a:r>
              <a:rPr lang="it-IT" sz="1600" b="0" dirty="0">
                <a:solidFill>
                  <a:srgbClr val="292934"/>
                </a:solidFill>
                <a:latin typeface="+mn-lt"/>
              </a:rPr>
              <a:t> o il </a:t>
            </a:r>
            <a:r>
              <a:rPr lang="it-IT" sz="1600" b="0" dirty="0">
                <a:solidFill>
                  <a:srgbClr val="292934"/>
                </a:solidFill>
                <a:latin typeface="+mn-lt"/>
                <a:sym typeface="Wingdings" charset="0"/>
              </a:rPr>
              <a:t>48%</a:t>
            </a:r>
            <a:r>
              <a:rPr lang="it-IT" sz="1600" b="0" dirty="0">
                <a:solidFill>
                  <a:srgbClr val="292934"/>
                </a:solidFill>
                <a:latin typeface="+mn-lt"/>
              </a:rPr>
              <a:t> </a:t>
            </a:r>
          </a:p>
        </p:txBody>
      </p:sp>
      <p:sp>
        <p:nvSpPr>
          <p:cNvPr id="46083" name="Text Box 6"/>
          <p:cNvSpPr txBox="1">
            <a:spLocks noChangeArrowheads="1"/>
          </p:cNvSpPr>
          <p:nvPr/>
        </p:nvSpPr>
        <p:spPr bwMode="auto">
          <a:xfrm>
            <a:off x="617538" y="5319329"/>
            <a:ext cx="8115300" cy="9433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400" dirty="0">
                <a:solidFill>
                  <a:srgbClr val="292934"/>
                </a:solidFill>
                <a:latin typeface="Tahoma" charset="0"/>
              </a:rPr>
              <a:t>Proprietà Moltiplicativa</a:t>
            </a:r>
            <a:r>
              <a:rPr lang="it-IT" sz="1400" b="0" dirty="0">
                <a:solidFill>
                  <a:srgbClr val="292934"/>
                </a:solidFill>
                <a:latin typeface="Tahoma" charset="0"/>
              </a:rPr>
              <a:t>. Se X ed Y sono eventi che presentano una probabilità condizionata, la probabilità che accadano entrambi è la </a:t>
            </a:r>
            <a:r>
              <a:rPr lang="it-IT" sz="1400" b="0" dirty="0">
                <a:solidFill>
                  <a:srgbClr val="292934"/>
                </a:solidFill>
                <a:latin typeface="+mn-lt"/>
              </a:rPr>
              <a:t>probabilità</a:t>
            </a:r>
            <a:r>
              <a:rPr lang="it-IT" sz="1400" b="0" dirty="0">
                <a:solidFill>
                  <a:srgbClr val="292934"/>
                </a:solidFill>
                <a:latin typeface="Tahoma" charset="0"/>
              </a:rPr>
              <a:t> </a:t>
            </a:r>
            <a:r>
              <a:rPr lang="it-IT" sz="1400" b="0" dirty="0" err="1">
                <a:solidFill>
                  <a:srgbClr val="292934"/>
                </a:solidFill>
                <a:latin typeface="Tahoma" charset="0"/>
              </a:rPr>
              <a:t>P</a:t>
            </a:r>
            <a:r>
              <a:rPr lang="it-IT" sz="1400" b="0" dirty="0">
                <a:solidFill>
                  <a:srgbClr val="292934"/>
                </a:solidFill>
                <a:latin typeface="Tahoma" charset="0"/>
              </a:rPr>
              <a:t>(X) moltiplicata per la probabilità </a:t>
            </a:r>
            <a:r>
              <a:rPr lang="it-IT" sz="1400" b="0" dirty="0" err="1">
                <a:solidFill>
                  <a:srgbClr val="292934"/>
                </a:solidFill>
                <a:latin typeface="Tahoma" charset="0"/>
              </a:rPr>
              <a:t>P</a:t>
            </a:r>
            <a:r>
              <a:rPr lang="it-IT" sz="1400" b="0" dirty="0">
                <a:solidFill>
                  <a:srgbClr val="292934"/>
                </a:solidFill>
                <a:latin typeface="Tahoma" charset="0"/>
              </a:rPr>
              <a:t>(Y|X)</a:t>
            </a:r>
          </a:p>
          <a:p>
            <a:pPr algn="ctr" eaLnBrk="1" hangingPunct="1">
              <a:spcBef>
                <a:spcPct val="30000"/>
              </a:spcBef>
            </a:pPr>
            <a:endParaRPr lang="it-IT" sz="700" dirty="0">
              <a:solidFill>
                <a:srgbClr val="292934"/>
              </a:solidFill>
              <a:latin typeface="Tahoma" charset="0"/>
            </a:endParaRPr>
          </a:p>
          <a:p>
            <a:pPr algn="ctr" eaLnBrk="1" hangingPunct="1">
              <a:spcBef>
                <a:spcPct val="30000"/>
              </a:spcBef>
            </a:pPr>
            <a:r>
              <a:rPr lang="it-IT" sz="1400" dirty="0" err="1">
                <a:solidFill>
                  <a:srgbClr val="292934"/>
                </a:solidFill>
                <a:latin typeface="Tahoma" charset="0"/>
              </a:rPr>
              <a:t>P</a:t>
            </a:r>
            <a:r>
              <a:rPr lang="it-IT" sz="1400" dirty="0">
                <a:solidFill>
                  <a:srgbClr val="292934"/>
                </a:solidFill>
                <a:latin typeface="Tahoma" charset="0"/>
              </a:rPr>
              <a:t>(X e Y) = </a:t>
            </a:r>
            <a:r>
              <a:rPr lang="it-IT" sz="1400" dirty="0" err="1">
                <a:solidFill>
                  <a:srgbClr val="292934"/>
                </a:solidFill>
                <a:latin typeface="Tahoma" charset="0"/>
              </a:rPr>
              <a:t>P</a:t>
            </a:r>
            <a:r>
              <a:rPr lang="it-IT" sz="1400" dirty="0">
                <a:solidFill>
                  <a:srgbClr val="292934"/>
                </a:solidFill>
                <a:latin typeface="Tahoma" charset="0"/>
              </a:rPr>
              <a:t>(X) </a:t>
            </a:r>
            <a:r>
              <a:rPr lang="it-IT" sz="1400" i="1" dirty="0">
                <a:solidFill>
                  <a:srgbClr val="292934"/>
                </a:solidFill>
                <a:latin typeface="Tahoma" charset="0"/>
              </a:rPr>
              <a:t>x</a:t>
            </a:r>
            <a:r>
              <a:rPr lang="it-IT" sz="1400" dirty="0">
                <a:solidFill>
                  <a:srgbClr val="292934"/>
                </a:solidFill>
                <a:latin typeface="Tahoma" charset="0"/>
              </a:rPr>
              <a:t> </a:t>
            </a:r>
            <a:r>
              <a:rPr lang="it-IT" sz="1400" dirty="0" err="1">
                <a:solidFill>
                  <a:srgbClr val="292934"/>
                </a:solidFill>
                <a:latin typeface="Tahoma" charset="0"/>
              </a:rPr>
              <a:t>P</a:t>
            </a:r>
            <a:r>
              <a:rPr lang="it-IT" sz="1400" dirty="0">
                <a:solidFill>
                  <a:srgbClr val="292934"/>
                </a:solidFill>
                <a:latin typeface="Tahoma" charset="0"/>
              </a:rPr>
              <a:t>(Y|X)</a:t>
            </a:r>
            <a:endParaRPr lang="it-IT" sz="1600" dirty="0">
              <a:solidFill>
                <a:srgbClr val="292934"/>
              </a:solidFill>
              <a:latin typeface="Tahoma" charset="0"/>
            </a:endParaRPr>
          </a:p>
        </p:txBody>
      </p:sp>
      <p:pic>
        <p:nvPicPr>
          <p:cNvPr id="46084" name="Picture 2"/>
          <p:cNvPicPr>
            <a:picLocks noChangeAspect="1" noChangeArrowheads="1"/>
          </p:cNvPicPr>
          <p:nvPr/>
        </p:nvPicPr>
        <p:blipFill>
          <a:blip r:embed="rId2" cstate="email">
            <a:duotone>
              <a:prstClr val="black"/>
              <a:srgbClr val="2328FF">
                <a:tint val="45000"/>
                <a:satMod val="400000"/>
              </a:srgbClr>
            </a:duotone>
            <a:extLst>
              <a:ext uri="{28A0092B-C50C-407E-A947-70E740481C1C}">
                <a14:useLocalDpi xmlns:a14="http://schemas.microsoft.com/office/drawing/2010/main" val="0"/>
              </a:ext>
            </a:extLst>
          </a:blip>
          <a:srcRect r="19020" b="4272"/>
          <a:stretch>
            <a:fillRect/>
          </a:stretch>
        </p:blipFill>
        <p:spPr bwMode="auto">
          <a:xfrm>
            <a:off x="4191000" y="3254375"/>
            <a:ext cx="4546600" cy="1495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6085" name="Text Box 3"/>
          <p:cNvSpPr txBox="1">
            <a:spLocks noChangeArrowheads="1"/>
          </p:cNvSpPr>
          <p:nvPr/>
        </p:nvSpPr>
        <p:spPr bwMode="auto">
          <a:xfrm>
            <a:off x="414991" y="3231113"/>
            <a:ext cx="3632200" cy="144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defTabSz="1254125" eaLnBrk="0" hangingPunct="0">
              <a:defRPr sz="2400" b="1">
                <a:solidFill>
                  <a:schemeClr val="tx1"/>
                </a:solidFill>
                <a:latin typeface="Times New Roman" charset="0"/>
                <a:ea typeface="ＭＳ Ｐゴシック" charset="0"/>
                <a:cs typeface="ＭＳ Ｐゴシック" charset="0"/>
              </a:defRPr>
            </a:lvl1pPr>
            <a:lvl2pPr defTabSz="1254125" eaLnBrk="0" hangingPunct="0">
              <a:defRPr sz="2400" b="1">
                <a:solidFill>
                  <a:schemeClr val="tx1"/>
                </a:solidFill>
                <a:latin typeface="Times New Roman" charset="0"/>
                <a:ea typeface="ＭＳ Ｐゴシック" charset="0"/>
              </a:defRPr>
            </a:lvl2pPr>
            <a:lvl3pPr marL="1143000" indent="-228600" defTabSz="1254125" eaLnBrk="0" hangingPunct="0">
              <a:defRPr sz="2400" b="1">
                <a:solidFill>
                  <a:schemeClr val="tx1"/>
                </a:solidFill>
                <a:latin typeface="Times New Roman" charset="0"/>
                <a:ea typeface="ＭＳ Ｐゴシック" charset="0"/>
              </a:defRPr>
            </a:lvl3pPr>
            <a:lvl4pPr marL="1600200" indent="-228600" defTabSz="1254125" eaLnBrk="0" hangingPunct="0">
              <a:defRPr sz="2400" b="1">
                <a:solidFill>
                  <a:schemeClr val="tx1"/>
                </a:solidFill>
                <a:latin typeface="Times New Roman" charset="0"/>
                <a:ea typeface="ＭＳ Ｐゴシック" charset="0"/>
              </a:defRPr>
            </a:lvl4pPr>
            <a:lvl5pPr marL="2057400" indent="-228600" defTabSz="1254125" eaLnBrk="0" hangingPunct="0">
              <a:defRPr sz="2400" b="1">
                <a:solidFill>
                  <a:schemeClr val="tx1"/>
                </a:solidFill>
                <a:latin typeface="Times New Roman" charset="0"/>
                <a:ea typeface="ＭＳ Ｐゴシック" charset="0"/>
              </a:defRPr>
            </a:lvl5pPr>
            <a:lvl6pPr marL="2514600" indent="-228600" defTabSz="1254125"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defTabSz="1254125"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defTabSz="1254125"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defTabSz="1254125"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r>
              <a:rPr lang="it-IT" sz="1400" b="0" dirty="0">
                <a:solidFill>
                  <a:srgbClr val="292934"/>
                </a:solidFill>
                <a:latin typeface="Arial" charset="0"/>
                <a:cs typeface="Arial" charset="0"/>
              </a:rPr>
              <a:t>La probabilità condizionale si calcola come prodotto </a:t>
            </a:r>
            <a:r>
              <a:rPr lang="it-IT" sz="1400" b="0" dirty="0" smtClean="0">
                <a:solidFill>
                  <a:srgbClr val="292934"/>
                </a:solidFill>
                <a:latin typeface="Arial" charset="0"/>
                <a:cs typeface="Arial" charset="0"/>
              </a:rPr>
              <a:t>della </a:t>
            </a:r>
            <a:r>
              <a:rPr lang="it-IT" sz="1400" dirty="0">
                <a:solidFill>
                  <a:srgbClr val="292934"/>
                </a:solidFill>
                <a:latin typeface="Arial" charset="0"/>
                <a:cs typeface="Arial" charset="0"/>
              </a:rPr>
              <a:t>probabilità </a:t>
            </a:r>
            <a:r>
              <a:rPr lang="it-IT" sz="1400" dirty="0" smtClean="0">
                <a:solidFill>
                  <a:srgbClr val="292934"/>
                </a:solidFill>
                <a:latin typeface="Arial" charset="0"/>
                <a:cs typeface="Arial" charset="0"/>
              </a:rPr>
              <a:t>marginale</a:t>
            </a:r>
            <a:r>
              <a:rPr lang="it-IT" sz="1400" b="0" dirty="0" smtClean="0">
                <a:solidFill>
                  <a:srgbClr val="292934"/>
                </a:solidFill>
                <a:latin typeface="Arial" charset="0"/>
                <a:cs typeface="Arial" charset="0"/>
              </a:rPr>
              <a:t> </a:t>
            </a:r>
            <a:r>
              <a:rPr lang="it-IT" sz="1400" b="0" dirty="0">
                <a:solidFill>
                  <a:srgbClr val="292934"/>
                </a:solidFill>
                <a:latin typeface="Arial" charset="0"/>
                <a:cs typeface="Arial" charset="0"/>
              </a:rPr>
              <a:t>di Riga e Colonna.</a:t>
            </a:r>
          </a:p>
          <a:p>
            <a:pPr algn="just" eaLnBrk="1" hangingPunct="1"/>
            <a:endParaRPr lang="it-IT" sz="1400" b="0" dirty="0">
              <a:solidFill>
                <a:srgbClr val="292934"/>
              </a:solidFill>
              <a:latin typeface="Arial" charset="0"/>
              <a:cs typeface="Arial" charset="0"/>
            </a:endParaRPr>
          </a:p>
          <a:p>
            <a:pPr lvl="1" algn="ctr" eaLnBrk="1" hangingPunct="1"/>
            <a:r>
              <a:rPr lang="it-IT" sz="1600" b="0" dirty="0" err="1">
                <a:solidFill>
                  <a:srgbClr val="292934"/>
                </a:solidFill>
                <a:latin typeface="Arial" charset="0"/>
                <a:cs typeface="Arial" charset="0"/>
              </a:rPr>
              <a:t>P</a:t>
            </a:r>
            <a:r>
              <a:rPr lang="it-IT" sz="1600" b="0" dirty="0">
                <a:solidFill>
                  <a:srgbClr val="292934"/>
                </a:solidFill>
                <a:latin typeface="Arial" charset="0"/>
                <a:cs typeface="Arial" charset="0"/>
              </a:rPr>
              <a:t>(</a:t>
            </a:r>
            <a:r>
              <a:rPr lang="it-IT" sz="1600" b="0" dirty="0" err="1">
                <a:solidFill>
                  <a:srgbClr val="292934"/>
                </a:solidFill>
                <a:latin typeface="Arial" charset="0"/>
                <a:cs typeface="Arial" charset="0"/>
              </a:rPr>
              <a:t>P</a:t>
            </a:r>
            <a:r>
              <a:rPr lang="it-IT" sz="1600" b="0" dirty="0">
                <a:solidFill>
                  <a:srgbClr val="292934"/>
                </a:solidFill>
                <a:latin typeface="Arial" charset="0"/>
                <a:cs typeface="Arial" charset="0"/>
              </a:rPr>
              <a:t>/</a:t>
            </a:r>
            <a:r>
              <a:rPr lang="it-IT" sz="1600" b="0" dirty="0" err="1">
                <a:solidFill>
                  <a:srgbClr val="292934"/>
                </a:solidFill>
                <a:latin typeface="Arial" charset="0"/>
                <a:cs typeface="Arial" charset="0"/>
              </a:rPr>
              <a:t>S</a:t>
            </a:r>
            <a:r>
              <a:rPr lang="it-IT" sz="1600" b="0" dirty="0" smtClean="0">
                <a:solidFill>
                  <a:srgbClr val="292934"/>
                </a:solidFill>
                <a:latin typeface="Arial" charset="0"/>
                <a:cs typeface="Arial" charset="0"/>
              </a:rPr>
              <a:t>) = </a:t>
            </a:r>
            <a:r>
              <a:rPr lang="it-IT" sz="1600" b="0" dirty="0">
                <a:solidFill>
                  <a:srgbClr val="292934"/>
                </a:solidFill>
                <a:latin typeface="Arial" charset="0"/>
                <a:cs typeface="Arial" charset="0"/>
              </a:rPr>
              <a:t>60/100</a:t>
            </a:r>
          </a:p>
          <a:p>
            <a:pPr lvl="1" algn="ctr" eaLnBrk="1" hangingPunct="1"/>
            <a:r>
              <a:rPr lang="it-IT" sz="1600" b="0" dirty="0" err="1">
                <a:solidFill>
                  <a:srgbClr val="292934"/>
                </a:solidFill>
                <a:latin typeface="Arial" charset="0"/>
                <a:cs typeface="Arial" charset="0"/>
              </a:rPr>
              <a:t>P</a:t>
            </a:r>
            <a:r>
              <a:rPr lang="it-IT" sz="1600" b="0" dirty="0">
                <a:solidFill>
                  <a:srgbClr val="292934"/>
                </a:solidFill>
                <a:latin typeface="Arial" charset="0"/>
                <a:cs typeface="Arial" charset="0"/>
              </a:rPr>
              <a:t>(M</a:t>
            </a:r>
            <a:r>
              <a:rPr lang="it-IT" sz="1600" b="0" dirty="0" smtClean="0">
                <a:solidFill>
                  <a:srgbClr val="292934"/>
                </a:solidFill>
                <a:latin typeface="Arial" charset="0"/>
                <a:cs typeface="Arial" charset="0"/>
              </a:rPr>
              <a:t>) = </a:t>
            </a:r>
            <a:r>
              <a:rPr lang="it-IT" sz="1600" b="0" dirty="0">
                <a:solidFill>
                  <a:srgbClr val="292934"/>
                </a:solidFill>
                <a:latin typeface="Arial" charset="0"/>
                <a:cs typeface="Arial" charset="0"/>
              </a:rPr>
              <a:t>48/60</a:t>
            </a:r>
          </a:p>
        </p:txBody>
      </p:sp>
      <p:sp>
        <p:nvSpPr>
          <p:cNvPr id="46086" name="Rectangle 5"/>
          <p:cNvSpPr>
            <a:spLocks noChangeArrowheads="1"/>
          </p:cNvSpPr>
          <p:nvPr/>
        </p:nvSpPr>
        <p:spPr bwMode="auto">
          <a:xfrm>
            <a:off x="966788" y="4862257"/>
            <a:ext cx="7165975"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lvl="1" algn="ctr"/>
            <a:r>
              <a:rPr lang="it-IT" sz="1600" b="0" dirty="0" err="1">
                <a:solidFill>
                  <a:srgbClr val="292934"/>
                </a:solidFill>
                <a:latin typeface="+mn-lt"/>
                <a:cs typeface="Arial" charset="0"/>
              </a:rPr>
              <a:t>P</a:t>
            </a:r>
            <a:r>
              <a:rPr lang="it-IT" sz="1600" b="0" dirty="0">
                <a:solidFill>
                  <a:srgbClr val="292934"/>
                </a:solidFill>
                <a:latin typeface="+mn-lt"/>
                <a:cs typeface="Arial" charset="0"/>
              </a:rPr>
              <a:t>(M|(</a:t>
            </a:r>
            <a:r>
              <a:rPr lang="it-IT" sz="1600" b="0" dirty="0" err="1">
                <a:solidFill>
                  <a:srgbClr val="292934"/>
                </a:solidFill>
                <a:latin typeface="+mn-lt"/>
                <a:cs typeface="Arial" charset="0"/>
              </a:rPr>
              <a:t>P</a:t>
            </a:r>
            <a:r>
              <a:rPr lang="it-IT" sz="1600" b="0" dirty="0">
                <a:solidFill>
                  <a:srgbClr val="292934"/>
                </a:solidFill>
                <a:latin typeface="+mn-lt"/>
                <a:cs typeface="Arial" charset="0"/>
              </a:rPr>
              <a:t>/</a:t>
            </a:r>
            <a:r>
              <a:rPr lang="it-IT" sz="1600" b="0" dirty="0" err="1">
                <a:solidFill>
                  <a:srgbClr val="292934"/>
                </a:solidFill>
                <a:latin typeface="+mn-lt"/>
                <a:cs typeface="Arial" charset="0"/>
              </a:rPr>
              <a:t>S</a:t>
            </a:r>
            <a:r>
              <a:rPr lang="it-IT" sz="1600" b="0" dirty="0">
                <a:solidFill>
                  <a:srgbClr val="292934"/>
                </a:solidFill>
                <a:latin typeface="+mn-lt"/>
                <a:cs typeface="Arial" charset="0"/>
              </a:rPr>
              <a:t>)) = </a:t>
            </a:r>
            <a:r>
              <a:rPr lang="it-IT" sz="1600" b="0" dirty="0" err="1">
                <a:solidFill>
                  <a:srgbClr val="292934"/>
                </a:solidFill>
                <a:latin typeface="+mn-lt"/>
                <a:cs typeface="Arial" charset="0"/>
              </a:rPr>
              <a:t>P</a:t>
            </a:r>
            <a:r>
              <a:rPr lang="it-IT" sz="1600" b="0" dirty="0">
                <a:solidFill>
                  <a:srgbClr val="292934"/>
                </a:solidFill>
                <a:latin typeface="+mn-lt"/>
                <a:cs typeface="Arial" charset="0"/>
              </a:rPr>
              <a:t>((</a:t>
            </a:r>
            <a:r>
              <a:rPr lang="it-IT" sz="1600" b="0" dirty="0" err="1">
                <a:solidFill>
                  <a:srgbClr val="292934"/>
                </a:solidFill>
                <a:latin typeface="+mn-lt"/>
                <a:cs typeface="Arial" charset="0"/>
              </a:rPr>
              <a:t>P</a:t>
            </a:r>
            <a:r>
              <a:rPr lang="it-IT" sz="1600" b="0" dirty="0">
                <a:solidFill>
                  <a:srgbClr val="292934"/>
                </a:solidFill>
                <a:latin typeface="+mn-lt"/>
                <a:cs typeface="Arial" charset="0"/>
              </a:rPr>
              <a:t>/</a:t>
            </a:r>
            <a:r>
              <a:rPr lang="it-IT" sz="1600" b="0" dirty="0" err="1">
                <a:solidFill>
                  <a:srgbClr val="292934"/>
                </a:solidFill>
                <a:latin typeface="+mn-lt"/>
                <a:cs typeface="Arial" charset="0"/>
              </a:rPr>
              <a:t>S</a:t>
            </a:r>
            <a:r>
              <a:rPr lang="it-IT" sz="1600" b="0" dirty="0">
                <a:solidFill>
                  <a:srgbClr val="292934"/>
                </a:solidFill>
                <a:latin typeface="+mn-lt"/>
                <a:cs typeface="Arial" charset="0"/>
              </a:rPr>
              <a:t>)) x </a:t>
            </a:r>
            <a:r>
              <a:rPr lang="it-IT" sz="1600" b="0" dirty="0" err="1">
                <a:solidFill>
                  <a:srgbClr val="292934"/>
                </a:solidFill>
                <a:latin typeface="+mn-lt"/>
                <a:cs typeface="Arial" charset="0"/>
              </a:rPr>
              <a:t>P</a:t>
            </a:r>
            <a:r>
              <a:rPr lang="it-IT" sz="1600" b="0" dirty="0">
                <a:solidFill>
                  <a:srgbClr val="292934"/>
                </a:solidFill>
                <a:latin typeface="+mn-lt"/>
                <a:cs typeface="Arial" charset="0"/>
              </a:rPr>
              <a:t>(</a:t>
            </a:r>
            <a:r>
              <a:rPr lang="it-IT" sz="1600" b="0" dirty="0" smtClean="0">
                <a:solidFill>
                  <a:srgbClr val="292934"/>
                </a:solidFill>
                <a:latin typeface="+mn-lt"/>
                <a:cs typeface="Arial" charset="0"/>
              </a:rPr>
              <a:t>M|P/</a:t>
            </a:r>
            <a:r>
              <a:rPr lang="it-IT" sz="1600" b="0" dirty="0" err="1" smtClean="0">
                <a:solidFill>
                  <a:srgbClr val="292934"/>
                </a:solidFill>
                <a:latin typeface="+mn-lt"/>
                <a:cs typeface="Arial" charset="0"/>
              </a:rPr>
              <a:t>S</a:t>
            </a:r>
            <a:r>
              <a:rPr lang="it-IT" sz="1600" b="0" dirty="0" smtClean="0">
                <a:solidFill>
                  <a:srgbClr val="292934"/>
                </a:solidFill>
                <a:latin typeface="+mn-lt"/>
                <a:cs typeface="Arial" charset="0"/>
              </a:rPr>
              <a:t>)</a:t>
            </a:r>
            <a:r>
              <a:rPr lang="it-IT" sz="1600" b="0" dirty="0">
                <a:solidFill>
                  <a:srgbClr val="292934"/>
                </a:solidFill>
                <a:latin typeface="+mn-lt"/>
                <a:cs typeface="Arial" charset="0"/>
              </a:rPr>
              <a:t>= 60/100 x 48/60 = 0.48</a:t>
            </a:r>
          </a:p>
        </p:txBody>
      </p:sp>
      <p:sp>
        <p:nvSpPr>
          <p:cNvPr id="46087" name="Rectangle 6"/>
          <p:cNvSpPr>
            <a:spLocks noChangeArrowheads="1"/>
          </p:cNvSpPr>
          <p:nvPr/>
        </p:nvSpPr>
        <p:spPr bwMode="auto">
          <a:xfrm>
            <a:off x="617538" y="6229350"/>
            <a:ext cx="344805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spcBef>
                <a:spcPct val="30000"/>
              </a:spcBef>
            </a:pPr>
            <a:r>
              <a:rPr lang="it-IT" sz="1800" dirty="0">
                <a:solidFill>
                  <a:srgbClr val="292934"/>
                </a:solidFill>
                <a:latin typeface="Tahoma" charset="0"/>
              </a:rPr>
              <a:t>Esempio: </a:t>
            </a:r>
            <a:r>
              <a:rPr lang="it-IT" sz="1800" dirty="0">
                <a:solidFill>
                  <a:srgbClr val="FFFFFF"/>
                </a:solidFill>
                <a:latin typeface="Tahoma" charset="0"/>
                <a:hlinkClick r:id="rId3" action="ppaction://hlinkfile"/>
              </a:rPr>
              <a:t>Orario di Lavoro</a:t>
            </a:r>
            <a:endParaRPr lang="it-IT" sz="1800" dirty="0">
              <a:solidFill>
                <a:srgbClr val="FFFFFF"/>
              </a:solidFill>
              <a:latin typeface="Tahoma" charset="0"/>
            </a:endParaRPr>
          </a:p>
        </p:txBody>
      </p:sp>
    </p:spTree>
    <p:extLst>
      <p:ext uri="{BB962C8B-B14F-4D97-AF65-F5344CB8AC3E}">
        <p14:creationId xmlns:p14="http://schemas.microsoft.com/office/powerpoint/2010/main" val="19739866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Variabili Casuali </a:t>
            </a:r>
            <a:r>
              <a:rPr lang="it-IT" dirty="0" err="1" smtClean="0"/>
              <a:t>Discerte</a:t>
            </a:r>
            <a:endParaRPr lang="it-IT" dirty="0"/>
          </a:p>
        </p:txBody>
      </p:sp>
      <p:sp>
        <p:nvSpPr>
          <p:cNvPr id="3" name="Segnaposto contenuto 2"/>
          <p:cNvSpPr>
            <a:spLocks noGrp="1"/>
          </p:cNvSpPr>
          <p:nvPr>
            <p:ph idx="1"/>
          </p:nvPr>
        </p:nvSpPr>
        <p:spPr/>
        <p:txBody>
          <a:bodyPr>
            <a:normAutofit/>
          </a:bodyPr>
          <a:lstStyle/>
          <a:p>
            <a:r>
              <a:rPr lang="it-IT" sz="2400" dirty="0" smtClean="0"/>
              <a:t>Variabile Casuale discreta </a:t>
            </a:r>
            <a:r>
              <a:rPr lang="it-IT" sz="2400" i="1" dirty="0" smtClean="0"/>
              <a:t>X</a:t>
            </a:r>
          </a:p>
          <a:p>
            <a:r>
              <a:rPr lang="it-IT" sz="2400" dirty="0" smtClean="0"/>
              <a:t>Distribuzione di Probabilità di una variabile casuale discreta </a:t>
            </a:r>
            <a:r>
              <a:rPr lang="it-IT" sz="2400" i="1" dirty="0" smtClean="0"/>
              <a:t>X</a:t>
            </a:r>
          </a:p>
          <a:p>
            <a:r>
              <a:rPr lang="it-IT" sz="2400" dirty="0" smtClean="0"/>
              <a:t>Calcolo della probabilità di una distribuzione casuale </a:t>
            </a:r>
            <a:r>
              <a:rPr lang="it-IT" sz="2400" i="1" dirty="0" smtClean="0"/>
              <a:t>X</a:t>
            </a:r>
            <a:r>
              <a:rPr lang="it-IT" sz="2400" dirty="0" smtClean="0"/>
              <a:t> </a:t>
            </a:r>
          </a:p>
          <a:p>
            <a:r>
              <a:rPr lang="it-IT" sz="2400" dirty="0" smtClean="0"/>
              <a:t>Valore Atteso (Media) della distribuzione </a:t>
            </a:r>
            <a:r>
              <a:rPr lang="it-IT" sz="2400" i="1" dirty="0" err="1" smtClean="0"/>
              <a:t>P</a:t>
            </a:r>
            <a:r>
              <a:rPr lang="it-IT" sz="2400" dirty="0" smtClean="0"/>
              <a:t>(</a:t>
            </a:r>
            <a:r>
              <a:rPr lang="it-IT" sz="2400" i="1" dirty="0" smtClean="0"/>
              <a:t>X</a:t>
            </a:r>
            <a:r>
              <a:rPr lang="it-IT" sz="2400" dirty="0" smtClean="0"/>
              <a:t>)</a:t>
            </a:r>
          </a:p>
          <a:p>
            <a:r>
              <a:rPr lang="it-IT" sz="2400" dirty="0" smtClean="0"/>
              <a:t>Distribuzione di </a:t>
            </a:r>
            <a:r>
              <a:rPr lang="it-IT" sz="2400" i="1" dirty="0" err="1" smtClean="0"/>
              <a:t>P</a:t>
            </a:r>
            <a:r>
              <a:rPr lang="it-IT" sz="2400" dirty="0" smtClean="0"/>
              <a:t>(</a:t>
            </a:r>
            <a:r>
              <a:rPr lang="it-IT" sz="2400" i="1" dirty="0" smtClean="0"/>
              <a:t>X</a:t>
            </a:r>
            <a:r>
              <a:rPr lang="it-IT" sz="2400" dirty="0" smtClean="0"/>
              <a:t>)</a:t>
            </a:r>
          </a:p>
          <a:p>
            <a:r>
              <a:rPr lang="it-IT" sz="2400" dirty="0" smtClean="0"/>
              <a:t>Esempi: </a:t>
            </a:r>
            <a:r>
              <a:rPr lang="it-IT" sz="2400" dirty="0" smtClean="0">
                <a:hlinkClick r:id="rId2" action="ppaction://hlinkfile"/>
              </a:rPr>
              <a:t>Variabili Casuali Discrete</a:t>
            </a:r>
            <a:r>
              <a:rPr lang="it-IT" sz="2400" dirty="0" smtClean="0"/>
              <a:t> </a:t>
            </a:r>
          </a:p>
          <a:p>
            <a:pPr marL="0" indent="0">
              <a:buNone/>
            </a:pPr>
            <a:endParaRPr lang="it-IT" sz="2400" dirty="0"/>
          </a:p>
          <a:p>
            <a:pPr marL="0" indent="0">
              <a:buNone/>
            </a:pPr>
            <a:endParaRPr lang="it-IT" sz="2400" dirty="0" smtClean="0"/>
          </a:p>
          <a:p>
            <a:r>
              <a:rPr lang="it-IT" sz="2400" dirty="0" err="1" smtClean="0"/>
              <a:t>WorkBook</a:t>
            </a:r>
            <a:r>
              <a:rPr lang="it-IT" sz="2400" dirty="0" smtClean="0"/>
              <a:t>:  </a:t>
            </a:r>
            <a:r>
              <a:rPr lang="it-IT" sz="2400" dirty="0" smtClean="0">
                <a:hlinkClick r:id="rId3" action="ppaction://hlinkfile"/>
              </a:rPr>
              <a:t>Probabilità Variabile Casuale Discreta</a:t>
            </a:r>
            <a:endParaRPr lang="it-IT" sz="2400" dirty="0"/>
          </a:p>
        </p:txBody>
      </p:sp>
    </p:spTree>
    <p:extLst>
      <p:ext uri="{BB962C8B-B14F-4D97-AF65-F5344CB8AC3E}">
        <p14:creationId xmlns:p14="http://schemas.microsoft.com/office/powerpoint/2010/main" val="30646372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4"/>
          <p:cNvSpPr>
            <a:spLocks noGrp="1" noChangeArrowheads="1"/>
          </p:cNvSpPr>
          <p:nvPr>
            <p:ph type="title"/>
          </p:nvPr>
        </p:nvSpPr>
        <p:spPr>
          <a:xfrm>
            <a:off x="404813" y="238125"/>
            <a:ext cx="8424862" cy="941388"/>
          </a:xfrm>
        </p:spPr>
        <p:txBody>
          <a:bodyPr/>
          <a:lstStyle/>
          <a:p>
            <a:pPr eaLnBrk="1" hangingPunct="1"/>
            <a:r>
              <a:rPr lang="it-IT" sz="3200" b="0" dirty="0">
                <a:solidFill>
                  <a:srgbClr val="FF0000"/>
                </a:solidFill>
                <a:latin typeface="Tahoma" charset="0"/>
              </a:rPr>
              <a:t>Variabili casuali discrete</a:t>
            </a:r>
            <a:br>
              <a:rPr lang="it-IT" sz="3200" b="0" dirty="0">
                <a:solidFill>
                  <a:srgbClr val="FF0000"/>
                </a:solidFill>
                <a:latin typeface="Tahoma" charset="0"/>
              </a:rPr>
            </a:br>
            <a:r>
              <a:rPr lang="it-IT" sz="2000" b="0" dirty="0">
                <a:solidFill>
                  <a:srgbClr val="FF0000"/>
                </a:solidFill>
                <a:latin typeface="Tahoma" charset="0"/>
              </a:rPr>
              <a:t>Distribuzione di Probabilità</a:t>
            </a:r>
          </a:p>
        </p:txBody>
      </p:sp>
      <p:sp>
        <p:nvSpPr>
          <p:cNvPr id="48131" name="Text Box 5"/>
          <p:cNvSpPr txBox="1">
            <a:spLocks noChangeArrowheads="1"/>
          </p:cNvSpPr>
          <p:nvPr/>
        </p:nvSpPr>
        <p:spPr bwMode="auto">
          <a:xfrm>
            <a:off x="361950" y="5705475"/>
            <a:ext cx="348615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2000" b="0" dirty="0">
                <a:solidFill>
                  <a:srgbClr val="292934"/>
                </a:solidFill>
                <a:latin typeface="Arial"/>
                <a:cs typeface="Arial"/>
              </a:rPr>
              <a:t>Appunti: </a:t>
            </a:r>
            <a:r>
              <a:rPr lang="it-IT" sz="2000" b="0" dirty="0" smtClean="0">
                <a:solidFill>
                  <a:srgbClr val="292934"/>
                </a:solidFill>
                <a:latin typeface="Arial"/>
                <a:cs typeface="Arial"/>
                <a:hlinkClick r:id="rId3" action="ppaction://hlinkfile"/>
              </a:rPr>
              <a:t>Capitolo 5</a:t>
            </a:r>
            <a:endParaRPr lang="it-IT" sz="2000" b="0" dirty="0">
              <a:solidFill>
                <a:srgbClr val="292934"/>
              </a:solidFill>
              <a:latin typeface="Arial"/>
              <a:cs typeface="Arial"/>
            </a:endParaRPr>
          </a:p>
        </p:txBody>
      </p:sp>
      <p:graphicFrame>
        <p:nvGraphicFramePr>
          <p:cNvPr id="254140" name="Group 188"/>
          <p:cNvGraphicFramePr>
            <a:graphicFrameLocks noGrp="1"/>
          </p:cNvGraphicFramePr>
          <p:nvPr>
            <p:extLst>
              <p:ext uri="{D42A27DB-BD31-4B8C-83A1-F6EECF244321}">
                <p14:modId xmlns:p14="http://schemas.microsoft.com/office/powerpoint/2010/main" val="3675709799"/>
              </p:ext>
            </p:extLst>
          </p:nvPr>
        </p:nvGraphicFramePr>
        <p:xfrm>
          <a:off x="490538" y="1663976"/>
          <a:ext cx="5165725" cy="696965"/>
        </p:xfrm>
        <a:graphic>
          <a:graphicData uri="http://schemas.openxmlformats.org/drawingml/2006/table">
            <a:tbl>
              <a:tblPr>
                <a:tableStyleId>{616DA210-FB5B-4158-B5E0-FEB733F419BA}</a:tableStyleId>
              </a:tblPr>
              <a:tblGrid>
                <a:gridCol w="2635250"/>
                <a:gridCol w="627062"/>
                <a:gridCol w="639763"/>
                <a:gridCol w="641350"/>
                <a:gridCol w="622300"/>
              </a:tblGrid>
              <a:tr h="30680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u="none" strike="noStrike" cap="none" normalizeH="0" baseline="0" dirty="0">
                          <a:ln>
                            <a:noFill/>
                          </a:ln>
                          <a:effectLst/>
                          <a:latin typeface="Verdana"/>
                          <a:cs typeface="Verdana"/>
                        </a:rPr>
                        <a:t>Interruzioni settimanali</a:t>
                      </a:r>
                      <a:endParaRPr kumimoji="0" lang="it-IT" sz="1400" b="0" i="0" u="none" strike="noStrike" cap="none" normalizeH="0" baseline="0" dirty="0">
                        <a:ln>
                          <a:noFill/>
                        </a:ln>
                        <a:solidFill>
                          <a:srgbClr val="FFFFFF"/>
                        </a:solidFill>
                        <a:effectLst/>
                        <a:latin typeface="Verdana"/>
                        <a:ea typeface="ＭＳ Ｐゴシック" charset="0"/>
                        <a:cs typeface="Verdana"/>
                      </a:endParaRPr>
                    </a:p>
                  </a:txBody>
                  <a:tcPr marL="90000" marR="90000" marT="46750" marB="46750" anchor="ctr" anchorCtr="1"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a:ln>
                            <a:noFill/>
                          </a:ln>
                          <a:effectLst/>
                          <a:latin typeface="Verdana"/>
                          <a:cs typeface="Verdana"/>
                        </a:rPr>
                        <a:t>0</a:t>
                      </a:r>
                      <a:endParaRPr kumimoji="0" lang="it-IT" sz="1400" b="0" i="0" u="none" strike="noStrike" cap="none" normalizeH="0" baseline="0">
                        <a:ln>
                          <a:noFill/>
                        </a:ln>
                        <a:solidFill>
                          <a:srgbClr val="FFFFFF"/>
                        </a:solidFill>
                        <a:effectLst/>
                        <a:latin typeface="Verdana"/>
                        <a:ea typeface="ＭＳ Ｐゴシック" charset="0"/>
                        <a:cs typeface="Verdana"/>
                      </a:endParaRPr>
                    </a:p>
                  </a:txBody>
                  <a:tcPr marL="90000" marR="90000" marT="46750" marB="46750" anchor="ctr" anchorCtr="1"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a:ln>
                            <a:noFill/>
                          </a:ln>
                          <a:effectLst/>
                          <a:latin typeface="Verdana"/>
                          <a:cs typeface="Verdana"/>
                        </a:rPr>
                        <a:t>1</a:t>
                      </a:r>
                      <a:endParaRPr kumimoji="0" lang="it-IT" sz="1400" b="0" i="0" u="none" strike="noStrike" cap="none" normalizeH="0" baseline="0">
                        <a:ln>
                          <a:noFill/>
                        </a:ln>
                        <a:solidFill>
                          <a:srgbClr val="FFFFFF"/>
                        </a:solidFill>
                        <a:effectLst/>
                        <a:latin typeface="Verdana"/>
                        <a:ea typeface="ＭＳ Ｐゴシック" charset="0"/>
                        <a:cs typeface="Verdana"/>
                      </a:endParaRPr>
                    </a:p>
                  </a:txBody>
                  <a:tcPr marL="90000" marR="90000" marT="46750" marB="46750" anchor="ctr" anchorCtr="1"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dirty="0">
                          <a:ln>
                            <a:noFill/>
                          </a:ln>
                          <a:effectLst/>
                          <a:latin typeface="Verdana"/>
                          <a:cs typeface="Verdana"/>
                        </a:rPr>
                        <a:t>2</a:t>
                      </a:r>
                      <a:endParaRPr kumimoji="0" lang="it-IT" sz="1400" b="0" i="0" u="none" strike="noStrike" cap="none" normalizeH="0" baseline="0" dirty="0">
                        <a:ln>
                          <a:noFill/>
                        </a:ln>
                        <a:solidFill>
                          <a:srgbClr val="FFFFFF"/>
                        </a:solidFill>
                        <a:effectLst/>
                        <a:latin typeface="Verdana"/>
                        <a:ea typeface="ＭＳ Ｐゴシック" charset="0"/>
                        <a:cs typeface="Verdana"/>
                      </a:endParaRPr>
                    </a:p>
                  </a:txBody>
                  <a:tcPr marL="90000" marR="90000" marT="46750" marB="46750" anchor="ctr" anchorCtr="1"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a:ln>
                            <a:noFill/>
                          </a:ln>
                          <a:effectLst/>
                          <a:latin typeface="Verdana"/>
                          <a:cs typeface="Verdana"/>
                        </a:rPr>
                        <a:t>3</a:t>
                      </a:r>
                      <a:endParaRPr kumimoji="0" lang="it-IT" sz="1400" b="0" i="0" u="none" strike="noStrike" cap="none" normalizeH="0" baseline="0">
                        <a:ln>
                          <a:noFill/>
                        </a:ln>
                        <a:solidFill>
                          <a:srgbClr val="FFFFFF"/>
                        </a:solidFill>
                        <a:effectLst/>
                        <a:latin typeface="Verdana"/>
                        <a:ea typeface="ＭＳ Ｐゴシック" charset="0"/>
                        <a:cs typeface="Verdana"/>
                      </a:endParaRPr>
                    </a:p>
                  </a:txBody>
                  <a:tcPr marL="90000" marR="90000" marT="46750" marB="46750" anchor="ctr" anchorCtr="1" horzOverflow="overflow"/>
                </a:tc>
              </a:tr>
              <a:tr h="39010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u="none" strike="noStrike" cap="none" normalizeH="0" baseline="0" dirty="0">
                          <a:ln>
                            <a:noFill/>
                          </a:ln>
                          <a:effectLst/>
                          <a:latin typeface="Verdana"/>
                          <a:cs typeface="Verdana"/>
                        </a:rPr>
                        <a:t>Probabilità</a:t>
                      </a:r>
                      <a:endParaRPr kumimoji="0" lang="it-IT" sz="1400" b="0" i="0" u="none" strike="noStrike" cap="none" normalizeH="0" baseline="0" dirty="0">
                        <a:ln>
                          <a:noFill/>
                        </a:ln>
                        <a:solidFill>
                          <a:srgbClr val="FFFFFF"/>
                        </a:solidFill>
                        <a:effectLst/>
                        <a:latin typeface="Verdana"/>
                        <a:ea typeface="ＭＳ Ｐゴシック" charset="0"/>
                        <a:cs typeface="Verdana"/>
                      </a:endParaRPr>
                    </a:p>
                  </a:txBody>
                  <a:tcPr marL="90000" marR="90000" marT="46750" marB="46750" anchor="ctr" anchorCtr="1"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a:ln>
                            <a:noFill/>
                          </a:ln>
                          <a:effectLst/>
                          <a:latin typeface="Verdana"/>
                          <a:cs typeface="Verdana"/>
                        </a:rPr>
                        <a:t>0,15</a:t>
                      </a:r>
                      <a:endParaRPr kumimoji="0" lang="it-IT" sz="1400" b="0" i="0" u="none" strike="noStrike" cap="none" normalizeH="0" baseline="0">
                        <a:ln>
                          <a:noFill/>
                        </a:ln>
                        <a:solidFill>
                          <a:srgbClr val="FFFFFF"/>
                        </a:solidFill>
                        <a:effectLst/>
                        <a:latin typeface="Verdana"/>
                        <a:ea typeface="ＭＳ Ｐゴシック" charset="0"/>
                        <a:cs typeface="Verdana"/>
                      </a:endParaRPr>
                    </a:p>
                  </a:txBody>
                  <a:tcPr marL="90000" marR="90000" marT="46750" marB="46750" anchor="ctr" anchorCtr="1"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a:ln>
                            <a:noFill/>
                          </a:ln>
                          <a:effectLst/>
                          <a:latin typeface="Verdana"/>
                          <a:cs typeface="Verdana"/>
                        </a:rPr>
                        <a:t>0,20</a:t>
                      </a:r>
                      <a:endParaRPr kumimoji="0" lang="it-IT" sz="1400" b="0" i="0" u="none" strike="noStrike" cap="none" normalizeH="0" baseline="0">
                        <a:ln>
                          <a:noFill/>
                        </a:ln>
                        <a:solidFill>
                          <a:srgbClr val="FFFFFF"/>
                        </a:solidFill>
                        <a:effectLst/>
                        <a:latin typeface="Verdana"/>
                        <a:ea typeface="ＭＳ Ｐゴシック" charset="0"/>
                        <a:cs typeface="Verdana"/>
                      </a:endParaRPr>
                    </a:p>
                  </a:txBody>
                  <a:tcPr marL="90000" marR="90000" marT="46750" marB="46750" anchor="ctr" anchorCtr="1"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a:ln>
                            <a:noFill/>
                          </a:ln>
                          <a:effectLst/>
                          <a:latin typeface="Verdana"/>
                          <a:cs typeface="Verdana"/>
                        </a:rPr>
                        <a:t>0,35</a:t>
                      </a:r>
                      <a:endParaRPr kumimoji="0" lang="it-IT" sz="1400" b="0" i="0" u="none" strike="noStrike" cap="none" normalizeH="0" baseline="0">
                        <a:ln>
                          <a:noFill/>
                        </a:ln>
                        <a:solidFill>
                          <a:srgbClr val="FFFFFF"/>
                        </a:solidFill>
                        <a:effectLst/>
                        <a:latin typeface="Verdana"/>
                        <a:ea typeface="ＭＳ Ｐゴシック" charset="0"/>
                        <a:cs typeface="Verdana"/>
                      </a:endParaRPr>
                    </a:p>
                  </a:txBody>
                  <a:tcPr marL="90000" marR="90000" marT="46750" marB="46750" anchor="ctr" anchorCtr="1"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dirty="0">
                          <a:ln>
                            <a:noFill/>
                          </a:ln>
                          <a:effectLst/>
                          <a:latin typeface="Verdana"/>
                          <a:cs typeface="Verdana"/>
                        </a:rPr>
                        <a:t>0,30</a:t>
                      </a:r>
                      <a:endParaRPr kumimoji="0" lang="it-IT" sz="1400" b="0" i="0" u="none" strike="noStrike" cap="none" normalizeH="0" baseline="0" dirty="0">
                        <a:ln>
                          <a:noFill/>
                        </a:ln>
                        <a:solidFill>
                          <a:srgbClr val="FFFFFF"/>
                        </a:solidFill>
                        <a:effectLst/>
                        <a:latin typeface="Verdana"/>
                        <a:ea typeface="ＭＳ Ｐゴシック" charset="0"/>
                        <a:cs typeface="Verdana"/>
                      </a:endParaRPr>
                    </a:p>
                  </a:txBody>
                  <a:tcPr marL="90000" marR="90000" marT="46750" marB="46750" anchor="ctr" anchorCtr="1" horzOverflow="overflow"/>
                </a:tc>
              </a:tr>
            </a:tbl>
          </a:graphicData>
        </a:graphic>
      </p:graphicFrame>
      <p:sp>
        <p:nvSpPr>
          <p:cNvPr id="48152" name="Text Box 135"/>
          <p:cNvSpPr txBox="1">
            <a:spLocks noChangeArrowheads="1"/>
          </p:cNvSpPr>
          <p:nvPr/>
        </p:nvSpPr>
        <p:spPr bwMode="auto">
          <a:xfrm>
            <a:off x="363210" y="1199982"/>
            <a:ext cx="544841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b="0" dirty="0">
                <a:solidFill>
                  <a:srgbClr val="292934"/>
                </a:solidFill>
                <a:latin typeface="Arial"/>
                <a:cs typeface="Arial"/>
              </a:rPr>
              <a:t>Soste forzate </a:t>
            </a:r>
            <a:r>
              <a:rPr lang="it-IT" sz="1800" b="0" dirty="0" smtClean="0">
                <a:solidFill>
                  <a:srgbClr val="292934"/>
                </a:solidFill>
                <a:latin typeface="Arial"/>
                <a:cs typeface="Arial"/>
              </a:rPr>
              <a:t>di un </a:t>
            </a:r>
            <a:r>
              <a:rPr lang="it-IT" altLang="ja-JP" sz="1800" b="0" dirty="0" smtClean="0">
                <a:solidFill>
                  <a:srgbClr val="292934"/>
                </a:solidFill>
                <a:latin typeface="Arial"/>
                <a:cs typeface="Arial"/>
              </a:rPr>
              <a:t>impianto </a:t>
            </a:r>
            <a:r>
              <a:rPr lang="it-IT" altLang="ja-JP" sz="1800" b="0" dirty="0">
                <a:solidFill>
                  <a:srgbClr val="292934"/>
                </a:solidFill>
                <a:latin typeface="Arial"/>
                <a:cs typeface="Arial"/>
              </a:rPr>
              <a:t>di produzione </a:t>
            </a:r>
            <a:r>
              <a:rPr lang="it-IT" altLang="ja-JP" sz="1800" b="0" dirty="0" smtClean="0">
                <a:solidFill>
                  <a:srgbClr val="292934"/>
                </a:solidFill>
                <a:latin typeface="Arial"/>
                <a:cs typeface="Arial"/>
              </a:rPr>
              <a:t>degli HD</a:t>
            </a:r>
            <a:endParaRPr lang="it-IT" sz="1800" b="0" dirty="0">
              <a:solidFill>
                <a:srgbClr val="292934"/>
              </a:solidFill>
              <a:latin typeface="Arial"/>
              <a:cs typeface="Arial"/>
            </a:endParaRPr>
          </a:p>
        </p:txBody>
      </p:sp>
      <p:graphicFrame>
        <p:nvGraphicFramePr>
          <p:cNvPr id="48153" name="Object 138"/>
          <p:cNvGraphicFramePr>
            <a:graphicFrameLocks noChangeAspect="1"/>
          </p:cNvGraphicFramePr>
          <p:nvPr/>
        </p:nvGraphicFramePr>
        <p:xfrm>
          <a:off x="314325" y="2884488"/>
          <a:ext cx="3638550" cy="2616200"/>
        </p:xfrm>
        <a:graphic>
          <a:graphicData uri="http://schemas.openxmlformats.org/presentationml/2006/ole">
            <mc:AlternateContent xmlns:mc="http://schemas.openxmlformats.org/markup-compatibility/2006">
              <mc:Choice xmlns:v="urn:schemas-microsoft-com:vml" Requires="v">
                <p:oleObj spid="_x0000_s3249" name="Foglio di lavoro" r:id="rId5" imgW="4410151" imgH="2943149" progId="Excel.Sheet.8">
                  <p:embed/>
                </p:oleObj>
              </mc:Choice>
              <mc:Fallback>
                <p:oleObj name="Foglio di lavoro" r:id="rId5" imgW="4410151" imgH="2943149" progId="Excel.Shee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l="7307" t="10307" r="10187" b="5179"/>
                      <a:stretch>
                        <a:fillRect/>
                      </a:stretch>
                    </p:blipFill>
                    <p:spPr bwMode="auto">
                      <a:xfrm>
                        <a:off x="314325" y="2884488"/>
                        <a:ext cx="3638550" cy="2616200"/>
                      </a:xfrm>
                      <a:prstGeom prst="rect">
                        <a:avLst/>
                      </a:prstGeom>
                      <a:noFill/>
                      <a:ln>
                        <a:noFill/>
                      </a:ln>
                      <a:effectLst/>
                      <a:extLst>
                        <a:ext uri="{909E8E84-426E-40dd-AFC4-6F175D3DCCD1}">
                          <a14:hiddenFill xmlns:a14="http://schemas.microsoft.com/office/drawing/2010/main" xmlns="">
                            <a:solidFill>
                              <a:srgbClr val="000000"/>
                            </a:solidFill>
                          </a14:hiddenFill>
                        </a:ext>
                        <a:ext uri="{91240B29-F687-4f45-9708-019B960494DF}">
                          <a14:hiddenLine xmlns:a14="http://schemas.microsoft.com/office/drawing/2010/main" xmlns="" w="1">
                            <a:solidFill>
                              <a:srgbClr val="FFFFFF"/>
                            </a:solidFill>
                            <a:miter lim="800000"/>
                            <a:headEnd/>
                            <a:tailEnd/>
                          </a14:hiddenLine>
                        </a:ext>
                        <a:ext uri="{AF507438-7753-43e0-B8FC-AC1667EBCBE1}">
                          <a14:hiddenEffects xmlns:a14="http://schemas.microsoft.com/office/drawing/2010/main" xmlns="">
                            <a:effectLst>
                              <a:outerShdw dist="38099" dir="2700000" algn="ctr" rotWithShape="0">
                                <a:srgbClr val="000000">
                                  <a:alpha val="74997"/>
                                </a:srgbClr>
                              </a:outerShdw>
                            </a:effectLst>
                          </a14:hiddenEffects>
                        </a:ext>
                      </a:extLst>
                    </p:spPr>
                  </p:pic>
                </p:oleObj>
              </mc:Fallback>
            </mc:AlternateContent>
          </a:graphicData>
        </a:graphic>
      </p:graphicFrame>
      <p:sp>
        <p:nvSpPr>
          <p:cNvPr id="48156" name="Text Box 147"/>
          <p:cNvSpPr txBox="1">
            <a:spLocks noChangeArrowheads="1"/>
          </p:cNvSpPr>
          <p:nvPr/>
        </p:nvSpPr>
        <p:spPr bwMode="auto">
          <a:xfrm>
            <a:off x="3952876" y="2467165"/>
            <a:ext cx="4897718" cy="1971213"/>
          </a:xfrm>
          <a:prstGeom prst="rect">
            <a:avLst/>
          </a:prstGeom>
          <a:solidFill>
            <a:srgbClr val="0033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indent="1746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800" dirty="0">
                <a:solidFill>
                  <a:srgbClr val="FFFFFF"/>
                </a:solidFill>
                <a:latin typeface="Arial"/>
                <a:cs typeface="Arial"/>
              </a:rPr>
              <a:t>Eventi Indipendenti</a:t>
            </a:r>
          </a:p>
          <a:p>
            <a:pPr algn="just" eaLnBrk="1" hangingPunct="1">
              <a:spcBef>
                <a:spcPct val="50000"/>
              </a:spcBef>
              <a:buFontTx/>
              <a:buChar char="•"/>
            </a:pPr>
            <a:r>
              <a:rPr lang="it-IT" sz="1600" dirty="0" err="1">
                <a:solidFill>
                  <a:srgbClr val="FFFFFF"/>
                </a:solidFill>
                <a:latin typeface="Arial"/>
                <a:cs typeface="Arial"/>
              </a:rPr>
              <a:t>S</a:t>
            </a:r>
            <a:r>
              <a:rPr lang="it-IT" sz="1600" b="0" dirty="0">
                <a:solidFill>
                  <a:srgbClr val="FFFFFF"/>
                </a:solidFill>
                <a:latin typeface="Arial"/>
                <a:cs typeface="Arial"/>
              </a:rPr>
              <a:t>={0,1,2,3}, </a:t>
            </a:r>
            <a:r>
              <a:rPr lang="it-IT" sz="1600" dirty="0">
                <a:solidFill>
                  <a:srgbClr val="FFFFFF"/>
                </a:solidFill>
                <a:latin typeface="Arial"/>
                <a:cs typeface="Arial"/>
              </a:rPr>
              <a:t>E</a:t>
            </a:r>
            <a:r>
              <a:rPr lang="it-IT" sz="1600" baseline="-25000" dirty="0">
                <a:solidFill>
                  <a:srgbClr val="FFFFFF"/>
                </a:solidFill>
                <a:latin typeface="Arial"/>
                <a:cs typeface="Arial"/>
              </a:rPr>
              <a:t>1</a:t>
            </a:r>
            <a:r>
              <a:rPr lang="it-IT" sz="1600" b="0" dirty="0">
                <a:solidFill>
                  <a:srgbClr val="FFFFFF"/>
                </a:solidFill>
                <a:latin typeface="Arial"/>
                <a:cs typeface="Arial"/>
              </a:rPr>
              <a:t>={0}, </a:t>
            </a:r>
            <a:r>
              <a:rPr lang="it-IT" sz="1600" dirty="0">
                <a:solidFill>
                  <a:srgbClr val="FFFFFF"/>
                </a:solidFill>
                <a:latin typeface="Arial"/>
                <a:cs typeface="Arial"/>
              </a:rPr>
              <a:t>E</a:t>
            </a:r>
            <a:r>
              <a:rPr lang="it-IT" sz="1600" baseline="-25000" dirty="0">
                <a:solidFill>
                  <a:srgbClr val="FFFFFF"/>
                </a:solidFill>
                <a:latin typeface="Arial"/>
                <a:cs typeface="Arial"/>
              </a:rPr>
              <a:t>2</a:t>
            </a:r>
            <a:r>
              <a:rPr lang="it-IT" sz="1600" b="0" dirty="0">
                <a:solidFill>
                  <a:srgbClr val="FFFFFF"/>
                </a:solidFill>
                <a:latin typeface="Arial"/>
                <a:cs typeface="Arial"/>
              </a:rPr>
              <a:t>={1}, …, </a:t>
            </a:r>
            <a:r>
              <a:rPr lang="it-IT" sz="1600" dirty="0">
                <a:solidFill>
                  <a:srgbClr val="FFFFFF"/>
                </a:solidFill>
                <a:latin typeface="Arial"/>
                <a:cs typeface="Arial"/>
              </a:rPr>
              <a:t>E</a:t>
            </a:r>
            <a:r>
              <a:rPr lang="it-IT" sz="1600" baseline="-25000" dirty="0">
                <a:solidFill>
                  <a:srgbClr val="FFFFFF"/>
                </a:solidFill>
                <a:latin typeface="Arial"/>
                <a:cs typeface="Arial"/>
              </a:rPr>
              <a:t>4</a:t>
            </a:r>
            <a:r>
              <a:rPr lang="it-IT" sz="1600" b="0" dirty="0">
                <a:solidFill>
                  <a:srgbClr val="FFFFFF"/>
                </a:solidFill>
                <a:latin typeface="Arial"/>
                <a:cs typeface="Arial"/>
              </a:rPr>
              <a:t>={3}</a:t>
            </a:r>
          </a:p>
          <a:p>
            <a:pPr algn="just" eaLnBrk="1" hangingPunct="1">
              <a:spcBef>
                <a:spcPct val="50000"/>
              </a:spcBef>
            </a:pPr>
            <a:r>
              <a:rPr lang="it-IT" sz="1600" b="0" dirty="0">
                <a:solidFill>
                  <a:srgbClr val="FFFFFF"/>
                </a:solidFill>
                <a:latin typeface="Arial"/>
                <a:cs typeface="Arial"/>
              </a:rPr>
              <a:t>Qual è la probabilità che si verifichino un numero di interruzioni</a:t>
            </a:r>
            <a:r>
              <a:rPr lang="it-IT" sz="1600" dirty="0">
                <a:solidFill>
                  <a:srgbClr val="FFFFFF"/>
                </a:solidFill>
                <a:latin typeface="Arial"/>
                <a:cs typeface="Arial"/>
              </a:rPr>
              <a:t> </a:t>
            </a:r>
            <a:r>
              <a:rPr lang="it-IT" sz="1600" b="0" i="1" u="sng" dirty="0">
                <a:solidFill>
                  <a:srgbClr val="FFFFFF"/>
                </a:solidFill>
                <a:latin typeface="Arial"/>
                <a:cs typeface="Arial"/>
              </a:rPr>
              <a:t>compreso</a:t>
            </a:r>
            <a:r>
              <a:rPr lang="it-IT" sz="1600" dirty="0">
                <a:solidFill>
                  <a:srgbClr val="FFFFFF"/>
                </a:solidFill>
                <a:latin typeface="Arial"/>
                <a:cs typeface="Arial"/>
              </a:rPr>
              <a:t> </a:t>
            </a:r>
            <a:r>
              <a:rPr lang="it-IT" sz="1600" b="0" dirty="0">
                <a:solidFill>
                  <a:srgbClr val="FFFFFF"/>
                </a:solidFill>
                <a:latin typeface="Arial"/>
                <a:cs typeface="Arial"/>
              </a:rPr>
              <a:t>fra 0 e 2?</a:t>
            </a:r>
          </a:p>
          <a:p>
            <a:pPr algn="just" eaLnBrk="1" hangingPunct="1">
              <a:spcBef>
                <a:spcPct val="50000"/>
              </a:spcBef>
            </a:pPr>
            <a:r>
              <a:rPr lang="it-IT" sz="1600" b="0" dirty="0">
                <a:solidFill>
                  <a:srgbClr val="FFFFFF"/>
                </a:solidFill>
                <a:latin typeface="Arial"/>
                <a:cs typeface="Arial"/>
              </a:rPr>
              <a:t> Qual è la probabilità che si verifichino un numero di interruzioni</a:t>
            </a:r>
            <a:r>
              <a:rPr lang="it-IT" sz="1600" dirty="0">
                <a:solidFill>
                  <a:srgbClr val="FFFFFF"/>
                </a:solidFill>
                <a:latin typeface="Arial"/>
                <a:cs typeface="Arial"/>
              </a:rPr>
              <a:t> </a:t>
            </a:r>
            <a:r>
              <a:rPr lang="it-IT" sz="1600" b="0" i="1" u="sng" dirty="0">
                <a:solidFill>
                  <a:srgbClr val="FFFFFF"/>
                </a:solidFill>
                <a:latin typeface="Arial"/>
                <a:cs typeface="Arial"/>
              </a:rPr>
              <a:t>maggiore</a:t>
            </a:r>
            <a:r>
              <a:rPr lang="it-IT" sz="1600" b="0" i="1" u="sng" dirty="0" smtClean="0">
                <a:solidFill>
                  <a:srgbClr val="FFFFFF"/>
                </a:solidFill>
                <a:latin typeface="Arial"/>
                <a:cs typeface="Arial"/>
              </a:rPr>
              <a:t> </a:t>
            </a:r>
            <a:r>
              <a:rPr lang="it-IT" sz="1600" b="0" dirty="0" smtClean="0">
                <a:solidFill>
                  <a:srgbClr val="FFFFFF"/>
                </a:solidFill>
                <a:latin typeface="Arial"/>
                <a:cs typeface="Arial"/>
              </a:rPr>
              <a:t>di 0 </a:t>
            </a:r>
            <a:r>
              <a:rPr lang="it-IT" sz="1600" b="0" i="1" dirty="0" smtClean="0">
                <a:solidFill>
                  <a:srgbClr val="FFFFFF"/>
                </a:solidFill>
                <a:latin typeface="Arial"/>
                <a:cs typeface="Arial"/>
              </a:rPr>
              <a:t>e </a:t>
            </a:r>
            <a:r>
              <a:rPr lang="it-IT" sz="1600" b="0" i="1" u="sng" dirty="0" smtClean="0">
                <a:solidFill>
                  <a:srgbClr val="FFFFFF"/>
                </a:solidFill>
                <a:latin typeface="Arial"/>
                <a:cs typeface="Arial"/>
              </a:rPr>
              <a:t>minore</a:t>
            </a:r>
            <a:r>
              <a:rPr lang="it-IT" sz="1600" b="0" i="1" dirty="0" smtClean="0">
                <a:solidFill>
                  <a:srgbClr val="FFFFFF"/>
                </a:solidFill>
                <a:latin typeface="Arial"/>
                <a:cs typeface="Arial"/>
              </a:rPr>
              <a:t> </a:t>
            </a:r>
            <a:r>
              <a:rPr lang="it-IT" sz="1600" b="0" dirty="0" smtClean="0">
                <a:solidFill>
                  <a:srgbClr val="FFFFFF"/>
                </a:solidFill>
                <a:latin typeface="Arial"/>
                <a:cs typeface="Arial"/>
              </a:rPr>
              <a:t>di </a:t>
            </a:r>
            <a:r>
              <a:rPr lang="it-IT" sz="1600" b="0" dirty="0">
                <a:solidFill>
                  <a:srgbClr val="FFFFFF"/>
                </a:solidFill>
                <a:latin typeface="Arial"/>
                <a:cs typeface="Arial"/>
              </a:rPr>
              <a:t>3?</a:t>
            </a:r>
          </a:p>
        </p:txBody>
      </p:sp>
      <p:sp>
        <p:nvSpPr>
          <p:cNvPr id="48157" name="Text Box 148"/>
          <p:cNvSpPr txBox="1">
            <a:spLocks noChangeArrowheads="1"/>
          </p:cNvSpPr>
          <p:nvPr/>
        </p:nvSpPr>
        <p:spPr bwMode="auto">
          <a:xfrm>
            <a:off x="3952876" y="4563927"/>
            <a:ext cx="4912658" cy="2033587"/>
          </a:xfrm>
          <a:prstGeom prst="rect">
            <a:avLst/>
          </a:prstGeom>
          <a:solidFill>
            <a:srgbClr val="0033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indent="1746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800" dirty="0">
                <a:solidFill>
                  <a:srgbClr val="FFFFFF"/>
                </a:solidFill>
                <a:latin typeface="Arial"/>
                <a:cs typeface="Arial"/>
              </a:rPr>
              <a:t>Eventi mutuamente esclusivi</a:t>
            </a:r>
          </a:p>
          <a:p>
            <a:pPr algn="just" eaLnBrk="1" hangingPunct="1">
              <a:spcBef>
                <a:spcPct val="50000"/>
              </a:spcBef>
              <a:buFontTx/>
              <a:buChar char="•"/>
            </a:pPr>
            <a:r>
              <a:rPr lang="it-IT" sz="1600" dirty="0" err="1">
                <a:solidFill>
                  <a:srgbClr val="FFFFFF"/>
                </a:solidFill>
                <a:latin typeface="Arial"/>
                <a:cs typeface="Arial"/>
              </a:rPr>
              <a:t>S</a:t>
            </a:r>
            <a:r>
              <a:rPr lang="it-IT" sz="1600" b="0" dirty="0">
                <a:solidFill>
                  <a:srgbClr val="FFFFFF"/>
                </a:solidFill>
                <a:latin typeface="Arial"/>
                <a:cs typeface="Arial"/>
              </a:rPr>
              <a:t>={0,1,2,3}, </a:t>
            </a:r>
            <a:r>
              <a:rPr lang="it-IT" sz="1600" dirty="0">
                <a:solidFill>
                  <a:srgbClr val="FFFFFF"/>
                </a:solidFill>
                <a:latin typeface="Arial"/>
                <a:cs typeface="Arial"/>
              </a:rPr>
              <a:t>E</a:t>
            </a:r>
            <a:r>
              <a:rPr lang="it-IT" sz="1600" baseline="-25000" dirty="0">
                <a:solidFill>
                  <a:srgbClr val="FFFFFF"/>
                </a:solidFill>
                <a:latin typeface="Arial"/>
                <a:cs typeface="Arial"/>
              </a:rPr>
              <a:t>1</a:t>
            </a:r>
            <a:r>
              <a:rPr lang="it-IT" sz="1600" b="0" dirty="0">
                <a:solidFill>
                  <a:srgbClr val="FFFFFF"/>
                </a:solidFill>
                <a:latin typeface="Arial"/>
                <a:cs typeface="Arial"/>
              </a:rPr>
              <a:t>={0</a:t>
            </a:r>
            <a:r>
              <a:rPr lang="it-IT" sz="1600" b="0" dirty="0" smtClean="0">
                <a:solidFill>
                  <a:srgbClr val="FFFFFF"/>
                </a:solidFill>
                <a:latin typeface="Arial"/>
                <a:cs typeface="Arial"/>
              </a:rPr>
              <a:t>}, </a:t>
            </a:r>
            <a:r>
              <a:rPr lang="it-IT" sz="1600" b="0" dirty="0">
                <a:solidFill>
                  <a:srgbClr val="FFFFFF"/>
                </a:solidFill>
                <a:latin typeface="Arial"/>
                <a:cs typeface="Arial"/>
              </a:rPr>
              <a:t>…, </a:t>
            </a:r>
            <a:r>
              <a:rPr lang="it-IT" sz="1600" dirty="0">
                <a:solidFill>
                  <a:srgbClr val="FFFFFF"/>
                </a:solidFill>
                <a:latin typeface="Arial"/>
                <a:cs typeface="Arial"/>
              </a:rPr>
              <a:t>E</a:t>
            </a:r>
            <a:r>
              <a:rPr lang="it-IT" sz="1600" baseline="-25000" dirty="0">
                <a:solidFill>
                  <a:srgbClr val="FFFFFF"/>
                </a:solidFill>
                <a:latin typeface="Arial"/>
                <a:cs typeface="Arial"/>
              </a:rPr>
              <a:t>4</a:t>
            </a:r>
            <a:r>
              <a:rPr lang="it-IT" sz="1600" b="0" dirty="0">
                <a:solidFill>
                  <a:srgbClr val="FFFFFF"/>
                </a:solidFill>
                <a:latin typeface="Arial"/>
                <a:cs typeface="Arial"/>
              </a:rPr>
              <a:t>={3</a:t>
            </a:r>
            <a:r>
              <a:rPr lang="it-IT" sz="1600" b="0" dirty="0" smtClean="0">
                <a:solidFill>
                  <a:srgbClr val="FFFFFF"/>
                </a:solidFill>
                <a:latin typeface="Arial"/>
                <a:cs typeface="Arial"/>
              </a:rPr>
              <a:t>}; </a:t>
            </a:r>
            <a:r>
              <a:rPr lang="it-IT" sz="1600" b="0" dirty="0" err="1" smtClean="0">
                <a:solidFill>
                  <a:srgbClr val="FFFFFF"/>
                </a:solidFill>
                <a:latin typeface="Arial"/>
                <a:cs typeface="Arial"/>
              </a:rPr>
              <a:t>Ev</a:t>
            </a:r>
            <a:r>
              <a:rPr lang="it-IT" sz="1600" b="0" dirty="0" smtClean="0">
                <a:solidFill>
                  <a:srgbClr val="FFFFFF"/>
                </a:solidFill>
                <a:latin typeface="Arial"/>
                <a:cs typeface="Arial"/>
              </a:rPr>
              <a:t>. Semplici</a:t>
            </a:r>
            <a:endParaRPr lang="it-IT" sz="1600" b="0" dirty="0">
              <a:solidFill>
                <a:srgbClr val="FFFFFF"/>
              </a:solidFill>
              <a:latin typeface="Arial"/>
              <a:cs typeface="Arial"/>
            </a:endParaRPr>
          </a:p>
          <a:p>
            <a:pPr algn="just" eaLnBrk="1" hangingPunct="1">
              <a:spcBef>
                <a:spcPct val="50000"/>
              </a:spcBef>
              <a:buFontTx/>
              <a:buChar char="•"/>
            </a:pPr>
            <a:r>
              <a:rPr lang="it-IT" sz="1600" b="0" dirty="0">
                <a:solidFill>
                  <a:srgbClr val="FFFFFF"/>
                </a:solidFill>
                <a:latin typeface="Arial"/>
                <a:cs typeface="Arial"/>
              </a:rPr>
              <a:t>Evento composto </a:t>
            </a:r>
            <a:r>
              <a:rPr lang="it-IT" sz="1600" dirty="0">
                <a:solidFill>
                  <a:srgbClr val="FFFFFF"/>
                </a:solidFill>
                <a:latin typeface="Arial"/>
                <a:cs typeface="Arial"/>
              </a:rPr>
              <a:t>A</a:t>
            </a:r>
            <a:r>
              <a:rPr lang="it-IT" sz="1600" b="0" dirty="0">
                <a:solidFill>
                  <a:srgbClr val="FFFFFF"/>
                </a:solidFill>
                <a:latin typeface="Arial"/>
                <a:cs typeface="Arial"/>
              </a:rPr>
              <a:t>={0} interruzioni</a:t>
            </a:r>
          </a:p>
          <a:p>
            <a:pPr algn="just" eaLnBrk="1" hangingPunct="1">
              <a:spcBef>
                <a:spcPct val="50000"/>
              </a:spcBef>
              <a:buFontTx/>
              <a:buChar char="•"/>
            </a:pPr>
            <a:r>
              <a:rPr lang="it-IT" sz="1600" b="0" dirty="0">
                <a:solidFill>
                  <a:srgbClr val="FFFFFF"/>
                </a:solidFill>
                <a:latin typeface="Arial"/>
                <a:cs typeface="Arial"/>
              </a:rPr>
              <a:t>Evento composto </a:t>
            </a:r>
            <a:r>
              <a:rPr lang="it-IT" sz="1600" dirty="0">
                <a:solidFill>
                  <a:srgbClr val="FFFFFF"/>
                </a:solidFill>
                <a:latin typeface="Arial"/>
                <a:cs typeface="Arial"/>
              </a:rPr>
              <a:t>B</a:t>
            </a:r>
            <a:r>
              <a:rPr lang="it-IT" sz="1600" b="0" dirty="0">
                <a:solidFill>
                  <a:srgbClr val="FFFFFF"/>
                </a:solidFill>
                <a:latin typeface="Arial"/>
                <a:cs typeface="Arial"/>
              </a:rPr>
              <a:t>={1,2,3} interruzioni</a:t>
            </a:r>
          </a:p>
          <a:p>
            <a:pPr algn="just" eaLnBrk="1" hangingPunct="1">
              <a:spcBef>
                <a:spcPct val="50000"/>
              </a:spcBef>
            </a:pPr>
            <a:r>
              <a:rPr lang="it-IT" sz="1600" b="0" dirty="0">
                <a:solidFill>
                  <a:srgbClr val="FFFFFF"/>
                </a:solidFill>
                <a:latin typeface="Arial"/>
                <a:cs typeface="Arial"/>
              </a:rPr>
              <a:t>Qual è la probabilità che si verifichi </a:t>
            </a:r>
            <a:r>
              <a:rPr lang="it-IT" sz="1600" b="0" i="1" u="sng" dirty="0">
                <a:solidFill>
                  <a:srgbClr val="FFFFFF"/>
                </a:solidFill>
                <a:latin typeface="Arial"/>
                <a:cs typeface="Arial"/>
              </a:rPr>
              <a:t>almeno</a:t>
            </a:r>
            <a:r>
              <a:rPr lang="it-IT" sz="1600" dirty="0">
                <a:solidFill>
                  <a:srgbClr val="FFFFFF"/>
                </a:solidFill>
                <a:latin typeface="Arial"/>
                <a:cs typeface="Arial"/>
              </a:rPr>
              <a:t> </a:t>
            </a:r>
            <a:r>
              <a:rPr lang="it-IT" sz="1600" b="0" i="1" u="sng" dirty="0">
                <a:solidFill>
                  <a:srgbClr val="FFFFFF"/>
                </a:solidFill>
                <a:latin typeface="Arial"/>
                <a:cs typeface="Arial"/>
              </a:rPr>
              <a:t>una</a:t>
            </a:r>
            <a:r>
              <a:rPr lang="it-IT" sz="1600" b="0" dirty="0">
                <a:solidFill>
                  <a:srgbClr val="FFFFFF"/>
                </a:solidFill>
                <a:latin typeface="Arial"/>
                <a:cs typeface="Arial"/>
              </a:rPr>
              <a:t> interruzione? </a:t>
            </a:r>
          </a:p>
        </p:txBody>
      </p:sp>
    </p:spTree>
    <p:extLst>
      <p:ext uri="{BB962C8B-B14F-4D97-AF65-F5344CB8AC3E}">
        <p14:creationId xmlns:p14="http://schemas.microsoft.com/office/powerpoint/2010/main" val="24090104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129" name="Group 150"/>
          <p:cNvGrpSpPr>
            <a:grpSpLocks/>
          </p:cNvGrpSpPr>
          <p:nvPr/>
        </p:nvGrpSpPr>
        <p:grpSpPr bwMode="auto">
          <a:xfrm>
            <a:off x="4186238" y="2589213"/>
            <a:ext cx="4808537" cy="3730625"/>
            <a:chOff x="307" y="1851"/>
            <a:chExt cx="3029" cy="2350"/>
          </a:xfrm>
        </p:grpSpPr>
        <p:sp>
          <p:nvSpPr>
            <p:cNvPr id="48158" name="Text Box 151"/>
            <p:cNvSpPr txBox="1">
              <a:spLocks noChangeArrowheads="1"/>
            </p:cNvSpPr>
            <p:nvPr/>
          </p:nvSpPr>
          <p:spPr bwMode="auto">
            <a:xfrm>
              <a:off x="307" y="2603"/>
              <a:ext cx="3026" cy="1598"/>
            </a:xfrm>
            <a:prstGeom prst="rect">
              <a:avLst/>
            </a:prstGeom>
            <a:solidFill>
              <a:srgbClr val="0000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1746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600" dirty="0">
                  <a:solidFill>
                    <a:srgbClr val="FFFFFF"/>
                  </a:solidFill>
                  <a:latin typeface="Tahoma" charset="0"/>
                </a:rPr>
                <a:t>Probabilità che si verifichino X interruzioni</a:t>
              </a:r>
            </a:p>
            <a:p>
              <a:pPr eaLnBrk="1" hangingPunct="1">
                <a:spcBef>
                  <a:spcPct val="50000"/>
                </a:spcBef>
                <a:buFontTx/>
                <a:buChar char="•"/>
              </a:pPr>
              <a:r>
                <a:rPr lang="it-IT" sz="1600" b="0" dirty="0" err="1">
                  <a:solidFill>
                    <a:srgbClr val="FFFFFF"/>
                  </a:solidFill>
                  <a:latin typeface="Tahoma" charset="0"/>
                </a:rPr>
                <a:t>P</a:t>
              </a:r>
              <a:r>
                <a:rPr lang="it-IT" sz="1600" b="0" dirty="0">
                  <a:solidFill>
                    <a:srgbClr val="FFFFFF"/>
                  </a:solidFill>
                  <a:latin typeface="Tahoma" charset="0"/>
                </a:rPr>
                <a:t>(X=0) = 0,15</a:t>
              </a:r>
            </a:p>
            <a:p>
              <a:pPr eaLnBrk="1" hangingPunct="1">
                <a:spcBef>
                  <a:spcPct val="50000"/>
                </a:spcBef>
                <a:buFontTx/>
                <a:buChar char="•"/>
              </a:pPr>
              <a:r>
                <a:rPr lang="it-IT" sz="1600" b="0" dirty="0" err="1">
                  <a:solidFill>
                    <a:srgbClr val="FFFFFF"/>
                  </a:solidFill>
                  <a:latin typeface="Tahoma" charset="0"/>
                </a:rPr>
                <a:t>P</a:t>
              </a:r>
              <a:r>
                <a:rPr lang="it-IT" sz="1600" b="0" dirty="0">
                  <a:solidFill>
                    <a:srgbClr val="FFFFFF"/>
                  </a:solidFill>
                  <a:latin typeface="Tahoma" charset="0"/>
                </a:rPr>
                <a:t>(X</a:t>
              </a:r>
              <a:r>
                <a:rPr lang="it-IT" sz="1600" b="0" dirty="0">
                  <a:solidFill>
                    <a:srgbClr val="FFFFFF"/>
                  </a:solidFill>
                  <a:latin typeface="Tahoma" charset="0"/>
                  <a:sym typeface="Symbol" charset="0"/>
                </a:rPr>
                <a:t></a:t>
              </a:r>
              <a:r>
                <a:rPr lang="it-IT" sz="1600" b="0" dirty="0">
                  <a:solidFill>
                    <a:srgbClr val="FFFFFF"/>
                  </a:solidFill>
                  <a:latin typeface="Tahoma" charset="0"/>
                </a:rPr>
                <a:t>1) = </a:t>
              </a:r>
              <a:r>
                <a:rPr lang="it-IT" sz="1600" b="0" dirty="0" err="1">
                  <a:solidFill>
                    <a:srgbClr val="FFFFFF"/>
                  </a:solidFill>
                  <a:latin typeface="Tahoma" charset="0"/>
                </a:rPr>
                <a:t>P</a:t>
              </a:r>
              <a:r>
                <a:rPr lang="it-IT" sz="1600" b="0" dirty="0">
                  <a:solidFill>
                    <a:srgbClr val="FFFFFF"/>
                  </a:solidFill>
                  <a:latin typeface="Tahoma" charset="0"/>
                </a:rPr>
                <a:t> (x=1)+</a:t>
              </a:r>
              <a:r>
                <a:rPr lang="it-IT" sz="1600" b="0" dirty="0" err="1">
                  <a:solidFill>
                    <a:srgbClr val="FFFFFF"/>
                  </a:solidFill>
                  <a:latin typeface="Tahoma" charset="0"/>
                </a:rPr>
                <a:t>P</a:t>
              </a:r>
              <a:r>
                <a:rPr lang="it-IT" sz="1600" b="0" dirty="0">
                  <a:solidFill>
                    <a:srgbClr val="FFFFFF"/>
                  </a:solidFill>
                  <a:latin typeface="Tahoma" charset="0"/>
                </a:rPr>
                <a:t> (x=2)+</a:t>
              </a:r>
              <a:r>
                <a:rPr lang="it-IT" sz="1600" b="0" dirty="0" err="1">
                  <a:solidFill>
                    <a:srgbClr val="FFFFFF"/>
                  </a:solidFill>
                  <a:latin typeface="Tahoma" charset="0"/>
                </a:rPr>
                <a:t>P</a:t>
              </a:r>
              <a:r>
                <a:rPr lang="it-IT" sz="1600" b="0" dirty="0">
                  <a:solidFill>
                    <a:srgbClr val="FFFFFF"/>
                  </a:solidFill>
                  <a:latin typeface="Tahoma" charset="0"/>
                </a:rPr>
                <a:t> (x=3) = 0,85</a:t>
              </a:r>
            </a:p>
            <a:p>
              <a:pPr eaLnBrk="1" hangingPunct="1">
                <a:spcBef>
                  <a:spcPct val="50000"/>
                </a:spcBef>
                <a:buFontTx/>
                <a:buChar char="•"/>
              </a:pPr>
              <a:r>
                <a:rPr lang="it-IT" sz="1600" b="0" dirty="0" err="1">
                  <a:solidFill>
                    <a:srgbClr val="FFFFFF"/>
                  </a:solidFill>
                  <a:latin typeface="Tahoma" charset="0"/>
                </a:rPr>
                <a:t>P</a:t>
              </a:r>
              <a:r>
                <a:rPr lang="it-IT" sz="1600" b="0" dirty="0">
                  <a:solidFill>
                    <a:srgbClr val="FFFFFF"/>
                  </a:solidFill>
                  <a:latin typeface="Tahoma" charset="0"/>
                </a:rPr>
                <a:t>(X</a:t>
              </a:r>
              <a:r>
                <a:rPr lang="it-IT" sz="1600" b="0" dirty="0">
                  <a:solidFill>
                    <a:srgbClr val="FFFFFF"/>
                  </a:solidFill>
                  <a:latin typeface="Tahoma" charset="0"/>
                  <a:sym typeface="Symbol" charset="0"/>
                </a:rPr>
                <a:t></a:t>
              </a:r>
              <a:r>
                <a:rPr lang="it-IT" sz="1600" b="0" dirty="0">
                  <a:solidFill>
                    <a:srgbClr val="FFFFFF"/>
                  </a:solidFill>
                  <a:latin typeface="Tahoma" charset="0"/>
                </a:rPr>
                <a:t>1) = 1 - </a:t>
              </a:r>
              <a:r>
                <a:rPr lang="it-IT" sz="1600" b="0" dirty="0" err="1">
                  <a:solidFill>
                    <a:srgbClr val="FFFFFF"/>
                  </a:solidFill>
                  <a:latin typeface="Tahoma" charset="0"/>
                </a:rPr>
                <a:t>P</a:t>
              </a:r>
              <a:r>
                <a:rPr lang="it-IT" sz="1600" b="0" dirty="0">
                  <a:solidFill>
                    <a:srgbClr val="FFFFFF"/>
                  </a:solidFill>
                  <a:latin typeface="Tahoma" charset="0"/>
                </a:rPr>
                <a:t>(x</a:t>
              </a:r>
              <a:r>
                <a:rPr lang="it-IT" sz="1600" b="0" dirty="0">
                  <a:solidFill>
                    <a:srgbClr val="FFFFFF"/>
                  </a:solidFill>
                  <a:latin typeface="Tahoma" charset="0"/>
                  <a:sym typeface="Symbol" charset="0"/>
                </a:rPr>
                <a:t>=</a:t>
              </a:r>
              <a:r>
                <a:rPr lang="it-IT" sz="1600" b="0" dirty="0">
                  <a:solidFill>
                    <a:srgbClr val="FFFFFF"/>
                  </a:solidFill>
                  <a:latin typeface="Tahoma" charset="0"/>
                </a:rPr>
                <a:t>0)</a:t>
              </a:r>
            </a:p>
            <a:p>
              <a:pPr eaLnBrk="1" hangingPunct="1">
                <a:spcBef>
                  <a:spcPct val="50000"/>
                </a:spcBef>
                <a:buFontTx/>
                <a:buChar char="•"/>
              </a:pPr>
              <a:endParaRPr lang="it-IT" sz="1600" b="0" dirty="0">
                <a:solidFill>
                  <a:srgbClr val="FFFFFF"/>
                </a:solidFill>
                <a:latin typeface="Tahoma" charset="0"/>
              </a:endParaRPr>
            </a:p>
            <a:p>
              <a:pPr eaLnBrk="1" hangingPunct="1">
                <a:spcBef>
                  <a:spcPct val="50000"/>
                </a:spcBef>
                <a:buFontTx/>
                <a:buChar char="•"/>
              </a:pPr>
              <a:r>
                <a:rPr lang="it-IT" sz="1600" b="0" dirty="0" err="1">
                  <a:solidFill>
                    <a:srgbClr val="FFFFFF"/>
                  </a:solidFill>
                  <a:latin typeface="Tahoma" charset="0"/>
                </a:rPr>
                <a:t>P</a:t>
              </a:r>
              <a:r>
                <a:rPr lang="it-IT" sz="1600" b="0" dirty="0">
                  <a:solidFill>
                    <a:srgbClr val="FFFFFF"/>
                  </a:solidFill>
                  <a:latin typeface="Tahoma" charset="0"/>
                </a:rPr>
                <a:t>(0 </a:t>
              </a:r>
              <a:r>
                <a:rPr lang="it-IT" sz="1600" b="0" dirty="0">
                  <a:solidFill>
                    <a:srgbClr val="FFFFFF"/>
                  </a:solidFill>
                  <a:latin typeface="Tahoma" charset="0"/>
                  <a:sym typeface="Symbol" charset="0"/>
                </a:rPr>
                <a:t></a:t>
              </a:r>
              <a:r>
                <a:rPr lang="it-IT" sz="1600" b="0" dirty="0">
                  <a:solidFill>
                    <a:srgbClr val="FFFFFF"/>
                  </a:solidFill>
                  <a:latin typeface="Tahoma" charset="0"/>
                </a:rPr>
                <a:t> X</a:t>
              </a:r>
              <a:r>
                <a:rPr lang="it-IT" sz="1600" b="0" dirty="0">
                  <a:solidFill>
                    <a:srgbClr val="FFFFFF"/>
                  </a:solidFill>
                  <a:latin typeface="Tahoma" charset="0"/>
                  <a:sym typeface="Symbol" charset="0"/>
                </a:rPr>
                <a:t>2</a:t>
              </a:r>
              <a:r>
                <a:rPr lang="it-IT" sz="1600" b="0" dirty="0">
                  <a:solidFill>
                    <a:srgbClr val="FFFFFF"/>
                  </a:solidFill>
                  <a:latin typeface="Tahoma" charset="0"/>
                </a:rPr>
                <a:t>) = </a:t>
              </a:r>
              <a:r>
                <a:rPr lang="it-IT" sz="1600" b="0" dirty="0" err="1">
                  <a:solidFill>
                    <a:srgbClr val="FFFFFF"/>
                  </a:solidFill>
                  <a:latin typeface="Tahoma" charset="0"/>
                </a:rPr>
                <a:t>P</a:t>
              </a:r>
              <a:r>
                <a:rPr lang="it-IT" sz="1600" b="0" dirty="0">
                  <a:solidFill>
                    <a:srgbClr val="FFFFFF"/>
                  </a:solidFill>
                  <a:latin typeface="Tahoma" charset="0"/>
                </a:rPr>
                <a:t>(x</a:t>
              </a:r>
              <a:r>
                <a:rPr lang="it-IT" sz="1600" b="0" dirty="0">
                  <a:solidFill>
                    <a:srgbClr val="FFFFFF"/>
                  </a:solidFill>
                  <a:latin typeface="Tahoma" charset="0"/>
                  <a:sym typeface="Symbol" charset="0"/>
                </a:rPr>
                <a:t>=</a:t>
              </a:r>
              <a:r>
                <a:rPr lang="it-IT" sz="1600" b="0" dirty="0">
                  <a:solidFill>
                    <a:srgbClr val="FFFFFF"/>
                  </a:solidFill>
                  <a:latin typeface="Tahoma" charset="0"/>
                </a:rPr>
                <a:t>0)+</a:t>
              </a:r>
              <a:r>
                <a:rPr lang="it-IT" sz="1600" b="0" dirty="0" err="1">
                  <a:solidFill>
                    <a:srgbClr val="FFFFFF"/>
                  </a:solidFill>
                  <a:latin typeface="Tahoma" charset="0"/>
                </a:rPr>
                <a:t>P</a:t>
              </a:r>
              <a:r>
                <a:rPr lang="it-IT" sz="1600" b="0" dirty="0">
                  <a:solidFill>
                    <a:srgbClr val="FFFFFF"/>
                  </a:solidFill>
                  <a:latin typeface="Tahoma" charset="0"/>
                </a:rPr>
                <a:t>(x</a:t>
              </a:r>
              <a:r>
                <a:rPr lang="it-IT" sz="1600" b="0" dirty="0">
                  <a:solidFill>
                    <a:srgbClr val="FFFFFF"/>
                  </a:solidFill>
                  <a:latin typeface="Tahoma" charset="0"/>
                  <a:sym typeface="Symbol" charset="0"/>
                </a:rPr>
                <a:t>=</a:t>
              </a:r>
              <a:r>
                <a:rPr lang="it-IT" sz="1600" b="0" dirty="0">
                  <a:solidFill>
                    <a:srgbClr val="FFFFFF"/>
                  </a:solidFill>
                  <a:latin typeface="Tahoma" charset="0"/>
                </a:rPr>
                <a:t>1)+</a:t>
              </a:r>
              <a:r>
                <a:rPr lang="it-IT" sz="1600" b="0" dirty="0" err="1">
                  <a:solidFill>
                    <a:srgbClr val="FFFFFF"/>
                  </a:solidFill>
                  <a:latin typeface="Tahoma" charset="0"/>
                </a:rPr>
                <a:t>P</a:t>
              </a:r>
              <a:r>
                <a:rPr lang="it-IT" sz="1600" b="0" dirty="0">
                  <a:solidFill>
                    <a:srgbClr val="FFFFFF"/>
                  </a:solidFill>
                  <a:latin typeface="Tahoma" charset="0"/>
                </a:rPr>
                <a:t>(x</a:t>
              </a:r>
              <a:r>
                <a:rPr lang="it-IT" sz="1600" b="0" dirty="0">
                  <a:solidFill>
                    <a:srgbClr val="FFFFFF"/>
                  </a:solidFill>
                  <a:latin typeface="Tahoma" charset="0"/>
                  <a:sym typeface="Symbol" charset="0"/>
                </a:rPr>
                <a:t>=</a:t>
              </a:r>
              <a:r>
                <a:rPr lang="it-IT" sz="1600" b="0" dirty="0">
                  <a:solidFill>
                    <a:srgbClr val="FFFFFF"/>
                  </a:solidFill>
                  <a:latin typeface="Tahoma" charset="0"/>
                </a:rPr>
                <a:t>2) = 0,70</a:t>
              </a:r>
            </a:p>
            <a:p>
              <a:pPr eaLnBrk="1" hangingPunct="1">
                <a:spcBef>
                  <a:spcPct val="50000"/>
                </a:spcBef>
                <a:buFontTx/>
                <a:buChar char="•"/>
              </a:pPr>
              <a:r>
                <a:rPr lang="it-IT" sz="1600" b="0" dirty="0" err="1">
                  <a:solidFill>
                    <a:srgbClr val="FFFFFF"/>
                  </a:solidFill>
                  <a:latin typeface="Tahoma" charset="0"/>
                </a:rPr>
                <a:t>P</a:t>
              </a:r>
              <a:r>
                <a:rPr lang="it-IT" sz="1600" b="0" dirty="0">
                  <a:solidFill>
                    <a:srgbClr val="FFFFFF"/>
                  </a:solidFill>
                  <a:latin typeface="Tahoma" charset="0"/>
                </a:rPr>
                <a:t>(0&lt;X</a:t>
              </a:r>
              <a:r>
                <a:rPr lang="it-IT" sz="1600" b="0" dirty="0">
                  <a:solidFill>
                    <a:srgbClr val="FFFFFF"/>
                  </a:solidFill>
                  <a:latin typeface="Tahoma" charset="0"/>
                  <a:sym typeface="Symbol" charset="0"/>
                </a:rPr>
                <a:t>&lt;3</a:t>
              </a:r>
              <a:r>
                <a:rPr lang="it-IT" sz="1600" b="0" dirty="0">
                  <a:solidFill>
                    <a:srgbClr val="FFFFFF"/>
                  </a:solidFill>
                  <a:latin typeface="Tahoma" charset="0"/>
                </a:rPr>
                <a:t>) = </a:t>
              </a:r>
              <a:r>
                <a:rPr lang="it-IT" sz="1600" b="0" dirty="0" err="1">
                  <a:solidFill>
                    <a:srgbClr val="FFFFFF"/>
                  </a:solidFill>
                  <a:latin typeface="Tahoma" charset="0"/>
                </a:rPr>
                <a:t>P</a:t>
              </a:r>
              <a:r>
                <a:rPr lang="it-IT" sz="1600" b="0" dirty="0">
                  <a:solidFill>
                    <a:srgbClr val="FFFFFF"/>
                  </a:solidFill>
                  <a:latin typeface="Tahoma" charset="0"/>
                </a:rPr>
                <a:t>(x</a:t>
              </a:r>
              <a:r>
                <a:rPr lang="it-IT" sz="1600" b="0" dirty="0">
                  <a:solidFill>
                    <a:srgbClr val="FFFFFF"/>
                  </a:solidFill>
                  <a:latin typeface="Tahoma" charset="0"/>
                  <a:sym typeface="Symbol" charset="0"/>
                </a:rPr>
                <a:t>=</a:t>
              </a:r>
              <a:r>
                <a:rPr lang="it-IT" sz="1600" b="0" dirty="0">
                  <a:solidFill>
                    <a:srgbClr val="FFFFFF"/>
                  </a:solidFill>
                  <a:latin typeface="Tahoma" charset="0"/>
                </a:rPr>
                <a:t>1) + </a:t>
              </a:r>
              <a:r>
                <a:rPr lang="it-IT" sz="1600" b="0" dirty="0" err="1">
                  <a:solidFill>
                    <a:srgbClr val="FFFFFF"/>
                  </a:solidFill>
                  <a:latin typeface="Tahoma" charset="0"/>
                </a:rPr>
                <a:t>P</a:t>
              </a:r>
              <a:r>
                <a:rPr lang="it-IT" sz="1600" b="0" dirty="0">
                  <a:solidFill>
                    <a:srgbClr val="FFFFFF"/>
                  </a:solidFill>
                  <a:latin typeface="Tahoma" charset="0"/>
                </a:rPr>
                <a:t>(x</a:t>
              </a:r>
              <a:r>
                <a:rPr lang="it-IT" sz="1600" b="0" dirty="0">
                  <a:solidFill>
                    <a:srgbClr val="FFFFFF"/>
                  </a:solidFill>
                  <a:latin typeface="Tahoma" charset="0"/>
                  <a:sym typeface="Symbol" charset="0"/>
                </a:rPr>
                <a:t>=</a:t>
              </a:r>
              <a:r>
                <a:rPr lang="it-IT" sz="1600" b="0" dirty="0">
                  <a:solidFill>
                    <a:srgbClr val="FFFFFF"/>
                  </a:solidFill>
                  <a:latin typeface="Tahoma" charset="0"/>
                </a:rPr>
                <a:t>2) = 0,55</a:t>
              </a:r>
            </a:p>
          </p:txBody>
        </p:sp>
        <p:sp>
          <p:nvSpPr>
            <p:cNvPr id="48159" name="Text Box 152"/>
            <p:cNvSpPr txBox="1">
              <a:spLocks noChangeArrowheads="1"/>
            </p:cNvSpPr>
            <p:nvPr/>
          </p:nvSpPr>
          <p:spPr bwMode="auto">
            <a:xfrm>
              <a:off x="310" y="1851"/>
              <a:ext cx="3026" cy="750"/>
            </a:xfrm>
            <a:prstGeom prst="rect">
              <a:avLst/>
            </a:prstGeom>
            <a:solidFill>
              <a:srgbClr val="0000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dirty="0">
                  <a:solidFill>
                    <a:srgbClr val="FFFFFF"/>
                  </a:solidFill>
                  <a:latin typeface="Tahoma" charset="0"/>
                </a:rPr>
                <a:t>Proprietà della probabilità</a:t>
              </a:r>
            </a:p>
            <a:p>
              <a:pPr eaLnBrk="1" hangingPunct="1">
                <a:spcBef>
                  <a:spcPct val="50000"/>
                </a:spcBef>
                <a:buFont typeface="Tahoma" charset="0"/>
                <a:buChar char="–"/>
              </a:pPr>
              <a:r>
                <a:rPr lang="it-IT" sz="1800" b="0" dirty="0">
                  <a:solidFill>
                    <a:srgbClr val="FFFFFF"/>
                  </a:solidFill>
                  <a:latin typeface="Tahoma" charset="0"/>
                  <a:cs typeface="Tahoma" charset="0"/>
                </a:rPr>
                <a:t>0 </a:t>
              </a:r>
              <a:r>
                <a:rPr lang="it-IT" sz="1800" b="0" dirty="0">
                  <a:solidFill>
                    <a:srgbClr val="FFFFFF"/>
                  </a:solidFill>
                  <a:latin typeface="Tahoma" charset="0"/>
                  <a:cs typeface="Tahoma" charset="0"/>
                  <a:sym typeface="Symbol" charset="0"/>
                </a:rPr>
                <a:t> </a:t>
              </a:r>
              <a:r>
                <a:rPr lang="it-IT" sz="1800" b="0" dirty="0" err="1">
                  <a:solidFill>
                    <a:srgbClr val="FFFFFF"/>
                  </a:solidFill>
                  <a:latin typeface="Tahoma" charset="0"/>
                  <a:cs typeface="Tahoma" charset="0"/>
                  <a:sym typeface="Symbol" charset="0"/>
                </a:rPr>
                <a:t>P</a:t>
              </a:r>
              <a:r>
                <a:rPr lang="it-IT" sz="1800" b="0" dirty="0">
                  <a:solidFill>
                    <a:srgbClr val="FFFFFF"/>
                  </a:solidFill>
                  <a:latin typeface="Tahoma" charset="0"/>
                  <a:cs typeface="Tahoma" charset="0"/>
                  <a:sym typeface="Symbol" charset="0"/>
                </a:rPr>
                <a:t>(x)  1</a:t>
              </a:r>
            </a:p>
            <a:p>
              <a:pPr eaLnBrk="1" hangingPunct="1">
                <a:spcBef>
                  <a:spcPct val="50000"/>
                </a:spcBef>
                <a:buFont typeface="Tahoma" charset="0"/>
                <a:buChar char="–"/>
              </a:pPr>
              <a:r>
                <a:rPr lang="it-IT" sz="1800" b="0" dirty="0">
                  <a:solidFill>
                    <a:srgbClr val="FFFFFF"/>
                  </a:solidFill>
                  <a:latin typeface="Symbol" charset="0"/>
                  <a:cs typeface="Tahoma" charset="0"/>
                  <a:sym typeface="Symbol" charset="0"/>
                </a:rPr>
                <a:t>S</a:t>
              </a:r>
              <a:r>
                <a:rPr lang="it-IT" sz="1800" b="0" dirty="0">
                  <a:solidFill>
                    <a:srgbClr val="FFFFFF"/>
                  </a:solidFill>
                  <a:latin typeface="Tahoma" charset="0"/>
                  <a:cs typeface="Tahoma" charset="0"/>
                  <a:sym typeface="Symbol" charset="0"/>
                </a:rPr>
                <a:t>P(x) =1  </a:t>
              </a:r>
              <a:endParaRPr lang="it-IT" sz="1800" dirty="0">
                <a:solidFill>
                  <a:srgbClr val="FFFFFF"/>
                </a:solidFill>
                <a:latin typeface="Tahoma" charset="0"/>
              </a:endParaRPr>
            </a:p>
          </p:txBody>
        </p:sp>
      </p:grpSp>
      <p:sp>
        <p:nvSpPr>
          <p:cNvPr id="48130" name="Rectangle 4"/>
          <p:cNvSpPr>
            <a:spLocks noGrp="1" noChangeArrowheads="1"/>
          </p:cNvSpPr>
          <p:nvPr>
            <p:ph type="title"/>
          </p:nvPr>
        </p:nvSpPr>
        <p:spPr>
          <a:xfrm>
            <a:off x="404813" y="238125"/>
            <a:ext cx="8424862" cy="941388"/>
          </a:xfrm>
        </p:spPr>
        <p:txBody>
          <a:bodyPr/>
          <a:lstStyle/>
          <a:p>
            <a:pPr eaLnBrk="1" hangingPunct="1"/>
            <a:r>
              <a:rPr lang="it-IT" sz="3200" b="0" dirty="0">
                <a:solidFill>
                  <a:srgbClr val="FF0000"/>
                </a:solidFill>
                <a:latin typeface="Tahoma" charset="0"/>
              </a:rPr>
              <a:t>Variabili casuali discrete</a:t>
            </a:r>
            <a:br>
              <a:rPr lang="it-IT" sz="3200" b="0" dirty="0">
                <a:solidFill>
                  <a:srgbClr val="FF0000"/>
                </a:solidFill>
                <a:latin typeface="Tahoma" charset="0"/>
              </a:rPr>
            </a:br>
            <a:r>
              <a:rPr lang="it-IT" sz="2000" b="0" dirty="0">
                <a:solidFill>
                  <a:srgbClr val="FF0000"/>
                </a:solidFill>
                <a:latin typeface="Tahoma" charset="0"/>
              </a:rPr>
              <a:t>Distribuzione di Probabilità</a:t>
            </a:r>
          </a:p>
        </p:txBody>
      </p:sp>
      <p:sp>
        <p:nvSpPr>
          <p:cNvPr id="48131" name="Text Box 5"/>
          <p:cNvSpPr txBox="1">
            <a:spLocks noChangeArrowheads="1"/>
          </p:cNvSpPr>
          <p:nvPr/>
        </p:nvSpPr>
        <p:spPr bwMode="auto">
          <a:xfrm>
            <a:off x="314325" y="5615681"/>
            <a:ext cx="348615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2000" b="0" dirty="0">
                <a:latin typeface="Tahoma" charset="0"/>
              </a:rPr>
              <a:t>Appunti: </a:t>
            </a:r>
            <a:r>
              <a:rPr lang="it-IT" sz="2000" b="0" dirty="0" smtClean="0">
                <a:latin typeface="Tahoma" charset="0"/>
                <a:hlinkClick r:id="rId3" action="ppaction://hlinkfile"/>
              </a:rPr>
              <a:t>Capitolo 5</a:t>
            </a:r>
            <a:endParaRPr lang="it-IT" sz="2000" b="0" dirty="0">
              <a:latin typeface="Tahoma" charset="0"/>
            </a:endParaRPr>
          </a:p>
        </p:txBody>
      </p:sp>
      <p:graphicFrame>
        <p:nvGraphicFramePr>
          <p:cNvPr id="254140" name="Group 188"/>
          <p:cNvGraphicFramePr>
            <a:graphicFrameLocks noGrp="1"/>
          </p:cNvGraphicFramePr>
          <p:nvPr>
            <p:extLst>
              <p:ext uri="{D42A27DB-BD31-4B8C-83A1-F6EECF244321}">
                <p14:modId xmlns:p14="http://schemas.microsoft.com/office/powerpoint/2010/main" val="3976876435"/>
              </p:ext>
            </p:extLst>
          </p:nvPr>
        </p:nvGraphicFramePr>
        <p:xfrm>
          <a:off x="490538" y="1693955"/>
          <a:ext cx="5165725" cy="696965"/>
        </p:xfrm>
        <a:graphic>
          <a:graphicData uri="http://schemas.openxmlformats.org/drawingml/2006/table">
            <a:tbl>
              <a:tblPr>
                <a:tableStyleId>{616DA210-FB5B-4158-B5E0-FEB733F419BA}</a:tableStyleId>
              </a:tblPr>
              <a:tblGrid>
                <a:gridCol w="2635250"/>
                <a:gridCol w="627062"/>
                <a:gridCol w="639763"/>
                <a:gridCol w="641350"/>
                <a:gridCol w="622300"/>
              </a:tblGrid>
              <a:tr h="30680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u="none" strike="noStrike" cap="none" normalizeH="0" baseline="0" dirty="0">
                          <a:ln>
                            <a:noFill/>
                          </a:ln>
                          <a:effectLst/>
                          <a:latin typeface="Verdana"/>
                          <a:cs typeface="Verdana"/>
                        </a:rPr>
                        <a:t>Interruzioni settimanali</a:t>
                      </a:r>
                      <a:endParaRPr kumimoji="0" lang="it-IT" sz="1400" b="0" i="0" u="none" strike="noStrike" cap="none" normalizeH="0" baseline="0" dirty="0">
                        <a:ln>
                          <a:noFill/>
                        </a:ln>
                        <a:solidFill>
                          <a:srgbClr val="FFFFFF"/>
                        </a:solidFill>
                        <a:effectLst/>
                        <a:latin typeface="Verdana"/>
                        <a:ea typeface="ＭＳ Ｐゴシック" charset="0"/>
                        <a:cs typeface="Verdana"/>
                      </a:endParaRPr>
                    </a:p>
                  </a:txBody>
                  <a:tcPr marL="90000" marR="90000" marT="46750" marB="46750" anchor="ctr" anchorCtr="1"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a:ln>
                            <a:noFill/>
                          </a:ln>
                          <a:effectLst/>
                          <a:latin typeface="Verdana"/>
                          <a:cs typeface="Verdana"/>
                        </a:rPr>
                        <a:t>0</a:t>
                      </a:r>
                      <a:endParaRPr kumimoji="0" lang="it-IT" sz="1400" b="0" i="0" u="none" strike="noStrike" cap="none" normalizeH="0" baseline="0">
                        <a:ln>
                          <a:noFill/>
                        </a:ln>
                        <a:solidFill>
                          <a:srgbClr val="FFFFFF"/>
                        </a:solidFill>
                        <a:effectLst/>
                        <a:latin typeface="Verdana"/>
                        <a:ea typeface="ＭＳ Ｐゴシック" charset="0"/>
                        <a:cs typeface="Verdana"/>
                      </a:endParaRPr>
                    </a:p>
                  </a:txBody>
                  <a:tcPr marL="90000" marR="90000" marT="46750" marB="46750" anchor="ctr" anchorCtr="1"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a:ln>
                            <a:noFill/>
                          </a:ln>
                          <a:effectLst/>
                          <a:latin typeface="Verdana"/>
                          <a:cs typeface="Verdana"/>
                        </a:rPr>
                        <a:t>1</a:t>
                      </a:r>
                      <a:endParaRPr kumimoji="0" lang="it-IT" sz="1400" b="0" i="0" u="none" strike="noStrike" cap="none" normalizeH="0" baseline="0">
                        <a:ln>
                          <a:noFill/>
                        </a:ln>
                        <a:solidFill>
                          <a:srgbClr val="FFFFFF"/>
                        </a:solidFill>
                        <a:effectLst/>
                        <a:latin typeface="Verdana"/>
                        <a:ea typeface="ＭＳ Ｐゴシック" charset="0"/>
                        <a:cs typeface="Verdana"/>
                      </a:endParaRPr>
                    </a:p>
                  </a:txBody>
                  <a:tcPr marL="90000" marR="90000" marT="46750" marB="46750" anchor="ctr" anchorCtr="1"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a:ln>
                            <a:noFill/>
                          </a:ln>
                          <a:effectLst/>
                          <a:latin typeface="Verdana"/>
                          <a:cs typeface="Verdana"/>
                        </a:rPr>
                        <a:t>2</a:t>
                      </a:r>
                      <a:endParaRPr kumimoji="0" lang="it-IT" sz="1400" b="0" i="0" u="none" strike="noStrike" cap="none" normalizeH="0" baseline="0">
                        <a:ln>
                          <a:noFill/>
                        </a:ln>
                        <a:solidFill>
                          <a:srgbClr val="FFFFFF"/>
                        </a:solidFill>
                        <a:effectLst/>
                        <a:latin typeface="Verdana"/>
                        <a:ea typeface="ＭＳ Ｐゴシック" charset="0"/>
                        <a:cs typeface="Verdana"/>
                      </a:endParaRPr>
                    </a:p>
                  </a:txBody>
                  <a:tcPr marL="90000" marR="90000" marT="46750" marB="46750" anchor="ctr" anchorCtr="1"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a:ln>
                            <a:noFill/>
                          </a:ln>
                          <a:effectLst/>
                          <a:latin typeface="Verdana"/>
                          <a:cs typeface="Verdana"/>
                        </a:rPr>
                        <a:t>3</a:t>
                      </a:r>
                      <a:endParaRPr kumimoji="0" lang="it-IT" sz="1400" b="0" i="0" u="none" strike="noStrike" cap="none" normalizeH="0" baseline="0">
                        <a:ln>
                          <a:noFill/>
                        </a:ln>
                        <a:solidFill>
                          <a:srgbClr val="FFFFFF"/>
                        </a:solidFill>
                        <a:effectLst/>
                        <a:latin typeface="Verdana"/>
                        <a:ea typeface="ＭＳ Ｐゴシック" charset="0"/>
                        <a:cs typeface="Verdana"/>
                      </a:endParaRPr>
                    </a:p>
                  </a:txBody>
                  <a:tcPr marL="90000" marR="90000" marT="46750" marB="46750" anchor="ctr" anchorCtr="1" horzOverflow="overflow"/>
                </a:tc>
              </a:tr>
              <a:tr h="39010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u="none" strike="noStrike" cap="none" normalizeH="0" baseline="0">
                          <a:ln>
                            <a:noFill/>
                          </a:ln>
                          <a:effectLst/>
                          <a:latin typeface="Verdana"/>
                          <a:cs typeface="Verdana"/>
                        </a:rPr>
                        <a:t>Probabilità</a:t>
                      </a:r>
                      <a:endParaRPr kumimoji="0" lang="it-IT" sz="1400" b="0" i="0" u="none" strike="noStrike" cap="none" normalizeH="0" baseline="0">
                        <a:ln>
                          <a:noFill/>
                        </a:ln>
                        <a:solidFill>
                          <a:srgbClr val="FFFFFF"/>
                        </a:solidFill>
                        <a:effectLst/>
                        <a:latin typeface="Verdana"/>
                        <a:ea typeface="ＭＳ Ｐゴシック" charset="0"/>
                        <a:cs typeface="Verdana"/>
                      </a:endParaRPr>
                    </a:p>
                  </a:txBody>
                  <a:tcPr marL="90000" marR="90000" marT="46750" marB="46750" anchor="ctr" anchorCtr="1"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a:ln>
                            <a:noFill/>
                          </a:ln>
                          <a:effectLst/>
                          <a:latin typeface="Verdana"/>
                          <a:cs typeface="Verdana"/>
                        </a:rPr>
                        <a:t>0,15</a:t>
                      </a:r>
                      <a:endParaRPr kumimoji="0" lang="it-IT" sz="1400" b="0" i="0" u="none" strike="noStrike" cap="none" normalizeH="0" baseline="0">
                        <a:ln>
                          <a:noFill/>
                        </a:ln>
                        <a:solidFill>
                          <a:srgbClr val="FFFFFF"/>
                        </a:solidFill>
                        <a:effectLst/>
                        <a:latin typeface="Verdana"/>
                        <a:ea typeface="ＭＳ Ｐゴシック" charset="0"/>
                        <a:cs typeface="Verdana"/>
                      </a:endParaRPr>
                    </a:p>
                  </a:txBody>
                  <a:tcPr marL="90000" marR="90000" marT="46750" marB="46750" anchor="ctr" anchorCtr="1"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a:ln>
                            <a:noFill/>
                          </a:ln>
                          <a:effectLst/>
                          <a:latin typeface="Verdana"/>
                          <a:cs typeface="Verdana"/>
                        </a:rPr>
                        <a:t>0,20</a:t>
                      </a:r>
                      <a:endParaRPr kumimoji="0" lang="it-IT" sz="1400" b="0" i="0" u="none" strike="noStrike" cap="none" normalizeH="0" baseline="0">
                        <a:ln>
                          <a:noFill/>
                        </a:ln>
                        <a:solidFill>
                          <a:srgbClr val="FFFFFF"/>
                        </a:solidFill>
                        <a:effectLst/>
                        <a:latin typeface="Verdana"/>
                        <a:ea typeface="ＭＳ Ｐゴシック" charset="0"/>
                        <a:cs typeface="Verdana"/>
                      </a:endParaRPr>
                    </a:p>
                  </a:txBody>
                  <a:tcPr marL="90000" marR="90000" marT="46750" marB="46750" anchor="ctr" anchorCtr="1"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a:ln>
                            <a:noFill/>
                          </a:ln>
                          <a:effectLst/>
                          <a:latin typeface="Verdana"/>
                          <a:cs typeface="Verdana"/>
                        </a:rPr>
                        <a:t>0,35</a:t>
                      </a:r>
                      <a:endParaRPr kumimoji="0" lang="it-IT" sz="1400" b="0" i="0" u="none" strike="noStrike" cap="none" normalizeH="0" baseline="0">
                        <a:ln>
                          <a:noFill/>
                        </a:ln>
                        <a:solidFill>
                          <a:srgbClr val="FFFFFF"/>
                        </a:solidFill>
                        <a:effectLst/>
                        <a:latin typeface="Verdana"/>
                        <a:ea typeface="ＭＳ Ｐゴシック" charset="0"/>
                        <a:cs typeface="Verdana"/>
                      </a:endParaRPr>
                    </a:p>
                  </a:txBody>
                  <a:tcPr marL="90000" marR="90000" marT="46750" marB="46750" anchor="ctr" anchorCtr="1"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dirty="0">
                          <a:ln>
                            <a:noFill/>
                          </a:ln>
                          <a:effectLst/>
                          <a:latin typeface="Verdana"/>
                          <a:cs typeface="Verdana"/>
                        </a:rPr>
                        <a:t>0,30</a:t>
                      </a:r>
                      <a:endParaRPr kumimoji="0" lang="it-IT" sz="1400" b="0" i="0" u="none" strike="noStrike" cap="none" normalizeH="0" baseline="0" dirty="0">
                        <a:ln>
                          <a:noFill/>
                        </a:ln>
                        <a:solidFill>
                          <a:srgbClr val="FFFFFF"/>
                        </a:solidFill>
                        <a:effectLst/>
                        <a:latin typeface="Verdana"/>
                        <a:ea typeface="ＭＳ Ｐゴシック" charset="0"/>
                        <a:cs typeface="Verdana"/>
                      </a:endParaRPr>
                    </a:p>
                  </a:txBody>
                  <a:tcPr marL="90000" marR="90000" marT="46750" marB="46750" anchor="ctr" anchorCtr="1" horzOverflow="overflow"/>
                </a:tc>
              </a:tr>
            </a:tbl>
          </a:graphicData>
        </a:graphic>
      </p:graphicFrame>
      <p:sp>
        <p:nvSpPr>
          <p:cNvPr id="48152" name="Text Box 135"/>
          <p:cNvSpPr txBox="1">
            <a:spLocks noChangeArrowheads="1"/>
          </p:cNvSpPr>
          <p:nvPr/>
        </p:nvSpPr>
        <p:spPr bwMode="auto">
          <a:xfrm>
            <a:off x="519113" y="1222375"/>
            <a:ext cx="5330825"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b="0" dirty="0">
                <a:latin typeface="Tahoma" charset="0"/>
              </a:rPr>
              <a:t>Soste forzate </a:t>
            </a:r>
            <a:r>
              <a:rPr lang="it-IT" sz="1800" b="0" dirty="0" err="1">
                <a:latin typeface="Tahoma" charset="0"/>
              </a:rPr>
              <a:t>dell</a:t>
            </a:r>
            <a:r>
              <a:rPr lang="ja-JP" altLang="it-IT" sz="1800" b="0" dirty="0">
                <a:latin typeface="Tahoma" charset="0"/>
              </a:rPr>
              <a:t>’</a:t>
            </a:r>
            <a:r>
              <a:rPr lang="it-IT" altLang="ja-JP" sz="1800" b="0" dirty="0">
                <a:latin typeface="Tahoma" charset="0"/>
              </a:rPr>
              <a:t>impianto di produzione dei CD</a:t>
            </a:r>
            <a:endParaRPr lang="it-IT" sz="1800" b="0" dirty="0">
              <a:latin typeface="Tahoma" charset="0"/>
            </a:endParaRPr>
          </a:p>
        </p:txBody>
      </p:sp>
      <p:graphicFrame>
        <p:nvGraphicFramePr>
          <p:cNvPr id="48153" name="Object 138"/>
          <p:cNvGraphicFramePr>
            <a:graphicFrameLocks noChangeAspect="1"/>
          </p:cNvGraphicFramePr>
          <p:nvPr/>
        </p:nvGraphicFramePr>
        <p:xfrm>
          <a:off x="314325" y="2884488"/>
          <a:ext cx="3638550" cy="2616200"/>
        </p:xfrm>
        <a:graphic>
          <a:graphicData uri="http://schemas.openxmlformats.org/presentationml/2006/ole">
            <mc:AlternateContent xmlns:mc="http://schemas.openxmlformats.org/markup-compatibility/2006">
              <mc:Choice xmlns:v="urn:schemas-microsoft-com:vml" Requires="v">
                <p:oleObj spid="_x0000_s4273" name="Foglio di lavoro" r:id="rId5" imgW="4410151" imgH="2943149" progId="Excel.Sheet.8">
                  <p:embed/>
                </p:oleObj>
              </mc:Choice>
              <mc:Fallback>
                <p:oleObj name="Foglio di lavoro" r:id="rId5" imgW="4410151" imgH="2943149" progId="Excel.Shee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l="7307" t="10307" r="10187" b="5179"/>
                      <a:stretch>
                        <a:fillRect/>
                      </a:stretch>
                    </p:blipFill>
                    <p:spPr bwMode="auto">
                      <a:xfrm>
                        <a:off x="314325" y="2884488"/>
                        <a:ext cx="3638550" cy="2616200"/>
                      </a:xfrm>
                      <a:prstGeom prst="rect">
                        <a:avLst/>
                      </a:prstGeom>
                      <a:noFill/>
                      <a:ln>
                        <a:noFill/>
                      </a:ln>
                      <a:effectLst/>
                      <a:extLst>
                        <a:ext uri="{909E8E84-426E-40dd-AFC4-6F175D3DCCD1}">
                          <a14:hiddenFill xmlns:a14="http://schemas.microsoft.com/office/drawing/2010/main" xmlns="">
                            <a:solidFill>
                              <a:srgbClr val="000000"/>
                            </a:solidFill>
                          </a14:hiddenFill>
                        </a:ext>
                        <a:ext uri="{91240B29-F687-4f45-9708-019B960494DF}">
                          <a14:hiddenLine xmlns:a14="http://schemas.microsoft.com/office/drawing/2010/main" xmlns="" w="1">
                            <a:solidFill>
                              <a:srgbClr val="FFFFFF"/>
                            </a:solidFill>
                            <a:miter lim="800000"/>
                            <a:headEnd/>
                            <a:tailEnd/>
                          </a14:hiddenLine>
                        </a:ext>
                        <a:ext uri="{AF507438-7753-43e0-B8FC-AC1667EBCBE1}">
                          <a14:hiddenEffects xmlns:a14="http://schemas.microsoft.com/office/drawing/2010/main" xmlns="">
                            <a:effectLst>
                              <a:outerShdw dist="38099" dir="2700000" algn="ctr" rotWithShape="0">
                                <a:srgbClr val="000000">
                                  <a:alpha val="74997"/>
                                </a:srgbClr>
                              </a:outerShdw>
                            </a:effectLst>
                          </a14:hiddenEffects>
                        </a:ext>
                      </a:extLst>
                    </p:spPr>
                  </p:pic>
                </p:oleObj>
              </mc:Fallback>
            </mc:AlternateContent>
          </a:graphicData>
        </a:graphic>
      </p:graphicFrame>
      <p:sp>
        <p:nvSpPr>
          <p:cNvPr id="48155" name="Rectangle 154"/>
          <p:cNvSpPr>
            <a:spLocks noChangeArrowheads="1"/>
          </p:cNvSpPr>
          <p:nvPr/>
        </p:nvSpPr>
        <p:spPr bwMode="auto">
          <a:xfrm>
            <a:off x="374090" y="6177242"/>
            <a:ext cx="354330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it-IT" sz="2000" b="0" dirty="0">
                <a:solidFill>
                  <a:srgbClr val="FFFFFF"/>
                </a:solidFill>
                <a:latin typeface="Tahoma" charset="0"/>
                <a:hlinkClick r:id="rId7" action="ppaction://hlinkfile"/>
              </a:rPr>
              <a:t>Variabili casuali discrete</a:t>
            </a:r>
            <a:endParaRPr lang="it-IT" sz="2000" dirty="0">
              <a:solidFill>
                <a:srgbClr val="FFFFFF"/>
              </a:solidFill>
              <a:latin typeface="Tahoma" charset="0"/>
            </a:endParaRPr>
          </a:p>
        </p:txBody>
      </p:sp>
    </p:spTree>
    <p:extLst>
      <p:ext uri="{BB962C8B-B14F-4D97-AF65-F5344CB8AC3E}">
        <p14:creationId xmlns:p14="http://schemas.microsoft.com/office/powerpoint/2010/main" val="11102226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4"/>
          <p:cNvSpPr>
            <a:spLocks noGrp="1" noChangeArrowheads="1"/>
          </p:cNvSpPr>
          <p:nvPr>
            <p:ph type="title"/>
          </p:nvPr>
        </p:nvSpPr>
        <p:spPr>
          <a:xfrm>
            <a:off x="314325" y="280988"/>
            <a:ext cx="8143875" cy="1143000"/>
          </a:xfrm>
        </p:spPr>
        <p:txBody>
          <a:bodyPr/>
          <a:lstStyle/>
          <a:p>
            <a:pPr eaLnBrk="1" hangingPunct="1"/>
            <a:r>
              <a:rPr lang="it-IT" sz="3600" b="0" dirty="0">
                <a:solidFill>
                  <a:srgbClr val="FF0000"/>
                </a:solidFill>
                <a:latin typeface="Tahoma" charset="0"/>
              </a:rPr>
              <a:t>Variabili casuali discrete</a:t>
            </a:r>
            <a:br>
              <a:rPr lang="it-IT" sz="3600" b="0" dirty="0">
                <a:solidFill>
                  <a:srgbClr val="FF0000"/>
                </a:solidFill>
                <a:latin typeface="Tahoma" charset="0"/>
              </a:rPr>
            </a:br>
            <a:r>
              <a:rPr lang="it-IT" sz="2400" b="0" dirty="0">
                <a:solidFill>
                  <a:srgbClr val="FF0000"/>
                </a:solidFill>
                <a:latin typeface="Tahoma" charset="0"/>
              </a:rPr>
              <a:t>Media e Deviazione standard</a:t>
            </a:r>
          </a:p>
        </p:txBody>
      </p:sp>
      <p:graphicFrame>
        <p:nvGraphicFramePr>
          <p:cNvPr id="49154" name="Object 5"/>
          <p:cNvGraphicFramePr>
            <a:graphicFrameLocks noChangeAspect="1"/>
          </p:cNvGraphicFramePr>
          <p:nvPr/>
        </p:nvGraphicFramePr>
        <p:xfrm>
          <a:off x="519113" y="2011363"/>
          <a:ext cx="3638550" cy="2616200"/>
        </p:xfrm>
        <a:graphic>
          <a:graphicData uri="http://schemas.openxmlformats.org/presentationml/2006/ole">
            <mc:AlternateContent xmlns:mc="http://schemas.openxmlformats.org/markup-compatibility/2006">
              <mc:Choice xmlns:v="urn:schemas-microsoft-com:vml" Requires="v">
                <p:oleObj spid="_x0000_s5627" name="Grafico" r:id="rId4" imgW="4410151" imgH="2943149" progId="Excel.Sheet.8">
                  <p:embed/>
                </p:oleObj>
              </mc:Choice>
              <mc:Fallback>
                <p:oleObj name="Grafico" r:id="rId4" imgW="4410151" imgH="2943149"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l="7307" t="10307" r="10187" b="5179"/>
                      <a:stretch>
                        <a:fillRect/>
                      </a:stretch>
                    </p:blipFill>
                    <p:spPr bwMode="auto">
                      <a:xfrm>
                        <a:off x="519113" y="2011363"/>
                        <a:ext cx="3638550" cy="2616200"/>
                      </a:xfrm>
                      <a:prstGeom prst="rect">
                        <a:avLst/>
                      </a:prstGeom>
                      <a:noFill/>
                      <a:ln>
                        <a:noFill/>
                      </a:ln>
                      <a:effectLst/>
                      <a:extLst>
                        <a:ext uri="{909E8E84-426E-40dd-AFC4-6F175D3DCCD1}">
                          <a14:hiddenFill xmlns:a14="http://schemas.microsoft.com/office/drawing/2010/main" xmlns="">
                            <a:solidFill>
                              <a:srgbClr val="000000"/>
                            </a:solidFill>
                          </a14:hiddenFill>
                        </a:ext>
                        <a:ext uri="{91240B29-F687-4f45-9708-019B960494DF}">
                          <a14:hiddenLine xmlns:a14="http://schemas.microsoft.com/office/drawing/2010/main" xmlns="" w="1">
                            <a:solidFill>
                              <a:srgbClr val="FFFFFF"/>
                            </a:solidFill>
                            <a:miter lim="800000"/>
                            <a:headEnd/>
                            <a:tailEnd/>
                          </a14:hiddenLine>
                        </a:ext>
                        <a:ext uri="{AF507438-7753-43e0-B8FC-AC1667EBCBE1}">
                          <a14:hiddenEffects xmlns:a14="http://schemas.microsoft.com/office/drawing/2010/main" xmlns="">
                            <a:effectLst>
                              <a:outerShdw dist="38099" dir="2700000" algn="ctr" rotWithShape="0">
                                <a:srgbClr val="000000">
                                  <a:alpha val="74997"/>
                                </a:srgbClr>
                              </a:outerShdw>
                            </a:effectLst>
                          </a14:hiddenEffects>
                        </a:ext>
                      </a:extLst>
                    </p:spPr>
                  </p:pic>
                </p:oleObj>
              </mc:Fallback>
            </mc:AlternateContent>
          </a:graphicData>
        </a:graphic>
      </p:graphicFrame>
      <p:sp>
        <p:nvSpPr>
          <p:cNvPr id="49155" name="Text Box 6"/>
          <p:cNvSpPr txBox="1">
            <a:spLocks noChangeArrowheads="1"/>
          </p:cNvSpPr>
          <p:nvPr/>
        </p:nvSpPr>
        <p:spPr bwMode="auto">
          <a:xfrm>
            <a:off x="490538" y="1493838"/>
            <a:ext cx="5141912"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b="0" dirty="0">
                <a:solidFill>
                  <a:srgbClr val="292934"/>
                </a:solidFill>
                <a:latin typeface="Tahoma" charset="0"/>
              </a:rPr>
              <a:t>Soste forzate </a:t>
            </a:r>
            <a:r>
              <a:rPr lang="it-IT" sz="1800" b="0" dirty="0" err="1">
                <a:solidFill>
                  <a:srgbClr val="292934"/>
                </a:solidFill>
                <a:latin typeface="Tahoma" charset="0"/>
              </a:rPr>
              <a:t>dell</a:t>
            </a:r>
            <a:r>
              <a:rPr lang="ja-JP" altLang="it-IT" sz="1800" b="0" dirty="0">
                <a:solidFill>
                  <a:srgbClr val="292934"/>
                </a:solidFill>
                <a:latin typeface="Tahoma" charset="0"/>
              </a:rPr>
              <a:t>’</a:t>
            </a:r>
            <a:r>
              <a:rPr lang="it-IT" altLang="ja-JP" sz="1800" b="0" dirty="0">
                <a:solidFill>
                  <a:srgbClr val="292934"/>
                </a:solidFill>
                <a:latin typeface="Tahoma" charset="0"/>
              </a:rPr>
              <a:t>impianto di produzione dei CD. </a:t>
            </a:r>
            <a:endParaRPr lang="it-IT" sz="1800" b="0" dirty="0">
              <a:solidFill>
                <a:srgbClr val="292934"/>
              </a:solidFill>
              <a:latin typeface="Symbol" charset="0"/>
            </a:endParaRPr>
          </a:p>
        </p:txBody>
      </p:sp>
      <p:graphicFrame>
        <p:nvGraphicFramePr>
          <p:cNvPr id="257123" name="Group 99"/>
          <p:cNvGraphicFramePr>
            <a:graphicFrameLocks noGrp="1"/>
          </p:cNvGraphicFramePr>
          <p:nvPr>
            <p:extLst>
              <p:ext uri="{D42A27DB-BD31-4B8C-83A1-F6EECF244321}">
                <p14:modId xmlns:p14="http://schemas.microsoft.com/office/powerpoint/2010/main" val="1979873449"/>
              </p:ext>
            </p:extLst>
          </p:nvPr>
        </p:nvGraphicFramePr>
        <p:xfrm>
          <a:off x="4388878" y="2229035"/>
          <a:ext cx="4247121" cy="1692321"/>
        </p:xfrm>
        <a:graphic>
          <a:graphicData uri="http://schemas.openxmlformats.org/drawingml/2006/table">
            <a:tbl>
              <a:tblPr>
                <a:tableStyleId>{616DA210-FB5B-4158-B5E0-FEB733F419BA}</a:tableStyleId>
              </a:tblPr>
              <a:tblGrid>
                <a:gridCol w="802675"/>
                <a:gridCol w="767393"/>
                <a:gridCol w="688007"/>
                <a:gridCol w="1000857"/>
                <a:gridCol w="988189"/>
              </a:tblGrid>
              <a:tr h="30475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rPr>
                        <a:t>x</a:t>
                      </a:r>
                      <a:endParaRPr kumimoji="0" lang="it-IT" sz="1400" b="1" i="0" u="none" strike="noStrike" cap="none" normalizeH="0" baseline="0" smtClean="0">
                        <a:ln>
                          <a:noFill/>
                        </a:ln>
                        <a:solidFill>
                          <a:schemeClr val="bg1"/>
                        </a:solidFill>
                        <a:effectLst/>
                        <a:latin typeface="Tahoma" pitchFamily="34" charset="0"/>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rPr>
                        <a:t>P(x)</a:t>
                      </a:r>
                      <a:endParaRPr kumimoji="0" lang="it-IT" sz="1400" b="1" i="0" u="none" strike="noStrike" cap="none" normalizeH="0" baseline="0" smtClean="0">
                        <a:ln>
                          <a:noFill/>
                        </a:ln>
                        <a:solidFill>
                          <a:schemeClr val="bg1"/>
                        </a:solidFill>
                        <a:effectLst/>
                        <a:latin typeface="Tahoma" pitchFamily="34" charset="0"/>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rPr>
                        <a:t>xP(x)</a:t>
                      </a:r>
                      <a:endParaRPr kumimoji="0" lang="it-IT" sz="1400" b="1" i="0" u="none" strike="noStrike" cap="none" normalizeH="0" baseline="0" smtClean="0">
                        <a:ln>
                          <a:noFill/>
                        </a:ln>
                        <a:solidFill>
                          <a:schemeClr val="bg1"/>
                        </a:solidFill>
                        <a:effectLst/>
                        <a:latin typeface="Tahoma" pitchFamily="34" charset="0"/>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rPr>
                        <a:t>x</a:t>
                      </a:r>
                      <a:r>
                        <a:rPr kumimoji="0" lang="it-IT" sz="1400" u="none" strike="noStrike" cap="none" normalizeH="0" baseline="30000" smtClean="0">
                          <a:ln>
                            <a:noFill/>
                          </a:ln>
                          <a:effectLst/>
                        </a:rPr>
                        <a:t>2</a:t>
                      </a:r>
                      <a:endParaRPr kumimoji="0" lang="it-IT" sz="1400" b="1" i="0" u="none" strike="noStrike" cap="none" normalizeH="0" baseline="0" smtClean="0">
                        <a:ln>
                          <a:noFill/>
                        </a:ln>
                        <a:solidFill>
                          <a:schemeClr val="bg1"/>
                        </a:solidFill>
                        <a:effectLst/>
                        <a:latin typeface="Tahoma" pitchFamily="34" charset="0"/>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rPr>
                        <a:t>x</a:t>
                      </a:r>
                      <a:r>
                        <a:rPr kumimoji="0" lang="it-IT" sz="1400" u="none" strike="noStrike" cap="none" normalizeH="0" baseline="30000" smtClean="0">
                          <a:ln>
                            <a:noFill/>
                          </a:ln>
                          <a:effectLst/>
                        </a:rPr>
                        <a:t>2</a:t>
                      </a:r>
                      <a:r>
                        <a:rPr kumimoji="0" lang="it-IT" sz="1400" u="none" strike="noStrike" cap="none" normalizeH="0" baseline="0" smtClean="0">
                          <a:ln>
                            <a:noFill/>
                          </a:ln>
                          <a:effectLst/>
                        </a:rPr>
                        <a:t>P(x)</a:t>
                      </a:r>
                      <a:endParaRPr kumimoji="0" lang="it-IT" sz="1400" b="1" i="0" u="none" strike="noStrike" cap="none" normalizeH="0" baseline="0" smtClean="0">
                        <a:ln>
                          <a:noFill/>
                        </a:ln>
                        <a:solidFill>
                          <a:schemeClr val="bg1"/>
                        </a:solidFill>
                        <a:effectLst/>
                        <a:latin typeface="Tahoma" pitchFamily="34" charset="0"/>
                      </a:endParaRPr>
                    </a:p>
                  </a:txBody>
                  <a:tcPr marT="45703" marB="45703" horzOverflow="overflow"/>
                </a:tc>
              </a:tr>
              <a:tr h="27427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rPr>
                        <a:t>0</a:t>
                      </a:r>
                      <a:endParaRPr kumimoji="0" lang="it-IT" sz="1200" b="0" i="0" u="none" strike="noStrike" cap="none" normalizeH="0" baseline="0" smtClean="0">
                        <a:ln>
                          <a:noFill/>
                        </a:ln>
                        <a:solidFill>
                          <a:schemeClr val="bg1"/>
                        </a:solidFill>
                        <a:effectLst/>
                        <a:latin typeface="Tahoma" pitchFamily="34" charset="0"/>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dirty="0" smtClean="0">
                          <a:ln>
                            <a:noFill/>
                          </a:ln>
                          <a:effectLst/>
                        </a:rPr>
                        <a:t>0.15</a:t>
                      </a:r>
                      <a:endParaRPr kumimoji="0" lang="it-IT" sz="1200" b="0" i="0" u="none" strike="noStrike" cap="none" normalizeH="0" baseline="0" dirty="0" smtClean="0">
                        <a:ln>
                          <a:noFill/>
                        </a:ln>
                        <a:solidFill>
                          <a:schemeClr val="bg1"/>
                        </a:solidFill>
                        <a:effectLst/>
                        <a:latin typeface="Tahoma" pitchFamily="34" charset="0"/>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rPr>
                        <a:t>0.00</a:t>
                      </a:r>
                      <a:endParaRPr kumimoji="0" lang="it-IT" sz="1200" b="0" i="0" u="none" strike="noStrike" cap="none" normalizeH="0" baseline="0" smtClean="0">
                        <a:ln>
                          <a:noFill/>
                        </a:ln>
                        <a:solidFill>
                          <a:schemeClr val="bg1"/>
                        </a:solidFill>
                        <a:effectLst/>
                        <a:latin typeface="Tahoma" pitchFamily="34" charset="0"/>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rPr>
                        <a:t>0.00</a:t>
                      </a:r>
                      <a:endParaRPr kumimoji="0" lang="it-IT" sz="1200" b="0" i="0" u="none" strike="noStrike" cap="none" normalizeH="0" baseline="0" smtClean="0">
                        <a:ln>
                          <a:noFill/>
                        </a:ln>
                        <a:solidFill>
                          <a:schemeClr val="bg1"/>
                        </a:solidFill>
                        <a:effectLst/>
                        <a:latin typeface="Tahoma" pitchFamily="34" charset="0"/>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rPr>
                        <a:t>0.00</a:t>
                      </a:r>
                      <a:endParaRPr kumimoji="0" lang="it-IT" sz="1200" b="0" i="0" u="none" strike="noStrike" cap="none" normalizeH="0" baseline="0" smtClean="0">
                        <a:ln>
                          <a:noFill/>
                        </a:ln>
                        <a:solidFill>
                          <a:schemeClr val="bg1"/>
                        </a:solidFill>
                        <a:effectLst/>
                        <a:latin typeface="Tahoma" pitchFamily="34" charset="0"/>
                      </a:endParaRPr>
                    </a:p>
                  </a:txBody>
                  <a:tcPr marT="45703" marB="45703" horzOverflow="overflow"/>
                </a:tc>
              </a:tr>
              <a:tr h="27427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rPr>
                        <a:t>1</a:t>
                      </a:r>
                      <a:endParaRPr kumimoji="0" lang="it-IT" sz="1200" b="0" i="0" u="none" strike="noStrike" cap="none" normalizeH="0" baseline="0" smtClean="0">
                        <a:ln>
                          <a:noFill/>
                        </a:ln>
                        <a:solidFill>
                          <a:schemeClr val="bg1"/>
                        </a:solidFill>
                        <a:effectLst/>
                        <a:latin typeface="Tahoma" pitchFamily="34" charset="0"/>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rPr>
                        <a:t>0.20</a:t>
                      </a:r>
                      <a:endParaRPr kumimoji="0" lang="it-IT" sz="1200" b="0" i="0" u="none" strike="noStrike" cap="none" normalizeH="0" baseline="0" smtClean="0">
                        <a:ln>
                          <a:noFill/>
                        </a:ln>
                        <a:solidFill>
                          <a:schemeClr val="bg1"/>
                        </a:solidFill>
                        <a:effectLst/>
                        <a:latin typeface="Tahoma" pitchFamily="34" charset="0"/>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rPr>
                        <a:t>0.20</a:t>
                      </a:r>
                      <a:endParaRPr kumimoji="0" lang="it-IT" sz="1200" b="0" i="0" u="none" strike="noStrike" cap="none" normalizeH="0" baseline="0" smtClean="0">
                        <a:ln>
                          <a:noFill/>
                        </a:ln>
                        <a:solidFill>
                          <a:schemeClr val="bg1"/>
                        </a:solidFill>
                        <a:effectLst/>
                        <a:latin typeface="Tahoma" pitchFamily="34" charset="0"/>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rPr>
                        <a:t>1.00</a:t>
                      </a:r>
                      <a:endParaRPr kumimoji="0" lang="it-IT" sz="1200" b="0" i="0" u="none" strike="noStrike" cap="none" normalizeH="0" baseline="0" smtClean="0">
                        <a:ln>
                          <a:noFill/>
                        </a:ln>
                        <a:solidFill>
                          <a:schemeClr val="bg1"/>
                        </a:solidFill>
                        <a:effectLst/>
                        <a:latin typeface="Tahoma" pitchFamily="34" charset="0"/>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rPr>
                        <a:t>0.20</a:t>
                      </a:r>
                      <a:endParaRPr kumimoji="0" lang="it-IT" sz="1200" b="0" i="0" u="none" strike="noStrike" cap="none" normalizeH="0" baseline="0" smtClean="0">
                        <a:ln>
                          <a:noFill/>
                        </a:ln>
                        <a:solidFill>
                          <a:schemeClr val="bg1"/>
                        </a:solidFill>
                        <a:effectLst/>
                        <a:latin typeface="Tahoma" pitchFamily="34" charset="0"/>
                      </a:endParaRPr>
                    </a:p>
                  </a:txBody>
                  <a:tcPr marT="45703" marB="45703" horzOverflow="overflow"/>
                </a:tc>
              </a:tr>
              <a:tr h="27427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rPr>
                        <a:t>2</a:t>
                      </a:r>
                      <a:endParaRPr kumimoji="0" lang="it-IT" sz="1200" b="0" i="0" u="none" strike="noStrike" cap="none" normalizeH="0" baseline="0" smtClean="0">
                        <a:ln>
                          <a:noFill/>
                        </a:ln>
                        <a:solidFill>
                          <a:schemeClr val="bg1"/>
                        </a:solidFill>
                        <a:effectLst/>
                        <a:latin typeface="Tahoma" pitchFamily="34" charset="0"/>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rPr>
                        <a:t>0.35</a:t>
                      </a:r>
                      <a:endParaRPr kumimoji="0" lang="it-IT" sz="1200" b="0" i="0" u="none" strike="noStrike" cap="none" normalizeH="0" baseline="0" smtClean="0">
                        <a:ln>
                          <a:noFill/>
                        </a:ln>
                        <a:solidFill>
                          <a:schemeClr val="bg1"/>
                        </a:solidFill>
                        <a:effectLst/>
                        <a:latin typeface="Tahoma" pitchFamily="34" charset="0"/>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rPr>
                        <a:t>0.70</a:t>
                      </a:r>
                      <a:endParaRPr kumimoji="0" lang="it-IT" sz="1200" b="0" i="0" u="none" strike="noStrike" cap="none" normalizeH="0" baseline="0" smtClean="0">
                        <a:ln>
                          <a:noFill/>
                        </a:ln>
                        <a:solidFill>
                          <a:schemeClr val="bg1"/>
                        </a:solidFill>
                        <a:effectLst/>
                        <a:latin typeface="Tahoma" pitchFamily="34" charset="0"/>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rPr>
                        <a:t>4.00</a:t>
                      </a:r>
                      <a:endParaRPr kumimoji="0" lang="it-IT" sz="1200" b="0" i="0" u="none" strike="noStrike" cap="none" normalizeH="0" baseline="0" smtClean="0">
                        <a:ln>
                          <a:noFill/>
                        </a:ln>
                        <a:solidFill>
                          <a:schemeClr val="bg1"/>
                        </a:solidFill>
                        <a:effectLst/>
                        <a:latin typeface="Tahoma" pitchFamily="34" charset="0"/>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rPr>
                        <a:t>1.40</a:t>
                      </a:r>
                      <a:endParaRPr kumimoji="0" lang="it-IT" sz="1200" b="0" i="0" u="none" strike="noStrike" cap="none" normalizeH="0" baseline="0" smtClean="0">
                        <a:ln>
                          <a:noFill/>
                        </a:ln>
                        <a:solidFill>
                          <a:schemeClr val="bg1"/>
                        </a:solidFill>
                        <a:effectLst/>
                        <a:latin typeface="Tahoma" pitchFamily="34" charset="0"/>
                      </a:endParaRPr>
                    </a:p>
                  </a:txBody>
                  <a:tcPr marT="45703" marB="45703" horzOverflow="overflow"/>
                </a:tc>
              </a:tr>
              <a:tr h="27427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rPr>
                        <a:t>3</a:t>
                      </a:r>
                      <a:endParaRPr kumimoji="0" lang="it-IT" sz="1200" b="0" i="0" u="none" strike="noStrike" cap="none" normalizeH="0" baseline="0" smtClean="0">
                        <a:ln>
                          <a:noFill/>
                        </a:ln>
                        <a:solidFill>
                          <a:schemeClr val="bg1"/>
                        </a:solidFill>
                        <a:effectLst/>
                        <a:latin typeface="Tahoma" pitchFamily="34" charset="0"/>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rPr>
                        <a:t>0.30</a:t>
                      </a:r>
                      <a:endParaRPr kumimoji="0" lang="it-IT" sz="1200" b="0" i="0" u="none" strike="noStrike" cap="none" normalizeH="0" baseline="0" smtClean="0">
                        <a:ln>
                          <a:noFill/>
                        </a:ln>
                        <a:solidFill>
                          <a:schemeClr val="bg1"/>
                        </a:solidFill>
                        <a:effectLst/>
                        <a:latin typeface="Tahoma" pitchFamily="34" charset="0"/>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rPr>
                        <a:t>0.90</a:t>
                      </a:r>
                      <a:endParaRPr kumimoji="0" lang="it-IT" sz="1200" b="0" i="0" u="none" strike="noStrike" cap="none" normalizeH="0" baseline="0" smtClean="0">
                        <a:ln>
                          <a:noFill/>
                        </a:ln>
                        <a:solidFill>
                          <a:schemeClr val="bg1"/>
                        </a:solidFill>
                        <a:effectLst/>
                        <a:latin typeface="Tahoma" pitchFamily="34" charset="0"/>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rPr>
                        <a:t>9.00</a:t>
                      </a:r>
                      <a:endParaRPr kumimoji="0" lang="it-IT" sz="1200" b="0" i="0" u="none" strike="noStrike" cap="none" normalizeH="0" baseline="0" smtClean="0">
                        <a:ln>
                          <a:noFill/>
                        </a:ln>
                        <a:solidFill>
                          <a:schemeClr val="bg1"/>
                        </a:solidFill>
                        <a:effectLst/>
                        <a:latin typeface="Tahoma" pitchFamily="34" charset="0"/>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rPr>
                        <a:t>2.70</a:t>
                      </a:r>
                      <a:endParaRPr kumimoji="0" lang="it-IT" sz="1200" b="0" i="0" u="none" strike="noStrike" cap="none" normalizeH="0" baseline="0" smtClean="0">
                        <a:ln>
                          <a:noFill/>
                        </a:ln>
                        <a:solidFill>
                          <a:schemeClr val="bg1"/>
                        </a:solidFill>
                        <a:effectLst/>
                        <a:latin typeface="Tahoma" pitchFamily="34" charset="0"/>
                      </a:endParaRPr>
                    </a:p>
                  </a:txBody>
                  <a:tcPr marT="45703" marB="45703" horzOverflow="overflow"/>
                </a:tc>
              </a:tr>
              <a:tr h="29041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sym typeface="Symbol" pitchFamily="18" charset="2"/>
                        </a:rPr>
                        <a:t>xP(x)</a:t>
                      </a:r>
                      <a:endParaRPr kumimoji="0" lang="it-IT" sz="1200" b="1" i="0" u="none" strike="noStrike" cap="none" normalizeH="0" baseline="0" smtClean="0">
                        <a:ln>
                          <a:noFill/>
                        </a:ln>
                        <a:solidFill>
                          <a:schemeClr val="bg1"/>
                        </a:solidFill>
                        <a:effectLst/>
                        <a:latin typeface="Tahoma" pitchFamily="34" charset="0"/>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sym typeface="Symbol" pitchFamily="18" charset="2"/>
                        </a:rPr>
                        <a:t>1.00</a:t>
                      </a:r>
                      <a:endParaRPr kumimoji="0" lang="it-IT" sz="1200" b="0" i="0" u="none" strike="noStrike" cap="none" normalizeH="0" baseline="0" smtClean="0">
                        <a:ln>
                          <a:noFill/>
                        </a:ln>
                        <a:solidFill>
                          <a:schemeClr val="bg1"/>
                        </a:solidFill>
                        <a:effectLst/>
                        <a:latin typeface="Tahoma" pitchFamily="34" charset="0"/>
                        <a:sym typeface="Symbol" pitchFamily="18" charset="2"/>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rPr>
                        <a:t>1.80</a:t>
                      </a:r>
                      <a:endParaRPr kumimoji="0" lang="it-IT" sz="1200" b="0" i="0" u="none" strike="noStrike" cap="none" normalizeH="0" baseline="0" smtClean="0">
                        <a:ln>
                          <a:noFill/>
                        </a:ln>
                        <a:solidFill>
                          <a:schemeClr val="bg1"/>
                        </a:solidFill>
                        <a:effectLst/>
                        <a:latin typeface="Tahoma" pitchFamily="34" charset="0"/>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sym typeface="Symbol" pitchFamily="18" charset="2"/>
                        </a:rPr>
                        <a:t>x</a:t>
                      </a:r>
                      <a:r>
                        <a:rPr kumimoji="0" lang="it-IT" sz="1200" u="none" strike="noStrike" cap="none" normalizeH="0" baseline="30000" smtClean="0">
                          <a:ln>
                            <a:noFill/>
                          </a:ln>
                          <a:effectLst/>
                          <a:sym typeface="Symbol" pitchFamily="18" charset="2"/>
                        </a:rPr>
                        <a:t>2</a:t>
                      </a:r>
                      <a:r>
                        <a:rPr kumimoji="0" lang="it-IT" sz="1200" u="none" strike="noStrike" cap="none" normalizeH="0" baseline="0" smtClean="0">
                          <a:ln>
                            <a:noFill/>
                          </a:ln>
                          <a:effectLst/>
                          <a:sym typeface="Symbol" pitchFamily="18" charset="2"/>
                        </a:rPr>
                        <a:t>P(x)=</a:t>
                      </a:r>
                      <a:endParaRPr kumimoji="0" lang="it-IT" sz="1200" b="0" i="0" u="none" strike="noStrike" cap="none" normalizeH="0" baseline="0" smtClean="0">
                        <a:ln>
                          <a:noFill/>
                        </a:ln>
                        <a:solidFill>
                          <a:schemeClr val="bg1"/>
                        </a:solidFill>
                        <a:effectLst/>
                        <a:latin typeface="Tahoma" pitchFamily="34" charset="0"/>
                        <a:sym typeface="Symbol" pitchFamily="18" charset="2"/>
                      </a:endParaRPr>
                    </a:p>
                  </a:txBody>
                  <a:tcPr marT="45703" marB="4570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dirty="0" smtClean="0">
                          <a:ln>
                            <a:noFill/>
                          </a:ln>
                          <a:effectLst/>
                        </a:rPr>
                        <a:t>4.30</a:t>
                      </a:r>
                      <a:endParaRPr kumimoji="0" lang="it-IT" sz="1200" b="0" i="0" u="none" strike="noStrike" cap="none" normalizeH="0" baseline="0" dirty="0" smtClean="0">
                        <a:ln>
                          <a:noFill/>
                        </a:ln>
                        <a:solidFill>
                          <a:schemeClr val="bg1"/>
                        </a:solidFill>
                        <a:effectLst/>
                        <a:latin typeface="Tahoma" pitchFamily="34" charset="0"/>
                      </a:endParaRPr>
                    </a:p>
                  </a:txBody>
                  <a:tcPr marT="45703" marB="45703" horzOverflow="overflow"/>
                </a:tc>
              </a:tr>
            </a:tbl>
          </a:graphicData>
        </a:graphic>
      </p:graphicFrame>
      <p:sp>
        <p:nvSpPr>
          <p:cNvPr id="49200" name="Rectangle 48"/>
          <p:cNvSpPr>
            <a:spLocks noChangeArrowheads="1"/>
          </p:cNvSpPr>
          <p:nvPr/>
        </p:nvSpPr>
        <p:spPr bwMode="auto">
          <a:xfrm>
            <a:off x="0" y="3281363"/>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it-IT"/>
          </a:p>
        </p:txBody>
      </p:sp>
      <p:sp>
        <p:nvSpPr>
          <p:cNvPr id="49201" name="Text Box 43"/>
          <p:cNvSpPr txBox="1">
            <a:spLocks noChangeArrowheads="1"/>
          </p:cNvSpPr>
          <p:nvPr/>
        </p:nvSpPr>
        <p:spPr bwMode="auto">
          <a:xfrm>
            <a:off x="604838" y="4804646"/>
            <a:ext cx="3343275"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b="0">
                <a:solidFill>
                  <a:srgbClr val="292934"/>
                </a:solidFill>
                <a:latin typeface="Tahoma" charset="0"/>
              </a:rPr>
              <a:t>Media  </a:t>
            </a:r>
            <a:r>
              <a:rPr lang="it-IT" sz="1800" b="0">
                <a:solidFill>
                  <a:srgbClr val="292934"/>
                </a:solidFill>
                <a:latin typeface="Symbol" charset="0"/>
              </a:rPr>
              <a:t>m</a:t>
            </a:r>
            <a:r>
              <a:rPr lang="it-IT" sz="1800" b="0">
                <a:solidFill>
                  <a:srgbClr val="292934"/>
                </a:solidFill>
                <a:latin typeface="Tahoma" charset="0"/>
              </a:rPr>
              <a:t> o valore atteso E(x):</a:t>
            </a:r>
          </a:p>
        </p:txBody>
      </p:sp>
      <p:graphicFrame>
        <p:nvGraphicFramePr>
          <p:cNvPr id="49202" name="Object 44"/>
          <p:cNvGraphicFramePr>
            <a:graphicFrameLocks noChangeAspect="1"/>
          </p:cNvGraphicFramePr>
          <p:nvPr>
            <p:extLst>
              <p:ext uri="{D42A27DB-BD31-4B8C-83A1-F6EECF244321}">
                <p14:modId xmlns:p14="http://schemas.microsoft.com/office/powerpoint/2010/main" val="21187286"/>
              </p:ext>
            </p:extLst>
          </p:nvPr>
        </p:nvGraphicFramePr>
        <p:xfrm>
          <a:off x="4484688" y="4796709"/>
          <a:ext cx="1908175" cy="382587"/>
        </p:xfrm>
        <a:graphic>
          <a:graphicData uri="http://schemas.openxmlformats.org/presentationml/2006/ole">
            <mc:AlternateContent xmlns:mc="http://schemas.openxmlformats.org/markup-compatibility/2006">
              <mc:Choice xmlns:v="urn:schemas-microsoft-com:vml" Requires="v">
                <p:oleObj spid="_x0000_s5628" name="Equation" r:id="rId6" imgW="1269449" imgH="253890" progId="Equation.3">
                  <p:embed/>
                </p:oleObj>
              </mc:Choice>
              <mc:Fallback>
                <p:oleObj name="Equation" r:id="rId6" imgW="1269449" imgH="25389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84688" y="4796709"/>
                        <a:ext cx="1908175" cy="382587"/>
                      </a:xfrm>
                      <a:prstGeom prst="rect">
                        <a:avLst/>
                      </a:prstGeom>
                      <a:solidFill>
                        <a:srgbClr val="FFFFFF"/>
                      </a:solidFill>
                    </p:spPr>
                  </p:pic>
                </p:oleObj>
              </mc:Fallback>
            </mc:AlternateContent>
          </a:graphicData>
        </a:graphic>
      </p:graphicFrame>
      <p:sp>
        <p:nvSpPr>
          <p:cNvPr id="49203" name="Text Box 46"/>
          <p:cNvSpPr txBox="1">
            <a:spLocks noChangeArrowheads="1"/>
          </p:cNvSpPr>
          <p:nvPr/>
        </p:nvSpPr>
        <p:spPr bwMode="auto">
          <a:xfrm>
            <a:off x="604838" y="5341221"/>
            <a:ext cx="2674937"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b="0" dirty="0">
                <a:solidFill>
                  <a:srgbClr val="292934"/>
                </a:solidFill>
                <a:latin typeface="Tahoma" charset="0"/>
              </a:rPr>
              <a:t>Deviazione Standard :</a:t>
            </a:r>
          </a:p>
        </p:txBody>
      </p:sp>
      <p:graphicFrame>
        <p:nvGraphicFramePr>
          <p:cNvPr id="49204" name="Object 47"/>
          <p:cNvGraphicFramePr>
            <a:graphicFrameLocks noChangeAspect="1"/>
          </p:cNvGraphicFramePr>
          <p:nvPr>
            <p:extLst>
              <p:ext uri="{D42A27DB-BD31-4B8C-83A1-F6EECF244321}">
                <p14:modId xmlns:p14="http://schemas.microsoft.com/office/powerpoint/2010/main" val="486243210"/>
              </p:ext>
            </p:extLst>
          </p:nvPr>
        </p:nvGraphicFramePr>
        <p:xfrm>
          <a:off x="4470400" y="5287246"/>
          <a:ext cx="3746500" cy="476250"/>
        </p:xfrm>
        <a:graphic>
          <a:graphicData uri="http://schemas.openxmlformats.org/presentationml/2006/ole">
            <mc:AlternateContent xmlns:mc="http://schemas.openxmlformats.org/markup-compatibility/2006">
              <mc:Choice xmlns:v="urn:schemas-microsoft-com:vml" Requires="v">
                <p:oleObj spid="_x0000_s5629" name="Equation" r:id="rId8" imgW="2514600" imgH="317500" progId="Equation.3">
                  <p:embed/>
                </p:oleObj>
              </mc:Choice>
              <mc:Fallback>
                <p:oleObj name="Equation" r:id="rId8" imgW="2514600" imgH="3175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70400" y="5287246"/>
                        <a:ext cx="3746500" cy="476250"/>
                      </a:xfrm>
                      <a:prstGeom prst="rect">
                        <a:avLst/>
                      </a:prstGeom>
                      <a:solidFill>
                        <a:srgbClr val="FFFFFF"/>
                      </a:solidFill>
                    </p:spPr>
                  </p:pic>
                </p:oleObj>
              </mc:Fallback>
            </mc:AlternateContent>
          </a:graphicData>
        </a:graphic>
      </p:graphicFrame>
      <p:sp>
        <p:nvSpPr>
          <p:cNvPr id="49205" name="Text Box 89"/>
          <p:cNvSpPr txBox="1">
            <a:spLocks noChangeArrowheads="1"/>
          </p:cNvSpPr>
          <p:nvPr/>
        </p:nvSpPr>
        <p:spPr bwMode="auto">
          <a:xfrm>
            <a:off x="4421188" y="4024313"/>
            <a:ext cx="3951287" cy="779462"/>
          </a:xfrm>
          <a:prstGeom prst="rect">
            <a:avLst/>
          </a:prstGeom>
          <a:solidFill>
            <a:srgbClr val="FFFFFF"/>
          </a:solidFill>
          <a:ln>
            <a:noFill/>
          </a:ln>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b="0">
                <a:solidFill>
                  <a:schemeClr val="bg1"/>
                </a:solidFill>
                <a:latin typeface="Tahoma" charset="0"/>
              </a:rPr>
              <a:t>Media  </a:t>
            </a:r>
            <a:r>
              <a:rPr lang="it-IT" sz="1800" b="0">
                <a:solidFill>
                  <a:schemeClr val="bg1"/>
                </a:solidFill>
                <a:latin typeface="Symbol" charset="0"/>
              </a:rPr>
              <a:t>m</a:t>
            </a:r>
            <a:r>
              <a:rPr lang="it-IT" sz="1800" b="0">
                <a:solidFill>
                  <a:schemeClr val="bg1"/>
                </a:solidFill>
                <a:latin typeface="Tahoma" charset="0"/>
              </a:rPr>
              <a:t> = 1.80</a:t>
            </a:r>
          </a:p>
          <a:p>
            <a:pPr eaLnBrk="1" hangingPunct="1">
              <a:spcBef>
                <a:spcPct val="50000"/>
              </a:spcBef>
            </a:pPr>
            <a:r>
              <a:rPr lang="it-IT" sz="1800" b="0">
                <a:solidFill>
                  <a:schemeClr val="bg1"/>
                </a:solidFill>
                <a:latin typeface="Tahoma" charset="0"/>
              </a:rPr>
              <a:t>Deviazione Standard </a:t>
            </a:r>
            <a:r>
              <a:rPr lang="it-IT" sz="1800" b="0">
                <a:solidFill>
                  <a:schemeClr val="bg1"/>
                </a:solidFill>
                <a:latin typeface="Symbol" charset="0"/>
              </a:rPr>
              <a:t>s</a:t>
            </a:r>
            <a:r>
              <a:rPr lang="it-IT" sz="1800" b="0">
                <a:solidFill>
                  <a:schemeClr val="bg1"/>
                </a:solidFill>
                <a:latin typeface="Tahoma" charset="0"/>
              </a:rPr>
              <a:t> =1,58</a:t>
            </a:r>
          </a:p>
        </p:txBody>
      </p:sp>
      <p:sp>
        <p:nvSpPr>
          <p:cNvPr id="49206" name="Text Box 91"/>
          <p:cNvSpPr txBox="1">
            <a:spLocks noChangeArrowheads="1"/>
          </p:cNvSpPr>
          <p:nvPr/>
        </p:nvSpPr>
        <p:spPr bwMode="auto">
          <a:xfrm>
            <a:off x="533401" y="6142038"/>
            <a:ext cx="448281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2000" b="0" dirty="0">
                <a:solidFill>
                  <a:srgbClr val="292934"/>
                </a:solidFill>
                <a:latin typeface="Tahoma" charset="0"/>
              </a:rPr>
              <a:t>Esercizi: </a:t>
            </a:r>
            <a:r>
              <a:rPr lang="it-IT" sz="2000" b="0" dirty="0">
                <a:solidFill>
                  <a:srgbClr val="292934"/>
                </a:solidFill>
                <a:latin typeface="Tahoma" charset="0"/>
                <a:hlinkClick r:id="rId10" action="ppaction://hlinkfile"/>
              </a:rPr>
              <a:t>Valore Atteso</a:t>
            </a:r>
            <a:r>
              <a:rPr lang="it-IT" sz="2000" b="0" dirty="0">
                <a:solidFill>
                  <a:srgbClr val="292934"/>
                </a:solidFill>
                <a:latin typeface="Tahoma" charset="0"/>
              </a:rPr>
              <a:t>: </a:t>
            </a:r>
            <a:r>
              <a:rPr lang="it-IT" sz="2000" b="0" dirty="0">
                <a:solidFill>
                  <a:srgbClr val="292934"/>
                </a:solidFill>
                <a:latin typeface="Tahoma" charset="0"/>
                <a:hlinkClick r:id="rId11" action="ppaction://hlinkfile"/>
              </a:rPr>
              <a:t>Primipare</a:t>
            </a:r>
            <a:endParaRPr lang="it-IT" sz="2000" b="0" dirty="0">
              <a:solidFill>
                <a:srgbClr val="292934"/>
              </a:solidFill>
              <a:latin typeface="Tahoma" charset="0"/>
            </a:endParaRPr>
          </a:p>
        </p:txBody>
      </p:sp>
    </p:spTree>
    <p:extLst>
      <p:ext uri="{BB962C8B-B14F-4D97-AF65-F5344CB8AC3E}">
        <p14:creationId xmlns:p14="http://schemas.microsoft.com/office/powerpoint/2010/main" val="34993457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latin typeface="Arial"/>
                <a:cs typeface="Arial"/>
              </a:rPr>
              <a:t>Contenuto</a:t>
            </a:r>
            <a:endParaRPr lang="it-IT" dirty="0">
              <a:solidFill>
                <a:srgbClr val="FF0000"/>
              </a:solidFill>
              <a:latin typeface="Arial"/>
              <a:cs typeface="Arial"/>
            </a:endParaRPr>
          </a:p>
        </p:txBody>
      </p:sp>
      <p:sp>
        <p:nvSpPr>
          <p:cNvPr id="3" name="Segnaposto contenuto 2"/>
          <p:cNvSpPr>
            <a:spLocks noGrp="1"/>
          </p:cNvSpPr>
          <p:nvPr>
            <p:ph idx="1"/>
          </p:nvPr>
        </p:nvSpPr>
        <p:spPr>
          <a:xfrm>
            <a:off x="457200" y="1428973"/>
            <a:ext cx="8229600" cy="4368204"/>
          </a:xfrm>
        </p:spPr>
        <p:txBody>
          <a:bodyPr>
            <a:normAutofit fontScale="85000" lnSpcReduction="20000"/>
          </a:bodyPr>
          <a:lstStyle/>
          <a:p>
            <a:r>
              <a:rPr lang="it-IT" sz="2800" dirty="0" smtClean="0">
                <a:cs typeface="Arial"/>
              </a:rPr>
              <a:t>Probabilità e Calcolo delle Probabilità</a:t>
            </a:r>
          </a:p>
          <a:p>
            <a:pPr marL="622300" lvl="1">
              <a:lnSpc>
                <a:spcPct val="120000"/>
              </a:lnSpc>
            </a:pPr>
            <a:r>
              <a:rPr lang="it-IT" sz="2400" dirty="0" smtClean="0">
                <a:cs typeface="Arial"/>
              </a:rPr>
              <a:t>Spazio campionario, evento semplice e composto, probabilità</a:t>
            </a:r>
          </a:p>
          <a:p>
            <a:pPr marL="622300" lvl="1">
              <a:lnSpc>
                <a:spcPct val="120000"/>
              </a:lnSpc>
            </a:pPr>
            <a:r>
              <a:rPr lang="it-IT" sz="2400" dirty="0" smtClean="0">
                <a:cs typeface="Arial"/>
              </a:rPr>
              <a:t>Eventi indipendenti, mutuamente esclusivi, condizionati </a:t>
            </a:r>
          </a:p>
          <a:p>
            <a:pPr>
              <a:spcBef>
                <a:spcPts val="1224"/>
              </a:spcBef>
            </a:pPr>
            <a:r>
              <a:rPr lang="it-IT" sz="2800" dirty="0" smtClean="0">
                <a:cs typeface="Arial"/>
              </a:rPr>
              <a:t>Variabili Casuali Discrete</a:t>
            </a:r>
          </a:p>
          <a:p>
            <a:pPr marL="622300" lvl="1">
              <a:lnSpc>
                <a:spcPct val="120000"/>
              </a:lnSpc>
            </a:pPr>
            <a:r>
              <a:rPr lang="it-IT" sz="2400" dirty="0">
                <a:cs typeface="Arial"/>
              </a:rPr>
              <a:t>Probabilità di eventi singoli e multipli</a:t>
            </a:r>
          </a:p>
          <a:p>
            <a:pPr marL="622300" lvl="1">
              <a:lnSpc>
                <a:spcPct val="120000"/>
              </a:lnSpc>
            </a:pPr>
            <a:r>
              <a:rPr lang="it-IT" sz="2400" dirty="0">
                <a:cs typeface="Arial"/>
              </a:rPr>
              <a:t>Distribuzione di probabilità binomiale e di </a:t>
            </a:r>
            <a:r>
              <a:rPr lang="it-IT" sz="2400" dirty="0" err="1" smtClean="0">
                <a:cs typeface="Arial"/>
              </a:rPr>
              <a:t>Bernoulli</a:t>
            </a:r>
            <a:endParaRPr lang="it-IT" sz="2400" dirty="0" smtClean="0">
              <a:cs typeface="Arial"/>
            </a:endParaRPr>
          </a:p>
          <a:p>
            <a:pPr marL="622300" lvl="1">
              <a:lnSpc>
                <a:spcPct val="120000"/>
              </a:lnSpc>
            </a:pPr>
            <a:r>
              <a:rPr lang="it-IT" sz="2400" dirty="0">
                <a:cs typeface="Arial"/>
              </a:rPr>
              <a:t>Calcolo della Probabilità </a:t>
            </a:r>
            <a:r>
              <a:rPr lang="it-IT" sz="2400" dirty="0">
                <a:solidFill>
                  <a:prstClr val="black"/>
                </a:solidFill>
                <a:cs typeface="Arial"/>
              </a:rPr>
              <a:t>di una </a:t>
            </a:r>
            <a:r>
              <a:rPr lang="it-IT" sz="2400" dirty="0" err="1" smtClean="0">
                <a:solidFill>
                  <a:prstClr val="black"/>
                </a:solidFill>
                <a:cs typeface="Arial"/>
              </a:rPr>
              <a:t>v.c.</a:t>
            </a:r>
            <a:r>
              <a:rPr lang="it-IT" sz="2400" dirty="0" smtClean="0">
                <a:solidFill>
                  <a:prstClr val="black"/>
                </a:solidFill>
                <a:cs typeface="Arial"/>
              </a:rPr>
              <a:t> discreta</a:t>
            </a:r>
            <a:endParaRPr lang="it-IT" sz="2400" dirty="0">
              <a:cs typeface="Arial"/>
            </a:endParaRPr>
          </a:p>
          <a:p>
            <a:pPr>
              <a:spcBef>
                <a:spcPts val="1224"/>
              </a:spcBef>
            </a:pPr>
            <a:r>
              <a:rPr lang="it-IT" sz="2800" dirty="0">
                <a:cs typeface="Arial"/>
              </a:rPr>
              <a:t>Variabili Casuali Continue   </a:t>
            </a:r>
          </a:p>
          <a:p>
            <a:pPr marL="622300" lvl="1">
              <a:lnSpc>
                <a:spcPct val="120000"/>
              </a:lnSpc>
            </a:pPr>
            <a:r>
              <a:rPr lang="it-IT" sz="2400" dirty="0" smtClean="0">
                <a:cs typeface="Arial"/>
              </a:rPr>
              <a:t>Distribuzione di Probabilità di una variabile continua</a:t>
            </a:r>
            <a:endParaRPr lang="it-IT" sz="2400" dirty="0">
              <a:cs typeface="Arial"/>
            </a:endParaRPr>
          </a:p>
          <a:p>
            <a:pPr marL="622300" lvl="1">
              <a:lnSpc>
                <a:spcPct val="120000"/>
              </a:lnSpc>
            </a:pPr>
            <a:r>
              <a:rPr lang="it-IT" sz="2400" dirty="0">
                <a:cs typeface="Arial"/>
              </a:rPr>
              <a:t>Distribuzione di probabilità </a:t>
            </a:r>
            <a:r>
              <a:rPr lang="it-IT" sz="2400" dirty="0" smtClean="0">
                <a:cs typeface="Arial"/>
              </a:rPr>
              <a:t>Normale </a:t>
            </a:r>
            <a:r>
              <a:rPr lang="it-IT" sz="2400" dirty="0">
                <a:cs typeface="Arial"/>
              </a:rPr>
              <a:t>o di </a:t>
            </a:r>
            <a:r>
              <a:rPr lang="it-IT" sz="2400" dirty="0" smtClean="0">
                <a:cs typeface="Arial"/>
              </a:rPr>
              <a:t>Gauss</a:t>
            </a:r>
          </a:p>
          <a:p>
            <a:pPr marL="622300" lvl="1">
              <a:lnSpc>
                <a:spcPct val="120000"/>
              </a:lnSpc>
            </a:pPr>
            <a:r>
              <a:rPr lang="it-IT" sz="2400" dirty="0" smtClean="0">
                <a:cs typeface="Arial"/>
              </a:rPr>
              <a:t>Calcolo della Probabilità </a:t>
            </a:r>
            <a:r>
              <a:rPr lang="it-IT" sz="2400" dirty="0">
                <a:solidFill>
                  <a:prstClr val="black"/>
                </a:solidFill>
                <a:cs typeface="Arial"/>
              </a:rPr>
              <a:t>di una </a:t>
            </a:r>
            <a:r>
              <a:rPr lang="it-IT" sz="2400" dirty="0" err="1" smtClean="0">
                <a:solidFill>
                  <a:prstClr val="black"/>
                </a:solidFill>
                <a:cs typeface="Arial"/>
              </a:rPr>
              <a:t>v.c.</a:t>
            </a:r>
            <a:r>
              <a:rPr lang="it-IT" sz="2400" dirty="0" smtClean="0">
                <a:solidFill>
                  <a:prstClr val="black"/>
                </a:solidFill>
                <a:cs typeface="Arial"/>
              </a:rPr>
              <a:t> </a:t>
            </a:r>
            <a:r>
              <a:rPr lang="it-IT" sz="2400" dirty="0">
                <a:solidFill>
                  <a:prstClr val="black"/>
                </a:solidFill>
                <a:cs typeface="Arial"/>
              </a:rPr>
              <a:t>continua</a:t>
            </a:r>
            <a:endParaRPr lang="it-IT" dirty="0" smtClean="0">
              <a:cs typeface="Arial"/>
            </a:endParaRPr>
          </a:p>
        </p:txBody>
      </p:sp>
    </p:spTree>
    <p:extLst>
      <p:ext uri="{BB962C8B-B14F-4D97-AF65-F5344CB8AC3E}">
        <p14:creationId xmlns:p14="http://schemas.microsoft.com/office/powerpoint/2010/main" val="42655952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Variabili Casuali </a:t>
            </a:r>
            <a:r>
              <a:rPr lang="it-IT" dirty="0" err="1" smtClean="0"/>
              <a:t>Discerte</a:t>
            </a:r>
            <a:endParaRPr lang="it-IT" dirty="0"/>
          </a:p>
        </p:txBody>
      </p:sp>
      <p:sp>
        <p:nvSpPr>
          <p:cNvPr id="3" name="Segnaposto contenuto 2"/>
          <p:cNvSpPr>
            <a:spLocks noGrp="1"/>
          </p:cNvSpPr>
          <p:nvPr>
            <p:ph idx="1"/>
          </p:nvPr>
        </p:nvSpPr>
        <p:spPr/>
        <p:txBody>
          <a:bodyPr>
            <a:normAutofit/>
          </a:bodyPr>
          <a:lstStyle/>
          <a:p>
            <a:r>
              <a:rPr lang="it-IT" sz="2400" dirty="0" smtClean="0"/>
              <a:t>Variabile Casuale discreta </a:t>
            </a:r>
            <a:r>
              <a:rPr lang="it-IT" sz="2400" i="1" dirty="0" smtClean="0"/>
              <a:t>X</a:t>
            </a:r>
          </a:p>
          <a:p>
            <a:r>
              <a:rPr lang="it-IT" sz="2400" dirty="0" smtClean="0"/>
              <a:t>Distribuzione di Probabilità di una variabile casuale discreta </a:t>
            </a:r>
            <a:r>
              <a:rPr lang="it-IT" sz="2400" i="1" dirty="0" smtClean="0"/>
              <a:t>X</a:t>
            </a:r>
          </a:p>
          <a:p>
            <a:r>
              <a:rPr lang="it-IT" sz="2400" dirty="0" smtClean="0"/>
              <a:t>Calcolo della probabilità di una distribuzione casuale </a:t>
            </a:r>
            <a:r>
              <a:rPr lang="it-IT" sz="2400" i="1" dirty="0" smtClean="0"/>
              <a:t>X</a:t>
            </a:r>
            <a:r>
              <a:rPr lang="it-IT" sz="2400" dirty="0" smtClean="0"/>
              <a:t> </a:t>
            </a:r>
          </a:p>
          <a:p>
            <a:r>
              <a:rPr lang="it-IT" sz="2400" dirty="0" smtClean="0"/>
              <a:t>Valore Atteso (Media) della distribuzione </a:t>
            </a:r>
            <a:r>
              <a:rPr lang="it-IT" sz="2400" i="1" dirty="0" err="1" smtClean="0"/>
              <a:t>P</a:t>
            </a:r>
            <a:r>
              <a:rPr lang="it-IT" sz="2400" dirty="0" smtClean="0"/>
              <a:t>(</a:t>
            </a:r>
            <a:r>
              <a:rPr lang="it-IT" sz="2400" i="1" dirty="0" smtClean="0"/>
              <a:t>X</a:t>
            </a:r>
            <a:r>
              <a:rPr lang="it-IT" sz="2400" dirty="0" smtClean="0"/>
              <a:t>)</a:t>
            </a:r>
          </a:p>
          <a:p>
            <a:r>
              <a:rPr lang="it-IT" sz="2400" dirty="0" smtClean="0"/>
              <a:t>Distribuzione di </a:t>
            </a:r>
            <a:r>
              <a:rPr lang="it-IT" sz="2400" i="1" dirty="0" err="1" smtClean="0"/>
              <a:t>P</a:t>
            </a:r>
            <a:r>
              <a:rPr lang="it-IT" sz="2400" dirty="0" smtClean="0"/>
              <a:t>(</a:t>
            </a:r>
            <a:r>
              <a:rPr lang="it-IT" sz="2400" i="1" dirty="0" smtClean="0"/>
              <a:t>X</a:t>
            </a:r>
            <a:r>
              <a:rPr lang="it-IT" sz="2400" dirty="0" smtClean="0"/>
              <a:t>)</a:t>
            </a:r>
          </a:p>
          <a:p>
            <a:r>
              <a:rPr lang="it-IT" sz="2400" dirty="0" smtClean="0"/>
              <a:t>Esempi: </a:t>
            </a:r>
            <a:r>
              <a:rPr lang="it-IT" sz="2400" dirty="0" smtClean="0">
                <a:hlinkClick r:id="rId2" action="ppaction://hlinkfile"/>
              </a:rPr>
              <a:t>Variabili Casuali Discrete</a:t>
            </a:r>
            <a:r>
              <a:rPr lang="it-IT" sz="2400" dirty="0" smtClean="0"/>
              <a:t> </a:t>
            </a:r>
          </a:p>
          <a:p>
            <a:pPr marL="0" indent="0">
              <a:buNone/>
            </a:pPr>
            <a:endParaRPr lang="it-IT" sz="2400" dirty="0" smtClean="0"/>
          </a:p>
          <a:p>
            <a:r>
              <a:rPr lang="it-IT" sz="2400" dirty="0" err="1" smtClean="0"/>
              <a:t>WorkBook</a:t>
            </a:r>
            <a:r>
              <a:rPr lang="it-IT" sz="2400" dirty="0" smtClean="0"/>
              <a:t>:  </a:t>
            </a:r>
            <a:r>
              <a:rPr lang="it-IT" sz="2400" dirty="0" smtClean="0">
                <a:hlinkClick r:id="rId3" action="ppaction://hlinkfile"/>
              </a:rPr>
              <a:t>Probabilità Variabile Casuale Discreta</a:t>
            </a:r>
            <a:endParaRPr lang="it-IT" sz="2400" dirty="0" smtClean="0"/>
          </a:p>
          <a:p>
            <a:endParaRPr lang="it-IT" sz="2400" dirty="0"/>
          </a:p>
          <a:p>
            <a:r>
              <a:rPr lang="it-IT" sz="2400" dirty="0" smtClean="0"/>
              <a:t>Applet: </a:t>
            </a:r>
            <a:r>
              <a:rPr lang="it-IT" sz="2400" dirty="0" smtClean="0">
                <a:hlinkClick r:id="rId4"/>
              </a:rPr>
              <a:t>Simulazione</a:t>
            </a:r>
            <a:endParaRPr lang="it-IT" sz="2400" dirty="0"/>
          </a:p>
        </p:txBody>
      </p:sp>
    </p:spTree>
    <p:extLst>
      <p:ext uri="{BB962C8B-B14F-4D97-AF65-F5344CB8AC3E}">
        <p14:creationId xmlns:p14="http://schemas.microsoft.com/office/powerpoint/2010/main" val="26457428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a:xfrm>
            <a:off x="685800" y="266700"/>
            <a:ext cx="7772400" cy="804863"/>
          </a:xfrm>
        </p:spPr>
        <p:txBody>
          <a:bodyPr/>
          <a:lstStyle/>
          <a:p>
            <a:pPr eaLnBrk="1" hangingPunct="1"/>
            <a:r>
              <a:rPr lang="it-IT" sz="4000" b="0" dirty="0">
                <a:solidFill>
                  <a:srgbClr val="FF0000"/>
                </a:solidFill>
                <a:latin typeface="Tahoma" charset="0"/>
              </a:rPr>
              <a:t>Ogni giocata una vincita</a:t>
            </a:r>
          </a:p>
        </p:txBody>
      </p:sp>
      <p:graphicFrame>
        <p:nvGraphicFramePr>
          <p:cNvPr id="261299" name="Group 179"/>
          <p:cNvGraphicFramePr>
            <a:graphicFrameLocks noGrp="1"/>
          </p:cNvGraphicFramePr>
          <p:nvPr>
            <p:extLst>
              <p:ext uri="{D42A27DB-BD31-4B8C-83A1-F6EECF244321}">
                <p14:modId xmlns:p14="http://schemas.microsoft.com/office/powerpoint/2010/main" val="588879052"/>
              </p:ext>
            </p:extLst>
          </p:nvPr>
        </p:nvGraphicFramePr>
        <p:xfrm>
          <a:off x="2214563" y="2270033"/>
          <a:ext cx="4664075" cy="1676400"/>
        </p:xfrm>
        <a:graphic>
          <a:graphicData uri="http://schemas.openxmlformats.org/drawingml/2006/table">
            <a:tbl>
              <a:tblPr/>
              <a:tblGrid>
                <a:gridCol w="1223962"/>
                <a:gridCol w="841375"/>
                <a:gridCol w="1365250"/>
                <a:gridCol w="1233488"/>
              </a:tblGrid>
              <a:tr h="335280">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39750" algn="l"/>
                        </a:tabLst>
                      </a:pPr>
                      <a:r>
                        <a:rPr kumimoji="0" lang="it-IT" sz="1600" b="1" i="0" u="none" strike="noStrike" cap="none" normalizeH="0" baseline="0">
                          <a:ln>
                            <a:noFill/>
                          </a:ln>
                          <a:solidFill>
                            <a:schemeClr val="tx1"/>
                          </a:solidFill>
                          <a:effectLst/>
                          <a:latin typeface="Tahoma" charset="0"/>
                          <a:ea typeface="ＭＳ Ｐゴシック" charset="0"/>
                          <a:cs typeface="Times New Roman" charset="0"/>
                        </a:rPr>
                        <a:t>Evento </a:t>
                      </a:r>
                      <a:endParaRPr kumimoji="0" lang="it-IT" sz="1600" b="1" i="0" u="none" strike="noStrike" cap="none" normalizeH="0" baseline="0">
                        <a:ln>
                          <a:noFill/>
                        </a:ln>
                        <a:solidFill>
                          <a:schemeClr val="tx1"/>
                        </a:solidFill>
                        <a:effectLst/>
                        <a:latin typeface="Tahoma"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39750" algn="l"/>
                        </a:tabLst>
                      </a:pPr>
                      <a:r>
                        <a:rPr kumimoji="0" lang="it-IT" sz="1600" b="1" i="0" u="none" strike="noStrike" cap="none" normalizeH="0" baseline="0">
                          <a:ln>
                            <a:noFill/>
                          </a:ln>
                          <a:solidFill>
                            <a:schemeClr val="tx1"/>
                          </a:solidFill>
                          <a:effectLst/>
                          <a:latin typeface="Tahoma" charset="0"/>
                          <a:ea typeface="ＭＳ Ｐゴシック" charset="0"/>
                        </a:rPr>
                        <a:t>Dado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39750" algn="l"/>
                        </a:tabLst>
                      </a:pPr>
                      <a:r>
                        <a:rPr kumimoji="0" lang="it-IT" sz="1600" b="1" i="0" u="none" strike="noStrike" cap="none" normalizeH="0" baseline="0">
                          <a:ln>
                            <a:noFill/>
                          </a:ln>
                          <a:solidFill>
                            <a:schemeClr val="tx1"/>
                          </a:solidFill>
                          <a:effectLst/>
                          <a:latin typeface="Tahoma" charset="0"/>
                          <a:ea typeface="ＭＳ Ｐゴシック" charset="0"/>
                          <a:cs typeface="Times New Roman" charset="0"/>
                        </a:rPr>
                        <a:t>Probabilità</a:t>
                      </a:r>
                      <a:endParaRPr kumimoji="0" lang="it-IT" sz="1600" b="1" i="0" u="none" strike="noStrike" cap="none" normalizeH="0" baseline="0">
                        <a:ln>
                          <a:noFill/>
                        </a:ln>
                        <a:solidFill>
                          <a:schemeClr val="tx1"/>
                        </a:solidFill>
                        <a:effectLst/>
                        <a:latin typeface="Tahoma"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39750" algn="l"/>
                        </a:tabLst>
                      </a:pPr>
                      <a:r>
                        <a:rPr kumimoji="0" lang="it-IT" sz="1600" b="1" i="0" u="none" strike="noStrike" cap="none" normalizeH="0" baseline="0">
                          <a:ln>
                            <a:noFill/>
                          </a:ln>
                          <a:solidFill>
                            <a:schemeClr val="tx1"/>
                          </a:solidFill>
                          <a:effectLst/>
                          <a:latin typeface="Tahoma" charset="0"/>
                          <a:ea typeface="ＭＳ Ｐゴシック" charset="0"/>
                        </a:rPr>
                        <a:t>Vincita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5280">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39750" algn="l"/>
                        </a:tabLst>
                      </a:pPr>
                      <a:r>
                        <a:rPr kumimoji="0" lang="it-IT" sz="1600" b="1" i="0" u="none" strike="noStrike" cap="none" normalizeH="0" baseline="0">
                          <a:ln>
                            <a:noFill/>
                          </a:ln>
                          <a:solidFill>
                            <a:schemeClr val="tx1"/>
                          </a:solidFill>
                          <a:effectLst/>
                          <a:latin typeface="Tahoma" charset="0"/>
                          <a:ea typeface="ＭＳ Ｐゴシック" charset="0"/>
                          <a:cs typeface="Times New Roman" charset="0"/>
                        </a:rPr>
                        <a:t>A</a:t>
                      </a:r>
                      <a:endParaRPr kumimoji="0" lang="it-IT" sz="1600" b="1" i="0" u="none" strike="noStrike" cap="none" normalizeH="0" baseline="0">
                        <a:ln>
                          <a:noFill/>
                        </a:ln>
                        <a:solidFill>
                          <a:schemeClr val="tx1"/>
                        </a:solidFill>
                        <a:effectLst/>
                        <a:latin typeface="Tahoma"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39750" algn="l"/>
                        </a:tabLst>
                      </a:pPr>
                      <a:r>
                        <a:rPr kumimoji="0" lang="it-IT" sz="1600" b="0" i="0" u="none" strike="noStrike" cap="none" normalizeH="0" baseline="0">
                          <a:ln>
                            <a:noFill/>
                          </a:ln>
                          <a:solidFill>
                            <a:schemeClr val="tx1"/>
                          </a:solidFill>
                          <a:effectLst/>
                          <a:latin typeface="Tahoma" charset="0"/>
                          <a:ea typeface="ＭＳ Ｐゴシック" charset="0"/>
                        </a:rPr>
                        <a:t>1, 2 ,3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39750" algn="l"/>
                        </a:tabLst>
                      </a:pPr>
                      <a:r>
                        <a:rPr kumimoji="0" lang="it-IT" sz="1600" b="0" i="0" u="none" strike="noStrike" cap="none" normalizeH="0" baseline="0">
                          <a:ln>
                            <a:noFill/>
                          </a:ln>
                          <a:solidFill>
                            <a:schemeClr val="tx1"/>
                          </a:solidFill>
                          <a:effectLst/>
                          <a:latin typeface="Tahoma" charset="0"/>
                          <a:ea typeface="ＭＳ Ｐゴシック" charset="0"/>
                          <a:cs typeface="Times New Roman" charset="0"/>
                        </a:rPr>
                        <a:t>3/6 = 0.50</a:t>
                      </a:r>
                      <a:endParaRPr kumimoji="0" lang="it-IT" sz="1600" b="0" i="0" u="none" strike="noStrike" cap="none" normalizeH="0" baseline="0">
                        <a:ln>
                          <a:noFill/>
                        </a:ln>
                        <a:solidFill>
                          <a:schemeClr val="tx1"/>
                        </a:solidFill>
                        <a:effectLst/>
                        <a:latin typeface="Tahoma"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39750" algn="l"/>
                        </a:tabLst>
                      </a:pPr>
                      <a:r>
                        <a:rPr kumimoji="0" lang="it-IT" sz="1600" b="0" i="0" u="none" strike="noStrike" cap="none" normalizeH="0" baseline="0">
                          <a:ln>
                            <a:noFill/>
                          </a:ln>
                          <a:solidFill>
                            <a:schemeClr val="tx1"/>
                          </a:solidFill>
                          <a:effectLst/>
                          <a:latin typeface="Tahoma" charset="0"/>
                          <a:ea typeface="ＭＳ Ｐゴシック" charset="0"/>
                        </a:rPr>
                        <a:t>1 cent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5280">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39750" algn="l"/>
                        </a:tabLst>
                      </a:pPr>
                      <a:r>
                        <a:rPr kumimoji="0" lang="it-IT" sz="1600" b="1" i="0" u="none" strike="noStrike" cap="none" normalizeH="0" baseline="0" dirty="0">
                          <a:ln>
                            <a:noFill/>
                          </a:ln>
                          <a:solidFill>
                            <a:schemeClr val="tx1"/>
                          </a:solidFill>
                          <a:effectLst/>
                          <a:latin typeface="Tahoma" charset="0"/>
                          <a:ea typeface="ＭＳ Ｐゴシック" charset="0"/>
                          <a:cs typeface="Times New Roman" charset="0"/>
                        </a:rPr>
                        <a:t>B</a:t>
                      </a:r>
                      <a:endParaRPr kumimoji="0" lang="it-IT" sz="1600" b="1" i="0" u="none" strike="noStrike" cap="none" normalizeH="0" baseline="0" dirty="0">
                        <a:ln>
                          <a:noFill/>
                        </a:ln>
                        <a:solidFill>
                          <a:schemeClr val="tx1"/>
                        </a:solidFill>
                        <a:effectLst/>
                        <a:latin typeface="Tahoma"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39750" algn="l"/>
                        </a:tabLst>
                      </a:pPr>
                      <a:r>
                        <a:rPr kumimoji="0" lang="it-IT" sz="1600" b="0" i="0" u="none" strike="noStrike" cap="none" normalizeH="0" baseline="0">
                          <a:ln>
                            <a:noFill/>
                          </a:ln>
                          <a:solidFill>
                            <a:schemeClr val="tx1"/>
                          </a:solidFill>
                          <a:effectLst/>
                          <a:latin typeface="Tahoma" charset="0"/>
                          <a:ea typeface="ＭＳ Ｐゴシック" charset="0"/>
                        </a:rPr>
                        <a:t>4, 5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39750" algn="l"/>
                        </a:tabLst>
                      </a:pPr>
                      <a:r>
                        <a:rPr kumimoji="0" lang="it-IT" sz="1600" b="0" i="0" u="none" strike="noStrike" cap="none" normalizeH="0" baseline="0">
                          <a:ln>
                            <a:noFill/>
                          </a:ln>
                          <a:solidFill>
                            <a:schemeClr val="tx1"/>
                          </a:solidFill>
                          <a:effectLst/>
                          <a:latin typeface="Tahoma" charset="0"/>
                          <a:ea typeface="ＭＳ Ｐゴシック" charset="0"/>
                          <a:cs typeface="Times New Roman" charset="0"/>
                        </a:rPr>
                        <a:t>2/6 = 0.33</a:t>
                      </a:r>
                      <a:endParaRPr kumimoji="0" lang="it-IT" sz="1600" b="0" i="0" u="none" strike="noStrike" cap="none" normalizeH="0" baseline="0">
                        <a:ln>
                          <a:noFill/>
                        </a:ln>
                        <a:solidFill>
                          <a:schemeClr val="tx1"/>
                        </a:solidFill>
                        <a:effectLst/>
                        <a:latin typeface="Tahoma"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39750" algn="l"/>
                        </a:tabLst>
                      </a:pPr>
                      <a:r>
                        <a:rPr kumimoji="0" lang="it-IT" sz="1600" b="0" i="0" u="none" strike="noStrike" cap="none" normalizeH="0" baseline="0">
                          <a:ln>
                            <a:noFill/>
                          </a:ln>
                          <a:solidFill>
                            <a:schemeClr val="tx1"/>
                          </a:solidFill>
                          <a:effectLst/>
                          <a:latin typeface="Tahoma" charset="0"/>
                          <a:ea typeface="ＭＳ Ｐゴシック" charset="0"/>
                        </a:rPr>
                        <a:t>5 cent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5280">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39750" algn="l"/>
                        </a:tabLst>
                      </a:pPr>
                      <a:r>
                        <a:rPr kumimoji="0" lang="it-IT" sz="1600" b="1" i="0" u="none" strike="noStrike" cap="none" normalizeH="0" baseline="0">
                          <a:ln>
                            <a:noFill/>
                          </a:ln>
                          <a:solidFill>
                            <a:schemeClr val="tx1"/>
                          </a:solidFill>
                          <a:effectLst/>
                          <a:latin typeface="Tahoma" charset="0"/>
                          <a:ea typeface="ＭＳ Ｐゴシック" charset="0"/>
                          <a:cs typeface="Times New Roman" charset="0"/>
                        </a:rPr>
                        <a:t>C</a:t>
                      </a:r>
                      <a:endParaRPr kumimoji="0" lang="it-IT" sz="1600" b="1" i="0" u="none" strike="noStrike" cap="none" normalizeH="0" baseline="0">
                        <a:ln>
                          <a:noFill/>
                        </a:ln>
                        <a:solidFill>
                          <a:schemeClr val="tx1"/>
                        </a:solidFill>
                        <a:effectLst/>
                        <a:latin typeface="Tahoma"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39750" algn="l"/>
                        </a:tabLst>
                      </a:pPr>
                      <a:r>
                        <a:rPr kumimoji="0" lang="it-IT" sz="1600" b="0" i="0" u="none" strike="noStrike" cap="none" normalizeH="0" baseline="0">
                          <a:ln>
                            <a:noFill/>
                          </a:ln>
                          <a:solidFill>
                            <a:schemeClr val="tx1"/>
                          </a:solidFill>
                          <a:effectLst/>
                          <a:latin typeface="Tahoma" charset="0"/>
                          <a:ea typeface="ＭＳ Ｐゴシック"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39750" algn="l"/>
                        </a:tabLst>
                      </a:pPr>
                      <a:r>
                        <a:rPr kumimoji="0" lang="it-IT" sz="1600" b="0" i="0" u="none" strike="noStrike" cap="none" normalizeH="0" baseline="0">
                          <a:ln>
                            <a:noFill/>
                          </a:ln>
                          <a:solidFill>
                            <a:schemeClr val="tx1"/>
                          </a:solidFill>
                          <a:effectLst/>
                          <a:latin typeface="Tahoma" charset="0"/>
                          <a:ea typeface="ＭＳ Ｐゴシック" charset="0"/>
                          <a:cs typeface="Times New Roman" charset="0"/>
                        </a:rPr>
                        <a:t>1/6 = 0.17</a:t>
                      </a:r>
                      <a:endParaRPr kumimoji="0" lang="it-IT" sz="1600" b="0" i="0" u="none" strike="noStrike" cap="none" normalizeH="0" baseline="0">
                        <a:ln>
                          <a:noFill/>
                        </a:ln>
                        <a:solidFill>
                          <a:schemeClr val="tx1"/>
                        </a:solidFill>
                        <a:effectLst/>
                        <a:latin typeface="Tahoma"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39750" algn="l"/>
                        </a:tabLst>
                      </a:pPr>
                      <a:r>
                        <a:rPr kumimoji="0" lang="it-IT" sz="1600" b="0" i="0" u="none" strike="noStrike" cap="none" normalizeH="0" baseline="0">
                          <a:ln>
                            <a:noFill/>
                          </a:ln>
                          <a:solidFill>
                            <a:schemeClr val="tx1"/>
                          </a:solidFill>
                          <a:effectLst/>
                          <a:latin typeface="Tahoma" charset="0"/>
                          <a:ea typeface="ＭＳ Ｐゴシック" charset="0"/>
                        </a:rPr>
                        <a:t>35 cent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5280">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39750" algn="l"/>
                        </a:tabLst>
                      </a:pPr>
                      <a:r>
                        <a:rPr kumimoji="0" lang="it-IT" sz="1600" b="1" i="0" u="none" strike="noStrike" cap="none" normalizeH="0" baseline="0">
                          <a:ln>
                            <a:noFill/>
                          </a:ln>
                          <a:solidFill>
                            <a:schemeClr val="tx1"/>
                          </a:solidFill>
                          <a:effectLst/>
                          <a:latin typeface="Symbol" charset="0"/>
                          <a:ea typeface="ＭＳ Ｐゴシック" charset="0"/>
                          <a:cs typeface="Times New Roman" charset="0"/>
                        </a:rPr>
                        <a:t>S</a:t>
                      </a:r>
                      <a:r>
                        <a:rPr kumimoji="0" lang="it-IT" sz="1600" b="1" i="1" u="none" strike="noStrike" cap="none" normalizeH="0" baseline="0">
                          <a:ln>
                            <a:noFill/>
                          </a:ln>
                          <a:solidFill>
                            <a:schemeClr val="tx1"/>
                          </a:solidFill>
                          <a:effectLst/>
                          <a:latin typeface="Tahoma" charset="0"/>
                          <a:ea typeface="ＭＳ Ｐゴシック" charset="0"/>
                          <a:cs typeface="Times New Roman" charset="0"/>
                        </a:rPr>
                        <a:t>P</a:t>
                      </a:r>
                      <a:r>
                        <a:rPr kumimoji="0" lang="it-IT" sz="1600" b="1" i="0" u="none" strike="noStrike" cap="none" normalizeH="0" baseline="0">
                          <a:ln>
                            <a:noFill/>
                          </a:ln>
                          <a:solidFill>
                            <a:schemeClr val="tx1"/>
                          </a:solidFill>
                          <a:effectLst/>
                          <a:latin typeface="Tahoma" charset="0"/>
                          <a:ea typeface="ＭＳ Ｐゴシック" charset="0"/>
                          <a:cs typeface="Times New Roman" charset="0"/>
                        </a:rPr>
                        <a:t>(</a:t>
                      </a:r>
                      <a:r>
                        <a:rPr kumimoji="0" lang="it-IT" sz="1600" b="1" i="1" u="none" strike="noStrike" cap="none" normalizeH="0" baseline="0">
                          <a:ln>
                            <a:noFill/>
                          </a:ln>
                          <a:solidFill>
                            <a:schemeClr val="tx1"/>
                          </a:solidFill>
                          <a:effectLst/>
                          <a:latin typeface="Tahoma" charset="0"/>
                          <a:ea typeface="ＭＳ Ｐゴシック" charset="0"/>
                          <a:cs typeface="Times New Roman" charset="0"/>
                        </a:rPr>
                        <a:t>x</a:t>
                      </a:r>
                      <a:r>
                        <a:rPr kumimoji="0" lang="it-IT" sz="1600" b="1" i="0" u="none" strike="noStrike" cap="none" normalizeH="0" baseline="0">
                          <a:ln>
                            <a:noFill/>
                          </a:ln>
                          <a:solidFill>
                            <a:schemeClr val="tx1"/>
                          </a:solidFill>
                          <a:effectLst/>
                          <a:latin typeface="Tahoma" charset="0"/>
                          <a:ea typeface="ＭＳ Ｐゴシック" charset="0"/>
                          <a:cs typeface="Times New Roman" charset="0"/>
                        </a:rPr>
                        <a:t>) =</a:t>
                      </a:r>
                      <a:endParaRPr kumimoji="0" lang="it-IT" sz="1600" b="1" i="0" u="none" strike="noStrike" cap="none" normalizeH="0" baseline="0">
                        <a:ln>
                          <a:noFill/>
                        </a:ln>
                        <a:solidFill>
                          <a:schemeClr val="tx1"/>
                        </a:solidFill>
                        <a:effectLst/>
                        <a:latin typeface="Tahoma"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39750" algn="l"/>
                        </a:tabLst>
                      </a:pPr>
                      <a:endParaRPr kumimoji="0" lang="it-IT" sz="1600" b="0" i="0" u="none" strike="noStrike" cap="none" normalizeH="0" baseline="0">
                        <a:ln>
                          <a:noFill/>
                        </a:ln>
                        <a:solidFill>
                          <a:schemeClr val="tx1"/>
                        </a:solidFill>
                        <a:effectLst/>
                        <a:latin typeface="Tahoma"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39750" algn="l"/>
                        </a:tabLst>
                      </a:pPr>
                      <a:r>
                        <a:rPr kumimoji="0" lang="it-IT" sz="1600" b="0" i="0" u="none" strike="noStrike" cap="none" normalizeH="0" baseline="0">
                          <a:ln>
                            <a:noFill/>
                          </a:ln>
                          <a:solidFill>
                            <a:schemeClr val="tx1"/>
                          </a:solidFill>
                          <a:effectLst/>
                          <a:latin typeface="Tahoma" charset="0"/>
                          <a:ea typeface="ＭＳ Ｐゴシック" charset="0"/>
                          <a:cs typeface="Times New Roman" charset="0"/>
                        </a:rPr>
                        <a:t>6/6 = 1.00</a:t>
                      </a:r>
                      <a:endParaRPr kumimoji="0" lang="it-IT" sz="1600" b="0" i="0" u="none" strike="noStrike" cap="none" normalizeH="0" baseline="0">
                        <a:ln>
                          <a:noFill/>
                        </a:ln>
                        <a:solidFill>
                          <a:schemeClr val="tx1"/>
                        </a:solidFill>
                        <a:effectLst/>
                        <a:latin typeface="Tahoma"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39750" algn="l"/>
                        </a:tabLst>
                      </a:pPr>
                      <a:endParaRPr kumimoji="0" lang="it-IT" sz="1600" b="0" i="0" u="none" strike="noStrike" cap="none" normalizeH="0" baseline="0" dirty="0">
                        <a:ln>
                          <a:noFill/>
                        </a:ln>
                        <a:solidFill>
                          <a:schemeClr val="tx1"/>
                        </a:solidFill>
                        <a:effectLst/>
                        <a:latin typeface="Tahoma"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0210" name="Text Box 143"/>
          <p:cNvSpPr txBox="1">
            <a:spLocks noChangeArrowheads="1"/>
          </p:cNvSpPr>
          <p:nvPr/>
        </p:nvSpPr>
        <p:spPr bwMode="auto">
          <a:xfrm>
            <a:off x="490538" y="1079500"/>
            <a:ext cx="8115300"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600" b="0" dirty="0">
                <a:latin typeface="+mn-lt"/>
              </a:rPr>
              <a:t>Una ragazzo</a:t>
            </a:r>
            <a:r>
              <a:rPr lang="it-IT" sz="1600" b="0" i="1" dirty="0">
                <a:latin typeface="+mn-lt"/>
              </a:rPr>
              <a:t> </a:t>
            </a:r>
            <a:r>
              <a:rPr lang="it-IT" sz="1600" b="0" dirty="0">
                <a:latin typeface="+mn-lt"/>
              </a:rPr>
              <a:t>decide di proporre agli amici una scommessa basata sul lancio di un dado a 6 facce: in qualità di </a:t>
            </a:r>
            <a:r>
              <a:rPr lang="ja-JP" altLang="it-IT" sz="1600" b="0" dirty="0">
                <a:latin typeface="+mn-lt"/>
              </a:rPr>
              <a:t>“</a:t>
            </a:r>
            <a:r>
              <a:rPr lang="it-IT" altLang="ja-JP" sz="1600" b="0" dirty="0">
                <a:latin typeface="+mn-lt"/>
              </a:rPr>
              <a:t>banco</a:t>
            </a:r>
            <a:r>
              <a:rPr lang="ja-JP" altLang="it-IT" sz="1600" b="0" dirty="0">
                <a:latin typeface="+mn-lt"/>
              </a:rPr>
              <a:t>”</a:t>
            </a:r>
            <a:r>
              <a:rPr lang="it-IT" altLang="ja-JP" sz="1600" b="0" dirty="0">
                <a:latin typeface="+mn-lt"/>
              </a:rPr>
              <a:t> accetta le scommesse e paga le vincite. Per invogliare gli amici ha deciso che la cifra da scommettere non sia molto elevata, e che al giocatore sia subito data la vincita. Vuole anche, come in tutti i giochi d</a:t>
            </a:r>
            <a:r>
              <a:rPr lang="ja-JP" altLang="it-IT" sz="1600" b="0" dirty="0">
                <a:latin typeface="+mn-lt"/>
              </a:rPr>
              <a:t>’</a:t>
            </a:r>
            <a:r>
              <a:rPr lang="it-IT" altLang="ja-JP" sz="1600" b="0" dirty="0">
                <a:latin typeface="+mn-lt"/>
              </a:rPr>
              <a:t>azzardo, che </a:t>
            </a:r>
            <a:r>
              <a:rPr lang="ja-JP" altLang="it-IT" sz="1600" b="0" dirty="0">
                <a:latin typeface="+mn-lt"/>
              </a:rPr>
              <a:t>“</a:t>
            </a:r>
            <a:r>
              <a:rPr lang="it-IT" altLang="ja-JP" sz="1600" b="0" dirty="0">
                <a:latin typeface="+mn-lt"/>
              </a:rPr>
              <a:t>in media</a:t>
            </a:r>
            <a:r>
              <a:rPr lang="ja-JP" altLang="it-IT" sz="1600" b="0" dirty="0">
                <a:latin typeface="+mn-lt"/>
              </a:rPr>
              <a:t>”</a:t>
            </a:r>
            <a:r>
              <a:rPr lang="it-IT" altLang="ja-JP" sz="1600" b="0" dirty="0">
                <a:latin typeface="+mn-lt"/>
              </a:rPr>
              <a:t> il banco vinca. </a:t>
            </a:r>
            <a:endParaRPr lang="it-IT" sz="1600" b="0" dirty="0">
              <a:latin typeface="+mn-lt"/>
            </a:endParaRPr>
          </a:p>
        </p:txBody>
      </p:sp>
      <p:graphicFrame>
        <p:nvGraphicFramePr>
          <p:cNvPr id="50211" name="Object 158"/>
          <p:cNvGraphicFramePr>
            <a:graphicFrameLocks noChangeAspect="1"/>
          </p:cNvGraphicFramePr>
          <p:nvPr>
            <p:extLst>
              <p:ext uri="{D42A27DB-BD31-4B8C-83A1-F6EECF244321}">
                <p14:modId xmlns:p14="http://schemas.microsoft.com/office/powerpoint/2010/main" val="2480074229"/>
              </p:ext>
            </p:extLst>
          </p:nvPr>
        </p:nvGraphicFramePr>
        <p:xfrm>
          <a:off x="2281612" y="4884738"/>
          <a:ext cx="4621212" cy="514350"/>
        </p:xfrm>
        <a:graphic>
          <a:graphicData uri="http://schemas.openxmlformats.org/presentationml/2006/ole">
            <mc:AlternateContent xmlns:mc="http://schemas.openxmlformats.org/markup-compatibility/2006">
              <mc:Choice xmlns:v="urn:schemas-microsoft-com:vml" Requires="v">
                <p:oleObj spid="_x0000_s6321" name="Equation" r:id="rId3" imgW="3505200" imgH="393700" progId="Equation.3">
                  <p:embed/>
                </p:oleObj>
              </mc:Choice>
              <mc:Fallback>
                <p:oleObj name="Equation" r:id="rId3" imgW="3505200" imgH="3937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1612" y="4884738"/>
                        <a:ext cx="4621212" cy="514350"/>
                      </a:xfrm>
                      <a:prstGeom prst="rect">
                        <a:avLst/>
                      </a:prstGeom>
                      <a:solidFill>
                        <a:srgbClr val="FFFFFF"/>
                      </a:solidFill>
                    </p:spPr>
                  </p:pic>
                </p:oleObj>
              </mc:Fallback>
            </mc:AlternateContent>
          </a:graphicData>
        </a:graphic>
      </p:graphicFrame>
      <p:sp>
        <p:nvSpPr>
          <p:cNvPr id="50212" name="Text Box 160"/>
          <p:cNvSpPr txBox="1">
            <a:spLocks noChangeArrowheads="1"/>
          </p:cNvSpPr>
          <p:nvPr/>
        </p:nvSpPr>
        <p:spPr bwMode="auto">
          <a:xfrm>
            <a:off x="433388" y="4111832"/>
            <a:ext cx="8213725" cy="584776"/>
          </a:xfrm>
          <a:prstGeom prst="rect">
            <a:avLst/>
          </a:prstGeom>
          <a:noFill/>
          <a:ln>
            <a:noFill/>
          </a:ln>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600" b="0" dirty="0">
                <a:solidFill>
                  <a:srgbClr val="292934"/>
                </a:solidFill>
                <a:latin typeface="+mn-lt"/>
              </a:rPr>
              <a:t>Per decidere la posta di ciascuna scommessa, calcoliamo prima quanto in media deve pagare il banco per ciascun risultato, tramite la formula   </a:t>
            </a:r>
          </a:p>
        </p:txBody>
      </p:sp>
      <p:sp>
        <p:nvSpPr>
          <p:cNvPr id="50213" name="Text Box 174"/>
          <p:cNvSpPr txBox="1">
            <a:spLocks noChangeArrowheads="1"/>
          </p:cNvSpPr>
          <p:nvPr/>
        </p:nvSpPr>
        <p:spPr bwMode="auto">
          <a:xfrm>
            <a:off x="459350" y="5574644"/>
            <a:ext cx="8115300" cy="830997"/>
          </a:xfrm>
          <a:prstGeom prst="rect">
            <a:avLst/>
          </a:prstGeom>
          <a:noFill/>
          <a:ln>
            <a:noFill/>
          </a:ln>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600" b="0" dirty="0">
                <a:solidFill>
                  <a:srgbClr val="292934"/>
                </a:solidFill>
                <a:latin typeface="+mn-lt"/>
              </a:rPr>
              <a:t>A seguito del valore atteso calcolato con formula precedente, il ragazzo ha deciso di fissare posta in 10 centesimi; infatti, in questo modo su un numero molto grande di scommesse il banco guadagnerà in media 2 centesimi per puntata.</a:t>
            </a:r>
          </a:p>
        </p:txBody>
      </p:sp>
    </p:spTree>
    <p:extLst>
      <p:ext uri="{BB962C8B-B14F-4D97-AF65-F5344CB8AC3E}">
        <p14:creationId xmlns:p14="http://schemas.microsoft.com/office/powerpoint/2010/main" val="30305186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a:xfrm>
            <a:off x="314325" y="242888"/>
            <a:ext cx="8320088" cy="713347"/>
          </a:xfrm>
        </p:spPr>
        <p:txBody>
          <a:bodyPr/>
          <a:lstStyle/>
          <a:p>
            <a:pPr eaLnBrk="1" hangingPunct="1"/>
            <a:r>
              <a:rPr lang="it-IT" sz="3200" b="0" dirty="0">
                <a:latin typeface="Tahoma" charset="0"/>
              </a:rPr>
              <a:t>Lotteria Istantanea - Gratta e Vinci</a:t>
            </a:r>
          </a:p>
        </p:txBody>
      </p:sp>
      <p:pic>
        <p:nvPicPr>
          <p:cNvPr id="5120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9113" y="1077950"/>
            <a:ext cx="2743200" cy="1562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0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4825" y="2705119"/>
            <a:ext cx="2765425" cy="15541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04"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17307" y="2866461"/>
            <a:ext cx="2968625" cy="1703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1205" name="Text Box 9"/>
          <p:cNvSpPr txBox="1">
            <a:spLocks noChangeArrowheads="1"/>
          </p:cNvSpPr>
          <p:nvPr/>
        </p:nvSpPr>
        <p:spPr bwMode="auto">
          <a:xfrm>
            <a:off x="3454400" y="1092200"/>
            <a:ext cx="5180013" cy="1683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30000"/>
              </a:spcBef>
            </a:pPr>
            <a:r>
              <a:rPr lang="it-IT" sz="1600" b="0" dirty="0">
                <a:solidFill>
                  <a:srgbClr val="292934"/>
                </a:solidFill>
                <a:latin typeface="+mn-lt"/>
              </a:rPr>
              <a:t>Poiché per giocare alla lotteria istantanea ciascun giocatore deve comprare un biglietto del costo di 1 dollaro, il guadagno netto delle vincita è pari alla cifra dichiarata meno 1$. Se indichiamo con </a:t>
            </a:r>
            <a:r>
              <a:rPr lang="it-IT" sz="1600" b="0" i="1" dirty="0">
                <a:solidFill>
                  <a:srgbClr val="292934"/>
                </a:solidFill>
                <a:latin typeface="+mn-lt"/>
              </a:rPr>
              <a:t>x</a:t>
            </a:r>
            <a:r>
              <a:rPr lang="it-IT" sz="1600" b="0" dirty="0">
                <a:solidFill>
                  <a:srgbClr val="292934"/>
                </a:solidFill>
                <a:latin typeface="+mn-lt"/>
              </a:rPr>
              <a:t> la variabile casuale corrispondente alla vincita netta del giocatore </a:t>
            </a:r>
            <a:endParaRPr lang="it-IT" sz="1600" b="0" i="1" dirty="0">
              <a:solidFill>
                <a:srgbClr val="292934"/>
              </a:solidFill>
              <a:latin typeface="+mn-lt"/>
            </a:endParaRPr>
          </a:p>
          <a:p>
            <a:pPr algn="ctr" eaLnBrk="1" hangingPunct="1">
              <a:spcBef>
                <a:spcPct val="30000"/>
              </a:spcBef>
            </a:pPr>
            <a:r>
              <a:rPr lang="it-IT" sz="1800" b="0" i="1" dirty="0">
                <a:solidFill>
                  <a:srgbClr val="292934"/>
                </a:solidFill>
                <a:latin typeface="+mn-lt"/>
              </a:rPr>
              <a:t>x</a:t>
            </a:r>
            <a:r>
              <a:rPr lang="it-IT" sz="1800" b="0" dirty="0">
                <a:solidFill>
                  <a:srgbClr val="292934"/>
                </a:solidFill>
                <a:latin typeface="+mn-lt"/>
              </a:rPr>
              <a:t> = cifra vinta – 1$</a:t>
            </a:r>
          </a:p>
        </p:txBody>
      </p:sp>
      <p:sp>
        <p:nvSpPr>
          <p:cNvPr id="51206" name="Rectangle 11"/>
          <p:cNvSpPr>
            <a:spLocks noChangeArrowheads="1"/>
          </p:cNvSpPr>
          <p:nvPr/>
        </p:nvSpPr>
        <p:spPr bwMode="auto">
          <a:xfrm>
            <a:off x="0" y="305752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it-IT"/>
          </a:p>
        </p:txBody>
      </p:sp>
      <p:grpSp>
        <p:nvGrpSpPr>
          <p:cNvPr id="51207" name="Group 14"/>
          <p:cNvGrpSpPr>
            <a:grpSpLocks/>
          </p:cNvGrpSpPr>
          <p:nvPr/>
        </p:nvGrpSpPr>
        <p:grpSpPr bwMode="auto">
          <a:xfrm>
            <a:off x="4585494" y="4673036"/>
            <a:ext cx="4032250" cy="1758950"/>
            <a:chOff x="2899" y="2953"/>
            <a:chExt cx="2540" cy="1108"/>
          </a:xfrm>
        </p:grpSpPr>
        <p:pic>
          <p:nvPicPr>
            <p:cNvPr id="51210" name="Picture 1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99" y="2953"/>
              <a:ext cx="2540" cy="11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1211" name="Text Box 12"/>
            <p:cNvSpPr txBox="1">
              <a:spLocks noChangeArrowheads="1"/>
            </p:cNvSpPr>
            <p:nvPr/>
          </p:nvSpPr>
          <p:spPr bwMode="auto">
            <a:xfrm>
              <a:off x="3917" y="3849"/>
              <a:ext cx="960" cy="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200">
                  <a:latin typeface="Tahoma" charset="0"/>
                </a:rPr>
                <a:t>Media </a:t>
              </a:r>
              <a:r>
                <a:rPr lang="it-IT" sz="1200">
                  <a:latin typeface="Symbol" charset="0"/>
                </a:rPr>
                <a:t>m</a:t>
              </a:r>
              <a:r>
                <a:rPr lang="it-IT" sz="1200">
                  <a:latin typeface="Tahoma" charset="0"/>
                </a:rPr>
                <a:t> =</a:t>
              </a:r>
            </a:p>
          </p:txBody>
        </p:sp>
      </p:grpSp>
      <p:sp>
        <p:nvSpPr>
          <p:cNvPr id="51208" name="Text Box 15"/>
          <p:cNvSpPr txBox="1">
            <a:spLocks noChangeArrowheads="1"/>
          </p:cNvSpPr>
          <p:nvPr/>
        </p:nvSpPr>
        <p:spPr bwMode="auto">
          <a:xfrm>
            <a:off x="476250" y="4620649"/>
            <a:ext cx="4010025"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600" b="0" dirty="0">
                <a:solidFill>
                  <a:srgbClr val="292934"/>
                </a:solidFill>
                <a:latin typeface="+mn-lt"/>
                <a:cs typeface="Times New Roman" charset="0"/>
              </a:rPr>
              <a:t>La </a:t>
            </a:r>
            <a:r>
              <a:rPr lang="it-IT" sz="1600" dirty="0">
                <a:solidFill>
                  <a:srgbClr val="292934"/>
                </a:solidFill>
                <a:latin typeface="+mn-lt"/>
                <a:cs typeface="Times New Roman" charset="0"/>
              </a:rPr>
              <a:t>vincita media netta</a:t>
            </a:r>
            <a:r>
              <a:rPr lang="it-IT" sz="1600" b="0" dirty="0">
                <a:solidFill>
                  <a:srgbClr val="292934"/>
                </a:solidFill>
                <a:latin typeface="+mn-lt"/>
                <a:cs typeface="Times New Roman" charset="0"/>
              </a:rPr>
              <a:t> è paria a –0.35$; cioè tutti i giocatori presi insieme perderà in media 0.35$ per biglietto acquistato. </a:t>
            </a:r>
          </a:p>
          <a:p>
            <a:pPr algn="just" eaLnBrk="1" hangingPunct="1">
              <a:spcBef>
                <a:spcPct val="50000"/>
              </a:spcBef>
            </a:pPr>
            <a:r>
              <a:rPr lang="it-IT" sz="1600" b="0" dirty="0">
                <a:solidFill>
                  <a:srgbClr val="292934"/>
                </a:solidFill>
                <a:latin typeface="+mn-lt"/>
                <a:cs typeface="Times New Roman" charset="0"/>
              </a:rPr>
              <a:t>In altri termini del costo del biglietto (1$) solo il 65% (100-35) sarà restituito sotto forma di vincita, mentre il restante 35% è incamerato dallo stato a vario titolo</a:t>
            </a:r>
            <a:r>
              <a:rPr lang="it-IT" sz="1600" b="0" dirty="0">
                <a:solidFill>
                  <a:srgbClr val="292934"/>
                </a:solidFill>
                <a:latin typeface="+mn-lt"/>
              </a:rPr>
              <a:t> </a:t>
            </a:r>
          </a:p>
        </p:txBody>
      </p:sp>
    </p:spTree>
    <p:extLst>
      <p:ext uri="{BB962C8B-B14F-4D97-AF65-F5344CB8AC3E}">
        <p14:creationId xmlns:p14="http://schemas.microsoft.com/office/powerpoint/2010/main" val="2382800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p:nvPr>
        </p:nvSpPr>
        <p:spPr>
          <a:xfrm>
            <a:off x="504825" y="224742"/>
            <a:ext cx="8228013" cy="930275"/>
          </a:xfrm>
        </p:spPr>
        <p:txBody>
          <a:bodyPr/>
          <a:lstStyle/>
          <a:p>
            <a:pPr eaLnBrk="1" hangingPunct="1"/>
            <a:r>
              <a:rPr lang="it-IT" sz="3600" b="0" dirty="0">
                <a:latin typeface="Tahoma" charset="0"/>
              </a:rPr>
              <a:t>Esperimento  Binomiale o di </a:t>
            </a:r>
            <a:r>
              <a:rPr lang="fr-FR" sz="3600" b="0" dirty="0">
                <a:latin typeface="Tahoma" charset="0"/>
              </a:rPr>
              <a:t>Bernoulli </a:t>
            </a:r>
            <a:r>
              <a:rPr lang="it-IT" sz="3600" b="0" dirty="0">
                <a:latin typeface="Tahoma" charset="0"/>
              </a:rPr>
              <a:t> </a:t>
            </a:r>
          </a:p>
        </p:txBody>
      </p:sp>
      <p:sp>
        <p:nvSpPr>
          <p:cNvPr id="52226" name="Rectangle 3"/>
          <p:cNvSpPr>
            <a:spLocks noGrp="1" noChangeArrowheads="1"/>
          </p:cNvSpPr>
          <p:nvPr>
            <p:ph idx="1"/>
          </p:nvPr>
        </p:nvSpPr>
        <p:spPr>
          <a:xfrm>
            <a:off x="339333" y="1160683"/>
            <a:ext cx="8324850" cy="2100263"/>
          </a:xfrm>
          <a:noFill/>
        </p:spPr>
        <p:txBody>
          <a:bodyPr>
            <a:normAutofit/>
          </a:bodyPr>
          <a:lstStyle/>
          <a:p>
            <a:pPr marL="363538" indent="-363538" eaLnBrk="1" hangingPunct="1">
              <a:lnSpc>
                <a:spcPct val="90000"/>
              </a:lnSpc>
              <a:spcBef>
                <a:spcPct val="30000"/>
              </a:spcBef>
              <a:buFontTx/>
              <a:buChar char="•"/>
            </a:pPr>
            <a:r>
              <a:rPr lang="it-IT" sz="2000" dirty="0" smtClean="0"/>
              <a:t>L’</a:t>
            </a:r>
            <a:r>
              <a:rPr lang="it-IT" altLang="ja-JP" sz="2000" dirty="0" smtClean="0"/>
              <a:t>esperimento </a:t>
            </a:r>
            <a:r>
              <a:rPr lang="it-IT" altLang="ja-JP" sz="2000" dirty="0"/>
              <a:t>è ripetuto </a:t>
            </a:r>
            <a:r>
              <a:rPr lang="it-IT" altLang="ja-JP" sz="2000" i="1" dirty="0" err="1"/>
              <a:t>n</a:t>
            </a:r>
            <a:r>
              <a:rPr lang="it-IT" altLang="ja-JP" sz="2000" dirty="0"/>
              <a:t> volte nelle </a:t>
            </a:r>
            <a:r>
              <a:rPr lang="it-IT" altLang="ja-JP" sz="2000" b="0" dirty="0"/>
              <a:t>medesime condizioni</a:t>
            </a:r>
            <a:r>
              <a:rPr lang="it-IT" altLang="ja-JP" sz="2000" dirty="0"/>
              <a:t>.</a:t>
            </a:r>
          </a:p>
          <a:p>
            <a:pPr marL="363538" indent="-363538" eaLnBrk="1" hangingPunct="1">
              <a:lnSpc>
                <a:spcPct val="90000"/>
              </a:lnSpc>
              <a:spcBef>
                <a:spcPct val="30000"/>
              </a:spcBef>
              <a:buFontTx/>
              <a:buChar char="•"/>
            </a:pPr>
            <a:r>
              <a:rPr lang="it-IT" sz="2000" dirty="0"/>
              <a:t>Ciascun esperimento ha </a:t>
            </a:r>
            <a:r>
              <a:rPr lang="it-IT" sz="2000" b="0" dirty="0"/>
              <a:t>2</a:t>
            </a:r>
            <a:r>
              <a:rPr lang="it-IT" sz="2000" dirty="0"/>
              <a:t> soli risultati possibili: </a:t>
            </a:r>
            <a:r>
              <a:rPr lang="it-IT" sz="2000" b="0" dirty="0"/>
              <a:t>successo o fallimento</a:t>
            </a:r>
          </a:p>
          <a:p>
            <a:pPr marL="363538" indent="-363538" eaLnBrk="1" hangingPunct="1">
              <a:lnSpc>
                <a:spcPct val="90000"/>
              </a:lnSpc>
              <a:spcBef>
                <a:spcPct val="30000"/>
              </a:spcBef>
              <a:buFontTx/>
              <a:buChar char="•"/>
            </a:pPr>
            <a:r>
              <a:rPr lang="it-IT" sz="2000" dirty="0"/>
              <a:t>Le probabilità di successo, </a:t>
            </a:r>
            <a:r>
              <a:rPr lang="it-IT" sz="2000" b="0" i="1" dirty="0" err="1"/>
              <a:t>p</a:t>
            </a:r>
            <a:r>
              <a:rPr lang="it-IT" sz="2000" dirty="0"/>
              <a:t>, e di fallimento, </a:t>
            </a:r>
            <a:r>
              <a:rPr lang="it-IT" sz="2000" b="0" i="1" dirty="0" err="1"/>
              <a:t>q</a:t>
            </a:r>
            <a:r>
              <a:rPr lang="it-IT" sz="2000" b="0" i="1" dirty="0"/>
              <a:t> =</a:t>
            </a:r>
            <a:r>
              <a:rPr lang="it-IT" sz="2000" b="0" i="1" dirty="0" err="1"/>
              <a:t>p</a:t>
            </a:r>
            <a:r>
              <a:rPr lang="it-IT" sz="2000" b="0" i="1" dirty="0"/>
              <a:t> – 1,</a:t>
            </a:r>
            <a:r>
              <a:rPr lang="it-IT" sz="2000" dirty="0"/>
              <a:t>  rimangono invariate</a:t>
            </a:r>
          </a:p>
          <a:p>
            <a:pPr marL="363538" indent="-363538" eaLnBrk="1" hangingPunct="1">
              <a:lnSpc>
                <a:spcPct val="90000"/>
              </a:lnSpc>
              <a:spcBef>
                <a:spcPct val="30000"/>
              </a:spcBef>
              <a:buFontTx/>
              <a:buChar char="•"/>
            </a:pPr>
            <a:r>
              <a:rPr lang="it-IT" sz="2000" dirty="0"/>
              <a:t>Le </a:t>
            </a:r>
            <a:r>
              <a:rPr lang="it-IT" sz="2000" i="1" dirty="0" err="1"/>
              <a:t>n</a:t>
            </a:r>
            <a:r>
              <a:rPr lang="it-IT" sz="2000" dirty="0"/>
              <a:t> prove </a:t>
            </a:r>
            <a:r>
              <a:rPr lang="it-IT" sz="2000" b="0" dirty="0"/>
              <a:t>sono indipendenti</a:t>
            </a:r>
            <a:r>
              <a:rPr lang="it-IT" sz="2000" dirty="0"/>
              <a:t>: il risultato di una prova non influenza la prova successiva </a:t>
            </a:r>
          </a:p>
        </p:txBody>
      </p:sp>
      <p:sp>
        <p:nvSpPr>
          <p:cNvPr id="52227" name="Text Box 4"/>
          <p:cNvSpPr txBox="1">
            <a:spLocks noChangeArrowheads="1"/>
          </p:cNvSpPr>
          <p:nvPr/>
        </p:nvSpPr>
        <p:spPr bwMode="auto">
          <a:xfrm>
            <a:off x="533400" y="3778250"/>
            <a:ext cx="8102600" cy="2438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363538"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lnSpc>
                <a:spcPct val="120000"/>
              </a:lnSpc>
              <a:buFont typeface="Tahoma" charset="0"/>
              <a:buNone/>
            </a:pPr>
            <a:r>
              <a:rPr lang="it-IT" sz="2000">
                <a:solidFill>
                  <a:schemeClr val="bg1"/>
                </a:solidFill>
                <a:latin typeface="Tahoma" charset="0"/>
                <a:cs typeface="Times New Roman" charset="0"/>
                <a:hlinkClick r:id="rId2" action="ppaction://hlinkfile"/>
              </a:rPr>
              <a:t>Esempi</a:t>
            </a:r>
            <a:endParaRPr lang="it-IT" sz="2000">
              <a:solidFill>
                <a:schemeClr val="bg1"/>
              </a:solidFill>
              <a:latin typeface="Tahoma" charset="0"/>
              <a:cs typeface="Times New Roman" charset="0"/>
            </a:endParaRPr>
          </a:p>
          <a:p>
            <a:pPr eaLnBrk="1" hangingPunct="1">
              <a:lnSpc>
                <a:spcPct val="120000"/>
              </a:lnSpc>
              <a:buFont typeface="Tahoma" charset="0"/>
              <a:buChar char="−"/>
            </a:pPr>
            <a:r>
              <a:rPr lang="it-IT" sz="1800" b="0">
                <a:solidFill>
                  <a:schemeClr val="bg1"/>
                </a:solidFill>
                <a:latin typeface="Tahoma" charset="0"/>
                <a:cs typeface="Times New Roman" charset="0"/>
              </a:rPr>
              <a:t>L</a:t>
            </a:r>
            <a:r>
              <a:rPr lang="ja-JP" altLang="it-IT" sz="1800" b="0">
                <a:solidFill>
                  <a:schemeClr val="bg1"/>
                </a:solidFill>
                <a:latin typeface="Tahoma" charset="0"/>
                <a:cs typeface="Times New Roman" charset="0"/>
              </a:rPr>
              <a:t>’</a:t>
            </a:r>
            <a:r>
              <a:rPr lang="it-IT" altLang="ja-JP" sz="1800" b="0">
                <a:solidFill>
                  <a:schemeClr val="bg1"/>
                </a:solidFill>
                <a:latin typeface="Tahoma" charset="0"/>
                <a:cs typeface="Times New Roman" charset="0"/>
              </a:rPr>
              <a:t>esecuzione dei tiri liberi al basket (trasformato/non trasformato)</a:t>
            </a:r>
          </a:p>
          <a:p>
            <a:pPr eaLnBrk="1" hangingPunct="1">
              <a:lnSpc>
                <a:spcPct val="120000"/>
              </a:lnSpc>
              <a:buFont typeface="Tahoma" charset="0"/>
              <a:buChar char="−"/>
            </a:pPr>
            <a:r>
              <a:rPr lang="it-IT" sz="1800" b="0">
                <a:solidFill>
                  <a:schemeClr val="bg1"/>
                </a:solidFill>
                <a:latin typeface="Tahoma" charset="0"/>
                <a:cs typeface="Times New Roman" charset="0"/>
              </a:rPr>
              <a:t>Controllo di qualità sulla produzione (conforme/non conforme) </a:t>
            </a:r>
          </a:p>
          <a:p>
            <a:pPr eaLnBrk="1" hangingPunct="1">
              <a:lnSpc>
                <a:spcPct val="120000"/>
              </a:lnSpc>
              <a:buFont typeface="Tahoma" charset="0"/>
              <a:buChar char="−"/>
            </a:pPr>
            <a:r>
              <a:rPr lang="it-IT" sz="1800" b="0">
                <a:solidFill>
                  <a:schemeClr val="bg1"/>
                </a:solidFill>
                <a:latin typeface="Tahoma" charset="0"/>
                <a:cs typeface="Times New Roman" charset="0"/>
              </a:rPr>
              <a:t>L</a:t>
            </a:r>
            <a:r>
              <a:rPr lang="ja-JP" altLang="it-IT" sz="1800" b="0">
                <a:solidFill>
                  <a:schemeClr val="bg1"/>
                </a:solidFill>
                <a:latin typeface="Tahoma" charset="0"/>
                <a:cs typeface="Times New Roman" charset="0"/>
              </a:rPr>
              <a:t>’</a:t>
            </a:r>
            <a:r>
              <a:rPr lang="it-IT" altLang="ja-JP" sz="1800" b="0">
                <a:solidFill>
                  <a:schemeClr val="bg1"/>
                </a:solidFill>
                <a:latin typeface="Tahoma" charset="0"/>
                <a:cs typeface="Times New Roman" charset="0"/>
              </a:rPr>
              <a:t>esito (Promosso/Bocciato) di un esame sostenuto  per la I volta</a:t>
            </a:r>
          </a:p>
          <a:p>
            <a:pPr eaLnBrk="1" hangingPunct="1">
              <a:lnSpc>
                <a:spcPct val="120000"/>
              </a:lnSpc>
              <a:buFont typeface="Tahoma" charset="0"/>
              <a:buChar char="−"/>
            </a:pPr>
            <a:r>
              <a:rPr lang="it-IT" sz="1800" b="0">
                <a:solidFill>
                  <a:schemeClr val="bg1"/>
                </a:solidFill>
                <a:latin typeface="Tahoma" charset="0"/>
                <a:cs typeface="Times New Roman" charset="0"/>
              </a:rPr>
              <a:t>Lancio del dado a sei facce</a:t>
            </a:r>
            <a:r>
              <a:rPr lang="it-IT" sz="1800">
                <a:solidFill>
                  <a:schemeClr val="bg1"/>
                </a:solidFill>
                <a:latin typeface="Tahoma" charset="0"/>
                <a:cs typeface="Times New Roman" charset="0"/>
              </a:rPr>
              <a:t> [non è binomiale, perché?]</a:t>
            </a:r>
          </a:p>
          <a:p>
            <a:pPr algn="just" eaLnBrk="1" hangingPunct="1">
              <a:lnSpc>
                <a:spcPct val="120000"/>
              </a:lnSpc>
              <a:buFont typeface="Tahoma" charset="0"/>
              <a:buChar char="−"/>
            </a:pPr>
            <a:r>
              <a:rPr lang="it-IT" sz="1800" b="0">
                <a:solidFill>
                  <a:schemeClr val="bg1"/>
                </a:solidFill>
                <a:latin typeface="Tahoma" charset="0"/>
                <a:cs typeface="Times New Roman" charset="0"/>
              </a:rPr>
              <a:t>Il rapporto dei sessi alla nascita è di 105 (F)/100 (M) </a:t>
            </a:r>
            <a:r>
              <a:rPr lang="it-IT" sz="1800" b="0">
                <a:solidFill>
                  <a:schemeClr val="bg1"/>
                </a:solidFill>
                <a:latin typeface="Arial" charset="0"/>
                <a:cs typeface="Times New Roman" charset="0"/>
              </a:rPr>
              <a:t>[</a:t>
            </a:r>
            <a:r>
              <a:rPr lang="it-IT" sz="1800">
                <a:solidFill>
                  <a:schemeClr val="bg1"/>
                </a:solidFill>
                <a:latin typeface="Arial" charset="0"/>
              </a:rPr>
              <a:t>è binomiale</a:t>
            </a:r>
            <a:r>
              <a:rPr lang="it-IT" sz="1800" b="0">
                <a:solidFill>
                  <a:schemeClr val="bg1"/>
                </a:solidFill>
                <a:latin typeface="Arial" charset="0"/>
              </a:rPr>
              <a:t>?]</a:t>
            </a:r>
            <a:r>
              <a:rPr lang="it-IT" sz="1800" b="0">
                <a:solidFill>
                  <a:schemeClr val="bg1"/>
                </a:solidFill>
                <a:latin typeface="Tahoma" charset="0"/>
                <a:cs typeface="Times New Roman" charset="0"/>
              </a:rPr>
              <a:t>. </a:t>
            </a:r>
          </a:p>
          <a:p>
            <a:pPr eaLnBrk="1" hangingPunct="1">
              <a:lnSpc>
                <a:spcPct val="120000"/>
              </a:lnSpc>
              <a:buFont typeface="Tahoma" charset="0"/>
              <a:buChar char="−"/>
            </a:pPr>
            <a:r>
              <a:rPr lang="it-IT" sz="1800" b="0">
                <a:solidFill>
                  <a:schemeClr val="bg1"/>
                </a:solidFill>
                <a:latin typeface="Tahoma" charset="0"/>
                <a:cs typeface="Times New Roman" charset="0"/>
              </a:rPr>
              <a:t>L</a:t>
            </a:r>
            <a:r>
              <a:rPr lang="ja-JP" altLang="it-IT" sz="1800" b="0">
                <a:solidFill>
                  <a:schemeClr val="bg1"/>
                </a:solidFill>
                <a:latin typeface="Tahoma" charset="0"/>
                <a:cs typeface="Times New Roman" charset="0"/>
              </a:rPr>
              <a:t>’</a:t>
            </a:r>
            <a:r>
              <a:rPr lang="it-IT" altLang="ja-JP" sz="1800" b="0">
                <a:solidFill>
                  <a:schemeClr val="bg1"/>
                </a:solidFill>
                <a:latin typeface="Tahoma" charset="0"/>
                <a:cs typeface="Times New Roman" charset="0"/>
              </a:rPr>
              <a:t>esito (P/B) di un esame sostenuto  per la II volta </a:t>
            </a:r>
            <a:r>
              <a:rPr lang="it-IT" altLang="ja-JP" sz="1800" b="0">
                <a:solidFill>
                  <a:schemeClr val="bg1"/>
                </a:solidFill>
                <a:latin typeface="Arial" charset="0"/>
                <a:cs typeface="Times New Roman" charset="0"/>
              </a:rPr>
              <a:t>[</a:t>
            </a:r>
            <a:r>
              <a:rPr lang="it-IT" altLang="ja-JP" sz="1800">
                <a:solidFill>
                  <a:schemeClr val="bg1"/>
                </a:solidFill>
                <a:latin typeface="Arial" charset="0"/>
              </a:rPr>
              <a:t>è binomiale</a:t>
            </a:r>
            <a:r>
              <a:rPr lang="it-IT" altLang="ja-JP" sz="1800" b="0">
                <a:solidFill>
                  <a:schemeClr val="bg1"/>
                </a:solidFill>
                <a:latin typeface="Arial" charset="0"/>
              </a:rPr>
              <a:t>?]</a:t>
            </a:r>
            <a:r>
              <a:rPr lang="it-IT" altLang="ja-JP" sz="1800" b="0">
                <a:solidFill>
                  <a:schemeClr val="bg1"/>
                </a:solidFill>
                <a:latin typeface="Tahoma" charset="0"/>
                <a:cs typeface="Times New Roman" charset="0"/>
              </a:rPr>
              <a:t>. </a:t>
            </a:r>
            <a:endParaRPr lang="it-IT" sz="1800" b="0">
              <a:solidFill>
                <a:schemeClr val="bg1"/>
              </a:solidFill>
              <a:latin typeface="Tahoma" charset="0"/>
              <a:cs typeface="Times New Roman" charset="0"/>
            </a:endParaRPr>
          </a:p>
        </p:txBody>
      </p:sp>
      <p:grpSp>
        <p:nvGrpSpPr>
          <p:cNvPr id="2" name="Group 11"/>
          <p:cNvGrpSpPr>
            <a:grpSpLocks/>
          </p:cNvGrpSpPr>
          <p:nvPr/>
        </p:nvGrpSpPr>
        <p:grpSpPr bwMode="auto">
          <a:xfrm>
            <a:off x="611188" y="3258572"/>
            <a:ext cx="7775575" cy="3317875"/>
            <a:chOff x="421" y="2099"/>
            <a:chExt cx="4898" cy="2090"/>
          </a:xfrm>
        </p:grpSpPr>
        <p:pic>
          <p:nvPicPr>
            <p:cNvPr id="52229" name="Picture 8" descr="Tab_5-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21" y="2099"/>
              <a:ext cx="4898" cy="20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2230" name="Text Box 10"/>
            <p:cNvSpPr txBox="1">
              <a:spLocks noChangeArrowheads="1"/>
            </p:cNvSpPr>
            <p:nvPr/>
          </p:nvSpPr>
          <p:spPr bwMode="auto">
            <a:xfrm>
              <a:off x="2115" y="2121"/>
              <a:ext cx="3035" cy="231"/>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a:solidFill>
                    <a:srgbClr val="993300"/>
                  </a:solidFill>
                  <a:latin typeface="Arial" charset="0"/>
                </a:rPr>
                <a:t>Filtrazione renale: Creatinina nelle urine</a:t>
              </a:r>
            </a:p>
          </p:txBody>
        </p:sp>
      </p:grpSp>
    </p:spTree>
    <p:extLst>
      <p:ext uri="{BB962C8B-B14F-4D97-AF65-F5344CB8AC3E}">
        <p14:creationId xmlns:p14="http://schemas.microsoft.com/office/powerpoint/2010/main" val="8243457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p:nvPr>
        </p:nvSpPr>
        <p:spPr>
          <a:xfrm>
            <a:off x="504825" y="224742"/>
            <a:ext cx="8228013" cy="770601"/>
          </a:xfrm>
        </p:spPr>
        <p:txBody>
          <a:bodyPr/>
          <a:lstStyle/>
          <a:p>
            <a:pPr eaLnBrk="1" hangingPunct="1"/>
            <a:r>
              <a:rPr lang="it-IT" sz="3600" b="0" dirty="0">
                <a:latin typeface="Tahoma" charset="0"/>
              </a:rPr>
              <a:t>Esperimento  Binomiale o di </a:t>
            </a:r>
            <a:r>
              <a:rPr lang="fr-FR" sz="3600" b="0" dirty="0">
                <a:latin typeface="Tahoma" charset="0"/>
              </a:rPr>
              <a:t>Bernoulli </a:t>
            </a:r>
            <a:r>
              <a:rPr lang="it-IT" sz="3600" b="0" dirty="0">
                <a:latin typeface="Tahoma" charset="0"/>
              </a:rPr>
              <a:t> </a:t>
            </a:r>
          </a:p>
        </p:txBody>
      </p:sp>
      <p:sp>
        <p:nvSpPr>
          <p:cNvPr id="52226" name="Rectangle 3"/>
          <p:cNvSpPr>
            <a:spLocks noGrp="1" noChangeArrowheads="1"/>
          </p:cNvSpPr>
          <p:nvPr>
            <p:ph idx="1"/>
          </p:nvPr>
        </p:nvSpPr>
        <p:spPr>
          <a:xfrm>
            <a:off x="504825" y="1250329"/>
            <a:ext cx="8159358" cy="2199161"/>
          </a:xfrm>
          <a:noFill/>
        </p:spPr>
        <p:txBody>
          <a:bodyPr>
            <a:normAutofit/>
          </a:bodyPr>
          <a:lstStyle/>
          <a:p>
            <a:pPr marL="363538" indent="-363538" eaLnBrk="1" hangingPunct="1">
              <a:spcBef>
                <a:spcPts val="600"/>
              </a:spcBef>
              <a:buFontTx/>
              <a:buChar char="•"/>
            </a:pPr>
            <a:r>
              <a:rPr lang="it-IT" sz="2000" dirty="0" smtClean="0"/>
              <a:t>L’</a:t>
            </a:r>
            <a:r>
              <a:rPr lang="it-IT" altLang="ja-JP" sz="2000" dirty="0" smtClean="0"/>
              <a:t>esperimento </a:t>
            </a:r>
            <a:r>
              <a:rPr lang="it-IT" altLang="ja-JP" sz="2000" dirty="0"/>
              <a:t>è ripetuto </a:t>
            </a:r>
            <a:r>
              <a:rPr lang="it-IT" altLang="ja-JP" sz="2000" i="1" dirty="0" err="1"/>
              <a:t>n</a:t>
            </a:r>
            <a:r>
              <a:rPr lang="it-IT" altLang="ja-JP" sz="2000" dirty="0"/>
              <a:t> volte nelle </a:t>
            </a:r>
            <a:r>
              <a:rPr lang="it-IT" altLang="ja-JP" sz="2000" b="0" dirty="0"/>
              <a:t>medesime condizioni</a:t>
            </a:r>
            <a:r>
              <a:rPr lang="it-IT" altLang="ja-JP" sz="2000" dirty="0"/>
              <a:t>.</a:t>
            </a:r>
          </a:p>
          <a:p>
            <a:pPr marL="363538" indent="-363538" eaLnBrk="1" hangingPunct="1">
              <a:spcBef>
                <a:spcPts val="600"/>
              </a:spcBef>
              <a:buFontTx/>
              <a:buChar char="•"/>
            </a:pPr>
            <a:r>
              <a:rPr lang="it-IT" sz="2000" dirty="0"/>
              <a:t>Ciascun esperimento ha </a:t>
            </a:r>
            <a:r>
              <a:rPr lang="it-IT" sz="2000" b="0" dirty="0"/>
              <a:t>2</a:t>
            </a:r>
            <a:r>
              <a:rPr lang="it-IT" sz="2000" dirty="0"/>
              <a:t> soli risultati possibili: </a:t>
            </a:r>
            <a:r>
              <a:rPr lang="it-IT" sz="2000" b="0" dirty="0"/>
              <a:t>successo o fallimento</a:t>
            </a:r>
          </a:p>
          <a:p>
            <a:pPr marL="363538" indent="-363538" eaLnBrk="1" hangingPunct="1">
              <a:spcBef>
                <a:spcPts val="600"/>
              </a:spcBef>
              <a:buFontTx/>
              <a:buChar char="•"/>
            </a:pPr>
            <a:r>
              <a:rPr lang="it-IT" sz="2000" dirty="0"/>
              <a:t>Le probabilità di successo, </a:t>
            </a:r>
            <a:r>
              <a:rPr lang="it-IT" sz="2000" b="0" i="1" dirty="0" err="1"/>
              <a:t>p</a:t>
            </a:r>
            <a:r>
              <a:rPr lang="it-IT" sz="2000" dirty="0"/>
              <a:t>, e di fallimento, </a:t>
            </a:r>
            <a:r>
              <a:rPr lang="it-IT" sz="2000" b="0" i="1" dirty="0" err="1"/>
              <a:t>q</a:t>
            </a:r>
            <a:r>
              <a:rPr lang="it-IT" sz="2000" b="0" i="1" dirty="0"/>
              <a:t> =</a:t>
            </a:r>
            <a:r>
              <a:rPr lang="it-IT" sz="2000" b="0" i="1" dirty="0" err="1"/>
              <a:t>p</a:t>
            </a:r>
            <a:r>
              <a:rPr lang="it-IT" sz="2000" b="0" i="1" dirty="0"/>
              <a:t> – 1,</a:t>
            </a:r>
            <a:r>
              <a:rPr lang="it-IT" sz="2000" dirty="0"/>
              <a:t>  rimangono invariate</a:t>
            </a:r>
          </a:p>
          <a:p>
            <a:pPr marL="363538" indent="-363538" eaLnBrk="1" hangingPunct="1">
              <a:spcBef>
                <a:spcPts val="600"/>
              </a:spcBef>
              <a:buFontTx/>
              <a:buChar char="•"/>
            </a:pPr>
            <a:r>
              <a:rPr lang="it-IT" sz="2000" dirty="0"/>
              <a:t>Le </a:t>
            </a:r>
            <a:r>
              <a:rPr lang="it-IT" sz="2000" i="1" dirty="0" err="1"/>
              <a:t>n</a:t>
            </a:r>
            <a:r>
              <a:rPr lang="it-IT" sz="2000" dirty="0"/>
              <a:t> prove </a:t>
            </a:r>
            <a:r>
              <a:rPr lang="it-IT" sz="2000" b="0" dirty="0"/>
              <a:t>sono indipendenti</a:t>
            </a:r>
            <a:r>
              <a:rPr lang="it-IT" sz="2000" dirty="0"/>
              <a:t>: il risultato di una prova non influenza la prova successiva </a:t>
            </a:r>
          </a:p>
        </p:txBody>
      </p:sp>
      <p:sp>
        <p:nvSpPr>
          <p:cNvPr id="52227" name="Text Box 4"/>
          <p:cNvSpPr txBox="1">
            <a:spLocks noChangeArrowheads="1"/>
          </p:cNvSpPr>
          <p:nvPr/>
        </p:nvSpPr>
        <p:spPr bwMode="auto">
          <a:xfrm>
            <a:off x="491773" y="3449490"/>
            <a:ext cx="8102600" cy="29392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363538"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lnSpc>
                <a:spcPct val="120000"/>
              </a:lnSpc>
              <a:buFont typeface="Tahoma" charset="0"/>
              <a:buNone/>
            </a:pPr>
            <a:r>
              <a:rPr lang="it-IT" sz="2000" dirty="0">
                <a:latin typeface="+mn-lt"/>
                <a:cs typeface="Times New Roman" charset="0"/>
                <a:hlinkClick r:id="rId2" action="ppaction://hlinkfile"/>
              </a:rPr>
              <a:t>Esempi</a:t>
            </a:r>
            <a:endParaRPr lang="it-IT" sz="2000" dirty="0">
              <a:latin typeface="+mn-lt"/>
              <a:cs typeface="Times New Roman" charset="0"/>
            </a:endParaRPr>
          </a:p>
          <a:p>
            <a:pPr eaLnBrk="1" hangingPunct="1">
              <a:spcBef>
                <a:spcPts val="600"/>
              </a:spcBef>
              <a:buFont typeface="Tahoma" charset="0"/>
              <a:buChar char="−"/>
            </a:pPr>
            <a:r>
              <a:rPr lang="it-IT" sz="1800" b="0" dirty="0">
                <a:latin typeface="+mn-lt"/>
                <a:cs typeface="Times New Roman" charset="0"/>
              </a:rPr>
              <a:t>L</a:t>
            </a:r>
            <a:r>
              <a:rPr lang="ja-JP" altLang="it-IT" sz="1800" b="0" dirty="0">
                <a:latin typeface="+mn-lt"/>
                <a:cs typeface="Times New Roman" charset="0"/>
              </a:rPr>
              <a:t>’</a:t>
            </a:r>
            <a:r>
              <a:rPr lang="it-IT" altLang="ja-JP" sz="1800" b="0" dirty="0">
                <a:latin typeface="+mn-lt"/>
                <a:cs typeface="Times New Roman" charset="0"/>
              </a:rPr>
              <a:t>esecuzione dei tiri liberi al basket (trasformato/non trasformato)</a:t>
            </a:r>
          </a:p>
          <a:p>
            <a:pPr eaLnBrk="1" hangingPunct="1">
              <a:spcBef>
                <a:spcPts val="600"/>
              </a:spcBef>
              <a:buFont typeface="Tahoma" charset="0"/>
              <a:buChar char="−"/>
            </a:pPr>
            <a:r>
              <a:rPr lang="it-IT" sz="1800" b="0" dirty="0">
                <a:latin typeface="+mn-lt"/>
                <a:cs typeface="Times New Roman" charset="0"/>
              </a:rPr>
              <a:t>Controllo di qualità sulla produzione (conforme/non conforme) </a:t>
            </a:r>
          </a:p>
          <a:p>
            <a:pPr eaLnBrk="1" hangingPunct="1">
              <a:spcBef>
                <a:spcPts val="600"/>
              </a:spcBef>
              <a:buFont typeface="Tahoma" charset="0"/>
              <a:buChar char="−"/>
            </a:pPr>
            <a:r>
              <a:rPr lang="it-IT" sz="1800" b="0" dirty="0">
                <a:latin typeface="+mn-lt"/>
                <a:cs typeface="Times New Roman" charset="0"/>
              </a:rPr>
              <a:t>L</a:t>
            </a:r>
            <a:r>
              <a:rPr lang="ja-JP" altLang="it-IT" sz="1800" b="0" dirty="0">
                <a:latin typeface="+mn-lt"/>
                <a:cs typeface="Times New Roman" charset="0"/>
              </a:rPr>
              <a:t>’</a:t>
            </a:r>
            <a:r>
              <a:rPr lang="it-IT" altLang="ja-JP" sz="1800" b="0" dirty="0">
                <a:latin typeface="+mn-lt"/>
                <a:cs typeface="Times New Roman" charset="0"/>
              </a:rPr>
              <a:t>esito (Promosso/Bocciato) di un esame sostenuto  per la I volta</a:t>
            </a:r>
          </a:p>
          <a:p>
            <a:pPr eaLnBrk="1" hangingPunct="1">
              <a:spcBef>
                <a:spcPts val="600"/>
              </a:spcBef>
              <a:buFont typeface="Tahoma" charset="0"/>
              <a:buChar char="−"/>
            </a:pPr>
            <a:r>
              <a:rPr lang="it-IT" sz="1800" b="0" dirty="0">
                <a:latin typeface="+mn-lt"/>
                <a:cs typeface="Times New Roman" charset="0"/>
              </a:rPr>
              <a:t>Lancio del dado a sei facce</a:t>
            </a:r>
            <a:r>
              <a:rPr lang="it-IT" sz="1800" dirty="0">
                <a:latin typeface="+mn-lt"/>
                <a:cs typeface="Times New Roman" charset="0"/>
              </a:rPr>
              <a:t> [non è binomiale, perché?]</a:t>
            </a:r>
          </a:p>
          <a:p>
            <a:pPr algn="just" eaLnBrk="1" hangingPunct="1">
              <a:spcBef>
                <a:spcPts val="600"/>
              </a:spcBef>
              <a:buFont typeface="Tahoma" charset="0"/>
              <a:buChar char="−"/>
            </a:pPr>
            <a:r>
              <a:rPr lang="it-IT" sz="1800" b="0" dirty="0">
                <a:latin typeface="+mn-lt"/>
                <a:cs typeface="Times New Roman" charset="0"/>
              </a:rPr>
              <a:t>Il rapporto dei sessi alla nascita è di 105 (</a:t>
            </a:r>
            <a:r>
              <a:rPr lang="it-IT" sz="1800" b="0" dirty="0" err="1">
                <a:latin typeface="+mn-lt"/>
                <a:cs typeface="Times New Roman" charset="0"/>
              </a:rPr>
              <a:t>F</a:t>
            </a:r>
            <a:r>
              <a:rPr lang="it-IT" sz="1800" b="0" dirty="0">
                <a:latin typeface="+mn-lt"/>
                <a:cs typeface="Times New Roman" charset="0"/>
              </a:rPr>
              <a:t>)/100 (M) [</a:t>
            </a:r>
            <a:r>
              <a:rPr lang="it-IT" sz="1800" dirty="0">
                <a:latin typeface="+mn-lt"/>
              </a:rPr>
              <a:t>è binomiale</a:t>
            </a:r>
            <a:r>
              <a:rPr lang="it-IT" sz="1800" b="0" dirty="0">
                <a:latin typeface="+mn-lt"/>
              </a:rPr>
              <a:t>?]</a:t>
            </a:r>
            <a:r>
              <a:rPr lang="it-IT" sz="1800" b="0" dirty="0">
                <a:latin typeface="+mn-lt"/>
                <a:cs typeface="Times New Roman" charset="0"/>
              </a:rPr>
              <a:t>. </a:t>
            </a:r>
          </a:p>
          <a:p>
            <a:pPr eaLnBrk="1" hangingPunct="1">
              <a:spcBef>
                <a:spcPts val="600"/>
              </a:spcBef>
              <a:buFont typeface="Tahoma" charset="0"/>
              <a:buChar char="−"/>
            </a:pPr>
            <a:r>
              <a:rPr lang="it-IT" sz="1800" b="0" dirty="0">
                <a:latin typeface="+mn-lt"/>
                <a:cs typeface="Times New Roman" charset="0"/>
              </a:rPr>
              <a:t>L</a:t>
            </a:r>
            <a:r>
              <a:rPr lang="ja-JP" altLang="it-IT" sz="1800" b="0" dirty="0">
                <a:latin typeface="+mn-lt"/>
                <a:cs typeface="Times New Roman" charset="0"/>
              </a:rPr>
              <a:t>’</a:t>
            </a:r>
            <a:r>
              <a:rPr lang="it-IT" altLang="ja-JP" sz="1800" b="0" dirty="0">
                <a:latin typeface="+mn-lt"/>
                <a:cs typeface="Times New Roman" charset="0"/>
              </a:rPr>
              <a:t>esito (</a:t>
            </a:r>
            <a:r>
              <a:rPr lang="it-IT" altLang="ja-JP" sz="1800" b="0" dirty="0" err="1">
                <a:latin typeface="+mn-lt"/>
                <a:cs typeface="Times New Roman" charset="0"/>
              </a:rPr>
              <a:t>P</a:t>
            </a:r>
            <a:r>
              <a:rPr lang="it-IT" altLang="ja-JP" sz="1800" b="0" dirty="0">
                <a:latin typeface="+mn-lt"/>
                <a:cs typeface="Times New Roman" charset="0"/>
              </a:rPr>
              <a:t>/B) di un esame sostenuto  per la II volta [</a:t>
            </a:r>
            <a:r>
              <a:rPr lang="it-IT" altLang="ja-JP" sz="1800" dirty="0">
                <a:latin typeface="+mn-lt"/>
              </a:rPr>
              <a:t>è binomiale</a:t>
            </a:r>
            <a:r>
              <a:rPr lang="it-IT" altLang="ja-JP" sz="1800" b="0" dirty="0">
                <a:latin typeface="+mn-lt"/>
              </a:rPr>
              <a:t>?]</a:t>
            </a:r>
            <a:r>
              <a:rPr lang="it-IT" altLang="ja-JP" sz="1800" b="0" dirty="0" smtClean="0">
                <a:latin typeface="+mn-lt"/>
                <a:cs typeface="Times New Roman" charset="0"/>
              </a:rPr>
              <a:t>.</a:t>
            </a:r>
          </a:p>
          <a:p>
            <a:pPr eaLnBrk="1" hangingPunct="1">
              <a:spcBef>
                <a:spcPts val="600"/>
              </a:spcBef>
              <a:buFont typeface="Tahoma" charset="0"/>
              <a:buChar char="−"/>
            </a:pPr>
            <a:r>
              <a:rPr lang="it-IT" altLang="ja-JP" sz="1800" b="0" dirty="0" smtClean="0">
                <a:latin typeface="+mn-lt"/>
                <a:cs typeface="Times New Roman" charset="0"/>
                <a:hlinkClick r:id="rId3"/>
              </a:rPr>
              <a:t>Prove di </a:t>
            </a:r>
            <a:r>
              <a:rPr lang="it-IT" altLang="ja-JP" sz="1800" b="0" dirty="0" err="1" smtClean="0">
                <a:latin typeface="+mn-lt"/>
                <a:cs typeface="Times New Roman" charset="0"/>
                <a:hlinkClick r:id="rId3"/>
              </a:rPr>
              <a:t>Bernoulli</a:t>
            </a:r>
            <a:r>
              <a:rPr lang="it-IT" altLang="ja-JP" sz="1800" b="0" dirty="0" smtClean="0">
                <a:latin typeface="+mn-lt"/>
                <a:cs typeface="Times New Roman" charset="0"/>
                <a:hlinkClick r:id="rId3"/>
              </a:rPr>
              <a:t> </a:t>
            </a:r>
            <a:endParaRPr lang="it-IT" sz="1800" b="0" dirty="0">
              <a:latin typeface="+mn-lt"/>
              <a:cs typeface="Times New Roman" charset="0"/>
            </a:endParaRPr>
          </a:p>
        </p:txBody>
      </p:sp>
    </p:spTree>
    <p:extLst>
      <p:ext uri="{BB962C8B-B14F-4D97-AF65-F5344CB8AC3E}">
        <p14:creationId xmlns:p14="http://schemas.microsoft.com/office/powerpoint/2010/main" val="1728226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314325" y="276225"/>
            <a:ext cx="8143875" cy="976313"/>
          </a:xfrm>
        </p:spPr>
        <p:txBody>
          <a:bodyPr/>
          <a:lstStyle/>
          <a:p>
            <a:pPr eaLnBrk="1" hangingPunct="1"/>
            <a:r>
              <a:rPr lang="it-IT" sz="4000" b="0">
                <a:latin typeface="Tahoma" charset="0"/>
              </a:rPr>
              <a:t>Calcolo delle Probabilità</a:t>
            </a:r>
            <a:br>
              <a:rPr lang="it-IT" sz="4000" b="0">
                <a:latin typeface="Tahoma" charset="0"/>
              </a:rPr>
            </a:br>
            <a:r>
              <a:rPr lang="it-IT" sz="1800" b="0">
                <a:latin typeface="Tahoma" charset="0"/>
              </a:rPr>
              <a:t>Eventi Indipendenti e Complementari</a:t>
            </a:r>
          </a:p>
        </p:txBody>
      </p:sp>
      <p:pic>
        <p:nvPicPr>
          <p:cNvPr id="47106" name="Picture 3" descr="Tab_5-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865688" y="1949450"/>
            <a:ext cx="3959225" cy="1689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107" name="Text Box 5"/>
          <p:cNvSpPr txBox="1">
            <a:spLocks noChangeArrowheads="1"/>
          </p:cNvSpPr>
          <p:nvPr/>
        </p:nvSpPr>
        <p:spPr bwMode="auto">
          <a:xfrm>
            <a:off x="333375" y="2010952"/>
            <a:ext cx="4352925" cy="42657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30000"/>
              </a:spcBef>
            </a:pPr>
            <a:r>
              <a:rPr lang="it-IT" sz="1800" dirty="0">
                <a:solidFill>
                  <a:srgbClr val="292934"/>
                </a:solidFill>
                <a:latin typeface="+mn-lt"/>
              </a:rPr>
              <a:t>Eventi indipendenti</a:t>
            </a:r>
          </a:p>
          <a:p>
            <a:pPr algn="ctr" eaLnBrk="1" hangingPunct="1">
              <a:spcBef>
                <a:spcPct val="30000"/>
              </a:spcBef>
            </a:pPr>
            <a:r>
              <a:rPr lang="it-IT" sz="1800" b="0" dirty="0" err="1">
                <a:solidFill>
                  <a:srgbClr val="292934"/>
                </a:solidFill>
                <a:latin typeface="+mn-lt"/>
              </a:rPr>
              <a:t>S</a:t>
            </a:r>
            <a:r>
              <a:rPr lang="it-IT" sz="1800" b="0" dirty="0">
                <a:solidFill>
                  <a:srgbClr val="292934"/>
                </a:solidFill>
                <a:latin typeface="+mn-lt"/>
              </a:rPr>
              <a:t> = {</a:t>
            </a:r>
            <a:r>
              <a:rPr lang="it-IT" sz="1800" b="0" dirty="0" err="1">
                <a:solidFill>
                  <a:srgbClr val="292934"/>
                </a:solidFill>
                <a:latin typeface="+mn-lt"/>
              </a:rPr>
              <a:t>N</a:t>
            </a:r>
            <a:r>
              <a:rPr lang="it-IT" sz="1800" b="0" dirty="0">
                <a:solidFill>
                  <a:srgbClr val="292934"/>
                </a:solidFill>
                <a:latin typeface="+mn-lt"/>
              </a:rPr>
              <a:t>, </a:t>
            </a:r>
            <a:r>
              <a:rPr lang="it-IT" sz="1800" b="0" dirty="0" err="1">
                <a:solidFill>
                  <a:srgbClr val="292934"/>
                </a:solidFill>
                <a:latin typeface="+mn-lt"/>
              </a:rPr>
              <a:t>P</a:t>
            </a:r>
            <a:r>
              <a:rPr lang="it-IT" sz="1800" b="0" dirty="0">
                <a:solidFill>
                  <a:srgbClr val="292934"/>
                </a:solidFill>
                <a:latin typeface="+mn-lt"/>
              </a:rPr>
              <a:t>}; </a:t>
            </a:r>
            <a:r>
              <a:rPr lang="it-IT" sz="1800" b="0" dirty="0" err="1">
                <a:solidFill>
                  <a:srgbClr val="292934"/>
                </a:solidFill>
                <a:latin typeface="+mn-lt"/>
              </a:rPr>
              <a:t>N</a:t>
            </a:r>
            <a:r>
              <a:rPr lang="it-IT" sz="1800" b="0" dirty="0">
                <a:solidFill>
                  <a:srgbClr val="292934"/>
                </a:solidFill>
                <a:latin typeface="+mn-lt"/>
              </a:rPr>
              <a:t> = Negativo; </a:t>
            </a:r>
            <a:r>
              <a:rPr lang="it-IT" sz="1800" b="0" dirty="0" err="1">
                <a:solidFill>
                  <a:srgbClr val="292934"/>
                </a:solidFill>
                <a:latin typeface="+mn-lt"/>
              </a:rPr>
              <a:t>P</a:t>
            </a:r>
            <a:r>
              <a:rPr lang="it-IT" sz="1800" b="0" dirty="0">
                <a:solidFill>
                  <a:srgbClr val="292934"/>
                </a:solidFill>
                <a:latin typeface="+mn-lt"/>
              </a:rPr>
              <a:t> = Positivo </a:t>
            </a:r>
          </a:p>
          <a:p>
            <a:pPr algn="ctr" eaLnBrk="1" hangingPunct="1">
              <a:spcBef>
                <a:spcPct val="30000"/>
              </a:spcBef>
            </a:pPr>
            <a:r>
              <a:rPr lang="it-IT" sz="1800" b="0" dirty="0" err="1">
                <a:solidFill>
                  <a:srgbClr val="292934"/>
                </a:solidFill>
                <a:latin typeface="+mn-lt"/>
              </a:rPr>
              <a:t>P</a:t>
            </a:r>
            <a:r>
              <a:rPr lang="it-IT" sz="1800" b="0" dirty="0">
                <a:solidFill>
                  <a:srgbClr val="292934"/>
                </a:solidFill>
                <a:latin typeface="+mn-lt"/>
              </a:rPr>
              <a:t>(</a:t>
            </a:r>
            <a:r>
              <a:rPr lang="it-IT" sz="1800" b="0" dirty="0" err="1">
                <a:solidFill>
                  <a:srgbClr val="292934"/>
                </a:solidFill>
                <a:latin typeface="+mn-lt"/>
              </a:rPr>
              <a:t>P</a:t>
            </a:r>
            <a:r>
              <a:rPr lang="it-IT" sz="1800" b="0" dirty="0">
                <a:solidFill>
                  <a:srgbClr val="292934"/>
                </a:solidFill>
                <a:latin typeface="+mn-lt"/>
              </a:rPr>
              <a:t>)=0.05; </a:t>
            </a:r>
            <a:r>
              <a:rPr lang="it-IT" sz="1800" b="0" dirty="0" err="1">
                <a:solidFill>
                  <a:srgbClr val="292934"/>
                </a:solidFill>
                <a:latin typeface="+mn-lt"/>
              </a:rPr>
              <a:t>P</a:t>
            </a:r>
            <a:r>
              <a:rPr lang="it-IT" sz="1800" b="0" dirty="0">
                <a:solidFill>
                  <a:srgbClr val="292934"/>
                </a:solidFill>
                <a:latin typeface="+mn-lt"/>
              </a:rPr>
              <a:t>(</a:t>
            </a:r>
            <a:r>
              <a:rPr lang="it-IT" sz="1800" b="0" dirty="0" err="1">
                <a:solidFill>
                  <a:srgbClr val="292934"/>
                </a:solidFill>
                <a:latin typeface="+mn-lt"/>
              </a:rPr>
              <a:t>N</a:t>
            </a:r>
            <a:r>
              <a:rPr lang="it-IT" sz="1800" b="0" dirty="0">
                <a:solidFill>
                  <a:srgbClr val="292934"/>
                </a:solidFill>
                <a:latin typeface="+mn-lt"/>
              </a:rPr>
              <a:t>)=0.95; </a:t>
            </a:r>
            <a:r>
              <a:rPr lang="it-IT" sz="1800" b="0" dirty="0" err="1">
                <a:solidFill>
                  <a:srgbClr val="292934"/>
                </a:solidFill>
                <a:latin typeface="+mn-lt"/>
              </a:rPr>
              <a:t>P</a:t>
            </a:r>
            <a:r>
              <a:rPr lang="it-IT" sz="1800" b="0" dirty="0">
                <a:solidFill>
                  <a:srgbClr val="292934"/>
                </a:solidFill>
                <a:latin typeface="+mn-lt"/>
              </a:rPr>
              <a:t>(</a:t>
            </a:r>
            <a:r>
              <a:rPr lang="it-IT" sz="1800" b="0" dirty="0" err="1">
                <a:solidFill>
                  <a:srgbClr val="292934"/>
                </a:solidFill>
                <a:latin typeface="+mn-lt"/>
              </a:rPr>
              <a:t>P</a:t>
            </a:r>
            <a:r>
              <a:rPr lang="it-IT" sz="1800" b="0" dirty="0">
                <a:solidFill>
                  <a:srgbClr val="292934"/>
                </a:solidFill>
                <a:latin typeface="+mn-lt"/>
              </a:rPr>
              <a:t>)+</a:t>
            </a:r>
            <a:r>
              <a:rPr lang="it-IT" sz="1800" b="0" dirty="0" err="1">
                <a:solidFill>
                  <a:srgbClr val="292934"/>
                </a:solidFill>
                <a:latin typeface="+mn-lt"/>
              </a:rPr>
              <a:t>P</a:t>
            </a:r>
            <a:r>
              <a:rPr lang="it-IT" sz="1800" b="0" dirty="0">
                <a:solidFill>
                  <a:srgbClr val="292934"/>
                </a:solidFill>
                <a:latin typeface="+mn-lt"/>
              </a:rPr>
              <a:t>(</a:t>
            </a:r>
            <a:r>
              <a:rPr lang="it-IT" sz="1800" b="0" dirty="0" err="1">
                <a:solidFill>
                  <a:srgbClr val="292934"/>
                </a:solidFill>
                <a:latin typeface="+mn-lt"/>
              </a:rPr>
              <a:t>N</a:t>
            </a:r>
            <a:r>
              <a:rPr lang="it-IT" sz="1800" b="0" dirty="0">
                <a:solidFill>
                  <a:srgbClr val="292934"/>
                </a:solidFill>
                <a:latin typeface="+mn-lt"/>
              </a:rPr>
              <a:t>)=1</a:t>
            </a:r>
          </a:p>
          <a:p>
            <a:pPr algn="just" eaLnBrk="1" hangingPunct="1">
              <a:spcBef>
                <a:spcPct val="50000"/>
              </a:spcBef>
            </a:pPr>
            <a:r>
              <a:rPr lang="it-IT" sz="1800" b="0" dirty="0">
                <a:solidFill>
                  <a:srgbClr val="292934"/>
                </a:solidFill>
                <a:latin typeface="+mn-lt"/>
              </a:rPr>
              <a:t>Il medico ha richiesto </a:t>
            </a:r>
            <a:r>
              <a:rPr lang="it-IT" sz="1800" dirty="0">
                <a:solidFill>
                  <a:srgbClr val="292934"/>
                </a:solidFill>
                <a:latin typeface="+mn-lt"/>
              </a:rPr>
              <a:t>3 esami</a:t>
            </a:r>
            <a:r>
              <a:rPr lang="it-IT" sz="1800" b="0" dirty="0">
                <a:solidFill>
                  <a:srgbClr val="292934"/>
                </a:solidFill>
                <a:latin typeface="+mn-lt"/>
              </a:rPr>
              <a:t>, qual</a:t>
            </a:r>
            <a:r>
              <a:rPr lang="ja-JP" altLang="it-IT" sz="1800" b="0" dirty="0">
                <a:solidFill>
                  <a:srgbClr val="292934"/>
                </a:solidFill>
                <a:latin typeface="+mn-lt"/>
              </a:rPr>
              <a:t>’</a:t>
            </a:r>
            <a:r>
              <a:rPr lang="it-IT" altLang="ja-JP" sz="1800" b="0" dirty="0">
                <a:solidFill>
                  <a:srgbClr val="292934"/>
                </a:solidFill>
                <a:latin typeface="+mn-lt"/>
              </a:rPr>
              <a:t>è la probabilità che si verifichi almeno un falso positivo? </a:t>
            </a:r>
          </a:p>
          <a:p>
            <a:pPr algn="just" eaLnBrk="1" hangingPunct="1">
              <a:spcBef>
                <a:spcPct val="50000"/>
              </a:spcBef>
            </a:pPr>
            <a:r>
              <a:rPr lang="it-IT" sz="1800" dirty="0">
                <a:solidFill>
                  <a:srgbClr val="292934"/>
                </a:solidFill>
                <a:latin typeface="+mn-lt"/>
              </a:rPr>
              <a:t>Evento complementare</a:t>
            </a:r>
          </a:p>
          <a:p>
            <a:pPr algn="ctr" eaLnBrk="1" hangingPunct="1">
              <a:spcBef>
                <a:spcPct val="30000"/>
              </a:spcBef>
            </a:pPr>
            <a:r>
              <a:rPr lang="it-IT" sz="1600" dirty="0" err="1">
                <a:solidFill>
                  <a:srgbClr val="292934"/>
                </a:solidFill>
                <a:latin typeface="+mn-lt"/>
              </a:rPr>
              <a:t>P</a:t>
            </a:r>
            <a:r>
              <a:rPr lang="it-IT" sz="1600" dirty="0">
                <a:solidFill>
                  <a:srgbClr val="292934"/>
                </a:solidFill>
                <a:latin typeface="+mn-lt"/>
              </a:rPr>
              <a:t>(Almeno 1 sia </a:t>
            </a:r>
            <a:r>
              <a:rPr lang="it-IT" sz="1600" dirty="0" err="1">
                <a:solidFill>
                  <a:srgbClr val="292934"/>
                </a:solidFill>
                <a:latin typeface="+mn-lt"/>
              </a:rPr>
              <a:t>P</a:t>
            </a:r>
            <a:r>
              <a:rPr lang="it-IT" sz="1600" dirty="0">
                <a:solidFill>
                  <a:srgbClr val="292934"/>
                </a:solidFill>
                <a:latin typeface="+mn-lt"/>
              </a:rPr>
              <a:t>) = 1 – </a:t>
            </a:r>
            <a:r>
              <a:rPr lang="it-IT" sz="1600" dirty="0" err="1">
                <a:solidFill>
                  <a:srgbClr val="292934"/>
                </a:solidFill>
                <a:latin typeface="+mn-lt"/>
              </a:rPr>
              <a:t>P</a:t>
            </a:r>
            <a:r>
              <a:rPr lang="it-IT" sz="1600" dirty="0">
                <a:solidFill>
                  <a:srgbClr val="292934"/>
                </a:solidFill>
                <a:latin typeface="+mn-lt"/>
              </a:rPr>
              <a:t>(Nessuno </a:t>
            </a:r>
            <a:r>
              <a:rPr lang="it-IT" sz="1600" dirty="0" err="1">
                <a:solidFill>
                  <a:srgbClr val="292934"/>
                </a:solidFill>
                <a:latin typeface="+mn-lt"/>
              </a:rPr>
              <a:t>P</a:t>
            </a:r>
            <a:r>
              <a:rPr lang="it-IT" sz="1600" dirty="0">
                <a:solidFill>
                  <a:srgbClr val="292934"/>
                </a:solidFill>
                <a:latin typeface="+mn-lt"/>
              </a:rPr>
              <a:t>)</a:t>
            </a:r>
            <a:r>
              <a:rPr lang="it-IT" sz="1800" b="0" dirty="0">
                <a:solidFill>
                  <a:srgbClr val="292934"/>
                </a:solidFill>
                <a:latin typeface="+mn-lt"/>
              </a:rPr>
              <a:t> </a:t>
            </a:r>
            <a:endParaRPr lang="it-IT" sz="2000" b="0" dirty="0">
              <a:solidFill>
                <a:srgbClr val="292934"/>
              </a:solidFill>
              <a:latin typeface="+mn-lt"/>
            </a:endParaRPr>
          </a:p>
          <a:p>
            <a:pPr eaLnBrk="1" hangingPunct="1">
              <a:spcBef>
                <a:spcPct val="50000"/>
              </a:spcBef>
            </a:pPr>
            <a:r>
              <a:rPr lang="it-IT" sz="1800" b="0" dirty="0">
                <a:solidFill>
                  <a:srgbClr val="292934"/>
                </a:solidFill>
                <a:latin typeface="+mn-lt"/>
              </a:rPr>
              <a:t>Nessun esame </a:t>
            </a:r>
            <a:r>
              <a:rPr lang="it-IT" sz="1800" b="0" dirty="0" err="1">
                <a:solidFill>
                  <a:srgbClr val="292934"/>
                </a:solidFill>
                <a:latin typeface="+mn-lt"/>
              </a:rPr>
              <a:t>P</a:t>
            </a:r>
            <a:r>
              <a:rPr lang="it-IT" sz="1800" b="0" dirty="0">
                <a:solidFill>
                  <a:srgbClr val="292934"/>
                </a:solidFill>
                <a:latin typeface="+mn-lt"/>
              </a:rPr>
              <a:t> equivale ad ottenere 3 esami con esito N.</a:t>
            </a:r>
          </a:p>
          <a:p>
            <a:pPr algn="ctr" eaLnBrk="1" hangingPunct="1">
              <a:spcBef>
                <a:spcPct val="50000"/>
              </a:spcBef>
            </a:pPr>
            <a:r>
              <a:rPr lang="it-IT" sz="1600" b="0" dirty="0" err="1">
                <a:solidFill>
                  <a:srgbClr val="292934"/>
                </a:solidFill>
                <a:latin typeface="+mn-lt"/>
              </a:rPr>
              <a:t>P</a:t>
            </a:r>
            <a:r>
              <a:rPr lang="it-IT" sz="1600" b="0" dirty="0">
                <a:solidFill>
                  <a:srgbClr val="292934"/>
                </a:solidFill>
                <a:latin typeface="+mn-lt"/>
              </a:rPr>
              <a:t>(Nessuno </a:t>
            </a:r>
            <a:r>
              <a:rPr lang="it-IT" sz="1600" b="0" dirty="0" err="1">
                <a:solidFill>
                  <a:srgbClr val="292934"/>
                </a:solidFill>
                <a:latin typeface="+mn-lt"/>
              </a:rPr>
              <a:t>N</a:t>
            </a:r>
            <a:r>
              <a:rPr lang="it-IT" sz="1600" b="0" dirty="0">
                <a:solidFill>
                  <a:srgbClr val="292934"/>
                </a:solidFill>
                <a:latin typeface="+mn-lt"/>
              </a:rPr>
              <a:t>) = </a:t>
            </a:r>
            <a:r>
              <a:rPr lang="it-IT" sz="1600" b="0" dirty="0" err="1">
                <a:solidFill>
                  <a:srgbClr val="292934"/>
                </a:solidFill>
                <a:latin typeface="+mn-lt"/>
              </a:rPr>
              <a:t>P</a:t>
            </a:r>
            <a:r>
              <a:rPr lang="it-IT" sz="1600" b="0" dirty="0">
                <a:solidFill>
                  <a:srgbClr val="292934"/>
                </a:solidFill>
                <a:latin typeface="+mn-lt"/>
              </a:rPr>
              <a:t>(</a:t>
            </a:r>
            <a:r>
              <a:rPr lang="it-IT" sz="1600" b="0" dirty="0" err="1">
                <a:solidFill>
                  <a:srgbClr val="292934"/>
                </a:solidFill>
                <a:latin typeface="+mn-lt"/>
              </a:rPr>
              <a:t>N</a:t>
            </a:r>
            <a:r>
              <a:rPr lang="it-IT" sz="1600" b="0" dirty="0">
                <a:solidFill>
                  <a:srgbClr val="292934"/>
                </a:solidFill>
                <a:latin typeface="+mn-lt"/>
              </a:rPr>
              <a:t>) x </a:t>
            </a:r>
            <a:r>
              <a:rPr lang="it-IT" sz="1600" b="0" dirty="0" err="1">
                <a:solidFill>
                  <a:srgbClr val="292934"/>
                </a:solidFill>
                <a:latin typeface="+mn-lt"/>
              </a:rPr>
              <a:t>P</a:t>
            </a:r>
            <a:r>
              <a:rPr lang="it-IT" sz="1600" b="0" dirty="0">
                <a:solidFill>
                  <a:srgbClr val="292934"/>
                </a:solidFill>
                <a:latin typeface="+mn-lt"/>
              </a:rPr>
              <a:t>(</a:t>
            </a:r>
            <a:r>
              <a:rPr lang="it-IT" sz="1600" b="0" dirty="0" err="1">
                <a:solidFill>
                  <a:srgbClr val="292934"/>
                </a:solidFill>
                <a:latin typeface="+mn-lt"/>
              </a:rPr>
              <a:t>N</a:t>
            </a:r>
            <a:r>
              <a:rPr lang="it-IT" sz="1600" b="0" dirty="0">
                <a:solidFill>
                  <a:srgbClr val="292934"/>
                </a:solidFill>
                <a:latin typeface="+mn-lt"/>
              </a:rPr>
              <a:t>) x </a:t>
            </a:r>
            <a:r>
              <a:rPr lang="it-IT" sz="1600" b="0" dirty="0" err="1">
                <a:solidFill>
                  <a:srgbClr val="292934"/>
                </a:solidFill>
                <a:latin typeface="+mn-lt"/>
              </a:rPr>
              <a:t>P</a:t>
            </a:r>
            <a:r>
              <a:rPr lang="it-IT" sz="1600" b="0" dirty="0">
                <a:solidFill>
                  <a:srgbClr val="292934"/>
                </a:solidFill>
                <a:latin typeface="+mn-lt"/>
              </a:rPr>
              <a:t>(</a:t>
            </a:r>
            <a:r>
              <a:rPr lang="it-IT" sz="1600" b="0" dirty="0" err="1">
                <a:solidFill>
                  <a:srgbClr val="292934"/>
                </a:solidFill>
                <a:latin typeface="+mn-lt"/>
              </a:rPr>
              <a:t>N</a:t>
            </a:r>
            <a:r>
              <a:rPr lang="it-IT" sz="1600" b="0" dirty="0">
                <a:solidFill>
                  <a:srgbClr val="292934"/>
                </a:solidFill>
                <a:latin typeface="+mn-lt"/>
              </a:rPr>
              <a:t>) = 0.95</a:t>
            </a:r>
            <a:r>
              <a:rPr lang="it-IT" sz="1600" b="0" baseline="30000" dirty="0">
                <a:solidFill>
                  <a:srgbClr val="292934"/>
                </a:solidFill>
                <a:latin typeface="+mn-lt"/>
              </a:rPr>
              <a:t>3</a:t>
            </a:r>
            <a:endParaRPr lang="it-IT" sz="1600" b="0" dirty="0">
              <a:solidFill>
                <a:srgbClr val="292934"/>
              </a:solidFill>
              <a:latin typeface="+mn-lt"/>
            </a:endParaRPr>
          </a:p>
          <a:p>
            <a:pPr algn="ctr" eaLnBrk="1" hangingPunct="1">
              <a:spcBef>
                <a:spcPct val="50000"/>
              </a:spcBef>
            </a:pPr>
            <a:r>
              <a:rPr lang="it-IT" sz="1600" dirty="0" err="1">
                <a:solidFill>
                  <a:srgbClr val="292934"/>
                </a:solidFill>
                <a:latin typeface="+mn-lt"/>
              </a:rPr>
              <a:t>P</a:t>
            </a:r>
            <a:r>
              <a:rPr lang="it-IT" sz="1600" dirty="0">
                <a:solidFill>
                  <a:srgbClr val="292934"/>
                </a:solidFill>
                <a:latin typeface="+mn-lt"/>
              </a:rPr>
              <a:t>(Almeno 1 sia </a:t>
            </a:r>
            <a:r>
              <a:rPr lang="it-IT" sz="1600" dirty="0" err="1">
                <a:solidFill>
                  <a:srgbClr val="292934"/>
                </a:solidFill>
                <a:latin typeface="+mn-lt"/>
              </a:rPr>
              <a:t>P</a:t>
            </a:r>
            <a:r>
              <a:rPr lang="it-IT" sz="1600" dirty="0">
                <a:solidFill>
                  <a:srgbClr val="292934"/>
                </a:solidFill>
                <a:latin typeface="+mn-lt"/>
              </a:rPr>
              <a:t>) = 1 – 0.95</a:t>
            </a:r>
            <a:r>
              <a:rPr lang="it-IT" sz="1600" baseline="30000" dirty="0">
                <a:solidFill>
                  <a:srgbClr val="292934"/>
                </a:solidFill>
                <a:latin typeface="+mn-lt"/>
              </a:rPr>
              <a:t>3 </a:t>
            </a:r>
            <a:r>
              <a:rPr lang="it-IT" sz="1600" dirty="0">
                <a:solidFill>
                  <a:srgbClr val="292934"/>
                </a:solidFill>
                <a:latin typeface="+mn-lt"/>
              </a:rPr>
              <a:t>=0.857</a:t>
            </a:r>
          </a:p>
        </p:txBody>
      </p:sp>
      <p:pic>
        <p:nvPicPr>
          <p:cNvPr id="47108" name="Picture 4" descr="Fig_5-1"/>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878388" y="3819525"/>
            <a:ext cx="3959225" cy="2259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109" name="Rectangle 3"/>
          <p:cNvSpPr>
            <a:spLocks noChangeArrowheads="1"/>
          </p:cNvSpPr>
          <p:nvPr/>
        </p:nvSpPr>
        <p:spPr bwMode="auto">
          <a:xfrm>
            <a:off x="392113" y="1347788"/>
            <a:ext cx="459105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spcBef>
                <a:spcPct val="30000"/>
              </a:spcBef>
            </a:pPr>
            <a:r>
              <a:rPr lang="it-IT" b="0" dirty="0">
                <a:solidFill>
                  <a:srgbClr val="292934"/>
                </a:solidFill>
                <a:latin typeface="Arial" charset="0"/>
              </a:rPr>
              <a:t>Test di Laboratorio. Falsi Positivi</a:t>
            </a:r>
          </a:p>
        </p:txBody>
      </p:sp>
    </p:spTree>
    <p:extLst>
      <p:ext uri="{BB962C8B-B14F-4D97-AF65-F5344CB8AC3E}">
        <p14:creationId xmlns:p14="http://schemas.microsoft.com/office/powerpoint/2010/main" val="941891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ChangeArrowheads="1"/>
          </p:cNvSpPr>
          <p:nvPr>
            <p:ph type="title"/>
          </p:nvPr>
        </p:nvSpPr>
        <p:spPr>
          <a:xfrm>
            <a:off x="685800" y="309563"/>
            <a:ext cx="7772400" cy="671512"/>
          </a:xfrm>
        </p:spPr>
        <p:txBody>
          <a:bodyPr>
            <a:noAutofit/>
          </a:bodyPr>
          <a:lstStyle/>
          <a:p>
            <a:pPr eaLnBrk="1" hangingPunct="1"/>
            <a:r>
              <a:rPr lang="it-IT" sz="4400" b="0" dirty="0">
                <a:latin typeface="Tahoma" charset="0"/>
              </a:rPr>
              <a:t>Distribuzione Binomiale</a:t>
            </a:r>
          </a:p>
        </p:txBody>
      </p:sp>
      <p:sp>
        <p:nvSpPr>
          <p:cNvPr id="53250" name="Text Box 3"/>
          <p:cNvSpPr txBox="1">
            <a:spLocks noChangeArrowheads="1"/>
          </p:cNvSpPr>
          <p:nvPr/>
        </p:nvSpPr>
        <p:spPr bwMode="auto">
          <a:xfrm>
            <a:off x="563563" y="1109663"/>
            <a:ext cx="8274050" cy="915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800" b="0" dirty="0">
                <a:solidFill>
                  <a:srgbClr val="292934"/>
                </a:solidFill>
                <a:latin typeface="+mn-lt"/>
              </a:rPr>
              <a:t>La distribuzione binomiale mostra la probabilità che si verifichino eventi casuali fra loro indipendenti, ognuno dei quali può assumere solo uno fra due valori diversi: Successo o Fallimento.</a:t>
            </a:r>
          </a:p>
        </p:txBody>
      </p:sp>
      <p:sp>
        <p:nvSpPr>
          <p:cNvPr id="53251" name="Text Box 4"/>
          <p:cNvSpPr txBox="1">
            <a:spLocks noChangeArrowheads="1"/>
          </p:cNvSpPr>
          <p:nvPr/>
        </p:nvSpPr>
        <p:spPr bwMode="auto">
          <a:xfrm>
            <a:off x="549275" y="2103872"/>
            <a:ext cx="8274050" cy="16811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600" dirty="0">
                <a:solidFill>
                  <a:srgbClr val="292934"/>
                </a:solidFill>
                <a:latin typeface="+mn-lt"/>
              </a:rPr>
              <a:t>Tiri </a:t>
            </a:r>
            <a:r>
              <a:rPr lang="it-IT" sz="1600" dirty="0" smtClean="0">
                <a:solidFill>
                  <a:srgbClr val="292934"/>
                </a:solidFill>
                <a:latin typeface="+mn-lt"/>
              </a:rPr>
              <a:t>liberi: </a:t>
            </a:r>
            <a:r>
              <a:rPr lang="it-IT" sz="1600" b="0" dirty="0" err="1">
                <a:solidFill>
                  <a:srgbClr val="292934"/>
                </a:solidFill>
                <a:latin typeface="+mn-lt"/>
              </a:rPr>
              <a:t>S</a:t>
            </a:r>
            <a:r>
              <a:rPr lang="it-IT" sz="1600" b="0" dirty="0">
                <a:solidFill>
                  <a:srgbClr val="292934"/>
                </a:solidFill>
                <a:latin typeface="+mn-lt"/>
              </a:rPr>
              <a:t>={Trasformato, Non trasformato}. Gli eventi </a:t>
            </a:r>
            <a:r>
              <a:rPr lang="it-IT" sz="1600" dirty="0">
                <a:solidFill>
                  <a:srgbClr val="292934"/>
                </a:solidFill>
                <a:latin typeface="+mn-lt"/>
              </a:rPr>
              <a:t>sono indipendenti</a:t>
            </a:r>
            <a:r>
              <a:rPr lang="it-IT" sz="1600" b="0" dirty="0">
                <a:solidFill>
                  <a:srgbClr val="292934"/>
                </a:solidFill>
                <a:latin typeface="+mn-lt"/>
              </a:rPr>
              <a:t> e la probabilità di ciascun evento </a:t>
            </a:r>
            <a:r>
              <a:rPr lang="it-IT" sz="1600" b="0" dirty="0" err="1">
                <a:solidFill>
                  <a:srgbClr val="292934"/>
                </a:solidFill>
                <a:latin typeface="+mn-lt"/>
              </a:rPr>
              <a:t>p</a:t>
            </a:r>
            <a:r>
              <a:rPr lang="it-IT" sz="1600" b="0" dirty="0">
                <a:solidFill>
                  <a:srgbClr val="292934"/>
                </a:solidFill>
                <a:latin typeface="+mn-lt"/>
              </a:rPr>
              <a:t>=0.5. Un solo tentativo </a:t>
            </a:r>
            <a:r>
              <a:rPr lang="it-IT" sz="1600" b="0" dirty="0" err="1">
                <a:solidFill>
                  <a:srgbClr val="292934"/>
                </a:solidFill>
                <a:latin typeface="+mn-lt"/>
              </a:rPr>
              <a:t>P</a:t>
            </a:r>
            <a:r>
              <a:rPr lang="it-IT" sz="1600" b="0" dirty="0">
                <a:solidFill>
                  <a:srgbClr val="292934"/>
                </a:solidFill>
                <a:latin typeface="+mn-lt"/>
              </a:rPr>
              <a:t>(T) = </a:t>
            </a:r>
            <a:r>
              <a:rPr lang="it-IT" sz="1600" b="0" dirty="0" err="1">
                <a:solidFill>
                  <a:srgbClr val="292934"/>
                </a:solidFill>
                <a:latin typeface="+mn-lt"/>
              </a:rPr>
              <a:t>P</a:t>
            </a:r>
            <a:r>
              <a:rPr lang="it-IT" sz="1600" b="0" dirty="0">
                <a:solidFill>
                  <a:srgbClr val="292934"/>
                </a:solidFill>
                <a:latin typeface="+mn-lt"/>
              </a:rPr>
              <a:t>(</a:t>
            </a:r>
            <a:r>
              <a:rPr lang="it-IT" sz="1600" b="0" dirty="0" err="1">
                <a:solidFill>
                  <a:srgbClr val="292934"/>
                </a:solidFill>
                <a:latin typeface="+mn-lt"/>
              </a:rPr>
              <a:t>N</a:t>
            </a:r>
            <a:r>
              <a:rPr lang="it-IT" sz="1600" b="0" dirty="0">
                <a:solidFill>
                  <a:srgbClr val="292934"/>
                </a:solidFill>
                <a:latin typeface="+mn-lt"/>
              </a:rPr>
              <a:t>) = 0.5</a:t>
            </a:r>
          </a:p>
          <a:p>
            <a:pPr algn="just" eaLnBrk="1" hangingPunct="1">
              <a:spcBef>
                <a:spcPct val="50000"/>
              </a:spcBef>
              <a:buFontTx/>
              <a:buChar char="•"/>
            </a:pPr>
            <a:r>
              <a:rPr lang="it-IT" sz="1600" b="0" dirty="0">
                <a:solidFill>
                  <a:srgbClr val="292934"/>
                </a:solidFill>
                <a:latin typeface="+mn-lt"/>
              </a:rPr>
              <a:t>2 tentativi </a:t>
            </a:r>
            <a:r>
              <a:rPr lang="it-IT" sz="1600" b="0" dirty="0" err="1">
                <a:solidFill>
                  <a:srgbClr val="292934"/>
                </a:solidFill>
                <a:latin typeface="+mn-lt"/>
              </a:rPr>
              <a:t>S</a:t>
            </a:r>
            <a:r>
              <a:rPr lang="it-IT" sz="1600" b="0" dirty="0">
                <a:solidFill>
                  <a:srgbClr val="292934"/>
                </a:solidFill>
                <a:latin typeface="+mn-lt"/>
              </a:rPr>
              <a:t>={TT,TN,NT,NN}. </a:t>
            </a:r>
            <a:r>
              <a:rPr lang="it-IT" sz="1600" b="0" dirty="0" err="1">
                <a:solidFill>
                  <a:srgbClr val="292934"/>
                </a:solidFill>
                <a:latin typeface="+mn-lt"/>
              </a:rPr>
              <a:t>P</a:t>
            </a:r>
            <a:r>
              <a:rPr lang="it-IT" sz="1600" b="0" dirty="0">
                <a:solidFill>
                  <a:srgbClr val="292934"/>
                </a:solidFill>
                <a:latin typeface="+mn-lt"/>
              </a:rPr>
              <a:t>(TT)=</a:t>
            </a:r>
            <a:r>
              <a:rPr lang="it-IT" sz="1600" b="0" dirty="0" err="1">
                <a:solidFill>
                  <a:srgbClr val="292934"/>
                </a:solidFill>
                <a:latin typeface="+mn-lt"/>
              </a:rPr>
              <a:t>P</a:t>
            </a:r>
            <a:r>
              <a:rPr lang="it-IT" sz="1600" b="0" dirty="0">
                <a:solidFill>
                  <a:srgbClr val="292934"/>
                </a:solidFill>
                <a:latin typeface="+mn-lt"/>
              </a:rPr>
              <a:t>(T)</a:t>
            </a:r>
            <a:r>
              <a:rPr lang="it-IT" sz="1600" b="0" dirty="0" err="1">
                <a:solidFill>
                  <a:srgbClr val="292934"/>
                </a:solidFill>
                <a:latin typeface="+mn-lt"/>
              </a:rPr>
              <a:t>xP</a:t>
            </a:r>
            <a:r>
              <a:rPr lang="it-IT" sz="1600" b="0" dirty="0">
                <a:solidFill>
                  <a:srgbClr val="292934"/>
                </a:solidFill>
                <a:latin typeface="+mn-lt"/>
              </a:rPr>
              <a:t>(T)= 0.5*0.5=0.25; </a:t>
            </a:r>
            <a:r>
              <a:rPr lang="it-IT" sz="1600" b="0" dirty="0" err="1">
                <a:solidFill>
                  <a:srgbClr val="292934"/>
                </a:solidFill>
                <a:latin typeface="+mn-lt"/>
              </a:rPr>
              <a:t>P</a:t>
            </a:r>
            <a:r>
              <a:rPr lang="it-IT" sz="1600" b="0" dirty="0">
                <a:solidFill>
                  <a:srgbClr val="292934"/>
                </a:solidFill>
                <a:latin typeface="+mn-lt"/>
              </a:rPr>
              <a:t>(TN o NT) = 0.5</a:t>
            </a:r>
          </a:p>
          <a:p>
            <a:pPr algn="just" eaLnBrk="1" hangingPunct="1">
              <a:spcBef>
                <a:spcPct val="50000"/>
              </a:spcBef>
              <a:buFontTx/>
              <a:buChar char="•"/>
            </a:pPr>
            <a:r>
              <a:rPr lang="it-IT" sz="1600" b="0" dirty="0">
                <a:solidFill>
                  <a:srgbClr val="292934"/>
                </a:solidFill>
                <a:latin typeface="+mn-lt"/>
              </a:rPr>
              <a:t>3 tentativi </a:t>
            </a:r>
            <a:r>
              <a:rPr lang="it-IT" sz="1600" b="0" dirty="0" err="1">
                <a:solidFill>
                  <a:srgbClr val="292934"/>
                </a:solidFill>
                <a:latin typeface="+mn-lt"/>
              </a:rPr>
              <a:t>S</a:t>
            </a:r>
            <a:r>
              <a:rPr lang="it-IT" sz="1600" b="0" dirty="0">
                <a:solidFill>
                  <a:srgbClr val="292934"/>
                </a:solidFill>
                <a:latin typeface="+mn-lt"/>
              </a:rPr>
              <a:t>={TTT,TTN,TNT,NTT,NNT,NTN,TNN,NNN}</a:t>
            </a:r>
          </a:p>
          <a:p>
            <a:pPr algn="just" eaLnBrk="1" hangingPunct="1">
              <a:spcBef>
                <a:spcPct val="50000"/>
              </a:spcBef>
              <a:buFontTx/>
              <a:buChar char="•"/>
            </a:pPr>
            <a:r>
              <a:rPr lang="it-IT" sz="1600" b="0" dirty="0">
                <a:solidFill>
                  <a:srgbClr val="292934"/>
                </a:solidFill>
                <a:latin typeface="+mn-lt"/>
              </a:rPr>
              <a:t>10 tentativi, qual è la probabilità che 7 siano sbagliati e 3 giusti?  </a:t>
            </a:r>
          </a:p>
        </p:txBody>
      </p:sp>
      <p:sp>
        <p:nvSpPr>
          <p:cNvPr id="53252" name="Text Box 5"/>
          <p:cNvSpPr txBox="1">
            <a:spLocks noChangeArrowheads="1"/>
          </p:cNvSpPr>
          <p:nvPr/>
        </p:nvSpPr>
        <p:spPr bwMode="auto">
          <a:xfrm>
            <a:off x="550863" y="4030663"/>
            <a:ext cx="6469062" cy="1489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dirty="0">
                <a:solidFill>
                  <a:srgbClr val="292934"/>
                </a:solidFill>
                <a:latin typeface="+mn-lt"/>
              </a:rPr>
              <a:t>Sviluppo Binomiale</a:t>
            </a:r>
            <a:r>
              <a:rPr lang="it-IT" sz="1800" b="0" dirty="0">
                <a:solidFill>
                  <a:srgbClr val="292934"/>
                </a:solidFill>
                <a:latin typeface="+mn-lt"/>
              </a:rPr>
              <a:t> </a:t>
            </a:r>
          </a:p>
          <a:p>
            <a:pPr eaLnBrk="1" hangingPunct="1">
              <a:spcBef>
                <a:spcPct val="30000"/>
              </a:spcBef>
              <a:buFontTx/>
              <a:buChar char="•"/>
            </a:pPr>
            <a:r>
              <a:rPr lang="it-IT" sz="1400" b="0" dirty="0">
                <a:solidFill>
                  <a:srgbClr val="292934"/>
                </a:solidFill>
                <a:latin typeface="+mn-lt"/>
              </a:rPr>
              <a:t>Due Eventi: {Successo, Fallimento}  </a:t>
            </a:r>
          </a:p>
          <a:p>
            <a:pPr eaLnBrk="1" hangingPunct="1">
              <a:spcBef>
                <a:spcPct val="30000"/>
              </a:spcBef>
              <a:buFontTx/>
              <a:buChar char="•"/>
            </a:pPr>
            <a:r>
              <a:rPr lang="it-IT" sz="1400" b="0" dirty="0">
                <a:solidFill>
                  <a:srgbClr val="292934"/>
                </a:solidFill>
                <a:latin typeface="+mn-lt"/>
              </a:rPr>
              <a:t>Numero di tentativi </a:t>
            </a:r>
            <a:r>
              <a:rPr lang="it-IT" sz="1400" b="0" dirty="0" err="1">
                <a:solidFill>
                  <a:srgbClr val="292934"/>
                </a:solidFill>
                <a:latin typeface="+mn-lt"/>
              </a:rPr>
              <a:t>n</a:t>
            </a:r>
            <a:r>
              <a:rPr lang="it-IT" sz="1400" b="0" dirty="0">
                <a:solidFill>
                  <a:srgbClr val="292934"/>
                </a:solidFill>
                <a:latin typeface="+mn-lt"/>
              </a:rPr>
              <a:t>= 10</a:t>
            </a:r>
          </a:p>
          <a:p>
            <a:pPr eaLnBrk="1" hangingPunct="1">
              <a:spcBef>
                <a:spcPct val="30000"/>
              </a:spcBef>
              <a:buFontTx/>
              <a:buChar char="•"/>
            </a:pPr>
            <a:r>
              <a:rPr lang="it-IT" sz="1400" b="0" dirty="0">
                <a:solidFill>
                  <a:srgbClr val="292934"/>
                </a:solidFill>
                <a:latin typeface="+mn-lt"/>
              </a:rPr>
              <a:t>Numero di risultati favorevoli </a:t>
            </a:r>
            <a:r>
              <a:rPr lang="it-IT" sz="1400" b="0" dirty="0" err="1">
                <a:solidFill>
                  <a:srgbClr val="292934"/>
                </a:solidFill>
                <a:latin typeface="+mn-lt"/>
              </a:rPr>
              <a:t>r</a:t>
            </a:r>
            <a:r>
              <a:rPr lang="it-IT" sz="1400" b="0" dirty="0">
                <a:solidFill>
                  <a:srgbClr val="292934"/>
                </a:solidFill>
                <a:latin typeface="+mn-lt"/>
              </a:rPr>
              <a:t>=7 </a:t>
            </a:r>
          </a:p>
          <a:p>
            <a:pPr eaLnBrk="1" hangingPunct="1">
              <a:spcBef>
                <a:spcPct val="30000"/>
              </a:spcBef>
              <a:buFontTx/>
              <a:buChar char="•"/>
            </a:pPr>
            <a:r>
              <a:rPr lang="it-IT" sz="1400" b="0" dirty="0">
                <a:solidFill>
                  <a:srgbClr val="292934"/>
                </a:solidFill>
                <a:latin typeface="+mn-lt"/>
              </a:rPr>
              <a:t>La probabilità di Successo </a:t>
            </a:r>
            <a:r>
              <a:rPr lang="it-IT" sz="1400" b="0" dirty="0" err="1">
                <a:solidFill>
                  <a:srgbClr val="292934"/>
                </a:solidFill>
                <a:latin typeface="+mn-lt"/>
              </a:rPr>
              <a:t>p</a:t>
            </a:r>
            <a:r>
              <a:rPr lang="it-IT" sz="1400" b="0" dirty="0">
                <a:solidFill>
                  <a:srgbClr val="292934"/>
                </a:solidFill>
                <a:latin typeface="+mn-lt"/>
              </a:rPr>
              <a:t>=0.5 e </a:t>
            </a:r>
            <a:r>
              <a:rPr lang="it-IT" sz="1400" b="0" dirty="0" err="1">
                <a:solidFill>
                  <a:srgbClr val="292934"/>
                </a:solidFill>
                <a:latin typeface="+mn-lt"/>
              </a:rPr>
              <a:t>q</a:t>
            </a:r>
            <a:r>
              <a:rPr lang="it-IT" sz="1400" b="0" dirty="0">
                <a:solidFill>
                  <a:srgbClr val="292934"/>
                </a:solidFill>
                <a:latin typeface="+mn-lt"/>
              </a:rPr>
              <a:t> = 1- </a:t>
            </a:r>
            <a:r>
              <a:rPr lang="it-IT" sz="1400" b="0" dirty="0" err="1">
                <a:solidFill>
                  <a:srgbClr val="292934"/>
                </a:solidFill>
                <a:latin typeface="+mn-lt"/>
              </a:rPr>
              <a:t>p</a:t>
            </a:r>
            <a:r>
              <a:rPr lang="it-IT" sz="1400" b="0" dirty="0">
                <a:solidFill>
                  <a:srgbClr val="292934"/>
                </a:solidFill>
                <a:latin typeface="+mn-lt"/>
              </a:rPr>
              <a:t> la probabilità di Fallimento</a:t>
            </a:r>
          </a:p>
        </p:txBody>
      </p:sp>
      <p:sp>
        <p:nvSpPr>
          <p:cNvPr id="53254" name="Text Box 2"/>
          <p:cNvSpPr txBox="1">
            <a:spLocks noChangeArrowheads="1"/>
          </p:cNvSpPr>
          <p:nvPr/>
        </p:nvSpPr>
        <p:spPr bwMode="auto">
          <a:xfrm>
            <a:off x="4859898" y="4332101"/>
            <a:ext cx="386080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2000" b="0" dirty="0">
                <a:solidFill>
                  <a:srgbClr val="FFFFFF"/>
                </a:solidFill>
                <a:latin typeface="Tahoma" charset="0"/>
              </a:rPr>
              <a:t>Appunti: </a:t>
            </a:r>
            <a:r>
              <a:rPr lang="it-IT" sz="2000" b="0" dirty="0" smtClean="0">
                <a:solidFill>
                  <a:srgbClr val="FFFFFF"/>
                </a:solidFill>
                <a:latin typeface="Tahoma" charset="0"/>
              </a:rPr>
              <a:t>Capitolo 5</a:t>
            </a:r>
            <a:r>
              <a:rPr lang="it-IT" sz="2000" b="0" dirty="0">
                <a:solidFill>
                  <a:srgbClr val="FFFFFF"/>
                </a:solidFill>
                <a:latin typeface="Tahoma" charset="0"/>
              </a:rPr>
              <a:t>; </a:t>
            </a:r>
            <a:r>
              <a:rPr lang="it-IT" sz="2000" b="0" dirty="0">
                <a:solidFill>
                  <a:srgbClr val="FFFFFF"/>
                </a:solidFill>
                <a:latin typeface="Tahoma" charset="0"/>
                <a:hlinkClick r:id="rId3" action="ppaction://hlinkfile"/>
              </a:rPr>
              <a:t>Esercizi</a:t>
            </a:r>
            <a:endParaRPr lang="it-IT" sz="2000" b="0" dirty="0">
              <a:solidFill>
                <a:srgbClr val="FFFFFF"/>
              </a:solidFill>
              <a:latin typeface="Tahoma" charset="0"/>
            </a:endParaRPr>
          </a:p>
        </p:txBody>
      </p:sp>
      <p:graphicFrame>
        <p:nvGraphicFramePr>
          <p:cNvPr id="53255" name="Object 3"/>
          <p:cNvGraphicFramePr>
            <a:graphicFrameLocks noChangeAspect="1"/>
          </p:cNvGraphicFramePr>
          <p:nvPr>
            <p:extLst>
              <p:ext uri="{D42A27DB-BD31-4B8C-83A1-F6EECF244321}">
                <p14:modId xmlns:p14="http://schemas.microsoft.com/office/powerpoint/2010/main" val="3521167831"/>
              </p:ext>
            </p:extLst>
          </p:nvPr>
        </p:nvGraphicFramePr>
        <p:xfrm>
          <a:off x="1042988" y="5694363"/>
          <a:ext cx="6965950" cy="787400"/>
        </p:xfrm>
        <a:graphic>
          <a:graphicData uri="http://schemas.openxmlformats.org/presentationml/2006/ole">
            <mc:AlternateContent xmlns:mc="http://schemas.openxmlformats.org/markup-compatibility/2006">
              <mc:Choice xmlns:v="urn:schemas-microsoft-com:vml" Requires="v">
                <p:oleObj spid="_x0000_s7346" name="Equation" r:id="rId4" imgW="3708400" imgH="419100" progId="Equation.3">
                  <p:embed/>
                </p:oleObj>
              </mc:Choice>
              <mc:Fallback>
                <p:oleObj name="Equation" r:id="rId4" imgW="3708400" imgH="4191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2988" y="5694363"/>
                        <a:ext cx="6965950" cy="787400"/>
                      </a:xfrm>
                      <a:prstGeom prst="rect">
                        <a:avLst/>
                      </a:prstGeom>
                      <a:solidFill>
                        <a:srgbClr val="FFFFFF"/>
                      </a:solidFill>
                    </p:spPr>
                  </p:pic>
                </p:oleObj>
              </mc:Fallback>
            </mc:AlternateContent>
          </a:graphicData>
        </a:graphic>
      </p:graphicFrame>
    </p:spTree>
    <p:extLst>
      <p:ext uri="{BB962C8B-B14F-4D97-AF65-F5344CB8AC3E}">
        <p14:creationId xmlns:p14="http://schemas.microsoft.com/office/powerpoint/2010/main" val="5220767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title"/>
          </p:nvPr>
        </p:nvSpPr>
        <p:spPr>
          <a:xfrm>
            <a:off x="685800" y="238125"/>
            <a:ext cx="7772400" cy="776288"/>
          </a:xfrm>
        </p:spPr>
        <p:txBody>
          <a:bodyPr/>
          <a:lstStyle/>
          <a:p>
            <a:pPr eaLnBrk="1" hangingPunct="1"/>
            <a:r>
              <a:rPr lang="it-IT">
                <a:latin typeface="Tahoma" charset="0"/>
              </a:rPr>
              <a:t>Proprietà della Binomiale</a:t>
            </a:r>
            <a:endParaRPr lang="it-IT" sz="1200">
              <a:latin typeface="Tahoma" charset="0"/>
            </a:endParaRPr>
          </a:p>
        </p:txBody>
      </p:sp>
      <p:pic>
        <p:nvPicPr>
          <p:cNvPr id="54274" name="Picture 3" descr="Fig_5-2"/>
          <p:cNvPicPr>
            <a:picLocks noChangeAspect="1" noChangeArrowheads="1"/>
          </p:cNvPicPr>
          <p:nvPr/>
        </p:nvPicPr>
        <p:blipFill>
          <a:blip r:embed="rId2" cstate="email">
            <a:extLst>
              <a:ext uri="{28A0092B-C50C-407E-A947-70E740481C1C}">
                <a14:useLocalDpi xmlns:a14="http://schemas.microsoft.com/office/drawing/2010/main" val="0"/>
              </a:ext>
            </a:extLst>
          </a:blip>
          <a:srcRect t="2826" r="33488" b="6122"/>
          <a:stretch>
            <a:fillRect/>
          </a:stretch>
        </p:blipFill>
        <p:spPr bwMode="auto">
          <a:xfrm>
            <a:off x="1119188" y="2790825"/>
            <a:ext cx="2216150" cy="1841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4275" name="Picture 4" descr="Fig_5-3"/>
          <p:cNvPicPr>
            <a:picLocks noChangeAspect="1" noChangeArrowheads="1"/>
          </p:cNvPicPr>
          <p:nvPr/>
        </p:nvPicPr>
        <p:blipFill>
          <a:blip r:embed="rId3" cstate="email">
            <a:extLst>
              <a:ext uri="{28A0092B-C50C-407E-A947-70E740481C1C}">
                <a14:useLocalDpi xmlns:a14="http://schemas.microsoft.com/office/drawing/2010/main" val="0"/>
              </a:ext>
            </a:extLst>
          </a:blip>
          <a:srcRect r="33144"/>
          <a:stretch>
            <a:fillRect/>
          </a:stretch>
        </p:blipFill>
        <p:spPr bwMode="auto">
          <a:xfrm>
            <a:off x="3552825" y="2792413"/>
            <a:ext cx="2155825" cy="1822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4276" name="Picture 5" descr="Fig_5-4"/>
          <p:cNvPicPr>
            <a:picLocks noChangeAspect="1" noChangeArrowheads="1"/>
          </p:cNvPicPr>
          <p:nvPr/>
        </p:nvPicPr>
        <p:blipFill>
          <a:blip r:embed="rId4" cstate="email">
            <a:extLst>
              <a:ext uri="{28A0092B-C50C-407E-A947-70E740481C1C}">
                <a14:useLocalDpi xmlns:a14="http://schemas.microsoft.com/office/drawing/2010/main" val="0"/>
              </a:ext>
            </a:extLst>
          </a:blip>
          <a:srcRect t="13110" r="33092" b="2185"/>
          <a:stretch>
            <a:fillRect/>
          </a:stretch>
        </p:blipFill>
        <p:spPr bwMode="auto">
          <a:xfrm>
            <a:off x="5926138" y="2787650"/>
            <a:ext cx="2270125" cy="1846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4277" name="Rectangle 13"/>
          <p:cNvSpPr>
            <a:spLocks noChangeArrowheads="1"/>
          </p:cNvSpPr>
          <p:nvPr/>
        </p:nvSpPr>
        <p:spPr bwMode="auto">
          <a:xfrm>
            <a:off x="647700" y="1095375"/>
            <a:ext cx="7732713" cy="1428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indent="288925">
              <a:spcBef>
                <a:spcPct val="45000"/>
              </a:spcBef>
            </a:pPr>
            <a:r>
              <a:rPr lang="it-IT" sz="1800" b="0" dirty="0">
                <a:solidFill>
                  <a:srgbClr val="292934"/>
                </a:solidFill>
                <a:latin typeface="Tahoma" charset="0"/>
              </a:rPr>
              <a:t>Tiri liberi</a:t>
            </a:r>
          </a:p>
          <a:p>
            <a:pPr marL="936625" lvl="1" indent="-457200">
              <a:spcBef>
                <a:spcPct val="45000"/>
              </a:spcBef>
              <a:buFontTx/>
              <a:buAutoNum type="arabicPeriod"/>
            </a:pPr>
            <a:r>
              <a:rPr lang="it-IT" sz="1600" b="0" dirty="0" err="1">
                <a:solidFill>
                  <a:srgbClr val="292934"/>
                </a:solidFill>
                <a:latin typeface="Tahoma" charset="0"/>
              </a:rPr>
              <a:t>n</a:t>
            </a:r>
            <a:r>
              <a:rPr lang="it-IT" sz="1600" b="0" dirty="0">
                <a:solidFill>
                  <a:srgbClr val="292934"/>
                </a:solidFill>
                <a:latin typeface="Tahoma" charset="0"/>
              </a:rPr>
              <a:t>= 15 , </a:t>
            </a:r>
            <a:r>
              <a:rPr lang="it-IT" sz="1600" b="0" dirty="0" err="1">
                <a:solidFill>
                  <a:srgbClr val="292934"/>
                </a:solidFill>
                <a:latin typeface="Tahoma" charset="0"/>
              </a:rPr>
              <a:t>p</a:t>
            </a:r>
            <a:r>
              <a:rPr lang="it-IT" sz="1600" b="0" dirty="0">
                <a:solidFill>
                  <a:srgbClr val="292934"/>
                </a:solidFill>
                <a:latin typeface="Tahoma" charset="0"/>
              </a:rPr>
              <a:t> = 0.2, </a:t>
            </a:r>
            <a:r>
              <a:rPr lang="it-IT" sz="1600" b="0" dirty="0" err="1">
                <a:solidFill>
                  <a:srgbClr val="292934"/>
                </a:solidFill>
                <a:latin typeface="Tahoma" charset="0"/>
              </a:rPr>
              <a:t>q</a:t>
            </a:r>
            <a:r>
              <a:rPr lang="it-IT" sz="1600" b="0" dirty="0">
                <a:solidFill>
                  <a:srgbClr val="292934"/>
                </a:solidFill>
                <a:latin typeface="Tahoma" charset="0"/>
              </a:rPr>
              <a:t> = 1- </a:t>
            </a:r>
            <a:r>
              <a:rPr lang="it-IT" sz="1600" b="0" dirty="0" err="1">
                <a:solidFill>
                  <a:srgbClr val="292934"/>
                </a:solidFill>
                <a:latin typeface="Tahoma" charset="0"/>
              </a:rPr>
              <a:t>p</a:t>
            </a:r>
            <a:r>
              <a:rPr lang="it-IT" sz="1600" b="0" dirty="0">
                <a:solidFill>
                  <a:srgbClr val="292934"/>
                </a:solidFill>
                <a:latin typeface="Tahoma" charset="0"/>
              </a:rPr>
              <a:t> = 0.8 </a:t>
            </a:r>
            <a:r>
              <a:rPr lang="it-IT" sz="1600" b="0" dirty="0">
                <a:solidFill>
                  <a:srgbClr val="292934"/>
                </a:solidFill>
                <a:latin typeface="Tahoma" charset="0"/>
                <a:sym typeface="Wingdings" charset="0"/>
              </a:rPr>
              <a:t> Media = 3, Varianza = 2.4</a:t>
            </a:r>
            <a:endParaRPr lang="it-IT" sz="1600" b="0" dirty="0">
              <a:solidFill>
                <a:srgbClr val="292934"/>
              </a:solidFill>
              <a:latin typeface="Tahoma" charset="0"/>
            </a:endParaRPr>
          </a:p>
          <a:p>
            <a:pPr marL="936625" lvl="1" indent="-457200">
              <a:spcBef>
                <a:spcPct val="45000"/>
              </a:spcBef>
              <a:buFontTx/>
              <a:buAutoNum type="arabicPeriod"/>
            </a:pPr>
            <a:r>
              <a:rPr lang="it-IT" sz="1600" b="0" dirty="0" err="1">
                <a:solidFill>
                  <a:srgbClr val="292934"/>
                </a:solidFill>
                <a:latin typeface="Tahoma" charset="0"/>
              </a:rPr>
              <a:t>n</a:t>
            </a:r>
            <a:r>
              <a:rPr lang="it-IT" sz="1600" b="0" dirty="0">
                <a:solidFill>
                  <a:srgbClr val="292934"/>
                </a:solidFill>
                <a:latin typeface="Tahoma" charset="0"/>
              </a:rPr>
              <a:t> = 15 ,</a:t>
            </a:r>
            <a:r>
              <a:rPr lang="it-IT" sz="1600" b="0" dirty="0" err="1">
                <a:solidFill>
                  <a:srgbClr val="292934"/>
                </a:solidFill>
                <a:latin typeface="Tahoma" charset="0"/>
              </a:rPr>
              <a:t>p</a:t>
            </a:r>
            <a:r>
              <a:rPr lang="it-IT" sz="1600" b="0" dirty="0">
                <a:solidFill>
                  <a:srgbClr val="292934"/>
                </a:solidFill>
                <a:latin typeface="Tahoma" charset="0"/>
              </a:rPr>
              <a:t> = 0.3, </a:t>
            </a:r>
            <a:r>
              <a:rPr lang="it-IT" sz="1600" b="0" dirty="0" err="1">
                <a:solidFill>
                  <a:srgbClr val="292934"/>
                </a:solidFill>
                <a:latin typeface="Tahoma" charset="0"/>
              </a:rPr>
              <a:t>q</a:t>
            </a:r>
            <a:r>
              <a:rPr lang="it-IT" sz="1600" b="0" dirty="0">
                <a:solidFill>
                  <a:srgbClr val="292934"/>
                </a:solidFill>
                <a:latin typeface="Tahoma" charset="0"/>
              </a:rPr>
              <a:t> = 1- </a:t>
            </a:r>
            <a:r>
              <a:rPr lang="it-IT" sz="1600" b="0" dirty="0" err="1">
                <a:solidFill>
                  <a:srgbClr val="292934"/>
                </a:solidFill>
                <a:latin typeface="Tahoma" charset="0"/>
              </a:rPr>
              <a:t>p</a:t>
            </a:r>
            <a:r>
              <a:rPr lang="it-IT" sz="1600" b="0" dirty="0">
                <a:solidFill>
                  <a:srgbClr val="292934"/>
                </a:solidFill>
                <a:latin typeface="Tahoma" charset="0"/>
              </a:rPr>
              <a:t> = 0.7 </a:t>
            </a:r>
            <a:r>
              <a:rPr lang="it-IT" sz="1600" b="0" dirty="0">
                <a:solidFill>
                  <a:srgbClr val="292934"/>
                </a:solidFill>
                <a:latin typeface="Tahoma" charset="0"/>
                <a:sym typeface="Wingdings" charset="0"/>
              </a:rPr>
              <a:t> Media = 4.5, Varianza = 3.15</a:t>
            </a:r>
            <a:endParaRPr lang="it-IT" sz="1600" b="0" dirty="0">
              <a:solidFill>
                <a:srgbClr val="292934"/>
              </a:solidFill>
              <a:latin typeface="Tahoma" charset="0"/>
            </a:endParaRPr>
          </a:p>
          <a:p>
            <a:pPr marL="936625" lvl="1" indent="-457200">
              <a:spcBef>
                <a:spcPct val="45000"/>
              </a:spcBef>
              <a:buFontTx/>
              <a:buAutoNum type="arabicPeriod"/>
            </a:pPr>
            <a:r>
              <a:rPr lang="it-IT" sz="1600" b="0" dirty="0" err="1">
                <a:solidFill>
                  <a:srgbClr val="292934"/>
                </a:solidFill>
                <a:latin typeface="Tahoma" charset="0"/>
              </a:rPr>
              <a:t>n</a:t>
            </a:r>
            <a:r>
              <a:rPr lang="it-IT" sz="1600" b="0" dirty="0">
                <a:solidFill>
                  <a:srgbClr val="292934"/>
                </a:solidFill>
                <a:latin typeface="Tahoma" charset="0"/>
              </a:rPr>
              <a:t> = 30, </a:t>
            </a:r>
            <a:r>
              <a:rPr lang="it-IT" sz="1600" b="0" dirty="0" err="1">
                <a:solidFill>
                  <a:srgbClr val="292934"/>
                </a:solidFill>
                <a:latin typeface="Tahoma" charset="0"/>
              </a:rPr>
              <a:t>p</a:t>
            </a:r>
            <a:r>
              <a:rPr lang="it-IT" sz="1600" b="0" dirty="0">
                <a:solidFill>
                  <a:srgbClr val="292934"/>
                </a:solidFill>
                <a:latin typeface="Tahoma" charset="0"/>
              </a:rPr>
              <a:t> = 0.3, </a:t>
            </a:r>
            <a:r>
              <a:rPr lang="it-IT" sz="1600" b="0" dirty="0" err="1">
                <a:solidFill>
                  <a:srgbClr val="292934"/>
                </a:solidFill>
                <a:latin typeface="Tahoma" charset="0"/>
              </a:rPr>
              <a:t>q</a:t>
            </a:r>
            <a:r>
              <a:rPr lang="it-IT" sz="1600" b="0" dirty="0">
                <a:solidFill>
                  <a:srgbClr val="292934"/>
                </a:solidFill>
                <a:latin typeface="Tahoma" charset="0"/>
              </a:rPr>
              <a:t> = 1- </a:t>
            </a:r>
            <a:r>
              <a:rPr lang="it-IT" sz="1600" b="0" dirty="0" err="1">
                <a:solidFill>
                  <a:srgbClr val="292934"/>
                </a:solidFill>
                <a:latin typeface="Tahoma" charset="0"/>
              </a:rPr>
              <a:t>p</a:t>
            </a:r>
            <a:r>
              <a:rPr lang="it-IT" sz="1600" b="0" dirty="0">
                <a:solidFill>
                  <a:srgbClr val="292934"/>
                </a:solidFill>
                <a:latin typeface="Tahoma" charset="0"/>
              </a:rPr>
              <a:t> = 0.7 </a:t>
            </a:r>
            <a:r>
              <a:rPr lang="it-IT" sz="1600" b="0" dirty="0">
                <a:solidFill>
                  <a:srgbClr val="292934"/>
                </a:solidFill>
                <a:latin typeface="Tahoma" charset="0"/>
                <a:sym typeface="Wingdings" charset="0"/>
              </a:rPr>
              <a:t> Media = 9, Varianza = 6.3</a:t>
            </a:r>
          </a:p>
        </p:txBody>
      </p:sp>
      <p:sp>
        <p:nvSpPr>
          <p:cNvPr id="54279" name="Text Box 14"/>
          <p:cNvSpPr txBox="1">
            <a:spLocks noChangeArrowheads="1"/>
          </p:cNvSpPr>
          <p:nvPr/>
        </p:nvSpPr>
        <p:spPr bwMode="auto">
          <a:xfrm>
            <a:off x="1071563" y="4724580"/>
            <a:ext cx="7908925" cy="11695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ts val="600"/>
              </a:spcBef>
            </a:pPr>
            <a:r>
              <a:rPr lang="it-IT" sz="2000" b="0" dirty="0">
                <a:solidFill>
                  <a:srgbClr val="292934"/>
                </a:solidFill>
                <a:latin typeface="Tahoma" charset="0"/>
              </a:rPr>
              <a:t>Media = </a:t>
            </a:r>
            <a:r>
              <a:rPr lang="it-IT" sz="2000" b="0" i="1" dirty="0" err="1">
                <a:solidFill>
                  <a:srgbClr val="292934"/>
                </a:solidFill>
                <a:latin typeface="Tahoma" charset="0"/>
              </a:rPr>
              <a:t>np</a:t>
            </a:r>
            <a:endParaRPr lang="it-IT" sz="2000" b="0" i="1" dirty="0">
              <a:solidFill>
                <a:srgbClr val="292934"/>
              </a:solidFill>
              <a:latin typeface="Tahoma" charset="0"/>
            </a:endParaRPr>
          </a:p>
          <a:p>
            <a:pPr eaLnBrk="1" hangingPunct="1">
              <a:spcBef>
                <a:spcPts val="600"/>
              </a:spcBef>
            </a:pPr>
            <a:r>
              <a:rPr lang="it-IT" sz="2000" b="0" dirty="0">
                <a:solidFill>
                  <a:srgbClr val="292934"/>
                </a:solidFill>
                <a:latin typeface="Tahoma" charset="0"/>
              </a:rPr>
              <a:t>Varianza =</a:t>
            </a:r>
            <a:r>
              <a:rPr lang="it-IT" sz="2000" b="0" i="1" dirty="0">
                <a:solidFill>
                  <a:srgbClr val="292934"/>
                </a:solidFill>
                <a:latin typeface="Tahoma" charset="0"/>
              </a:rPr>
              <a:t> </a:t>
            </a:r>
            <a:r>
              <a:rPr lang="it-IT" sz="2000" b="0" i="1" dirty="0" err="1">
                <a:solidFill>
                  <a:srgbClr val="292934"/>
                </a:solidFill>
                <a:latin typeface="Tahoma" charset="0"/>
              </a:rPr>
              <a:t>npq</a:t>
            </a:r>
            <a:endParaRPr lang="it-IT" sz="2000" b="0" i="1" dirty="0">
              <a:solidFill>
                <a:srgbClr val="292934"/>
              </a:solidFill>
              <a:latin typeface="Tahoma" charset="0"/>
            </a:endParaRPr>
          </a:p>
          <a:p>
            <a:pPr eaLnBrk="1" hangingPunct="1">
              <a:spcBef>
                <a:spcPts val="600"/>
              </a:spcBef>
            </a:pPr>
            <a:r>
              <a:rPr lang="it-IT" sz="2000" b="0" dirty="0">
                <a:solidFill>
                  <a:srgbClr val="292934"/>
                </a:solidFill>
                <a:latin typeface="Tahoma" charset="0"/>
              </a:rPr>
              <a:t>Deviazione standard =</a:t>
            </a:r>
            <a:r>
              <a:rPr lang="it-IT" sz="2000" b="0" i="1" dirty="0">
                <a:solidFill>
                  <a:srgbClr val="292934"/>
                </a:solidFill>
                <a:latin typeface="Tahoma" charset="0"/>
              </a:rPr>
              <a:t> </a:t>
            </a:r>
            <a:r>
              <a:rPr lang="it-IT" sz="2000" b="0" i="1" dirty="0">
                <a:solidFill>
                  <a:srgbClr val="292934"/>
                </a:solidFill>
                <a:latin typeface="Tahoma" charset="0"/>
                <a:sym typeface="Symbol" charset="0"/>
              </a:rPr>
              <a:t></a:t>
            </a:r>
            <a:r>
              <a:rPr lang="it-IT" sz="2000" b="0" i="1" dirty="0" err="1">
                <a:solidFill>
                  <a:srgbClr val="292934"/>
                </a:solidFill>
                <a:latin typeface="Tahoma" charset="0"/>
              </a:rPr>
              <a:t>npq</a:t>
            </a:r>
            <a:endParaRPr lang="it-IT" sz="2000" b="0" i="1" dirty="0">
              <a:solidFill>
                <a:srgbClr val="292934"/>
              </a:solidFill>
              <a:latin typeface="Tahoma" charset="0"/>
            </a:endParaRPr>
          </a:p>
        </p:txBody>
      </p:sp>
      <p:sp>
        <p:nvSpPr>
          <p:cNvPr id="2" name="CasellaDiTesto 1"/>
          <p:cNvSpPr txBox="1"/>
          <p:nvPr/>
        </p:nvSpPr>
        <p:spPr>
          <a:xfrm>
            <a:off x="1119188" y="6067494"/>
            <a:ext cx="6847734" cy="369332"/>
          </a:xfrm>
          <a:prstGeom prst="rect">
            <a:avLst/>
          </a:prstGeom>
          <a:noFill/>
        </p:spPr>
        <p:txBody>
          <a:bodyPr wrap="square" rtlCol="0">
            <a:spAutoFit/>
          </a:bodyPr>
          <a:lstStyle/>
          <a:p>
            <a:r>
              <a:rPr lang="it-IT" dirty="0" smtClean="0"/>
              <a:t>Applet: </a:t>
            </a:r>
            <a:r>
              <a:rPr lang="it-IT" dirty="0" smtClean="0">
                <a:hlinkClick r:id="rId5"/>
              </a:rPr>
              <a:t>Distribuzione Binomiale</a:t>
            </a:r>
            <a:endParaRPr lang="it-IT" dirty="0"/>
          </a:p>
        </p:txBody>
      </p:sp>
    </p:spTree>
    <p:extLst>
      <p:ext uri="{BB962C8B-B14F-4D97-AF65-F5344CB8AC3E}">
        <p14:creationId xmlns:p14="http://schemas.microsoft.com/office/powerpoint/2010/main" val="8960825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685800" y="128588"/>
            <a:ext cx="7772400" cy="809625"/>
          </a:xfrm>
        </p:spPr>
        <p:txBody>
          <a:bodyPr/>
          <a:lstStyle/>
          <a:p>
            <a:pPr eaLnBrk="1" hangingPunct="1"/>
            <a:r>
              <a:rPr lang="it-IT" sz="4000" b="0" dirty="0">
                <a:latin typeface="Tahoma" charset="0"/>
              </a:rPr>
              <a:t>Binomiale Simmetrica e Normale</a:t>
            </a:r>
          </a:p>
        </p:txBody>
      </p:sp>
      <p:pic>
        <p:nvPicPr>
          <p:cNvPr id="55298" name="Picture 3" descr="Fig_5-5"/>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693863" y="1163638"/>
            <a:ext cx="5875337" cy="2757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5299" name="Text Box 4"/>
          <p:cNvSpPr txBox="1">
            <a:spLocks noChangeArrowheads="1"/>
          </p:cNvSpPr>
          <p:nvPr/>
        </p:nvSpPr>
        <p:spPr bwMode="auto">
          <a:xfrm>
            <a:off x="531813" y="4229100"/>
            <a:ext cx="8320087" cy="1006475"/>
          </a:xfrm>
          <a:prstGeom prst="rect">
            <a:avLst/>
          </a:prstGeom>
          <a:noFill/>
          <a:ln>
            <a:noFill/>
          </a:ln>
          <a:extLst/>
        </p:spPr>
        <p:txBody>
          <a:bodyPr>
            <a:spAutoFit/>
          </a:bodyPr>
          <a:lstStyle>
            <a:lvl1pPr indent="18097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2000" b="0" dirty="0">
                <a:latin typeface="+mn-lt"/>
              </a:rPr>
              <a:t>Per </a:t>
            </a:r>
            <a:r>
              <a:rPr lang="it-IT" sz="2000" b="0" dirty="0" err="1">
                <a:latin typeface="+mn-lt"/>
              </a:rPr>
              <a:t>p</a:t>
            </a:r>
            <a:r>
              <a:rPr lang="it-IT" sz="2000" b="0" dirty="0">
                <a:latin typeface="+mn-lt"/>
              </a:rPr>
              <a:t>=0.5 </a:t>
            </a:r>
            <a:r>
              <a:rPr lang="it-IT" sz="2000" b="0" dirty="0" err="1">
                <a:latin typeface="+mn-lt"/>
              </a:rPr>
              <a:t>all</a:t>
            </a:r>
            <a:r>
              <a:rPr lang="ja-JP" altLang="it-IT" sz="2000" b="0" dirty="0">
                <a:latin typeface="+mn-lt"/>
              </a:rPr>
              <a:t>’</a:t>
            </a:r>
            <a:r>
              <a:rPr lang="it-IT" altLang="ja-JP" sz="2000" b="0" dirty="0">
                <a:latin typeface="+mn-lt"/>
              </a:rPr>
              <a:t>aumentare del numero di tentativi </a:t>
            </a:r>
            <a:r>
              <a:rPr lang="it-IT" altLang="ja-JP" sz="2000" b="0" i="1" dirty="0" err="1">
                <a:latin typeface="+mn-lt"/>
              </a:rPr>
              <a:t>n</a:t>
            </a:r>
            <a:r>
              <a:rPr lang="it-IT" altLang="ja-JP" sz="2000" b="0" dirty="0">
                <a:latin typeface="+mn-lt"/>
              </a:rPr>
              <a:t> la distribuzione binomiale tende ad una distribuzione a forma di campana, cioè alla </a:t>
            </a:r>
            <a:r>
              <a:rPr lang="it-IT" altLang="ja-JP" sz="2000" u="sng" dirty="0">
                <a:latin typeface="+mn-lt"/>
              </a:rPr>
              <a:t>distribuzione Normale </a:t>
            </a:r>
            <a:endParaRPr lang="it-IT" sz="2000" u="sng" dirty="0">
              <a:latin typeface="+mn-lt"/>
            </a:endParaRPr>
          </a:p>
        </p:txBody>
      </p:sp>
      <p:sp>
        <p:nvSpPr>
          <p:cNvPr id="55300" name="Text Box 5"/>
          <p:cNvSpPr txBox="1">
            <a:spLocks noChangeArrowheads="1"/>
          </p:cNvSpPr>
          <p:nvPr/>
        </p:nvSpPr>
        <p:spPr bwMode="auto">
          <a:xfrm>
            <a:off x="632385" y="5690346"/>
            <a:ext cx="6767513"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2000" b="0" dirty="0" smtClean="0">
                <a:latin typeface="Tahoma" charset="0"/>
              </a:rPr>
              <a:t>Esempio: </a:t>
            </a:r>
            <a:r>
              <a:rPr lang="it-IT" sz="2000" b="0" dirty="0" smtClean="0">
                <a:latin typeface="Tahoma" charset="0"/>
                <a:hlinkClick r:id="rId3" action="ppaction://hlinkfile"/>
              </a:rPr>
              <a:t>forma della distribuzione binomiale </a:t>
            </a:r>
            <a:endParaRPr lang="it-IT" sz="2000" b="0" dirty="0">
              <a:latin typeface="Tahoma" charset="0"/>
            </a:endParaRPr>
          </a:p>
        </p:txBody>
      </p:sp>
    </p:spTree>
    <p:extLst>
      <p:ext uri="{BB962C8B-B14F-4D97-AF65-F5344CB8AC3E}">
        <p14:creationId xmlns:p14="http://schemas.microsoft.com/office/powerpoint/2010/main" val="31053088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Funzione di Probabilità</a:t>
            </a:r>
            <a:endParaRPr lang="it-IT" i="1" dirty="0"/>
          </a:p>
        </p:txBody>
      </p:sp>
      <p:sp>
        <p:nvSpPr>
          <p:cNvPr id="3" name="Segnaposto contenuto 2"/>
          <p:cNvSpPr>
            <a:spLocks noGrp="1"/>
          </p:cNvSpPr>
          <p:nvPr>
            <p:ph idx="1"/>
          </p:nvPr>
        </p:nvSpPr>
        <p:spPr>
          <a:xfrm>
            <a:off x="457200" y="1375894"/>
            <a:ext cx="8229600" cy="2061924"/>
          </a:xfrm>
        </p:spPr>
        <p:txBody>
          <a:bodyPr>
            <a:normAutofit/>
          </a:bodyPr>
          <a:lstStyle/>
          <a:p>
            <a:r>
              <a:rPr lang="it-IT" sz="2800" dirty="0" smtClean="0"/>
              <a:t>Variabile </a:t>
            </a:r>
            <a:r>
              <a:rPr lang="it-IT" sz="2800" dirty="0"/>
              <a:t>casuale discreta </a:t>
            </a:r>
            <a:r>
              <a:rPr lang="it-IT" sz="2800" i="1" dirty="0"/>
              <a:t>X</a:t>
            </a:r>
            <a:endParaRPr lang="it-IT" sz="2800" dirty="0" smtClean="0"/>
          </a:p>
          <a:p>
            <a:pPr lvl="1"/>
            <a:r>
              <a:rPr lang="it-IT" sz="2400" dirty="0" smtClean="0">
                <a:hlinkClick r:id="rId2" action="ppaction://hlinkpres?slideindex=1&amp;slidetitle="/>
              </a:rPr>
              <a:t>Esempi ed Esercizi</a:t>
            </a:r>
            <a:endParaRPr lang="it-IT" sz="2400" dirty="0" smtClean="0"/>
          </a:p>
          <a:p>
            <a:pPr lvl="1"/>
            <a:r>
              <a:rPr lang="it-IT" sz="2400" dirty="0" smtClean="0">
                <a:hlinkClick r:id="rId2" action="ppaction://hlinkpres?slideindex=1&amp;slidetitle="/>
              </a:rPr>
              <a:t>Distribuzione Binomiale o di </a:t>
            </a:r>
            <a:r>
              <a:rPr lang="it-IT" sz="2400" dirty="0" err="1" smtClean="0">
                <a:hlinkClick r:id="rId2" action="ppaction://hlinkpres?slideindex=1&amp;slidetitle="/>
              </a:rPr>
              <a:t>Bernoulli</a:t>
            </a:r>
            <a:endParaRPr lang="it-IT" sz="2400" dirty="0"/>
          </a:p>
          <a:p>
            <a:pPr lvl="1"/>
            <a:r>
              <a:rPr lang="it-IT" sz="2400" dirty="0" smtClean="0">
                <a:hlinkClick r:id="" action="ppaction://noaction"/>
              </a:rPr>
              <a:t>Applet Distribuzione di </a:t>
            </a:r>
            <a:r>
              <a:rPr lang="it-IT" sz="2400" dirty="0" err="1" smtClean="0">
                <a:hlinkClick r:id="" action="ppaction://noaction"/>
              </a:rPr>
              <a:t>Bernoulli</a:t>
            </a:r>
            <a:r>
              <a:rPr lang="it-IT" sz="2400" dirty="0" smtClean="0"/>
              <a:t> </a:t>
            </a:r>
            <a:endParaRPr lang="it-IT" sz="2400" dirty="0"/>
          </a:p>
        </p:txBody>
      </p:sp>
      <p:sp>
        <p:nvSpPr>
          <p:cNvPr id="4" name="Segnaposto contenuto 2"/>
          <p:cNvSpPr txBox="1">
            <a:spLocks/>
          </p:cNvSpPr>
          <p:nvPr/>
        </p:nvSpPr>
        <p:spPr>
          <a:xfrm>
            <a:off x="457200" y="3514786"/>
            <a:ext cx="8229600" cy="2061924"/>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it-IT" sz="2800" dirty="0" smtClean="0"/>
              <a:t>Variabile casuale continua </a:t>
            </a:r>
            <a:r>
              <a:rPr lang="it-IT" sz="2800" i="1" dirty="0" smtClean="0"/>
              <a:t>X</a:t>
            </a:r>
            <a:endParaRPr lang="it-IT" sz="2800" dirty="0" smtClean="0"/>
          </a:p>
          <a:p>
            <a:pPr lvl="1"/>
            <a:r>
              <a:rPr lang="it-IT" sz="2400" dirty="0" smtClean="0"/>
              <a:t>Esempi ed Esercizi</a:t>
            </a:r>
          </a:p>
          <a:p>
            <a:pPr lvl="1"/>
            <a:r>
              <a:rPr lang="it-IT" sz="2400" dirty="0" smtClean="0"/>
              <a:t>Distribuzione</a:t>
            </a:r>
            <a:r>
              <a:rPr lang="it-IT" sz="2400" dirty="0" smtClean="0">
                <a:hlinkClick r:id="rId2" action="ppaction://hlinkpres?slideindex=1&amp;slidetitle="/>
              </a:rPr>
              <a:t> </a:t>
            </a:r>
            <a:r>
              <a:rPr lang="it-IT" sz="2400" dirty="0" smtClean="0"/>
              <a:t>Normale o di Gauss</a:t>
            </a:r>
          </a:p>
          <a:p>
            <a:pPr lvl="1"/>
            <a:r>
              <a:rPr lang="it-IT" sz="2400" dirty="0" smtClean="0">
                <a:hlinkClick r:id="rId3"/>
              </a:rPr>
              <a:t>Applet Distribuzione di Gauss</a:t>
            </a:r>
            <a:r>
              <a:rPr lang="it-IT" sz="2400" dirty="0" smtClean="0"/>
              <a:t> </a:t>
            </a:r>
            <a:endParaRPr lang="it-IT" sz="2400" dirty="0"/>
          </a:p>
        </p:txBody>
      </p:sp>
      <p:sp>
        <p:nvSpPr>
          <p:cNvPr id="5" name="CasellaDiTesto 4"/>
          <p:cNvSpPr txBox="1"/>
          <p:nvPr/>
        </p:nvSpPr>
        <p:spPr>
          <a:xfrm>
            <a:off x="628630" y="5926390"/>
            <a:ext cx="8058170" cy="400110"/>
          </a:xfrm>
          <a:prstGeom prst="rect">
            <a:avLst/>
          </a:prstGeom>
          <a:noFill/>
        </p:spPr>
        <p:txBody>
          <a:bodyPr wrap="square" rtlCol="0">
            <a:spAutoFit/>
          </a:bodyPr>
          <a:lstStyle/>
          <a:p>
            <a:r>
              <a:rPr lang="it-IT" sz="2000" dirty="0" err="1" smtClean="0">
                <a:hlinkClick r:id="rId4"/>
              </a:rPr>
              <a:t>Statistics</a:t>
            </a:r>
            <a:r>
              <a:rPr lang="it-IT" sz="2000" dirty="0" smtClean="0">
                <a:hlinkClick r:id="rId4"/>
              </a:rPr>
              <a:t> Applet Iowa </a:t>
            </a:r>
            <a:r>
              <a:rPr lang="it-IT" sz="2000" dirty="0" err="1" smtClean="0">
                <a:hlinkClick r:id="rId4"/>
              </a:rPr>
              <a:t>University</a:t>
            </a:r>
            <a:endParaRPr lang="it-IT" sz="2000" dirty="0"/>
          </a:p>
        </p:txBody>
      </p:sp>
    </p:spTree>
    <p:extLst>
      <p:ext uri="{BB962C8B-B14F-4D97-AF65-F5344CB8AC3E}">
        <p14:creationId xmlns:p14="http://schemas.microsoft.com/office/powerpoint/2010/main" val="9908945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026"/>
          <p:cNvSpPr>
            <a:spLocks noGrp="1" noChangeArrowheads="1"/>
          </p:cNvSpPr>
          <p:nvPr>
            <p:ph type="title"/>
          </p:nvPr>
        </p:nvSpPr>
        <p:spPr>
          <a:xfrm>
            <a:off x="685800" y="166688"/>
            <a:ext cx="7772400" cy="685800"/>
          </a:xfrm>
        </p:spPr>
        <p:txBody>
          <a:bodyPr/>
          <a:lstStyle/>
          <a:p>
            <a:pPr eaLnBrk="1" hangingPunct="1"/>
            <a:r>
              <a:rPr lang="it-IT" sz="3600" b="0" dirty="0">
                <a:solidFill>
                  <a:srgbClr val="FF0000"/>
                </a:solidFill>
                <a:latin typeface="Tahoma" charset="0"/>
              </a:rPr>
              <a:t>Probabilità</a:t>
            </a:r>
          </a:p>
        </p:txBody>
      </p:sp>
      <p:sp>
        <p:nvSpPr>
          <p:cNvPr id="40962" name="Text Box 1028"/>
          <p:cNvSpPr txBox="1">
            <a:spLocks noChangeArrowheads="1"/>
          </p:cNvSpPr>
          <p:nvPr/>
        </p:nvSpPr>
        <p:spPr bwMode="auto">
          <a:xfrm>
            <a:off x="533400" y="925886"/>
            <a:ext cx="8102600" cy="24776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6667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2000" dirty="0">
                <a:latin typeface="+mn-lt"/>
                <a:cs typeface="Arial"/>
              </a:rPr>
              <a:t>Spazio </a:t>
            </a:r>
            <a:r>
              <a:rPr lang="it-IT" sz="2000" dirty="0" smtClean="0">
                <a:latin typeface="+mn-lt"/>
                <a:cs typeface="Arial"/>
              </a:rPr>
              <a:t>Campionario, Esperimento </a:t>
            </a:r>
            <a:r>
              <a:rPr lang="it-IT" sz="2000" dirty="0" err="1">
                <a:latin typeface="+mn-lt"/>
                <a:cs typeface="Arial"/>
              </a:rPr>
              <a:t>S</a:t>
            </a:r>
            <a:r>
              <a:rPr lang="it-IT" sz="2000" dirty="0">
                <a:latin typeface="+mn-lt"/>
                <a:cs typeface="Arial"/>
              </a:rPr>
              <a:t>, Evento E</a:t>
            </a:r>
          </a:p>
          <a:p>
            <a:pPr eaLnBrk="1" hangingPunct="1">
              <a:spcBef>
                <a:spcPct val="50000"/>
              </a:spcBef>
              <a:buFontTx/>
              <a:buChar char="•"/>
            </a:pPr>
            <a:r>
              <a:rPr lang="it-IT" sz="1800" b="0" dirty="0">
                <a:latin typeface="+mn-lt"/>
                <a:cs typeface="Arial"/>
              </a:rPr>
              <a:t>Lancio di un dado a 4 facce. Esperimento </a:t>
            </a:r>
            <a:r>
              <a:rPr lang="it-IT" sz="1800" b="0" dirty="0" err="1">
                <a:latin typeface="+mn-lt"/>
                <a:cs typeface="Arial"/>
              </a:rPr>
              <a:t>S</a:t>
            </a:r>
            <a:r>
              <a:rPr lang="it-IT" sz="1800" b="0" dirty="0">
                <a:latin typeface="+mn-lt"/>
                <a:cs typeface="Arial"/>
              </a:rPr>
              <a:t>={E</a:t>
            </a:r>
            <a:r>
              <a:rPr lang="it-IT" sz="1800" b="0" baseline="-25000" dirty="0">
                <a:latin typeface="+mn-lt"/>
                <a:cs typeface="Arial"/>
              </a:rPr>
              <a:t>1</a:t>
            </a:r>
            <a:r>
              <a:rPr lang="it-IT" sz="1800" b="0" dirty="0">
                <a:latin typeface="+mn-lt"/>
                <a:cs typeface="Arial"/>
              </a:rPr>
              <a:t>, E</a:t>
            </a:r>
            <a:r>
              <a:rPr lang="it-IT" sz="1800" b="0" baseline="-25000" dirty="0">
                <a:latin typeface="+mn-lt"/>
                <a:cs typeface="Arial"/>
              </a:rPr>
              <a:t>2</a:t>
            </a:r>
            <a:r>
              <a:rPr lang="it-IT" sz="1800" b="0" dirty="0">
                <a:latin typeface="+mn-lt"/>
                <a:cs typeface="Arial"/>
              </a:rPr>
              <a:t>, E</a:t>
            </a:r>
            <a:r>
              <a:rPr lang="it-IT" sz="1800" b="0" baseline="-25000" dirty="0">
                <a:latin typeface="+mn-lt"/>
                <a:cs typeface="Arial"/>
              </a:rPr>
              <a:t>3</a:t>
            </a:r>
            <a:r>
              <a:rPr lang="it-IT" sz="1800" b="0" dirty="0">
                <a:latin typeface="+mn-lt"/>
                <a:cs typeface="Arial"/>
              </a:rPr>
              <a:t>, E</a:t>
            </a:r>
            <a:r>
              <a:rPr lang="it-IT" sz="1800" b="0" baseline="-25000" dirty="0">
                <a:latin typeface="+mn-lt"/>
                <a:cs typeface="Arial"/>
              </a:rPr>
              <a:t>4</a:t>
            </a:r>
            <a:r>
              <a:rPr lang="it-IT" sz="1800" b="0" dirty="0">
                <a:latin typeface="+mn-lt"/>
                <a:cs typeface="Arial"/>
              </a:rPr>
              <a:t>} = {1, 2, 3, 4}</a:t>
            </a:r>
          </a:p>
          <a:p>
            <a:pPr marL="547688" lvl="1" indent="-285750" eaLnBrk="1" hangingPunct="1">
              <a:spcBef>
                <a:spcPct val="50000"/>
              </a:spcBef>
              <a:buFont typeface="Lucida Grande"/>
              <a:buChar char="-"/>
              <a:tabLst>
                <a:tab pos="358775" algn="l"/>
              </a:tabLst>
            </a:pPr>
            <a:r>
              <a:rPr lang="it-IT" sz="1800" dirty="0" err="1">
                <a:latin typeface="+mn-lt"/>
                <a:cs typeface="Arial"/>
              </a:rPr>
              <a:t>S</a:t>
            </a:r>
            <a:r>
              <a:rPr lang="it-IT" sz="1800" b="0" dirty="0">
                <a:latin typeface="+mn-lt"/>
                <a:cs typeface="Arial"/>
              </a:rPr>
              <a:t> = spazio dei campioni o campionario; </a:t>
            </a:r>
            <a:r>
              <a:rPr lang="it-IT" sz="1800" dirty="0">
                <a:latin typeface="+mn-lt"/>
                <a:cs typeface="Arial"/>
              </a:rPr>
              <a:t>E</a:t>
            </a:r>
            <a:r>
              <a:rPr lang="it-IT" sz="1800" baseline="-25000" dirty="0">
                <a:latin typeface="+mn-lt"/>
                <a:cs typeface="Arial"/>
              </a:rPr>
              <a:t>i</a:t>
            </a:r>
            <a:r>
              <a:rPr lang="it-IT" sz="1800" b="0" dirty="0">
                <a:latin typeface="+mn-lt"/>
                <a:cs typeface="Arial"/>
              </a:rPr>
              <a:t> eventi, osservazioni, risultati. </a:t>
            </a:r>
          </a:p>
          <a:p>
            <a:pPr marL="547688" lvl="1" indent="-285750" eaLnBrk="1" hangingPunct="1">
              <a:spcBef>
                <a:spcPct val="50000"/>
              </a:spcBef>
              <a:buFont typeface="Lucida Grande"/>
              <a:buChar char="-"/>
              <a:tabLst>
                <a:tab pos="358775" algn="l"/>
              </a:tabLst>
            </a:pPr>
            <a:r>
              <a:rPr lang="it-IT" sz="1800" dirty="0">
                <a:latin typeface="+mn-lt"/>
                <a:cs typeface="Arial"/>
              </a:rPr>
              <a:t>Evento semplice</a:t>
            </a:r>
            <a:r>
              <a:rPr lang="it-IT" sz="1800" b="0" dirty="0">
                <a:latin typeface="+mn-lt"/>
                <a:cs typeface="Arial"/>
              </a:rPr>
              <a:t> A=I con I={1, 4, 3, 4}; </a:t>
            </a:r>
            <a:r>
              <a:rPr lang="it-IT" sz="1800" dirty="0">
                <a:latin typeface="+mn-lt"/>
                <a:cs typeface="Arial"/>
              </a:rPr>
              <a:t>Eventi composti </a:t>
            </a:r>
            <a:r>
              <a:rPr lang="it-IT" sz="1800" b="0" dirty="0">
                <a:latin typeface="+mn-lt"/>
                <a:cs typeface="Arial"/>
              </a:rPr>
              <a:t>A={Pari}; B={Dispari}</a:t>
            </a:r>
          </a:p>
          <a:p>
            <a:pPr eaLnBrk="1" hangingPunct="1">
              <a:spcBef>
                <a:spcPct val="50000"/>
              </a:spcBef>
              <a:buFontTx/>
              <a:buChar char="•"/>
            </a:pPr>
            <a:r>
              <a:rPr lang="it-IT" sz="1800" b="0" dirty="0">
                <a:latin typeface="+mn-lt"/>
                <a:cs typeface="Arial"/>
              </a:rPr>
              <a:t>Qual è la probabilità che esca il numero 1: </a:t>
            </a:r>
            <a:r>
              <a:rPr lang="it-IT" sz="1800" dirty="0" err="1">
                <a:latin typeface="+mn-lt"/>
                <a:cs typeface="Arial"/>
              </a:rPr>
              <a:t>P</a:t>
            </a:r>
            <a:r>
              <a:rPr lang="it-IT" sz="1800" dirty="0">
                <a:latin typeface="+mn-lt"/>
                <a:cs typeface="Arial"/>
              </a:rPr>
              <a:t>(Ei=1) =?</a:t>
            </a:r>
            <a:r>
              <a:rPr lang="it-IT" sz="1800" b="0" dirty="0">
                <a:latin typeface="+mn-lt"/>
                <a:cs typeface="Arial"/>
              </a:rPr>
              <a:t> </a:t>
            </a:r>
          </a:p>
          <a:p>
            <a:pPr eaLnBrk="1" hangingPunct="1">
              <a:spcBef>
                <a:spcPct val="50000"/>
              </a:spcBef>
              <a:buFontTx/>
              <a:buChar char="•"/>
            </a:pPr>
            <a:r>
              <a:rPr lang="it-IT" sz="1800" b="0" dirty="0">
                <a:latin typeface="+mn-lt"/>
                <a:cs typeface="Arial"/>
              </a:rPr>
              <a:t>Qual è la probabilità che esca un numero pari: </a:t>
            </a:r>
            <a:r>
              <a:rPr lang="it-IT" sz="1800" dirty="0" err="1">
                <a:latin typeface="+mn-lt"/>
                <a:cs typeface="Arial"/>
              </a:rPr>
              <a:t>P</a:t>
            </a:r>
            <a:r>
              <a:rPr lang="it-IT" sz="1800" dirty="0">
                <a:latin typeface="+mn-lt"/>
                <a:cs typeface="Arial"/>
              </a:rPr>
              <a:t>(A) = </a:t>
            </a:r>
            <a:r>
              <a:rPr lang="it-IT" sz="1800" dirty="0" err="1">
                <a:latin typeface="+mn-lt"/>
                <a:cs typeface="Arial"/>
              </a:rPr>
              <a:t>P</a:t>
            </a:r>
            <a:r>
              <a:rPr lang="it-IT" sz="1800" dirty="0">
                <a:latin typeface="+mn-lt"/>
                <a:cs typeface="Arial"/>
              </a:rPr>
              <a:t>(Ei = 2 o Ei = 4) ?</a:t>
            </a:r>
          </a:p>
        </p:txBody>
      </p:sp>
      <p:grpSp>
        <p:nvGrpSpPr>
          <p:cNvPr id="2" name="Group 314"/>
          <p:cNvGrpSpPr>
            <a:grpSpLocks/>
          </p:cNvGrpSpPr>
          <p:nvPr/>
        </p:nvGrpSpPr>
        <p:grpSpPr bwMode="auto">
          <a:xfrm>
            <a:off x="533400" y="3648143"/>
            <a:ext cx="8145463" cy="2916238"/>
            <a:chOff x="336" y="2174"/>
            <a:chExt cx="5131" cy="1837"/>
          </a:xfrm>
        </p:grpSpPr>
        <p:sp>
          <p:nvSpPr>
            <p:cNvPr id="40964" name="Text Box 1027"/>
            <p:cNvSpPr txBox="1">
              <a:spLocks noChangeArrowheads="1"/>
            </p:cNvSpPr>
            <p:nvPr/>
          </p:nvSpPr>
          <p:spPr bwMode="auto">
            <a:xfrm>
              <a:off x="336" y="2174"/>
              <a:ext cx="5103" cy="4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dirty="0" smtClean="0">
                  <a:solidFill>
                    <a:srgbClr val="292934"/>
                  </a:solidFill>
                  <a:latin typeface="+mn-lt"/>
                </a:rPr>
                <a:t>Probabilità. </a:t>
              </a:r>
              <a:r>
                <a:rPr lang="it-IT" sz="1800" b="0" dirty="0" smtClean="0">
                  <a:solidFill>
                    <a:srgbClr val="292934"/>
                  </a:solidFill>
                  <a:latin typeface="+mn-lt"/>
                </a:rPr>
                <a:t>Valore </a:t>
              </a:r>
              <a:r>
                <a:rPr lang="it-IT" sz="1800" b="0" dirty="0">
                  <a:solidFill>
                    <a:srgbClr val="292934"/>
                  </a:solidFill>
                  <a:latin typeface="+mn-lt"/>
                </a:rPr>
                <a:t>numerico che da informazioni sulla </a:t>
              </a:r>
              <a:r>
                <a:rPr lang="it-IT" sz="1800" dirty="0">
                  <a:solidFill>
                    <a:srgbClr val="292934"/>
                  </a:solidFill>
                  <a:latin typeface="+mn-lt"/>
                </a:rPr>
                <a:t>verosimiglianza</a:t>
              </a:r>
              <a:r>
                <a:rPr lang="it-IT" sz="1800" b="0" dirty="0">
                  <a:solidFill>
                    <a:srgbClr val="292934"/>
                  </a:solidFill>
                  <a:latin typeface="+mn-lt"/>
                </a:rPr>
                <a:t> che un dato evento possa o non possa accadere in rapporto agli altri eventi.</a:t>
              </a:r>
            </a:p>
          </p:txBody>
        </p:sp>
        <p:sp>
          <p:nvSpPr>
            <p:cNvPr id="40965" name="Text Box 1036"/>
            <p:cNvSpPr txBox="1">
              <a:spLocks noChangeArrowheads="1"/>
            </p:cNvSpPr>
            <p:nvPr/>
          </p:nvSpPr>
          <p:spPr bwMode="auto">
            <a:xfrm>
              <a:off x="336" y="2625"/>
              <a:ext cx="5131" cy="13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b="0" dirty="0">
                  <a:solidFill>
                    <a:srgbClr val="292934"/>
                  </a:solidFill>
                  <a:latin typeface="+mn-lt"/>
                  <a:cs typeface="Arial"/>
                </a:rPr>
                <a:t>La probabilità di un evento </a:t>
              </a:r>
              <a:r>
                <a:rPr lang="it-IT" sz="1800" dirty="0">
                  <a:solidFill>
                    <a:srgbClr val="292934"/>
                  </a:solidFill>
                  <a:latin typeface="+mn-lt"/>
                  <a:cs typeface="Arial"/>
                </a:rPr>
                <a:t>è un valore compreso fra 0 ed 1</a:t>
              </a:r>
              <a:r>
                <a:rPr lang="it-IT" sz="1800" b="0" dirty="0">
                  <a:solidFill>
                    <a:srgbClr val="292934"/>
                  </a:solidFill>
                  <a:latin typeface="+mn-lt"/>
                  <a:cs typeface="Arial"/>
                </a:rPr>
                <a:t>: ad un evento certo si assegna il valore </a:t>
              </a:r>
              <a:r>
                <a:rPr lang="it-IT" sz="1800" b="0" dirty="0" err="1">
                  <a:solidFill>
                    <a:srgbClr val="292934"/>
                  </a:solidFill>
                  <a:latin typeface="+mn-lt"/>
                  <a:cs typeface="Arial"/>
                </a:rPr>
                <a:t>P</a:t>
              </a:r>
              <a:r>
                <a:rPr lang="it-IT" sz="1800" b="0" dirty="0">
                  <a:solidFill>
                    <a:srgbClr val="292934"/>
                  </a:solidFill>
                  <a:latin typeface="+mn-lt"/>
                  <a:cs typeface="Arial"/>
                </a:rPr>
                <a:t>(E)=1, ad un evento impossibile il valore </a:t>
              </a:r>
              <a:r>
                <a:rPr lang="it-IT" sz="1800" b="0" dirty="0" err="1">
                  <a:solidFill>
                    <a:srgbClr val="292934"/>
                  </a:solidFill>
                  <a:latin typeface="+mn-lt"/>
                  <a:cs typeface="Arial"/>
                </a:rPr>
                <a:t>P</a:t>
              </a:r>
              <a:r>
                <a:rPr lang="it-IT" sz="1800" b="0" dirty="0">
                  <a:solidFill>
                    <a:srgbClr val="292934"/>
                  </a:solidFill>
                  <a:latin typeface="+mn-lt"/>
                  <a:cs typeface="Arial"/>
                </a:rPr>
                <a:t>(E)=0</a:t>
              </a:r>
            </a:p>
            <a:p>
              <a:pPr algn="ctr" eaLnBrk="1" hangingPunct="1">
                <a:spcBef>
                  <a:spcPct val="50000"/>
                </a:spcBef>
              </a:pPr>
              <a:r>
                <a:rPr lang="it-IT" sz="1800" dirty="0">
                  <a:solidFill>
                    <a:srgbClr val="292934"/>
                  </a:solidFill>
                  <a:latin typeface="+mn-lt"/>
                  <a:cs typeface="Arial"/>
                </a:rPr>
                <a:t>0  </a:t>
              </a:r>
              <a:r>
                <a:rPr lang="it-IT" sz="1800" i="1" dirty="0">
                  <a:solidFill>
                    <a:srgbClr val="292934"/>
                  </a:solidFill>
                  <a:latin typeface="+mn-lt"/>
                  <a:cs typeface="Arial"/>
                  <a:sym typeface="Symbol" charset="0"/>
                </a:rPr>
                <a:t>  </a:t>
              </a:r>
              <a:r>
                <a:rPr lang="it-IT" sz="1800" dirty="0" err="1">
                  <a:solidFill>
                    <a:srgbClr val="292934"/>
                  </a:solidFill>
                  <a:latin typeface="+mn-lt"/>
                  <a:cs typeface="Arial"/>
                  <a:sym typeface="Symbol" charset="0"/>
                </a:rPr>
                <a:t>P</a:t>
              </a:r>
              <a:r>
                <a:rPr lang="it-IT" sz="1800" dirty="0">
                  <a:solidFill>
                    <a:srgbClr val="292934"/>
                  </a:solidFill>
                  <a:latin typeface="+mn-lt"/>
                  <a:cs typeface="Arial"/>
                  <a:sym typeface="Symbol" charset="0"/>
                </a:rPr>
                <a:t>(E)  </a:t>
              </a:r>
              <a:r>
                <a:rPr lang="it-IT" sz="1800" i="1" dirty="0">
                  <a:solidFill>
                    <a:srgbClr val="292934"/>
                  </a:solidFill>
                  <a:latin typeface="+mn-lt"/>
                  <a:cs typeface="Arial"/>
                  <a:sym typeface="Symbol" charset="0"/>
                </a:rPr>
                <a:t></a:t>
              </a:r>
              <a:r>
                <a:rPr lang="it-IT" sz="1800" dirty="0">
                  <a:solidFill>
                    <a:srgbClr val="292934"/>
                  </a:solidFill>
                  <a:latin typeface="+mn-lt"/>
                  <a:cs typeface="Arial"/>
                  <a:sym typeface="Symbol" charset="0"/>
                </a:rPr>
                <a:t>  1;  </a:t>
              </a:r>
              <a:r>
                <a:rPr lang="it-IT" sz="1800" dirty="0">
                  <a:solidFill>
                    <a:srgbClr val="292934"/>
                  </a:solidFill>
                  <a:latin typeface="+mn-lt"/>
                  <a:cs typeface="Arial"/>
                </a:rPr>
                <a:t>0 </a:t>
              </a:r>
              <a:r>
                <a:rPr lang="it-IT" sz="1800" i="1" dirty="0">
                  <a:solidFill>
                    <a:srgbClr val="292934"/>
                  </a:solidFill>
                  <a:latin typeface="+mn-lt"/>
                  <a:cs typeface="Arial"/>
                  <a:sym typeface="Symbol" charset="0"/>
                </a:rPr>
                <a:t>  </a:t>
              </a:r>
              <a:r>
                <a:rPr lang="it-IT" sz="1800" dirty="0" err="1">
                  <a:solidFill>
                    <a:srgbClr val="292934"/>
                  </a:solidFill>
                  <a:latin typeface="+mn-lt"/>
                  <a:cs typeface="Arial"/>
                  <a:sym typeface="Symbol" charset="0"/>
                </a:rPr>
                <a:t>P</a:t>
              </a:r>
              <a:r>
                <a:rPr lang="it-IT" sz="1800" dirty="0">
                  <a:solidFill>
                    <a:srgbClr val="292934"/>
                  </a:solidFill>
                  <a:latin typeface="+mn-lt"/>
                  <a:cs typeface="Arial"/>
                  <a:sym typeface="Symbol" charset="0"/>
                </a:rPr>
                <a:t>(A)  </a:t>
              </a:r>
              <a:r>
                <a:rPr lang="it-IT" sz="1800" i="1" dirty="0">
                  <a:solidFill>
                    <a:srgbClr val="292934"/>
                  </a:solidFill>
                  <a:latin typeface="+mn-lt"/>
                  <a:cs typeface="Arial"/>
                  <a:sym typeface="Symbol" charset="0"/>
                </a:rPr>
                <a:t></a:t>
              </a:r>
              <a:r>
                <a:rPr lang="it-IT" sz="1800" dirty="0">
                  <a:solidFill>
                    <a:srgbClr val="292934"/>
                  </a:solidFill>
                  <a:latin typeface="+mn-lt"/>
                  <a:cs typeface="Arial"/>
                  <a:sym typeface="Symbol" charset="0"/>
                </a:rPr>
                <a:t> 1</a:t>
              </a:r>
            </a:p>
            <a:p>
              <a:pPr eaLnBrk="1" hangingPunct="1">
                <a:spcBef>
                  <a:spcPct val="50000"/>
                </a:spcBef>
              </a:pPr>
              <a:r>
                <a:rPr lang="it-IT" sz="1800" dirty="0">
                  <a:solidFill>
                    <a:srgbClr val="292934"/>
                  </a:solidFill>
                  <a:latin typeface="+mn-lt"/>
                  <a:cs typeface="Arial"/>
                </a:rPr>
                <a:t>La somma</a:t>
              </a:r>
              <a:r>
                <a:rPr lang="it-IT" sz="1800" b="0" dirty="0">
                  <a:solidFill>
                    <a:srgbClr val="292934"/>
                  </a:solidFill>
                  <a:latin typeface="+mn-lt"/>
                  <a:cs typeface="Arial"/>
                </a:rPr>
                <a:t> delle probabilità degli eventi semplici di un esperimento </a:t>
              </a:r>
              <a:r>
                <a:rPr lang="it-IT" sz="1800" dirty="0">
                  <a:solidFill>
                    <a:srgbClr val="292934"/>
                  </a:solidFill>
                  <a:latin typeface="+mn-lt"/>
                  <a:cs typeface="Arial"/>
                </a:rPr>
                <a:t>è sempre uguale a 1</a:t>
              </a:r>
            </a:p>
            <a:p>
              <a:pPr algn="ctr" eaLnBrk="1" hangingPunct="1">
                <a:spcBef>
                  <a:spcPts val="600"/>
                </a:spcBef>
              </a:pPr>
              <a:r>
                <a:rPr lang="it-IT" b="0" dirty="0" err="1">
                  <a:solidFill>
                    <a:srgbClr val="292934"/>
                  </a:solidFill>
                  <a:latin typeface="Symbol" charset="2"/>
                  <a:cs typeface="Symbol" charset="2"/>
                </a:rPr>
                <a:t>S</a:t>
              </a:r>
              <a:r>
                <a:rPr lang="it-IT" sz="1800" i="1" dirty="0">
                  <a:solidFill>
                    <a:srgbClr val="292934"/>
                  </a:solidFill>
                  <a:latin typeface="+mn-lt"/>
                  <a:cs typeface="Arial"/>
                  <a:sym typeface="Symbol" charset="0"/>
                </a:rPr>
                <a:t> </a:t>
              </a:r>
              <a:r>
                <a:rPr lang="it-IT" sz="1800" dirty="0" err="1">
                  <a:solidFill>
                    <a:srgbClr val="292934"/>
                  </a:solidFill>
                  <a:latin typeface="+mn-lt"/>
                  <a:cs typeface="Arial"/>
                  <a:sym typeface="Symbol" charset="0"/>
                </a:rPr>
                <a:t>P</a:t>
              </a:r>
              <a:r>
                <a:rPr lang="it-IT" sz="1800" dirty="0">
                  <a:solidFill>
                    <a:srgbClr val="292934"/>
                  </a:solidFill>
                  <a:latin typeface="+mn-lt"/>
                  <a:cs typeface="Arial"/>
                  <a:sym typeface="Symbol" charset="0"/>
                </a:rPr>
                <a:t>(E) </a:t>
              </a:r>
              <a:r>
                <a:rPr lang="it-IT" sz="1800" i="1" dirty="0">
                  <a:solidFill>
                    <a:srgbClr val="292934"/>
                  </a:solidFill>
                  <a:latin typeface="+mn-lt"/>
                  <a:cs typeface="Arial"/>
                  <a:sym typeface="Symbol" charset="0"/>
                </a:rPr>
                <a:t>= </a:t>
              </a:r>
              <a:r>
                <a:rPr lang="it-IT" sz="1800" dirty="0" err="1">
                  <a:solidFill>
                    <a:srgbClr val="292934"/>
                  </a:solidFill>
                  <a:latin typeface="+mn-lt"/>
                  <a:cs typeface="Arial"/>
                  <a:sym typeface="Symbol" charset="0"/>
                </a:rPr>
                <a:t>P</a:t>
              </a:r>
              <a:r>
                <a:rPr lang="it-IT" sz="1800" dirty="0">
                  <a:solidFill>
                    <a:srgbClr val="292934"/>
                  </a:solidFill>
                  <a:latin typeface="+mn-lt"/>
                  <a:cs typeface="Arial"/>
                  <a:sym typeface="Symbol" charset="0"/>
                </a:rPr>
                <a:t>(E</a:t>
              </a:r>
              <a:r>
                <a:rPr lang="it-IT" sz="1800" b="0" baseline="-25000" dirty="0">
                  <a:solidFill>
                    <a:srgbClr val="292934"/>
                  </a:solidFill>
                  <a:latin typeface="+mn-lt"/>
                  <a:cs typeface="Arial"/>
                  <a:sym typeface="Symbol" charset="0"/>
                </a:rPr>
                <a:t>1</a:t>
              </a:r>
              <a:r>
                <a:rPr lang="it-IT" sz="1800" dirty="0">
                  <a:solidFill>
                    <a:srgbClr val="292934"/>
                  </a:solidFill>
                  <a:latin typeface="+mn-lt"/>
                  <a:cs typeface="Arial"/>
                  <a:sym typeface="Symbol" charset="0"/>
                </a:rPr>
                <a:t>) + </a:t>
              </a:r>
              <a:r>
                <a:rPr lang="it-IT" sz="1800" dirty="0" err="1">
                  <a:solidFill>
                    <a:srgbClr val="292934"/>
                  </a:solidFill>
                  <a:latin typeface="+mn-lt"/>
                  <a:cs typeface="Arial"/>
                  <a:sym typeface="Symbol" charset="0"/>
                </a:rPr>
                <a:t>P</a:t>
              </a:r>
              <a:r>
                <a:rPr lang="it-IT" sz="1800" dirty="0">
                  <a:solidFill>
                    <a:srgbClr val="292934"/>
                  </a:solidFill>
                  <a:latin typeface="+mn-lt"/>
                  <a:cs typeface="Arial"/>
                  <a:sym typeface="Symbol" charset="0"/>
                </a:rPr>
                <a:t>(E</a:t>
              </a:r>
              <a:r>
                <a:rPr lang="it-IT" sz="1800" b="0" baseline="-25000" dirty="0">
                  <a:solidFill>
                    <a:srgbClr val="292934"/>
                  </a:solidFill>
                  <a:latin typeface="+mn-lt"/>
                  <a:cs typeface="Arial"/>
                  <a:sym typeface="Symbol" charset="0"/>
                </a:rPr>
                <a:t>2</a:t>
              </a:r>
              <a:r>
                <a:rPr lang="it-IT" sz="1800" dirty="0">
                  <a:solidFill>
                    <a:srgbClr val="292934"/>
                  </a:solidFill>
                  <a:latin typeface="+mn-lt"/>
                  <a:cs typeface="Arial"/>
                  <a:sym typeface="Symbol" charset="0"/>
                </a:rPr>
                <a:t>)+…+ </a:t>
              </a:r>
              <a:r>
                <a:rPr lang="it-IT" sz="1800" dirty="0" err="1">
                  <a:solidFill>
                    <a:srgbClr val="292934"/>
                  </a:solidFill>
                  <a:latin typeface="+mn-lt"/>
                  <a:cs typeface="Arial"/>
                  <a:sym typeface="Symbol" charset="0"/>
                </a:rPr>
                <a:t>P</a:t>
              </a:r>
              <a:r>
                <a:rPr lang="it-IT" sz="1800" dirty="0">
                  <a:solidFill>
                    <a:srgbClr val="292934"/>
                  </a:solidFill>
                  <a:latin typeface="+mn-lt"/>
                  <a:cs typeface="Arial"/>
                  <a:sym typeface="Symbol" charset="0"/>
                </a:rPr>
                <a:t>(E</a:t>
              </a:r>
              <a:r>
                <a:rPr lang="it-IT" sz="1800" b="0" baseline="-25000" dirty="0">
                  <a:solidFill>
                    <a:srgbClr val="292934"/>
                  </a:solidFill>
                  <a:latin typeface="+mn-lt"/>
                  <a:cs typeface="Arial"/>
                  <a:sym typeface="Symbol" charset="0"/>
                </a:rPr>
                <a:t>4</a:t>
              </a:r>
              <a:r>
                <a:rPr lang="it-IT" sz="1800" dirty="0">
                  <a:solidFill>
                    <a:srgbClr val="292934"/>
                  </a:solidFill>
                  <a:latin typeface="+mn-lt"/>
                  <a:cs typeface="Arial"/>
                  <a:sym typeface="Symbol" charset="0"/>
                </a:rPr>
                <a:t>) =1</a:t>
              </a:r>
            </a:p>
          </p:txBody>
        </p:sp>
      </p:grpSp>
    </p:spTree>
    <p:extLst>
      <p:ext uri="{BB962C8B-B14F-4D97-AF65-F5344CB8AC3E}">
        <p14:creationId xmlns:p14="http://schemas.microsoft.com/office/powerpoint/2010/main" val="3358614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67253"/>
            <a:ext cx="8229600" cy="960600"/>
          </a:xfrm>
        </p:spPr>
        <p:txBody>
          <a:bodyPr/>
          <a:lstStyle/>
          <a:p>
            <a:r>
              <a:rPr lang="it-IT" dirty="0" smtClean="0"/>
              <a:t>Variabile Casuale Continua</a:t>
            </a:r>
            <a:endParaRPr lang="it-IT" dirty="0"/>
          </a:p>
        </p:txBody>
      </p:sp>
    </p:spTree>
    <p:extLst>
      <p:ext uri="{BB962C8B-B14F-4D97-AF65-F5344CB8AC3E}">
        <p14:creationId xmlns:p14="http://schemas.microsoft.com/office/powerpoint/2010/main" val="31639323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323850" y="203200"/>
            <a:ext cx="8569325" cy="850900"/>
          </a:xfrm>
        </p:spPr>
        <p:txBody>
          <a:bodyPr>
            <a:normAutofit fontScale="90000"/>
          </a:bodyPr>
          <a:lstStyle/>
          <a:p>
            <a:pPr eaLnBrk="1" hangingPunct="1"/>
            <a:r>
              <a:rPr lang="it-IT" sz="3600" b="0" dirty="0">
                <a:latin typeface="Tahoma" charset="0"/>
              </a:rPr>
              <a:t>Variabile Casuale Continua</a:t>
            </a:r>
            <a:br>
              <a:rPr lang="it-IT" sz="3600" b="0" dirty="0">
                <a:latin typeface="Tahoma" charset="0"/>
              </a:rPr>
            </a:br>
            <a:r>
              <a:rPr lang="it-IT" sz="2400" b="0" dirty="0">
                <a:latin typeface="Tahoma" charset="0"/>
              </a:rPr>
              <a:t>Funzione di Distribuzione P(x) </a:t>
            </a:r>
          </a:p>
        </p:txBody>
      </p:sp>
      <p:sp>
        <p:nvSpPr>
          <p:cNvPr id="56322" name="Rectangle 3"/>
          <p:cNvSpPr>
            <a:spLocks noChangeArrowheads="1"/>
          </p:cNvSpPr>
          <p:nvPr/>
        </p:nvSpPr>
        <p:spPr bwMode="auto">
          <a:xfrm>
            <a:off x="482319" y="1115753"/>
            <a:ext cx="8151721" cy="14773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pPr algn="just"/>
            <a:r>
              <a:rPr lang="it-IT" b="0" dirty="0">
                <a:solidFill>
                  <a:srgbClr val="292934"/>
                </a:solidFill>
                <a:latin typeface="+mn-lt"/>
                <a:cs typeface="Times New Roman" charset="0"/>
              </a:rPr>
              <a:t>Una variabile casuale continua, </a:t>
            </a:r>
            <a:r>
              <a:rPr lang="it-IT" b="0" i="1" dirty="0">
                <a:solidFill>
                  <a:srgbClr val="292934"/>
                </a:solidFill>
                <a:latin typeface="+mn-lt"/>
                <a:cs typeface="Times New Roman" charset="0"/>
              </a:rPr>
              <a:t>x</a:t>
            </a:r>
            <a:r>
              <a:rPr lang="it-IT" b="0" dirty="0">
                <a:solidFill>
                  <a:srgbClr val="292934"/>
                </a:solidFill>
                <a:latin typeface="+mn-lt"/>
                <a:cs typeface="Times New Roman" charset="0"/>
              </a:rPr>
              <a:t>, assume tutti i valori compresi </a:t>
            </a:r>
            <a:r>
              <a:rPr lang="it-IT" b="0" dirty="0" smtClean="0">
                <a:solidFill>
                  <a:srgbClr val="292934"/>
                </a:solidFill>
                <a:latin typeface="+mn-lt"/>
                <a:cs typeface="Times New Roman" charset="0"/>
              </a:rPr>
              <a:t>in un </a:t>
            </a:r>
            <a:r>
              <a:rPr lang="it-IT" altLang="ja-JP" b="0" dirty="0" smtClean="0">
                <a:solidFill>
                  <a:srgbClr val="292934"/>
                </a:solidFill>
                <a:latin typeface="+mn-lt"/>
                <a:cs typeface="Arial" charset="0"/>
              </a:rPr>
              <a:t>intervallo di estremi</a:t>
            </a:r>
            <a:r>
              <a:rPr lang="it-IT" altLang="ja-JP" b="0" i="1" dirty="0" smtClean="0">
                <a:solidFill>
                  <a:srgbClr val="292934"/>
                </a:solidFill>
                <a:latin typeface="+mn-lt"/>
                <a:cs typeface="Arial" charset="0"/>
              </a:rPr>
              <a:t> </a:t>
            </a:r>
            <a:r>
              <a:rPr lang="it-IT" altLang="ja-JP" b="0" dirty="0" smtClean="0">
                <a:solidFill>
                  <a:srgbClr val="292934"/>
                </a:solidFill>
                <a:latin typeface="+mn-lt"/>
                <a:cs typeface="Arial" charset="0"/>
              </a:rPr>
              <a:t>[</a:t>
            </a:r>
            <a:r>
              <a:rPr lang="it-IT" altLang="ja-JP" b="0" i="1" dirty="0" err="1" smtClean="0">
                <a:solidFill>
                  <a:srgbClr val="292934"/>
                </a:solidFill>
                <a:latin typeface="+mn-lt"/>
                <a:cs typeface="Arial" charset="0"/>
                <a:sym typeface="Symbol" charset="0"/>
              </a:rPr>
              <a:t>x</a:t>
            </a:r>
            <a:r>
              <a:rPr lang="it-IT" altLang="ja-JP" b="0" baseline="-30000" dirty="0" err="1" smtClean="0">
                <a:solidFill>
                  <a:srgbClr val="292934"/>
                </a:solidFill>
                <a:latin typeface="+mn-lt"/>
                <a:cs typeface="Arial" charset="0"/>
                <a:sym typeface="Symbol" charset="0"/>
              </a:rPr>
              <a:t>min</a:t>
            </a:r>
            <a:r>
              <a:rPr lang="it-IT" altLang="ja-JP" b="0" dirty="0">
                <a:solidFill>
                  <a:srgbClr val="292934"/>
                </a:solidFill>
                <a:latin typeface="+mn-lt"/>
                <a:cs typeface="Arial" charset="0"/>
                <a:sym typeface="Symbol" charset="0"/>
              </a:rPr>
              <a:t>, </a:t>
            </a:r>
            <a:r>
              <a:rPr lang="it-IT" altLang="ja-JP" b="0" i="1" dirty="0" err="1">
                <a:solidFill>
                  <a:srgbClr val="292934"/>
                </a:solidFill>
                <a:latin typeface="+mn-lt"/>
                <a:cs typeface="Arial" charset="0"/>
                <a:sym typeface="Symbol" charset="0"/>
              </a:rPr>
              <a:t>x</a:t>
            </a:r>
            <a:r>
              <a:rPr lang="it-IT" altLang="ja-JP" b="0" baseline="-30000" dirty="0" err="1">
                <a:solidFill>
                  <a:srgbClr val="292934"/>
                </a:solidFill>
                <a:latin typeface="+mn-lt"/>
                <a:cs typeface="Arial" charset="0"/>
                <a:sym typeface="Symbol" charset="0"/>
              </a:rPr>
              <a:t>max</a:t>
            </a:r>
            <a:r>
              <a:rPr lang="it-IT" altLang="ja-JP" b="0" dirty="0">
                <a:solidFill>
                  <a:srgbClr val="292934"/>
                </a:solidFill>
                <a:latin typeface="+mn-lt"/>
                <a:cs typeface="Arial" charset="0"/>
                <a:sym typeface="Symbol" charset="0"/>
              </a:rPr>
              <a:t>]. </a:t>
            </a:r>
            <a:r>
              <a:rPr lang="it-IT" altLang="ja-JP" b="0" dirty="0" smtClean="0">
                <a:solidFill>
                  <a:srgbClr val="292934"/>
                </a:solidFill>
                <a:latin typeface="+mn-lt"/>
                <a:cs typeface="Arial" charset="0"/>
                <a:sym typeface="Symbol" charset="0"/>
              </a:rPr>
              <a:t>Esempi </a:t>
            </a:r>
            <a:r>
              <a:rPr lang="it-IT" altLang="ja-JP" b="0" dirty="0">
                <a:solidFill>
                  <a:srgbClr val="292934"/>
                </a:solidFill>
                <a:latin typeface="+mn-lt"/>
                <a:cs typeface="Arial" charset="0"/>
                <a:sym typeface="Symbol" charset="0"/>
              </a:rPr>
              <a:t>di </a:t>
            </a:r>
            <a:r>
              <a:rPr lang="it-IT" altLang="ja-JP" b="0" dirty="0" smtClean="0">
                <a:solidFill>
                  <a:srgbClr val="292934"/>
                </a:solidFill>
                <a:latin typeface="+mn-lt"/>
                <a:cs typeface="Arial" charset="0"/>
                <a:sym typeface="Symbol" charset="0"/>
              </a:rPr>
              <a:t>variabile casuale </a:t>
            </a:r>
            <a:r>
              <a:rPr lang="it-IT" altLang="ja-JP" b="0" dirty="0">
                <a:solidFill>
                  <a:srgbClr val="292934"/>
                </a:solidFill>
                <a:latin typeface="+mn-lt"/>
                <a:cs typeface="Arial" charset="0"/>
                <a:sym typeface="Symbol" charset="0"/>
              </a:rPr>
              <a:t>continua sono: </a:t>
            </a:r>
            <a:endParaRPr lang="it-IT" altLang="ja-JP" b="0" dirty="0" smtClean="0">
              <a:solidFill>
                <a:srgbClr val="292934"/>
              </a:solidFill>
              <a:latin typeface="+mn-lt"/>
              <a:cs typeface="Arial" charset="0"/>
              <a:sym typeface="Symbol" charset="0"/>
            </a:endParaRPr>
          </a:p>
          <a:p>
            <a:pPr marL="285750" indent="-285750" algn="just">
              <a:buFont typeface="Arial"/>
              <a:buChar char="•"/>
            </a:pPr>
            <a:r>
              <a:rPr lang="it-IT" altLang="ja-JP" b="0" dirty="0" smtClean="0">
                <a:solidFill>
                  <a:srgbClr val="292934"/>
                </a:solidFill>
                <a:latin typeface="+mn-lt"/>
                <a:cs typeface="Arial" charset="0"/>
                <a:sym typeface="Symbol" charset="0"/>
              </a:rPr>
              <a:t>il </a:t>
            </a:r>
            <a:r>
              <a:rPr lang="it-IT" altLang="ja-JP" b="0" dirty="0">
                <a:solidFill>
                  <a:srgbClr val="292934"/>
                </a:solidFill>
                <a:latin typeface="+mn-lt"/>
                <a:cs typeface="Arial" charset="0"/>
                <a:sym typeface="Symbol" charset="0"/>
              </a:rPr>
              <a:t>tempo impiegato nel percorso casa-lavoro; </a:t>
            </a:r>
            <a:endParaRPr lang="it-IT" altLang="ja-JP" b="0" dirty="0" smtClean="0">
              <a:solidFill>
                <a:srgbClr val="292934"/>
              </a:solidFill>
              <a:latin typeface="+mn-lt"/>
              <a:cs typeface="Arial" charset="0"/>
              <a:sym typeface="Symbol" charset="0"/>
            </a:endParaRPr>
          </a:p>
          <a:p>
            <a:pPr marL="285750" indent="-285750" algn="just">
              <a:buFont typeface="Arial"/>
              <a:buChar char="•"/>
            </a:pPr>
            <a:r>
              <a:rPr lang="it-IT" altLang="ja-JP" b="0" dirty="0" smtClean="0">
                <a:solidFill>
                  <a:srgbClr val="292934"/>
                </a:solidFill>
                <a:latin typeface="+mn-lt"/>
                <a:cs typeface="Arial" charset="0"/>
                <a:sym typeface="Symbol" charset="0"/>
              </a:rPr>
              <a:t>la </a:t>
            </a:r>
            <a:r>
              <a:rPr lang="it-IT" altLang="ja-JP" b="0" dirty="0">
                <a:solidFill>
                  <a:srgbClr val="292934"/>
                </a:solidFill>
                <a:latin typeface="+mn-lt"/>
                <a:cs typeface="Arial" charset="0"/>
                <a:sym typeface="Symbol" charset="0"/>
              </a:rPr>
              <a:t>vita media di una </a:t>
            </a:r>
            <a:r>
              <a:rPr lang="it-IT" altLang="ja-JP" b="0" dirty="0" smtClean="0">
                <a:solidFill>
                  <a:srgbClr val="292934"/>
                </a:solidFill>
                <a:latin typeface="+mn-lt"/>
                <a:cs typeface="Arial" charset="0"/>
                <a:sym typeface="Symbol" charset="0"/>
              </a:rPr>
              <a:t>batteria per automobile; </a:t>
            </a:r>
          </a:p>
          <a:p>
            <a:pPr marL="285750" indent="-285750" algn="just">
              <a:buFont typeface="Arial"/>
              <a:buChar char="•"/>
            </a:pPr>
            <a:r>
              <a:rPr lang="it-IT" altLang="ja-JP" b="0" dirty="0" smtClean="0">
                <a:solidFill>
                  <a:srgbClr val="292934"/>
                </a:solidFill>
                <a:latin typeface="+mn-lt"/>
                <a:cs typeface="Arial" charset="0"/>
                <a:sym typeface="Symbol" charset="0"/>
              </a:rPr>
              <a:t>l</a:t>
            </a:r>
            <a:r>
              <a:rPr lang="ja-JP" altLang="it-IT" b="0" dirty="0" smtClean="0">
                <a:solidFill>
                  <a:srgbClr val="292934"/>
                </a:solidFill>
                <a:latin typeface="+mn-lt"/>
                <a:cs typeface="Times New Roman" charset="0"/>
                <a:sym typeface="Symbol" charset="0"/>
              </a:rPr>
              <a:t>’</a:t>
            </a:r>
            <a:r>
              <a:rPr lang="it-IT" altLang="ja-JP" b="0" dirty="0" smtClean="0">
                <a:solidFill>
                  <a:srgbClr val="292934"/>
                </a:solidFill>
                <a:latin typeface="+mn-lt"/>
                <a:cs typeface="Arial" charset="0"/>
                <a:sym typeface="Symbol" charset="0"/>
              </a:rPr>
              <a:t>altezza </a:t>
            </a:r>
            <a:r>
              <a:rPr lang="it-IT" altLang="ja-JP" b="0" dirty="0">
                <a:solidFill>
                  <a:srgbClr val="292934"/>
                </a:solidFill>
                <a:latin typeface="+mn-lt"/>
                <a:cs typeface="Arial" charset="0"/>
                <a:sym typeface="Symbol" charset="0"/>
              </a:rPr>
              <a:t>di una persona; ecc. </a:t>
            </a:r>
            <a:endParaRPr lang="it-IT" b="0" dirty="0">
              <a:solidFill>
                <a:srgbClr val="292934"/>
              </a:solidFill>
              <a:latin typeface="+mn-lt"/>
              <a:cs typeface="Arial" charset="0"/>
              <a:sym typeface="Symbol" charset="0"/>
            </a:endParaRPr>
          </a:p>
        </p:txBody>
      </p:sp>
      <p:pic>
        <p:nvPicPr>
          <p:cNvPr id="56323" name="Picture 4" descr="Par-6"/>
          <p:cNvPicPr>
            <a:picLocks noChangeAspect="1" noChangeArrowheads="1"/>
          </p:cNvPicPr>
          <p:nvPr/>
        </p:nvPicPr>
        <p:blipFill>
          <a:blip r:embed="rId2" cstate="email">
            <a:extLst>
              <a:ext uri="{28A0092B-C50C-407E-A947-70E740481C1C}">
                <a14:useLocalDpi xmlns:a14="http://schemas.microsoft.com/office/drawing/2010/main" val="0"/>
              </a:ext>
            </a:extLst>
          </a:blip>
          <a:srcRect l="1959" r="2287" b="2859"/>
          <a:stretch>
            <a:fillRect/>
          </a:stretch>
        </p:blipFill>
        <p:spPr bwMode="auto">
          <a:xfrm>
            <a:off x="741363" y="2738327"/>
            <a:ext cx="3722687" cy="3343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6324" name="Text Box 5"/>
          <p:cNvSpPr txBox="1">
            <a:spLocks noChangeArrowheads="1"/>
          </p:cNvSpPr>
          <p:nvPr/>
        </p:nvSpPr>
        <p:spPr bwMode="auto">
          <a:xfrm>
            <a:off x="547407" y="5984852"/>
            <a:ext cx="8215313"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457200" indent="-457200"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marL="0" indent="0" eaLnBrk="1" hangingPunct="1">
              <a:spcBef>
                <a:spcPct val="50000"/>
              </a:spcBef>
            </a:pPr>
            <a:r>
              <a:rPr lang="it-IT" sz="1600" dirty="0" smtClean="0">
                <a:solidFill>
                  <a:srgbClr val="FFFFFF"/>
                </a:solidFill>
                <a:latin typeface="Arial" charset="0"/>
                <a:cs typeface="Arial" charset="0"/>
              </a:rPr>
              <a:t>Esempio. </a:t>
            </a:r>
            <a:r>
              <a:rPr lang="it-IT" sz="1600" b="0" dirty="0" smtClean="0">
                <a:solidFill>
                  <a:srgbClr val="FFFFFF"/>
                </a:solidFill>
                <a:latin typeface="Arial" charset="0"/>
                <a:cs typeface="Arial" charset="0"/>
              </a:rPr>
              <a:t>Popolazione </a:t>
            </a:r>
            <a:r>
              <a:rPr lang="it-IT" sz="1600" b="0" dirty="0">
                <a:solidFill>
                  <a:srgbClr val="FFFFFF"/>
                </a:solidFill>
                <a:latin typeface="Arial" charset="0"/>
                <a:cs typeface="Arial" charset="0"/>
              </a:rPr>
              <a:t>universitaria </a:t>
            </a:r>
            <a:r>
              <a:rPr lang="it-IT" sz="1600" b="0" dirty="0" smtClean="0">
                <a:solidFill>
                  <a:srgbClr val="FFFFFF"/>
                </a:solidFill>
                <a:latin typeface="Arial" charset="0"/>
                <a:cs typeface="Arial" charset="0"/>
              </a:rPr>
              <a:t>femminile: distribuzione </a:t>
            </a:r>
            <a:r>
              <a:rPr lang="it-IT" sz="1600" b="0" dirty="0" err="1">
                <a:solidFill>
                  <a:srgbClr val="FFFFFF"/>
                </a:solidFill>
                <a:latin typeface="Arial" charset="0"/>
                <a:cs typeface="Arial" charset="0"/>
              </a:rPr>
              <a:t>dell</a:t>
            </a:r>
            <a:r>
              <a:rPr lang="ja-JP" altLang="it-IT" sz="1600" b="0" dirty="0">
                <a:solidFill>
                  <a:srgbClr val="FFFFFF"/>
                </a:solidFill>
                <a:latin typeface="Arial" charset="0"/>
                <a:cs typeface="Arial" charset="0"/>
              </a:rPr>
              <a:t>’</a:t>
            </a:r>
            <a:r>
              <a:rPr lang="it-IT" altLang="ja-JP" sz="1600" b="0" dirty="0">
                <a:solidFill>
                  <a:srgbClr val="FFFFFF"/>
                </a:solidFill>
                <a:latin typeface="Arial" charset="0"/>
                <a:cs typeface="Arial" charset="0"/>
              </a:rPr>
              <a:t>altezza: la frequenza relativa</a:t>
            </a:r>
            <a:r>
              <a:rPr lang="en-US" altLang="ja-JP" sz="1600" b="0" dirty="0">
                <a:solidFill>
                  <a:srgbClr val="FFFFFF"/>
                </a:solidFill>
                <a:latin typeface="Arial" charset="0"/>
                <a:cs typeface="Arial" charset="0"/>
              </a:rPr>
              <a:t> </a:t>
            </a:r>
            <a:r>
              <a:rPr lang="it-IT" altLang="ja-JP" sz="1600" b="0" dirty="0">
                <a:solidFill>
                  <a:srgbClr val="FFFFFF"/>
                </a:solidFill>
                <a:latin typeface="Arial" charset="0"/>
                <a:cs typeface="Arial" charset="0"/>
              </a:rPr>
              <a:t>coincide con la probabilità </a:t>
            </a:r>
            <a:r>
              <a:rPr lang="en-US" altLang="ja-JP" sz="1600" b="0" dirty="0">
                <a:solidFill>
                  <a:srgbClr val="FFFFFF"/>
                </a:solidFill>
                <a:latin typeface="Arial" charset="0"/>
                <a:cs typeface="Arial" charset="0"/>
              </a:rPr>
              <a:t>P(</a:t>
            </a:r>
            <a:r>
              <a:rPr lang="en-US" altLang="ja-JP" sz="1600" b="0" dirty="0" smtClean="0">
                <a:solidFill>
                  <a:srgbClr val="FFFFFF"/>
                </a:solidFill>
                <a:latin typeface="Arial" charset="0"/>
                <a:cs typeface="Arial" charset="0"/>
              </a:rPr>
              <a:t>x) </a:t>
            </a:r>
            <a:endParaRPr lang="en-US" altLang="ja-JP" sz="1600" b="0" dirty="0">
              <a:solidFill>
                <a:srgbClr val="FFFFFF"/>
              </a:solidFill>
              <a:latin typeface="Arial" charset="0"/>
              <a:cs typeface="Arial" charset="0"/>
            </a:endParaRPr>
          </a:p>
        </p:txBody>
      </p:sp>
      <p:pic>
        <p:nvPicPr>
          <p:cNvPr id="56327" name="Picture 7" descr="Par-6"/>
          <p:cNvPicPr>
            <a:picLocks noChangeAspect="1" noChangeArrowheads="1"/>
          </p:cNvPicPr>
          <p:nvPr/>
        </p:nvPicPr>
        <p:blipFill>
          <a:blip r:embed="rId3" cstate="email">
            <a:extLst>
              <a:ext uri="{28A0092B-C50C-407E-A947-70E740481C1C}">
                <a14:useLocalDpi xmlns:a14="http://schemas.microsoft.com/office/drawing/2010/main" val="0"/>
              </a:ext>
            </a:extLst>
          </a:blip>
          <a:srcRect l="3165" r="31227" b="6418"/>
          <a:stretch>
            <a:fillRect/>
          </a:stretch>
        </p:blipFill>
        <p:spPr bwMode="auto">
          <a:xfrm>
            <a:off x="4857750" y="2784033"/>
            <a:ext cx="3195638" cy="1681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6328" name="Picture 8" descr="Par-6"/>
          <p:cNvPicPr>
            <a:picLocks noChangeAspect="1" noChangeArrowheads="1"/>
          </p:cNvPicPr>
          <p:nvPr/>
        </p:nvPicPr>
        <p:blipFill>
          <a:blip r:embed="rId4" cstate="email">
            <a:extLst>
              <a:ext uri="{28A0092B-C50C-407E-A947-70E740481C1C}">
                <a14:useLocalDpi xmlns:a14="http://schemas.microsoft.com/office/drawing/2010/main" val="0"/>
              </a:ext>
            </a:extLst>
          </a:blip>
          <a:srcRect r="31464"/>
          <a:stretch>
            <a:fillRect/>
          </a:stretch>
        </p:blipFill>
        <p:spPr bwMode="auto">
          <a:xfrm>
            <a:off x="5162738" y="4566542"/>
            <a:ext cx="3159125" cy="149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4891420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title"/>
          </p:nvPr>
        </p:nvSpPr>
        <p:spPr>
          <a:xfrm>
            <a:off x="685800" y="101600"/>
            <a:ext cx="7772400" cy="911225"/>
          </a:xfrm>
        </p:spPr>
        <p:txBody>
          <a:bodyPr/>
          <a:lstStyle/>
          <a:p>
            <a:pPr eaLnBrk="1" hangingPunct="1"/>
            <a:r>
              <a:rPr lang="it-IT" sz="4000" b="0">
                <a:latin typeface="Tahoma" charset="0"/>
              </a:rPr>
              <a:t>Calcolo della Probabilità P(x)</a:t>
            </a:r>
          </a:p>
        </p:txBody>
      </p:sp>
      <p:sp>
        <p:nvSpPr>
          <p:cNvPr id="57346" name="Rectangle 3"/>
          <p:cNvSpPr>
            <a:spLocks noChangeArrowheads="1"/>
          </p:cNvSpPr>
          <p:nvPr/>
        </p:nvSpPr>
        <p:spPr bwMode="auto">
          <a:xfrm>
            <a:off x="343100" y="1027643"/>
            <a:ext cx="8474075" cy="14096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indent="265113">
              <a:spcAft>
                <a:spcPts val="1200"/>
              </a:spcAft>
              <a:tabLst>
                <a:tab pos="539750" algn="l"/>
              </a:tabLst>
            </a:pPr>
            <a:r>
              <a:rPr lang="it-IT" sz="1800" b="0" dirty="0">
                <a:solidFill>
                  <a:srgbClr val="292934"/>
                </a:solidFill>
                <a:latin typeface="Arial" charset="0"/>
                <a:cs typeface="Arial" charset="0"/>
              </a:rPr>
              <a:t>Data la </a:t>
            </a:r>
            <a:r>
              <a:rPr lang="it-IT" sz="1800" b="0" dirty="0" smtClean="0">
                <a:solidFill>
                  <a:srgbClr val="292934"/>
                </a:solidFill>
                <a:latin typeface="Arial" charset="0"/>
                <a:cs typeface="Arial" charset="0"/>
              </a:rPr>
              <a:t>variabile casuale continua, x, </a:t>
            </a:r>
            <a:r>
              <a:rPr lang="it-IT" sz="1800" b="0" dirty="0">
                <a:solidFill>
                  <a:srgbClr val="292934"/>
                </a:solidFill>
                <a:latin typeface="Arial" charset="0"/>
                <a:cs typeface="Arial" charset="0"/>
              </a:rPr>
              <a:t>definita </a:t>
            </a:r>
            <a:r>
              <a:rPr lang="it-IT" sz="1800" b="0" dirty="0" err="1">
                <a:solidFill>
                  <a:srgbClr val="292934"/>
                </a:solidFill>
                <a:latin typeface="Arial" charset="0"/>
                <a:cs typeface="Arial" charset="0"/>
              </a:rPr>
              <a:t>nell</a:t>
            </a:r>
            <a:r>
              <a:rPr lang="ja-JP" altLang="it-IT" sz="1800" b="0" dirty="0">
                <a:solidFill>
                  <a:srgbClr val="292934"/>
                </a:solidFill>
                <a:latin typeface="Arial" charset="0"/>
                <a:cs typeface="Arial" charset="0"/>
              </a:rPr>
              <a:t>’</a:t>
            </a:r>
            <a:r>
              <a:rPr lang="it-IT" altLang="ja-JP" sz="1800" b="0" dirty="0">
                <a:solidFill>
                  <a:srgbClr val="292934"/>
                </a:solidFill>
                <a:latin typeface="Arial" charset="0"/>
                <a:cs typeface="Arial" charset="0"/>
              </a:rPr>
              <a:t>intervallo [</a:t>
            </a:r>
            <a:r>
              <a:rPr lang="it-IT" altLang="ja-JP" sz="1800" b="0" i="1" dirty="0" err="1">
                <a:solidFill>
                  <a:srgbClr val="292934"/>
                </a:solidFill>
                <a:latin typeface="Arial" charset="0"/>
                <a:cs typeface="Arial" charset="0"/>
              </a:rPr>
              <a:t>x</a:t>
            </a:r>
            <a:r>
              <a:rPr lang="it-IT" altLang="ja-JP" sz="1800" b="0" baseline="-25000" dirty="0" err="1">
                <a:solidFill>
                  <a:srgbClr val="292934"/>
                </a:solidFill>
                <a:latin typeface="Arial" charset="0"/>
                <a:cs typeface="Arial" charset="0"/>
              </a:rPr>
              <a:t>min</a:t>
            </a:r>
            <a:r>
              <a:rPr lang="it-IT" altLang="ja-JP" sz="1800" b="0" dirty="0">
                <a:solidFill>
                  <a:srgbClr val="292934"/>
                </a:solidFill>
                <a:latin typeface="Arial" charset="0"/>
                <a:cs typeface="Arial" charset="0"/>
              </a:rPr>
              <a:t>, </a:t>
            </a:r>
            <a:r>
              <a:rPr lang="it-IT" altLang="ja-JP" sz="1800" b="0" i="1" dirty="0" err="1">
                <a:solidFill>
                  <a:srgbClr val="292934"/>
                </a:solidFill>
                <a:latin typeface="Arial" charset="0"/>
                <a:cs typeface="Arial" charset="0"/>
              </a:rPr>
              <a:t>x</a:t>
            </a:r>
            <a:r>
              <a:rPr lang="it-IT" altLang="ja-JP" sz="1800" b="0" baseline="-25000" dirty="0" err="1">
                <a:solidFill>
                  <a:srgbClr val="292934"/>
                </a:solidFill>
                <a:latin typeface="Arial" charset="0"/>
                <a:cs typeface="Arial" charset="0"/>
              </a:rPr>
              <a:t>max</a:t>
            </a:r>
            <a:r>
              <a:rPr lang="it-IT" altLang="ja-JP" sz="1800" b="0" dirty="0">
                <a:solidFill>
                  <a:srgbClr val="292934"/>
                </a:solidFill>
                <a:latin typeface="Arial" charset="0"/>
                <a:cs typeface="Arial" charset="0"/>
              </a:rPr>
              <a:t>], la distribuzione di probabilità, </a:t>
            </a:r>
            <a:r>
              <a:rPr lang="it-IT" altLang="ja-JP" sz="1800" b="0" dirty="0" err="1">
                <a:solidFill>
                  <a:srgbClr val="292934"/>
                </a:solidFill>
                <a:latin typeface="Arial" charset="0"/>
                <a:cs typeface="Arial" charset="0"/>
              </a:rPr>
              <a:t>P</a:t>
            </a:r>
            <a:r>
              <a:rPr lang="it-IT" altLang="ja-JP" sz="1800" b="0" dirty="0">
                <a:solidFill>
                  <a:srgbClr val="292934"/>
                </a:solidFill>
                <a:latin typeface="Arial" charset="0"/>
                <a:cs typeface="Arial" charset="0"/>
              </a:rPr>
              <a:t>(</a:t>
            </a:r>
            <a:r>
              <a:rPr lang="it-IT" altLang="ja-JP" sz="1800" b="0" i="1" dirty="0">
                <a:solidFill>
                  <a:srgbClr val="292934"/>
                </a:solidFill>
                <a:latin typeface="Arial" charset="0"/>
                <a:cs typeface="Arial" charset="0"/>
              </a:rPr>
              <a:t>x</a:t>
            </a:r>
            <a:r>
              <a:rPr lang="it-IT" altLang="ja-JP" sz="1800" b="0" dirty="0">
                <a:solidFill>
                  <a:srgbClr val="292934"/>
                </a:solidFill>
                <a:latin typeface="Arial" charset="0"/>
                <a:cs typeface="Arial" charset="0"/>
              </a:rPr>
              <a:t>), deve soddisfare le seguenti </a:t>
            </a:r>
            <a:r>
              <a:rPr lang="it-IT" altLang="ja-JP" sz="1800" b="0" dirty="0" smtClean="0">
                <a:solidFill>
                  <a:srgbClr val="292934"/>
                </a:solidFill>
                <a:latin typeface="Arial" charset="0"/>
                <a:cs typeface="Arial" charset="0"/>
              </a:rPr>
              <a:t>proprietà:</a:t>
            </a:r>
            <a:endParaRPr lang="it-IT" altLang="ja-JP" sz="1800" b="0" dirty="0">
              <a:solidFill>
                <a:srgbClr val="292934"/>
              </a:solidFill>
              <a:latin typeface="Arial" charset="0"/>
              <a:cs typeface="Arial" charset="0"/>
            </a:endParaRPr>
          </a:p>
          <a:p>
            <a:pPr indent="265113">
              <a:spcAft>
                <a:spcPct val="20000"/>
              </a:spcAft>
              <a:buFontTx/>
              <a:buChar char="•"/>
              <a:tabLst>
                <a:tab pos="539750" algn="l"/>
              </a:tabLst>
            </a:pPr>
            <a:r>
              <a:rPr lang="it-IT" sz="1800" b="0" dirty="0">
                <a:solidFill>
                  <a:srgbClr val="292934"/>
                </a:solidFill>
                <a:latin typeface="Arial" charset="0"/>
                <a:cs typeface="Arial" charset="0"/>
              </a:rPr>
              <a:t>Per </a:t>
            </a:r>
            <a:r>
              <a:rPr lang="it-IT" sz="1800" b="0" i="1" dirty="0" err="1">
                <a:solidFill>
                  <a:srgbClr val="292934"/>
                </a:solidFill>
                <a:latin typeface="Arial" charset="0"/>
                <a:cs typeface="Arial" charset="0"/>
              </a:rPr>
              <a:t>a</a:t>
            </a:r>
            <a:r>
              <a:rPr lang="it-IT" sz="1800" b="0" dirty="0" err="1">
                <a:solidFill>
                  <a:srgbClr val="292934"/>
                </a:solidFill>
                <a:latin typeface="Arial" charset="0"/>
                <a:cs typeface="Arial" charset="0"/>
              </a:rPr>
              <a:t>≤</a:t>
            </a:r>
            <a:r>
              <a:rPr lang="it-IT" sz="1800" b="0" i="1" dirty="0" err="1">
                <a:solidFill>
                  <a:srgbClr val="292934"/>
                </a:solidFill>
                <a:latin typeface="Arial" charset="0"/>
                <a:cs typeface="Arial" charset="0"/>
              </a:rPr>
              <a:t>x</a:t>
            </a:r>
            <a:r>
              <a:rPr lang="it-IT" sz="1800" b="0" dirty="0" err="1">
                <a:solidFill>
                  <a:srgbClr val="292934"/>
                </a:solidFill>
                <a:latin typeface="Arial" charset="0"/>
                <a:cs typeface="Arial" charset="0"/>
              </a:rPr>
              <a:t>≤</a:t>
            </a:r>
            <a:r>
              <a:rPr lang="it-IT" sz="1800" b="0" i="1" dirty="0" err="1">
                <a:solidFill>
                  <a:srgbClr val="292934"/>
                </a:solidFill>
                <a:latin typeface="Arial" charset="0"/>
                <a:cs typeface="Arial" charset="0"/>
              </a:rPr>
              <a:t>b</a:t>
            </a:r>
            <a:r>
              <a:rPr lang="it-IT" sz="1800" b="0" i="1" dirty="0">
                <a:solidFill>
                  <a:srgbClr val="292934"/>
                </a:solidFill>
                <a:latin typeface="Arial" charset="0"/>
                <a:cs typeface="Arial" charset="0"/>
              </a:rPr>
              <a:t>, </a:t>
            </a:r>
            <a:r>
              <a:rPr lang="it-IT" sz="1800" b="0" dirty="0">
                <a:solidFill>
                  <a:srgbClr val="292934"/>
                </a:solidFill>
                <a:latin typeface="Arial" charset="0"/>
                <a:cs typeface="Arial" charset="0"/>
              </a:rPr>
              <a:t>dove</a:t>
            </a:r>
            <a:r>
              <a:rPr lang="it-IT" sz="1800" b="0" i="1" dirty="0">
                <a:solidFill>
                  <a:srgbClr val="292934"/>
                </a:solidFill>
                <a:latin typeface="Arial" charset="0"/>
                <a:cs typeface="Arial" charset="0"/>
              </a:rPr>
              <a:t> a</a:t>
            </a:r>
            <a:r>
              <a:rPr lang="it-IT" sz="1800" b="0" i="1" dirty="0">
                <a:solidFill>
                  <a:srgbClr val="292934"/>
                </a:solidFill>
                <a:latin typeface="Arial" charset="0"/>
                <a:cs typeface="Arial" charset="0"/>
                <a:sym typeface="Symbol" charset="0"/>
              </a:rPr>
              <a:t> </a:t>
            </a:r>
            <a:r>
              <a:rPr lang="it-IT" sz="1800" b="0" i="1" dirty="0" err="1">
                <a:solidFill>
                  <a:srgbClr val="292934"/>
                </a:solidFill>
                <a:latin typeface="Arial" charset="0"/>
                <a:cs typeface="Arial" charset="0"/>
              </a:rPr>
              <a:t>x</a:t>
            </a:r>
            <a:r>
              <a:rPr lang="it-IT" sz="1800" b="0" baseline="-25000" dirty="0" err="1">
                <a:solidFill>
                  <a:srgbClr val="292934"/>
                </a:solidFill>
                <a:latin typeface="Arial" charset="0"/>
                <a:cs typeface="Arial" charset="0"/>
              </a:rPr>
              <a:t>min</a:t>
            </a:r>
            <a:r>
              <a:rPr lang="it-IT" sz="1800" b="0" i="1" dirty="0">
                <a:solidFill>
                  <a:srgbClr val="292934"/>
                </a:solidFill>
                <a:latin typeface="Arial" charset="0"/>
                <a:cs typeface="Arial" charset="0"/>
                <a:sym typeface="Symbol" charset="0"/>
              </a:rPr>
              <a:t> e b</a:t>
            </a:r>
            <a:r>
              <a:rPr lang="it-IT" sz="1800" b="0" i="1" dirty="0">
                <a:solidFill>
                  <a:srgbClr val="292934"/>
                </a:solidFill>
                <a:latin typeface="Arial" charset="0"/>
                <a:cs typeface="Arial" charset="0"/>
              </a:rPr>
              <a:t> </a:t>
            </a:r>
            <a:r>
              <a:rPr lang="it-IT" sz="1800" b="0" i="1" dirty="0" err="1">
                <a:solidFill>
                  <a:srgbClr val="292934"/>
                </a:solidFill>
                <a:latin typeface="Arial" charset="0"/>
                <a:cs typeface="Arial" charset="0"/>
              </a:rPr>
              <a:t>x</a:t>
            </a:r>
            <a:r>
              <a:rPr lang="it-IT" sz="1800" b="0" baseline="-25000" dirty="0" err="1">
                <a:solidFill>
                  <a:srgbClr val="292934"/>
                </a:solidFill>
                <a:latin typeface="Arial" charset="0"/>
                <a:cs typeface="Arial" charset="0"/>
              </a:rPr>
              <a:t>max</a:t>
            </a:r>
            <a:r>
              <a:rPr lang="it-IT" sz="1800" b="0" i="1" dirty="0">
                <a:solidFill>
                  <a:srgbClr val="292934"/>
                </a:solidFill>
                <a:latin typeface="Arial" charset="0"/>
                <a:cs typeface="Arial" charset="0"/>
              </a:rPr>
              <a:t>, </a:t>
            </a:r>
            <a:r>
              <a:rPr lang="it-IT" sz="1800" b="0" dirty="0">
                <a:solidFill>
                  <a:srgbClr val="292934"/>
                </a:solidFill>
                <a:latin typeface="Arial" charset="0"/>
                <a:cs typeface="Arial" charset="0"/>
              </a:rPr>
              <a:t>la </a:t>
            </a:r>
            <a:r>
              <a:rPr lang="it-IT" sz="1800" b="0" dirty="0" err="1">
                <a:solidFill>
                  <a:srgbClr val="292934"/>
                </a:solidFill>
                <a:latin typeface="Arial" charset="0"/>
                <a:cs typeface="Arial" charset="0"/>
              </a:rPr>
              <a:t>P</a:t>
            </a:r>
            <a:r>
              <a:rPr lang="it-IT" sz="1800" b="0" dirty="0">
                <a:solidFill>
                  <a:srgbClr val="292934"/>
                </a:solidFill>
                <a:latin typeface="Arial" charset="0"/>
                <a:cs typeface="Arial" charset="0"/>
              </a:rPr>
              <a:t>(</a:t>
            </a:r>
            <a:r>
              <a:rPr lang="it-IT" sz="1800" b="0" i="1" dirty="0">
                <a:solidFill>
                  <a:srgbClr val="292934"/>
                </a:solidFill>
                <a:latin typeface="Arial" charset="0"/>
                <a:cs typeface="Arial" charset="0"/>
              </a:rPr>
              <a:t>x</a:t>
            </a:r>
            <a:r>
              <a:rPr lang="it-IT" sz="1800" b="0" dirty="0">
                <a:solidFill>
                  <a:srgbClr val="292934"/>
                </a:solidFill>
                <a:latin typeface="Arial" charset="0"/>
                <a:cs typeface="Arial" charset="0"/>
              </a:rPr>
              <a:t>) assume un valore 0&lt;</a:t>
            </a:r>
            <a:r>
              <a:rPr lang="it-IT" sz="1800" b="0" dirty="0" err="1">
                <a:solidFill>
                  <a:srgbClr val="292934"/>
                </a:solidFill>
                <a:latin typeface="Arial" charset="0"/>
                <a:cs typeface="Arial" charset="0"/>
              </a:rPr>
              <a:t>P</a:t>
            </a:r>
            <a:r>
              <a:rPr lang="it-IT" sz="1800" b="0" dirty="0">
                <a:solidFill>
                  <a:srgbClr val="292934"/>
                </a:solidFill>
                <a:latin typeface="Arial" charset="0"/>
                <a:cs typeface="Arial" charset="0"/>
              </a:rPr>
              <a:t>(</a:t>
            </a:r>
            <a:r>
              <a:rPr lang="it-IT" sz="1800" b="0" i="1" dirty="0">
                <a:solidFill>
                  <a:srgbClr val="292934"/>
                </a:solidFill>
                <a:latin typeface="Arial" charset="0"/>
                <a:cs typeface="Arial" charset="0"/>
              </a:rPr>
              <a:t>x</a:t>
            </a:r>
            <a:r>
              <a:rPr lang="it-IT" sz="1800" b="0" dirty="0">
                <a:solidFill>
                  <a:srgbClr val="292934"/>
                </a:solidFill>
                <a:latin typeface="Arial" charset="0"/>
                <a:cs typeface="Arial" charset="0"/>
              </a:rPr>
              <a:t>)&lt;1</a:t>
            </a:r>
          </a:p>
          <a:p>
            <a:pPr indent="265113">
              <a:spcAft>
                <a:spcPct val="20000"/>
              </a:spcAft>
              <a:buFontTx/>
              <a:buChar char="•"/>
              <a:tabLst>
                <a:tab pos="539750" algn="l"/>
              </a:tabLst>
            </a:pPr>
            <a:r>
              <a:rPr lang="it-IT" sz="1800" b="0" dirty="0">
                <a:solidFill>
                  <a:srgbClr val="292934"/>
                </a:solidFill>
                <a:latin typeface="Arial" charset="0"/>
                <a:cs typeface="Arial" charset="0"/>
              </a:rPr>
              <a:t>Per </a:t>
            </a:r>
            <a:r>
              <a:rPr lang="it-IT" sz="1800" b="0" i="1" dirty="0" err="1">
                <a:solidFill>
                  <a:srgbClr val="292934"/>
                </a:solidFill>
                <a:latin typeface="Arial" charset="0"/>
                <a:cs typeface="Arial" charset="0"/>
              </a:rPr>
              <a:t>a</a:t>
            </a:r>
            <a:r>
              <a:rPr lang="it-IT" sz="1800" b="0" dirty="0" err="1">
                <a:solidFill>
                  <a:srgbClr val="292934"/>
                </a:solidFill>
                <a:latin typeface="Arial" charset="0"/>
                <a:cs typeface="Arial" charset="0"/>
              </a:rPr>
              <a:t>≤</a:t>
            </a:r>
            <a:r>
              <a:rPr lang="it-IT" sz="1800" b="0" i="1" dirty="0" err="1">
                <a:solidFill>
                  <a:srgbClr val="292934"/>
                </a:solidFill>
                <a:latin typeface="Arial" charset="0"/>
                <a:cs typeface="Arial" charset="0"/>
              </a:rPr>
              <a:t>x</a:t>
            </a:r>
            <a:r>
              <a:rPr lang="it-IT" sz="1800" b="0" dirty="0" err="1">
                <a:solidFill>
                  <a:srgbClr val="292934"/>
                </a:solidFill>
                <a:latin typeface="Arial" charset="0"/>
                <a:cs typeface="Arial" charset="0"/>
              </a:rPr>
              <a:t>≤</a:t>
            </a:r>
            <a:r>
              <a:rPr lang="it-IT" sz="1800" b="0" i="1" dirty="0" err="1">
                <a:solidFill>
                  <a:srgbClr val="292934"/>
                </a:solidFill>
                <a:latin typeface="Arial" charset="0"/>
                <a:cs typeface="Arial" charset="0"/>
              </a:rPr>
              <a:t>b</a:t>
            </a:r>
            <a:r>
              <a:rPr lang="it-IT" sz="1800" b="0" i="1" dirty="0">
                <a:solidFill>
                  <a:srgbClr val="292934"/>
                </a:solidFill>
                <a:latin typeface="Arial" charset="0"/>
                <a:cs typeface="Arial" charset="0"/>
              </a:rPr>
              <a:t>, </a:t>
            </a:r>
            <a:r>
              <a:rPr lang="it-IT" sz="1800" b="0" dirty="0">
                <a:solidFill>
                  <a:srgbClr val="292934"/>
                </a:solidFill>
                <a:latin typeface="Arial" charset="0"/>
                <a:cs typeface="Arial" charset="0"/>
              </a:rPr>
              <a:t>dove</a:t>
            </a:r>
            <a:r>
              <a:rPr lang="it-IT" sz="1800" b="0" i="1" dirty="0">
                <a:solidFill>
                  <a:srgbClr val="292934"/>
                </a:solidFill>
                <a:latin typeface="Arial" charset="0"/>
                <a:cs typeface="Arial" charset="0"/>
              </a:rPr>
              <a:t> a</a:t>
            </a:r>
            <a:r>
              <a:rPr lang="it-IT" sz="1800" b="0" i="1" dirty="0">
                <a:solidFill>
                  <a:srgbClr val="292934"/>
                </a:solidFill>
                <a:latin typeface="Arial" charset="0"/>
                <a:cs typeface="Arial" charset="0"/>
                <a:sym typeface="Symbol" charset="0"/>
              </a:rPr>
              <a:t>= </a:t>
            </a:r>
            <a:r>
              <a:rPr lang="it-IT" sz="1800" b="0" i="1" dirty="0" err="1">
                <a:solidFill>
                  <a:srgbClr val="292934"/>
                </a:solidFill>
                <a:latin typeface="Arial" charset="0"/>
                <a:cs typeface="Arial" charset="0"/>
              </a:rPr>
              <a:t>x</a:t>
            </a:r>
            <a:r>
              <a:rPr lang="it-IT" sz="1800" b="0" baseline="-25000" dirty="0" err="1">
                <a:solidFill>
                  <a:srgbClr val="292934"/>
                </a:solidFill>
                <a:latin typeface="Arial" charset="0"/>
                <a:cs typeface="Arial" charset="0"/>
              </a:rPr>
              <a:t>min</a:t>
            </a:r>
            <a:r>
              <a:rPr lang="it-IT" sz="1800" b="0" i="1" dirty="0">
                <a:solidFill>
                  <a:srgbClr val="292934"/>
                </a:solidFill>
                <a:latin typeface="Arial" charset="0"/>
                <a:cs typeface="Arial" charset="0"/>
                <a:sym typeface="Symbol" charset="0"/>
              </a:rPr>
              <a:t> e b=</a:t>
            </a:r>
            <a:r>
              <a:rPr lang="it-IT" sz="1800" b="0" i="1" dirty="0">
                <a:solidFill>
                  <a:srgbClr val="292934"/>
                </a:solidFill>
                <a:latin typeface="Arial" charset="0"/>
                <a:cs typeface="Arial" charset="0"/>
              </a:rPr>
              <a:t> </a:t>
            </a:r>
            <a:r>
              <a:rPr lang="it-IT" sz="1800" b="0" i="1" dirty="0" err="1">
                <a:solidFill>
                  <a:srgbClr val="292934"/>
                </a:solidFill>
                <a:latin typeface="Arial" charset="0"/>
                <a:cs typeface="Arial" charset="0"/>
              </a:rPr>
              <a:t>x</a:t>
            </a:r>
            <a:r>
              <a:rPr lang="it-IT" sz="1800" b="0" baseline="-25000" dirty="0" err="1">
                <a:solidFill>
                  <a:srgbClr val="292934"/>
                </a:solidFill>
                <a:latin typeface="Arial" charset="0"/>
                <a:cs typeface="Arial" charset="0"/>
              </a:rPr>
              <a:t>max</a:t>
            </a:r>
            <a:r>
              <a:rPr lang="it-IT" sz="1800" b="0" i="1" dirty="0">
                <a:solidFill>
                  <a:srgbClr val="292934"/>
                </a:solidFill>
                <a:latin typeface="Arial" charset="0"/>
                <a:cs typeface="Arial" charset="0"/>
              </a:rPr>
              <a:t>, </a:t>
            </a:r>
            <a:r>
              <a:rPr lang="it-IT" sz="1800" b="0" dirty="0">
                <a:solidFill>
                  <a:srgbClr val="292934"/>
                </a:solidFill>
                <a:latin typeface="Arial" charset="0"/>
                <a:cs typeface="Arial" charset="0"/>
              </a:rPr>
              <a:t>la </a:t>
            </a:r>
            <a:r>
              <a:rPr lang="it-IT" sz="1800" b="0" dirty="0" err="1">
                <a:solidFill>
                  <a:srgbClr val="292934"/>
                </a:solidFill>
                <a:latin typeface="Arial" charset="0"/>
                <a:cs typeface="Arial" charset="0"/>
              </a:rPr>
              <a:t>P</a:t>
            </a:r>
            <a:r>
              <a:rPr lang="it-IT" sz="1800" b="0" dirty="0">
                <a:solidFill>
                  <a:srgbClr val="292934"/>
                </a:solidFill>
                <a:latin typeface="Arial" charset="0"/>
                <a:cs typeface="Arial" charset="0"/>
              </a:rPr>
              <a:t>(</a:t>
            </a:r>
            <a:r>
              <a:rPr lang="it-IT" sz="1800" b="0" i="1" dirty="0">
                <a:solidFill>
                  <a:srgbClr val="292934"/>
                </a:solidFill>
                <a:latin typeface="Arial" charset="0"/>
                <a:cs typeface="Arial" charset="0"/>
              </a:rPr>
              <a:t>x</a:t>
            </a:r>
            <a:r>
              <a:rPr lang="it-IT" sz="1800" b="0" dirty="0">
                <a:solidFill>
                  <a:srgbClr val="292934"/>
                </a:solidFill>
                <a:latin typeface="Arial" charset="0"/>
                <a:cs typeface="Arial" charset="0"/>
              </a:rPr>
              <a:t>) assume valore </a:t>
            </a:r>
            <a:r>
              <a:rPr lang="it-IT" sz="1800" b="0" dirty="0" err="1">
                <a:solidFill>
                  <a:srgbClr val="292934"/>
                </a:solidFill>
                <a:latin typeface="Arial" charset="0"/>
                <a:cs typeface="Arial" charset="0"/>
              </a:rPr>
              <a:t>P</a:t>
            </a:r>
            <a:r>
              <a:rPr lang="it-IT" sz="1800" b="0" dirty="0">
                <a:solidFill>
                  <a:srgbClr val="292934"/>
                </a:solidFill>
                <a:latin typeface="Arial" charset="0"/>
                <a:cs typeface="Arial" charset="0"/>
              </a:rPr>
              <a:t>(</a:t>
            </a:r>
            <a:r>
              <a:rPr lang="it-IT" sz="1800" b="0" i="1" dirty="0">
                <a:solidFill>
                  <a:srgbClr val="292934"/>
                </a:solidFill>
                <a:latin typeface="Arial" charset="0"/>
                <a:cs typeface="Arial" charset="0"/>
              </a:rPr>
              <a:t>x</a:t>
            </a:r>
            <a:r>
              <a:rPr lang="it-IT" sz="1800" b="0" dirty="0">
                <a:solidFill>
                  <a:srgbClr val="292934"/>
                </a:solidFill>
                <a:latin typeface="Arial" charset="0"/>
                <a:cs typeface="Arial" charset="0"/>
              </a:rPr>
              <a:t>)=1</a:t>
            </a:r>
          </a:p>
        </p:txBody>
      </p:sp>
      <p:grpSp>
        <p:nvGrpSpPr>
          <p:cNvPr id="57347" name="Group 15"/>
          <p:cNvGrpSpPr>
            <a:grpSpLocks/>
          </p:cNvGrpSpPr>
          <p:nvPr/>
        </p:nvGrpSpPr>
        <p:grpSpPr bwMode="auto">
          <a:xfrm>
            <a:off x="333865" y="3019114"/>
            <a:ext cx="3781425" cy="3273425"/>
            <a:chOff x="332" y="1673"/>
            <a:chExt cx="2382" cy="2062"/>
          </a:xfrm>
        </p:grpSpPr>
        <p:pic>
          <p:nvPicPr>
            <p:cNvPr id="57350" name="Picture 5" descr="Par-6"/>
            <p:cNvPicPr>
              <a:picLocks noChangeAspect="1" noChangeArrowheads="1"/>
            </p:cNvPicPr>
            <p:nvPr/>
          </p:nvPicPr>
          <p:blipFill>
            <a:blip r:embed="rId2" cstate="email">
              <a:extLst>
                <a:ext uri="{28A0092B-C50C-407E-A947-70E740481C1C}">
                  <a14:useLocalDpi xmlns:a14="http://schemas.microsoft.com/office/drawing/2010/main" val="0"/>
                </a:ext>
              </a:extLst>
            </a:blip>
            <a:srcRect r="36198"/>
            <a:stretch>
              <a:fillRect/>
            </a:stretch>
          </p:blipFill>
          <p:spPr bwMode="auto">
            <a:xfrm>
              <a:off x="394" y="1673"/>
              <a:ext cx="2262" cy="1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7351" name="Group 6"/>
            <p:cNvGrpSpPr>
              <a:grpSpLocks/>
            </p:cNvGrpSpPr>
            <p:nvPr/>
          </p:nvGrpSpPr>
          <p:grpSpPr bwMode="auto">
            <a:xfrm>
              <a:off x="332" y="2697"/>
              <a:ext cx="2382" cy="1038"/>
              <a:chOff x="332" y="2909"/>
              <a:chExt cx="2382" cy="1038"/>
            </a:xfrm>
          </p:grpSpPr>
          <p:pic>
            <p:nvPicPr>
              <p:cNvPr id="57352" name="Picture 7" descr="Par-6"/>
              <p:cNvPicPr>
                <a:picLocks noChangeAspect="1" noChangeArrowheads="1"/>
              </p:cNvPicPr>
              <p:nvPr/>
            </p:nvPicPr>
            <p:blipFill>
              <a:blip r:embed="rId3" cstate="email">
                <a:extLst>
                  <a:ext uri="{28A0092B-C50C-407E-A947-70E740481C1C}">
                    <a14:useLocalDpi xmlns:a14="http://schemas.microsoft.com/office/drawing/2010/main" val="0"/>
                  </a:ext>
                </a:extLst>
              </a:blip>
              <a:srcRect r="35924"/>
              <a:stretch>
                <a:fillRect/>
              </a:stretch>
            </p:blipFill>
            <p:spPr bwMode="auto">
              <a:xfrm>
                <a:off x="394" y="2909"/>
                <a:ext cx="2262" cy="1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7353" name="Text Box 8"/>
              <p:cNvSpPr txBox="1">
                <a:spLocks noChangeArrowheads="1"/>
              </p:cNvSpPr>
              <p:nvPr/>
            </p:nvSpPr>
            <p:spPr bwMode="auto">
              <a:xfrm>
                <a:off x="332" y="3770"/>
                <a:ext cx="486" cy="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200" b="0" i="1">
                    <a:cs typeface="Arial" charset="0"/>
                  </a:rPr>
                  <a:t>x=x</a:t>
                </a:r>
                <a:r>
                  <a:rPr lang="it-IT" sz="1200" b="0" baseline="-25000">
                    <a:cs typeface="Arial" charset="0"/>
                  </a:rPr>
                  <a:t>min</a:t>
                </a:r>
              </a:p>
            </p:txBody>
          </p:sp>
          <p:sp>
            <p:nvSpPr>
              <p:cNvPr id="57354" name="Text Box 9"/>
              <p:cNvSpPr txBox="1">
                <a:spLocks noChangeArrowheads="1"/>
              </p:cNvSpPr>
              <p:nvPr/>
            </p:nvSpPr>
            <p:spPr bwMode="auto">
              <a:xfrm>
                <a:off x="2228" y="3770"/>
                <a:ext cx="486" cy="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200" b="0" i="1">
                    <a:cs typeface="Arial" charset="0"/>
                  </a:rPr>
                  <a:t>x=x</a:t>
                </a:r>
                <a:r>
                  <a:rPr lang="it-IT" sz="1200" b="0" baseline="-25000">
                    <a:cs typeface="Arial" charset="0"/>
                  </a:rPr>
                  <a:t>min</a:t>
                </a:r>
              </a:p>
            </p:txBody>
          </p:sp>
          <p:sp>
            <p:nvSpPr>
              <p:cNvPr id="57355" name="Line 10"/>
              <p:cNvSpPr>
                <a:spLocks noChangeShapeType="1"/>
              </p:cNvSpPr>
              <p:nvPr/>
            </p:nvSpPr>
            <p:spPr bwMode="auto">
              <a:xfrm>
                <a:off x="576" y="3699"/>
                <a:ext cx="0" cy="34"/>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a:lstStyle/>
              <a:p>
                <a:endParaRPr lang="it-IT"/>
              </a:p>
            </p:txBody>
          </p:sp>
          <p:sp>
            <p:nvSpPr>
              <p:cNvPr id="57356" name="Line 11"/>
              <p:cNvSpPr>
                <a:spLocks noChangeShapeType="1"/>
              </p:cNvSpPr>
              <p:nvPr/>
            </p:nvSpPr>
            <p:spPr bwMode="auto">
              <a:xfrm>
                <a:off x="2471" y="3707"/>
                <a:ext cx="0" cy="34"/>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a:lstStyle/>
              <a:p>
                <a:endParaRPr lang="it-IT"/>
              </a:p>
            </p:txBody>
          </p:sp>
        </p:grpSp>
      </p:grpSp>
      <p:sp>
        <p:nvSpPr>
          <p:cNvPr id="57348" name="Rectangle 12"/>
          <p:cNvSpPr>
            <a:spLocks noChangeArrowheads="1"/>
          </p:cNvSpPr>
          <p:nvPr/>
        </p:nvSpPr>
        <p:spPr bwMode="auto">
          <a:xfrm>
            <a:off x="4376703" y="2617248"/>
            <a:ext cx="4249738" cy="12176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indent="363538">
              <a:spcAft>
                <a:spcPct val="20000"/>
              </a:spcAft>
            </a:pPr>
            <a:r>
              <a:rPr lang="it-IT" sz="1600" i="1" dirty="0" err="1">
                <a:solidFill>
                  <a:srgbClr val="292934"/>
                </a:solidFill>
                <a:latin typeface="Arial" charset="0"/>
                <a:cs typeface="Arial" charset="0"/>
              </a:rPr>
              <a:t>P</a:t>
            </a:r>
            <a:r>
              <a:rPr lang="it-IT" sz="1600" dirty="0">
                <a:solidFill>
                  <a:srgbClr val="292934"/>
                </a:solidFill>
                <a:latin typeface="Arial" charset="0"/>
                <a:cs typeface="Arial" charset="0"/>
              </a:rPr>
              <a:t>(a</a:t>
            </a:r>
            <a:r>
              <a:rPr lang="it-IT" sz="1600" dirty="0">
                <a:solidFill>
                  <a:srgbClr val="292934"/>
                </a:solidFill>
                <a:latin typeface="Arial" charset="0"/>
                <a:cs typeface="Arial" charset="0"/>
                <a:sym typeface="Symbol" charset="0"/>
              </a:rPr>
              <a:t> </a:t>
            </a:r>
            <a:r>
              <a:rPr lang="it-IT" sz="1600" i="1" dirty="0">
                <a:solidFill>
                  <a:srgbClr val="292934"/>
                </a:solidFill>
                <a:latin typeface="Arial" charset="0"/>
                <a:cs typeface="Arial" charset="0"/>
                <a:sym typeface="Symbol" charset="0"/>
              </a:rPr>
              <a:t>x</a:t>
            </a:r>
            <a:r>
              <a:rPr lang="it-IT" sz="1600" dirty="0">
                <a:solidFill>
                  <a:srgbClr val="292934"/>
                </a:solidFill>
                <a:latin typeface="Arial" charset="0"/>
                <a:cs typeface="Arial" charset="0"/>
                <a:sym typeface="Symbol" charset="0"/>
              </a:rPr>
              <a:t></a:t>
            </a:r>
            <a:r>
              <a:rPr lang="it-IT" sz="1600" dirty="0">
                <a:solidFill>
                  <a:srgbClr val="292934"/>
                </a:solidFill>
                <a:latin typeface="Arial" charset="0"/>
                <a:cs typeface="Arial" charset="0"/>
              </a:rPr>
              <a:t> b) &lt; 1</a:t>
            </a:r>
          </a:p>
          <a:p>
            <a:pPr indent="363538">
              <a:spcAft>
                <a:spcPct val="20000"/>
              </a:spcAft>
            </a:pPr>
            <a:r>
              <a:rPr lang="it-IT" sz="1600" i="1" dirty="0" err="1">
                <a:solidFill>
                  <a:srgbClr val="292934"/>
                </a:solidFill>
                <a:latin typeface="Arial" charset="0"/>
                <a:cs typeface="Arial" charset="0"/>
              </a:rPr>
              <a:t>P</a:t>
            </a:r>
            <a:r>
              <a:rPr lang="it-IT" sz="1600" dirty="0">
                <a:solidFill>
                  <a:srgbClr val="292934"/>
                </a:solidFill>
                <a:latin typeface="Arial" charset="0"/>
                <a:cs typeface="Arial" charset="0"/>
              </a:rPr>
              <a:t>(</a:t>
            </a:r>
            <a:r>
              <a:rPr lang="it-IT" sz="1600" i="1" dirty="0">
                <a:solidFill>
                  <a:srgbClr val="292934"/>
                </a:solidFill>
                <a:latin typeface="Arial" charset="0"/>
                <a:cs typeface="Arial" charset="0"/>
              </a:rPr>
              <a:t>x </a:t>
            </a:r>
            <a:r>
              <a:rPr lang="it-IT" sz="1600" dirty="0">
                <a:solidFill>
                  <a:srgbClr val="292934"/>
                </a:solidFill>
                <a:latin typeface="Arial" charset="0"/>
                <a:cs typeface="Arial" charset="0"/>
                <a:sym typeface="Symbol" charset="0"/>
              </a:rPr>
              <a:t>= a</a:t>
            </a:r>
            <a:r>
              <a:rPr lang="it-IT" sz="1600" dirty="0">
                <a:solidFill>
                  <a:srgbClr val="292934"/>
                </a:solidFill>
                <a:latin typeface="Arial" charset="0"/>
                <a:cs typeface="Arial" charset="0"/>
              </a:rPr>
              <a:t>) = </a:t>
            </a:r>
            <a:r>
              <a:rPr lang="it-IT" sz="1600" i="1" dirty="0" err="1">
                <a:solidFill>
                  <a:srgbClr val="292934"/>
                </a:solidFill>
                <a:latin typeface="Arial" charset="0"/>
                <a:cs typeface="Arial" charset="0"/>
              </a:rPr>
              <a:t>P</a:t>
            </a:r>
            <a:r>
              <a:rPr lang="it-IT" sz="1600" dirty="0">
                <a:solidFill>
                  <a:srgbClr val="292934"/>
                </a:solidFill>
                <a:latin typeface="Arial" charset="0"/>
                <a:cs typeface="Arial" charset="0"/>
              </a:rPr>
              <a:t>(</a:t>
            </a:r>
            <a:r>
              <a:rPr lang="it-IT" sz="1600" i="1" dirty="0">
                <a:solidFill>
                  <a:srgbClr val="292934"/>
                </a:solidFill>
                <a:latin typeface="Arial" charset="0"/>
                <a:cs typeface="Arial" charset="0"/>
              </a:rPr>
              <a:t>x </a:t>
            </a:r>
            <a:r>
              <a:rPr lang="it-IT" sz="1600" dirty="0">
                <a:solidFill>
                  <a:srgbClr val="292934"/>
                </a:solidFill>
                <a:latin typeface="Arial" charset="0"/>
                <a:cs typeface="Arial" charset="0"/>
                <a:sym typeface="Symbol" charset="0"/>
              </a:rPr>
              <a:t>= b</a:t>
            </a:r>
            <a:r>
              <a:rPr lang="it-IT" sz="1600" dirty="0">
                <a:solidFill>
                  <a:srgbClr val="292934"/>
                </a:solidFill>
                <a:latin typeface="Arial" charset="0"/>
                <a:cs typeface="Arial" charset="0"/>
              </a:rPr>
              <a:t>) = 0</a:t>
            </a:r>
          </a:p>
          <a:p>
            <a:pPr indent="363538">
              <a:spcAft>
                <a:spcPct val="20000"/>
              </a:spcAft>
            </a:pPr>
            <a:r>
              <a:rPr lang="it-IT" sz="1600" i="1" dirty="0" err="1">
                <a:solidFill>
                  <a:srgbClr val="292934"/>
                </a:solidFill>
                <a:latin typeface="Arial" charset="0"/>
              </a:rPr>
              <a:t>P</a:t>
            </a:r>
            <a:r>
              <a:rPr lang="it-IT" sz="1600" dirty="0">
                <a:solidFill>
                  <a:srgbClr val="292934"/>
                </a:solidFill>
                <a:latin typeface="Arial" charset="0"/>
              </a:rPr>
              <a:t>(a</a:t>
            </a:r>
            <a:r>
              <a:rPr lang="it-IT" sz="1600" dirty="0">
                <a:solidFill>
                  <a:srgbClr val="292934"/>
                </a:solidFill>
                <a:latin typeface="Arial" charset="0"/>
                <a:sym typeface="Symbol" charset="0"/>
              </a:rPr>
              <a:t> </a:t>
            </a:r>
            <a:r>
              <a:rPr lang="it-IT" sz="1600" i="1" dirty="0">
                <a:solidFill>
                  <a:srgbClr val="292934"/>
                </a:solidFill>
                <a:latin typeface="Arial" charset="0"/>
                <a:sym typeface="Symbol" charset="0"/>
              </a:rPr>
              <a:t>x</a:t>
            </a:r>
            <a:r>
              <a:rPr lang="it-IT" sz="1600" dirty="0">
                <a:solidFill>
                  <a:srgbClr val="292934"/>
                </a:solidFill>
                <a:latin typeface="Arial" charset="0"/>
                <a:sym typeface="Symbol" charset="0"/>
              </a:rPr>
              <a:t></a:t>
            </a:r>
            <a:r>
              <a:rPr lang="it-IT" sz="1600" dirty="0">
                <a:solidFill>
                  <a:srgbClr val="292934"/>
                </a:solidFill>
                <a:latin typeface="Arial" charset="0"/>
              </a:rPr>
              <a:t> b) </a:t>
            </a:r>
            <a:r>
              <a:rPr lang="it-IT" sz="1600" dirty="0">
                <a:solidFill>
                  <a:srgbClr val="292934"/>
                </a:solidFill>
                <a:latin typeface="Arial" charset="0"/>
                <a:cs typeface="Arial" charset="0"/>
              </a:rPr>
              <a:t>= </a:t>
            </a:r>
            <a:r>
              <a:rPr lang="it-IT" sz="1600" i="1" dirty="0" err="1">
                <a:solidFill>
                  <a:srgbClr val="292934"/>
                </a:solidFill>
                <a:latin typeface="Arial" charset="0"/>
              </a:rPr>
              <a:t>P</a:t>
            </a:r>
            <a:r>
              <a:rPr lang="it-IT" sz="1600" dirty="0">
                <a:solidFill>
                  <a:srgbClr val="292934"/>
                </a:solidFill>
                <a:latin typeface="Arial" charset="0"/>
              </a:rPr>
              <a:t>(a</a:t>
            </a:r>
            <a:r>
              <a:rPr lang="it-IT" sz="1600" dirty="0">
                <a:solidFill>
                  <a:srgbClr val="292934"/>
                </a:solidFill>
                <a:latin typeface="Arial" charset="0"/>
                <a:sym typeface="Symbol" charset="0"/>
              </a:rPr>
              <a:t>&lt; </a:t>
            </a:r>
            <a:r>
              <a:rPr lang="it-IT" sz="1600" i="1" dirty="0">
                <a:solidFill>
                  <a:srgbClr val="292934"/>
                </a:solidFill>
                <a:latin typeface="Arial" charset="0"/>
                <a:sym typeface="Symbol" charset="0"/>
              </a:rPr>
              <a:t>x</a:t>
            </a:r>
            <a:r>
              <a:rPr lang="it-IT" sz="1600" dirty="0">
                <a:solidFill>
                  <a:srgbClr val="292934"/>
                </a:solidFill>
                <a:latin typeface="Arial" charset="0"/>
                <a:sym typeface="Symbol" charset="0"/>
              </a:rPr>
              <a:t>&lt;</a:t>
            </a:r>
            <a:r>
              <a:rPr lang="it-IT" sz="1600" dirty="0">
                <a:solidFill>
                  <a:srgbClr val="292934"/>
                </a:solidFill>
                <a:latin typeface="Arial" charset="0"/>
              </a:rPr>
              <a:t> b)</a:t>
            </a:r>
          </a:p>
          <a:p>
            <a:pPr indent="363538">
              <a:spcAft>
                <a:spcPct val="20000"/>
              </a:spcAft>
            </a:pPr>
            <a:r>
              <a:rPr lang="it-IT" sz="1600" dirty="0">
                <a:solidFill>
                  <a:srgbClr val="292934"/>
                </a:solidFill>
                <a:latin typeface="Arial" charset="0"/>
              </a:rPr>
              <a:t> </a:t>
            </a:r>
            <a:r>
              <a:rPr lang="it-IT" sz="1600" i="1" dirty="0" err="1">
                <a:solidFill>
                  <a:srgbClr val="292934"/>
                </a:solidFill>
                <a:latin typeface="Arial" charset="0"/>
                <a:cs typeface="Arial" charset="0"/>
              </a:rPr>
              <a:t>P</a:t>
            </a:r>
            <a:r>
              <a:rPr lang="it-IT" sz="1600" dirty="0">
                <a:solidFill>
                  <a:srgbClr val="292934"/>
                </a:solidFill>
                <a:latin typeface="Arial" charset="0"/>
                <a:cs typeface="Arial" charset="0"/>
              </a:rPr>
              <a:t>(</a:t>
            </a:r>
            <a:r>
              <a:rPr lang="it-IT" sz="1600" i="1" dirty="0" err="1">
                <a:solidFill>
                  <a:srgbClr val="292934"/>
                </a:solidFill>
                <a:latin typeface="Arial" charset="0"/>
                <a:cs typeface="Arial" charset="0"/>
              </a:rPr>
              <a:t>x</a:t>
            </a:r>
            <a:r>
              <a:rPr lang="it-IT" sz="1600" baseline="-25000" dirty="0" err="1">
                <a:solidFill>
                  <a:srgbClr val="292934"/>
                </a:solidFill>
                <a:latin typeface="Arial" charset="0"/>
                <a:cs typeface="Arial" charset="0"/>
              </a:rPr>
              <a:t>min</a:t>
            </a:r>
            <a:r>
              <a:rPr lang="it-IT" sz="1600" dirty="0">
                <a:solidFill>
                  <a:srgbClr val="292934"/>
                </a:solidFill>
                <a:latin typeface="Arial" charset="0"/>
                <a:cs typeface="Arial" charset="0"/>
              </a:rPr>
              <a:t> </a:t>
            </a:r>
            <a:r>
              <a:rPr lang="it-IT" sz="1600" dirty="0">
                <a:solidFill>
                  <a:srgbClr val="292934"/>
                </a:solidFill>
                <a:latin typeface="Arial" charset="0"/>
                <a:cs typeface="Arial" charset="0"/>
                <a:sym typeface="Symbol" charset="0"/>
              </a:rPr>
              <a:t></a:t>
            </a:r>
            <a:r>
              <a:rPr lang="it-IT" sz="1600" dirty="0">
                <a:solidFill>
                  <a:srgbClr val="292934"/>
                </a:solidFill>
                <a:latin typeface="Arial" charset="0"/>
                <a:cs typeface="Arial" charset="0"/>
              </a:rPr>
              <a:t> </a:t>
            </a:r>
            <a:r>
              <a:rPr lang="it-IT" sz="1600" i="1" dirty="0">
                <a:solidFill>
                  <a:srgbClr val="292934"/>
                </a:solidFill>
                <a:latin typeface="Arial" charset="0"/>
                <a:cs typeface="Arial" charset="0"/>
                <a:sym typeface="Symbol" charset="0"/>
              </a:rPr>
              <a:t>x </a:t>
            </a:r>
            <a:r>
              <a:rPr lang="it-IT" sz="1600" dirty="0">
                <a:solidFill>
                  <a:srgbClr val="292934"/>
                </a:solidFill>
                <a:latin typeface="Arial" charset="0"/>
                <a:cs typeface="Arial" charset="0"/>
                <a:sym typeface="Symbol" charset="0"/>
              </a:rPr>
              <a:t></a:t>
            </a:r>
            <a:r>
              <a:rPr lang="it-IT" sz="1600" dirty="0">
                <a:solidFill>
                  <a:srgbClr val="292934"/>
                </a:solidFill>
                <a:latin typeface="Arial" charset="0"/>
                <a:cs typeface="Arial" charset="0"/>
              </a:rPr>
              <a:t> </a:t>
            </a:r>
            <a:r>
              <a:rPr lang="it-IT" sz="1600" i="1" dirty="0" err="1">
                <a:solidFill>
                  <a:srgbClr val="292934"/>
                </a:solidFill>
                <a:latin typeface="Arial" charset="0"/>
                <a:cs typeface="Arial" charset="0"/>
              </a:rPr>
              <a:t>x</a:t>
            </a:r>
            <a:r>
              <a:rPr lang="it-IT" sz="1600" baseline="-25000" dirty="0" err="1">
                <a:solidFill>
                  <a:srgbClr val="292934"/>
                </a:solidFill>
                <a:latin typeface="Arial" charset="0"/>
                <a:cs typeface="Arial" charset="0"/>
              </a:rPr>
              <a:t>max</a:t>
            </a:r>
            <a:r>
              <a:rPr lang="it-IT" sz="1600" dirty="0">
                <a:solidFill>
                  <a:srgbClr val="292934"/>
                </a:solidFill>
                <a:latin typeface="Arial" charset="0"/>
                <a:cs typeface="Arial" charset="0"/>
              </a:rPr>
              <a:t> )  = 1</a:t>
            </a:r>
          </a:p>
        </p:txBody>
      </p:sp>
      <p:sp>
        <p:nvSpPr>
          <p:cNvPr id="57349" name="Text Box 13"/>
          <p:cNvSpPr txBox="1">
            <a:spLocks noChangeArrowheads="1"/>
          </p:cNvSpPr>
          <p:nvPr/>
        </p:nvSpPr>
        <p:spPr bwMode="auto">
          <a:xfrm>
            <a:off x="4224270" y="3924300"/>
            <a:ext cx="4554605" cy="2462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indent="265113"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buFontTx/>
              <a:buChar char="•"/>
            </a:pPr>
            <a:r>
              <a:rPr lang="it-IT" sz="1600" b="0" dirty="0">
                <a:solidFill>
                  <a:srgbClr val="292934"/>
                </a:solidFill>
                <a:latin typeface="Tahoma" charset="0"/>
                <a:cs typeface="Times New Roman" charset="0"/>
              </a:rPr>
              <a:t>Per una </a:t>
            </a:r>
            <a:r>
              <a:rPr lang="it-IT" sz="1600" b="0" dirty="0" err="1">
                <a:solidFill>
                  <a:srgbClr val="292934"/>
                </a:solidFill>
                <a:latin typeface="Tahoma" charset="0"/>
                <a:cs typeface="Times New Roman" charset="0"/>
              </a:rPr>
              <a:t>v.c.</a:t>
            </a:r>
            <a:r>
              <a:rPr lang="it-IT" sz="1600" b="0" dirty="0">
                <a:solidFill>
                  <a:srgbClr val="292934"/>
                </a:solidFill>
                <a:latin typeface="Tahoma" charset="0"/>
                <a:cs typeface="Times New Roman" charset="0"/>
              </a:rPr>
              <a:t> continua la probabilità </a:t>
            </a:r>
            <a:r>
              <a:rPr lang="it-IT" sz="1600" b="0" i="1" dirty="0" err="1">
                <a:solidFill>
                  <a:srgbClr val="292934"/>
                </a:solidFill>
                <a:latin typeface="Tahoma" charset="0"/>
                <a:cs typeface="Times New Roman" charset="0"/>
              </a:rPr>
              <a:t>P</a:t>
            </a:r>
            <a:r>
              <a:rPr lang="it-IT" sz="1600" b="0" i="1" dirty="0">
                <a:solidFill>
                  <a:srgbClr val="292934"/>
                </a:solidFill>
                <a:latin typeface="Tahoma" charset="0"/>
                <a:cs typeface="Times New Roman" charset="0"/>
              </a:rPr>
              <a:t> </a:t>
            </a:r>
            <a:r>
              <a:rPr lang="it-IT" sz="1600" b="0" dirty="0">
                <a:solidFill>
                  <a:srgbClr val="292934"/>
                </a:solidFill>
                <a:latin typeface="Tahoma" charset="0"/>
                <a:cs typeface="Times New Roman" charset="0"/>
              </a:rPr>
              <a:t>(x) è calcolata a partire da un intervallo delimitato della distribuzione di probabilità. </a:t>
            </a:r>
            <a:r>
              <a:rPr lang="it-IT" sz="1600" dirty="0">
                <a:solidFill>
                  <a:srgbClr val="292934"/>
                </a:solidFill>
                <a:latin typeface="Tahoma" charset="0"/>
                <a:cs typeface="Times New Roman" charset="0"/>
              </a:rPr>
              <a:t>Cioè la </a:t>
            </a:r>
            <a:r>
              <a:rPr lang="it-IT" sz="1600" dirty="0" err="1">
                <a:solidFill>
                  <a:srgbClr val="292934"/>
                </a:solidFill>
                <a:latin typeface="Tahoma" charset="0"/>
                <a:cs typeface="Times New Roman" charset="0"/>
              </a:rPr>
              <a:t>P</a:t>
            </a:r>
            <a:r>
              <a:rPr lang="it-IT" sz="1600" dirty="0">
                <a:solidFill>
                  <a:srgbClr val="292934"/>
                </a:solidFill>
                <a:latin typeface="Tahoma" charset="0"/>
                <a:cs typeface="Times New Roman" charset="0"/>
              </a:rPr>
              <a:t>(x) è pari </a:t>
            </a:r>
            <a:r>
              <a:rPr lang="it-IT" sz="1600" dirty="0" err="1">
                <a:solidFill>
                  <a:srgbClr val="292934"/>
                </a:solidFill>
                <a:latin typeface="Tahoma" charset="0"/>
                <a:cs typeface="Times New Roman" charset="0"/>
              </a:rPr>
              <a:t>all</a:t>
            </a:r>
            <a:r>
              <a:rPr lang="ja-JP" altLang="it-IT" sz="1600" dirty="0">
                <a:solidFill>
                  <a:srgbClr val="292934"/>
                </a:solidFill>
                <a:latin typeface="Tahoma" charset="0"/>
                <a:cs typeface="Times New Roman" charset="0"/>
              </a:rPr>
              <a:t>’</a:t>
            </a:r>
            <a:r>
              <a:rPr lang="it-IT" altLang="ja-JP" sz="1600" dirty="0">
                <a:solidFill>
                  <a:srgbClr val="292934"/>
                </a:solidFill>
                <a:latin typeface="Tahoma" charset="0"/>
                <a:cs typeface="Arial" charset="0"/>
              </a:rPr>
              <a:t>area delimitata da </a:t>
            </a:r>
            <a:r>
              <a:rPr lang="it-IT" altLang="ja-JP" sz="1800" dirty="0" err="1">
                <a:solidFill>
                  <a:srgbClr val="292934"/>
                </a:solidFill>
                <a:latin typeface="Arial" charset="0"/>
                <a:cs typeface="Arial" charset="0"/>
              </a:rPr>
              <a:t>a≤x≤b</a:t>
            </a:r>
            <a:r>
              <a:rPr lang="it-IT" altLang="ja-JP" sz="1800" dirty="0">
                <a:solidFill>
                  <a:srgbClr val="292934"/>
                </a:solidFill>
                <a:latin typeface="Arial" charset="0"/>
                <a:cs typeface="Arial" charset="0"/>
              </a:rPr>
              <a:t>.</a:t>
            </a:r>
            <a:endParaRPr lang="it-IT" altLang="ja-JP" sz="1600" dirty="0">
              <a:solidFill>
                <a:srgbClr val="292934"/>
              </a:solidFill>
              <a:latin typeface="Tahoma" charset="0"/>
              <a:cs typeface="Arial" charset="0"/>
            </a:endParaRPr>
          </a:p>
          <a:p>
            <a:pPr algn="just" eaLnBrk="1" hangingPunct="1">
              <a:spcBef>
                <a:spcPct val="50000"/>
              </a:spcBef>
              <a:buFontTx/>
              <a:buChar char="•"/>
            </a:pPr>
            <a:r>
              <a:rPr lang="it-IT" sz="1600" dirty="0">
                <a:solidFill>
                  <a:srgbClr val="292934"/>
                </a:solidFill>
                <a:latin typeface="Tahoma" charset="0"/>
                <a:cs typeface="Arial" charset="0"/>
              </a:rPr>
              <a:t>La </a:t>
            </a:r>
            <a:r>
              <a:rPr lang="it-IT" sz="1600" i="1" dirty="0" smtClean="0">
                <a:solidFill>
                  <a:srgbClr val="292934"/>
                </a:solidFill>
                <a:latin typeface="Tahoma" charset="0"/>
                <a:cs typeface="Arial" charset="0"/>
              </a:rPr>
              <a:t>Probabilità </a:t>
            </a:r>
            <a:r>
              <a:rPr lang="it-IT" sz="1600" dirty="0" smtClean="0">
                <a:solidFill>
                  <a:srgbClr val="292934"/>
                </a:solidFill>
                <a:latin typeface="Tahoma" charset="0"/>
                <a:cs typeface="Arial" charset="0"/>
              </a:rPr>
              <a:t>che x assuma </a:t>
            </a:r>
            <a:r>
              <a:rPr lang="it-IT" sz="1600" dirty="0">
                <a:solidFill>
                  <a:srgbClr val="292934"/>
                </a:solidFill>
                <a:latin typeface="Tahoma" charset="0"/>
                <a:cs typeface="Arial" charset="0"/>
              </a:rPr>
              <a:t>un singolo valore,  x=x</a:t>
            </a:r>
            <a:r>
              <a:rPr lang="it-IT" sz="1600" baseline="-25000" dirty="0">
                <a:solidFill>
                  <a:srgbClr val="292934"/>
                </a:solidFill>
                <a:latin typeface="Tahoma" charset="0"/>
                <a:cs typeface="Arial" charset="0"/>
              </a:rPr>
              <a:t>0</a:t>
            </a:r>
            <a:r>
              <a:rPr lang="it-IT" sz="1600" dirty="0">
                <a:solidFill>
                  <a:srgbClr val="292934"/>
                </a:solidFill>
                <a:latin typeface="Tahoma" charset="0"/>
                <a:cs typeface="Arial" charset="0"/>
              </a:rPr>
              <a:t>, è sempre uguale a zero</a:t>
            </a:r>
            <a:r>
              <a:rPr lang="it-IT" sz="1600" b="0" dirty="0">
                <a:solidFill>
                  <a:srgbClr val="292934"/>
                </a:solidFill>
                <a:latin typeface="Tahoma" charset="0"/>
                <a:cs typeface="Arial" charset="0"/>
              </a:rPr>
              <a:t>. Infatti, non è possibile calcolare l</a:t>
            </a:r>
            <a:r>
              <a:rPr lang="ja-JP" altLang="it-IT" sz="1600" b="0" dirty="0">
                <a:solidFill>
                  <a:srgbClr val="292934"/>
                </a:solidFill>
                <a:latin typeface="Tahoma" charset="0"/>
                <a:cs typeface="Times New Roman" charset="0"/>
              </a:rPr>
              <a:t>’</a:t>
            </a:r>
            <a:r>
              <a:rPr lang="it-IT" altLang="ja-JP" sz="1600" b="0" dirty="0">
                <a:solidFill>
                  <a:srgbClr val="292934"/>
                </a:solidFill>
                <a:latin typeface="Tahoma" charset="0"/>
                <a:cs typeface="Arial" charset="0"/>
              </a:rPr>
              <a:t>area al di sotto di una curva delimitata da un intervallo in cui estremi sono uguali. </a:t>
            </a:r>
            <a:endParaRPr lang="it-IT" sz="1600" b="0" dirty="0">
              <a:solidFill>
                <a:srgbClr val="292934"/>
              </a:solidFill>
              <a:latin typeface="Tahoma" charset="0"/>
              <a:cs typeface="Arial" charset="0"/>
            </a:endParaRPr>
          </a:p>
        </p:txBody>
      </p:sp>
    </p:spTree>
    <p:extLst>
      <p:ext uri="{BB962C8B-B14F-4D97-AF65-F5344CB8AC3E}">
        <p14:creationId xmlns:p14="http://schemas.microsoft.com/office/powerpoint/2010/main" val="20750335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Studenti Scienze Motorie</a:t>
            </a:r>
            <a:endParaRPr lang="it-IT" dirty="0"/>
          </a:p>
        </p:txBody>
      </p:sp>
      <p:pic>
        <p:nvPicPr>
          <p:cNvPr id="3" name="Immagine 2" descr="HistAltezz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520259"/>
            <a:ext cx="4802765" cy="3232310"/>
          </a:xfrm>
          <a:prstGeom prst="rect">
            <a:avLst/>
          </a:prstGeom>
        </p:spPr>
      </p:pic>
      <p:sp>
        <p:nvSpPr>
          <p:cNvPr id="4" name="CasellaDiTesto 3"/>
          <p:cNvSpPr txBox="1"/>
          <p:nvPr/>
        </p:nvSpPr>
        <p:spPr>
          <a:xfrm>
            <a:off x="5362599" y="1424230"/>
            <a:ext cx="3181637" cy="3970318"/>
          </a:xfrm>
          <a:prstGeom prst="rect">
            <a:avLst/>
          </a:prstGeom>
          <a:noFill/>
        </p:spPr>
        <p:txBody>
          <a:bodyPr wrap="square" rtlCol="0">
            <a:spAutoFit/>
          </a:bodyPr>
          <a:lstStyle/>
          <a:p>
            <a:r>
              <a:rPr lang="it-IT" dirty="0" err="1" smtClean="0"/>
              <a:t>DataSet</a:t>
            </a:r>
            <a:r>
              <a:rPr lang="it-IT" dirty="0" smtClean="0"/>
              <a:t>: Studenti SM</a:t>
            </a:r>
          </a:p>
          <a:p>
            <a:r>
              <a:rPr lang="it-IT" dirty="0" smtClean="0"/>
              <a:t>Variabile casuale continua: Altezza</a:t>
            </a:r>
          </a:p>
          <a:p>
            <a:endParaRPr lang="it-IT" dirty="0" smtClean="0"/>
          </a:p>
          <a:p>
            <a:r>
              <a:rPr lang="it-IT" dirty="0" smtClean="0"/>
              <a:t>Distribuzione delle Frequenze</a:t>
            </a:r>
          </a:p>
          <a:p>
            <a:pPr marL="285750" indent="-285750">
              <a:buFont typeface="Lucida Grande"/>
              <a:buChar char="-"/>
            </a:pPr>
            <a:r>
              <a:rPr lang="it-IT" dirty="0" smtClean="0"/>
              <a:t>Classi: </a:t>
            </a:r>
          </a:p>
          <a:p>
            <a:pPr marL="536575" lvl="1" indent="-285750">
              <a:buFont typeface="Arial"/>
              <a:buChar char="•"/>
            </a:pPr>
            <a:r>
              <a:rPr lang="it-IT" dirty="0" smtClean="0"/>
              <a:t>Larghezza 5cm</a:t>
            </a:r>
          </a:p>
          <a:p>
            <a:pPr marL="536575" lvl="1" indent="-285750">
              <a:buFont typeface="Arial"/>
              <a:buChar char="•"/>
            </a:pPr>
            <a:r>
              <a:rPr lang="it-IT" dirty="0" smtClean="0"/>
              <a:t>Marker 150, 155, 160, </a:t>
            </a:r>
            <a:r>
              <a:rPr lang="is-IS" dirty="0" smtClean="0"/>
              <a:t>…, 190 cm</a:t>
            </a:r>
          </a:p>
          <a:p>
            <a:pPr marL="79375" indent="-285750">
              <a:buFont typeface="Lucida Grande"/>
              <a:buChar char="-"/>
            </a:pPr>
            <a:r>
              <a:rPr lang="is-IS" dirty="0" smtClean="0"/>
              <a:t>Statistiche</a:t>
            </a:r>
          </a:p>
          <a:p>
            <a:pPr marL="536575" lvl="1" indent="-285750">
              <a:buFont typeface="Arial"/>
              <a:buChar char="•"/>
            </a:pPr>
            <a:r>
              <a:rPr lang="is-IS" dirty="0" smtClean="0"/>
              <a:t>Media 175 cm</a:t>
            </a:r>
          </a:p>
          <a:p>
            <a:pPr marL="536575" lvl="1" indent="-285750">
              <a:buFont typeface="Arial"/>
              <a:buChar char="•"/>
            </a:pPr>
            <a:r>
              <a:rPr lang="is-IS" dirty="0" smtClean="0"/>
              <a:t>Dev. St. 9 cm </a:t>
            </a:r>
          </a:p>
          <a:p>
            <a:pPr marL="79375" indent="-285750">
              <a:buFont typeface="Lucida Grande"/>
              <a:buChar char="-"/>
            </a:pPr>
            <a:r>
              <a:rPr lang="it-IT" dirty="0" smtClean="0"/>
              <a:t>Forma </a:t>
            </a:r>
          </a:p>
          <a:p>
            <a:pPr marL="536575" lvl="1" indent="-285750">
              <a:buFont typeface="Arial"/>
              <a:buChar char="•"/>
            </a:pPr>
            <a:r>
              <a:rPr lang="it-IT" dirty="0" smtClean="0"/>
              <a:t>Asimmetrica </a:t>
            </a:r>
            <a:r>
              <a:rPr lang="it-IT" dirty="0" err="1" smtClean="0"/>
              <a:t>Sx</a:t>
            </a:r>
            <a:endParaRPr lang="it-IT" dirty="0"/>
          </a:p>
        </p:txBody>
      </p:sp>
      <p:sp>
        <p:nvSpPr>
          <p:cNvPr id="5" name="CasellaDiTesto 4"/>
          <p:cNvSpPr txBox="1"/>
          <p:nvPr/>
        </p:nvSpPr>
        <p:spPr>
          <a:xfrm>
            <a:off x="457200" y="5394548"/>
            <a:ext cx="8087036" cy="646331"/>
          </a:xfrm>
          <a:prstGeom prst="rect">
            <a:avLst/>
          </a:prstGeom>
          <a:noFill/>
        </p:spPr>
        <p:txBody>
          <a:bodyPr wrap="square" rtlCol="0">
            <a:spAutoFit/>
          </a:bodyPr>
          <a:lstStyle/>
          <a:p>
            <a:r>
              <a:rPr lang="it-IT" dirty="0" smtClean="0"/>
              <a:t>La distribuzione delle frequenze è “approssimata” da una distribuzione continua a forma di campana; la distribuzione normale o di Gauss.  </a:t>
            </a:r>
            <a:endParaRPr lang="it-IT" dirty="0"/>
          </a:p>
        </p:txBody>
      </p:sp>
      <p:sp>
        <p:nvSpPr>
          <p:cNvPr id="6" name="CasellaDiTesto 5"/>
          <p:cNvSpPr txBox="1"/>
          <p:nvPr/>
        </p:nvSpPr>
        <p:spPr>
          <a:xfrm>
            <a:off x="641459" y="6170116"/>
            <a:ext cx="7594876" cy="400110"/>
          </a:xfrm>
          <a:prstGeom prst="rect">
            <a:avLst/>
          </a:prstGeom>
          <a:noFill/>
        </p:spPr>
        <p:txBody>
          <a:bodyPr wrap="square" rtlCol="0">
            <a:spAutoFit/>
          </a:bodyPr>
          <a:lstStyle/>
          <a:p>
            <a:r>
              <a:rPr lang="it-IT" sz="2000" b="1" dirty="0" smtClean="0"/>
              <a:t>Applet</a:t>
            </a:r>
            <a:r>
              <a:rPr lang="it-IT" sz="2000" dirty="0" smtClean="0"/>
              <a:t>. </a:t>
            </a:r>
            <a:r>
              <a:rPr lang="it-IT" sz="2000" dirty="0" smtClean="0">
                <a:hlinkClick r:id="rId3" action="ppaction://hlinkfile"/>
              </a:rPr>
              <a:t>Simulazione</a:t>
            </a:r>
            <a:endParaRPr lang="it-IT" sz="2000" dirty="0"/>
          </a:p>
        </p:txBody>
      </p:sp>
    </p:spTree>
    <p:extLst>
      <p:ext uri="{BB962C8B-B14F-4D97-AF65-F5344CB8AC3E}">
        <p14:creationId xmlns:p14="http://schemas.microsoft.com/office/powerpoint/2010/main" val="29004138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a:xfrm>
            <a:off x="660400" y="393133"/>
            <a:ext cx="8062913" cy="735200"/>
          </a:xfrm>
        </p:spPr>
        <p:txBody>
          <a:bodyPr>
            <a:noAutofit/>
          </a:bodyPr>
          <a:lstStyle/>
          <a:p>
            <a:r>
              <a:rPr lang="it-IT" sz="4000" b="0" dirty="0">
                <a:latin typeface="Tahoma" charset="0"/>
              </a:rPr>
              <a:t>Distribuzione </a:t>
            </a:r>
            <a:r>
              <a:rPr lang="it-IT" sz="4000" b="0" dirty="0" smtClean="0">
                <a:latin typeface="Tahoma" charset="0"/>
              </a:rPr>
              <a:t>Normale </a:t>
            </a:r>
            <a:r>
              <a:rPr lang="it-IT" sz="4000" dirty="0" smtClean="0">
                <a:latin typeface="Tahoma" charset="0"/>
              </a:rPr>
              <a:t>o </a:t>
            </a:r>
            <a:r>
              <a:rPr lang="it-IT" sz="4000" b="0" dirty="0" smtClean="0">
                <a:latin typeface="Tahoma" charset="0"/>
              </a:rPr>
              <a:t>di Gauss</a:t>
            </a:r>
            <a:endParaRPr lang="it-IT" sz="4000" b="0" dirty="0">
              <a:latin typeface="Tahoma" charset="0"/>
            </a:endParaRPr>
          </a:p>
        </p:txBody>
      </p:sp>
      <p:sp>
        <p:nvSpPr>
          <p:cNvPr id="58370" name="Text Box 4"/>
          <p:cNvSpPr txBox="1">
            <a:spLocks noChangeArrowheads="1"/>
          </p:cNvSpPr>
          <p:nvPr/>
        </p:nvSpPr>
        <p:spPr bwMode="auto">
          <a:xfrm>
            <a:off x="404813" y="1234564"/>
            <a:ext cx="8318500" cy="46420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577850" indent="2730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indent="0" eaLnBrk="1" hangingPunct="1">
              <a:lnSpc>
                <a:spcPct val="115000"/>
              </a:lnSpc>
              <a:spcBef>
                <a:spcPct val="50000"/>
              </a:spcBef>
            </a:pPr>
            <a:r>
              <a:rPr lang="it-IT" sz="1800" dirty="0" smtClean="0">
                <a:solidFill>
                  <a:srgbClr val="292934"/>
                </a:solidFill>
                <a:latin typeface="+mn-lt"/>
              </a:rPr>
              <a:t>Variabili </a:t>
            </a:r>
            <a:r>
              <a:rPr lang="it-IT" sz="1800" dirty="0">
                <a:solidFill>
                  <a:srgbClr val="292934"/>
                </a:solidFill>
                <a:latin typeface="+mn-lt"/>
              </a:rPr>
              <a:t>casuali </a:t>
            </a:r>
            <a:r>
              <a:rPr lang="it-IT" sz="1800" dirty="0" smtClean="0">
                <a:solidFill>
                  <a:srgbClr val="292934"/>
                </a:solidFill>
                <a:latin typeface="+mn-lt"/>
              </a:rPr>
              <a:t>continue e distribuzione di probabilità Normale</a:t>
            </a:r>
            <a:endParaRPr lang="it-IT" sz="1800" dirty="0">
              <a:solidFill>
                <a:srgbClr val="292934"/>
              </a:solidFill>
              <a:latin typeface="+mn-lt"/>
            </a:endParaRPr>
          </a:p>
          <a:p>
            <a:pPr marL="285750" indent="-285750" algn="just" eaLnBrk="1" hangingPunct="1">
              <a:lnSpc>
                <a:spcPct val="115000"/>
              </a:lnSpc>
              <a:spcBef>
                <a:spcPct val="50000"/>
              </a:spcBef>
              <a:buFont typeface="Wingdings" pitchFamily="2" charset="2"/>
              <a:buChar char="§"/>
            </a:pPr>
            <a:r>
              <a:rPr lang="it-IT" sz="1800" dirty="0" smtClean="0">
                <a:solidFill>
                  <a:srgbClr val="292934"/>
                </a:solidFill>
                <a:latin typeface="+mn-lt"/>
              </a:rPr>
              <a:t>Variabili Casuali continue distribuite secondo la Normale</a:t>
            </a:r>
            <a:r>
              <a:rPr lang="it-IT" sz="1800" b="0" dirty="0" smtClean="0">
                <a:solidFill>
                  <a:srgbClr val="292934"/>
                </a:solidFill>
                <a:latin typeface="+mn-lt"/>
              </a:rPr>
              <a:t>. </a:t>
            </a:r>
            <a:r>
              <a:rPr lang="it-IT" sz="1800" b="0" dirty="0">
                <a:solidFill>
                  <a:srgbClr val="292934"/>
                </a:solidFill>
                <a:latin typeface="+mn-lt"/>
              </a:rPr>
              <a:t>Peso e </a:t>
            </a:r>
            <a:r>
              <a:rPr lang="it-IT" sz="1800" b="0" dirty="0" smtClean="0">
                <a:solidFill>
                  <a:srgbClr val="292934"/>
                </a:solidFill>
                <a:latin typeface="+mn-lt"/>
              </a:rPr>
              <a:t>a</a:t>
            </a:r>
            <a:r>
              <a:rPr lang="it-IT" altLang="ja-JP" sz="1800" b="0" dirty="0" smtClean="0">
                <a:solidFill>
                  <a:srgbClr val="292934"/>
                </a:solidFill>
                <a:latin typeface="+mn-lt"/>
              </a:rPr>
              <a:t>ltezza di una persona. La pressione sistolica in un gruppo di persone sane. Il tempo </a:t>
            </a:r>
            <a:r>
              <a:rPr lang="it-IT" altLang="ja-JP" sz="1800" b="0" dirty="0">
                <a:solidFill>
                  <a:srgbClr val="292934"/>
                </a:solidFill>
                <a:latin typeface="+mn-lt"/>
              </a:rPr>
              <a:t>di corretto funzionamento di </a:t>
            </a:r>
            <a:r>
              <a:rPr lang="it-IT" altLang="ja-JP" sz="1800" b="0" dirty="0" smtClean="0">
                <a:solidFill>
                  <a:srgbClr val="292934"/>
                </a:solidFill>
                <a:latin typeface="+mn-lt"/>
              </a:rPr>
              <a:t>un apparecchio TV. Il tempo </a:t>
            </a:r>
            <a:r>
              <a:rPr lang="it-IT" altLang="ja-JP" sz="1800" b="0" dirty="0">
                <a:solidFill>
                  <a:srgbClr val="292934"/>
                </a:solidFill>
                <a:latin typeface="+mn-lt"/>
              </a:rPr>
              <a:t>di apprendimento </a:t>
            </a:r>
            <a:r>
              <a:rPr lang="it-IT" altLang="ja-JP" sz="1800" b="0" dirty="0" smtClean="0">
                <a:solidFill>
                  <a:srgbClr val="292934"/>
                </a:solidFill>
                <a:latin typeface="+mn-lt"/>
              </a:rPr>
              <a:t>di nuove funzioni del cellulare. La quantità di birra contenuta in una lattina.</a:t>
            </a:r>
            <a:endParaRPr lang="it-IT" altLang="ja-JP" sz="1800" b="0" dirty="0">
              <a:solidFill>
                <a:srgbClr val="292934"/>
              </a:solidFill>
              <a:latin typeface="+mn-lt"/>
            </a:endParaRPr>
          </a:p>
          <a:p>
            <a:pPr marL="285750" indent="-285750" eaLnBrk="1" hangingPunct="1">
              <a:lnSpc>
                <a:spcPct val="115000"/>
              </a:lnSpc>
              <a:spcBef>
                <a:spcPct val="50000"/>
              </a:spcBef>
              <a:buFont typeface="Wingdings" pitchFamily="2" charset="2"/>
              <a:buChar char="§"/>
            </a:pPr>
            <a:r>
              <a:rPr lang="it-IT" sz="1800" dirty="0" smtClean="0">
                <a:solidFill>
                  <a:srgbClr val="292934"/>
                </a:solidFill>
                <a:latin typeface="+mn-lt"/>
              </a:rPr>
              <a:t>V. C. continue che SONO/NON SONO distribuite secondo la normale.</a:t>
            </a:r>
            <a:r>
              <a:rPr lang="it-IT" sz="1800" b="0" dirty="0" smtClean="0">
                <a:solidFill>
                  <a:srgbClr val="292934"/>
                </a:solidFill>
                <a:latin typeface="+mn-lt"/>
              </a:rPr>
              <a:t> </a:t>
            </a:r>
            <a:r>
              <a:rPr lang="it-IT" sz="1800" b="0" dirty="0">
                <a:solidFill>
                  <a:srgbClr val="292934"/>
                </a:solidFill>
                <a:latin typeface="+mn-lt"/>
              </a:rPr>
              <a:t>Aspettativa di vita media. Risultati di una test attitudinale. </a:t>
            </a:r>
            <a:r>
              <a:rPr lang="it-IT" sz="1800" b="0" dirty="0" smtClean="0">
                <a:solidFill>
                  <a:srgbClr val="292934"/>
                </a:solidFill>
                <a:latin typeface="+mn-lt"/>
              </a:rPr>
              <a:t>Risultati di una indagine sulla soddisfazione professionale. La distribuzione del valori di una variabile categoriale (ex. colore delle auto). Esito del test di ammissione al </a:t>
            </a:r>
            <a:r>
              <a:rPr lang="it-IT" sz="1800" b="0" dirty="0" err="1" smtClean="0">
                <a:solidFill>
                  <a:srgbClr val="292934"/>
                </a:solidFill>
                <a:latin typeface="+mn-lt"/>
              </a:rPr>
              <a:t>CdS</a:t>
            </a:r>
            <a:r>
              <a:rPr lang="it-IT" sz="1800" b="0" dirty="0" smtClean="0">
                <a:solidFill>
                  <a:srgbClr val="292934"/>
                </a:solidFill>
                <a:latin typeface="+mn-lt"/>
              </a:rPr>
              <a:t> in Scienze Motorie, </a:t>
            </a:r>
            <a:r>
              <a:rPr lang="it-IT" sz="1800" b="0" dirty="0">
                <a:solidFill>
                  <a:srgbClr val="292934"/>
                </a:solidFill>
                <a:latin typeface="+mn-lt"/>
              </a:rPr>
              <a:t>ecc.</a:t>
            </a:r>
          </a:p>
          <a:p>
            <a:pPr marL="285750" indent="-285750" eaLnBrk="1" hangingPunct="1">
              <a:lnSpc>
                <a:spcPct val="115000"/>
              </a:lnSpc>
              <a:spcBef>
                <a:spcPct val="50000"/>
              </a:spcBef>
              <a:buFont typeface="Wingdings" pitchFamily="2" charset="2"/>
              <a:buChar char="§"/>
            </a:pPr>
            <a:r>
              <a:rPr lang="it-IT" sz="1800" dirty="0" smtClean="0">
                <a:solidFill>
                  <a:srgbClr val="292934"/>
                </a:solidFill>
                <a:latin typeface="+mn-lt"/>
              </a:rPr>
              <a:t>V.C. Continue SICURAMENTE distribuite secondo la normale</a:t>
            </a:r>
            <a:r>
              <a:rPr lang="it-IT" sz="1800" b="0" dirty="0" smtClean="0">
                <a:solidFill>
                  <a:srgbClr val="292934"/>
                </a:solidFill>
                <a:latin typeface="+mn-lt"/>
              </a:rPr>
              <a:t>.  La </a:t>
            </a:r>
            <a:r>
              <a:rPr lang="it-IT" sz="1800" b="0" dirty="0">
                <a:solidFill>
                  <a:srgbClr val="292934"/>
                </a:solidFill>
                <a:latin typeface="+mn-lt"/>
              </a:rPr>
              <a:t>media campionaria </a:t>
            </a:r>
            <a:r>
              <a:rPr lang="it-IT" sz="1800" b="0" i="1" dirty="0" smtClean="0">
                <a:solidFill>
                  <a:srgbClr val="292934"/>
                </a:solidFill>
                <a:latin typeface="+mn-lt"/>
              </a:rPr>
              <a:t>X-bar</a:t>
            </a:r>
            <a:r>
              <a:rPr lang="it-IT" sz="1800" b="0" dirty="0" smtClean="0">
                <a:solidFill>
                  <a:srgbClr val="292934"/>
                </a:solidFill>
                <a:latin typeface="+mn-lt"/>
              </a:rPr>
              <a:t> (media di un campione di </a:t>
            </a:r>
            <a:r>
              <a:rPr lang="it-IT" sz="1800" b="0" i="1" dirty="0" err="1" smtClean="0">
                <a:solidFill>
                  <a:srgbClr val="292934"/>
                </a:solidFill>
                <a:latin typeface="+mn-lt"/>
              </a:rPr>
              <a:t>n</a:t>
            </a:r>
            <a:r>
              <a:rPr lang="it-IT" sz="1800" b="0" dirty="0" smtClean="0">
                <a:solidFill>
                  <a:srgbClr val="292934"/>
                </a:solidFill>
                <a:latin typeface="+mn-lt"/>
              </a:rPr>
              <a:t> osservazioni) </a:t>
            </a:r>
            <a:r>
              <a:rPr lang="it-IT" sz="1800" b="0" dirty="0" err="1" smtClean="0">
                <a:solidFill>
                  <a:srgbClr val="292934"/>
                </a:solidFill>
                <a:latin typeface="+mn-lt"/>
              </a:rPr>
              <a:t>é</a:t>
            </a:r>
            <a:r>
              <a:rPr lang="it-IT" sz="1800" b="0" dirty="0" smtClean="0">
                <a:solidFill>
                  <a:srgbClr val="292934"/>
                </a:solidFill>
                <a:latin typeface="+mn-lt"/>
              </a:rPr>
              <a:t> </a:t>
            </a:r>
            <a:r>
              <a:rPr lang="it-IT" sz="1800" b="0" dirty="0">
                <a:solidFill>
                  <a:srgbClr val="292934"/>
                </a:solidFill>
                <a:latin typeface="+mn-lt"/>
              </a:rPr>
              <a:t>distribuita secondo la </a:t>
            </a:r>
            <a:r>
              <a:rPr lang="it-IT" sz="1800" b="0" dirty="0" smtClean="0">
                <a:solidFill>
                  <a:srgbClr val="292934"/>
                </a:solidFill>
                <a:latin typeface="+mn-lt"/>
              </a:rPr>
              <a:t>Normale. Presi </a:t>
            </a:r>
            <a:r>
              <a:rPr lang="it-IT" sz="1800" b="0" i="1" dirty="0" smtClean="0">
                <a:solidFill>
                  <a:srgbClr val="292934"/>
                </a:solidFill>
                <a:latin typeface="+mn-lt"/>
              </a:rPr>
              <a:t>m</a:t>
            </a:r>
            <a:r>
              <a:rPr lang="it-IT" sz="1800" b="0" dirty="0" smtClean="0">
                <a:solidFill>
                  <a:srgbClr val="292934"/>
                </a:solidFill>
                <a:latin typeface="+mn-lt"/>
              </a:rPr>
              <a:t> campioni della V.C. continua </a:t>
            </a:r>
            <a:r>
              <a:rPr lang="it-IT" sz="1800" b="0" i="1" dirty="0" smtClean="0">
                <a:solidFill>
                  <a:srgbClr val="292934"/>
                </a:solidFill>
                <a:latin typeface="+mn-lt"/>
              </a:rPr>
              <a:t>X</a:t>
            </a:r>
            <a:r>
              <a:rPr lang="it-IT" sz="1800" b="0" dirty="0" smtClean="0">
                <a:solidFill>
                  <a:srgbClr val="292934"/>
                </a:solidFill>
                <a:latin typeface="+mn-lt"/>
              </a:rPr>
              <a:t>  ciascuno con un numero di osservazioni </a:t>
            </a:r>
            <a:r>
              <a:rPr lang="it-IT" sz="1800" b="0" i="1" dirty="0" smtClean="0">
                <a:solidFill>
                  <a:srgbClr val="292934"/>
                </a:solidFill>
                <a:latin typeface="+mn-lt"/>
              </a:rPr>
              <a:t>n≥30</a:t>
            </a:r>
            <a:r>
              <a:rPr lang="it-IT" sz="1800" b="0" dirty="0" smtClean="0">
                <a:solidFill>
                  <a:srgbClr val="292934"/>
                </a:solidFill>
                <a:latin typeface="+mn-lt"/>
              </a:rPr>
              <a:t>, la </a:t>
            </a:r>
            <a:r>
              <a:rPr lang="it-IT" sz="1800" b="0" dirty="0">
                <a:solidFill>
                  <a:srgbClr val="292934"/>
                </a:solidFill>
                <a:latin typeface="+mn-lt"/>
              </a:rPr>
              <a:t>distribuzione delle medie </a:t>
            </a:r>
            <a:r>
              <a:rPr lang="it-IT" sz="1800" b="0" dirty="0" smtClean="0">
                <a:solidFill>
                  <a:srgbClr val="292934"/>
                </a:solidFill>
                <a:latin typeface="+mn-lt"/>
              </a:rPr>
              <a:t>campionarie </a:t>
            </a:r>
            <a:r>
              <a:rPr lang="it-IT" sz="1800" b="0" i="1" dirty="0" smtClean="0">
                <a:solidFill>
                  <a:srgbClr val="292934"/>
                </a:solidFill>
                <a:latin typeface="+mn-lt"/>
              </a:rPr>
              <a:t>X</a:t>
            </a:r>
            <a:r>
              <a:rPr lang="it-IT" sz="1800" b="0" dirty="0" smtClean="0">
                <a:solidFill>
                  <a:srgbClr val="292934"/>
                </a:solidFill>
                <a:latin typeface="+mn-lt"/>
              </a:rPr>
              <a:t>-bar è </a:t>
            </a:r>
            <a:r>
              <a:rPr lang="it-IT" sz="1800" b="0" dirty="0">
                <a:solidFill>
                  <a:srgbClr val="292934"/>
                </a:solidFill>
                <a:latin typeface="+mn-lt"/>
              </a:rPr>
              <a:t>Normale </a:t>
            </a:r>
          </a:p>
        </p:txBody>
      </p:sp>
    </p:spTree>
    <p:extLst>
      <p:ext uri="{BB962C8B-B14F-4D97-AF65-F5344CB8AC3E}">
        <p14:creationId xmlns:p14="http://schemas.microsoft.com/office/powerpoint/2010/main" val="9032657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a:xfrm>
            <a:off x="271463" y="161926"/>
            <a:ext cx="8101012" cy="876300"/>
          </a:xfrm>
        </p:spPr>
        <p:txBody>
          <a:bodyPr/>
          <a:lstStyle/>
          <a:p>
            <a:pPr eaLnBrk="1" hangingPunct="1"/>
            <a:r>
              <a:rPr lang="it-IT" sz="4000" b="0" dirty="0">
                <a:latin typeface="Tahoma" charset="0"/>
              </a:rPr>
              <a:t>Curva di distribuzione Normale</a:t>
            </a:r>
          </a:p>
        </p:txBody>
      </p:sp>
      <p:sp>
        <p:nvSpPr>
          <p:cNvPr id="59394" name="Text Box 4"/>
          <p:cNvSpPr txBox="1">
            <a:spLocks noChangeArrowheads="1"/>
          </p:cNvSpPr>
          <p:nvPr/>
        </p:nvSpPr>
        <p:spPr bwMode="auto">
          <a:xfrm>
            <a:off x="4238625" y="1190982"/>
            <a:ext cx="4673600" cy="28315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dirty="0">
                <a:solidFill>
                  <a:srgbClr val="292934"/>
                </a:solidFill>
                <a:latin typeface="Tahoma" charset="0"/>
              </a:rPr>
              <a:t>Proprietà della </a:t>
            </a:r>
            <a:r>
              <a:rPr lang="it-IT" sz="1800" dirty="0" smtClean="0">
                <a:solidFill>
                  <a:srgbClr val="292934"/>
                </a:solidFill>
                <a:latin typeface="Tahoma" charset="0"/>
              </a:rPr>
              <a:t>Distribuzione Normale</a:t>
            </a:r>
            <a:endParaRPr lang="it-IT" sz="1800" dirty="0">
              <a:solidFill>
                <a:srgbClr val="292934"/>
              </a:solidFill>
              <a:latin typeface="Tahoma" charset="0"/>
            </a:endParaRPr>
          </a:p>
          <a:p>
            <a:pPr eaLnBrk="1" hangingPunct="1">
              <a:spcBef>
                <a:spcPct val="50000"/>
              </a:spcBef>
              <a:buFontTx/>
              <a:buAutoNum type="arabicPeriod"/>
            </a:pPr>
            <a:r>
              <a:rPr lang="it-IT" sz="1600" b="0" dirty="0">
                <a:solidFill>
                  <a:srgbClr val="292934"/>
                </a:solidFill>
                <a:latin typeface="Tahoma" charset="0"/>
              </a:rPr>
              <a:t>Media, mediana e moda hanno il medesimo </a:t>
            </a:r>
            <a:r>
              <a:rPr lang="it-IT" sz="1600" b="0" dirty="0" smtClean="0">
                <a:solidFill>
                  <a:srgbClr val="292934"/>
                </a:solidFill>
                <a:latin typeface="Tahoma" charset="0"/>
              </a:rPr>
              <a:t>valore.</a:t>
            </a:r>
            <a:endParaRPr lang="it-IT" sz="1600" b="0" dirty="0">
              <a:solidFill>
                <a:srgbClr val="292934"/>
              </a:solidFill>
              <a:latin typeface="Tahoma" charset="0"/>
            </a:endParaRPr>
          </a:p>
          <a:p>
            <a:pPr eaLnBrk="1" hangingPunct="1">
              <a:spcBef>
                <a:spcPct val="50000"/>
              </a:spcBef>
              <a:buFontTx/>
              <a:buAutoNum type="arabicPeriod"/>
            </a:pPr>
            <a:r>
              <a:rPr lang="it-IT" sz="1600" b="0" dirty="0">
                <a:solidFill>
                  <a:srgbClr val="292934"/>
                </a:solidFill>
                <a:latin typeface="Tahoma" charset="0"/>
              </a:rPr>
              <a:t>La curva è simmetrica rispetto </a:t>
            </a:r>
            <a:r>
              <a:rPr lang="it-IT" sz="1600" b="0" dirty="0" smtClean="0">
                <a:solidFill>
                  <a:srgbClr val="292934"/>
                </a:solidFill>
                <a:latin typeface="Tahoma" charset="0"/>
              </a:rPr>
              <a:t>al valore medio </a:t>
            </a:r>
            <a:r>
              <a:rPr lang="it-IT" sz="1600" b="0" dirty="0" smtClean="0">
                <a:solidFill>
                  <a:srgbClr val="292934"/>
                </a:solidFill>
                <a:latin typeface="Symbol" charset="0"/>
              </a:rPr>
              <a:t>m.</a:t>
            </a:r>
            <a:endParaRPr lang="it-IT" sz="1600" b="0" dirty="0">
              <a:solidFill>
                <a:srgbClr val="292934"/>
              </a:solidFill>
              <a:latin typeface="Tahoma" charset="0"/>
            </a:endParaRPr>
          </a:p>
          <a:p>
            <a:pPr eaLnBrk="1" hangingPunct="1">
              <a:spcBef>
                <a:spcPct val="50000"/>
              </a:spcBef>
              <a:buFontTx/>
              <a:buAutoNum type="arabicPeriod"/>
            </a:pPr>
            <a:r>
              <a:rPr lang="it-IT" sz="1600" b="0" dirty="0">
                <a:solidFill>
                  <a:srgbClr val="292934"/>
                </a:solidFill>
                <a:latin typeface="Tahoma" charset="0"/>
              </a:rPr>
              <a:t>La curva è asintotica </a:t>
            </a:r>
            <a:r>
              <a:rPr lang="it-IT" sz="1600" b="0" dirty="0" smtClean="0">
                <a:solidFill>
                  <a:srgbClr val="292934"/>
                </a:solidFill>
                <a:latin typeface="Tahoma" charset="0"/>
              </a:rPr>
              <a:t>rispetto all’</a:t>
            </a:r>
            <a:r>
              <a:rPr lang="it-IT" altLang="ja-JP" sz="1600" b="0" dirty="0" smtClean="0">
                <a:solidFill>
                  <a:srgbClr val="292934"/>
                </a:solidFill>
                <a:latin typeface="Tahoma" charset="0"/>
              </a:rPr>
              <a:t>asse della Variabile Casuale </a:t>
            </a:r>
            <a:r>
              <a:rPr lang="it-IT" altLang="ja-JP" sz="1600" b="0" i="1" dirty="0">
                <a:solidFill>
                  <a:srgbClr val="292934"/>
                </a:solidFill>
              </a:rPr>
              <a:t>X</a:t>
            </a:r>
          </a:p>
          <a:p>
            <a:pPr eaLnBrk="1" hangingPunct="1">
              <a:spcBef>
                <a:spcPct val="50000"/>
              </a:spcBef>
              <a:buFontTx/>
              <a:buAutoNum type="arabicPeriod"/>
            </a:pPr>
            <a:r>
              <a:rPr lang="it-IT" sz="1600" b="0" dirty="0">
                <a:solidFill>
                  <a:srgbClr val="292934"/>
                </a:solidFill>
                <a:latin typeface="Tahoma" charset="0"/>
              </a:rPr>
              <a:t>L</a:t>
            </a:r>
            <a:r>
              <a:rPr lang="ja-JP" altLang="it-IT" sz="1600" b="0" dirty="0">
                <a:solidFill>
                  <a:srgbClr val="292934"/>
                </a:solidFill>
                <a:latin typeface="Tahoma" charset="0"/>
              </a:rPr>
              <a:t>’</a:t>
            </a:r>
            <a:r>
              <a:rPr lang="it-IT" altLang="ja-JP" sz="1600" b="0" dirty="0">
                <a:solidFill>
                  <a:srgbClr val="292934"/>
                </a:solidFill>
                <a:latin typeface="Tahoma" charset="0"/>
              </a:rPr>
              <a:t>area al di sotto della curva Normale è uguale a 1.</a:t>
            </a:r>
            <a:endParaRPr lang="it-IT" sz="1600" b="0" dirty="0">
              <a:solidFill>
                <a:srgbClr val="292934"/>
              </a:solidFill>
              <a:latin typeface="Tahoma" charset="0"/>
            </a:endParaRPr>
          </a:p>
        </p:txBody>
      </p:sp>
      <p:sp>
        <p:nvSpPr>
          <p:cNvPr id="59395" name="Text Box 6"/>
          <p:cNvSpPr txBox="1">
            <a:spLocks noChangeArrowheads="1"/>
          </p:cNvSpPr>
          <p:nvPr/>
        </p:nvSpPr>
        <p:spPr bwMode="auto">
          <a:xfrm>
            <a:off x="304800" y="4156075"/>
            <a:ext cx="8607425" cy="2031325"/>
          </a:xfrm>
          <a:prstGeom prst="rect">
            <a:avLst/>
          </a:prstGeom>
          <a:noFill/>
          <a:ln>
            <a:noFill/>
          </a:ln>
          <a:extLst/>
        </p:spPr>
        <p:txBody>
          <a:bodyPr>
            <a:spAutoFit/>
          </a:bodyPr>
          <a:lstStyle>
            <a:lvl1pPr indent="174625" eaLnBrk="0" hangingPunct="0">
              <a:defRPr sz="2400" b="1">
                <a:solidFill>
                  <a:schemeClr val="tx1"/>
                </a:solidFill>
                <a:latin typeface="Times New Roman" charset="0"/>
                <a:ea typeface="ＭＳ Ｐゴシック" charset="0"/>
                <a:cs typeface="ＭＳ Ｐゴシック" charset="0"/>
              </a:defRPr>
            </a:lvl1pPr>
            <a:lvl2pPr marL="354013" indent="182563"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buFontTx/>
              <a:buChar char="•"/>
            </a:pPr>
            <a:r>
              <a:rPr lang="it-IT" sz="1800" b="0" dirty="0">
                <a:solidFill>
                  <a:srgbClr val="292934"/>
                </a:solidFill>
                <a:latin typeface="+mn-lt"/>
              </a:rPr>
              <a:t>L</a:t>
            </a:r>
            <a:r>
              <a:rPr lang="ja-JP" altLang="it-IT" sz="1800" b="0" dirty="0">
                <a:solidFill>
                  <a:srgbClr val="292934"/>
                </a:solidFill>
                <a:latin typeface="+mn-lt"/>
              </a:rPr>
              <a:t>’</a:t>
            </a:r>
            <a:r>
              <a:rPr lang="it-IT" altLang="ja-JP" sz="1800" b="0" dirty="0">
                <a:solidFill>
                  <a:srgbClr val="292934"/>
                </a:solidFill>
                <a:latin typeface="+mn-lt"/>
              </a:rPr>
              <a:t>area sottesa alla Normale fra </a:t>
            </a:r>
            <a:r>
              <a:rPr lang="it-IT" altLang="ja-JP" sz="1800" b="0" i="1" dirty="0">
                <a:solidFill>
                  <a:srgbClr val="292934"/>
                </a:solidFill>
                <a:latin typeface="+mn-lt"/>
              </a:rPr>
              <a:t>X</a:t>
            </a:r>
            <a:r>
              <a:rPr lang="it-IT" altLang="ja-JP" sz="1800" b="0" dirty="0">
                <a:solidFill>
                  <a:srgbClr val="292934"/>
                </a:solidFill>
                <a:latin typeface="+mn-lt"/>
              </a:rPr>
              <a:t>=</a:t>
            </a:r>
            <a:r>
              <a:rPr lang="it-IT" altLang="ja-JP" sz="1800" b="0" dirty="0">
                <a:solidFill>
                  <a:srgbClr val="292934"/>
                </a:solidFill>
                <a:latin typeface="Symbol" charset="2"/>
                <a:cs typeface="Symbol" charset="2"/>
              </a:rPr>
              <a:t>m</a:t>
            </a:r>
            <a:r>
              <a:rPr lang="it-IT" altLang="ja-JP" sz="1800" b="0" dirty="0">
                <a:solidFill>
                  <a:srgbClr val="292934"/>
                </a:solidFill>
                <a:latin typeface="+mn-lt"/>
              </a:rPr>
              <a:t> ed </a:t>
            </a:r>
            <a:r>
              <a:rPr lang="it-IT" altLang="ja-JP" sz="1800" b="0" i="1" dirty="0">
                <a:solidFill>
                  <a:srgbClr val="292934"/>
                </a:solidFill>
                <a:latin typeface="+mn-lt"/>
              </a:rPr>
              <a:t>X</a:t>
            </a:r>
            <a:r>
              <a:rPr lang="it-IT" altLang="ja-JP" sz="1800" b="0" dirty="0">
                <a:solidFill>
                  <a:srgbClr val="292934"/>
                </a:solidFill>
                <a:latin typeface="+mn-lt"/>
              </a:rPr>
              <a:t>=1</a:t>
            </a:r>
            <a:r>
              <a:rPr lang="it-IT" altLang="ja-JP" sz="1800" b="0" dirty="0">
                <a:solidFill>
                  <a:srgbClr val="292934"/>
                </a:solidFill>
                <a:latin typeface="Symbol" charset="2"/>
                <a:cs typeface="Symbol" charset="2"/>
              </a:rPr>
              <a:t>s</a:t>
            </a:r>
            <a:r>
              <a:rPr lang="it-IT" altLang="ja-JP" sz="1800" b="0" dirty="0">
                <a:solidFill>
                  <a:srgbClr val="292934"/>
                </a:solidFill>
                <a:latin typeface="+mn-lt"/>
              </a:rPr>
              <a:t> è pari al 34.1% </a:t>
            </a:r>
            <a:r>
              <a:rPr lang="it-IT" altLang="ja-JP" sz="1800" b="0" dirty="0" err="1">
                <a:solidFill>
                  <a:srgbClr val="292934"/>
                </a:solidFill>
                <a:latin typeface="+mn-lt"/>
              </a:rPr>
              <a:t>dell</a:t>
            </a:r>
            <a:r>
              <a:rPr lang="ja-JP" altLang="it-IT" sz="1800" b="0" dirty="0">
                <a:solidFill>
                  <a:srgbClr val="292934"/>
                </a:solidFill>
                <a:latin typeface="+mn-lt"/>
              </a:rPr>
              <a:t>’</a:t>
            </a:r>
            <a:r>
              <a:rPr lang="it-IT" altLang="ja-JP" sz="1800" b="0" dirty="0">
                <a:solidFill>
                  <a:srgbClr val="292934"/>
                </a:solidFill>
                <a:latin typeface="+mn-lt"/>
              </a:rPr>
              <a:t>area totale</a:t>
            </a:r>
          </a:p>
          <a:p>
            <a:pPr lvl="1" eaLnBrk="1" hangingPunct="1">
              <a:spcBef>
                <a:spcPct val="50000"/>
              </a:spcBef>
              <a:buFontTx/>
              <a:buChar char="–"/>
            </a:pPr>
            <a:r>
              <a:rPr lang="it-IT" sz="1800" b="0" dirty="0">
                <a:solidFill>
                  <a:srgbClr val="292934"/>
                </a:solidFill>
                <a:latin typeface="+mn-lt"/>
              </a:rPr>
              <a:t>L</a:t>
            </a:r>
            <a:r>
              <a:rPr lang="ja-JP" altLang="it-IT" sz="1800" b="0" dirty="0">
                <a:solidFill>
                  <a:srgbClr val="292934"/>
                </a:solidFill>
                <a:latin typeface="+mn-lt"/>
              </a:rPr>
              <a:t>’</a:t>
            </a:r>
            <a:r>
              <a:rPr lang="it-IT" altLang="ja-JP" sz="1800" b="0" dirty="0">
                <a:solidFill>
                  <a:srgbClr val="292934"/>
                </a:solidFill>
                <a:latin typeface="+mn-lt"/>
              </a:rPr>
              <a:t>area sottesa alla Normale fra </a:t>
            </a:r>
            <a:r>
              <a:rPr lang="it-IT" altLang="ja-JP" sz="1800" b="0" i="1" dirty="0">
                <a:solidFill>
                  <a:srgbClr val="292934"/>
                </a:solidFill>
                <a:latin typeface="+mn-lt"/>
              </a:rPr>
              <a:t>X</a:t>
            </a:r>
            <a:r>
              <a:rPr lang="it-IT" altLang="ja-JP" sz="1800" b="0" dirty="0">
                <a:solidFill>
                  <a:srgbClr val="292934"/>
                </a:solidFill>
                <a:latin typeface="+mn-lt"/>
              </a:rPr>
              <a:t>=-1</a:t>
            </a:r>
            <a:r>
              <a:rPr lang="it-IT" altLang="ja-JP" sz="1800" b="0" dirty="0">
                <a:solidFill>
                  <a:srgbClr val="292934"/>
                </a:solidFill>
                <a:latin typeface="Symbol" charset="2"/>
                <a:cs typeface="Symbol" charset="2"/>
              </a:rPr>
              <a:t>s </a:t>
            </a:r>
            <a:r>
              <a:rPr lang="it-IT" altLang="ja-JP" sz="1800" b="0" dirty="0">
                <a:solidFill>
                  <a:srgbClr val="292934"/>
                </a:solidFill>
                <a:latin typeface="+mn-lt"/>
              </a:rPr>
              <a:t>ed </a:t>
            </a:r>
            <a:r>
              <a:rPr lang="it-IT" altLang="ja-JP" sz="1800" b="0" i="1" dirty="0">
                <a:solidFill>
                  <a:srgbClr val="292934"/>
                </a:solidFill>
                <a:latin typeface="+mn-lt"/>
              </a:rPr>
              <a:t>X</a:t>
            </a:r>
            <a:r>
              <a:rPr lang="it-IT" altLang="ja-JP" sz="1800" b="0" dirty="0">
                <a:solidFill>
                  <a:srgbClr val="292934"/>
                </a:solidFill>
                <a:latin typeface="+mn-lt"/>
              </a:rPr>
              <a:t>=1</a:t>
            </a:r>
            <a:r>
              <a:rPr lang="it-IT" altLang="ja-JP" sz="1800" b="0" dirty="0">
                <a:solidFill>
                  <a:srgbClr val="292934"/>
                </a:solidFill>
                <a:latin typeface="Symbol" charset="2"/>
                <a:cs typeface="Symbol" charset="2"/>
              </a:rPr>
              <a:t>s</a:t>
            </a:r>
            <a:r>
              <a:rPr lang="it-IT" altLang="ja-JP" sz="1800" b="0" dirty="0">
                <a:solidFill>
                  <a:srgbClr val="292934"/>
                </a:solidFill>
                <a:latin typeface="+mn-lt"/>
              </a:rPr>
              <a:t> è pari al 68% </a:t>
            </a:r>
            <a:r>
              <a:rPr lang="it-IT" altLang="ja-JP" sz="1800" b="0" dirty="0" err="1">
                <a:solidFill>
                  <a:srgbClr val="292934"/>
                </a:solidFill>
                <a:latin typeface="+mn-lt"/>
              </a:rPr>
              <a:t>dell</a:t>
            </a:r>
            <a:r>
              <a:rPr lang="ja-JP" altLang="it-IT" sz="1800" b="0" dirty="0">
                <a:solidFill>
                  <a:srgbClr val="292934"/>
                </a:solidFill>
                <a:latin typeface="+mn-lt"/>
              </a:rPr>
              <a:t>’</a:t>
            </a:r>
            <a:r>
              <a:rPr lang="it-IT" altLang="ja-JP" sz="1800" b="0" dirty="0">
                <a:solidFill>
                  <a:srgbClr val="292934"/>
                </a:solidFill>
                <a:latin typeface="+mn-lt"/>
              </a:rPr>
              <a:t>area totale</a:t>
            </a:r>
          </a:p>
          <a:p>
            <a:pPr eaLnBrk="1" hangingPunct="1">
              <a:spcBef>
                <a:spcPct val="50000"/>
              </a:spcBef>
              <a:buFontTx/>
              <a:buChar char="•"/>
            </a:pPr>
            <a:r>
              <a:rPr lang="it-IT" sz="1800" b="0" dirty="0">
                <a:solidFill>
                  <a:srgbClr val="292934"/>
                </a:solidFill>
                <a:latin typeface="+mn-lt"/>
              </a:rPr>
              <a:t>L</a:t>
            </a:r>
            <a:r>
              <a:rPr lang="ja-JP" altLang="it-IT" sz="1800" b="0" dirty="0">
                <a:solidFill>
                  <a:srgbClr val="292934"/>
                </a:solidFill>
                <a:latin typeface="+mn-lt"/>
              </a:rPr>
              <a:t>’</a:t>
            </a:r>
            <a:r>
              <a:rPr lang="it-IT" altLang="ja-JP" sz="1800" b="0" dirty="0">
                <a:solidFill>
                  <a:srgbClr val="292934"/>
                </a:solidFill>
                <a:latin typeface="+mn-lt"/>
              </a:rPr>
              <a:t>area sottesa alla Normale fra </a:t>
            </a:r>
            <a:r>
              <a:rPr lang="it-IT" altLang="ja-JP" sz="1800" b="0" i="1" dirty="0">
                <a:solidFill>
                  <a:srgbClr val="292934"/>
                </a:solidFill>
                <a:latin typeface="+mn-lt"/>
              </a:rPr>
              <a:t>X</a:t>
            </a:r>
            <a:r>
              <a:rPr lang="it-IT" altLang="ja-JP" sz="1800" b="0" dirty="0">
                <a:solidFill>
                  <a:srgbClr val="292934"/>
                </a:solidFill>
                <a:latin typeface="+mn-lt"/>
              </a:rPr>
              <a:t>=</a:t>
            </a:r>
            <a:r>
              <a:rPr lang="it-IT" altLang="ja-JP" sz="1800" b="0" dirty="0">
                <a:solidFill>
                  <a:srgbClr val="292934"/>
                </a:solidFill>
                <a:latin typeface="Symbol" charset="2"/>
                <a:cs typeface="Symbol" charset="2"/>
              </a:rPr>
              <a:t>m</a:t>
            </a:r>
            <a:r>
              <a:rPr lang="it-IT" altLang="ja-JP" sz="1800" b="0" dirty="0">
                <a:solidFill>
                  <a:srgbClr val="292934"/>
                </a:solidFill>
                <a:latin typeface="+mn-lt"/>
              </a:rPr>
              <a:t> ed </a:t>
            </a:r>
            <a:r>
              <a:rPr lang="it-IT" altLang="ja-JP" sz="1800" b="0" i="1" dirty="0">
                <a:solidFill>
                  <a:srgbClr val="292934"/>
                </a:solidFill>
                <a:latin typeface="+mn-lt"/>
              </a:rPr>
              <a:t>X</a:t>
            </a:r>
            <a:r>
              <a:rPr lang="it-IT" altLang="ja-JP" sz="1800" b="0" dirty="0">
                <a:solidFill>
                  <a:srgbClr val="292934"/>
                </a:solidFill>
                <a:latin typeface="+mn-lt"/>
              </a:rPr>
              <a:t>=2</a:t>
            </a:r>
            <a:r>
              <a:rPr lang="it-IT" altLang="ja-JP" sz="1800" b="0" dirty="0">
                <a:solidFill>
                  <a:srgbClr val="292934"/>
                </a:solidFill>
                <a:latin typeface="Symbol" charset="2"/>
                <a:cs typeface="Symbol" charset="2"/>
              </a:rPr>
              <a:t>s</a:t>
            </a:r>
            <a:r>
              <a:rPr lang="it-IT" altLang="ja-JP" sz="1800" b="0" dirty="0">
                <a:solidFill>
                  <a:srgbClr val="292934"/>
                </a:solidFill>
                <a:latin typeface="+mn-lt"/>
              </a:rPr>
              <a:t> è pari al 47.7% </a:t>
            </a:r>
            <a:r>
              <a:rPr lang="it-IT" altLang="ja-JP" sz="1800" b="0" dirty="0" err="1">
                <a:solidFill>
                  <a:srgbClr val="292934"/>
                </a:solidFill>
                <a:latin typeface="+mn-lt"/>
              </a:rPr>
              <a:t>dell</a:t>
            </a:r>
            <a:r>
              <a:rPr lang="ja-JP" altLang="it-IT" sz="1800" b="0" dirty="0">
                <a:solidFill>
                  <a:srgbClr val="292934"/>
                </a:solidFill>
                <a:latin typeface="+mn-lt"/>
              </a:rPr>
              <a:t>’</a:t>
            </a:r>
            <a:r>
              <a:rPr lang="it-IT" altLang="ja-JP" sz="1800" b="0" dirty="0">
                <a:solidFill>
                  <a:srgbClr val="292934"/>
                </a:solidFill>
                <a:latin typeface="+mn-lt"/>
              </a:rPr>
              <a:t>area totale</a:t>
            </a:r>
          </a:p>
          <a:p>
            <a:pPr lvl="1" eaLnBrk="1" hangingPunct="1">
              <a:spcBef>
                <a:spcPct val="50000"/>
              </a:spcBef>
              <a:buFontTx/>
              <a:buChar char="–"/>
            </a:pPr>
            <a:r>
              <a:rPr lang="it-IT" sz="1800" b="0" dirty="0">
                <a:solidFill>
                  <a:srgbClr val="292934"/>
                </a:solidFill>
                <a:latin typeface="+mn-lt"/>
              </a:rPr>
              <a:t>L</a:t>
            </a:r>
            <a:r>
              <a:rPr lang="ja-JP" altLang="it-IT" sz="1800" b="0" dirty="0">
                <a:solidFill>
                  <a:srgbClr val="292934"/>
                </a:solidFill>
                <a:latin typeface="+mn-lt"/>
              </a:rPr>
              <a:t>’</a:t>
            </a:r>
            <a:r>
              <a:rPr lang="it-IT" altLang="ja-JP" sz="1800" b="0" dirty="0">
                <a:solidFill>
                  <a:srgbClr val="292934"/>
                </a:solidFill>
                <a:latin typeface="+mn-lt"/>
              </a:rPr>
              <a:t>area sottesa alla Normale fra </a:t>
            </a:r>
            <a:r>
              <a:rPr lang="it-IT" altLang="ja-JP" sz="1800" b="0" i="1" dirty="0">
                <a:solidFill>
                  <a:srgbClr val="292934"/>
                </a:solidFill>
                <a:latin typeface="+mn-lt"/>
              </a:rPr>
              <a:t>X</a:t>
            </a:r>
            <a:r>
              <a:rPr lang="it-IT" altLang="ja-JP" sz="1800" b="0" dirty="0">
                <a:solidFill>
                  <a:srgbClr val="292934"/>
                </a:solidFill>
                <a:latin typeface="+mn-lt"/>
              </a:rPr>
              <a:t>=-2</a:t>
            </a:r>
            <a:r>
              <a:rPr lang="it-IT" altLang="ja-JP" sz="1800" b="0" dirty="0">
                <a:solidFill>
                  <a:srgbClr val="292934"/>
                </a:solidFill>
                <a:latin typeface="Symbol" charset="2"/>
                <a:cs typeface="Symbol" charset="2"/>
              </a:rPr>
              <a:t>s</a:t>
            </a:r>
            <a:r>
              <a:rPr lang="it-IT" altLang="ja-JP" sz="1800" b="0" dirty="0">
                <a:solidFill>
                  <a:srgbClr val="292934"/>
                </a:solidFill>
                <a:latin typeface="+mn-lt"/>
              </a:rPr>
              <a:t> ed </a:t>
            </a:r>
            <a:r>
              <a:rPr lang="it-IT" altLang="ja-JP" sz="1800" b="0" i="1" dirty="0">
                <a:solidFill>
                  <a:srgbClr val="292934"/>
                </a:solidFill>
                <a:latin typeface="+mn-lt"/>
              </a:rPr>
              <a:t>X</a:t>
            </a:r>
            <a:r>
              <a:rPr lang="it-IT" altLang="ja-JP" sz="1800" b="0" dirty="0">
                <a:solidFill>
                  <a:srgbClr val="292934"/>
                </a:solidFill>
                <a:latin typeface="+mn-lt"/>
              </a:rPr>
              <a:t>=</a:t>
            </a:r>
            <a:r>
              <a:rPr lang="it-IT" altLang="ja-JP" sz="1800" b="0" dirty="0">
                <a:solidFill>
                  <a:srgbClr val="292934"/>
                </a:solidFill>
                <a:latin typeface="Symbol" charset="2"/>
                <a:cs typeface="Symbol" charset="2"/>
              </a:rPr>
              <a:t>2s</a:t>
            </a:r>
            <a:r>
              <a:rPr lang="it-IT" altLang="ja-JP" sz="1800" b="0" dirty="0">
                <a:solidFill>
                  <a:srgbClr val="292934"/>
                </a:solidFill>
                <a:latin typeface="+mn-lt"/>
              </a:rPr>
              <a:t> è pari al 95% </a:t>
            </a:r>
            <a:r>
              <a:rPr lang="it-IT" altLang="ja-JP" sz="1800" b="0" dirty="0" err="1">
                <a:solidFill>
                  <a:srgbClr val="292934"/>
                </a:solidFill>
                <a:latin typeface="+mn-lt"/>
              </a:rPr>
              <a:t>dell</a:t>
            </a:r>
            <a:r>
              <a:rPr lang="ja-JP" altLang="it-IT" sz="1800" b="0" dirty="0">
                <a:solidFill>
                  <a:srgbClr val="292934"/>
                </a:solidFill>
                <a:latin typeface="+mn-lt"/>
              </a:rPr>
              <a:t>’</a:t>
            </a:r>
            <a:r>
              <a:rPr lang="it-IT" altLang="ja-JP" sz="1800" b="0" dirty="0">
                <a:solidFill>
                  <a:srgbClr val="292934"/>
                </a:solidFill>
                <a:latin typeface="+mn-lt"/>
              </a:rPr>
              <a:t>area totale</a:t>
            </a:r>
          </a:p>
          <a:p>
            <a:pPr lvl="1" eaLnBrk="1" hangingPunct="1">
              <a:spcBef>
                <a:spcPct val="50000"/>
              </a:spcBef>
              <a:buFont typeface="Tahoma" charset="0"/>
              <a:buChar char="–"/>
            </a:pPr>
            <a:r>
              <a:rPr lang="it-IT" sz="1800" b="0" dirty="0">
                <a:solidFill>
                  <a:srgbClr val="292934"/>
                </a:solidFill>
                <a:latin typeface="+mn-lt"/>
              </a:rPr>
              <a:t>L</a:t>
            </a:r>
            <a:r>
              <a:rPr lang="ja-JP" altLang="it-IT" sz="1800" b="0" dirty="0">
                <a:solidFill>
                  <a:srgbClr val="292934"/>
                </a:solidFill>
                <a:latin typeface="+mn-lt"/>
              </a:rPr>
              <a:t>’</a:t>
            </a:r>
            <a:r>
              <a:rPr lang="it-IT" altLang="ja-JP" sz="1800" b="0" dirty="0">
                <a:solidFill>
                  <a:srgbClr val="292934"/>
                </a:solidFill>
                <a:latin typeface="+mn-lt"/>
              </a:rPr>
              <a:t>area sottesa alla Normale fra </a:t>
            </a:r>
            <a:r>
              <a:rPr lang="it-IT" altLang="ja-JP" sz="1800" b="0" i="1" dirty="0">
                <a:solidFill>
                  <a:srgbClr val="292934"/>
                </a:solidFill>
                <a:latin typeface="+mn-lt"/>
              </a:rPr>
              <a:t>X</a:t>
            </a:r>
            <a:r>
              <a:rPr lang="it-IT" altLang="ja-JP" sz="1800" b="0" dirty="0">
                <a:solidFill>
                  <a:srgbClr val="292934"/>
                </a:solidFill>
                <a:latin typeface="+mn-lt"/>
              </a:rPr>
              <a:t>=-</a:t>
            </a:r>
            <a:r>
              <a:rPr lang="it-IT" altLang="ja-JP" sz="1800" b="0" dirty="0">
                <a:solidFill>
                  <a:srgbClr val="292934"/>
                </a:solidFill>
                <a:latin typeface="Symbol" charset="2"/>
                <a:cs typeface="Symbol" charset="2"/>
              </a:rPr>
              <a:t>3s</a:t>
            </a:r>
            <a:r>
              <a:rPr lang="it-IT" altLang="ja-JP" sz="1800" b="0" dirty="0">
                <a:solidFill>
                  <a:srgbClr val="292934"/>
                </a:solidFill>
                <a:latin typeface="+mn-lt"/>
              </a:rPr>
              <a:t> ed </a:t>
            </a:r>
            <a:r>
              <a:rPr lang="it-IT" altLang="ja-JP" sz="1800" b="0" i="1" dirty="0">
                <a:solidFill>
                  <a:srgbClr val="292934"/>
                </a:solidFill>
                <a:latin typeface="+mn-lt"/>
              </a:rPr>
              <a:t>X</a:t>
            </a:r>
            <a:r>
              <a:rPr lang="it-IT" altLang="ja-JP" sz="1800" b="0" dirty="0">
                <a:solidFill>
                  <a:srgbClr val="292934"/>
                </a:solidFill>
                <a:latin typeface="+mn-lt"/>
              </a:rPr>
              <a:t>=</a:t>
            </a:r>
            <a:r>
              <a:rPr lang="it-IT" altLang="ja-JP" sz="1800" b="0" dirty="0">
                <a:solidFill>
                  <a:srgbClr val="292934"/>
                </a:solidFill>
                <a:latin typeface="Symbol" charset="2"/>
                <a:cs typeface="Symbol" charset="2"/>
              </a:rPr>
              <a:t>3s</a:t>
            </a:r>
            <a:r>
              <a:rPr lang="it-IT" altLang="ja-JP" sz="1800" b="0" dirty="0">
                <a:solidFill>
                  <a:srgbClr val="292934"/>
                </a:solidFill>
                <a:latin typeface="+mn-lt"/>
              </a:rPr>
              <a:t> è pari 99% </a:t>
            </a:r>
            <a:r>
              <a:rPr lang="it-IT" altLang="ja-JP" sz="1800" b="0" dirty="0" err="1">
                <a:solidFill>
                  <a:srgbClr val="292934"/>
                </a:solidFill>
                <a:latin typeface="+mn-lt"/>
              </a:rPr>
              <a:t>dell</a:t>
            </a:r>
            <a:r>
              <a:rPr lang="ja-JP" altLang="it-IT" sz="1800" b="0" dirty="0">
                <a:solidFill>
                  <a:srgbClr val="292934"/>
                </a:solidFill>
                <a:latin typeface="+mn-lt"/>
              </a:rPr>
              <a:t>’</a:t>
            </a:r>
            <a:r>
              <a:rPr lang="it-IT" altLang="ja-JP" sz="1800" b="0" dirty="0">
                <a:solidFill>
                  <a:srgbClr val="292934"/>
                </a:solidFill>
                <a:latin typeface="+mn-lt"/>
              </a:rPr>
              <a:t>area totale</a:t>
            </a:r>
            <a:endParaRPr lang="it-IT" sz="1800" b="0" dirty="0">
              <a:solidFill>
                <a:srgbClr val="292934"/>
              </a:solidFill>
              <a:latin typeface="+mn-lt"/>
            </a:endParaRPr>
          </a:p>
        </p:txBody>
      </p:sp>
      <p:pic>
        <p:nvPicPr>
          <p:cNvPr id="59396" name="Picture 7" descr="temp"/>
          <p:cNvPicPr>
            <a:picLocks noChangeAspect="1" noChangeArrowheads="1"/>
          </p:cNvPicPr>
          <p:nvPr/>
        </p:nvPicPr>
        <p:blipFill>
          <a:blip r:embed="rId3" cstate="print">
            <a:extLst>
              <a:ext uri="{28A0092B-C50C-407E-A947-70E740481C1C}">
                <a14:useLocalDpi xmlns:a14="http://schemas.microsoft.com/office/drawing/2010/main" val="0"/>
              </a:ext>
            </a:extLst>
          </a:blip>
          <a:srcRect t="10185" b="11287"/>
          <a:stretch>
            <a:fillRect/>
          </a:stretch>
        </p:blipFill>
        <p:spPr bwMode="auto">
          <a:xfrm>
            <a:off x="519113" y="1082803"/>
            <a:ext cx="3600450" cy="2827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CasellaDiTesto 7"/>
          <p:cNvSpPr txBox="1"/>
          <p:nvPr/>
        </p:nvSpPr>
        <p:spPr>
          <a:xfrm>
            <a:off x="441187" y="6170116"/>
            <a:ext cx="7594876" cy="400110"/>
          </a:xfrm>
          <a:prstGeom prst="rect">
            <a:avLst/>
          </a:prstGeom>
          <a:noFill/>
        </p:spPr>
        <p:txBody>
          <a:bodyPr wrap="square" rtlCol="0">
            <a:spAutoFit/>
          </a:bodyPr>
          <a:lstStyle/>
          <a:p>
            <a:r>
              <a:rPr lang="it-IT" sz="2000" b="1" dirty="0" smtClean="0"/>
              <a:t>Applet</a:t>
            </a:r>
            <a:r>
              <a:rPr lang="it-IT" sz="2000" dirty="0" smtClean="0"/>
              <a:t>. </a:t>
            </a:r>
            <a:r>
              <a:rPr lang="it-IT" sz="2000" dirty="0" smtClean="0">
                <a:hlinkClick r:id="rId4" action="ppaction://hlinkfile"/>
              </a:rPr>
              <a:t>Simulazione</a:t>
            </a:r>
            <a:endParaRPr lang="it-IT" sz="2000" dirty="0"/>
          </a:p>
        </p:txBody>
      </p:sp>
    </p:spTree>
    <p:extLst>
      <p:ext uri="{BB962C8B-B14F-4D97-AF65-F5344CB8AC3E}">
        <p14:creationId xmlns:p14="http://schemas.microsoft.com/office/powerpoint/2010/main" val="9393267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4"/>
          <p:cNvSpPr>
            <a:spLocks noGrp="1" noChangeArrowheads="1"/>
          </p:cNvSpPr>
          <p:nvPr>
            <p:ph type="title"/>
          </p:nvPr>
        </p:nvSpPr>
        <p:spPr>
          <a:xfrm>
            <a:off x="685800" y="95250"/>
            <a:ext cx="7772400" cy="831103"/>
          </a:xfrm>
        </p:spPr>
        <p:txBody>
          <a:bodyPr/>
          <a:lstStyle/>
          <a:p>
            <a:pPr eaLnBrk="1" hangingPunct="1"/>
            <a:r>
              <a:rPr lang="it-IT" sz="4000" b="0" dirty="0">
                <a:latin typeface="Tahoma" charset="0"/>
              </a:rPr>
              <a:t>Parametri della Normale</a:t>
            </a:r>
          </a:p>
        </p:txBody>
      </p:sp>
      <p:sp>
        <p:nvSpPr>
          <p:cNvPr id="60418" name="Text Box 8"/>
          <p:cNvSpPr txBox="1">
            <a:spLocks noChangeArrowheads="1"/>
          </p:cNvSpPr>
          <p:nvPr/>
        </p:nvSpPr>
        <p:spPr bwMode="auto">
          <a:xfrm>
            <a:off x="612775" y="1008904"/>
            <a:ext cx="8302625" cy="1192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dirty="0">
                <a:solidFill>
                  <a:srgbClr val="292934"/>
                </a:solidFill>
                <a:latin typeface="+mn-lt"/>
              </a:rPr>
              <a:t>La distribuzione normale è completamente descritta da 2 parametri:</a:t>
            </a:r>
          </a:p>
          <a:p>
            <a:pPr eaLnBrk="1" hangingPunct="1">
              <a:spcBef>
                <a:spcPct val="50000"/>
              </a:spcBef>
              <a:buFontTx/>
              <a:buChar char="•"/>
            </a:pPr>
            <a:r>
              <a:rPr lang="it-IT" sz="1800" b="0" dirty="0">
                <a:solidFill>
                  <a:srgbClr val="292934"/>
                </a:solidFill>
                <a:latin typeface="+mn-lt"/>
              </a:rPr>
              <a:t>Valore medio m (popolazione), media campionaria </a:t>
            </a:r>
            <a:r>
              <a:rPr lang="it-IT" sz="1800" b="0" u="sng" dirty="0" smtClean="0">
                <a:solidFill>
                  <a:srgbClr val="292934"/>
                </a:solidFill>
                <a:latin typeface="+mn-lt"/>
              </a:rPr>
              <a:t>x</a:t>
            </a:r>
            <a:r>
              <a:rPr lang="it-IT" sz="1800" b="0" dirty="0" smtClean="0">
                <a:solidFill>
                  <a:srgbClr val="292934"/>
                </a:solidFill>
                <a:latin typeface="+mn-lt"/>
              </a:rPr>
              <a:t> </a:t>
            </a:r>
            <a:r>
              <a:rPr lang="it-IT" sz="1800" b="0" dirty="0">
                <a:solidFill>
                  <a:srgbClr val="292934"/>
                </a:solidFill>
                <a:latin typeface="+mn-lt"/>
              </a:rPr>
              <a:t>(campione)</a:t>
            </a:r>
          </a:p>
          <a:p>
            <a:pPr eaLnBrk="1" hangingPunct="1">
              <a:spcBef>
                <a:spcPct val="50000"/>
              </a:spcBef>
              <a:buFontTx/>
              <a:buChar char="•"/>
            </a:pPr>
            <a:r>
              <a:rPr lang="it-IT" sz="1800" b="0" dirty="0">
                <a:solidFill>
                  <a:srgbClr val="292934"/>
                </a:solidFill>
                <a:latin typeface="+mn-lt"/>
              </a:rPr>
              <a:t>Deviazione standard </a:t>
            </a:r>
            <a:r>
              <a:rPr lang="it-IT" sz="1800" b="0" dirty="0" err="1">
                <a:solidFill>
                  <a:srgbClr val="292934"/>
                </a:solidFill>
                <a:latin typeface="+mn-lt"/>
              </a:rPr>
              <a:t>s</a:t>
            </a:r>
            <a:r>
              <a:rPr lang="it-IT" sz="1800" b="0" dirty="0">
                <a:solidFill>
                  <a:srgbClr val="292934"/>
                </a:solidFill>
                <a:latin typeface="+mn-lt"/>
              </a:rPr>
              <a:t> (popolazione), </a:t>
            </a:r>
            <a:r>
              <a:rPr lang="it-IT" sz="1800" b="0" dirty="0" err="1">
                <a:solidFill>
                  <a:srgbClr val="292934"/>
                </a:solidFill>
                <a:latin typeface="+mn-lt"/>
              </a:rPr>
              <a:t>s</a:t>
            </a:r>
            <a:r>
              <a:rPr lang="it-IT" sz="1800" b="0" dirty="0">
                <a:solidFill>
                  <a:srgbClr val="292934"/>
                </a:solidFill>
                <a:latin typeface="+mn-lt"/>
              </a:rPr>
              <a:t> (campione)</a:t>
            </a:r>
          </a:p>
        </p:txBody>
      </p:sp>
      <p:grpSp>
        <p:nvGrpSpPr>
          <p:cNvPr id="60419" name="Group 14"/>
          <p:cNvGrpSpPr>
            <a:grpSpLocks/>
          </p:cNvGrpSpPr>
          <p:nvPr/>
        </p:nvGrpSpPr>
        <p:grpSpPr bwMode="auto">
          <a:xfrm>
            <a:off x="519113" y="2520950"/>
            <a:ext cx="8129587" cy="1736725"/>
            <a:chOff x="327" y="1561"/>
            <a:chExt cx="5121" cy="1094"/>
          </a:xfrm>
        </p:grpSpPr>
        <p:pic>
          <p:nvPicPr>
            <p:cNvPr id="60423" name="Picture 6" descr="Par-6"/>
            <p:cNvPicPr>
              <a:picLocks noChangeAspect="1" noChangeArrowheads="1"/>
            </p:cNvPicPr>
            <p:nvPr/>
          </p:nvPicPr>
          <p:blipFill>
            <a:blip r:embed="rId2" cstate="email">
              <a:extLst>
                <a:ext uri="{28A0092B-C50C-407E-A947-70E740481C1C}">
                  <a14:useLocalDpi xmlns:a14="http://schemas.microsoft.com/office/drawing/2010/main" val="0"/>
                </a:ext>
              </a:extLst>
            </a:blip>
            <a:srcRect r="43378"/>
            <a:stretch>
              <a:fillRect/>
            </a:stretch>
          </p:blipFill>
          <p:spPr bwMode="auto">
            <a:xfrm>
              <a:off x="327" y="1561"/>
              <a:ext cx="2002" cy="10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0424" name="Text Box 9"/>
            <p:cNvSpPr txBox="1">
              <a:spLocks noChangeArrowheads="1"/>
            </p:cNvSpPr>
            <p:nvPr/>
          </p:nvSpPr>
          <p:spPr bwMode="auto">
            <a:xfrm>
              <a:off x="2337" y="1610"/>
              <a:ext cx="3111" cy="9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buFontTx/>
                <a:buChar char="•"/>
              </a:pPr>
              <a:r>
                <a:rPr lang="it-IT" sz="1800" dirty="0">
                  <a:solidFill>
                    <a:srgbClr val="292934"/>
                  </a:solidFill>
                  <a:latin typeface="+mn-lt"/>
                </a:rPr>
                <a:t>Media </a:t>
              </a:r>
            </a:p>
            <a:p>
              <a:pPr algn="just" eaLnBrk="1" hangingPunct="1">
                <a:spcBef>
                  <a:spcPct val="50000"/>
                </a:spcBef>
              </a:pPr>
              <a:r>
                <a:rPr lang="it-IT" sz="1600" b="0" dirty="0">
                  <a:solidFill>
                    <a:srgbClr val="292934"/>
                  </a:solidFill>
                  <a:latin typeface="+mn-lt"/>
                </a:rPr>
                <a:t>Curve della distribuzione normale con la medesima media m e diversa deviazione standard s. Valori crescenti di </a:t>
              </a:r>
              <a:r>
                <a:rPr lang="it-IT" sz="1600" b="0" dirty="0" err="1">
                  <a:solidFill>
                    <a:srgbClr val="292934"/>
                  </a:solidFill>
                  <a:latin typeface="+mn-lt"/>
                </a:rPr>
                <a:t>s</a:t>
              </a:r>
              <a:r>
                <a:rPr lang="it-IT" sz="1600" b="0" dirty="0">
                  <a:solidFill>
                    <a:srgbClr val="292934"/>
                  </a:solidFill>
                  <a:latin typeface="+mn-lt"/>
                </a:rPr>
                <a:t> </a:t>
              </a:r>
              <a:r>
                <a:rPr lang="it-IT" sz="1600" b="0" dirty="0" smtClean="0">
                  <a:solidFill>
                    <a:srgbClr val="292934"/>
                  </a:solidFill>
                  <a:latin typeface="+mn-lt"/>
                </a:rPr>
                <a:t>indicano una </a:t>
              </a:r>
              <a:r>
                <a:rPr lang="it-IT" sz="1600" b="0" dirty="0">
                  <a:solidFill>
                    <a:srgbClr val="292934"/>
                  </a:solidFill>
                  <a:latin typeface="+mn-lt"/>
                </a:rPr>
                <a:t>maggior dispersione dei valori attorno alla media</a:t>
              </a:r>
            </a:p>
          </p:txBody>
        </p:sp>
      </p:grpSp>
      <p:grpSp>
        <p:nvGrpSpPr>
          <p:cNvPr id="60420" name="Group 13"/>
          <p:cNvGrpSpPr>
            <a:grpSpLocks/>
          </p:cNvGrpSpPr>
          <p:nvPr/>
        </p:nvGrpSpPr>
        <p:grpSpPr bwMode="auto">
          <a:xfrm>
            <a:off x="527050" y="4383088"/>
            <a:ext cx="8115300" cy="1860550"/>
            <a:chOff x="332" y="2671"/>
            <a:chExt cx="5112" cy="1172"/>
          </a:xfrm>
        </p:grpSpPr>
        <p:pic>
          <p:nvPicPr>
            <p:cNvPr id="60421" name="Picture 7" descr="Par-6"/>
            <p:cNvPicPr>
              <a:picLocks noChangeAspect="1" noChangeArrowheads="1"/>
            </p:cNvPicPr>
            <p:nvPr/>
          </p:nvPicPr>
          <p:blipFill>
            <a:blip r:embed="rId3" cstate="email">
              <a:extLst>
                <a:ext uri="{28A0092B-C50C-407E-A947-70E740481C1C}">
                  <a14:useLocalDpi xmlns:a14="http://schemas.microsoft.com/office/drawing/2010/main" val="0"/>
                </a:ext>
              </a:extLst>
            </a:blip>
            <a:srcRect r="39795"/>
            <a:stretch>
              <a:fillRect/>
            </a:stretch>
          </p:blipFill>
          <p:spPr bwMode="auto">
            <a:xfrm>
              <a:off x="332" y="2671"/>
              <a:ext cx="2301" cy="11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0422" name="Text Box 10"/>
            <p:cNvSpPr txBox="1">
              <a:spLocks noChangeArrowheads="1"/>
            </p:cNvSpPr>
            <p:nvPr/>
          </p:nvSpPr>
          <p:spPr bwMode="auto">
            <a:xfrm>
              <a:off x="2635" y="2715"/>
              <a:ext cx="2809" cy="10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buFontTx/>
                <a:buChar char="•"/>
              </a:pPr>
              <a:r>
                <a:rPr lang="it-IT" sz="1800" dirty="0">
                  <a:solidFill>
                    <a:srgbClr val="292934"/>
                  </a:solidFill>
                  <a:latin typeface="+mn-lt"/>
                </a:rPr>
                <a:t>Deviazione Standard</a:t>
              </a:r>
            </a:p>
            <a:p>
              <a:pPr algn="just" eaLnBrk="1" hangingPunct="1">
                <a:spcBef>
                  <a:spcPct val="50000"/>
                </a:spcBef>
              </a:pPr>
              <a:r>
                <a:rPr lang="it-IT" sz="1600" b="0" dirty="0">
                  <a:solidFill>
                    <a:srgbClr val="292934"/>
                  </a:solidFill>
                  <a:latin typeface="+mn-lt"/>
                </a:rPr>
                <a:t>Curve della distribuzione normale con valori diversi della media m e </a:t>
              </a:r>
              <a:r>
                <a:rPr lang="it-IT" sz="1600" b="0" dirty="0" smtClean="0">
                  <a:solidFill>
                    <a:srgbClr val="292934"/>
                  </a:solidFill>
                  <a:latin typeface="+mn-lt"/>
                </a:rPr>
                <a:t>medesima </a:t>
              </a:r>
              <a:r>
                <a:rPr lang="it-IT" sz="1600" b="0" dirty="0">
                  <a:solidFill>
                    <a:srgbClr val="292934"/>
                  </a:solidFill>
                  <a:latin typeface="+mn-lt"/>
                </a:rPr>
                <a:t>deviazione standard s. Valori crescenti di m </a:t>
              </a:r>
              <a:r>
                <a:rPr lang="it-IT" sz="1600" b="0" dirty="0" smtClean="0">
                  <a:solidFill>
                    <a:srgbClr val="292934"/>
                  </a:solidFill>
                  <a:latin typeface="+mn-lt"/>
                </a:rPr>
                <a:t>indicano </a:t>
              </a:r>
              <a:r>
                <a:rPr lang="it-IT" sz="1600" b="0" dirty="0">
                  <a:solidFill>
                    <a:srgbClr val="292934"/>
                  </a:solidFill>
                  <a:latin typeface="+mn-lt"/>
                </a:rPr>
                <a:t>uno </a:t>
              </a:r>
              <a:r>
                <a:rPr lang="it-IT" sz="1600" b="0" dirty="0" smtClean="0">
                  <a:solidFill>
                    <a:srgbClr val="292934"/>
                  </a:solidFill>
                  <a:latin typeface="+mn-lt"/>
                </a:rPr>
                <a:t>spostamento (</a:t>
              </a:r>
              <a:r>
                <a:rPr lang="ja-JP" altLang="it-IT" sz="1600" b="0" dirty="0" smtClean="0">
                  <a:solidFill>
                    <a:srgbClr val="292934"/>
                  </a:solidFill>
                  <a:latin typeface="+mn-lt"/>
                </a:rPr>
                <a:t>“</a:t>
              </a:r>
              <a:r>
                <a:rPr lang="it-IT" altLang="ja-JP" sz="1600" b="0" dirty="0" err="1">
                  <a:solidFill>
                    <a:srgbClr val="292934"/>
                  </a:solidFill>
                  <a:latin typeface="+mn-lt"/>
                </a:rPr>
                <a:t>shift</a:t>
              </a:r>
              <a:r>
                <a:rPr lang="ja-JP" altLang="it-IT" sz="1600" b="0" dirty="0" smtClean="0">
                  <a:solidFill>
                    <a:srgbClr val="292934"/>
                  </a:solidFill>
                  <a:latin typeface="+mn-lt"/>
                </a:rPr>
                <a:t>”</a:t>
              </a:r>
              <a:r>
                <a:rPr lang="it-IT" altLang="ja-JP" sz="1600" b="0" dirty="0" smtClean="0">
                  <a:solidFill>
                    <a:srgbClr val="292934"/>
                  </a:solidFill>
                  <a:latin typeface="+mn-lt"/>
                </a:rPr>
                <a:t>) </a:t>
              </a:r>
              <a:r>
                <a:rPr lang="it-IT" altLang="ja-JP" sz="1600" b="0" dirty="0">
                  <a:solidFill>
                    <a:srgbClr val="292934"/>
                  </a:solidFill>
                  <a:latin typeface="+mn-lt"/>
                </a:rPr>
                <a:t>di tutti i valori della variabile casuale.</a:t>
              </a:r>
              <a:endParaRPr lang="it-IT" sz="1600" b="0" dirty="0">
                <a:solidFill>
                  <a:srgbClr val="292934"/>
                </a:solidFill>
                <a:latin typeface="+mn-lt"/>
              </a:endParaRPr>
            </a:p>
          </p:txBody>
        </p:sp>
      </p:grpSp>
    </p:spTree>
    <p:extLst>
      <p:ext uri="{BB962C8B-B14F-4D97-AF65-F5344CB8AC3E}">
        <p14:creationId xmlns:p14="http://schemas.microsoft.com/office/powerpoint/2010/main" val="35690066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026"/>
          <p:cNvSpPr>
            <a:spLocks noGrp="1" noChangeArrowheads="1"/>
          </p:cNvSpPr>
          <p:nvPr>
            <p:ph type="title"/>
          </p:nvPr>
        </p:nvSpPr>
        <p:spPr>
          <a:xfrm>
            <a:off x="533400" y="247650"/>
            <a:ext cx="8101013" cy="838200"/>
          </a:xfrm>
        </p:spPr>
        <p:txBody>
          <a:bodyPr/>
          <a:lstStyle/>
          <a:p>
            <a:pPr eaLnBrk="1" hangingPunct="1"/>
            <a:r>
              <a:rPr lang="it-IT" sz="3600" b="0">
                <a:latin typeface="Tahoma" charset="0"/>
              </a:rPr>
              <a:t>Distribuzione Normale standard</a:t>
            </a:r>
            <a:endParaRPr lang="it-IT" b="0">
              <a:latin typeface="Tahoma" charset="0"/>
            </a:endParaRPr>
          </a:p>
        </p:txBody>
      </p:sp>
      <p:sp>
        <p:nvSpPr>
          <p:cNvPr id="61442" name="Text Box 1027"/>
          <p:cNvSpPr txBox="1">
            <a:spLocks noChangeArrowheads="1"/>
          </p:cNvSpPr>
          <p:nvPr/>
        </p:nvSpPr>
        <p:spPr bwMode="auto">
          <a:xfrm>
            <a:off x="533400" y="1038962"/>
            <a:ext cx="8101013"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800" dirty="0">
                <a:solidFill>
                  <a:srgbClr val="292934"/>
                </a:solidFill>
                <a:latin typeface="+mn-lt"/>
              </a:rPr>
              <a:t>Distribuzione Normale standard. </a:t>
            </a:r>
            <a:r>
              <a:rPr lang="it-IT" sz="1800" b="0" dirty="0">
                <a:solidFill>
                  <a:srgbClr val="292934"/>
                </a:solidFill>
                <a:latin typeface="+mn-lt"/>
              </a:rPr>
              <a:t>Trasformazione della variabile </a:t>
            </a:r>
            <a:r>
              <a:rPr lang="it-IT" sz="1800" b="0" i="1" dirty="0">
                <a:solidFill>
                  <a:srgbClr val="292934"/>
                </a:solidFill>
                <a:latin typeface="+mn-lt"/>
              </a:rPr>
              <a:t>X</a:t>
            </a:r>
            <a:r>
              <a:rPr lang="it-IT" sz="1800" b="0" dirty="0">
                <a:solidFill>
                  <a:srgbClr val="292934"/>
                </a:solidFill>
                <a:latin typeface="+mn-lt"/>
              </a:rPr>
              <a:t> in </a:t>
            </a:r>
            <a:r>
              <a:rPr lang="it-IT" sz="1800" u="sng" dirty="0">
                <a:solidFill>
                  <a:srgbClr val="292934"/>
                </a:solidFill>
                <a:latin typeface="+mn-lt"/>
              </a:rPr>
              <a:t>unità di deviazione standard</a:t>
            </a:r>
            <a:r>
              <a:rPr lang="it-IT" sz="1800" b="0" dirty="0">
                <a:solidFill>
                  <a:srgbClr val="292934"/>
                </a:solidFill>
                <a:latin typeface="+mn-lt"/>
              </a:rPr>
              <a:t>. La distribuzione normale con media </a:t>
            </a:r>
            <a:r>
              <a:rPr lang="it-IT" sz="1800" b="0" i="1" u="sng" dirty="0">
                <a:solidFill>
                  <a:srgbClr val="292934"/>
                </a:solidFill>
                <a:latin typeface="+mn-lt"/>
              </a:rPr>
              <a:t>X</a:t>
            </a:r>
            <a:r>
              <a:rPr lang="it-IT" sz="1800" b="0" dirty="0">
                <a:solidFill>
                  <a:srgbClr val="292934"/>
                </a:solidFill>
                <a:latin typeface="+mn-lt"/>
              </a:rPr>
              <a:t> e deviazione standard </a:t>
            </a:r>
            <a:r>
              <a:rPr lang="it-IT" sz="1800" b="0" dirty="0" err="1">
                <a:solidFill>
                  <a:srgbClr val="292934"/>
                </a:solidFill>
                <a:latin typeface="+mn-lt"/>
              </a:rPr>
              <a:t>s</a:t>
            </a:r>
            <a:r>
              <a:rPr lang="it-IT" sz="1800" b="0" dirty="0">
                <a:solidFill>
                  <a:srgbClr val="292934"/>
                </a:solidFill>
                <a:latin typeface="+mn-lt"/>
              </a:rPr>
              <a:t> è trasformata in una distribuzione normale con media </a:t>
            </a:r>
            <a:r>
              <a:rPr lang="it-IT" sz="1800" b="0" i="1" dirty="0" smtClean="0">
                <a:solidFill>
                  <a:srgbClr val="292934"/>
                </a:solidFill>
                <a:latin typeface="Symbol" charset="2"/>
                <a:cs typeface="Symbol" charset="2"/>
              </a:rPr>
              <a:t>m</a:t>
            </a:r>
            <a:r>
              <a:rPr lang="it-IT" sz="1800" b="0" dirty="0" smtClean="0">
                <a:solidFill>
                  <a:srgbClr val="292934"/>
                </a:solidFill>
                <a:latin typeface="+mn-lt"/>
              </a:rPr>
              <a:t> = 0 </a:t>
            </a:r>
            <a:r>
              <a:rPr lang="it-IT" sz="1800" b="0" dirty="0">
                <a:solidFill>
                  <a:srgbClr val="292934"/>
                </a:solidFill>
                <a:latin typeface="+mn-lt"/>
              </a:rPr>
              <a:t>e </a:t>
            </a:r>
            <a:r>
              <a:rPr lang="it-IT" sz="1800" b="0" dirty="0" err="1" smtClean="0">
                <a:solidFill>
                  <a:srgbClr val="292934"/>
                </a:solidFill>
                <a:latin typeface="Symbol" charset="2"/>
                <a:cs typeface="Symbol" charset="2"/>
              </a:rPr>
              <a:t>s</a:t>
            </a:r>
            <a:r>
              <a:rPr lang="it-IT" sz="1800" b="0" dirty="0" smtClean="0">
                <a:solidFill>
                  <a:srgbClr val="292934"/>
                </a:solidFill>
                <a:latin typeface="Symbol" charset="2"/>
                <a:cs typeface="Symbol" charset="2"/>
              </a:rPr>
              <a:t> </a:t>
            </a:r>
            <a:r>
              <a:rPr lang="it-IT" sz="1800" b="0" dirty="0" smtClean="0">
                <a:solidFill>
                  <a:srgbClr val="292934"/>
                </a:solidFill>
                <a:latin typeface="+mn-lt"/>
              </a:rPr>
              <a:t>= 1</a:t>
            </a:r>
            <a:r>
              <a:rPr lang="it-IT" sz="1800" b="0" dirty="0">
                <a:solidFill>
                  <a:srgbClr val="292934"/>
                </a:solidFill>
                <a:latin typeface="+mn-lt"/>
              </a:rPr>
              <a:t>.</a:t>
            </a:r>
          </a:p>
        </p:txBody>
      </p:sp>
      <p:graphicFrame>
        <p:nvGraphicFramePr>
          <p:cNvPr id="47274" name="Group 1194"/>
          <p:cNvGraphicFramePr>
            <a:graphicFrameLocks noGrp="1"/>
          </p:cNvGraphicFramePr>
          <p:nvPr>
            <p:extLst>
              <p:ext uri="{D42A27DB-BD31-4B8C-83A1-F6EECF244321}">
                <p14:modId xmlns:p14="http://schemas.microsoft.com/office/powerpoint/2010/main" val="4049156793"/>
              </p:ext>
            </p:extLst>
          </p:nvPr>
        </p:nvGraphicFramePr>
        <p:xfrm>
          <a:off x="538163" y="2081213"/>
          <a:ext cx="8096250" cy="925513"/>
        </p:xfrm>
        <a:graphic>
          <a:graphicData uri="http://schemas.openxmlformats.org/drawingml/2006/table">
            <a:tbl>
              <a:tblPr/>
              <a:tblGrid>
                <a:gridCol w="735012"/>
                <a:gridCol w="736600"/>
                <a:gridCol w="735013"/>
                <a:gridCol w="736600"/>
                <a:gridCol w="736600"/>
                <a:gridCol w="736600"/>
                <a:gridCol w="736600"/>
                <a:gridCol w="736600"/>
                <a:gridCol w="735012"/>
                <a:gridCol w="736600"/>
                <a:gridCol w="735013"/>
              </a:tblGrid>
              <a:tr h="320675">
                <a:tc gridSpan="11">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400" b="0" i="0" u="none" strike="noStrike" cap="none" normalizeH="0" baseline="0" dirty="0">
                          <a:ln>
                            <a:noFill/>
                          </a:ln>
                          <a:solidFill>
                            <a:srgbClr val="292934"/>
                          </a:solidFill>
                          <a:effectLst/>
                          <a:latin typeface="Tahoma" charset="0"/>
                          <a:ea typeface="ＭＳ Ｐゴシック" charset="0"/>
                        </a:rPr>
                        <a:t>No. Pause caffè. </a:t>
                      </a:r>
                      <a:r>
                        <a:rPr kumimoji="0" lang="it-IT" sz="1400" b="0" i="1" u="none" strike="noStrike" cap="none" normalizeH="0" baseline="0" dirty="0" smtClean="0">
                          <a:ln>
                            <a:noFill/>
                          </a:ln>
                          <a:solidFill>
                            <a:srgbClr val="292934"/>
                          </a:solidFill>
                          <a:effectLst/>
                          <a:latin typeface="Tahoma" charset="0"/>
                          <a:ea typeface="ＭＳ Ｐゴシック" charset="0"/>
                        </a:rPr>
                        <a:t>X</a:t>
                      </a:r>
                      <a:r>
                        <a:rPr kumimoji="0" lang="it-IT" sz="1400" b="0" i="0" u="none" strike="noStrike" cap="none" normalizeH="0" baseline="0" dirty="0" smtClean="0">
                          <a:ln>
                            <a:noFill/>
                          </a:ln>
                          <a:solidFill>
                            <a:srgbClr val="292934"/>
                          </a:solidFill>
                          <a:effectLst/>
                          <a:latin typeface="Tahoma" charset="0"/>
                          <a:ea typeface="ＭＳ Ｐゴシック" charset="0"/>
                        </a:rPr>
                        <a:t>-bar </a:t>
                      </a:r>
                      <a:r>
                        <a:rPr kumimoji="0" lang="it-IT" sz="1400" b="0" i="0" u="none" strike="noStrike" cap="none" normalizeH="0" baseline="0" dirty="0">
                          <a:ln>
                            <a:noFill/>
                          </a:ln>
                          <a:solidFill>
                            <a:srgbClr val="292934"/>
                          </a:solidFill>
                          <a:effectLst/>
                          <a:latin typeface="Tahoma" charset="0"/>
                          <a:ea typeface="ＭＳ Ｐゴシック" charset="0"/>
                        </a:rPr>
                        <a:t>= 9, </a:t>
                      </a:r>
                      <a:r>
                        <a:rPr kumimoji="0" lang="it-IT" sz="1400" b="0" i="0" u="none" strike="noStrike" cap="none" normalizeH="0" baseline="0" dirty="0" err="1">
                          <a:ln>
                            <a:noFill/>
                          </a:ln>
                          <a:solidFill>
                            <a:srgbClr val="292934"/>
                          </a:solidFill>
                          <a:effectLst/>
                          <a:latin typeface="Tahoma" charset="0"/>
                          <a:ea typeface="ＭＳ Ｐゴシック" charset="0"/>
                        </a:rPr>
                        <a:t>s</a:t>
                      </a:r>
                      <a:r>
                        <a:rPr kumimoji="0" lang="it-IT" sz="1400" b="0" i="0" u="none" strike="noStrike" cap="none" normalizeH="0" baseline="0" dirty="0">
                          <a:ln>
                            <a:noFill/>
                          </a:ln>
                          <a:solidFill>
                            <a:srgbClr val="292934"/>
                          </a:solidFill>
                          <a:effectLst/>
                          <a:latin typeface="Tahoma" charset="0"/>
                          <a:ea typeface="ＭＳ Ｐゴシック" charset="0"/>
                        </a:rPr>
                        <a:t>=5.22</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r>
              <a:tr h="3032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1" u="none" strike="noStrike" cap="none" normalizeH="0" baseline="0">
                          <a:ln>
                            <a:noFill/>
                          </a:ln>
                          <a:solidFill>
                            <a:srgbClr val="292934"/>
                          </a:solidFill>
                          <a:effectLst/>
                          <a:latin typeface="Century Gothic" charset="0"/>
                          <a:ea typeface="ＭＳ Ｐゴシック" charset="0"/>
                        </a:rPr>
                        <a:t>X</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a:ln>
                            <a:noFill/>
                          </a:ln>
                          <a:solidFill>
                            <a:srgbClr val="292934"/>
                          </a:solidFill>
                          <a:effectLst/>
                          <a:latin typeface="Tahoma" charset="0"/>
                          <a:ea typeface="ＭＳ Ｐゴシック"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a:ln>
                            <a:noFill/>
                          </a:ln>
                          <a:solidFill>
                            <a:srgbClr val="292934"/>
                          </a:solidFill>
                          <a:effectLst/>
                          <a:latin typeface="Tahoma" charset="0"/>
                          <a:ea typeface="ＭＳ Ｐゴシック"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a:ln>
                            <a:noFill/>
                          </a:ln>
                          <a:solidFill>
                            <a:srgbClr val="292934"/>
                          </a:solidFill>
                          <a:effectLst/>
                          <a:latin typeface="Tahoma" charset="0"/>
                          <a:ea typeface="ＭＳ Ｐゴシック"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a:ln>
                            <a:noFill/>
                          </a:ln>
                          <a:solidFill>
                            <a:srgbClr val="292934"/>
                          </a:solidFill>
                          <a:effectLst/>
                          <a:latin typeface="Tahoma" charset="0"/>
                          <a:ea typeface="ＭＳ Ｐゴシック"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a:ln>
                            <a:noFill/>
                          </a:ln>
                          <a:solidFill>
                            <a:srgbClr val="292934"/>
                          </a:solidFill>
                          <a:effectLst/>
                          <a:latin typeface="Tahoma" charset="0"/>
                          <a:ea typeface="ＭＳ Ｐゴシック"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a:ln>
                            <a:noFill/>
                          </a:ln>
                          <a:solidFill>
                            <a:srgbClr val="292934"/>
                          </a:solidFill>
                          <a:effectLst/>
                          <a:latin typeface="Tahoma" charset="0"/>
                          <a:ea typeface="ＭＳ Ｐゴシック"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a:ln>
                            <a:noFill/>
                          </a:ln>
                          <a:solidFill>
                            <a:srgbClr val="292934"/>
                          </a:solidFill>
                          <a:effectLst/>
                          <a:latin typeface="Tahoma" charset="0"/>
                          <a:ea typeface="ＭＳ Ｐゴシック" charset="0"/>
                        </a:rPr>
                        <a:t>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a:ln>
                            <a:noFill/>
                          </a:ln>
                          <a:solidFill>
                            <a:srgbClr val="292934"/>
                          </a:solidFill>
                          <a:effectLst/>
                          <a:latin typeface="Tahoma" charset="0"/>
                          <a:ea typeface="ＭＳ Ｐゴシック" charset="0"/>
                        </a:rPr>
                        <a:t>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a:ln>
                            <a:noFill/>
                          </a:ln>
                          <a:solidFill>
                            <a:srgbClr val="292934"/>
                          </a:solidFill>
                          <a:effectLst/>
                          <a:latin typeface="Tahoma" charset="0"/>
                          <a:ea typeface="ＭＳ Ｐゴシック" charset="0"/>
                        </a:rPr>
                        <a:t>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a:ln>
                            <a:noFill/>
                          </a:ln>
                          <a:solidFill>
                            <a:srgbClr val="292934"/>
                          </a:solidFill>
                          <a:effectLst/>
                          <a:latin typeface="Tahoma" charset="0"/>
                          <a:ea typeface="ＭＳ Ｐゴシック" charset="0"/>
                        </a:rPr>
                        <a:t>18</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1" u="none" strike="noStrike" cap="none" normalizeH="0" baseline="0">
                          <a:ln>
                            <a:noFill/>
                          </a:ln>
                          <a:solidFill>
                            <a:srgbClr val="292934"/>
                          </a:solidFill>
                          <a:effectLst/>
                          <a:latin typeface="Century Gothic" charset="0"/>
                          <a:ea typeface="ＭＳ Ｐゴシック" charset="0"/>
                        </a:rPr>
                        <a:t>z</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a:ln>
                            <a:noFill/>
                          </a:ln>
                          <a:solidFill>
                            <a:srgbClr val="292934"/>
                          </a:solidFill>
                          <a:effectLst/>
                          <a:latin typeface="Tahoma" charset="0"/>
                          <a:ea typeface="ＭＳ Ｐゴシック" charset="0"/>
                        </a:rPr>
                        <a:t>-1.53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a:ln>
                            <a:noFill/>
                          </a:ln>
                          <a:solidFill>
                            <a:srgbClr val="292934"/>
                          </a:solidFill>
                          <a:effectLst/>
                          <a:latin typeface="Tahoma" charset="0"/>
                          <a:ea typeface="ＭＳ Ｐゴシック" charset="0"/>
                        </a:rPr>
                        <a:t>-1.15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a:ln>
                            <a:noFill/>
                          </a:ln>
                          <a:solidFill>
                            <a:srgbClr val="292934"/>
                          </a:solidFill>
                          <a:effectLst/>
                          <a:latin typeface="Tahoma" charset="0"/>
                          <a:ea typeface="ＭＳ Ｐゴシック" charset="0"/>
                        </a:rPr>
                        <a:t>-0.96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a:ln>
                            <a:noFill/>
                          </a:ln>
                          <a:solidFill>
                            <a:srgbClr val="292934"/>
                          </a:solidFill>
                          <a:effectLst/>
                          <a:latin typeface="Tahoma" charset="0"/>
                          <a:ea typeface="ＭＳ Ｐゴシック" charset="0"/>
                        </a:rPr>
                        <a:t>-0.38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a:ln>
                            <a:noFill/>
                          </a:ln>
                          <a:solidFill>
                            <a:srgbClr val="292934"/>
                          </a:solidFill>
                          <a:effectLst/>
                          <a:latin typeface="Tahoma" charset="0"/>
                          <a:ea typeface="ＭＳ Ｐゴシック" charset="0"/>
                        </a:rPr>
                        <a:t>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a:ln>
                            <a:noFill/>
                          </a:ln>
                          <a:solidFill>
                            <a:srgbClr val="292934"/>
                          </a:solidFill>
                          <a:effectLst/>
                          <a:latin typeface="Tahoma" charset="0"/>
                          <a:ea typeface="ＭＳ Ｐゴシック" charset="0"/>
                        </a:rPr>
                        <a:t>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a:ln>
                            <a:noFill/>
                          </a:ln>
                          <a:solidFill>
                            <a:srgbClr val="292934"/>
                          </a:solidFill>
                          <a:effectLst/>
                          <a:latin typeface="Tahoma" charset="0"/>
                          <a:ea typeface="ＭＳ Ｐゴシック" charset="0"/>
                        </a:rPr>
                        <a:t>0.38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a:ln>
                            <a:noFill/>
                          </a:ln>
                          <a:solidFill>
                            <a:srgbClr val="292934"/>
                          </a:solidFill>
                          <a:effectLst/>
                          <a:latin typeface="Tahoma" charset="0"/>
                          <a:ea typeface="ＭＳ Ｐゴシック" charset="0"/>
                        </a:rPr>
                        <a:t>0.57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a:ln>
                            <a:noFill/>
                          </a:ln>
                          <a:solidFill>
                            <a:srgbClr val="292934"/>
                          </a:solidFill>
                          <a:effectLst/>
                          <a:latin typeface="Tahoma" charset="0"/>
                          <a:ea typeface="ＭＳ Ｐゴシック" charset="0"/>
                        </a:rPr>
                        <a:t>1.34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dirty="0">
                          <a:ln>
                            <a:noFill/>
                          </a:ln>
                          <a:solidFill>
                            <a:srgbClr val="292934"/>
                          </a:solidFill>
                          <a:effectLst/>
                          <a:latin typeface="Tahoma" charset="0"/>
                          <a:ea typeface="ＭＳ Ｐゴシック" charset="0"/>
                        </a:rPr>
                        <a:t>1.72</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1483" name="Text Box 1203"/>
          <p:cNvSpPr txBox="1">
            <a:spLocks noChangeArrowheads="1"/>
          </p:cNvSpPr>
          <p:nvPr/>
        </p:nvSpPr>
        <p:spPr bwMode="auto">
          <a:xfrm>
            <a:off x="542925" y="6156325"/>
            <a:ext cx="8161338" cy="346075"/>
          </a:xfrm>
          <a:prstGeom prst="rect">
            <a:avLst/>
          </a:prstGeom>
          <a:solidFill>
            <a:srgbClr val="FFFFFF"/>
          </a:solidFill>
          <a:ln w="9525">
            <a:solidFill>
              <a:srgbClr val="FFFF66"/>
            </a:solidFill>
            <a:miter lim="800000"/>
            <a:headEnd/>
            <a:tailEnd/>
          </a:ln>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600" dirty="0">
                <a:solidFill>
                  <a:srgbClr val="663300"/>
                </a:solidFill>
                <a:latin typeface="Tahoma" charset="0"/>
              </a:rPr>
              <a:t>NOTA: dati</a:t>
            </a:r>
            <a:r>
              <a:rPr lang="it-IT" sz="1600" dirty="0">
                <a:solidFill>
                  <a:srgbClr val="663300"/>
                </a:solidFill>
              </a:rPr>
              <a:t> </a:t>
            </a:r>
            <a:r>
              <a:rPr lang="it-IT" sz="1600" i="1" dirty="0" err="1">
                <a:solidFill>
                  <a:srgbClr val="663300"/>
                </a:solidFill>
                <a:latin typeface="Tahoma" charset="0"/>
              </a:rPr>
              <a:t>z</a:t>
            </a:r>
            <a:r>
              <a:rPr lang="it-IT" sz="1600" i="1" dirty="0">
                <a:solidFill>
                  <a:srgbClr val="663300"/>
                </a:solidFill>
              </a:rPr>
              <a:t> </a:t>
            </a:r>
            <a:r>
              <a:rPr lang="it-IT" sz="1600" dirty="0">
                <a:solidFill>
                  <a:srgbClr val="663300"/>
                </a:solidFill>
                <a:latin typeface="Tahoma" charset="0"/>
              </a:rPr>
              <a:t>= – 0.96, </a:t>
            </a:r>
            <a:r>
              <a:rPr lang="it-IT" sz="1600" i="1" dirty="0" err="1" smtClean="0">
                <a:solidFill>
                  <a:srgbClr val="663300"/>
                </a:solidFill>
                <a:latin typeface="Tahoma" charset="0"/>
              </a:rPr>
              <a:t>Xbar</a:t>
            </a:r>
            <a:r>
              <a:rPr lang="it-IT" sz="1600" dirty="0" smtClean="0">
                <a:solidFill>
                  <a:srgbClr val="663300"/>
                </a:solidFill>
                <a:latin typeface="Tahoma" charset="0"/>
              </a:rPr>
              <a:t> </a:t>
            </a:r>
            <a:r>
              <a:rPr lang="it-IT" sz="1600" dirty="0">
                <a:solidFill>
                  <a:srgbClr val="663300"/>
                </a:solidFill>
                <a:latin typeface="Tahoma" charset="0"/>
              </a:rPr>
              <a:t>= 9 ed</a:t>
            </a:r>
            <a:r>
              <a:rPr lang="it-IT" sz="1600" i="1" dirty="0">
                <a:solidFill>
                  <a:srgbClr val="663300"/>
                </a:solidFill>
                <a:latin typeface="Tahoma" charset="0"/>
              </a:rPr>
              <a:t> </a:t>
            </a:r>
            <a:r>
              <a:rPr lang="it-IT" sz="1600" i="1" dirty="0" err="1">
                <a:solidFill>
                  <a:srgbClr val="663300"/>
                </a:solidFill>
                <a:latin typeface="Tahoma" charset="0"/>
              </a:rPr>
              <a:t>s</a:t>
            </a:r>
            <a:r>
              <a:rPr lang="it-IT" sz="1600" dirty="0" smtClean="0">
                <a:solidFill>
                  <a:srgbClr val="663300"/>
                </a:solidFill>
                <a:latin typeface="Tahoma" charset="0"/>
              </a:rPr>
              <a:t>= 5.22 </a:t>
            </a:r>
            <a:r>
              <a:rPr lang="it-IT" sz="1600" dirty="0">
                <a:solidFill>
                  <a:srgbClr val="663300"/>
                </a:solidFill>
                <a:latin typeface="Tahoma" charset="0"/>
              </a:rPr>
              <a:t>è possibile calcolare</a:t>
            </a:r>
            <a:r>
              <a:rPr lang="it-IT" sz="1600" i="1" dirty="0">
                <a:solidFill>
                  <a:srgbClr val="663300"/>
                </a:solidFill>
                <a:latin typeface="Tahoma" charset="0"/>
              </a:rPr>
              <a:t> X = </a:t>
            </a:r>
            <a:r>
              <a:rPr lang="it-IT" sz="1600" i="1" dirty="0" err="1">
                <a:solidFill>
                  <a:srgbClr val="663300"/>
                </a:solidFill>
                <a:latin typeface="Tahoma" charset="0"/>
              </a:rPr>
              <a:t>zs+</a:t>
            </a:r>
            <a:r>
              <a:rPr lang="it-IT" sz="1600" i="1" u="sng" dirty="0" err="1">
                <a:solidFill>
                  <a:srgbClr val="663300"/>
                </a:solidFill>
                <a:latin typeface="Tahoma" charset="0"/>
              </a:rPr>
              <a:t>X</a:t>
            </a:r>
            <a:r>
              <a:rPr lang="it-IT" sz="1600" i="1" dirty="0">
                <a:solidFill>
                  <a:srgbClr val="663300"/>
                </a:solidFill>
              </a:rPr>
              <a:t> </a:t>
            </a:r>
            <a:r>
              <a:rPr lang="it-IT" sz="1600" dirty="0">
                <a:solidFill>
                  <a:srgbClr val="663300"/>
                </a:solidFill>
                <a:latin typeface="Tahoma" charset="0"/>
              </a:rPr>
              <a:t>= 4</a:t>
            </a:r>
          </a:p>
        </p:txBody>
      </p:sp>
      <p:pic>
        <p:nvPicPr>
          <p:cNvPr id="61485" name="Picture 1186" descr="temp1"/>
          <p:cNvPicPr>
            <a:picLocks noChangeAspect="1" noChangeArrowheads="1"/>
          </p:cNvPicPr>
          <p:nvPr/>
        </p:nvPicPr>
        <p:blipFill>
          <a:blip r:embed="rId2" cstate="email">
            <a:extLst>
              <a:ext uri="{28A0092B-C50C-407E-A947-70E740481C1C}">
                <a14:useLocalDpi xmlns:a14="http://schemas.microsoft.com/office/drawing/2010/main" val="0"/>
              </a:ext>
            </a:extLst>
          </a:blip>
          <a:srcRect l="25279" t="22890" r="24727" b="25725"/>
          <a:stretch>
            <a:fillRect/>
          </a:stretch>
        </p:blipFill>
        <p:spPr bwMode="auto">
          <a:xfrm>
            <a:off x="5122863" y="3232150"/>
            <a:ext cx="3425825" cy="2640013"/>
          </a:xfrm>
          <a:prstGeom prst="rect">
            <a:avLst/>
          </a:prstGeom>
          <a:solidFill>
            <a:srgbClr val="339966"/>
          </a:solidFill>
          <a:ln>
            <a:noFill/>
          </a:ln>
          <a:extLst>
            <a:ext uri="{91240B29-F687-4f45-9708-019B960494DF}">
              <a14:hiddenLine xmlns:a14="http://schemas.microsoft.com/office/drawing/2010/main" xmlns="" w="9525">
                <a:solidFill>
                  <a:srgbClr val="000000"/>
                </a:solidFill>
                <a:miter lim="800000"/>
                <a:headEnd/>
                <a:tailEnd/>
              </a14:hiddenLine>
            </a:ext>
          </a:extLst>
        </p:spPr>
      </p:pic>
      <p:pic>
        <p:nvPicPr>
          <p:cNvPr id="61486" name="Picture 1037" descr="Pippo"/>
          <p:cNvPicPr>
            <a:picLocks noChangeAspect="1" noChangeArrowheads="1"/>
          </p:cNvPicPr>
          <p:nvPr/>
        </p:nvPicPr>
        <p:blipFill>
          <a:blip r:embed="rId3" cstate="email">
            <a:biLevel thresh="25000"/>
            <a:extLst>
              <a:ext uri="{28A0092B-C50C-407E-A947-70E740481C1C}">
                <a14:useLocalDpi xmlns:a14="http://schemas.microsoft.com/office/drawing/2010/main" val="0"/>
              </a:ext>
            </a:extLst>
          </a:blip>
          <a:srcRect l="11417" t="36168" r="30630" b="11955"/>
          <a:stretch>
            <a:fillRect/>
          </a:stretch>
        </p:blipFill>
        <p:spPr bwMode="auto">
          <a:xfrm>
            <a:off x="672353" y="3262033"/>
            <a:ext cx="4235450" cy="2844800"/>
          </a:xfrm>
          <a:prstGeom prst="rect">
            <a:avLst/>
          </a:prstGeom>
          <a:solidFill>
            <a:srgbClr val="FFFFFF"/>
          </a:solidFill>
          <a:ln>
            <a:noFill/>
          </a:ln>
          <a:extLst/>
        </p:spPr>
      </p:pic>
    </p:spTree>
    <p:extLst>
      <p:ext uri="{BB962C8B-B14F-4D97-AF65-F5344CB8AC3E}">
        <p14:creationId xmlns:p14="http://schemas.microsoft.com/office/powerpoint/2010/main" val="32663666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ChangeArrowheads="1"/>
          </p:cNvSpPr>
          <p:nvPr>
            <p:ph type="title"/>
          </p:nvPr>
        </p:nvSpPr>
        <p:spPr>
          <a:xfrm>
            <a:off x="571500" y="314325"/>
            <a:ext cx="7962900" cy="657225"/>
          </a:xfrm>
        </p:spPr>
        <p:txBody>
          <a:bodyPr>
            <a:normAutofit fontScale="90000"/>
          </a:bodyPr>
          <a:lstStyle/>
          <a:p>
            <a:pPr eaLnBrk="1" hangingPunct="1"/>
            <a:r>
              <a:rPr lang="it-IT">
                <a:latin typeface="Tahoma" charset="0"/>
              </a:rPr>
              <a:t>Tabella della Normale Standard</a:t>
            </a:r>
          </a:p>
        </p:txBody>
      </p:sp>
      <p:pic>
        <p:nvPicPr>
          <p:cNvPr id="62466"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r="2779"/>
          <a:stretch>
            <a:fillRect/>
          </a:stretch>
        </p:blipFill>
        <p:spPr bwMode="auto">
          <a:xfrm>
            <a:off x="5057356" y="1211518"/>
            <a:ext cx="3909651" cy="2159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2467" name="Rectangle 9"/>
          <p:cNvSpPr>
            <a:spLocks noChangeArrowheads="1"/>
          </p:cNvSpPr>
          <p:nvPr/>
        </p:nvSpPr>
        <p:spPr bwMode="auto">
          <a:xfrm>
            <a:off x="345406" y="1185863"/>
            <a:ext cx="4606659" cy="5078312"/>
          </a:xfrm>
          <a:prstGeom prst="rect">
            <a:avLst/>
          </a:prstGeom>
          <a:solidFill>
            <a:srgbClr val="FFFF6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indent="261938" algn="just"/>
            <a:r>
              <a:rPr lang="it-IT" sz="1200" b="0" dirty="0" smtClean="0">
                <a:solidFill>
                  <a:srgbClr val="292934"/>
                </a:solidFill>
                <a:latin typeface="Tahoma" charset="0"/>
                <a:cs typeface="Times New Roman" charset="0"/>
              </a:rPr>
              <a:t>La distribuzione normale standard è inserita in ciascun libro di Statistica sotto forma di una Tabella che riporta il valore della probabilità (area al di sotto della curva Normale) delimitata fra due valori della variabile standard: l’estremo inferire </a:t>
            </a:r>
            <a:r>
              <a:rPr lang="it-IT" sz="1200" b="0" dirty="0" err="1" smtClean="0">
                <a:solidFill>
                  <a:srgbClr val="292934"/>
                </a:solidFill>
                <a:latin typeface="Tahoma" charset="0"/>
                <a:cs typeface="Times New Roman" charset="0"/>
              </a:rPr>
              <a:t>z</a:t>
            </a:r>
            <a:r>
              <a:rPr lang="it-IT" sz="1200" b="0" dirty="0" smtClean="0">
                <a:solidFill>
                  <a:srgbClr val="292934"/>
                </a:solidFill>
                <a:latin typeface="Tahoma" charset="0"/>
                <a:cs typeface="Times New Roman" charset="0"/>
              </a:rPr>
              <a:t>=0,00 e un estremo superiore compreso fra z=0,01 z=3,00. </a:t>
            </a:r>
          </a:p>
          <a:p>
            <a:pPr indent="261938" algn="just"/>
            <a:endParaRPr lang="it-IT" sz="1200" b="0" dirty="0" smtClean="0">
              <a:solidFill>
                <a:srgbClr val="292934"/>
              </a:solidFill>
              <a:latin typeface="Tahoma" charset="0"/>
              <a:cs typeface="Times New Roman" charset="0"/>
            </a:endParaRPr>
          </a:p>
          <a:p>
            <a:pPr indent="261938" algn="just"/>
            <a:r>
              <a:rPr lang="it-IT" sz="1200" b="0" dirty="0" smtClean="0">
                <a:solidFill>
                  <a:srgbClr val="292934"/>
                </a:solidFill>
                <a:latin typeface="Tahoma" charset="0"/>
                <a:cs typeface="Times New Roman" charset="0"/>
              </a:rPr>
              <a:t>Nella tabella i valori della variabile standard z sono indicati con una precisione pari alla II cifra decimale (0.43, 1,65, 1.96, …) e sono separati in due parti: </a:t>
            </a:r>
          </a:p>
          <a:p>
            <a:pPr indent="261938" algn="just"/>
            <a:endParaRPr lang="it-IT" sz="1200" b="0" dirty="0" smtClean="0">
              <a:solidFill>
                <a:srgbClr val="292934"/>
              </a:solidFill>
              <a:latin typeface="Tahoma" charset="0"/>
              <a:cs typeface="Times New Roman" charset="0"/>
            </a:endParaRPr>
          </a:p>
          <a:p>
            <a:pPr marL="228600" indent="-228600" algn="just">
              <a:buFont typeface="+mj-lt"/>
              <a:buAutoNum type="alphaLcPeriod"/>
            </a:pPr>
            <a:r>
              <a:rPr lang="it-IT" sz="1200" b="0" dirty="0" smtClean="0">
                <a:solidFill>
                  <a:srgbClr val="292934"/>
                </a:solidFill>
                <a:latin typeface="Tahoma" charset="0"/>
                <a:cs typeface="Times New Roman" charset="0"/>
              </a:rPr>
              <a:t>Il valore dell’unità e del primo decimale (0,4; 1,6; …)</a:t>
            </a:r>
          </a:p>
          <a:p>
            <a:pPr marL="228600" indent="-228600" algn="just">
              <a:buFont typeface="+mj-lt"/>
              <a:buAutoNum type="alphaLcPeriod"/>
            </a:pPr>
            <a:r>
              <a:rPr lang="it-IT" sz="1200" b="0" dirty="0" smtClean="0">
                <a:solidFill>
                  <a:srgbClr val="292934"/>
                </a:solidFill>
                <a:latin typeface="Tahoma" charset="0"/>
                <a:cs typeface="Times New Roman" charset="0"/>
              </a:rPr>
              <a:t>Il valore </a:t>
            </a:r>
            <a:r>
              <a:rPr lang="it-IT" sz="1200" b="0" dirty="0">
                <a:solidFill>
                  <a:srgbClr val="292934"/>
                </a:solidFill>
                <a:latin typeface="Tahoma" charset="0"/>
                <a:cs typeface="Times New Roman" charset="0"/>
              </a:rPr>
              <a:t>secondo </a:t>
            </a:r>
            <a:r>
              <a:rPr lang="it-IT" sz="1200" b="0" dirty="0" smtClean="0">
                <a:solidFill>
                  <a:srgbClr val="292934"/>
                </a:solidFill>
                <a:latin typeface="Tahoma" charset="0"/>
                <a:cs typeface="Times New Roman" charset="0"/>
              </a:rPr>
              <a:t>decimale(0,03; 0,05; …)</a:t>
            </a:r>
          </a:p>
          <a:p>
            <a:pPr algn="just"/>
            <a:endParaRPr lang="it-IT" sz="1200" b="0" dirty="0" smtClean="0">
              <a:solidFill>
                <a:srgbClr val="292934"/>
              </a:solidFill>
              <a:latin typeface="Tahoma" charset="0"/>
              <a:cs typeface="Times New Roman" charset="0"/>
            </a:endParaRPr>
          </a:p>
          <a:p>
            <a:pPr indent="261938" algn="just"/>
            <a:r>
              <a:rPr lang="it-IT" sz="1200" b="0" dirty="0">
                <a:solidFill>
                  <a:srgbClr val="292934"/>
                </a:solidFill>
                <a:latin typeface="Tahoma" charset="0"/>
                <a:cs typeface="Times New Roman" charset="0"/>
              </a:rPr>
              <a:t>La </a:t>
            </a:r>
            <a:r>
              <a:rPr lang="it-IT" sz="1200" b="0" dirty="0" smtClean="0">
                <a:solidFill>
                  <a:srgbClr val="292934"/>
                </a:solidFill>
                <a:latin typeface="Tahoma" charset="0"/>
                <a:cs typeface="Times New Roman" charset="0"/>
              </a:rPr>
              <a:t>parte (a) del </a:t>
            </a:r>
            <a:r>
              <a:rPr lang="it-IT" sz="1200" b="0" dirty="0">
                <a:solidFill>
                  <a:srgbClr val="292934"/>
                </a:solidFill>
                <a:latin typeface="Tahoma" charset="0"/>
                <a:cs typeface="Times New Roman" charset="0"/>
              </a:rPr>
              <a:t>valore di z è inserita nella prima colonna della </a:t>
            </a:r>
            <a:r>
              <a:rPr lang="it-IT" sz="1200" b="0" dirty="0" smtClean="0">
                <a:solidFill>
                  <a:srgbClr val="292934"/>
                </a:solidFill>
                <a:latin typeface="Tahoma" charset="0"/>
                <a:cs typeface="Times New Roman" charset="0"/>
              </a:rPr>
              <a:t>Tabella, </a:t>
            </a:r>
            <a:r>
              <a:rPr lang="it-IT" sz="1200" b="0" dirty="0">
                <a:solidFill>
                  <a:srgbClr val="292934"/>
                </a:solidFill>
                <a:latin typeface="Tahoma" charset="0"/>
                <a:cs typeface="Times New Roman" charset="0"/>
              </a:rPr>
              <a:t>la </a:t>
            </a:r>
            <a:r>
              <a:rPr lang="it-IT" sz="1200" b="0" dirty="0" smtClean="0">
                <a:solidFill>
                  <a:srgbClr val="292934"/>
                </a:solidFill>
                <a:latin typeface="Tahoma" charset="0"/>
                <a:cs typeface="Times New Roman" charset="0"/>
              </a:rPr>
              <a:t>parte (b) nella </a:t>
            </a:r>
            <a:r>
              <a:rPr lang="it-IT" sz="1200" b="0" dirty="0">
                <a:solidFill>
                  <a:srgbClr val="292934"/>
                </a:solidFill>
                <a:latin typeface="Tahoma" charset="0"/>
                <a:cs typeface="Times New Roman" charset="0"/>
              </a:rPr>
              <a:t>prima riga della </a:t>
            </a:r>
            <a:r>
              <a:rPr lang="it-IT" sz="1200" b="0" dirty="0" smtClean="0">
                <a:solidFill>
                  <a:srgbClr val="292934"/>
                </a:solidFill>
                <a:latin typeface="Tahoma" charset="0"/>
                <a:cs typeface="Times New Roman" charset="0"/>
              </a:rPr>
              <a:t>Tabella. In </a:t>
            </a:r>
            <a:r>
              <a:rPr lang="it-IT" sz="1200" b="0" dirty="0" err="1" smtClean="0">
                <a:solidFill>
                  <a:srgbClr val="292934"/>
                </a:solidFill>
                <a:latin typeface="Tahoma" charset="0"/>
                <a:cs typeface="Times New Roman" charset="0"/>
              </a:rPr>
              <a:t>Table</a:t>
            </a:r>
            <a:r>
              <a:rPr lang="it-IT" sz="1200" b="0" dirty="0" smtClean="0">
                <a:solidFill>
                  <a:srgbClr val="292934"/>
                </a:solidFill>
                <a:latin typeface="Tahoma" charset="0"/>
                <a:cs typeface="Times New Roman" charset="0"/>
              </a:rPr>
              <a:t> 6 i valori nella I parte di z sono in </a:t>
            </a:r>
            <a:r>
              <a:rPr lang="it-IT" sz="1200" b="0" i="1" dirty="0" smtClean="0">
                <a:solidFill>
                  <a:srgbClr val="292934"/>
                </a:solidFill>
                <a:latin typeface="Tahoma" charset="0"/>
                <a:cs typeface="Times New Roman" charset="0"/>
              </a:rPr>
              <a:t>Corsivo</a:t>
            </a:r>
            <a:r>
              <a:rPr lang="it-IT" sz="1200" b="0" dirty="0" smtClean="0">
                <a:solidFill>
                  <a:srgbClr val="292934"/>
                </a:solidFill>
                <a:latin typeface="Tahoma" charset="0"/>
                <a:cs typeface="Times New Roman" charset="0"/>
              </a:rPr>
              <a:t>, quelli della I parte sono in </a:t>
            </a:r>
            <a:r>
              <a:rPr lang="it-IT" sz="1200" b="1" dirty="0" smtClean="0">
                <a:solidFill>
                  <a:srgbClr val="292934"/>
                </a:solidFill>
                <a:latin typeface="Tahoma" charset="0"/>
                <a:cs typeface="Times New Roman" charset="0"/>
              </a:rPr>
              <a:t>Grassetto</a:t>
            </a:r>
            <a:r>
              <a:rPr lang="it-IT" sz="1200" b="0" dirty="0" smtClean="0">
                <a:solidFill>
                  <a:srgbClr val="292934"/>
                </a:solidFill>
                <a:latin typeface="Tahoma" charset="0"/>
                <a:cs typeface="Times New Roman" charset="0"/>
              </a:rPr>
              <a:t>.  </a:t>
            </a:r>
          </a:p>
          <a:p>
            <a:pPr indent="261938" algn="just"/>
            <a:endParaRPr lang="it-IT" sz="1200" b="0" dirty="0">
              <a:solidFill>
                <a:srgbClr val="292934"/>
              </a:solidFill>
              <a:latin typeface="Tahoma" charset="0"/>
              <a:cs typeface="Times New Roman" charset="0"/>
            </a:endParaRPr>
          </a:p>
          <a:p>
            <a:pPr indent="261938" algn="just"/>
            <a:r>
              <a:rPr lang="it-IT" sz="1200" b="0" dirty="0" smtClean="0">
                <a:solidFill>
                  <a:srgbClr val="292934"/>
                </a:solidFill>
                <a:latin typeface="Tahoma" charset="0"/>
                <a:cs typeface="Times New Roman" charset="0"/>
              </a:rPr>
              <a:t>In </a:t>
            </a:r>
            <a:r>
              <a:rPr lang="it-IT" sz="1200" b="0" dirty="0" err="1" smtClean="0">
                <a:solidFill>
                  <a:srgbClr val="292934"/>
                </a:solidFill>
                <a:latin typeface="Tahoma" charset="0"/>
                <a:cs typeface="Times New Roman" charset="0"/>
              </a:rPr>
              <a:t>Table</a:t>
            </a:r>
            <a:r>
              <a:rPr lang="it-IT" sz="1200" b="0" dirty="0" smtClean="0">
                <a:solidFill>
                  <a:srgbClr val="292934"/>
                </a:solidFill>
                <a:latin typeface="Tahoma" charset="0"/>
                <a:cs typeface="Times New Roman" charset="0"/>
              </a:rPr>
              <a:t> 6.2 (up) la parte (a) del valore z=1,96 (1,9) è evidenziata con un riquadro nella I colonna della Tabella. I valori riportati nella riga a destra di 1,9 sono i valori della probabilità (area) compresa fra gli estremi z=0.00 e i valori z = 1,90, 1,91, 1,92, …., 1,99.  </a:t>
            </a:r>
          </a:p>
          <a:p>
            <a:pPr indent="261938" algn="just"/>
            <a:endParaRPr lang="it-IT" sz="1200" b="0" dirty="0" smtClean="0">
              <a:solidFill>
                <a:srgbClr val="292934"/>
              </a:solidFill>
              <a:latin typeface="Tahoma" charset="0"/>
              <a:cs typeface="Times New Roman" charset="0"/>
            </a:endParaRPr>
          </a:p>
          <a:p>
            <a:pPr indent="261938" algn="just"/>
            <a:r>
              <a:rPr lang="it-IT" sz="1200" b="0" dirty="0" smtClean="0">
                <a:solidFill>
                  <a:srgbClr val="292934"/>
                </a:solidFill>
                <a:latin typeface="Tahoma" charset="0"/>
                <a:cs typeface="Times New Roman" charset="0"/>
              </a:rPr>
              <a:t>I valori di z =1,90, 1,91, …, 1,99 sono calcolati sommando il valore 1,9 con la parte (b) del valore z  posto nella I Riga della Tavola. </a:t>
            </a:r>
          </a:p>
        </p:txBody>
      </p:sp>
      <p:pic>
        <p:nvPicPr>
          <p:cNvPr id="62468" name="Picture 11"/>
          <p:cNvPicPr>
            <a:picLocks noChangeAspect="1" noChangeArrowheads="1"/>
          </p:cNvPicPr>
          <p:nvPr/>
        </p:nvPicPr>
        <p:blipFill>
          <a:blip r:embed="rId3" cstate="email">
            <a:extLst>
              <a:ext uri="{28A0092B-C50C-407E-A947-70E740481C1C}">
                <a14:useLocalDpi xmlns:a14="http://schemas.microsoft.com/office/drawing/2010/main" val="0"/>
              </a:ext>
            </a:extLst>
          </a:blip>
          <a:srcRect l="1173" r="3879" b="1677"/>
          <a:stretch>
            <a:fillRect/>
          </a:stretch>
        </p:blipFill>
        <p:spPr bwMode="auto">
          <a:xfrm>
            <a:off x="5057356" y="3756347"/>
            <a:ext cx="3937962" cy="241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2469" name="Rectangle 12"/>
          <p:cNvSpPr>
            <a:spLocks noChangeArrowheads="1"/>
          </p:cNvSpPr>
          <p:nvPr/>
        </p:nvSpPr>
        <p:spPr bwMode="auto">
          <a:xfrm>
            <a:off x="0" y="77152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it-IT"/>
          </a:p>
        </p:txBody>
      </p:sp>
    </p:spTree>
    <p:extLst>
      <p:ext uri="{BB962C8B-B14F-4D97-AF65-F5344CB8AC3E}">
        <p14:creationId xmlns:p14="http://schemas.microsoft.com/office/powerpoint/2010/main" val="24196651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a:xfrm>
            <a:off x="519113" y="184151"/>
            <a:ext cx="7772400" cy="704492"/>
          </a:xfrm>
        </p:spPr>
        <p:txBody>
          <a:bodyPr/>
          <a:lstStyle/>
          <a:p>
            <a:pPr eaLnBrk="1" hangingPunct="1"/>
            <a:r>
              <a:rPr lang="it-IT" sz="3600" b="0" dirty="0">
                <a:latin typeface="Tahoma" charset="0"/>
              </a:rPr>
              <a:t>Valore di z e Probabilità</a:t>
            </a:r>
          </a:p>
        </p:txBody>
      </p:sp>
      <p:sp>
        <p:nvSpPr>
          <p:cNvPr id="63491" name="Text Box 14"/>
          <p:cNvSpPr txBox="1">
            <a:spLocks noChangeArrowheads="1"/>
          </p:cNvSpPr>
          <p:nvPr/>
        </p:nvSpPr>
        <p:spPr bwMode="auto">
          <a:xfrm>
            <a:off x="544871" y="6194759"/>
            <a:ext cx="44291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2000" b="0" dirty="0">
                <a:latin typeface="Tahoma" charset="0"/>
              </a:rPr>
              <a:t>Esempi: </a:t>
            </a:r>
            <a:r>
              <a:rPr lang="it-IT" sz="2000" b="0" dirty="0">
                <a:latin typeface="Tahoma" charset="0"/>
                <a:hlinkClick r:id="rId2" action="ppaction://hlinkfile"/>
              </a:rPr>
              <a:t>DN_Esempi</a:t>
            </a:r>
            <a:r>
              <a:rPr lang="it-IT" sz="2000" b="0" dirty="0">
                <a:latin typeface="Tahoma" charset="0"/>
              </a:rPr>
              <a:t>, </a:t>
            </a:r>
            <a:r>
              <a:rPr lang="it-IT" sz="2000" b="0" dirty="0" err="1">
                <a:latin typeface="Tahoma" charset="0"/>
                <a:hlinkClick r:id="rId3" action="ppaction://hlinkfile"/>
              </a:rPr>
              <a:t>DN_Esercizi</a:t>
            </a:r>
            <a:endParaRPr lang="it-IT" sz="2000" b="0" dirty="0">
              <a:latin typeface="Tahoma" charset="0"/>
            </a:endParaRPr>
          </a:p>
        </p:txBody>
      </p:sp>
      <p:sp>
        <p:nvSpPr>
          <p:cNvPr id="63494" name="Text Box 6"/>
          <p:cNvSpPr txBox="1">
            <a:spLocks noChangeArrowheads="1"/>
          </p:cNvSpPr>
          <p:nvPr/>
        </p:nvSpPr>
        <p:spPr bwMode="auto">
          <a:xfrm>
            <a:off x="469901" y="948049"/>
            <a:ext cx="8115300" cy="338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600" b="0" dirty="0">
                <a:solidFill>
                  <a:srgbClr val="292934"/>
                </a:solidFill>
                <a:latin typeface="Tahoma" charset="0"/>
              </a:rPr>
              <a:t>Calcolo </a:t>
            </a:r>
            <a:r>
              <a:rPr lang="it-IT" sz="1600" b="0" dirty="0" err="1">
                <a:solidFill>
                  <a:srgbClr val="292934"/>
                </a:solidFill>
                <a:latin typeface="Tahoma" charset="0"/>
              </a:rPr>
              <a:t>dell</a:t>
            </a:r>
            <a:r>
              <a:rPr lang="ja-JP" altLang="it-IT" sz="1600" b="0" dirty="0">
                <a:solidFill>
                  <a:srgbClr val="292934"/>
                </a:solidFill>
                <a:latin typeface="Tahoma" charset="0"/>
              </a:rPr>
              <a:t>’</a:t>
            </a:r>
            <a:r>
              <a:rPr lang="it-IT" altLang="ja-JP" sz="1600" b="0" dirty="0">
                <a:solidFill>
                  <a:srgbClr val="292934"/>
                </a:solidFill>
                <a:latin typeface="Tahoma" charset="0"/>
              </a:rPr>
              <a:t>area (probabilità) racchiusa dalla normale fra i valori </a:t>
            </a:r>
            <a:r>
              <a:rPr lang="it-IT" altLang="ja-JP" sz="1600" b="0" dirty="0" err="1">
                <a:solidFill>
                  <a:srgbClr val="292934"/>
                </a:solidFill>
                <a:latin typeface="Tahoma" charset="0"/>
              </a:rPr>
              <a:t>z</a:t>
            </a:r>
            <a:r>
              <a:rPr lang="it-IT" altLang="ja-JP" sz="1600" b="0" dirty="0">
                <a:solidFill>
                  <a:srgbClr val="292934"/>
                </a:solidFill>
                <a:latin typeface="Tahoma" charset="0"/>
              </a:rPr>
              <a:t>=0 e </a:t>
            </a:r>
            <a:r>
              <a:rPr lang="it-IT" altLang="ja-JP" sz="1600" b="0" dirty="0" err="1">
                <a:solidFill>
                  <a:srgbClr val="292934"/>
                </a:solidFill>
                <a:latin typeface="Tahoma" charset="0"/>
              </a:rPr>
              <a:t>z</a:t>
            </a:r>
            <a:r>
              <a:rPr lang="it-IT" altLang="ja-JP" sz="1600" b="0" dirty="0">
                <a:solidFill>
                  <a:srgbClr val="292934"/>
                </a:solidFill>
                <a:latin typeface="Tahoma" charset="0"/>
              </a:rPr>
              <a:t>=1,95</a:t>
            </a:r>
            <a:endParaRPr lang="it-IT" sz="1600" b="0" dirty="0">
              <a:solidFill>
                <a:srgbClr val="292934"/>
              </a:solidFill>
              <a:latin typeface="Tahoma" charset="0"/>
            </a:endParaRPr>
          </a:p>
        </p:txBody>
      </p:sp>
      <p:sp>
        <p:nvSpPr>
          <p:cNvPr id="63495" name="Text Box 7"/>
          <p:cNvSpPr txBox="1">
            <a:spLocks noChangeArrowheads="1"/>
          </p:cNvSpPr>
          <p:nvPr/>
        </p:nvSpPr>
        <p:spPr bwMode="auto">
          <a:xfrm>
            <a:off x="469901" y="3732190"/>
            <a:ext cx="7295632"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b="0" dirty="0" smtClean="0">
                <a:solidFill>
                  <a:srgbClr val="292934"/>
                </a:solidFill>
                <a:latin typeface="Tahoma" charset="0"/>
              </a:rPr>
              <a:t>Valore dell’ area di colore rosso P(0</a:t>
            </a:r>
            <a:r>
              <a:rPr lang="it-IT" sz="1800" b="0" dirty="0">
                <a:solidFill>
                  <a:srgbClr val="292934"/>
                </a:solidFill>
                <a:latin typeface="Tahoma" charset="0"/>
                <a:sym typeface="Symbol" charset="0"/>
              </a:rPr>
              <a:t> </a:t>
            </a:r>
            <a:r>
              <a:rPr lang="en-US" sz="1800" b="0" dirty="0">
                <a:solidFill>
                  <a:srgbClr val="292934"/>
                </a:solidFill>
                <a:latin typeface="Tahoma" charset="0"/>
                <a:cs typeface="Tahoma" charset="0"/>
                <a:sym typeface="Symbol" charset="0"/>
              </a:rPr>
              <a:t>z 1,96) = 0.4744  47%</a:t>
            </a:r>
          </a:p>
        </p:txBody>
      </p:sp>
      <p:grpSp>
        <p:nvGrpSpPr>
          <p:cNvPr id="63496" name="Group 17"/>
          <p:cNvGrpSpPr>
            <a:grpSpLocks/>
          </p:cNvGrpSpPr>
          <p:nvPr/>
        </p:nvGrpSpPr>
        <p:grpSpPr bwMode="auto">
          <a:xfrm>
            <a:off x="4478339" y="1459269"/>
            <a:ext cx="3736457" cy="2114729"/>
            <a:chOff x="2831" y="1035"/>
            <a:chExt cx="2192" cy="1178"/>
          </a:xfrm>
        </p:grpSpPr>
        <p:pic>
          <p:nvPicPr>
            <p:cNvPr id="63498"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831" y="1035"/>
              <a:ext cx="2192" cy="11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3499" name="Line 15"/>
            <p:cNvSpPr>
              <a:spLocks noChangeShapeType="1"/>
            </p:cNvSpPr>
            <p:nvPr/>
          </p:nvSpPr>
          <p:spPr bwMode="auto">
            <a:xfrm>
              <a:off x="2976" y="1728"/>
              <a:ext cx="1124" cy="0"/>
            </a:xfrm>
            <a:prstGeom prst="line">
              <a:avLst/>
            </a:prstGeom>
            <a:noFill/>
            <a:ln w="9525">
              <a:solidFill>
                <a:srgbClr val="993300"/>
              </a:solidFill>
              <a:round/>
              <a:headEnd/>
              <a:tailEnd type="triangle" w="med" len="med"/>
            </a:ln>
            <a:extLst>
              <a:ext uri="{909E8E84-426E-40dd-AFC4-6F175D3DCCD1}">
                <a14:hiddenFill xmlns:a14="http://schemas.microsoft.com/office/drawing/2010/main" xmlns="">
                  <a:noFill/>
                </a14:hiddenFill>
              </a:ext>
            </a:extLst>
          </p:spPr>
          <p:txBody>
            <a:bodyPr/>
            <a:lstStyle/>
            <a:p>
              <a:endParaRPr lang="it-IT"/>
            </a:p>
          </p:txBody>
        </p:sp>
        <p:sp>
          <p:nvSpPr>
            <p:cNvPr id="63500" name="Line 16"/>
            <p:cNvSpPr>
              <a:spLocks noChangeShapeType="1"/>
            </p:cNvSpPr>
            <p:nvPr/>
          </p:nvSpPr>
          <p:spPr bwMode="auto">
            <a:xfrm flipH="1">
              <a:off x="4212" y="1248"/>
              <a:ext cx="4" cy="440"/>
            </a:xfrm>
            <a:prstGeom prst="line">
              <a:avLst/>
            </a:prstGeom>
            <a:noFill/>
            <a:ln w="9525">
              <a:solidFill>
                <a:srgbClr val="993300"/>
              </a:solidFill>
              <a:round/>
              <a:headEnd/>
              <a:tailEnd type="triangle" w="med" len="med"/>
            </a:ln>
            <a:extLst>
              <a:ext uri="{909E8E84-426E-40dd-AFC4-6F175D3DCCD1}">
                <a14:hiddenFill xmlns:a14="http://schemas.microsoft.com/office/drawing/2010/main" xmlns="">
                  <a:noFill/>
                </a14:hiddenFill>
              </a:ext>
            </a:extLst>
          </p:spPr>
          <p:txBody>
            <a:bodyPr/>
            <a:lstStyle/>
            <a:p>
              <a:endParaRPr lang="it-IT"/>
            </a:p>
          </p:txBody>
        </p:sp>
      </p:grpSp>
      <p:pic>
        <p:nvPicPr>
          <p:cNvPr id="63497" name="Picture 30" descr="Distribution Plot1"/>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30955" y="1459269"/>
            <a:ext cx="3390900" cy="2114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CasellaDiTesto 1"/>
          <p:cNvSpPr txBox="1"/>
          <p:nvPr/>
        </p:nvSpPr>
        <p:spPr>
          <a:xfrm>
            <a:off x="469901" y="4178796"/>
            <a:ext cx="7701676" cy="1938992"/>
          </a:xfrm>
          <a:prstGeom prst="rect">
            <a:avLst/>
          </a:prstGeom>
          <a:noFill/>
        </p:spPr>
        <p:txBody>
          <a:bodyPr wrap="square" rtlCol="0">
            <a:spAutoFit/>
          </a:bodyPr>
          <a:lstStyle/>
          <a:p>
            <a:pPr>
              <a:lnSpc>
                <a:spcPct val="150000"/>
              </a:lnSpc>
            </a:pPr>
            <a:r>
              <a:rPr lang="it-IT" sz="1600" b="0" dirty="0" smtClean="0">
                <a:latin typeface="Tahoma" pitchFamily="34" charset="0"/>
                <a:ea typeface="Tahoma" pitchFamily="34" charset="0"/>
                <a:cs typeface="Tahoma" pitchFamily="34" charset="0"/>
              </a:rPr>
              <a:t>Uso della Tabella 6 per il calcolo della Probabilità</a:t>
            </a:r>
          </a:p>
          <a:p>
            <a:pPr marL="457200" indent="-457200">
              <a:buFont typeface="+mj-lt"/>
              <a:buAutoNum type="arabicPeriod"/>
            </a:pPr>
            <a:r>
              <a:rPr lang="it-IT" sz="1600" b="0" dirty="0" smtClean="0">
                <a:latin typeface="Tahoma" pitchFamily="34" charset="0"/>
                <a:ea typeface="Tahoma" pitchFamily="34" charset="0"/>
                <a:cs typeface="Tahoma" pitchFamily="34" charset="0"/>
              </a:rPr>
              <a:t>Separo il valore z = 1,96 in due parti 1,9 e 0,06</a:t>
            </a:r>
          </a:p>
          <a:p>
            <a:pPr marL="457200" indent="-457200">
              <a:buFont typeface="+mj-lt"/>
              <a:buAutoNum type="arabicPeriod"/>
            </a:pPr>
            <a:r>
              <a:rPr lang="it-IT" sz="1600" b="0" dirty="0" smtClean="0">
                <a:latin typeface="Tahoma" pitchFamily="34" charset="0"/>
                <a:ea typeface="Tahoma" pitchFamily="34" charset="0"/>
                <a:cs typeface="Tahoma" pitchFamily="34" charset="0"/>
              </a:rPr>
              <a:t>Individuo il valore z=1,9 nella </a:t>
            </a:r>
            <a:r>
              <a:rPr lang="it-IT" sz="1600" dirty="0" smtClean="0">
                <a:latin typeface="Tahoma" pitchFamily="34" charset="0"/>
                <a:ea typeface="Tahoma" pitchFamily="34" charset="0"/>
                <a:cs typeface="Tahoma" pitchFamily="34" charset="0"/>
              </a:rPr>
              <a:t>I colonna  </a:t>
            </a:r>
            <a:r>
              <a:rPr lang="it-IT" sz="1600" b="0" dirty="0" smtClean="0">
                <a:latin typeface="Tahoma" pitchFamily="34" charset="0"/>
                <a:ea typeface="Tahoma" pitchFamily="34" charset="0"/>
                <a:cs typeface="Tahoma" pitchFamily="34" charset="0"/>
              </a:rPr>
              <a:t>della Tabella 6</a:t>
            </a:r>
          </a:p>
          <a:p>
            <a:pPr marL="457200" indent="-457200">
              <a:buFont typeface="+mj-lt"/>
              <a:buAutoNum type="arabicPeriod"/>
            </a:pPr>
            <a:r>
              <a:rPr lang="it-IT" sz="1600" b="0" dirty="0" smtClean="0">
                <a:latin typeface="Tahoma" pitchFamily="34" charset="0"/>
                <a:ea typeface="Tahoma" pitchFamily="34" charset="0"/>
                <a:cs typeface="Tahoma" pitchFamily="34" charset="0"/>
              </a:rPr>
              <a:t>Individuo il valore 0,06 nella </a:t>
            </a:r>
            <a:r>
              <a:rPr lang="it-IT" sz="1600" dirty="0" smtClean="0">
                <a:latin typeface="Tahoma" pitchFamily="34" charset="0"/>
                <a:ea typeface="Tahoma" pitchFamily="34" charset="0"/>
                <a:cs typeface="Tahoma" pitchFamily="34" charset="0"/>
              </a:rPr>
              <a:t>I riga </a:t>
            </a:r>
            <a:r>
              <a:rPr lang="it-IT" sz="1600" b="0" dirty="0" smtClean="0">
                <a:latin typeface="Tahoma" pitchFamily="34" charset="0"/>
                <a:ea typeface="Tahoma" pitchFamily="34" charset="0"/>
                <a:cs typeface="Tahoma" pitchFamily="34" charset="0"/>
              </a:rPr>
              <a:t>della Tabella 6</a:t>
            </a:r>
          </a:p>
          <a:p>
            <a:pPr marL="457200" indent="-457200">
              <a:buFont typeface="+mj-lt"/>
              <a:buAutoNum type="arabicPeriod"/>
            </a:pPr>
            <a:r>
              <a:rPr lang="it-IT" sz="1600" b="0" dirty="0" smtClean="0">
                <a:latin typeface="Tahoma" pitchFamily="34" charset="0"/>
                <a:ea typeface="Tahoma" pitchFamily="34" charset="0"/>
                <a:cs typeface="Tahoma" pitchFamily="34" charset="0"/>
              </a:rPr>
              <a:t>Disegno una linea orizzontale a partire dal valore z=1,96</a:t>
            </a:r>
          </a:p>
          <a:p>
            <a:pPr marL="457200" indent="-457200">
              <a:buFont typeface="+mj-lt"/>
              <a:buAutoNum type="arabicPeriod"/>
            </a:pPr>
            <a:r>
              <a:rPr lang="it-IT" sz="1600" b="0" dirty="0" smtClean="0">
                <a:latin typeface="Tahoma" pitchFamily="34" charset="0"/>
                <a:ea typeface="Tahoma" pitchFamily="34" charset="0"/>
                <a:cs typeface="Tahoma" pitchFamily="34" charset="0"/>
              </a:rPr>
              <a:t>Disegno una linea verticale a partire dal valore z = 0,06</a:t>
            </a:r>
          </a:p>
          <a:p>
            <a:pPr marL="457200" indent="-457200">
              <a:buFont typeface="+mj-lt"/>
              <a:buAutoNum type="arabicPeriod"/>
            </a:pPr>
            <a:r>
              <a:rPr lang="it-IT" sz="1600" b="0" dirty="0" smtClean="0">
                <a:latin typeface="Tahoma" pitchFamily="34" charset="0"/>
                <a:ea typeface="Tahoma" pitchFamily="34" charset="0"/>
                <a:cs typeface="Tahoma" pitchFamily="34" charset="0"/>
              </a:rPr>
              <a:t>L’intersezione fra le linee è ii valore di probabilità cercato </a:t>
            </a:r>
          </a:p>
        </p:txBody>
      </p:sp>
      <p:sp>
        <p:nvSpPr>
          <p:cNvPr id="3" name="Freccia destra 2"/>
          <p:cNvSpPr/>
          <p:nvPr/>
        </p:nvSpPr>
        <p:spPr>
          <a:xfrm>
            <a:off x="4272117" y="1828816"/>
            <a:ext cx="153950" cy="133819"/>
          </a:xfrm>
          <a:prstGeom prst="right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2210918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600" dirty="0" smtClean="0">
                <a:solidFill>
                  <a:srgbClr val="FF0000"/>
                </a:solidFill>
                <a:latin typeface="Tahoma" charset="0"/>
              </a:rPr>
              <a:t>Esperimenti, Risultati, Spazio Campionario</a:t>
            </a:r>
            <a:endParaRPr lang="it-IT" sz="3600" dirty="0"/>
          </a:p>
        </p:txBody>
      </p:sp>
      <p:pic>
        <p:nvPicPr>
          <p:cNvPr id="4"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1707777"/>
            <a:ext cx="7983065" cy="3219900"/>
          </a:xfrm>
          <a:prstGeom prst="rect">
            <a:avLst/>
          </a:prstGeom>
        </p:spPr>
      </p:pic>
      <p:sp>
        <p:nvSpPr>
          <p:cNvPr id="5" name="CasellaDiTesto 4"/>
          <p:cNvSpPr txBox="1"/>
          <p:nvPr/>
        </p:nvSpPr>
        <p:spPr>
          <a:xfrm>
            <a:off x="609600" y="5244354"/>
            <a:ext cx="8077200" cy="646331"/>
          </a:xfrm>
          <a:prstGeom prst="rect">
            <a:avLst/>
          </a:prstGeom>
          <a:noFill/>
        </p:spPr>
        <p:txBody>
          <a:bodyPr wrap="square" rtlCol="0">
            <a:spAutoFit/>
          </a:bodyPr>
          <a:lstStyle/>
          <a:p>
            <a:r>
              <a:rPr lang="it-IT" dirty="0" smtClean="0"/>
              <a:t>Lo spazio campionario di un esperimento può essere rappresentato graficamente tramite un diagramma di </a:t>
            </a:r>
            <a:r>
              <a:rPr lang="it-IT" dirty="0" err="1" smtClean="0"/>
              <a:t>Veen</a:t>
            </a:r>
            <a:r>
              <a:rPr lang="it-IT" dirty="0" smtClean="0"/>
              <a:t> o un diagramma ad albero  </a:t>
            </a:r>
            <a:endParaRPr lang="it-IT" dirty="0"/>
          </a:p>
        </p:txBody>
      </p:sp>
    </p:spTree>
    <p:extLst>
      <p:ext uri="{BB962C8B-B14F-4D97-AF65-F5344CB8AC3E}">
        <p14:creationId xmlns:p14="http://schemas.microsoft.com/office/powerpoint/2010/main" val="25687633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a:xfrm>
            <a:off x="519113" y="184151"/>
            <a:ext cx="7772400" cy="704492"/>
          </a:xfrm>
        </p:spPr>
        <p:txBody>
          <a:bodyPr/>
          <a:lstStyle/>
          <a:p>
            <a:pPr eaLnBrk="1" hangingPunct="1"/>
            <a:r>
              <a:rPr lang="it-IT" sz="3600" b="0" dirty="0">
                <a:latin typeface="Tahoma" charset="0"/>
              </a:rPr>
              <a:t>Valore di z e Probabilità</a:t>
            </a:r>
          </a:p>
        </p:txBody>
      </p:sp>
      <p:sp>
        <p:nvSpPr>
          <p:cNvPr id="63490" name="Text Box 8"/>
          <p:cNvSpPr txBox="1">
            <a:spLocks noChangeArrowheads="1"/>
          </p:cNvSpPr>
          <p:nvPr/>
        </p:nvSpPr>
        <p:spPr bwMode="auto">
          <a:xfrm>
            <a:off x="477838" y="974541"/>
            <a:ext cx="81153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600" dirty="0">
                <a:solidFill>
                  <a:srgbClr val="FFFFFF"/>
                </a:solidFill>
                <a:latin typeface="Tahoma" charset="0"/>
              </a:rPr>
              <a:t>Calcolo del valore z corrispondente </a:t>
            </a:r>
            <a:r>
              <a:rPr lang="it-IT" sz="1600" dirty="0" smtClean="0">
                <a:solidFill>
                  <a:srgbClr val="FFFFFF"/>
                </a:solidFill>
                <a:latin typeface="Tahoma" charset="0"/>
              </a:rPr>
              <a:t>all’</a:t>
            </a:r>
            <a:r>
              <a:rPr lang="it-IT" altLang="ja-JP" sz="1600" dirty="0" smtClean="0">
                <a:solidFill>
                  <a:srgbClr val="FFFFFF"/>
                </a:solidFill>
                <a:latin typeface="Tahoma" charset="0"/>
              </a:rPr>
              <a:t>area </a:t>
            </a:r>
            <a:r>
              <a:rPr lang="it-IT" altLang="ja-JP" sz="1600" dirty="0">
                <a:solidFill>
                  <a:srgbClr val="FFFFFF"/>
                </a:solidFill>
                <a:latin typeface="Tahoma" charset="0"/>
              </a:rPr>
              <a:t>della normale pari a 0.4251</a:t>
            </a:r>
            <a:endParaRPr lang="it-IT" sz="1600" dirty="0">
              <a:solidFill>
                <a:srgbClr val="FFFFFF"/>
              </a:solidFill>
              <a:latin typeface="Tahoma" charset="0"/>
            </a:endParaRPr>
          </a:p>
        </p:txBody>
      </p:sp>
      <p:sp>
        <p:nvSpPr>
          <p:cNvPr id="63501" name="Text Box 11"/>
          <p:cNvSpPr txBox="1">
            <a:spLocks noChangeArrowheads="1"/>
          </p:cNvSpPr>
          <p:nvPr/>
        </p:nvSpPr>
        <p:spPr bwMode="auto">
          <a:xfrm>
            <a:off x="477838" y="3750404"/>
            <a:ext cx="816661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b="0" dirty="0" smtClean="0">
                <a:latin typeface="Tahoma" charset="0"/>
              </a:rPr>
              <a:t>Data la probabilità P </a:t>
            </a:r>
            <a:r>
              <a:rPr lang="en-US" sz="1800" b="0" dirty="0">
                <a:latin typeface="Tahoma" charset="0"/>
                <a:cs typeface="Tahoma" charset="0"/>
                <a:sym typeface="Symbol" charset="0"/>
              </a:rPr>
              <a:t>= </a:t>
            </a:r>
            <a:r>
              <a:rPr lang="en-US" sz="1800" b="0" dirty="0" smtClean="0">
                <a:latin typeface="Tahoma" charset="0"/>
                <a:cs typeface="Tahoma" charset="0"/>
                <a:sym typeface="Symbol" charset="0"/>
              </a:rPr>
              <a:t>0,4251 </a:t>
            </a:r>
            <a:r>
              <a:rPr lang="en-US" sz="1800" b="0" dirty="0">
                <a:latin typeface="Tahoma" charset="0"/>
                <a:cs typeface="Tahoma" charset="0"/>
                <a:sym typeface="Symbol" charset="0"/>
              </a:rPr>
              <a:t>(42%) </a:t>
            </a:r>
            <a:r>
              <a:rPr lang="en-US" sz="1800" b="0" dirty="0" err="1" smtClean="0">
                <a:latin typeface="Tahoma" charset="0"/>
                <a:cs typeface="Tahoma" charset="0"/>
                <a:sym typeface="Symbol" charset="0"/>
              </a:rPr>
              <a:t>il</a:t>
            </a:r>
            <a:r>
              <a:rPr lang="en-US" sz="1800" b="0" dirty="0" smtClean="0">
                <a:latin typeface="Tahoma" charset="0"/>
                <a:cs typeface="Tahoma" charset="0"/>
                <a:sym typeface="Symbol" charset="0"/>
              </a:rPr>
              <a:t> </a:t>
            </a:r>
            <a:r>
              <a:rPr lang="en-US" sz="1800" b="0" dirty="0" err="1" smtClean="0">
                <a:latin typeface="Tahoma" charset="0"/>
                <a:cs typeface="Tahoma" charset="0"/>
                <a:sym typeface="Symbol" charset="0"/>
              </a:rPr>
              <a:t>valore</a:t>
            </a:r>
            <a:r>
              <a:rPr lang="en-US" sz="1800" b="0" dirty="0" smtClean="0">
                <a:latin typeface="Tahoma" charset="0"/>
                <a:cs typeface="Tahoma" charset="0"/>
                <a:sym typeface="Symbol" charset="0"/>
              </a:rPr>
              <a:t> di z </a:t>
            </a:r>
            <a:r>
              <a:rPr lang="en-US" sz="1800" b="0" dirty="0" err="1" smtClean="0">
                <a:latin typeface="Tahoma" charset="0"/>
                <a:cs typeface="Tahoma" charset="0"/>
                <a:sym typeface="Symbol" charset="0"/>
              </a:rPr>
              <a:t>associato</a:t>
            </a:r>
            <a:r>
              <a:rPr lang="en-US" sz="1800" b="0" dirty="0" smtClean="0">
                <a:latin typeface="Tahoma" charset="0"/>
                <a:cs typeface="Tahoma" charset="0"/>
                <a:sym typeface="Symbol" charset="0"/>
              </a:rPr>
              <a:t> a P </a:t>
            </a:r>
            <a:r>
              <a:rPr lang="en-US" sz="1800" b="0" dirty="0" smtClean="0">
                <a:latin typeface="Tahoma" charset="0"/>
                <a:cs typeface="Tahoma" charset="0"/>
                <a:sym typeface="Wingdings" charset="0"/>
              </a:rPr>
              <a:t>è </a:t>
            </a:r>
            <a:r>
              <a:rPr lang="en-US" sz="1800" b="0" dirty="0" err="1" smtClean="0">
                <a:latin typeface="Tahoma" charset="0"/>
                <a:cs typeface="Tahoma" charset="0"/>
                <a:sym typeface="Wingdings" charset="0"/>
              </a:rPr>
              <a:t>pari</a:t>
            </a:r>
            <a:r>
              <a:rPr lang="en-US" sz="1800" b="0" dirty="0" smtClean="0">
                <a:latin typeface="Tahoma" charset="0"/>
                <a:cs typeface="Tahoma" charset="0"/>
                <a:sym typeface="Wingdings" charset="0"/>
              </a:rPr>
              <a:t> a</a:t>
            </a:r>
            <a:r>
              <a:rPr lang="en-US" sz="1800" b="0" dirty="0" smtClean="0">
                <a:latin typeface="Tahoma" charset="0"/>
                <a:cs typeface="Tahoma" charset="0"/>
                <a:sym typeface="Symbol" charset="0"/>
              </a:rPr>
              <a:t> 1.44</a:t>
            </a:r>
            <a:endParaRPr lang="en-US" sz="1800" b="0" dirty="0">
              <a:latin typeface="Tahoma" charset="0"/>
              <a:cs typeface="Tahoma" charset="0"/>
              <a:sym typeface="Symbol" charset="0"/>
            </a:endParaRPr>
          </a:p>
        </p:txBody>
      </p:sp>
      <p:grpSp>
        <p:nvGrpSpPr>
          <p:cNvPr id="63502" name="Group 25"/>
          <p:cNvGrpSpPr>
            <a:grpSpLocks/>
          </p:cNvGrpSpPr>
          <p:nvPr/>
        </p:nvGrpSpPr>
        <p:grpSpPr bwMode="auto">
          <a:xfrm>
            <a:off x="4099898" y="1414132"/>
            <a:ext cx="3448050" cy="2098675"/>
            <a:chOff x="2852" y="2667"/>
            <a:chExt cx="2172" cy="1322"/>
          </a:xfrm>
        </p:grpSpPr>
        <p:pic>
          <p:nvPicPr>
            <p:cNvPr id="63504" name="Picture 9"/>
            <p:cNvPicPr>
              <a:picLocks noChangeAspect="1" noChangeArrowheads="1"/>
            </p:cNvPicPr>
            <p:nvPr/>
          </p:nvPicPr>
          <p:blipFill>
            <a:blip r:embed="rId2" cstate="email">
              <a:extLst>
                <a:ext uri="{28A0092B-C50C-407E-A947-70E740481C1C}">
                  <a14:useLocalDpi xmlns:a14="http://schemas.microsoft.com/office/drawing/2010/main" val="0"/>
                </a:ext>
              </a:extLst>
            </a:blip>
            <a:srcRect l="2525" r="1894" b="1677"/>
            <a:stretch>
              <a:fillRect/>
            </a:stretch>
          </p:blipFill>
          <p:spPr bwMode="auto">
            <a:xfrm>
              <a:off x="2852" y="2667"/>
              <a:ext cx="2172" cy="13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3505" name="Line 19"/>
            <p:cNvSpPr>
              <a:spLocks noChangeShapeType="1"/>
            </p:cNvSpPr>
            <p:nvPr/>
          </p:nvSpPr>
          <p:spPr bwMode="auto">
            <a:xfrm flipV="1">
              <a:off x="4215" y="2910"/>
              <a:ext cx="0" cy="420"/>
            </a:xfrm>
            <a:prstGeom prst="line">
              <a:avLst/>
            </a:prstGeom>
            <a:noFill/>
            <a:ln w="9525">
              <a:solidFill>
                <a:srgbClr val="0033CC"/>
              </a:solidFill>
              <a:round/>
              <a:headEnd/>
              <a:tailEnd type="triangle" w="med" len="med"/>
            </a:ln>
            <a:extLst>
              <a:ext uri="{909E8E84-426E-40dd-AFC4-6F175D3DCCD1}">
                <a14:hiddenFill xmlns:a14="http://schemas.microsoft.com/office/drawing/2010/main" xmlns="">
                  <a:noFill/>
                </a14:hiddenFill>
              </a:ext>
            </a:extLst>
          </p:spPr>
          <p:txBody>
            <a:bodyPr/>
            <a:lstStyle/>
            <a:p>
              <a:endParaRPr lang="it-IT"/>
            </a:p>
          </p:txBody>
        </p:sp>
        <p:sp>
          <p:nvSpPr>
            <p:cNvPr id="63506" name="Line 20"/>
            <p:cNvSpPr>
              <a:spLocks noChangeShapeType="1"/>
            </p:cNvSpPr>
            <p:nvPr/>
          </p:nvSpPr>
          <p:spPr bwMode="auto">
            <a:xfrm flipH="1">
              <a:off x="2964" y="3387"/>
              <a:ext cx="1128" cy="0"/>
            </a:xfrm>
            <a:prstGeom prst="line">
              <a:avLst/>
            </a:prstGeom>
            <a:noFill/>
            <a:ln w="9525">
              <a:solidFill>
                <a:srgbClr val="0033CC"/>
              </a:solidFill>
              <a:round/>
              <a:headEnd/>
              <a:tailEnd type="triangle" w="med" len="med"/>
            </a:ln>
            <a:extLst>
              <a:ext uri="{909E8E84-426E-40dd-AFC4-6F175D3DCCD1}">
                <a14:hiddenFill xmlns:a14="http://schemas.microsoft.com/office/drawing/2010/main" xmlns="">
                  <a:noFill/>
                </a14:hiddenFill>
              </a:ext>
            </a:extLst>
          </p:spPr>
          <p:txBody>
            <a:bodyPr/>
            <a:lstStyle/>
            <a:p>
              <a:endParaRPr lang="it-IT"/>
            </a:p>
          </p:txBody>
        </p:sp>
      </p:grpSp>
      <p:pic>
        <p:nvPicPr>
          <p:cNvPr id="63503" name="Picture 29" descr="Distribution Plot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77838" y="1430544"/>
            <a:ext cx="3390900" cy="2114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CasellaDiTesto 19"/>
          <p:cNvSpPr txBox="1"/>
          <p:nvPr/>
        </p:nvSpPr>
        <p:spPr>
          <a:xfrm>
            <a:off x="469900" y="4178796"/>
            <a:ext cx="8123237" cy="1938992"/>
          </a:xfrm>
          <a:prstGeom prst="rect">
            <a:avLst/>
          </a:prstGeom>
          <a:noFill/>
        </p:spPr>
        <p:txBody>
          <a:bodyPr wrap="square" rtlCol="0">
            <a:spAutoFit/>
          </a:bodyPr>
          <a:lstStyle/>
          <a:p>
            <a:pPr>
              <a:lnSpc>
                <a:spcPct val="150000"/>
              </a:lnSpc>
            </a:pPr>
            <a:r>
              <a:rPr lang="it-IT" sz="1600" b="0" dirty="0" smtClean="0">
                <a:latin typeface="Tahoma" pitchFamily="34" charset="0"/>
                <a:ea typeface="Tahoma" pitchFamily="34" charset="0"/>
                <a:cs typeface="Tahoma" pitchFamily="34" charset="0"/>
              </a:rPr>
              <a:t>Uso della Tabella 6 per il calcolo della Probabilità</a:t>
            </a:r>
          </a:p>
          <a:p>
            <a:pPr marL="457200" indent="-457200">
              <a:buFont typeface="+mj-lt"/>
              <a:buAutoNum type="arabicPeriod"/>
            </a:pPr>
            <a:r>
              <a:rPr lang="it-IT" sz="1600" b="0" dirty="0">
                <a:latin typeface="Tahoma" pitchFamily="34" charset="0"/>
                <a:ea typeface="Tahoma" pitchFamily="34" charset="0"/>
                <a:cs typeface="Tahoma" pitchFamily="34" charset="0"/>
              </a:rPr>
              <a:t>Individuo il valore </a:t>
            </a:r>
            <a:r>
              <a:rPr lang="it-IT" sz="1600" b="0" dirty="0" smtClean="0">
                <a:latin typeface="Tahoma" pitchFamily="34" charset="0"/>
                <a:ea typeface="Tahoma" pitchFamily="34" charset="0"/>
                <a:cs typeface="Tahoma" pitchFamily="34" charset="0"/>
              </a:rPr>
              <a:t> 0,4251 </a:t>
            </a:r>
            <a:r>
              <a:rPr lang="it-IT" sz="1600" b="0" dirty="0">
                <a:latin typeface="Tahoma" pitchFamily="34" charset="0"/>
                <a:ea typeface="Tahoma" pitchFamily="34" charset="0"/>
                <a:cs typeface="Tahoma" pitchFamily="34" charset="0"/>
              </a:rPr>
              <a:t>nella </a:t>
            </a:r>
            <a:r>
              <a:rPr lang="it-IT" sz="1600" b="0" dirty="0" smtClean="0">
                <a:latin typeface="Tahoma" pitchFamily="34" charset="0"/>
                <a:ea typeface="Tahoma" pitchFamily="34" charset="0"/>
                <a:cs typeface="Tahoma" pitchFamily="34" charset="0"/>
              </a:rPr>
              <a:t>parte centrale della Tabella 6</a:t>
            </a:r>
            <a:endParaRPr lang="it-IT" sz="1600" b="0" dirty="0">
              <a:latin typeface="Tahoma" pitchFamily="34" charset="0"/>
              <a:ea typeface="Tahoma" pitchFamily="34" charset="0"/>
              <a:cs typeface="Tahoma" pitchFamily="34" charset="0"/>
            </a:endParaRPr>
          </a:p>
          <a:p>
            <a:pPr marL="457200" indent="-457200">
              <a:buFont typeface="+mj-lt"/>
              <a:buAutoNum type="arabicPeriod"/>
            </a:pPr>
            <a:r>
              <a:rPr lang="it-IT" sz="1600" b="0" dirty="0" smtClean="0">
                <a:latin typeface="Tahoma" pitchFamily="34" charset="0"/>
                <a:ea typeface="Tahoma" pitchFamily="34" charset="0"/>
                <a:cs typeface="Tahoma" pitchFamily="34" charset="0"/>
              </a:rPr>
              <a:t>Disegno una linea orizzontale a partire da 0,4251 in direzione della I Colonna</a:t>
            </a:r>
          </a:p>
          <a:p>
            <a:pPr marL="457200" indent="-457200">
              <a:buFont typeface="+mj-lt"/>
              <a:buAutoNum type="arabicPeriod"/>
            </a:pPr>
            <a:r>
              <a:rPr lang="it-IT" sz="1600" b="0" dirty="0" smtClean="0">
                <a:latin typeface="Tahoma" pitchFamily="34" charset="0"/>
                <a:ea typeface="Tahoma" pitchFamily="34" charset="0"/>
                <a:cs typeface="Tahoma" pitchFamily="34" charset="0"/>
              </a:rPr>
              <a:t>Disegno una linea verticale a partire da 0,4251 in direzione della I Riga</a:t>
            </a:r>
          </a:p>
          <a:p>
            <a:pPr marL="457200" indent="-457200">
              <a:buFont typeface="+mj-lt"/>
              <a:buAutoNum type="arabicPeriod"/>
            </a:pPr>
            <a:r>
              <a:rPr lang="it-IT" sz="1600" b="0" dirty="0" smtClean="0">
                <a:latin typeface="Tahoma" pitchFamily="34" charset="0"/>
                <a:ea typeface="Tahoma" pitchFamily="34" charset="0"/>
                <a:cs typeface="Tahoma" pitchFamily="34" charset="0"/>
              </a:rPr>
              <a:t>Prendo nota del valore z individuato dalla linea orizzontale z = 1,4</a:t>
            </a:r>
          </a:p>
          <a:p>
            <a:pPr marL="457200" indent="-457200">
              <a:buFont typeface="+mj-lt"/>
              <a:buAutoNum type="arabicPeriod"/>
            </a:pPr>
            <a:r>
              <a:rPr lang="it-IT" sz="1600" b="0" dirty="0" smtClean="0">
                <a:latin typeface="Tahoma" pitchFamily="34" charset="0"/>
                <a:ea typeface="Tahoma" pitchFamily="34" charset="0"/>
                <a:cs typeface="Tahoma" pitchFamily="34" charset="0"/>
              </a:rPr>
              <a:t>Prendo nota del valore individuato dalla linea verticale: z = 0,04</a:t>
            </a:r>
          </a:p>
          <a:p>
            <a:pPr marL="457200" indent="-457200">
              <a:buFont typeface="+mj-lt"/>
              <a:buAutoNum type="arabicPeriod"/>
            </a:pPr>
            <a:r>
              <a:rPr lang="it-IT" sz="1600" b="0" dirty="0" smtClean="0">
                <a:latin typeface="Tahoma" pitchFamily="34" charset="0"/>
                <a:ea typeface="Tahoma" pitchFamily="34" charset="0"/>
                <a:cs typeface="Tahoma" pitchFamily="34" charset="0"/>
              </a:rPr>
              <a:t>IL valore di z cercato è 1,4 + 0,04 = 1,44 </a:t>
            </a:r>
          </a:p>
        </p:txBody>
      </p:sp>
      <p:sp>
        <p:nvSpPr>
          <p:cNvPr id="12" name="Text Box 14"/>
          <p:cNvSpPr txBox="1">
            <a:spLocks noChangeArrowheads="1"/>
          </p:cNvSpPr>
          <p:nvPr/>
        </p:nvSpPr>
        <p:spPr bwMode="auto">
          <a:xfrm>
            <a:off x="544871" y="6194759"/>
            <a:ext cx="44291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2000" b="0" dirty="0">
                <a:latin typeface="Tahoma" charset="0"/>
              </a:rPr>
              <a:t>Esempi: </a:t>
            </a:r>
            <a:r>
              <a:rPr lang="it-IT" sz="2000" b="0" dirty="0">
                <a:latin typeface="Tahoma" charset="0"/>
                <a:hlinkClick r:id="rId4" action="ppaction://hlinkfile"/>
              </a:rPr>
              <a:t>DN_Esempi</a:t>
            </a:r>
            <a:r>
              <a:rPr lang="it-IT" sz="2000" b="0" dirty="0">
                <a:latin typeface="Tahoma" charset="0"/>
              </a:rPr>
              <a:t>, </a:t>
            </a:r>
            <a:r>
              <a:rPr lang="it-IT" sz="2000" b="0" dirty="0" err="1">
                <a:latin typeface="Tahoma" charset="0"/>
                <a:hlinkClick r:id="rId5" action="ppaction://hlinkfile"/>
              </a:rPr>
              <a:t>DN_Esercizi</a:t>
            </a:r>
            <a:endParaRPr lang="it-IT" sz="2000" b="0" dirty="0">
              <a:latin typeface="Tahoma" charset="0"/>
            </a:endParaRPr>
          </a:p>
        </p:txBody>
      </p:sp>
    </p:spTree>
    <p:extLst>
      <p:ext uri="{BB962C8B-B14F-4D97-AF65-F5344CB8AC3E}">
        <p14:creationId xmlns:p14="http://schemas.microsoft.com/office/powerpoint/2010/main" val="3864145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1026"/>
          <p:cNvSpPr>
            <a:spLocks noGrp="1" noChangeArrowheads="1"/>
          </p:cNvSpPr>
          <p:nvPr>
            <p:ph type="title"/>
          </p:nvPr>
        </p:nvSpPr>
        <p:spPr>
          <a:xfrm>
            <a:off x="685800" y="185738"/>
            <a:ext cx="7772400" cy="621086"/>
          </a:xfrm>
        </p:spPr>
        <p:txBody>
          <a:bodyPr/>
          <a:lstStyle/>
          <a:p>
            <a:pPr eaLnBrk="1" hangingPunct="1"/>
            <a:r>
              <a:rPr lang="it-IT" sz="3200" b="0" dirty="0">
                <a:latin typeface="Tahoma" charset="0"/>
              </a:rPr>
              <a:t>Esempio di Uso della Normale</a:t>
            </a:r>
          </a:p>
        </p:txBody>
      </p:sp>
      <p:sp>
        <p:nvSpPr>
          <p:cNvPr id="64514" name="Text Box 1028"/>
          <p:cNvSpPr txBox="1">
            <a:spLocks noChangeArrowheads="1"/>
          </p:cNvSpPr>
          <p:nvPr/>
        </p:nvSpPr>
        <p:spPr bwMode="auto">
          <a:xfrm>
            <a:off x="609600" y="1057275"/>
            <a:ext cx="8229600" cy="581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600" b="0" dirty="0">
                <a:solidFill>
                  <a:srgbClr val="292934"/>
                </a:solidFill>
                <a:latin typeface="+mn-lt"/>
              </a:rPr>
              <a:t>Indagine </a:t>
            </a:r>
            <a:r>
              <a:rPr lang="it-IT" sz="1600" b="0" dirty="0" err="1">
                <a:solidFill>
                  <a:srgbClr val="292934"/>
                </a:solidFill>
                <a:latin typeface="+mn-lt"/>
              </a:rPr>
              <a:t>sull</a:t>
            </a:r>
            <a:r>
              <a:rPr lang="ja-JP" altLang="it-IT" sz="1600" b="0" dirty="0">
                <a:solidFill>
                  <a:srgbClr val="292934"/>
                </a:solidFill>
                <a:latin typeface="+mn-lt"/>
              </a:rPr>
              <a:t>’</a:t>
            </a:r>
            <a:r>
              <a:rPr lang="it-IT" altLang="ja-JP" sz="1600" b="0" dirty="0">
                <a:solidFill>
                  <a:srgbClr val="292934"/>
                </a:solidFill>
                <a:latin typeface="+mn-lt"/>
              </a:rPr>
              <a:t>uso degli integratori dietetici: </a:t>
            </a:r>
            <a:r>
              <a:rPr lang="it-IT" altLang="ja-JP" sz="1600" b="0" dirty="0" err="1">
                <a:solidFill>
                  <a:srgbClr val="292934"/>
                </a:solidFill>
                <a:latin typeface="+mn-lt"/>
              </a:rPr>
              <a:t>n</a:t>
            </a:r>
            <a:r>
              <a:rPr lang="it-IT" altLang="ja-JP" sz="1600" b="0" dirty="0">
                <a:solidFill>
                  <a:srgbClr val="292934"/>
                </a:solidFill>
                <a:latin typeface="+mn-lt"/>
              </a:rPr>
              <a:t>=2000 persone, media annuale </a:t>
            </a:r>
            <a:r>
              <a:rPr lang="it-IT" altLang="ja-JP" sz="1600" b="0" i="1" u="sng" dirty="0">
                <a:solidFill>
                  <a:srgbClr val="292934"/>
                </a:solidFill>
                <a:latin typeface="+mn-lt"/>
              </a:rPr>
              <a:t>X</a:t>
            </a:r>
            <a:r>
              <a:rPr lang="it-IT" altLang="ja-JP" sz="1600" b="0" dirty="0">
                <a:solidFill>
                  <a:srgbClr val="292934"/>
                </a:solidFill>
                <a:latin typeface="+mn-lt"/>
              </a:rPr>
              <a:t>= 100, deviazione standard </a:t>
            </a:r>
            <a:r>
              <a:rPr lang="it-IT" altLang="ja-JP" sz="1600" b="0" dirty="0" err="1">
                <a:solidFill>
                  <a:srgbClr val="292934"/>
                </a:solidFill>
                <a:latin typeface="+mn-lt"/>
              </a:rPr>
              <a:t>s</a:t>
            </a:r>
            <a:r>
              <a:rPr lang="it-IT" altLang="ja-JP" sz="1600" b="0" dirty="0">
                <a:solidFill>
                  <a:srgbClr val="292934"/>
                </a:solidFill>
                <a:latin typeface="+mn-lt"/>
              </a:rPr>
              <a:t> =15. </a:t>
            </a:r>
            <a:endParaRPr lang="it-IT" sz="1600" b="0" dirty="0">
              <a:solidFill>
                <a:srgbClr val="292934"/>
              </a:solidFill>
              <a:latin typeface="+mn-lt"/>
            </a:endParaRPr>
          </a:p>
        </p:txBody>
      </p:sp>
      <p:sp>
        <p:nvSpPr>
          <p:cNvPr id="64515" name="Rectangle 1036"/>
          <p:cNvSpPr>
            <a:spLocks noChangeArrowheads="1"/>
          </p:cNvSpPr>
          <p:nvPr/>
        </p:nvSpPr>
        <p:spPr bwMode="auto">
          <a:xfrm>
            <a:off x="3886200" y="323373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it-IT"/>
          </a:p>
        </p:txBody>
      </p:sp>
      <p:grpSp>
        <p:nvGrpSpPr>
          <p:cNvPr id="64516" name="Group 1085"/>
          <p:cNvGrpSpPr>
            <a:grpSpLocks/>
          </p:cNvGrpSpPr>
          <p:nvPr/>
        </p:nvGrpSpPr>
        <p:grpSpPr bwMode="auto">
          <a:xfrm>
            <a:off x="533400" y="1646238"/>
            <a:ext cx="7559675" cy="1482725"/>
            <a:chOff x="336" y="1037"/>
            <a:chExt cx="4762" cy="934"/>
          </a:xfrm>
        </p:grpSpPr>
        <p:pic>
          <p:nvPicPr>
            <p:cNvPr id="64539" name="Picture 1032" descr="Fig_4-4"/>
            <p:cNvPicPr>
              <a:picLocks noChangeAspect="1" noChangeArrowheads="1"/>
            </p:cNvPicPr>
            <p:nvPr/>
          </p:nvPicPr>
          <p:blipFill>
            <a:blip r:embed="rId3" cstate="email">
              <a:extLst>
                <a:ext uri="{28A0092B-C50C-407E-A947-70E740481C1C}">
                  <a14:useLocalDpi xmlns:a14="http://schemas.microsoft.com/office/drawing/2010/main" val="0"/>
                </a:ext>
              </a:extLst>
            </a:blip>
            <a:srcRect r="29919"/>
            <a:stretch>
              <a:fillRect/>
            </a:stretch>
          </p:blipFill>
          <p:spPr bwMode="auto">
            <a:xfrm>
              <a:off x="3874" y="1037"/>
              <a:ext cx="1224" cy="9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4540" name="Text Box 1029"/>
            <p:cNvSpPr txBox="1">
              <a:spLocks noChangeArrowheads="1"/>
            </p:cNvSpPr>
            <p:nvPr/>
          </p:nvSpPr>
          <p:spPr bwMode="auto">
            <a:xfrm>
              <a:off x="336" y="1089"/>
              <a:ext cx="3420" cy="3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288925"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400" dirty="0">
                  <a:solidFill>
                    <a:srgbClr val="292934"/>
                  </a:solidFill>
                  <a:latin typeface="+mn-lt"/>
                </a:rPr>
                <a:t>A)</a:t>
              </a:r>
              <a:r>
                <a:rPr lang="it-IT" sz="1400" b="0" dirty="0">
                  <a:solidFill>
                    <a:srgbClr val="292934"/>
                  </a:solidFill>
                  <a:latin typeface="+mn-lt"/>
                </a:rPr>
                <a:t> Quante persone assumono l</a:t>
              </a:r>
              <a:r>
                <a:rPr lang="ja-JP" altLang="it-IT" sz="1400" b="0" dirty="0">
                  <a:solidFill>
                    <a:srgbClr val="292934"/>
                  </a:solidFill>
                  <a:latin typeface="+mn-lt"/>
                </a:rPr>
                <a:t>’</a:t>
              </a:r>
              <a:r>
                <a:rPr lang="it-IT" altLang="ja-JP" sz="1400" b="0" dirty="0">
                  <a:solidFill>
                    <a:srgbClr val="292934"/>
                  </a:solidFill>
                  <a:latin typeface="+mn-lt"/>
                </a:rPr>
                <a:t>integratore </a:t>
              </a:r>
              <a:r>
                <a:rPr lang="it-IT" altLang="ja-JP" sz="1400" u="sng" dirty="0">
                  <a:solidFill>
                    <a:srgbClr val="292934"/>
                  </a:solidFill>
                  <a:latin typeface="+mn-lt"/>
                </a:rPr>
                <a:t>al più</a:t>
              </a:r>
              <a:r>
                <a:rPr lang="it-IT" altLang="ja-JP" sz="1400" b="0" dirty="0">
                  <a:solidFill>
                    <a:srgbClr val="292934"/>
                  </a:solidFill>
                  <a:latin typeface="+mn-lt"/>
                </a:rPr>
                <a:t> 115 volte </a:t>
              </a:r>
              <a:r>
                <a:rPr lang="it-IT" altLang="ja-JP" sz="1400" b="0" dirty="0" err="1">
                  <a:solidFill>
                    <a:srgbClr val="292934"/>
                  </a:solidFill>
                  <a:latin typeface="+mn-lt"/>
                </a:rPr>
                <a:t>all</a:t>
              </a:r>
              <a:r>
                <a:rPr lang="ja-JP" altLang="it-IT" sz="1400" b="0" dirty="0">
                  <a:solidFill>
                    <a:srgbClr val="292934"/>
                  </a:solidFill>
                  <a:latin typeface="+mn-lt"/>
                </a:rPr>
                <a:t>’</a:t>
              </a:r>
              <a:r>
                <a:rPr lang="it-IT" altLang="ja-JP" sz="1400" b="0" dirty="0">
                  <a:solidFill>
                    <a:srgbClr val="292934"/>
                  </a:solidFill>
                  <a:latin typeface="+mn-lt"/>
                </a:rPr>
                <a:t>anno? </a:t>
              </a:r>
              <a:endParaRPr lang="it-IT" sz="1400" b="0" dirty="0">
                <a:solidFill>
                  <a:srgbClr val="292934"/>
                </a:solidFill>
                <a:latin typeface="+mn-lt"/>
              </a:endParaRPr>
            </a:p>
          </p:txBody>
        </p:sp>
        <p:grpSp>
          <p:nvGrpSpPr>
            <p:cNvPr id="64541" name="Group 1084"/>
            <p:cNvGrpSpPr>
              <a:grpSpLocks/>
            </p:cNvGrpSpPr>
            <p:nvPr/>
          </p:nvGrpSpPr>
          <p:grpSpPr bwMode="auto">
            <a:xfrm>
              <a:off x="740" y="1386"/>
              <a:ext cx="2981" cy="397"/>
              <a:chOff x="740" y="1386"/>
              <a:chExt cx="2981" cy="397"/>
            </a:xfrm>
          </p:grpSpPr>
          <p:sp>
            <p:nvSpPr>
              <p:cNvPr id="64546" name="Line 1040"/>
              <p:cNvSpPr>
                <a:spLocks noChangeShapeType="1"/>
              </p:cNvSpPr>
              <p:nvPr/>
            </p:nvSpPr>
            <p:spPr bwMode="auto">
              <a:xfrm>
                <a:off x="740" y="1676"/>
                <a:ext cx="634" cy="1"/>
              </a:xfrm>
              <a:prstGeom prst="line">
                <a:avLst/>
              </a:prstGeom>
              <a:noFill/>
              <a:ln w="9525">
                <a:solidFill>
                  <a:srgbClr val="FFFFFF"/>
                </a:solidFill>
                <a:round/>
                <a:headEnd/>
                <a:tailEnd/>
              </a:ln>
              <a:extLst>
                <a:ext uri="{909E8E84-426E-40dd-AFC4-6F175D3DCCD1}">
                  <a14:hiddenFill xmlns:a14="http://schemas.microsoft.com/office/drawing/2010/main" xmlns="">
                    <a:noFill/>
                  </a14:hiddenFill>
                </a:ext>
              </a:extLst>
            </p:spPr>
            <p:txBody>
              <a:bodyPr/>
              <a:lstStyle/>
              <a:p>
                <a:endParaRPr lang="it-IT">
                  <a:solidFill>
                    <a:srgbClr val="292934"/>
                  </a:solidFill>
                  <a:latin typeface="+mn-lt"/>
                </a:endParaRPr>
              </a:p>
            </p:txBody>
          </p:sp>
          <p:sp>
            <p:nvSpPr>
              <p:cNvPr id="64543" name="Text Box 1052"/>
              <p:cNvSpPr txBox="1">
                <a:spLocks noChangeArrowheads="1"/>
              </p:cNvSpPr>
              <p:nvPr/>
            </p:nvSpPr>
            <p:spPr bwMode="auto">
              <a:xfrm>
                <a:off x="1938" y="1386"/>
                <a:ext cx="1783" cy="3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400" b="0">
                    <a:solidFill>
                      <a:srgbClr val="292934"/>
                    </a:solidFill>
                    <a:latin typeface="+mn-lt"/>
                  </a:rPr>
                  <a:t>Area colorata = 0.5000 + 0.3413</a:t>
                </a:r>
              </a:p>
              <a:p>
                <a:pPr eaLnBrk="1" hangingPunct="1">
                  <a:spcBef>
                    <a:spcPct val="50000"/>
                  </a:spcBef>
                </a:pPr>
                <a:r>
                  <a:rPr lang="it-IT" sz="1400" b="0">
                    <a:solidFill>
                      <a:srgbClr val="292934"/>
                    </a:solidFill>
                    <a:latin typeface="+mn-lt"/>
                  </a:rPr>
                  <a:t>Percentuale   = 84%.   </a:t>
                </a:r>
              </a:p>
            </p:txBody>
          </p:sp>
        </p:grpSp>
      </p:grpSp>
      <p:grpSp>
        <p:nvGrpSpPr>
          <p:cNvPr id="64517" name="Group 97"/>
          <p:cNvGrpSpPr>
            <a:grpSpLocks/>
          </p:cNvGrpSpPr>
          <p:nvPr/>
        </p:nvGrpSpPr>
        <p:grpSpPr bwMode="auto">
          <a:xfrm>
            <a:off x="533400" y="3148013"/>
            <a:ext cx="7559675" cy="1525587"/>
            <a:chOff x="336" y="2055"/>
            <a:chExt cx="4762" cy="961"/>
          </a:xfrm>
        </p:grpSpPr>
        <p:sp>
          <p:nvSpPr>
            <p:cNvPr id="64524" name="Text Box 1030"/>
            <p:cNvSpPr txBox="1">
              <a:spLocks noChangeArrowheads="1"/>
            </p:cNvSpPr>
            <p:nvPr/>
          </p:nvSpPr>
          <p:spPr bwMode="auto">
            <a:xfrm>
              <a:off x="336" y="2055"/>
              <a:ext cx="3439" cy="3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288925"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400" dirty="0">
                  <a:solidFill>
                    <a:srgbClr val="292934"/>
                  </a:solidFill>
                  <a:latin typeface="+mn-lt"/>
                </a:rPr>
                <a:t>B)</a:t>
              </a:r>
              <a:r>
                <a:rPr lang="it-IT" sz="1400" b="0" dirty="0">
                  <a:solidFill>
                    <a:srgbClr val="292934"/>
                  </a:solidFill>
                  <a:latin typeface="+mn-lt"/>
                </a:rPr>
                <a:t> Quante persone assumono l</a:t>
              </a:r>
              <a:r>
                <a:rPr lang="ja-JP" altLang="it-IT" sz="1400" b="0" dirty="0">
                  <a:solidFill>
                    <a:srgbClr val="292934"/>
                  </a:solidFill>
                  <a:latin typeface="+mn-lt"/>
                </a:rPr>
                <a:t>’</a:t>
              </a:r>
              <a:r>
                <a:rPr lang="it-IT" altLang="ja-JP" sz="1400" b="0" dirty="0">
                  <a:solidFill>
                    <a:srgbClr val="292934"/>
                  </a:solidFill>
                  <a:latin typeface="+mn-lt"/>
                </a:rPr>
                <a:t>integratore </a:t>
              </a:r>
              <a:r>
                <a:rPr lang="it-IT" altLang="ja-JP" sz="1400" u="sng" dirty="0">
                  <a:solidFill>
                    <a:srgbClr val="292934"/>
                  </a:solidFill>
                  <a:latin typeface="+mn-lt"/>
                </a:rPr>
                <a:t>da</a:t>
              </a:r>
              <a:r>
                <a:rPr lang="it-IT" altLang="ja-JP" sz="1400" b="0" dirty="0">
                  <a:solidFill>
                    <a:srgbClr val="292934"/>
                  </a:solidFill>
                  <a:latin typeface="+mn-lt"/>
                </a:rPr>
                <a:t> di 70 </a:t>
              </a:r>
              <a:r>
                <a:rPr lang="it-IT" altLang="ja-JP" sz="1400" u="sng" dirty="0">
                  <a:solidFill>
                    <a:srgbClr val="292934"/>
                  </a:solidFill>
                  <a:latin typeface="+mn-lt"/>
                </a:rPr>
                <a:t>a</a:t>
              </a:r>
              <a:r>
                <a:rPr lang="it-IT" altLang="ja-JP" sz="1400" b="0" dirty="0">
                  <a:solidFill>
                    <a:srgbClr val="292934"/>
                  </a:solidFill>
                  <a:latin typeface="+mn-lt"/>
                </a:rPr>
                <a:t> 100 volte </a:t>
              </a:r>
              <a:r>
                <a:rPr lang="it-IT" altLang="ja-JP" sz="1400" b="0" dirty="0" smtClean="0">
                  <a:solidFill>
                    <a:srgbClr val="292934"/>
                  </a:solidFill>
                  <a:latin typeface="+mn-lt"/>
                </a:rPr>
                <a:t>all’anno</a:t>
              </a:r>
              <a:r>
                <a:rPr lang="it-IT" altLang="ja-JP" sz="1400" b="0" dirty="0">
                  <a:solidFill>
                    <a:srgbClr val="292934"/>
                  </a:solidFill>
                  <a:latin typeface="+mn-lt"/>
                </a:rPr>
                <a:t>? </a:t>
              </a:r>
              <a:endParaRPr lang="it-IT" sz="1400" b="0" dirty="0">
                <a:solidFill>
                  <a:srgbClr val="292934"/>
                </a:solidFill>
                <a:latin typeface="+mn-lt"/>
              </a:endParaRPr>
            </a:p>
          </p:txBody>
        </p:sp>
        <p:pic>
          <p:nvPicPr>
            <p:cNvPr id="64525" name="Picture 1033" descr="Fig_4-5"/>
            <p:cNvPicPr>
              <a:picLocks noChangeAspect="1" noChangeArrowheads="1"/>
            </p:cNvPicPr>
            <p:nvPr/>
          </p:nvPicPr>
          <p:blipFill>
            <a:blip r:embed="rId4" cstate="email">
              <a:extLst>
                <a:ext uri="{28A0092B-C50C-407E-A947-70E740481C1C}">
                  <a14:useLocalDpi xmlns:a14="http://schemas.microsoft.com/office/drawing/2010/main" val="0"/>
                </a:ext>
              </a:extLst>
            </a:blip>
            <a:srcRect r="28815"/>
            <a:stretch>
              <a:fillRect/>
            </a:stretch>
          </p:blipFill>
          <p:spPr bwMode="auto">
            <a:xfrm>
              <a:off x="3874" y="2086"/>
              <a:ext cx="1224" cy="9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4527" name="Text Box 1067"/>
            <p:cNvSpPr txBox="1">
              <a:spLocks noChangeArrowheads="1"/>
            </p:cNvSpPr>
            <p:nvPr/>
          </p:nvSpPr>
          <p:spPr bwMode="auto">
            <a:xfrm>
              <a:off x="1961" y="2415"/>
              <a:ext cx="2003" cy="6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400" b="0" dirty="0">
                  <a:solidFill>
                    <a:srgbClr val="292934"/>
                  </a:solidFill>
                  <a:latin typeface="+mn-lt"/>
                </a:rPr>
                <a:t>Area colorata=0.5000-0.023=0.477</a:t>
              </a:r>
            </a:p>
            <a:p>
              <a:pPr eaLnBrk="1" hangingPunct="1">
                <a:spcBef>
                  <a:spcPct val="50000"/>
                </a:spcBef>
              </a:pPr>
              <a:r>
                <a:rPr lang="it-IT" sz="1400" b="0" dirty="0">
                  <a:solidFill>
                    <a:srgbClr val="292934"/>
                  </a:solidFill>
                  <a:latin typeface="+mn-lt"/>
                </a:rPr>
                <a:t>Area a sinistra =0228</a:t>
              </a:r>
            </a:p>
            <a:p>
              <a:pPr eaLnBrk="1" hangingPunct="1">
                <a:spcBef>
                  <a:spcPct val="50000"/>
                </a:spcBef>
              </a:pPr>
              <a:r>
                <a:rPr lang="it-IT" sz="1400" b="0" dirty="0">
                  <a:solidFill>
                    <a:srgbClr val="292934"/>
                  </a:solidFill>
                  <a:latin typeface="+mn-lt"/>
                </a:rPr>
                <a:t>Percentuale = 47.72%</a:t>
              </a:r>
            </a:p>
          </p:txBody>
        </p:sp>
      </p:grpSp>
      <p:grpSp>
        <p:nvGrpSpPr>
          <p:cNvPr id="64518" name="Group 98"/>
          <p:cNvGrpSpPr>
            <a:grpSpLocks/>
          </p:cNvGrpSpPr>
          <p:nvPr/>
        </p:nvGrpSpPr>
        <p:grpSpPr bwMode="auto">
          <a:xfrm>
            <a:off x="504825" y="4703763"/>
            <a:ext cx="7596188" cy="1590675"/>
            <a:chOff x="318" y="3107"/>
            <a:chExt cx="4785" cy="1002"/>
          </a:xfrm>
          <a:noFill/>
        </p:grpSpPr>
        <p:sp>
          <p:nvSpPr>
            <p:cNvPr id="64520" name="Text Box 1031"/>
            <p:cNvSpPr txBox="1">
              <a:spLocks noChangeArrowheads="1"/>
            </p:cNvSpPr>
            <p:nvPr/>
          </p:nvSpPr>
          <p:spPr bwMode="auto">
            <a:xfrm>
              <a:off x="318" y="3107"/>
              <a:ext cx="3458" cy="34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marL="288925"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400" dirty="0">
                  <a:solidFill>
                    <a:srgbClr val="292934"/>
                  </a:solidFill>
                  <a:latin typeface="+mn-lt"/>
                </a:rPr>
                <a:t>C)</a:t>
              </a:r>
              <a:r>
                <a:rPr lang="it-IT" sz="1400" b="0" dirty="0">
                  <a:solidFill>
                    <a:srgbClr val="292934"/>
                  </a:solidFill>
                  <a:latin typeface="+mn-lt"/>
                </a:rPr>
                <a:t> Quante persone assumono l</a:t>
              </a:r>
              <a:r>
                <a:rPr lang="ja-JP" altLang="it-IT" sz="1400" b="0" dirty="0">
                  <a:solidFill>
                    <a:srgbClr val="292934"/>
                  </a:solidFill>
                  <a:latin typeface="+mn-lt"/>
                </a:rPr>
                <a:t>’</a:t>
              </a:r>
              <a:r>
                <a:rPr lang="it-IT" altLang="ja-JP" sz="1400" b="0" dirty="0">
                  <a:solidFill>
                    <a:srgbClr val="292934"/>
                  </a:solidFill>
                  <a:latin typeface="+mn-lt"/>
                </a:rPr>
                <a:t>integratore </a:t>
              </a:r>
              <a:r>
                <a:rPr lang="it-IT" altLang="ja-JP" sz="1400" u="sng" dirty="0">
                  <a:solidFill>
                    <a:srgbClr val="292934"/>
                  </a:solidFill>
                  <a:latin typeface="+mn-lt"/>
                </a:rPr>
                <a:t>fra</a:t>
              </a:r>
              <a:r>
                <a:rPr lang="it-IT" altLang="ja-JP" sz="1400" b="0" dirty="0">
                  <a:solidFill>
                    <a:srgbClr val="292934"/>
                  </a:solidFill>
                  <a:latin typeface="+mn-lt"/>
                </a:rPr>
                <a:t> 106 </a:t>
              </a:r>
              <a:r>
                <a:rPr lang="it-IT" altLang="ja-JP" sz="1400" u="sng" dirty="0">
                  <a:solidFill>
                    <a:srgbClr val="292934"/>
                  </a:solidFill>
                  <a:latin typeface="+mn-lt"/>
                </a:rPr>
                <a:t>e</a:t>
              </a:r>
              <a:r>
                <a:rPr lang="it-IT" altLang="ja-JP" sz="1400" b="0" dirty="0">
                  <a:solidFill>
                    <a:srgbClr val="292934"/>
                  </a:solidFill>
                  <a:latin typeface="+mn-lt"/>
                </a:rPr>
                <a:t> 112 volte </a:t>
              </a:r>
              <a:r>
                <a:rPr lang="it-IT" altLang="ja-JP" sz="1400" b="0" dirty="0" err="1">
                  <a:solidFill>
                    <a:srgbClr val="292934"/>
                  </a:solidFill>
                  <a:latin typeface="+mn-lt"/>
                </a:rPr>
                <a:t>all</a:t>
              </a:r>
              <a:r>
                <a:rPr lang="ja-JP" altLang="it-IT" sz="1400" b="0" dirty="0">
                  <a:solidFill>
                    <a:srgbClr val="292934"/>
                  </a:solidFill>
                  <a:latin typeface="+mn-lt"/>
                </a:rPr>
                <a:t>’</a:t>
              </a:r>
              <a:r>
                <a:rPr lang="it-IT" altLang="ja-JP" sz="1400" b="0" dirty="0">
                  <a:solidFill>
                    <a:srgbClr val="292934"/>
                  </a:solidFill>
                  <a:latin typeface="+mn-lt"/>
                </a:rPr>
                <a:t>anno?</a:t>
              </a:r>
              <a:endParaRPr lang="it-IT" sz="1400" b="0" dirty="0">
                <a:solidFill>
                  <a:srgbClr val="292934"/>
                </a:solidFill>
                <a:latin typeface="+mn-lt"/>
              </a:endParaRPr>
            </a:p>
          </p:txBody>
        </p:sp>
        <p:pic>
          <p:nvPicPr>
            <p:cNvPr id="64521" name="Picture 1034" descr="Fig_4-6"/>
            <p:cNvPicPr>
              <a:picLocks noChangeAspect="1" noChangeArrowheads="1"/>
            </p:cNvPicPr>
            <p:nvPr/>
          </p:nvPicPr>
          <p:blipFill>
            <a:blip r:embed="rId5" cstate="email">
              <a:extLst>
                <a:ext uri="{28A0092B-C50C-407E-A947-70E740481C1C}">
                  <a14:useLocalDpi xmlns:a14="http://schemas.microsoft.com/office/drawing/2010/main" val="0"/>
                </a:ext>
              </a:extLst>
            </a:blip>
            <a:srcRect l="31586"/>
            <a:stretch>
              <a:fillRect/>
            </a:stretch>
          </p:blipFill>
          <p:spPr bwMode="auto">
            <a:xfrm>
              <a:off x="3879" y="3129"/>
              <a:ext cx="1224" cy="98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pic>
        <p:sp>
          <p:nvSpPr>
            <p:cNvPr id="64522" name="Text Box 1082"/>
            <p:cNvSpPr txBox="1">
              <a:spLocks noChangeArrowheads="1"/>
            </p:cNvSpPr>
            <p:nvPr/>
          </p:nvSpPr>
          <p:spPr bwMode="auto">
            <a:xfrm>
              <a:off x="1966" y="3381"/>
              <a:ext cx="1902" cy="669"/>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400" b="0">
                  <a:solidFill>
                    <a:srgbClr val="292934"/>
                  </a:solidFill>
                  <a:latin typeface="+mn-lt"/>
                </a:rPr>
                <a:t>Area colorata=0.2881-0.1544</a:t>
              </a:r>
            </a:p>
            <a:p>
              <a:pPr eaLnBrk="1" hangingPunct="1">
                <a:spcBef>
                  <a:spcPct val="50000"/>
                </a:spcBef>
              </a:pPr>
              <a:r>
                <a:rPr lang="it-IT" sz="1400" b="0">
                  <a:solidFill>
                    <a:srgbClr val="292934"/>
                  </a:solidFill>
                  <a:latin typeface="+mn-lt"/>
                </a:rPr>
                <a:t>Il 13.3% delle persone intervistate utilizza gli integratori fra le 106 e 112 volte in un anno.   </a:t>
              </a:r>
            </a:p>
          </p:txBody>
        </p:sp>
        <p:sp>
          <p:nvSpPr>
            <p:cNvPr id="64523" name="Text Box 1083"/>
            <p:cNvSpPr txBox="1">
              <a:spLocks noChangeArrowheads="1"/>
            </p:cNvSpPr>
            <p:nvPr/>
          </p:nvSpPr>
          <p:spPr bwMode="auto">
            <a:xfrm>
              <a:off x="570" y="3502"/>
              <a:ext cx="1218" cy="40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b="0" i="1" dirty="0">
                  <a:solidFill>
                    <a:srgbClr val="292934"/>
                  </a:solidFill>
                  <a:latin typeface="+mn-lt"/>
                </a:rPr>
                <a:t>z</a:t>
              </a:r>
              <a:r>
                <a:rPr lang="it-IT" sz="1800" b="0" baseline="-25000" dirty="0">
                  <a:solidFill>
                    <a:srgbClr val="292934"/>
                  </a:solidFill>
                  <a:latin typeface="+mn-lt"/>
                </a:rPr>
                <a:t>1</a:t>
              </a:r>
              <a:r>
                <a:rPr lang="it-IT" sz="1800" b="0" dirty="0">
                  <a:solidFill>
                    <a:srgbClr val="292934"/>
                  </a:solidFill>
                  <a:latin typeface="+mn-lt"/>
                </a:rPr>
                <a:t>= 0.40,  </a:t>
              </a:r>
              <a:r>
                <a:rPr lang="it-IT" sz="1800" b="0" i="1" dirty="0">
                  <a:solidFill>
                    <a:srgbClr val="292934"/>
                  </a:solidFill>
                  <a:latin typeface="+mn-lt"/>
                </a:rPr>
                <a:t>z</a:t>
              </a:r>
              <a:r>
                <a:rPr lang="it-IT" sz="1800" b="0" baseline="-25000" dirty="0">
                  <a:solidFill>
                    <a:srgbClr val="292934"/>
                  </a:solidFill>
                  <a:latin typeface="+mn-lt"/>
                </a:rPr>
                <a:t>2</a:t>
              </a:r>
              <a:r>
                <a:rPr lang="it-IT" sz="1800" b="0" dirty="0">
                  <a:solidFill>
                    <a:srgbClr val="292934"/>
                  </a:solidFill>
                  <a:latin typeface="+mn-lt"/>
                </a:rPr>
                <a:t>= 0.80</a:t>
              </a:r>
            </a:p>
          </p:txBody>
        </p:sp>
      </p:grpSp>
      <p:sp>
        <p:nvSpPr>
          <p:cNvPr id="2" name="CasellaDiTesto 1"/>
          <p:cNvSpPr txBox="1"/>
          <p:nvPr/>
        </p:nvSpPr>
        <p:spPr>
          <a:xfrm>
            <a:off x="350359" y="6200776"/>
            <a:ext cx="5123997" cy="400110"/>
          </a:xfrm>
          <a:prstGeom prst="rect">
            <a:avLst/>
          </a:prstGeom>
          <a:noFill/>
        </p:spPr>
        <p:txBody>
          <a:bodyPr wrap="square" rtlCol="0">
            <a:spAutoFit/>
          </a:bodyPr>
          <a:lstStyle/>
          <a:p>
            <a:r>
              <a:rPr lang="it-IT" sz="2000" dirty="0" smtClean="0"/>
              <a:t>Esercizi. </a:t>
            </a:r>
            <a:r>
              <a:rPr lang="it-IT" sz="2000" dirty="0" smtClean="0">
                <a:hlinkClick r:id="rId6" action="ppaction://hlinkfile"/>
              </a:rPr>
              <a:t>DN_Esempi</a:t>
            </a:r>
            <a:endParaRPr lang="it-IT" sz="2000" dirty="0"/>
          </a:p>
        </p:txBody>
      </p:sp>
      <p:graphicFrame>
        <p:nvGraphicFramePr>
          <p:cNvPr id="3" name="Oggetto 2"/>
          <p:cNvGraphicFramePr>
            <a:graphicFrameLocks noChangeAspect="1"/>
          </p:cNvGraphicFramePr>
          <p:nvPr>
            <p:extLst>
              <p:ext uri="{D42A27DB-BD31-4B8C-83A1-F6EECF244321}">
                <p14:modId xmlns:p14="http://schemas.microsoft.com/office/powerpoint/2010/main" val="830511715"/>
              </p:ext>
            </p:extLst>
          </p:nvPr>
        </p:nvGraphicFramePr>
        <p:xfrm>
          <a:off x="1104936" y="2248836"/>
          <a:ext cx="1589997" cy="539999"/>
        </p:xfrm>
        <a:graphic>
          <a:graphicData uri="http://schemas.openxmlformats.org/presentationml/2006/ole">
            <mc:AlternateContent xmlns:mc="http://schemas.openxmlformats.org/markup-compatibility/2006">
              <mc:Choice xmlns:v="urn:schemas-microsoft-com:vml" Requires="v">
                <p:oleObj spid="_x0000_s8500" name="Equation" r:id="rId7" imgW="1346200" imgH="457200" progId="Equation.3">
                  <p:embed/>
                </p:oleObj>
              </mc:Choice>
              <mc:Fallback>
                <p:oleObj name="Equation" r:id="rId7" imgW="1346200" imgH="457200" progId="Equation.3">
                  <p:embed/>
                  <p:pic>
                    <p:nvPicPr>
                      <p:cNvPr id="0" name=""/>
                      <p:cNvPicPr/>
                      <p:nvPr/>
                    </p:nvPicPr>
                    <p:blipFill>
                      <a:blip r:embed="rId8"/>
                      <a:stretch>
                        <a:fillRect/>
                      </a:stretch>
                    </p:blipFill>
                    <p:spPr>
                      <a:xfrm>
                        <a:off x="1104936" y="2248836"/>
                        <a:ext cx="1589997" cy="539999"/>
                      </a:xfrm>
                      <a:prstGeom prst="rect">
                        <a:avLst/>
                      </a:prstGeom>
                    </p:spPr>
                  </p:pic>
                </p:oleObj>
              </mc:Fallback>
            </mc:AlternateContent>
          </a:graphicData>
        </a:graphic>
      </p:graphicFrame>
      <p:graphicFrame>
        <p:nvGraphicFramePr>
          <p:cNvPr id="48" name="Oggetto 47"/>
          <p:cNvGraphicFramePr>
            <a:graphicFrameLocks noChangeAspect="1"/>
          </p:cNvGraphicFramePr>
          <p:nvPr>
            <p:extLst>
              <p:ext uri="{D42A27DB-BD31-4B8C-83A1-F6EECF244321}">
                <p14:modId xmlns:p14="http://schemas.microsoft.com/office/powerpoint/2010/main" val="49258226"/>
              </p:ext>
            </p:extLst>
          </p:nvPr>
        </p:nvGraphicFramePr>
        <p:xfrm>
          <a:off x="1036257" y="3964123"/>
          <a:ext cx="1620837" cy="539750"/>
        </p:xfrm>
        <a:graphic>
          <a:graphicData uri="http://schemas.openxmlformats.org/presentationml/2006/ole">
            <mc:AlternateContent xmlns:mc="http://schemas.openxmlformats.org/markup-compatibility/2006">
              <mc:Choice xmlns:v="urn:schemas-microsoft-com:vml" Requires="v">
                <p:oleObj spid="_x0000_s8501" name="Equation" r:id="rId9" imgW="1371600" imgH="457200" progId="Equation.3">
                  <p:embed/>
                </p:oleObj>
              </mc:Choice>
              <mc:Fallback>
                <p:oleObj name="Equation" r:id="rId9" imgW="1371600" imgH="457200" progId="Equation.3">
                  <p:embed/>
                  <p:pic>
                    <p:nvPicPr>
                      <p:cNvPr id="0" name=""/>
                      <p:cNvPicPr/>
                      <p:nvPr/>
                    </p:nvPicPr>
                    <p:blipFill>
                      <a:blip r:embed="rId10"/>
                      <a:stretch>
                        <a:fillRect/>
                      </a:stretch>
                    </p:blipFill>
                    <p:spPr>
                      <a:xfrm>
                        <a:off x="1036257" y="3964123"/>
                        <a:ext cx="1620837" cy="539750"/>
                      </a:xfrm>
                      <a:prstGeom prst="rect">
                        <a:avLst/>
                      </a:prstGeom>
                    </p:spPr>
                  </p:pic>
                </p:oleObj>
              </mc:Fallback>
            </mc:AlternateContent>
          </a:graphicData>
        </a:graphic>
      </p:graphicFrame>
    </p:spTree>
    <p:extLst>
      <p:ext uri="{BB962C8B-B14F-4D97-AF65-F5344CB8AC3E}">
        <p14:creationId xmlns:p14="http://schemas.microsoft.com/office/powerpoint/2010/main" val="626535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Funzione di Probabilità</a:t>
            </a:r>
            <a:endParaRPr lang="it-IT" i="1" dirty="0"/>
          </a:p>
        </p:txBody>
      </p:sp>
      <p:sp>
        <p:nvSpPr>
          <p:cNvPr id="3" name="Segnaposto contenuto 2"/>
          <p:cNvSpPr>
            <a:spLocks noGrp="1"/>
          </p:cNvSpPr>
          <p:nvPr>
            <p:ph idx="1"/>
          </p:nvPr>
        </p:nvSpPr>
        <p:spPr>
          <a:xfrm>
            <a:off x="457200" y="1375894"/>
            <a:ext cx="8229600" cy="2061924"/>
          </a:xfrm>
        </p:spPr>
        <p:txBody>
          <a:bodyPr>
            <a:normAutofit/>
          </a:bodyPr>
          <a:lstStyle/>
          <a:p>
            <a:r>
              <a:rPr lang="it-IT" sz="2800" dirty="0" smtClean="0"/>
              <a:t>Variabile </a:t>
            </a:r>
            <a:r>
              <a:rPr lang="it-IT" sz="2800" dirty="0"/>
              <a:t>casuale discreta </a:t>
            </a:r>
            <a:r>
              <a:rPr lang="it-IT" sz="2800" i="1" dirty="0"/>
              <a:t>X</a:t>
            </a:r>
            <a:endParaRPr lang="it-IT" sz="2800" dirty="0" smtClean="0"/>
          </a:p>
          <a:p>
            <a:pPr lvl="1"/>
            <a:r>
              <a:rPr lang="it-IT" sz="2400" dirty="0" smtClean="0">
                <a:hlinkClick r:id="rId2" action="ppaction://hlinkpres?slideindex=1&amp;slidetitle="/>
              </a:rPr>
              <a:t>Esempi ed Esercizi</a:t>
            </a:r>
            <a:endParaRPr lang="it-IT" sz="2400" dirty="0" smtClean="0"/>
          </a:p>
          <a:p>
            <a:pPr lvl="1"/>
            <a:r>
              <a:rPr lang="it-IT" sz="2400" dirty="0" smtClean="0">
                <a:hlinkClick r:id="rId2" action="ppaction://hlinkpres?slideindex=1&amp;slidetitle="/>
              </a:rPr>
              <a:t>Distribuzione Binomiale o di </a:t>
            </a:r>
            <a:r>
              <a:rPr lang="it-IT" sz="2400" dirty="0" err="1" smtClean="0">
                <a:hlinkClick r:id="rId2" action="ppaction://hlinkpres?slideindex=1&amp;slidetitle="/>
              </a:rPr>
              <a:t>Bernoulli</a:t>
            </a:r>
            <a:endParaRPr lang="it-IT" sz="2400" dirty="0"/>
          </a:p>
          <a:p>
            <a:pPr lvl="1"/>
            <a:r>
              <a:rPr lang="it-IT" sz="2400" dirty="0" smtClean="0">
                <a:hlinkClick r:id="" action="ppaction://noaction"/>
              </a:rPr>
              <a:t>Applet Distribuzione di </a:t>
            </a:r>
            <a:r>
              <a:rPr lang="it-IT" sz="2400" dirty="0" err="1" smtClean="0">
                <a:hlinkClick r:id="" action="ppaction://noaction"/>
              </a:rPr>
              <a:t>Bernoulli</a:t>
            </a:r>
            <a:r>
              <a:rPr lang="it-IT" sz="2400" dirty="0" smtClean="0"/>
              <a:t> </a:t>
            </a:r>
            <a:endParaRPr lang="it-IT" sz="2400" dirty="0"/>
          </a:p>
        </p:txBody>
      </p:sp>
      <p:sp>
        <p:nvSpPr>
          <p:cNvPr id="4" name="Segnaposto contenuto 2"/>
          <p:cNvSpPr txBox="1">
            <a:spLocks/>
          </p:cNvSpPr>
          <p:nvPr/>
        </p:nvSpPr>
        <p:spPr>
          <a:xfrm>
            <a:off x="457200" y="3514786"/>
            <a:ext cx="8229600" cy="2061924"/>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it-IT" sz="2800" dirty="0" smtClean="0"/>
              <a:t>Variabile casuale continua </a:t>
            </a:r>
            <a:r>
              <a:rPr lang="it-IT" sz="2800" i="1" dirty="0" smtClean="0"/>
              <a:t>X</a:t>
            </a:r>
            <a:endParaRPr lang="it-IT" sz="2800" dirty="0" smtClean="0"/>
          </a:p>
          <a:p>
            <a:pPr lvl="1"/>
            <a:r>
              <a:rPr lang="it-IT" sz="2400" dirty="0" smtClean="0">
                <a:hlinkClick r:id="rId3" action="ppaction://hlinkpres?slideindex=1&amp;slidetitle="/>
              </a:rPr>
              <a:t>Esempi ed Esercizi</a:t>
            </a:r>
            <a:endParaRPr lang="it-IT" sz="2400" dirty="0" smtClean="0"/>
          </a:p>
          <a:p>
            <a:pPr lvl="1"/>
            <a:r>
              <a:rPr lang="it-IT" sz="2400" dirty="0" smtClean="0">
                <a:hlinkClick r:id="rId3" action="ppaction://hlinkpres?slideindex=1&amp;slidetitle="/>
              </a:rPr>
              <a:t>Distribuzione Normale o di Gauss</a:t>
            </a:r>
            <a:endParaRPr lang="it-IT" sz="2400" dirty="0" smtClean="0"/>
          </a:p>
          <a:p>
            <a:pPr lvl="1"/>
            <a:r>
              <a:rPr lang="it-IT" sz="2400" dirty="0" smtClean="0">
                <a:hlinkClick r:id="rId4"/>
              </a:rPr>
              <a:t>Applet Distribuzione di Gauss</a:t>
            </a:r>
            <a:r>
              <a:rPr lang="it-IT" sz="2400" dirty="0" smtClean="0"/>
              <a:t> </a:t>
            </a:r>
            <a:endParaRPr lang="it-IT" sz="2400" dirty="0"/>
          </a:p>
        </p:txBody>
      </p:sp>
      <p:sp>
        <p:nvSpPr>
          <p:cNvPr id="5" name="CasellaDiTesto 4"/>
          <p:cNvSpPr txBox="1"/>
          <p:nvPr/>
        </p:nvSpPr>
        <p:spPr>
          <a:xfrm>
            <a:off x="628630" y="5926390"/>
            <a:ext cx="8058170" cy="400110"/>
          </a:xfrm>
          <a:prstGeom prst="rect">
            <a:avLst/>
          </a:prstGeom>
          <a:noFill/>
        </p:spPr>
        <p:txBody>
          <a:bodyPr wrap="square" rtlCol="0">
            <a:spAutoFit/>
          </a:bodyPr>
          <a:lstStyle/>
          <a:p>
            <a:r>
              <a:rPr lang="it-IT" sz="2000" dirty="0" err="1" smtClean="0">
                <a:hlinkClick r:id="rId4"/>
              </a:rPr>
              <a:t>Statistics</a:t>
            </a:r>
            <a:r>
              <a:rPr lang="it-IT" sz="2000" dirty="0" smtClean="0">
                <a:hlinkClick r:id="rId4"/>
              </a:rPr>
              <a:t> Applet Iowa </a:t>
            </a:r>
            <a:r>
              <a:rPr lang="it-IT" sz="2000" dirty="0" err="1" smtClean="0">
                <a:hlinkClick r:id="rId4"/>
              </a:rPr>
              <a:t>University</a:t>
            </a:r>
            <a:endParaRPr lang="it-IT" sz="2000" dirty="0"/>
          </a:p>
        </p:txBody>
      </p:sp>
    </p:spTree>
    <p:extLst>
      <p:ext uri="{BB962C8B-B14F-4D97-AF65-F5344CB8AC3E}">
        <p14:creationId xmlns:p14="http://schemas.microsoft.com/office/powerpoint/2010/main" val="77803299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Variabili Casuali Discrete</a:t>
            </a:r>
            <a:endParaRPr lang="it-IT" dirty="0"/>
          </a:p>
        </p:txBody>
      </p:sp>
      <p:sp>
        <p:nvSpPr>
          <p:cNvPr id="4" name="CasellaDiTesto 3"/>
          <p:cNvSpPr txBox="1"/>
          <p:nvPr/>
        </p:nvSpPr>
        <p:spPr>
          <a:xfrm>
            <a:off x="457200" y="1239060"/>
            <a:ext cx="8229600" cy="584776"/>
          </a:xfrm>
          <a:prstGeom prst="rect">
            <a:avLst/>
          </a:prstGeom>
          <a:noFill/>
        </p:spPr>
        <p:txBody>
          <a:bodyPr wrap="square" rtlCol="0">
            <a:spAutoFit/>
          </a:bodyPr>
          <a:lstStyle/>
          <a:p>
            <a:pPr marL="342900" indent="-342900">
              <a:buFont typeface="+mj-lt"/>
              <a:buAutoNum type="arabicPeriod"/>
            </a:pPr>
            <a:r>
              <a:rPr lang="it-IT" sz="1600" dirty="0"/>
              <a:t>La tabella elenca la distribuzione di probabilità </a:t>
            </a:r>
            <a:r>
              <a:rPr lang="it-IT" sz="1600" dirty="0" smtClean="0"/>
              <a:t>del numero di apparecchi TV posseduti dalle famiglie del tuo quartiere  </a:t>
            </a:r>
            <a:endParaRPr lang="it-IT" sz="1600" dirty="0"/>
          </a:p>
        </p:txBody>
      </p:sp>
      <p:graphicFrame>
        <p:nvGraphicFramePr>
          <p:cNvPr id="5" name="Tabella 4"/>
          <p:cNvGraphicFramePr>
            <a:graphicFrameLocks noGrp="1"/>
          </p:cNvGraphicFramePr>
          <p:nvPr>
            <p:extLst>
              <p:ext uri="{D42A27DB-BD31-4B8C-83A1-F6EECF244321}">
                <p14:modId xmlns:p14="http://schemas.microsoft.com/office/powerpoint/2010/main" val="555416473"/>
              </p:ext>
            </p:extLst>
          </p:nvPr>
        </p:nvGraphicFramePr>
        <p:xfrm>
          <a:off x="1524000" y="1917246"/>
          <a:ext cx="6096000" cy="741680"/>
        </p:xfrm>
        <a:graphic>
          <a:graphicData uri="http://schemas.openxmlformats.org/drawingml/2006/table">
            <a:tbl>
              <a:tblPr>
                <a:tableStyleId>{9D7B26C5-4107-4FEC-AEDC-1716B250A1EF}</a:tableStyleId>
              </a:tblPr>
              <a:tblGrid>
                <a:gridCol w="1016000"/>
                <a:gridCol w="1016000"/>
                <a:gridCol w="1016000"/>
                <a:gridCol w="1016000"/>
                <a:gridCol w="1016000"/>
                <a:gridCol w="1016000"/>
              </a:tblGrid>
              <a:tr h="370840">
                <a:tc>
                  <a:txBody>
                    <a:bodyPr/>
                    <a:lstStyle/>
                    <a:p>
                      <a:pPr algn="ctr"/>
                      <a:r>
                        <a:rPr lang="it-IT" dirty="0" smtClean="0"/>
                        <a:t>x</a:t>
                      </a:r>
                      <a:endParaRPr lang="it-IT" dirty="0"/>
                    </a:p>
                  </a:txBody>
                  <a:tcPr/>
                </a:tc>
                <a:tc>
                  <a:txBody>
                    <a:bodyPr/>
                    <a:lstStyle/>
                    <a:p>
                      <a:pPr algn="ctr"/>
                      <a:r>
                        <a:rPr lang="it-IT" dirty="0" smtClean="0"/>
                        <a:t>0</a:t>
                      </a:r>
                      <a:endParaRPr lang="it-IT" dirty="0"/>
                    </a:p>
                  </a:txBody>
                  <a:tcPr/>
                </a:tc>
                <a:tc>
                  <a:txBody>
                    <a:bodyPr/>
                    <a:lstStyle/>
                    <a:p>
                      <a:pPr algn="ctr"/>
                      <a:r>
                        <a:rPr lang="it-IT" dirty="0" smtClean="0"/>
                        <a:t>1</a:t>
                      </a:r>
                      <a:endParaRPr lang="it-IT" dirty="0"/>
                    </a:p>
                  </a:txBody>
                  <a:tcPr/>
                </a:tc>
                <a:tc>
                  <a:txBody>
                    <a:bodyPr/>
                    <a:lstStyle/>
                    <a:p>
                      <a:pPr algn="ctr"/>
                      <a:r>
                        <a:rPr lang="it-IT" dirty="0" smtClean="0"/>
                        <a:t>2</a:t>
                      </a:r>
                      <a:endParaRPr lang="it-IT" dirty="0"/>
                    </a:p>
                  </a:txBody>
                  <a:tcPr/>
                </a:tc>
                <a:tc>
                  <a:txBody>
                    <a:bodyPr/>
                    <a:lstStyle/>
                    <a:p>
                      <a:pPr algn="ctr"/>
                      <a:r>
                        <a:rPr lang="it-IT" dirty="0" smtClean="0"/>
                        <a:t>3</a:t>
                      </a:r>
                      <a:endParaRPr lang="it-IT" dirty="0"/>
                    </a:p>
                  </a:txBody>
                  <a:tcPr/>
                </a:tc>
                <a:tc>
                  <a:txBody>
                    <a:bodyPr/>
                    <a:lstStyle/>
                    <a:p>
                      <a:pPr algn="ctr"/>
                      <a:r>
                        <a:rPr lang="it-IT" dirty="0" smtClean="0"/>
                        <a:t>4</a:t>
                      </a:r>
                      <a:endParaRPr lang="it-IT" dirty="0"/>
                    </a:p>
                  </a:txBody>
                  <a:tcPr/>
                </a:tc>
              </a:tr>
              <a:tr h="370840">
                <a:tc>
                  <a:txBody>
                    <a:bodyPr/>
                    <a:lstStyle/>
                    <a:p>
                      <a:pPr algn="ctr"/>
                      <a:r>
                        <a:rPr lang="it-IT" dirty="0" err="1" smtClean="0"/>
                        <a:t>P</a:t>
                      </a:r>
                      <a:r>
                        <a:rPr lang="it-IT" dirty="0" smtClean="0"/>
                        <a:t>(x)</a:t>
                      </a:r>
                      <a:endParaRPr lang="it-IT" dirty="0"/>
                    </a:p>
                  </a:txBody>
                  <a:tcPr/>
                </a:tc>
                <a:tc>
                  <a:txBody>
                    <a:bodyPr/>
                    <a:lstStyle/>
                    <a:p>
                      <a:pPr algn="ctr"/>
                      <a:r>
                        <a:rPr lang="it-IT" dirty="0" smtClean="0"/>
                        <a:t>0.07</a:t>
                      </a:r>
                      <a:endParaRPr lang="it-IT" dirty="0"/>
                    </a:p>
                  </a:txBody>
                  <a:tcPr/>
                </a:tc>
                <a:tc>
                  <a:txBody>
                    <a:bodyPr/>
                    <a:lstStyle/>
                    <a:p>
                      <a:pPr algn="ctr"/>
                      <a:r>
                        <a:rPr lang="it-IT" dirty="0" smtClean="0"/>
                        <a:t>0.41</a:t>
                      </a:r>
                      <a:endParaRPr lang="it-IT" dirty="0"/>
                    </a:p>
                  </a:txBody>
                  <a:tcPr/>
                </a:tc>
                <a:tc>
                  <a:txBody>
                    <a:bodyPr/>
                    <a:lstStyle/>
                    <a:p>
                      <a:pPr algn="ctr"/>
                      <a:r>
                        <a:rPr lang="it-IT" dirty="0" smtClean="0"/>
                        <a:t>0.30</a:t>
                      </a:r>
                      <a:endParaRPr lang="it-IT" dirty="0"/>
                    </a:p>
                  </a:txBody>
                  <a:tcPr/>
                </a:tc>
                <a:tc>
                  <a:txBody>
                    <a:bodyPr/>
                    <a:lstStyle/>
                    <a:p>
                      <a:pPr algn="ctr"/>
                      <a:r>
                        <a:rPr lang="it-IT" dirty="0" smtClean="0"/>
                        <a:t>0.14</a:t>
                      </a:r>
                      <a:endParaRPr lang="it-IT" dirty="0"/>
                    </a:p>
                  </a:txBody>
                  <a:tcPr/>
                </a:tc>
                <a:tc>
                  <a:txBody>
                    <a:bodyPr/>
                    <a:lstStyle/>
                    <a:p>
                      <a:pPr algn="ctr"/>
                      <a:r>
                        <a:rPr lang="it-IT" dirty="0" smtClean="0"/>
                        <a:t>0.08</a:t>
                      </a:r>
                      <a:endParaRPr lang="it-IT" dirty="0"/>
                    </a:p>
                  </a:txBody>
                  <a:tcPr/>
                </a:tc>
              </a:tr>
            </a:tbl>
          </a:graphicData>
        </a:graphic>
      </p:graphicFrame>
      <p:sp>
        <p:nvSpPr>
          <p:cNvPr id="6" name="CasellaDiTesto 5"/>
          <p:cNvSpPr txBox="1"/>
          <p:nvPr/>
        </p:nvSpPr>
        <p:spPr>
          <a:xfrm>
            <a:off x="457200" y="2824628"/>
            <a:ext cx="8229600" cy="584776"/>
          </a:xfrm>
          <a:prstGeom prst="rect">
            <a:avLst/>
          </a:prstGeom>
          <a:noFill/>
        </p:spPr>
        <p:txBody>
          <a:bodyPr wrap="square" rtlCol="0">
            <a:spAutoFit/>
          </a:bodyPr>
          <a:lstStyle/>
          <a:p>
            <a:r>
              <a:rPr lang="it-IT" sz="1600" dirty="0" smtClean="0"/>
              <a:t>Il numero medio dei televisori posseduti dalle famiglie è:___</a:t>
            </a:r>
            <a:r>
              <a:rPr lang="it-IT" sz="1600" b="1" dirty="0" smtClean="0"/>
              <a:t>1.75</a:t>
            </a:r>
            <a:r>
              <a:rPr lang="it-IT" sz="1600" dirty="0" smtClean="0"/>
              <a:t>____</a:t>
            </a:r>
          </a:p>
          <a:p>
            <a:r>
              <a:rPr lang="it-IT" sz="1600" dirty="0" smtClean="0"/>
              <a:t>La deviazione standard è: ____</a:t>
            </a:r>
            <a:r>
              <a:rPr lang="it-IT" sz="1600" b="1" dirty="0" smtClean="0"/>
              <a:t>1.04</a:t>
            </a:r>
            <a:r>
              <a:rPr lang="it-IT" sz="1600" dirty="0" smtClean="0"/>
              <a:t>____</a:t>
            </a:r>
            <a:endParaRPr lang="it-IT" sz="1600" dirty="0"/>
          </a:p>
        </p:txBody>
      </p:sp>
      <p:sp>
        <p:nvSpPr>
          <p:cNvPr id="7" name="CasellaDiTesto 6"/>
          <p:cNvSpPr txBox="1"/>
          <p:nvPr/>
        </p:nvSpPr>
        <p:spPr>
          <a:xfrm>
            <a:off x="457200" y="3584455"/>
            <a:ext cx="8493302" cy="1431161"/>
          </a:xfrm>
          <a:prstGeom prst="rect">
            <a:avLst/>
          </a:prstGeom>
          <a:noFill/>
        </p:spPr>
        <p:txBody>
          <a:bodyPr wrap="square" rtlCol="0">
            <a:spAutoFit/>
          </a:bodyPr>
          <a:lstStyle/>
          <a:p>
            <a:pPr marL="342900" indent="-342900">
              <a:spcAft>
                <a:spcPts val="600"/>
              </a:spcAft>
              <a:buFont typeface="+mj-lt"/>
              <a:buAutoNum type="arabicPeriod" startAt="2"/>
            </a:pPr>
            <a:r>
              <a:rPr lang="it-IT" sz="1600" dirty="0" smtClean="0"/>
              <a:t>La deviazione standard di una variabile casuale discreta è la deviazione standard di:</a:t>
            </a:r>
          </a:p>
          <a:p>
            <a:pPr marL="342900" indent="-342900">
              <a:buFont typeface="+mj-lt"/>
              <a:buAutoNum type="alphaLcParenR"/>
            </a:pPr>
            <a:r>
              <a:rPr lang="it-IT" sz="1600" dirty="0" smtClean="0"/>
              <a:t>Distribuzione delle frequenze</a:t>
            </a:r>
          </a:p>
          <a:p>
            <a:pPr marL="342900" indent="-342900">
              <a:buFont typeface="+mj-lt"/>
              <a:buAutoNum type="alphaLcParenR"/>
            </a:pPr>
            <a:r>
              <a:rPr lang="it-IT" sz="1600" dirty="0" smtClean="0"/>
              <a:t>Distribuzione percentuale</a:t>
            </a:r>
          </a:p>
          <a:p>
            <a:pPr marL="342900" indent="-342900">
              <a:buFont typeface="+mj-lt"/>
              <a:buAutoNum type="alphaLcParenR"/>
            </a:pPr>
            <a:r>
              <a:rPr lang="it-IT" sz="1600" b="1" dirty="0" smtClean="0"/>
              <a:t>Distribuzione di probabilità</a:t>
            </a:r>
          </a:p>
          <a:p>
            <a:pPr marL="342900" indent="-342900">
              <a:buFont typeface="+mj-lt"/>
              <a:buAutoNum type="alphaLcParenR"/>
            </a:pPr>
            <a:r>
              <a:rPr lang="it-IT" sz="1600" dirty="0" smtClean="0"/>
              <a:t>Quartili di una distribuzione ordinata</a:t>
            </a:r>
            <a:endParaRPr lang="it-IT" sz="1600" dirty="0"/>
          </a:p>
        </p:txBody>
      </p:sp>
      <p:sp>
        <p:nvSpPr>
          <p:cNvPr id="8" name="CasellaDiTesto 7"/>
          <p:cNvSpPr txBox="1"/>
          <p:nvPr/>
        </p:nvSpPr>
        <p:spPr>
          <a:xfrm>
            <a:off x="430986" y="5124519"/>
            <a:ext cx="8493302" cy="1400383"/>
          </a:xfrm>
          <a:prstGeom prst="rect">
            <a:avLst/>
          </a:prstGeom>
          <a:noFill/>
        </p:spPr>
        <p:txBody>
          <a:bodyPr wrap="square" rtlCol="0">
            <a:spAutoFit/>
          </a:bodyPr>
          <a:lstStyle/>
          <a:p>
            <a:pPr marL="342900" indent="-342900">
              <a:spcAft>
                <a:spcPts val="600"/>
              </a:spcAft>
              <a:buFont typeface="+mj-lt"/>
              <a:buAutoNum type="arabicPeriod" startAt="2"/>
            </a:pPr>
            <a:r>
              <a:rPr lang="it-IT" sz="1600" dirty="0" smtClean="0"/>
              <a:t>La media di una variabile casuale discreta è media di:</a:t>
            </a:r>
          </a:p>
          <a:p>
            <a:pPr marL="342900" indent="-342900">
              <a:buFont typeface="+mj-lt"/>
              <a:buAutoNum type="alphaLcParenR"/>
            </a:pPr>
            <a:r>
              <a:rPr lang="it-IT" sz="1600" b="1" dirty="0"/>
              <a:t>Distribuzione di probabilità</a:t>
            </a:r>
          </a:p>
          <a:p>
            <a:pPr marL="342900" indent="-342900">
              <a:buFont typeface="+mj-lt"/>
              <a:buAutoNum type="alphaLcParenR"/>
            </a:pPr>
            <a:r>
              <a:rPr lang="it-IT" sz="1600" dirty="0" smtClean="0"/>
              <a:t>Distribuzione delle frequenze</a:t>
            </a:r>
          </a:p>
          <a:p>
            <a:pPr marL="342900" indent="-342900">
              <a:buFont typeface="+mj-lt"/>
              <a:buAutoNum type="alphaLcParenR"/>
            </a:pPr>
            <a:r>
              <a:rPr lang="it-IT" sz="1600" dirty="0" smtClean="0"/>
              <a:t>Distribuzione percentuale</a:t>
            </a:r>
          </a:p>
          <a:p>
            <a:pPr marL="342900" indent="-342900">
              <a:buFont typeface="+mj-lt"/>
              <a:buAutoNum type="alphaLcParenR"/>
            </a:pPr>
            <a:r>
              <a:rPr lang="it-IT" sz="1600" dirty="0" smtClean="0"/>
              <a:t>Distribuzione di valori ordinati</a:t>
            </a:r>
            <a:endParaRPr lang="it-IT" sz="1600" dirty="0"/>
          </a:p>
        </p:txBody>
      </p:sp>
      <p:sp>
        <p:nvSpPr>
          <p:cNvPr id="3" name="CasellaDiTesto 2"/>
          <p:cNvSpPr txBox="1"/>
          <p:nvPr/>
        </p:nvSpPr>
        <p:spPr>
          <a:xfrm>
            <a:off x="6594200" y="3065816"/>
            <a:ext cx="2092600" cy="369332"/>
          </a:xfrm>
          <a:prstGeom prst="rect">
            <a:avLst/>
          </a:prstGeom>
          <a:noFill/>
        </p:spPr>
        <p:txBody>
          <a:bodyPr wrap="square" rtlCol="0">
            <a:spAutoFit/>
          </a:bodyPr>
          <a:lstStyle/>
          <a:p>
            <a:r>
              <a:rPr lang="it-IT" dirty="0" err="1" smtClean="0">
                <a:hlinkClick r:id="rId2" action="ppaction://hlinkfile"/>
              </a:rPr>
              <a:t>WorkBook</a:t>
            </a:r>
            <a:endParaRPr lang="it-IT" dirty="0"/>
          </a:p>
        </p:txBody>
      </p:sp>
    </p:spTree>
    <p:extLst>
      <p:ext uri="{BB962C8B-B14F-4D97-AF65-F5344CB8AC3E}">
        <p14:creationId xmlns:p14="http://schemas.microsoft.com/office/powerpoint/2010/main" val="187826045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935743"/>
          </a:xfrm>
        </p:spPr>
        <p:txBody>
          <a:bodyPr/>
          <a:lstStyle/>
          <a:p>
            <a:r>
              <a:rPr lang="it-IT" dirty="0"/>
              <a:t>Variabili Casuali Discrete</a:t>
            </a:r>
          </a:p>
        </p:txBody>
      </p:sp>
      <p:sp>
        <p:nvSpPr>
          <p:cNvPr id="3" name="CasellaDiTesto 2"/>
          <p:cNvSpPr txBox="1"/>
          <p:nvPr/>
        </p:nvSpPr>
        <p:spPr>
          <a:xfrm>
            <a:off x="457200" y="1239060"/>
            <a:ext cx="8229600" cy="338554"/>
          </a:xfrm>
          <a:prstGeom prst="rect">
            <a:avLst/>
          </a:prstGeom>
          <a:noFill/>
        </p:spPr>
        <p:txBody>
          <a:bodyPr wrap="square" rtlCol="0">
            <a:spAutoFit/>
          </a:bodyPr>
          <a:lstStyle/>
          <a:p>
            <a:pPr marL="342900" indent="-342900">
              <a:buFont typeface="+mj-lt"/>
              <a:buAutoNum type="arabicPeriod"/>
            </a:pPr>
            <a:r>
              <a:rPr lang="it-IT" sz="1600" dirty="0" smtClean="0"/>
              <a:t>La tabella elenca la distribuzione di probabilità dei frigoriferi posseduti dalle famiglie italiane.</a:t>
            </a:r>
            <a:endParaRPr lang="it-IT" sz="1600" dirty="0"/>
          </a:p>
        </p:txBody>
      </p:sp>
      <p:graphicFrame>
        <p:nvGraphicFramePr>
          <p:cNvPr id="4" name="Tabella 3"/>
          <p:cNvGraphicFramePr>
            <a:graphicFrameLocks noGrp="1"/>
          </p:cNvGraphicFramePr>
          <p:nvPr>
            <p:extLst>
              <p:ext uri="{D42A27DB-BD31-4B8C-83A1-F6EECF244321}">
                <p14:modId xmlns:p14="http://schemas.microsoft.com/office/powerpoint/2010/main" val="2076703946"/>
              </p:ext>
            </p:extLst>
          </p:nvPr>
        </p:nvGraphicFramePr>
        <p:xfrm>
          <a:off x="1603384" y="1758510"/>
          <a:ext cx="5080000" cy="741680"/>
        </p:xfrm>
        <a:graphic>
          <a:graphicData uri="http://schemas.openxmlformats.org/drawingml/2006/table">
            <a:tbl>
              <a:tblPr>
                <a:tableStyleId>{9D7B26C5-4107-4FEC-AEDC-1716B250A1EF}</a:tableStyleId>
              </a:tblPr>
              <a:tblGrid>
                <a:gridCol w="1016000"/>
                <a:gridCol w="1016000"/>
                <a:gridCol w="1016000"/>
                <a:gridCol w="1016000"/>
                <a:gridCol w="1016000"/>
              </a:tblGrid>
              <a:tr h="370840">
                <a:tc>
                  <a:txBody>
                    <a:bodyPr/>
                    <a:lstStyle/>
                    <a:p>
                      <a:pPr algn="ctr"/>
                      <a:r>
                        <a:rPr lang="it-IT" sz="1600" dirty="0" smtClean="0"/>
                        <a:t>x</a:t>
                      </a:r>
                      <a:endParaRPr lang="it-IT" sz="1600" dirty="0"/>
                    </a:p>
                  </a:txBody>
                  <a:tcPr/>
                </a:tc>
                <a:tc>
                  <a:txBody>
                    <a:bodyPr/>
                    <a:lstStyle/>
                    <a:p>
                      <a:pPr algn="ctr"/>
                      <a:r>
                        <a:rPr lang="it-IT" sz="1600" dirty="0" smtClean="0"/>
                        <a:t>0</a:t>
                      </a:r>
                      <a:endParaRPr lang="it-IT" sz="1600" dirty="0"/>
                    </a:p>
                  </a:txBody>
                  <a:tcPr/>
                </a:tc>
                <a:tc>
                  <a:txBody>
                    <a:bodyPr/>
                    <a:lstStyle/>
                    <a:p>
                      <a:pPr algn="ctr"/>
                      <a:r>
                        <a:rPr lang="it-IT" sz="1600" dirty="0" smtClean="0"/>
                        <a:t>1</a:t>
                      </a:r>
                      <a:endParaRPr lang="it-IT" sz="1600" dirty="0"/>
                    </a:p>
                  </a:txBody>
                  <a:tcPr/>
                </a:tc>
                <a:tc>
                  <a:txBody>
                    <a:bodyPr/>
                    <a:lstStyle/>
                    <a:p>
                      <a:pPr algn="ctr"/>
                      <a:r>
                        <a:rPr lang="it-IT" sz="1600" dirty="0" smtClean="0"/>
                        <a:t>2</a:t>
                      </a:r>
                      <a:endParaRPr lang="it-IT" sz="1600" dirty="0"/>
                    </a:p>
                  </a:txBody>
                  <a:tcPr/>
                </a:tc>
                <a:tc>
                  <a:txBody>
                    <a:bodyPr/>
                    <a:lstStyle/>
                    <a:p>
                      <a:pPr algn="ctr"/>
                      <a:r>
                        <a:rPr lang="it-IT" sz="1600" dirty="0" smtClean="0"/>
                        <a:t>3</a:t>
                      </a:r>
                      <a:endParaRPr lang="it-IT" sz="1600" dirty="0"/>
                    </a:p>
                  </a:txBody>
                  <a:tcPr/>
                </a:tc>
              </a:tr>
              <a:tr h="370840">
                <a:tc>
                  <a:txBody>
                    <a:bodyPr/>
                    <a:lstStyle/>
                    <a:p>
                      <a:pPr algn="ctr"/>
                      <a:r>
                        <a:rPr lang="it-IT" sz="1600" dirty="0" err="1" smtClean="0"/>
                        <a:t>P</a:t>
                      </a:r>
                      <a:r>
                        <a:rPr lang="it-IT" sz="1600" dirty="0" smtClean="0"/>
                        <a:t>(x)</a:t>
                      </a:r>
                      <a:endParaRPr lang="it-IT" sz="1600" dirty="0"/>
                    </a:p>
                  </a:txBody>
                  <a:tcPr/>
                </a:tc>
                <a:tc>
                  <a:txBody>
                    <a:bodyPr/>
                    <a:lstStyle/>
                    <a:p>
                      <a:pPr algn="ctr"/>
                      <a:r>
                        <a:rPr lang="it-IT" sz="1600" dirty="0" smtClean="0"/>
                        <a:t>0.01</a:t>
                      </a:r>
                      <a:endParaRPr lang="it-IT" sz="1600" dirty="0"/>
                    </a:p>
                  </a:txBody>
                  <a:tcPr/>
                </a:tc>
                <a:tc>
                  <a:txBody>
                    <a:bodyPr/>
                    <a:lstStyle/>
                    <a:p>
                      <a:pPr algn="ctr"/>
                      <a:r>
                        <a:rPr lang="it-IT" sz="1600" dirty="0" smtClean="0"/>
                        <a:t>0.69</a:t>
                      </a:r>
                      <a:endParaRPr lang="it-IT" sz="1600" dirty="0"/>
                    </a:p>
                  </a:txBody>
                  <a:tcPr/>
                </a:tc>
                <a:tc>
                  <a:txBody>
                    <a:bodyPr/>
                    <a:lstStyle/>
                    <a:p>
                      <a:pPr algn="ctr"/>
                      <a:r>
                        <a:rPr lang="it-IT" sz="1600" dirty="0" smtClean="0"/>
                        <a:t>0.22</a:t>
                      </a:r>
                      <a:endParaRPr lang="it-IT" sz="1600" dirty="0"/>
                    </a:p>
                  </a:txBody>
                  <a:tcPr/>
                </a:tc>
                <a:tc>
                  <a:txBody>
                    <a:bodyPr/>
                    <a:lstStyle/>
                    <a:p>
                      <a:pPr algn="ctr"/>
                      <a:r>
                        <a:rPr lang="it-IT" sz="1600" dirty="0" smtClean="0"/>
                        <a:t>0.08</a:t>
                      </a:r>
                      <a:endParaRPr lang="it-IT" sz="1600" dirty="0"/>
                    </a:p>
                  </a:txBody>
                  <a:tcPr/>
                </a:tc>
              </a:tr>
            </a:tbl>
          </a:graphicData>
        </a:graphic>
      </p:graphicFrame>
      <p:sp>
        <p:nvSpPr>
          <p:cNvPr id="5" name="CasellaDiTesto 4"/>
          <p:cNvSpPr txBox="1"/>
          <p:nvPr/>
        </p:nvSpPr>
        <p:spPr>
          <a:xfrm>
            <a:off x="457200" y="2745260"/>
            <a:ext cx="8374227" cy="1323439"/>
          </a:xfrm>
          <a:prstGeom prst="rect">
            <a:avLst/>
          </a:prstGeom>
          <a:noFill/>
        </p:spPr>
        <p:txBody>
          <a:bodyPr wrap="square" rtlCol="0">
            <a:spAutoFit/>
          </a:bodyPr>
          <a:lstStyle/>
          <a:p>
            <a:pPr marL="342900" indent="-342900">
              <a:buFont typeface="+mj-lt"/>
              <a:buAutoNum type="alphaLcParenR"/>
            </a:pPr>
            <a:r>
              <a:rPr lang="it-IT" sz="1600" dirty="0" smtClean="0"/>
              <a:t>La probabilità che presa a caso una famiglia questa possieda 2 refrigeratori (</a:t>
            </a:r>
            <a:r>
              <a:rPr lang="it-IT" sz="1600" b="1" dirty="0" smtClean="0"/>
              <a:t>0.22</a:t>
            </a:r>
            <a:r>
              <a:rPr lang="it-IT" sz="1600" dirty="0" smtClean="0"/>
              <a:t>)</a:t>
            </a:r>
          </a:p>
          <a:p>
            <a:pPr marL="342900" indent="-342900">
              <a:buFont typeface="+mj-lt"/>
              <a:buAutoNum type="alphaLcParenR"/>
            </a:pPr>
            <a:r>
              <a:rPr lang="it-IT" sz="1600" dirty="0" smtClean="0"/>
              <a:t>La probabilità che una famiglia possieda al più 2 refrigeratori (       )</a:t>
            </a:r>
          </a:p>
          <a:p>
            <a:pPr marL="342900" indent="-342900">
              <a:buFont typeface="+mj-lt"/>
              <a:buAutoNum type="alphaLcParenR"/>
            </a:pPr>
            <a:r>
              <a:rPr lang="it-IT" sz="1600" dirty="0"/>
              <a:t>La probabilità che una famiglia possieda al </a:t>
            </a:r>
            <a:r>
              <a:rPr lang="it-IT" sz="1600" dirty="0" smtClean="0"/>
              <a:t>meno </a:t>
            </a:r>
            <a:r>
              <a:rPr lang="it-IT" sz="1600" dirty="0"/>
              <a:t>2 </a:t>
            </a:r>
            <a:r>
              <a:rPr lang="it-IT" sz="1600" dirty="0" smtClean="0"/>
              <a:t>refrigeratori (       )</a:t>
            </a:r>
            <a:endParaRPr lang="it-IT" sz="1600" dirty="0"/>
          </a:p>
          <a:p>
            <a:pPr marL="342900" indent="-342900">
              <a:buFont typeface="+mj-lt"/>
              <a:buAutoNum type="alphaLcParenR"/>
            </a:pPr>
            <a:r>
              <a:rPr lang="it-IT" sz="1600" dirty="0" smtClean="0"/>
              <a:t>La probabilità che presa a caso una famiglia questa possieda un numero di refrigeratori compresi fra 1 e 3. (         )</a:t>
            </a:r>
          </a:p>
        </p:txBody>
      </p:sp>
      <p:sp>
        <p:nvSpPr>
          <p:cNvPr id="6" name="CasellaDiTesto 5"/>
          <p:cNvSpPr txBox="1"/>
          <p:nvPr/>
        </p:nvSpPr>
        <p:spPr>
          <a:xfrm>
            <a:off x="457200" y="4524049"/>
            <a:ext cx="8374227" cy="1569660"/>
          </a:xfrm>
          <a:prstGeom prst="rect">
            <a:avLst/>
          </a:prstGeom>
          <a:noFill/>
        </p:spPr>
        <p:txBody>
          <a:bodyPr wrap="square" rtlCol="0">
            <a:spAutoFit/>
          </a:bodyPr>
          <a:lstStyle/>
          <a:p>
            <a:pPr marL="342900" indent="-342900">
              <a:buFont typeface="+mj-lt"/>
              <a:buAutoNum type="arabicPeriod"/>
            </a:pPr>
            <a:r>
              <a:rPr lang="it-IT" sz="1600" dirty="0"/>
              <a:t>La tabella </a:t>
            </a:r>
            <a:r>
              <a:rPr lang="it-IT" sz="1600" dirty="0" smtClean="0"/>
              <a:t>con la distribuzione </a:t>
            </a:r>
            <a:r>
              <a:rPr lang="it-IT" sz="1600" dirty="0"/>
              <a:t>di probabilità di una variabile casuale discreta elenca</a:t>
            </a:r>
            <a:r>
              <a:rPr lang="it-IT" sz="1600" dirty="0" smtClean="0"/>
              <a:t>:</a:t>
            </a:r>
            <a:r>
              <a:rPr lang="it-IT" sz="1600" dirty="0"/>
              <a:t>	</a:t>
            </a:r>
            <a:endParaRPr lang="it-IT" sz="1600" dirty="0" smtClean="0"/>
          </a:p>
          <a:p>
            <a:endParaRPr lang="it-IT" sz="1600" dirty="0" smtClean="0"/>
          </a:p>
          <a:p>
            <a:pPr marL="342900" indent="-342900">
              <a:buFont typeface="+mj-lt"/>
              <a:buAutoNum type="alphaLcParenR"/>
            </a:pPr>
            <a:r>
              <a:rPr lang="it-IT" sz="1600" dirty="0"/>
              <a:t>I valori della variabile X e la corrispondente frequenza</a:t>
            </a:r>
          </a:p>
          <a:p>
            <a:pPr marL="342900" indent="-342900">
              <a:buFont typeface="+mj-lt"/>
              <a:buAutoNum type="alphaLcParenR"/>
            </a:pPr>
            <a:r>
              <a:rPr lang="it-IT" sz="1600" b="1" dirty="0" smtClean="0"/>
              <a:t>I valori della variabile X e la corrispondente probabilità</a:t>
            </a:r>
          </a:p>
          <a:p>
            <a:pPr marL="342900" indent="-342900">
              <a:buFont typeface="+mj-lt"/>
              <a:buAutoNum type="alphaLcParenR"/>
            </a:pPr>
            <a:r>
              <a:rPr lang="it-IT" sz="1600" dirty="0" smtClean="0"/>
              <a:t>I valori della variabile X e la corrispondente frequenza relativa</a:t>
            </a:r>
          </a:p>
          <a:p>
            <a:pPr marL="342900" indent="-342900">
              <a:buFont typeface="+mj-lt"/>
              <a:buAutoNum type="alphaLcParenR"/>
            </a:pPr>
            <a:r>
              <a:rPr lang="it-IT" sz="1600" dirty="0" smtClean="0"/>
              <a:t>I valori della variabile X e i valori dei corrispondenti percentili</a:t>
            </a:r>
            <a:endParaRPr lang="it-IT" sz="1600" dirty="0"/>
          </a:p>
        </p:txBody>
      </p:sp>
    </p:spTree>
    <p:extLst>
      <p:ext uri="{BB962C8B-B14F-4D97-AF65-F5344CB8AC3E}">
        <p14:creationId xmlns:p14="http://schemas.microsoft.com/office/powerpoint/2010/main" val="103862281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896059"/>
          </a:xfrm>
        </p:spPr>
        <p:txBody>
          <a:bodyPr/>
          <a:lstStyle/>
          <a:p>
            <a:r>
              <a:rPr lang="it-IT" dirty="0" smtClean="0"/>
              <a:t>Variabili Casuali Discrete</a:t>
            </a:r>
            <a:endParaRPr lang="it-IT" dirty="0"/>
          </a:p>
        </p:txBody>
      </p:sp>
      <p:sp>
        <p:nvSpPr>
          <p:cNvPr id="3" name="CasellaDiTesto 2"/>
          <p:cNvSpPr txBox="1"/>
          <p:nvPr/>
        </p:nvSpPr>
        <p:spPr>
          <a:xfrm>
            <a:off x="238151" y="1309596"/>
            <a:ext cx="8712351" cy="1554272"/>
          </a:xfrm>
          <a:prstGeom prst="rect">
            <a:avLst/>
          </a:prstGeom>
          <a:noFill/>
        </p:spPr>
        <p:txBody>
          <a:bodyPr wrap="square" rtlCol="0">
            <a:spAutoFit/>
          </a:bodyPr>
          <a:lstStyle/>
          <a:p>
            <a:pPr>
              <a:spcAft>
                <a:spcPts val="600"/>
              </a:spcAft>
            </a:pPr>
            <a:r>
              <a:rPr lang="it-IT" dirty="0" smtClean="0"/>
              <a:t>Quale </a:t>
            </a:r>
            <a:r>
              <a:rPr lang="it-IT" dirty="0"/>
              <a:t>delle seguenti non è </a:t>
            </a:r>
            <a:r>
              <a:rPr lang="it-IT" dirty="0" smtClean="0"/>
              <a:t>una variabile </a:t>
            </a:r>
            <a:r>
              <a:rPr lang="it-IT" dirty="0"/>
              <a:t>casuale discreta</a:t>
            </a:r>
            <a:r>
              <a:rPr lang="it-IT" dirty="0" smtClean="0"/>
              <a:t>?</a:t>
            </a:r>
          </a:p>
          <a:p>
            <a:pPr marL="342900" indent="-342900">
              <a:buFont typeface="+mj-lt"/>
              <a:buAutoNum type="alphaLcParenR"/>
            </a:pPr>
            <a:r>
              <a:rPr lang="it-IT" dirty="0" smtClean="0"/>
              <a:t>I giorni di pioggia registrati nel mese precedente</a:t>
            </a:r>
          </a:p>
          <a:p>
            <a:pPr marL="342900" indent="-342900">
              <a:buFont typeface="+mj-lt"/>
              <a:buAutoNum type="alphaLcParenR"/>
            </a:pPr>
            <a:r>
              <a:rPr lang="it-IT" dirty="0" smtClean="0"/>
              <a:t>Le azioni FCA possedute dalle banche della tua città</a:t>
            </a:r>
          </a:p>
          <a:p>
            <a:pPr marL="342900" indent="-342900">
              <a:buFont typeface="+mj-lt"/>
              <a:buAutoNum type="alphaLcParenR"/>
            </a:pPr>
            <a:r>
              <a:rPr lang="it-IT" dirty="0" smtClean="0"/>
              <a:t>Le persone tue conoscenti allergiche alla penicillina</a:t>
            </a:r>
          </a:p>
          <a:p>
            <a:pPr marL="342900" indent="-342900">
              <a:buFont typeface="+mj-lt"/>
              <a:buAutoNum type="alphaLcParenR"/>
            </a:pPr>
            <a:r>
              <a:rPr lang="it-IT" dirty="0" smtClean="0"/>
              <a:t>Il tempo di attesa per prenotare una visita medica </a:t>
            </a:r>
            <a:endParaRPr lang="it-IT" dirty="0"/>
          </a:p>
        </p:txBody>
      </p:sp>
      <p:sp>
        <p:nvSpPr>
          <p:cNvPr id="4" name="CasellaDiTesto 3"/>
          <p:cNvSpPr txBox="1"/>
          <p:nvPr/>
        </p:nvSpPr>
        <p:spPr>
          <a:xfrm>
            <a:off x="238151" y="3108910"/>
            <a:ext cx="8712351" cy="1554272"/>
          </a:xfrm>
          <a:prstGeom prst="rect">
            <a:avLst/>
          </a:prstGeom>
          <a:noFill/>
        </p:spPr>
        <p:txBody>
          <a:bodyPr wrap="square" rtlCol="0">
            <a:spAutoFit/>
          </a:bodyPr>
          <a:lstStyle/>
          <a:p>
            <a:pPr>
              <a:spcAft>
                <a:spcPts val="600"/>
              </a:spcAft>
            </a:pPr>
            <a:r>
              <a:rPr lang="it-IT" dirty="0" smtClean="0"/>
              <a:t>Per una variabile casuale discreta </a:t>
            </a:r>
            <a:r>
              <a:rPr lang="it-IT" i="1" dirty="0" smtClean="0"/>
              <a:t>X</a:t>
            </a:r>
            <a:r>
              <a:rPr lang="it-IT" dirty="0" smtClean="0"/>
              <a:t> la probabilità di ciascuno dei valori </a:t>
            </a:r>
            <a:r>
              <a:rPr lang="it-IT" i="1" dirty="0" err="1" smtClean="0"/>
              <a:t>X</a:t>
            </a:r>
            <a:r>
              <a:rPr lang="it-IT" dirty="0" err="1" smtClean="0"/>
              <a:t>i</a:t>
            </a:r>
            <a:r>
              <a:rPr lang="it-IT" dirty="0" smtClean="0"/>
              <a:t> è:</a:t>
            </a:r>
          </a:p>
          <a:p>
            <a:pPr marL="342900" indent="-342900">
              <a:buFont typeface="+mj-lt"/>
              <a:buAutoNum type="alphaLcParenR"/>
            </a:pPr>
            <a:r>
              <a:rPr lang="it-IT" dirty="0" smtClean="0"/>
              <a:t>Uguale a zero</a:t>
            </a:r>
          </a:p>
          <a:p>
            <a:pPr marL="342900" indent="-342900">
              <a:buFont typeface="+mj-lt"/>
              <a:buAutoNum type="alphaLcParenR"/>
            </a:pPr>
            <a:r>
              <a:rPr lang="it-IT" dirty="0" smtClean="0"/>
              <a:t>Compresa fra 0 e 1</a:t>
            </a:r>
          </a:p>
          <a:p>
            <a:pPr marL="342900" indent="-342900">
              <a:buFont typeface="+mj-lt"/>
              <a:buAutoNum type="alphaLcParenR"/>
            </a:pPr>
            <a:r>
              <a:rPr lang="it-IT" dirty="0" smtClean="0"/>
              <a:t>Uguale a 1</a:t>
            </a:r>
          </a:p>
          <a:p>
            <a:pPr marL="342900" indent="-342900">
              <a:buFont typeface="+mj-lt"/>
              <a:buAutoNum type="alphaLcParenR"/>
            </a:pPr>
            <a:r>
              <a:rPr lang="it-IT" dirty="0" smtClean="0"/>
              <a:t>Uguale a 0.5</a:t>
            </a:r>
            <a:endParaRPr lang="it-IT" dirty="0"/>
          </a:p>
        </p:txBody>
      </p:sp>
      <p:sp>
        <p:nvSpPr>
          <p:cNvPr id="5" name="CasellaDiTesto 4"/>
          <p:cNvSpPr txBox="1"/>
          <p:nvPr/>
        </p:nvSpPr>
        <p:spPr>
          <a:xfrm>
            <a:off x="238151" y="4908225"/>
            <a:ext cx="8712351" cy="1554272"/>
          </a:xfrm>
          <a:prstGeom prst="rect">
            <a:avLst/>
          </a:prstGeom>
          <a:noFill/>
        </p:spPr>
        <p:txBody>
          <a:bodyPr wrap="square" rtlCol="0">
            <a:spAutoFit/>
          </a:bodyPr>
          <a:lstStyle/>
          <a:p>
            <a:pPr>
              <a:spcAft>
                <a:spcPts val="600"/>
              </a:spcAft>
            </a:pPr>
            <a:r>
              <a:rPr lang="it-IT" dirty="0" smtClean="0"/>
              <a:t>Per una variabile casuale discreta </a:t>
            </a:r>
            <a:r>
              <a:rPr lang="it-IT" i="1" dirty="0" smtClean="0"/>
              <a:t>X</a:t>
            </a:r>
            <a:r>
              <a:rPr lang="it-IT" dirty="0" smtClean="0"/>
              <a:t> la probabilità di ciascuno dei valori </a:t>
            </a:r>
            <a:r>
              <a:rPr lang="it-IT" i="1" dirty="0" err="1" smtClean="0"/>
              <a:t>X</a:t>
            </a:r>
            <a:r>
              <a:rPr lang="it-IT" dirty="0" err="1" smtClean="0"/>
              <a:t>i</a:t>
            </a:r>
            <a:r>
              <a:rPr lang="it-IT" dirty="0" smtClean="0"/>
              <a:t> è:</a:t>
            </a:r>
          </a:p>
          <a:p>
            <a:pPr marL="342900" indent="-342900">
              <a:buFont typeface="+mj-lt"/>
              <a:buAutoNum type="alphaLcParenR"/>
            </a:pPr>
            <a:r>
              <a:rPr lang="it-IT" dirty="0" smtClean="0"/>
              <a:t>Uguale a zero</a:t>
            </a:r>
          </a:p>
          <a:p>
            <a:pPr marL="342900" indent="-342900">
              <a:buFont typeface="+mj-lt"/>
              <a:buAutoNum type="alphaLcParenR"/>
            </a:pPr>
            <a:r>
              <a:rPr lang="it-IT" dirty="0" smtClean="0"/>
              <a:t>Compresa fra 0 e 1</a:t>
            </a:r>
          </a:p>
          <a:p>
            <a:pPr marL="342900" indent="-342900">
              <a:buFont typeface="+mj-lt"/>
              <a:buAutoNum type="alphaLcParenR"/>
            </a:pPr>
            <a:r>
              <a:rPr lang="it-IT" dirty="0" smtClean="0"/>
              <a:t>Uguale a 1</a:t>
            </a:r>
          </a:p>
          <a:p>
            <a:pPr marL="342900" indent="-342900">
              <a:buFont typeface="+mj-lt"/>
              <a:buAutoNum type="alphaLcParenR"/>
            </a:pPr>
            <a:r>
              <a:rPr lang="it-IT" dirty="0" smtClean="0"/>
              <a:t>Uguale a 0.5</a:t>
            </a:r>
            <a:endParaRPr lang="it-IT" dirty="0"/>
          </a:p>
        </p:txBody>
      </p:sp>
    </p:spTree>
    <p:extLst>
      <p:ext uri="{BB962C8B-B14F-4D97-AF65-F5344CB8AC3E}">
        <p14:creationId xmlns:p14="http://schemas.microsoft.com/office/powerpoint/2010/main" val="13588000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955586"/>
          </a:xfrm>
        </p:spPr>
        <p:txBody>
          <a:bodyPr/>
          <a:lstStyle/>
          <a:p>
            <a:r>
              <a:rPr lang="it-IT" dirty="0"/>
              <a:t>Variabili Casuali </a:t>
            </a:r>
            <a:r>
              <a:rPr lang="it-IT" dirty="0" smtClean="0"/>
              <a:t>Discrete</a:t>
            </a:r>
            <a:endParaRPr lang="it-IT" dirty="0"/>
          </a:p>
        </p:txBody>
      </p:sp>
      <p:sp>
        <p:nvSpPr>
          <p:cNvPr id="3" name="CasellaDiTesto 2"/>
          <p:cNvSpPr txBox="1"/>
          <p:nvPr/>
        </p:nvSpPr>
        <p:spPr>
          <a:xfrm>
            <a:off x="590224" y="1377416"/>
            <a:ext cx="8096576" cy="923330"/>
          </a:xfrm>
          <a:prstGeom prst="rect">
            <a:avLst/>
          </a:prstGeom>
          <a:noFill/>
        </p:spPr>
        <p:txBody>
          <a:bodyPr wrap="square" rtlCol="0">
            <a:spAutoFit/>
          </a:bodyPr>
          <a:lstStyle/>
          <a:p>
            <a:r>
              <a:rPr lang="it-IT" dirty="0" smtClean="0"/>
              <a:t>La distribuzione binomiale è asimmetrica a sinistra se:</a:t>
            </a:r>
            <a:endParaRPr lang="it-IT" dirty="0"/>
          </a:p>
          <a:p>
            <a:r>
              <a:rPr lang="it-IT" dirty="0"/>
              <a:t>	A)	</a:t>
            </a:r>
            <a:r>
              <a:rPr lang="it-IT" i="1" dirty="0" err="1"/>
              <a:t>p</a:t>
            </a:r>
            <a:r>
              <a:rPr lang="it-IT" dirty="0"/>
              <a:t> </a:t>
            </a:r>
            <a:r>
              <a:rPr lang="it-IT" dirty="0" smtClean="0"/>
              <a:t>è </a:t>
            </a:r>
            <a:r>
              <a:rPr lang="it-IT" dirty="0"/>
              <a:t>0.25 </a:t>
            </a:r>
            <a:r>
              <a:rPr lang="it-IT" dirty="0" smtClean="0"/>
              <a:t>superiore</a:t>
            </a:r>
            <a:r>
              <a:rPr lang="it-IT" dirty="0"/>
              <a:t>	C)	</a:t>
            </a:r>
            <a:r>
              <a:rPr lang="it-IT" i="1" dirty="0" err="1"/>
              <a:t>p</a:t>
            </a:r>
            <a:r>
              <a:rPr lang="it-IT" dirty="0"/>
              <a:t> </a:t>
            </a:r>
            <a:r>
              <a:rPr lang="it-IT" dirty="0" smtClean="0"/>
              <a:t>è minore di </a:t>
            </a:r>
            <a:r>
              <a:rPr lang="it-IT" dirty="0"/>
              <a:t>0.50</a:t>
            </a:r>
          </a:p>
          <a:p>
            <a:r>
              <a:rPr lang="it-IT" dirty="0"/>
              <a:t>	B)	</a:t>
            </a:r>
            <a:r>
              <a:rPr lang="it-IT" i="1" dirty="0" err="1"/>
              <a:t>p</a:t>
            </a:r>
            <a:r>
              <a:rPr lang="it-IT" dirty="0"/>
              <a:t> </a:t>
            </a:r>
            <a:r>
              <a:rPr lang="it-IT" dirty="0" smtClean="0"/>
              <a:t>è uguale a 0.50</a:t>
            </a:r>
            <a:r>
              <a:rPr lang="it-IT" dirty="0"/>
              <a:t>	</a:t>
            </a:r>
            <a:r>
              <a:rPr lang="it-IT" b="1" dirty="0"/>
              <a:t>D)	</a:t>
            </a:r>
            <a:r>
              <a:rPr lang="it-IT" b="1" i="1" dirty="0" err="1"/>
              <a:t>p</a:t>
            </a:r>
            <a:r>
              <a:rPr lang="it-IT" b="1" dirty="0"/>
              <a:t> </a:t>
            </a:r>
            <a:r>
              <a:rPr lang="it-IT" b="1" dirty="0" smtClean="0"/>
              <a:t>è maggiore di 0.50</a:t>
            </a:r>
            <a:endParaRPr lang="it-IT" b="1" dirty="0"/>
          </a:p>
        </p:txBody>
      </p:sp>
      <p:sp>
        <p:nvSpPr>
          <p:cNvPr id="4" name="CasellaDiTesto 3"/>
          <p:cNvSpPr txBox="1"/>
          <p:nvPr/>
        </p:nvSpPr>
        <p:spPr>
          <a:xfrm>
            <a:off x="590224" y="2517119"/>
            <a:ext cx="8096576" cy="923330"/>
          </a:xfrm>
          <a:prstGeom prst="rect">
            <a:avLst/>
          </a:prstGeom>
          <a:noFill/>
        </p:spPr>
        <p:txBody>
          <a:bodyPr wrap="square" rtlCol="0">
            <a:spAutoFit/>
          </a:bodyPr>
          <a:lstStyle/>
          <a:p>
            <a:r>
              <a:rPr lang="it-IT" dirty="0" smtClean="0"/>
              <a:t>La media di una distribuzione binomiale è uguale a:</a:t>
            </a:r>
            <a:endParaRPr lang="it-IT" dirty="0"/>
          </a:p>
          <a:p>
            <a:r>
              <a:rPr lang="it-IT" dirty="0"/>
              <a:t>	</a:t>
            </a:r>
            <a:endParaRPr lang="it-IT" dirty="0" smtClean="0"/>
          </a:p>
          <a:p>
            <a:r>
              <a:rPr lang="it-IT" dirty="0"/>
              <a:t>	</a:t>
            </a:r>
            <a:r>
              <a:rPr lang="it-IT" dirty="0" smtClean="0"/>
              <a:t>A</a:t>
            </a:r>
            <a:r>
              <a:rPr lang="it-IT" dirty="0"/>
              <a:t>)  </a:t>
            </a:r>
            <a:r>
              <a:rPr lang="it-IT" i="1" dirty="0" err="1"/>
              <a:t>npq</a:t>
            </a:r>
            <a:r>
              <a:rPr lang="it-IT" dirty="0"/>
              <a:t>   </a:t>
            </a:r>
            <a:r>
              <a:rPr lang="it-IT" b="1" dirty="0"/>
              <a:t> B)  </a:t>
            </a:r>
            <a:r>
              <a:rPr lang="it-IT" b="1" i="1" dirty="0" err="1"/>
              <a:t>np</a:t>
            </a:r>
            <a:r>
              <a:rPr lang="it-IT" dirty="0"/>
              <a:t>    C)  </a:t>
            </a:r>
            <a:r>
              <a:rPr lang="it-IT" dirty="0" smtClean="0"/>
              <a:t>radice quadrata di </a:t>
            </a:r>
            <a:r>
              <a:rPr lang="it-IT" i="1" dirty="0" err="1"/>
              <a:t>npq</a:t>
            </a:r>
            <a:r>
              <a:rPr lang="it-IT" dirty="0"/>
              <a:t>    D)  </a:t>
            </a:r>
            <a:r>
              <a:rPr lang="it-IT" dirty="0" smtClean="0"/>
              <a:t>radice quadrata di </a:t>
            </a:r>
            <a:r>
              <a:rPr lang="it-IT" i="1" dirty="0" err="1" smtClean="0"/>
              <a:t>npq</a:t>
            </a:r>
            <a:endParaRPr lang="it-IT" b="1" dirty="0"/>
          </a:p>
        </p:txBody>
      </p:sp>
      <p:sp>
        <p:nvSpPr>
          <p:cNvPr id="6" name="CasellaDiTesto 5"/>
          <p:cNvSpPr txBox="1"/>
          <p:nvPr/>
        </p:nvSpPr>
        <p:spPr>
          <a:xfrm>
            <a:off x="590224" y="3953356"/>
            <a:ext cx="8096576" cy="1831271"/>
          </a:xfrm>
          <a:prstGeom prst="rect">
            <a:avLst/>
          </a:prstGeom>
          <a:noFill/>
        </p:spPr>
        <p:txBody>
          <a:bodyPr wrap="square" rtlCol="0">
            <a:spAutoFit/>
          </a:bodyPr>
          <a:lstStyle/>
          <a:p>
            <a:pPr>
              <a:spcAft>
                <a:spcPts val="600"/>
              </a:spcAft>
            </a:pPr>
            <a:r>
              <a:rPr lang="it-IT" dirty="0" smtClean="0"/>
              <a:t>Indica l’esperimento binomiale fra quelli riportati di seguito?</a:t>
            </a:r>
            <a:endParaRPr lang="it-IT" dirty="0"/>
          </a:p>
          <a:p>
            <a:pPr marL="342900" indent="-342900">
              <a:buFont typeface="+mj-lt"/>
              <a:buAutoNum type="alphaUcPeriod"/>
            </a:pPr>
            <a:r>
              <a:rPr lang="it-IT" dirty="0" smtClean="0"/>
              <a:t>10 lanci di un dado onesto registrando il valore numerico</a:t>
            </a:r>
          </a:p>
          <a:p>
            <a:pPr marL="342900" indent="-342900">
              <a:buFont typeface="+mj-lt"/>
              <a:buAutoNum type="alphaUcPeriod"/>
            </a:pPr>
            <a:r>
              <a:rPr lang="it-IT" dirty="0" smtClean="0"/>
              <a:t>Selezionare 5 persone e prendere nota se sono favorevoli, contrari all’eutanasia o non hanno opinione in merito.</a:t>
            </a:r>
          </a:p>
          <a:p>
            <a:pPr marL="342900" indent="-342900">
              <a:buFont typeface="+mj-lt"/>
              <a:buAutoNum type="alphaUcPeriod" startAt="3"/>
            </a:pPr>
            <a:r>
              <a:rPr lang="it-IT" dirty="0" smtClean="0"/>
              <a:t>Lancio 20 volte una moneta e registro il risultato Testa/Croce</a:t>
            </a:r>
            <a:endParaRPr lang="it-IT" dirty="0"/>
          </a:p>
          <a:p>
            <a:pPr marL="342900" indent="-342900">
              <a:buAutoNum type="alphaUcPeriod" startAt="3"/>
            </a:pPr>
            <a:r>
              <a:rPr lang="it-IT" dirty="0" smtClean="0"/>
              <a:t>Estraggo tre palline da una scatola che contiene palline rosse, blu e gialle</a:t>
            </a:r>
            <a:endParaRPr lang="it-IT" dirty="0"/>
          </a:p>
        </p:txBody>
      </p:sp>
    </p:spTree>
    <p:extLst>
      <p:ext uri="{BB962C8B-B14F-4D97-AF65-F5344CB8AC3E}">
        <p14:creationId xmlns:p14="http://schemas.microsoft.com/office/powerpoint/2010/main" val="406106077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Variabili Casuali discrete</a:t>
            </a:r>
            <a:endParaRPr lang="it-IT" dirty="0"/>
          </a:p>
        </p:txBody>
      </p:sp>
      <p:sp>
        <p:nvSpPr>
          <p:cNvPr id="4" name="CasellaDiTesto 3"/>
          <p:cNvSpPr txBox="1"/>
          <p:nvPr/>
        </p:nvSpPr>
        <p:spPr>
          <a:xfrm>
            <a:off x="457200" y="1318428"/>
            <a:ext cx="8229600" cy="1754327"/>
          </a:xfrm>
          <a:prstGeom prst="rect">
            <a:avLst/>
          </a:prstGeom>
          <a:noFill/>
        </p:spPr>
        <p:txBody>
          <a:bodyPr wrap="square" rtlCol="0">
            <a:spAutoFit/>
          </a:bodyPr>
          <a:lstStyle/>
          <a:p>
            <a:pPr algn="just"/>
            <a:r>
              <a:rPr lang="it-IT" dirty="0" smtClean="0"/>
              <a:t>Il 10% di </a:t>
            </a:r>
            <a:r>
              <a:rPr lang="it-IT" dirty="0"/>
              <a:t>tutti i </a:t>
            </a:r>
            <a:r>
              <a:rPr lang="it-IT" dirty="0" smtClean="0"/>
              <a:t>neolaureati assunti da una azienda rimanere </a:t>
            </a:r>
            <a:r>
              <a:rPr lang="it-IT" dirty="0"/>
              <a:t>con </a:t>
            </a:r>
            <a:r>
              <a:rPr lang="it-IT" dirty="0" smtClean="0"/>
              <a:t>l’azienda </a:t>
            </a:r>
            <a:r>
              <a:rPr lang="it-IT" dirty="0"/>
              <a:t>per più di cinque anni</a:t>
            </a:r>
            <a:r>
              <a:rPr lang="it-IT" dirty="0" smtClean="0"/>
              <a:t>. Calcola la probabilità</a:t>
            </a:r>
            <a:r>
              <a:rPr lang="it-IT" dirty="0"/>
              <a:t>, arrotondata a quattro cifre decimali, che in un campione casuale di 11 tali laureati assunti recentemente dalle aziende, esattamente 3 rimarrà con la stessa azienda per più di cinque anni è</a:t>
            </a:r>
            <a:r>
              <a:rPr lang="it-IT" dirty="0" smtClean="0"/>
              <a:t>:</a:t>
            </a:r>
          </a:p>
          <a:p>
            <a:pPr algn="just"/>
            <a:r>
              <a:rPr lang="it-IT" dirty="0" err="1" smtClean="0"/>
              <a:t>Sugg</a:t>
            </a:r>
            <a:r>
              <a:rPr lang="it-IT" dirty="0" smtClean="0"/>
              <a:t>. Utilizza la funzione distribuzione binomiale di Excel</a:t>
            </a:r>
          </a:p>
          <a:p>
            <a:pPr algn="just"/>
            <a:r>
              <a:rPr lang="it-IT" dirty="0" smtClean="0"/>
              <a:t>Risposta. 0.0434</a:t>
            </a:r>
            <a:endParaRPr lang="it-IT" dirty="0"/>
          </a:p>
        </p:txBody>
      </p:sp>
      <p:pic>
        <p:nvPicPr>
          <p:cNvPr id="7" name="Immagine 6"/>
          <p:cNvPicPr>
            <a:picLocks noChangeAspect="1"/>
          </p:cNvPicPr>
          <p:nvPr/>
        </p:nvPicPr>
        <p:blipFill>
          <a:blip r:embed="rId2"/>
          <a:stretch>
            <a:fillRect/>
          </a:stretch>
        </p:blipFill>
        <p:spPr>
          <a:xfrm>
            <a:off x="649222" y="3363124"/>
            <a:ext cx="6642100" cy="3060700"/>
          </a:xfrm>
          <a:prstGeom prst="rect">
            <a:avLst/>
          </a:prstGeom>
        </p:spPr>
      </p:pic>
      <p:sp>
        <p:nvSpPr>
          <p:cNvPr id="8" name="Freccia destra 7"/>
          <p:cNvSpPr/>
          <p:nvPr/>
        </p:nvSpPr>
        <p:spPr>
          <a:xfrm>
            <a:off x="1260340" y="4105405"/>
            <a:ext cx="357226" cy="218265"/>
          </a:xfrm>
          <a:prstGeom prst="rightArrow">
            <a:avLst/>
          </a:prstGeom>
          <a:solidFill>
            <a:srgbClr val="C0504D"/>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solidFill>
                <a:srgbClr val="FF0000"/>
              </a:solidFill>
            </a:endParaRPr>
          </a:p>
        </p:txBody>
      </p:sp>
    </p:spTree>
    <p:extLst>
      <p:ext uri="{BB962C8B-B14F-4D97-AF65-F5344CB8AC3E}">
        <p14:creationId xmlns:p14="http://schemas.microsoft.com/office/powerpoint/2010/main" val="401168559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Variabile Casuale Discreta</a:t>
            </a:r>
            <a:endParaRPr lang="it-IT" dirty="0"/>
          </a:p>
        </p:txBody>
      </p:sp>
      <p:sp>
        <p:nvSpPr>
          <p:cNvPr id="3" name="CasellaDiTesto 2"/>
          <p:cNvSpPr txBox="1"/>
          <p:nvPr/>
        </p:nvSpPr>
        <p:spPr>
          <a:xfrm>
            <a:off x="679652" y="1466860"/>
            <a:ext cx="7869653" cy="1554272"/>
          </a:xfrm>
          <a:prstGeom prst="rect">
            <a:avLst/>
          </a:prstGeom>
          <a:noFill/>
        </p:spPr>
        <p:txBody>
          <a:bodyPr wrap="square" rtlCol="0">
            <a:spAutoFit/>
          </a:bodyPr>
          <a:lstStyle/>
          <a:p>
            <a:pPr marL="358775" indent="-358775" algn="just">
              <a:buFont typeface="+mj-lt"/>
              <a:buAutoNum type="alphaUcPeriod"/>
            </a:pPr>
            <a:r>
              <a:rPr lang="it-IT" dirty="0" smtClean="0"/>
              <a:t>Il 5% di tutti i possessori di carta di Credito commette crimini contro il patrimonio. La  probabilità, arrotondata a 3 cifre decimali, che in campione casuale di 10 possessori di carta di credito esattamente 3 siano portati a delinquere è uguale a:</a:t>
            </a:r>
            <a:endParaRPr lang="it-IT" dirty="0"/>
          </a:p>
          <a:p>
            <a:pPr algn="just">
              <a:spcBef>
                <a:spcPts val="600"/>
              </a:spcBef>
            </a:pPr>
            <a:r>
              <a:rPr lang="de-DE" dirty="0"/>
              <a:t>	</a:t>
            </a:r>
            <a:r>
              <a:rPr lang="de-DE" dirty="0" err="1" smtClean="0"/>
              <a:t>Risposta</a:t>
            </a:r>
            <a:r>
              <a:rPr lang="de-DE" dirty="0" smtClean="0"/>
              <a:t>:</a:t>
            </a:r>
            <a:r>
              <a:rPr lang="de-DE" dirty="0"/>
              <a:t>	</a:t>
            </a:r>
            <a:r>
              <a:rPr lang="de-DE" dirty="0" smtClean="0"/>
              <a:t>0.010</a:t>
            </a:r>
            <a:endParaRPr lang="it-IT" dirty="0"/>
          </a:p>
        </p:txBody>
      </p:sp>
      <p:sp>
        <p:nvSpPr>
          <p:cNvPr id="4" name="CasellaDiTesto 3"/>
          <p:cNvSpPr txBox="1"/>
          <p:nvPr/>
        </p:nvSpPr>
        <p:spPr>
          <a:xfrm>
            <a:off x="679652" y="3631364"/>
            <a:ext cx="7869653" cy="1277273"/>
          </a:xfrm>
          <a:prstGeom prst="rect">
            <a:avLst/>
          </a:prstGeom>
          <a:noFill/>
        </p:spPr>
        <p:txBody>
          <a:bodyPr wrap="square" rtlCol="0">
            <a:spAutoFit/>
          </a:bodyPr>
          <a:lstStyle/>
          <a:p>
            <a:pPr marL="342900" indent="-342900" algn="just">
              <a:buFont typeface="+mj-lt"/>
              <a:buAutoNum type="alphaUcPeriod" startAt="2"/>
            </a:pPr>
            <a:r>
              <a:rPr lang="it-IT" dirty="0" smtClean="0"/>
              <a:t>Il 60% di </a:t>
            </a:r>
            <a:r>
              <a:rPr lang="it-IT" dirty="0"/>
              <a:t>tutti i bambini </a:t>
            </a:r>
            <a:r>
              <a:rPr lang="it-IT" dirty="0" smtClean="0"/>
              <a:t>di una scuola primarie non ha carie. </a:t>
            </a:r>
            <a:r>
              <a:rPr lang="it-IT" dirty="0"/>
              <a:t>La probabilità, arrotondata a </a:t>
            </a:r>
            <a:r>
              <a:rPr lang="it-IT" dirty="0" smtClean="0"/>
              <a:t>tre </a:t>
            </a:r>
            <a:r>
              <a:rPr lang="it-IT" dirty="0"/>
              <a:t>cifre decimali, che in un campione casuale di 9 bambini selezionati da questa scuola, almeno 4 non hanno cavità </a:t>
            </a:r>
            <a:r>
              <a:rPr lang="it-IT" dirty="0" smtClean="0"/>
              <a:t>è uguale a:</a:t>
            </a:r>
          </a:p>
          <a:p>
            <a:pPr algn="just">
              <a:spcBef>
                <a:spcPts val="600"/>
              </a:spcBef>
            </a:pPr>
            <a:r>
              <a:rPr lang="de-DE" dirty="0"/>
              <a:t>	</a:t>
            </a:r>
            <a:r>
              <a:rPr lang="de-DE" dirty="0" err="1" smtClean="0"/>
              <a:t>Risposta</a:t>
            </a:r>
            <a:r>
              <a:rPr lang="de-DE" dirty="0" smtClean="0"/>
              <a:t>:</a:t>
            </a:r>
            <a:r>
              <a:rPr lang="de-DE" dirty="0"/>
              <a:t>	</a:t>
            </a:r>
            <a:r>
              <a:rPr lang="de-DE" dirty="0" smtClean="0"/>
              <a:t>0.870</a:t>
            </a:r>
            <a:endParaRPr lang="it-IT" dirty="0"/>
          </a:p>
        </p:txBody>
      </p:sp>
      <p:sp>
        <p:nvSpPr>
          <p:cNvPr id="5" name="CasellaDiTesto 4"/>
          <p:cNvSpPr txBox="1"/>
          <p:nvPr/>
        </p:nvSpPr>
        <p:spPr>
          <a:xfrm>
            <a:off x="1162564" y="5616986"/>
            <a:ext cx="4024254" cy="369332"/>
          </a:xfrm>
          <a:prstGeom prst="rect">
            <a:avLst/>
          </a:prstGeom>
          <a:noFill/>
        </p:spPr>
        <p:txBody>
          <a:bodyPr wrap="square" rtlCol="0">
            <a:spAutoFit/>
          </a:bodyPr>
          <a:lstStyle/>
          <a:p>
            <a:r>
              <a:rPr lang="it-IT" dirty="0" err="1" smtClean="0">
                <a:hlinkClick r:id="rId2" action="ppaction://hlinkfile"/>
              </a:rPr>
              <a:t>Workbook</a:t>
            </a:r>
            <a:endParaRPr lang="it-IT" dirty="0"/>
          </a:p>
        </p:txBody>
      </p:sp>
    </p:spTree>
    <p:extLst>
      <p:ext uri="{BB962C8B-B14F-4D97-AF65-F5344CB8AC3E}">
        <p14:creationId xmlns:p14="http://schemas.microsoft.com/office/powerpoint/2010/main" val="345214862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37320"/>
            <a:ext cx="8229600" cy="981108"/>
          </a:xfrm>
        </p:spPr>
        <p:txBody>
          <a:bodyPr/>
          <a:lstStyle/>
          <a:p>
            <a:r>
              <a:rPr lang="it-IT" dirty="0" smtClean="0"/>
              <a:t>Variabile Casuale Continua</a:t>
            </a:r>
            <a:endParaRPr lang="it-IT" dirty="0"/>
          </a:p>
        </p:txBody>
      </p:sp>
      <p:sp>
        <p:nvSpPr>
          <p:cNvPr id="4" name="CasellaDiTesto 3"/>
          <p:cNvSpPr txBox="1"/>
          <p:nvPr/>
        </p:nvSpPr>
        <p:spPr>
          <a:xfrm>
            <a:off x="457200" y="1358115"/>
            <a:ext cx="8076538" cy="1569660"/>
          </a:xfrm>
          <a:prstGeom prst="rect">
            <a:avLst/>
          </a:prstGeom>
          <a:noFill/>
        </p:spPr>
        <p:txBody>
          <a:bodyPr wrap="square" rtlCol="0">
            <a:spAutoFit/>
          </a:bodyPr>
          <a:lstStyle/>
          <a:p>
            <a:r>
              <a:rPr lang="it-IT" sz="1600" dirty="0" smtClean="0"/>
              <a:t>Per una variabile </a:t>
            </a:r>
            <a:r>
              <a:rPr lang="it-IT" sz="1600" dirty="0"/>
              <a:t>casuale </a:t>
            </a:r>
            <a:r>
              <a:rPr lang="it-IT" sz="1600" dirty="0" smtClean="0"/>
              <a:t>continua x </a:t>
            </a:r>
            <a:r>
              <a:rPr lang="it-IT" sz="1600" dirty="0"/>
              <a:t>la probabilità totale di tutti gli intervalli </a:t>
            </a:r>
            <a:r>
              <a:rPr lang="it-IT" sz="1600" dirty="0" smtClean="0"/>
              <a:t>(mutuamente esclusivi) </a:t>
            </a:r>
            <a:r>
              <a:rPr lang="it-IT" sz="1600" dirty="0"/>
              <a:t>entro cui x può assumere </a:t>
            </a:r>
            <a:r>
              <a:rPr lang="it-IT" sz="1600" dirty="0" smtClean="0"/>
              <a:t>un </a:t>
            </a:r>
            <a:r>
              <a:rPr lang="it-IT" sz="1600" dirty="0"/>
              <a:t>valore è</a:t>
            </a:r>
            <a:r>
              <a:rPr lang="it-IT" sz="1600" dirty="0" smtClean="0"/>
              <a:t>:</a:t>
            </a:r>
          </a:p>
          <a:p>
            <a:pPr marL="342900" indent="-342900">
              <a:buFont typeface="+mj-lt"/>
              <a:buAutoNum type="alphaLcParenR"/>
            </a:pPr>
            <a:r>
              <a:rPr lang="it-IT" sz="1600" dirty="0" smtClean="0"/>
              <a:t>Minore di 1</a:t>
            </a:r>
            <a:endParaRPr lang="it-IT" sz="1600" dirty="0"/>
          </a:p>
          <a:p>
            <a:pPr marL="342900" indent="-342900">
              <a:buFont typeface="+mj-lt"/>
              <a:buAutoNum type="alphaLcParenR"/>
            </a:pPr>
            <a:r>
              <a:rPr lang="it-IT" sz="1600" dirty="0"/>
              <a:t>Compresa fra 0 e 1</a:t>
            </a:r>
          </a:p>
          <a:p>
            <a:pPr marL="342900" indent="-342900">
              <a:buFont typeface="+mj-lt"/>
              <a:buAutoNum type="alphaLcParenR"/>
            </a:pPr>
            <a:r>
              <a:rPr lang="it-IT" sz="1600" dirty="0"/>
              <a:t>Uguale a 1</a:t>
            </a:r>
          </a:p>
          <a:p>
            <a:pPr marL="342900" indent="-342900">
              <a:buFont typeface="+mj-lt"/>
              <a:buAutoNum type="alphaLcParenR"/>
            </a:pPr>
            <a:r>
              <a:rPr lang="it-IT" sz="1600" dirty="0" smtClean="0"/>
              <a:t>Maggiore di 1</a:t>
            </a:r>
            <a:endParaRPr lang="it-IT" sz="1600" dirty="0"/>
          </a:p>
        </p:txBody>
      </p:sp>
      <p:sp>
        <p:nvSpPr>
          <p:cNvPr id="5" name="CasellaDiTesto 4"/>
          <p:cNvSpPr txBox="1"/>
          <p:nvPr/>
        </p:nvSpPr>
        <p:spPr>
          <a:xfrm>
            <a:off x="457200" y="3075566"/>
            <a:ext cx="8076538" cy="1323439"/>
          </a:xfrm>
          <a:prstGeom prst="rect">
            <a:avLst/>
          </a:prstGeom>
          <a:noFill/>
        </p:spPr>
        <p:txBody>
          <a:bodyPr wrap="square" rtlCol="0">
            <a:spAutoFit/>
          </a:bodyPr>
          <a:lstStyle/>
          <a:p>
            <a:r>
              <a:rPr lang="it-IT" sz="1600" dirty="0"/>
              <a:t>La probabilità che </a:t>
            </a:r>
            <a:r>
              <a:rPr lang="it-IT" sz="1600" dirty="0" smtClean="0"/>
              <a:t>una variabile </a:t>
            </a:r>
            <a:r>
              <a:rPr lang="it-IT" sz="1600" dirty="0"/>
              <a:t>casuale x </a:t>
            </a:r>
            <a:r>
              <a:rPr lang="it-IT" sz="1600" dirty="0" smtClean="0"/>
              <a:t>continua assuma </a:t>
            </a:r>
            <a:r>
              <a:rPr lang="it-IT" sz="1600" dirty="0"/>
              <a:t>un valore singolo è sempre</a:t>
            </a:r>
            <a:r>
              <a:rPr lang="it-IT" sz="1600" dirty="0" smtClean="0"/>
              <a:t>:</a:t>
            </a:r>
            <a:endParaRPr lang="it-IT" sz="1600" dirty="0"/>
          </a:p>
          <a:p>
            <a:pPr marL="342900" indent="-342900">
              <a:buFont typeface="+mj-lt"/>
              <a:buAutoNum type="alphaLcParenR"/>
            </a:pPr>
            <a:r>
              <a:rPr lang="it-IT" sz="1600" dirty="0" smtClean="0"/>
              <a:t>Uguale a 0</a:t>
            </a:r>
            <a:endParaRPr lang="it-IT" sz="1600" dirty="0"/>
          </a:p>
          <a:p>
            <a:pPr marL="342900" indent="-342900">
              <a:buFont typeface="+mj-lt"/>
              <a:buAutoNum type="alphaLcParenR"/>
            </a:pPr>
            <a:r>
              <a:rPr lang="it-IT" sz="1600" dirty="0"/>
              <a:t>Compresa fra 0 e 1</a:t>
            </a:r>
          </a:p>
          <a:p>
            <a:pPr marL="342900" indent="-342900">
              <a:buFont typeface="+mj-lt"/>
              <a:buAutoNum type="alphaLcParenR"/>
            </a:pPr>
            <a:r>
              <a:rPr lang="it-IT" sz="1600" dirty="0" smtClean="0"/>
              <a:t>Maggiore di 0</a:t>
            </a:r>
            <a:endParaRPr lang="it-IT" sz="1600" dirty="0"/>
          </a:p>
          <a:p>
            <a:pPr marL="342900" indent="-342900">
              <a:buFont typeface="+mj-lt"/>
              <a:buAutoNum type="alphaLcParenR"/>
            </a:pPr>
            <a:r>
              <a:rPr lang="it-IT" sz="1600" dirty="0" smtClean="0"/>
              <a:t>Minore </a:t>
            </a:r>
            <a:r>
              <a:rPr lang="it-IT" sz="1600" dirty="0"/>
              <a:t>di 1</a:t>
            </a:r>
          </a:p>
        </p:txBody>
      </p:sp>
      <p:sp>
        <p:nvSpPr>
          <p:cNvPr id="6" name="CasellaDiTesto 5"/>
          <p:cNvSpPr txBox="1"/>
          <p:nvPr/>
        </p:nvSpPr>
        <p:spPr>
          <a:xfrm>
            <a:off x="457201" y="4563734"/>
            <a:ext cx="8076538" cy="1477328"/>
          </a:xfrm>
          <a:prstGeom prst="rect">
            <a:avLst/>
          </a:prstGeom>
          <a:noFill/>
        </p:spPr>
        <p:txBody>
          <a:bodyPr wrap="square" rtlCol="0">
            <a:spAutoFit/>
          </a:bodyPr>
          <a:lstStyle/>
          <a:p>
            <a:r>
              <a:rPr lang="it-IT" dirty="0"/>
              <a:t>Quale delle seguenti non è una caratteristica della distribuzione normale</a:t>
            </a:r>
            <a:r>
              <a:rPr lang="it-IT" dirty="0" smtClean="0"/>
              <a:t>?</a:t>
            </a:r>
          </a:p>
          <a:p>
            <a:pPr marL="342900" indent="-342900">
              <a:buAutoNum type="alphaUcParenR"/>
            </a:pPr>
            <a:r>
              <a:rPr lang="it-IT" dirty="0" smtClean="0"/>
              <a:t>L’area totale sotto la curva di distribuzione è uguale a 1.0</a:t>
            </a:r>
            <a:endParaRPr lang="it-IT" dirty="0"/>
          </a:p>
          <a:p>
            <a:pPr marL="342900" indent="-342900">
              <a:buAutoNum type="alphaUcParenR"/>
            </a:pPr>
            <a:r>
              <a:rPr lang="it-IT" dirty="0" smtClean="0"/>
              <a:t>La curva di distribuzione è simmetrica attorno alla media</a:t>
            </a:r>
            <a:endParaRPr lang="it-IT" dirty="0"/>
          </a:p>
          <a:p>
            <a:pPr marL="342900" indent="-342900">
              <a:buAutoNum type="alphaUcParenR"/>
            </a:pPr>
            <a:r>
              <a:rPr lang="it-IT" dirty="0" smtClean="0"/>
              <a:t>Il valore della media è sempre maggiore del valore della deviazione standard</a:t>
            </a:r>
            <a:endParaRPr lang="it-IT" dirty="0"/>
          </a:p>
          <a:p>
            <a:pPr marL="342900" indent="-342900">
              <a:buAutoNum type="alphaUcParenR"/>
            </a:pPr>
            <a:r>
              <a:rPr lang="it-IT" dirty="0" smtClean="0"/>
              <a:t>Le due code della curva si estendono infinitamente </a:t>
            </a:r>
            <a:endParaRPr lang="it-IT" dirty="0"/>
          </a:p>
        </p:txBody>
      </p:sp>
    </p:spTree>
    <p:extLst>
      <p:ext uri="{BB962C8B-B14F-4D97-AF65-F5344CB8AC3E}">
        <p14:creationId xmlns:p14="http://schemas.microsoft.com/office/powerpoint/2010/main" val="21340445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3600" dirty="0">
                <a:solidFill>
                  <a:srgbClr val="FF0000"/>
                </a:solidFill>
                <a:latin typeface="Tahoma" charset="0"/>
              </a:rPr>
              <a:t>Esperimenti, Risultati, Spazio Campionario</a:t>
            </a:r>
            <a:endParaRPr lang="it-IT" dirty="0"/>
          </a:p>
        </p:txBody>
      </p:sp>
      <p:pic>
        <p:nvPicPr>
          <p:cNvPr id="3"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966" y="1864533"/>
            <a:ext cx="3923999" cy="1807754"/>
          </a:xfrm>
          <a:prstGeom prst="rect">
            <a:avLst/>
          </a:prstGeom>
        </p:spPr>
      </p:pic>
      <p:pic>
        <p:nvPicPr>
          <p:cNvPr id="4"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966" y="3983748"/>
            <a:ext cx="4857173" cy="2232000"/>
          </a:xfrm>
          <a:prstGeom prst="rect">
            <a:avLst/>
          </a:prstGeom>
        </p:spPr>
      </p:pic>
      <p:sp>
        <p:nvSpPr>
          <p:cNvPr id="5" name="CasellaDiTesto 4"/>
          <p:cNvSpPr txBox="1"/>
          <p:nvPr/>
        </p:nvSpPr>
        <p:spPr>
          <a:xfrm>
            <a:off x="604966" y="1495201"/>
            <a:ext cx="3711388" cy="369332"/>
          </a:xfrm>
          <a:prstGeom prst="rect">
            <a:avLst/>
          </a:prstGeom>
          <a:noFill/>
        </p:spPr>
        <p:txBody>
          <a:bodyPr wrap="square" rtlCol="0">
            <a:spAutoFit/>
          </a:bodyPr>
          <a:lstStyle/>
          <a:p>
            <a:r>
              <a:rPr lang="it-IT" dirty="0" smtClean="0"/>
              <a:t>1) Lancio di una moneta</a:t>
            </a:r>
            <a:endParaRPr lang="it-IT" dirty="0"/>
          </a:p>
        </p:txBody>
      </p:sp>
      <p:sp>
        <p:nvSpPr>
          <p:cNvPr id="6" name="CasellaDiTesto 5"/>
          <p:cNvSpPr txBox="1"/>
          <p:nvPr/>
        </p:nvSpPr>
        <p:spPr>
          <a:xfrm>
            <a:off x="604965" y="3672287"/>
            <a:ext cx="4714093" cy="369332"/>
          </a:xfrm>
          <a:prstGeom prst="rect">
            <a:avLst/>
          </a:prstGeom>
          <a:noFill/>
        </p:spPr>
        <p:txBody>
          <a:bodyPr wrap="square" rtlCol="0">
            <a:spAutoFit/>
          </a:bodyPr>
          <a:lstStyle/>
          <a:p>
            <a:r>
              <a:rPr lang="it-IT" dirty="0" smtClean="0"/>
              <a:t>2) Lancio di due monete simultaneamente</a:t>
            </a:r>
            <a:endParaRPr lang="it-IT" dirty="0"/>
          </a:p>
        </p:txBody>
      </p:sp>
      <p:sp>
        <p:nvSpPr>
          <p:cNvPr id="7" name="CasellaDiTesto 6"/>
          <p:cNvSpPr txBox="1"/>
          <p:nvPr/>
        </p:nvSpPr>
        <p:spPr>
          <a:xfrm>
            <a:off x="5090330" y="1864533"/>
            <a:ext cx="3068918" cy="723275"/>
          </a:xfrm>
          <a:prstGeom prst="rect">
            <a:avLst/>
          </a:prstGeom>
          <a:noFill/>
        </p:spPr>
        <p:txBody>
          <a:bodyPr wrap="square" rtlCol="0">
            <a:spAutoFit/>
          </a:bodyPr>
          <a:lstStyle/>
          <a:p>
            <a:pPr marL="342900" indent="-342900">
              <a:spcAft>
                <a:spcPts val="600"/>
              </a:spcAft>
              <a:buFont typeface="+mj-lt"/>
              <a:buAutoNum type="alphaLcParenR"/>
            </a:pPr>
            <a:r>
              <a:rPr lang="it-IT" dirty="0" smtClean="0"/>
              <a:t>Diagramma di </a:t>
            </a:r>
            <a:r>
              <a:rPr lang="it-IT" dirty="0" err="1" smtClean="0"/>
              <a:t>Veen</a:t>
            </a:r>
            <a:endParaRPr lang="it-IT" dirty="0" smtClean="0"/>
          </a:p>
          <a:p>
            <a:pPr marL="342900" indent="-342900">
              <a:spcAft>
                <a:spcPts val="600"/>
              </a:spcAft>
              <a:buFont typeface="+mj-lt"/>
              <a:buAutoNum type="alphaLcParenR"/>
            </a:pPr>
            <a:r>
              <a:rPr lang="it-IT" dirty="0" smtClean="0"/>
              <a:t>Diagramma ad albero</a:t>
            </a:r>
            <a:endParaRPr lang="it-IT" dirty="0"/>
          </a:p>
        </p:txBody>
      </p:sp>
      <p:grpSp>
        <p:nvGrpSpPr>
          <p:cNvPr id="10" name="Gruppo 9"/>
          <p:cNvGrpSpPr/>
          <p:nvPr/>
        </p:nvGrpSpPr>
        <p:grpSpPr>
          <a:xfrm>
            <a:off x="5090329" y="4370294"/>
            <a:ext cx="3818605" cy="2300974"/>
            <a:chOff x="5090329" y="4370294"/>
            <a:chExt cx="3818605" cy="2300974"/>
          </a:xfrm>
        </p:grpSpPr>
        <p:pic>
          <p:nvPicPr>
            <p:cNvPr id="8"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90329" y="4871268"/>
              <a:ext cx="3818605" cy="1800000"/>
            </a:xfrm>
            <a:prstGeom prst="rect">
              <a:avLst/>
            </a:prstGeom>
          </p:spPr>
        </p:pic>
        <p:sp>
          <p:nvSpPr>
            <p:cNvPr id="9" name="CasellaDiTesto 8"/>
            <p:cNvSpPr txBox="1"/>
            <p:nvPr/>
          </p:nvSpPr>
          <p:spPr>
            <a:xfrm>
              <a:off x="5826749" y="4370294"/>
              <a:ext cx="2345765" cy="373530"/>
            </a:xfrm>
            <a:prstGeom prst="rect">
              <a:avLst/>
            </a:prstGeom>
            <a:noFill/>
          </p:spPr>
          <p:txBody>
            <a:bodyPr wrap="square" rtlCol="0">
              <a:spAutoFit/>
            </a:bodyPr>
            <a:lstStyle/>
            <a:p>
              <a:pPr algn="ctr"/>
              <a:r>
                <a:rPr lang="it-IT" dirty="0" smtClean="0"/>
                <a:t>Esempio</a:t>
              </a:r>
              <a:endParaRPr lang="it-IT" dirty="0"/>
            </a:p>
          </p:txBody>
        </p:sp>
      </p:grpSp>
      <p:sp>
        <p:nvSpPr>
          <p:cNvPr id="11" name="CasellaDiTesto 10"/>
          <p:cNvSpPr txBox="1"/>
          <p:nvPr/>
        </p:nvSpPr>
        <p:spPr>
          <a:xfrm>
            <a:off x="5090330" y="2790634"/>
            <a:ext cx="3644284" cy="723275"/>
          </a:xfrm>
          <a:prstGeom prst="rect">
            <a:avLst/>
          </a:prstGeom>
          <a:noFill/>
        </p:spPr>
        <p:txBody>
          <a:bodyPr wrap="square" rtlCol="0">
            <a:spAutoFit/>
          </a:bodyPr>
          <a:lstStyle/>
          <a:p>
            <a:pPr marL="342900" indent="-342900">
              <a:spcAft>
                <a:spcPts val="600"/>
              </a:spcAft>
              <a:buFont typeface="+mj-lt"/>
              <a:buAutoNum type="arabicParenR"/>
            </a:pPr>
            <a:r>
              <a:rPr lang="it-IT" dirty="0" smtClean="0"/>
              <a:t>Evento semplice: H, T </a:t>
            </a:r>
          </a:p>
          <a:p>
            <a:pPr marL="342900" indent="-342900">
              <a:spcAft>
                <a:spcPts val="600"/>
              </a:spcAft>
              <a:buFont typeface="+mj-lt"/>
              <a:buAutoNum type="arabicParenR"/>
            </a:pPr>
            <a:r>
              <a:rPr lang="it-IT" dirty="0"/>
              <a:t>Evento semplice: </a:t>
            </a:r>
            <a:r>
              <a:rPr lang="it-IT" dirty="0" smtClean="0"/>
              <a:t>HH, HT, TH, TT </a:t>
            </a:r>
            <a:endParaRPr lang="it-IT" dirty="0"/>
          </a:p>
        </p:txBody>
      </p:sp>
    </p:spTree>
    <p:extLst>
      <p:ext uri="{BB962C8B-B14F-4D97-AF65-F5344CB8AC3E}">
        <p14:creationId xmlns:p14="http://schemas.microsoft.com/office/powerpoint/2010/main" val="366404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Variabili Casuali Continue</a:t>
            </a:r>
            <a:endParaRPr lang="it-IT" dirty="0"/>
          </a:p>
        </p:txBody>
      </p:sp>
      <p:sp>
        <p:nvSpPr>
          <p:cNvPr id="3" name="CasellaDiTesto 2"/>
          <p:cNvSpPr txBox="1"/>
          <p:nvPr/>
        </p:nvSpPr>
        <p:spPr>
          <a:xfrm>
            <a:off x="457200" y="1484748"/>
            <a:ext cx="8229600" cy="1354217"/>
          </a:xfrm>
          <a:prstGeom prst="rect">
            <a:avLst/>
          </a:prstGeom>
          <a:noFill/>
        </p:spPr>
        <p:txBody>
          <a:bodyPr wrap="square" rtlCol="0">
            <a:spAutoFit/>
          </a:bodyPr>
          <a:lstStyle/>
          <a:p>
            <a:r>
              <a:rPr lang="it-IT" sz="1600" dirty="0" smtClean="0"/>
              <a:t>Le code di una curva di distribuzione Normale Standard:</a:t>
            </a:r>
            <a:endParaRPr lang="it-IT" sz="1600" dirty="0"/>
          </a:p>
          <a:p>
            <a:pPr marL="342900" indent="-342900">
              <a:buFont typeface="+mj-lt"/>
              <a:buAutoNum type="alphaUcPeriod"/>
            </a:pPr>
            <a:r>
              <a:rPr lang="it-IT" sz="1600" dirty="0" smtClean="0"/>
              <a:t>Incontrano l’asse orizzontale a </a:t>
            </a:r>
            <a:r>
              <a:rPr lang="it-IT" sz="1600" i="1" dirty="0" err="1" smtClean="0"/>
              <a:t>z</a:t>
            </a:r>
            <a:r>
              <a:rPr lang="it-IT" sz="1600" dirty="0" smtClean="0"/>
              <a:t> </a:t>
            </a:r>
            <a:r>
              <a:rPr lang="it-IT" sz="1600" dirty="0"/>
              <a:t>= </a:t>
            </a:r>
            <a:r>
              <a:rPr lang="it-IT" sz="1600" dirty="0" smtClean="0"/>
              <a:t>3.0</a:t>
            </a:r>
          </a:p>
          <a:p>
            <a:pPr marL="342900" indent="-342900">
              <a:buFont typeface="+mj-lt"/>
              <a:buAutoNum type="alphaUcPeriod"/>
            </a:pPr>
            <a:r>
              <a:rPr lang="it-IT" sz="1600" dirty="0" smtClean="0"/>
              <a:t>Non incontrano mai l’asse orizzontale</a:t>
            </a:r>
          </a:p>
          <a:p>
            <a:pPr marL="342900" indent="-342900">
              <a:buFont typeface="+mj-lt"/>
              <a:buAutoNum type="alphaUcPeriod"/>
            </a:pPr>
            <a:r>
              <a:rPr lang="it-IT" sz="1600" dirty="0" smtClean="0"/>
              <a:t>Incontrano l’asse orizzontale a </a:t>
            </a:r>
            <a:r>
              <a:rPr lang="it-IT" sz="1600" dirty="0" err="1" smtClean="0"/>
              <a:t>z</a:t>
            </a:r>
            <a:r>
              <a:rPr lang="it-IT" sz="1600" dirty="0" smtClean="0"/>
              <a:t>=4.0</a:t>
            </a:r>
          </a:p>
          <a:p>
            <a:pPr marL="342900" indent="-342900">
              <a:buFont typeface="+mj-lt"/>
              <a:buAutoNum type="alphaUcPeriod"/>
            </a:pPr>
            <a:r>
              <a:rPr lang="it-IT" sz="1600" dirty="0" smtClean="0"/>
              <a:t>Divergono entrambe dall’asse orizzontale </a:t>
            </a:r>
            <a:endParaRPr lang="it-IT" sz="1600" dirty="0"/>
          </a:p>
        </p:txBody>
      </p:sp>
      <p:sp>
        <p:nvSpPr>
          <p:cNvPr id="4" name="CasellaDiTesto 3"/>
          <p:cNvSpPr txBox="1"/>
          <p:nvPr/>
        </p:nvSpPr>
        <p:spPr>
          <a:xfrm>
            <a:off x="457200" y="2987385"/>
            <a:ext cx="8092105" cy="1569660"/>
          </a:xfrm>
          <a:prstGeom prst="rect">
            <a:avLst/>
          </a:prstGeom>
          <a:noFill/>
        </p:spPr>
        <p:txBody>
          <a:bodyPr wrap="square" rtlCol="0">
            <a:spAutoFit/>
          </a:bodyPr>
          <a:lstStyle/>
          <a:p>
            <a:r>
              <a:rPr lang="it-IT" sz="1600" dirty="0" smtClean="0"/>
              <a:t>In una curva di distribuzione normale, la dispersione della curva  diminuisce e la altezza aumenta se:</a:t>
            </a:r>
            <a:endParaRPr lang="it-IT" sz="1600" dirty="0"/>
          </a:p>
          <a:p>
            <a:pPr marL="342900" indent="-342900">
              <a:buAutoNum type="alphaUcParenR"/>
            </a:pPr>
            <a:r>
              <a:rPr lang="it-IT" sz="1600" dirty="0" smtClean="0"/>
              <a:t>le dimensioni del campione diminuiscono</a:t>
            </a:r>
            <a:endParaRPr lang="it-IT" sz="1600" dirty="0"/>
          </a:p>
          <a:p>
            <a:pPr marL="342900" indent="-342900">
              <a:buAutoNum type="alphaUcParenR"/>
            </a:pPr>
            <a:r>
              <a:rPr lang="it-IT" sz="1600" dirty="0" smtClean="0"/>
              <a:t>la deviazione standard diminuisce</a:t>
            </a:r>
            <a:endParaRPr lang="it-IT" sz="1600" dirty="0"/>
          </a:p>
          <a:p>
            <a:pPr marL="342900" indent="-342900">
              <a:buAutoNum type="alphaUcParenR" startAt="3"/>
            </a:pPr>
            <a:r>
              <a:rPr lang="it-IT" sz="1600" dirty="0" smtClean="0"/>
              <a:t>il rapporto fra media e deviazione standard aumenta</a:t>
            </a:r>
            <a:endParaRPr lang="it-IT" sz="1600" dirty="0"/>
          </a:p>
          <a:p>
            <a:pPr marL="342900" indent="-342900">
              <a:buAutoNum type="alphaUcParenR" startAt="3"/>
            </a:pPr>
            <a:r>
              <a:rPr lang="it-IT" sz="1600" dirty="0" smtClean="0"/>
              <a:t>la media aumenta </a:t>
            </a:r>
            <a:endParaRPr lang="it-IT" sz="1600" dirty="0"/>
          </a:p>
        </p:txBody>
      </p:sp>
      <p:sp>
        <p:nvSpPr>
          <p:cNvPr id="5" name="CasellaDiTesto 4"/>
          <p:cNvSpPr txBox="1"/>
          <p:nvPr/>
        </p:nvSpPr>
        <p:spPr>
          <a:xfrm>
            <a:off x="457200" y="4740460"/>
            <a:ext cx="8229600" cy="1323439"/>
          </a:xfrm>
          <a:prstGeom prst="rect">
            <a:avLst/>
          </a:prstGeom>
          <a:noFill/>
        </p:spPr>
        <p:txBody>
          <a:bodyPr wrap="square" rtlCol="0">
            <a:spAutoFit/>
          </a:bodyPr>
          <a:lstStyle/>
          <a:p>
            <a:r>
              <a:rPr lang="it-IT" sz="1600" dirty="0" smtClean="0"/>
              <a:t>Per la distribuzione normale standard la media è:</a:t>
            </a:r>
            <a:endParaRPr lang="it-IT" sz="1600" dirty="0"/>
          </a:p>
          <a:p>
            <a:pPr marL="342900" indent="-342900">
              <a:buFont typeface="+mj-lt"/>
              <a:buAutoNum type="alphaUcPeriod"/>
            </a:pPr>
            <a:r>
              <a:rPr lang="it-IT" sz="1600" dirty="0" smtClean="0"/>
              <a:t>1 la </a:t>
            </a:r>
            <a:r>
              <a:rPr lang="it-IT" sz="1600" dirty="0"/>
              <a:t>standard </a:t>
            </a:r>
            <a:r>
              <a:rPr lang="it-IT" sz="1600" dirty="0" err="1"/>
              <a:t>deviation</a:t>
            </a:r>
            <a:r>
              <a:rPr lang="it-IT" sz="1600" dirty="0"/>
              <a:t> </a:t>
            </a:r>
            <a:r>
              <a:rPr lang="it-IT" sz="1600" dirty="0" smtClean="0"/>
              <a:t>è 0</a:t>
            </a:r>
            <a:r>
              <a:rPr lang="it-IT" sz="1600" dirty="0"/>
              <a:t>	</a:t>
            </a:r>
          </a:p>
          <a:p>
            <a:pPr marL="342900" indent="-342900">
              <a:buFont typeface="+mj-lt"/>
              <a:buAutoNum type="alphaUcPeriod"/>
            </a:pPr>
            <a:r>
              <a:rPr lang="it-IT" sz="1600" dirty="0" smtClean="0"/>
              <a:t>0.5 e la </a:t>
            </a:r>
            <a:r>
              <a:rPr lang="it-IT" sz="1600" dirty="0"/>
              <a:t>standard </a:t>
            </a:r>
            <a:r>
              <a:rPr lang="it-IT" sz="1600" dirty="0" err="1"/>
              <a:t>deviation</a:t>
            </a:r>
            <a:r>
              <a:rPr lang="it-IT" sz="1600" dirty="0"/>
              <a:t> </a:t>
            </a:r>
            <a:r>
              <a:rPr lang="it-IT" sz="1600" dirty="0" smtClean="0"/>
              <a:t>è 0.5</a:t>
            </a:r>
          </a:p>
          <a:p>
            <a:pPr marL="342900" indent="-342900">
              <a:buFont typeface="+mj-lt"/>
              <a:buAutoNum type="alphaUcPeriod"/>
            </a:pPr>
            <a:r>
              <a:rPr lang="it-IT" sz="1600" dirty="0" smtClean="0"/>
              <a:t>0 </a:t>
            </a:r>
            <a:r>
              <a:rPr lang="it-IT" sz="1600" dirty="0"/>
              <a:t>la  standard </a:t>
            </a:r>
            <a:r>
              <a:rPr lang="it-IT" sz="1600" dirty="0" err="1"/>
              <a:t>deviation</a:t>
            </a:r>
            <a:r>
              <a:rPr lang="it-IT" sz="1600" dirty="0"/>
              <a:t> è 1</a:t>
            </a:r>
            <a:endParaRPr lang="it-IT" sz="1600" dirty="0" smtClean="0"/>
          </a:p>
          <a:p>
            <a:pPr marL="342900" indent="-342900">
              <a:buFont typeface="+mj-lt"/>
              <a:buAutoNum type="alphaUcPeriod"/>
            </a:pPr>
            <a:r>
              <a:rPr lang="it-IT" sz="1600" dirty="0" smtClean="0"/>
              <a:t>1 </a:t>
            </a:r>
            <a:r>
              <a:rPr lang="it-IT" sz="1600" dirty="0"/>
              <a:t>and the standard </a:t>
            </a:r>
            <a:r>
              <a:rPr lang="it-IT" sz="1600" dirty="0" err="1"/>
              <a:t>deviation</a:t>
            </a:r>
            <a:r>
              <a:rPr lang="it-IT" sz="1600" dirty="0"/>
              <a:t> </a:t>
            </a:r>
            <a:r>
              <a:rPr lang="it-IT" sz="1600" dirty="0" err="1"/>
              <a:t>is</a:t>
            </a:r>
            <a:r>
              <a:rPr lang="it-IT" sz="1600" dirty="0"/>
              <a:t> </a:t>
            </a:r>
            <a:r>
              <a:rPr lang="it-IT" sz="1600" dirty="0" smtClean="0"/>
              <a:t>1</a:t>
            </a:r>
            <a:endParaRPr lang="it-IT" sz="1600" dirty="0"/>
          </a:p>
        </p:txBody>
      </p:sp>
    </p:spTree>
    <p:extLst>
      <p:ext uri="{BB962C8B-B14F-4D97-AF65-F5344CB8AC3E}">
        <p14:creationId xmlns:p14="http://schemas.microsoft.com/office/powerpoint/2010/main" val="254049112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Variabili Casuali Continua</a:t>
            </a:r>
            <a:endParaRPr lang="it-IT" dirty="0"/>
          </a:p>
        </p:txBody>
      </p:sp>
      <p:sp>
        <p:nvSpPr>
          <p:cNvPr id="3" name="CasellaDiTesto 2"/>
          <p:cNvSpPr txBox="1"/>
          <p:nvPr/>
        </p:nvSpPr>
        <p:spPr>
          <a:xfrm>
            <a:off x="326412" y="1574188"/>
            <a:ext cx="8378274" cy="3139321"/>
          </a:xfrm>
          <a:prstGeom prst="rect">
            <a:avLst/>
          </a:prstGeom>
          <a:noFill/>
        </p:spPr>
        <p:txBody>
          <a:bodyPr wrap="square" rtlCol="0">
            <a:spAutoFit/>
          </a:bodyPr>
          <a:lstStyle/>
          <a:p>
            <a:pPr marL="342900" indent="-342900">
              <a:buFont typeface="+mj-lt"/>
              <a:buAutoNum type="alphaUcPeriod"/>
            </a:pPr>
            <a:r>
              <a:rPr lang="it-IT" dirty="0" smtClean="0"/>
              <a:t>	L’area sotto la curva normale standard da 0 a </a:t>
            </a:r>
            <a:r>
              <a:rPr lang="it-IT" i="1" dirty="0" err="1"/>
              <a:t>z</a:t>
            </a:r>
            <a:r>
              <a:rPr lang="it-IT" dirty="0"/>
              <a:t> </a:t>
            </a:r>
            <a:r>
              <a:rPr lang="it-IT" dirty="0" smtClean="0"/>
              <a:t>è uguale a  </a:t>
            </a:r>
            <a:r>
              <a:rPr lang="it-IT" dirty="0"/>
              <a:t>0.4906 </a:t>
            </a:r>
            <a:r>
              <a:rPr lang="it-IT" dirty="0" smtClean="0"/>
              <a:t>e </a:t>
            </a:r>
            <a:r>
              <a:rPr lang="it-IT" i="1" dirty="0" err="1"/>
              <a:t>z</a:t>
            </a:r>
            <a:r>
              <a:rPr lang="it-IT" dirty="0"/>
              <a:t> </a:t>
            </a:r>
            <a:r>
              <a:rPr lang="it-IT" dirty="0" smtClean="0"/>
              <a:t>è positivo. Il valore di </a:t>
            </a:r>
            <a:r>
              <a:rPr lang="it-IT" i="1" dirty="0" err="1"/>
              <a:t>z</a:t>
            </a:r>
            <a:r>
              <a:rPr lang="it-IT" dirty="0"/>
              <a:t> </a:t>
            </a:r>
            <a:r>
              <a:rPr lang="it-IT" dirty="0" smtClean="0"/>
              <a:t>è:</a:t>
            </a:r>
            <a:endParaRPr lang="it-IT" dirty="0"/>
          </a:p>
          <a:p>
            <a:r>
              <a:rPr lang="de-DE" dirty="0"/>
              <a:t>	</a:t>
            </a:r>
            <a:r>
              <a:rPr lang="de-DE" dirty="0" err="1" smtClean="0"/>
              <a:t>Risposta</a:t>
            </a:r>
            <a:r>
              <a:rPr lang="de-DE" dirty="0" smtClean="0"/>
              <a:t>:</a:t>
            </a:r>
            <a:r>
              <a:rPr lang="de-DE" dirty="0"/>
              <a:t>	</a:t>
            </a:r>
            <a:r>
              <a:rPr lang="de-DE" dirty="0" smtClean="0"/>
              <a:t>2.35</a:t>
            </a:r>
          </a:p>
          <a:p>
            <a:endParaRPr lang="de-DE" dirty="0"/>
          </a:p>
          <a:p>
            <a:pPr marL="342900" indent="-342900">
              <a:buFont typeface="+mj-lt"/>
              <a:buAutoNum type="alphaUcPeriod" startAt="2"/>
            </a:pPr>
            <a:r>
              <a:rPr lang="it-IT" dirty="0" smtClean="0"/>
              <a:t>	L’area </a:t>
            </a:r>
            <a:r>
              <a:rPr lang="it-IT" dirty="0"/>
              <a:t>sotto la curva normale standard da 0 a </a:t>
            </a:r>
            <a:r>
              <a:rPr lang="it-IT" i="1" dirty="0" err="1"/>
              <a:t>z</a:t>
            </a:r>
            <a:r>
              <a:rPr lang="it-IT" dirty="0"/>
              <a:t> è uguale a </a:t>
            </a:r>
            <a:r>
              <a:rPr lang="it-IT" dirty="0" smtClean="0"/>
              <a:t>0.1772 e </a:t>
            </a:r>
            <a:r>
              <a:rPr lang="it-IT" i="1" dirty="0" err="1"/>
              <a:t>z</a:t>
            </a:r>
            <a:r>
              <a:rPr lang="it-IT" dirty="0"/>
              <a:t> </a:t>
            </a:r>
            <a:r>
              <a:rPr lang="it-IT" dirty="0" smtClean="0"/>
              <a:t>è negativo. Il valore di </a:t>
            </a:r>
            <a:r>
              <a:rPr lang="it-IT" i="1" dirty="0" err="1"/>
              <a:t>z</a:t>
            </a:r>
            <a:r>
              <a:rPr lang="it-IT" dirty="0"/>
              <a:t> </a:t>
            </a:r>
            <a:r>
              <a:rPr lang="it-IT" dirty="0" smtClean="0"/>
              <a:t>è:</a:t>
            </a:r>
            <a:endParaRPr lang="it-IT" dirty="0"/>
          </a:p>
          <a:p>
            <a:r>
              <a:rPr lang="de-DE" dirty="0"/>
              <a:t>	</a:t>
            </a:r>
            <a:r>
              <a:rPr lang="de-DE" dirty="0" err="1"/>
              <a:t>Risposta</a:t>
            </a:r>
            <a:r>
              <a:rPr lang="de-DE" dirty="0"/>
              <a:t>:	</a:t>
            </a:r>
            <a:r>
              <a:rPr lang="de-DE" dirty="0" smtClean="0"/>
              <a:t>–0.46</a:t>
            </a:r>
          </a:p>
          <a:p>
            <a:endParaRPr lang="de-DE" dirty="0" smtClean="0"/>
          </a:p>
          <a:p>
            <a:pPr marL="342900" indent="-342900">
              <a:buFont typeface="+mj-lt"/>
              <a:buAutoNum type="alphaUcPeriod" startAt="3"/>
            </a:pPr>
            <a:r>
              <a:rPr lang="it-IT" dirty="0" smtClean="0"/>
              <a:t>	L’area </a:t>
            </a:r>
            <a:r>
              <a:rPr lang="it-IT" dirty="0"/>
              <a:t>sotto la curva normale standard </a:t>
            </a:r>
            <a:r>
              <a:rPr lang="it-IT" dirty="0" smtClean="0"/>
              <a:t>a destra di </a:t>
            </a:r>
            <a:r>
              <a:rPr lang="it-IT" i="1" dirty="0" err="1"/>
              <a:t>z</a:t>
            </a:r>
            <a:r>
              <a:rPr lang="it-IT" dirty="0"/>
              <a:t> </a:t>
            </a:r>
            <a:r>
              <a:rPr lang="it-IT" dirty="0" smtClean="0"/>
              <a:t>è </a:t>
            </a:r>
            <a:r>
              <a:rPr lang="it-IT" dirty="0"/>
              <a:t>0.0089 </a:t>
            </a:r>
            <a:r>
              <a:rPr lang="it-IT" dirty="0" err="1" smtClean="0"/>
              <a:t>z</a:t>
            </a:r>
            <a:r>
              <a:rPr lang="it-IT" dirty="0" smtClean="0"/>
              <a:t> </a:t>
            </a:r>
            <a:r>
              <a:rPr lang="it-IT" i="1" dirty="0" smtClean="0"/>
              <a:t>è</a:t>
            </a:r>
            <a:r>
              <a:rPr lang="it-IT" dirty="0" smtClean="0"/>
              <a:t> positivo. Il valore di </a:t>
            </a:r>
            <a:r>
              <a:rPr lang="it-IT" dirty="0" err="1" smtClean="0"/>
              <a:t>z</a:t>
            </a:r>
            <a:r>
              <a:rPr lang="it-IT" dirty="0" smtClean="0"/>
              <a:t>  è:</a:t>
            </a:r>
            <a:endParaRPr lang="it-IT" dirty="0"/>
          </a:p>
          <a:p>
            <a:r>
              <a:rPr lang="de-DE" dirty="0"/>
              <a:t>	</a:t>
            </a:r>
            <a:r>
              <a:rPr lang="de-DE" dirty="0" err="1" smtClean="0"/>
              <a:t>Risposta</a:t>
            </a:r>
            <a:r>
              <a:rPr lang="de-DE" dirty="0" smtClean="0"/>
              <a:t>:</a:t>
            </a:r>
            <a:r>
              <a:rPr lang="de-DE" dirty="0"/>
              <a:t>	2.37</a:t>
            </a:r>
          </a:p>
        </p:txBody>
      </p:sp>
      <p:sp>
        <p:nvSpPr>
          <p:cNvPr id="4" name="CasellaDiTesto 3"/>
          <p:cNvSpPr txBox="1"/>
          <p:nvPr/>
        </p:nvSpPr>
        <p:spPr>
          <a:xfrm>
            <a:off x="582402" y="5974763"/>
            <a:ext cx="2591545" cy="369332"/>
          </a:xfrm>
          <a:prstGeom prst="rect">
            <a:avLst/>
          </a:prstGeom>
          <a:noFill/>
        </p:spPr>
        <p:txBody>
          <a:bodyPr wrap="square" rtlCol="0">
            <a:spAutoFit/>
          </a:bodyPr>
          <a:lstStyle/>
          <a:p>
            <a:r>
              <a:rPr lang="it-IT" dirty="0" smtClean="0">
                <a:hlinkClick r:id="rId2"/>
              </a:rPr>
              <a:t>Tabella 6</a:t>
            </a:r>
            <a:endParaRPr lang="it-IT" dirty="0"/>
          </a:p>
        </p:txBody>
      </p:sp>
    </p:spTree>
    <p:extLst>
      <p:ext uri="{BB962C8B-B14F-4D97-AF65-F5344CB8AC3E}">
        <p14:creationId xmlns:p14="http://schemas.microsoft.com/office/powerpoint/2010/main" val="146096916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Variabile Casuale Continua</a:t>
            </a:r>
            <a:endParaRPr lang="it-IT" dirty="0"/>
          </a:p>
        </p:txBody>
      </p:sp>
      <p:grpSp>
        <p:nvGrpSpPr>
          <p:cNvPr id="5" name="Gruppo 4"/>
          <p:cNvGrpSpPr/>
          <p:nvPr/>
        </p:nvGrpSpPr>
        <p:grpSpPr>
          <a:xfrm>
            <a:off x="457200" y="1381862"/>
            <a:ext cx="8229600" cy="1361653"/>
            <a:chOff x="457200" y="1484746"/>
            <a:chExt cx="8229600" cy="1361653"/>
          </a:xfrm>
        </p:grpSpPr>
        <p:sp>
          <p:nvSpPr>
            <p:cNvPr id="3" name="CasellaDiTesto 2"/>
            <p:cNvSpPr txBox="1"/>
            <p:nvPr/>
          </p:nvSpPr>
          <p:spPr>
            <a:xfrm>
              <a:off x="457200" y="1484746"/>
              <a:ext cx="8229600" cy="646331"/>
            </a:xfrm>
            <a:prstGeom prst="rect">
              <a:avLst/>
            </a:prstGeom>
            <a:noFill/>
          </p:spPr>
          <p:txBody>
            <a:bodyPr wrap="square" rtlCol="0">
              <a:spAutoFit/>
            </a:bodyPr>
            <a:lstStyle/>
            <a:p>
              <a:r>
                <a:rPr lang="it-IT" dirty="0" smtClean="0"/>
                <a:t>La variabile </a:t>
              </a:r>
              <a:r>
                <a:rPr lang="it-IT" i="1" dirty="0" smtClean="0"/>
                <a:t>x</a:t>
              </a:r>
              <a:r>
                <a:rPr lang="it-IT" dirty="0" smtClean="0"/>
                <a:t> ha distribuzione normale con media 123.7 e standard </a:t>
              </a:r>
              <a:r>
                <a:rPr lang="it-IT" dirty="0" err="1" smtClean="0"/>
                <a:t>deviation</a:t>
              </a:r>
              <a:r>
                <a:rPr lang="it-IT" dirty="0" smtClean="0"/>
                <a:t> 6.01. Il valore della variabile standard </a:t>
              </a:r>
              <a:r>
                <a:rPr lang="it-IT" dirty="0" err="1" smtClean="0"/>
                <a:t>z</a:t>
              </a:r>
              <a:r>
                <a:rPr lang="it-IT" dirty="0" smtClean="0"/>
                <a:t> per </a:t>
              </a:r>
              <a:r>
                <a:rPr lang="it-IT" i="1" dirty="0" smtClean="0"/>
                <a:t>x</a:t>
              </a:r>
              <a:r>
                <a:rPr lang="it-IT" dirty="0" smtClean="0"/>
                <a:t> = 133.67, arrotondato a due decimali è:</a:t>
              </a:r>
            </a:p>
          </p:txBody>
        </p:sp>
        <p:graphicFrame>
          <p:nvGraphicFramePr>
            <p:cNvPr id="4" name="Oggetto 3"/>
            <p:cNvGraphicFramePr>
              <a:graphicFrameLocks noChangeAspect="1"/>
            </p:cNvGraphicFramePr>
            <p:nvPr>
              <p:extLst>
                <p:ext uri="{D42A27DB-BD31-4B8C-83A1-F6EECF244321}">
                  <p14:modId xmlns:p14="http://schemas.microsoft.com/office/powerpoint/2010/main" val="76362399"/>
                </p:ext>
              </p:extLst>
            </p:nvPr>
          </p:nvGraphicFramePr>
          <p:xfrm>
            <a:off x="3048745" y="2342400"/>
            <a:ext cx="3023994" cy="503999"/>
          </p:xfrm>
          <a:graphic>
            <a:graphicData uri="http://schemas.openxmlformats.org/presentationml/2006/ole">
              <mc:AlternateContent xmlns:mc="http://schemas.openxmlformats.org/markup-compatibility/2006">
                <mc:Choice xmlns:v="urn:schemas-microsoft-com:vml" Requires="v">
                  <p:oleObj spid="_x0000_s18523" name="Equation" r:id="rId3" imgW="2438400" imgH="406400" progId="Equation.3">
                    <p:embed/>
                  </p:oleObj>
                </mc:Choice>
                <mc:Fallback>
                  <p:oleObj name="Equation" r:id="rId3" imgW="2438400" imgH="406400" progId="Equation.3">
                    <p:embed/>
                    <p:pic>
                      <p:nvPicPr>
                        <p:cNvPr id="0" name=""/>
                        <p:cNvPicPr/>
                        <p:nvPr/>
                      </p:nvPicPr>
                      <p:blipFill>
                        <a:blip r:embed="rId4"/>
                        <a:stretch>
                          <a:fillRect/>
                        </a:stretch>
                      </p:blipFill>
                      <p:spPr>
                        <a:xfrm>
                          <a:off x="3048745" y="2342400"/>
                          <a:ext cx="3023994" cy="503999"/>
                        </a:xfrm>
                        <a:prstGeom prst="rect">
                          <a:avLst/>
                        </a:prstGeom>
                      </p:spPr>
                    </p:pic>
                  </p:oleObj>
                </mc:Fallback>
              </mc:AlternateContent>
            </a:graphicData>
          </a:graphic>
        </p:graphicFrame>
      </p:grpSp>
      <p:sp>
        <p:nvSpPr>
          <p:cNvPr id="6" name="CasellaDiTesto 5"/>
          <p:cNvSpPr txBox="1"/>
          <p:nvPr/>
        </p:nvSpPr>
        <p:spPr>
          <a:xfrm>
            <a:off x="457200" y="2897951"/>
            <a:ext cx="8229600" cy="3139321"/>
          </a:xfrm>
          <a:prstGeom prst="rect">
            <a:avLst/>
          </a:prstGeom>
          <a:noFill/>
        </p:spPr>
        <p:txBody>
          <a:bodyPr wrap="square" rtlCol="0">
            <a:spAutoFit/>
          </a:bodyPr>
          <a:lstStyle/>
          <a:p>
            <a:r>
              <a:rPr lang="it-IT" dirty="0" smtClean="0"/>
              <a:t>	Per la distribuzione normale standard l’area alla sinistra di </a:t>
            </a:r>
            <a:r>
              <a:rPr lang="it-IT" i="1" dirty="0" err="1" smtClean="0"/>
              <a:t>z</a:t>
            </a:r>
            <a:r>
              <a:rPr lang="it-IT" dirty="0" smtClean="0"/>
              <a:t> </a:t>
            </a:r>
            <a:r>
              <a:rPr lang="it-IT" dirty="0"/>
              <a:t>= 1.23, </a:t>
            </a:r>
            <a:r>
              <a:rPr lang="it-IT" dirty="0" smtClean="0"/>
              <a:t>arrotondata alla quarta cifra decimale, è uguale a:</a:t>
            </a:r>
            <a:endParaRPr lang="it-IT" dirty="0"/>
          </a:p>
          <a:p>
            <a:r>
              <a:rPr lang="de-DE" dirty="0"/>
              <a:t>	</a:t>
            </a:r>
            <a:r>
              <a:rPr lang="de-DE" dirty="0" err="1" smtClean="0"/>
              <a:t>Risposta</a:t>
            </a:r>
            <a:r>
              <a:rPr lang="de-DE" dirty="0"/>
              <a:t>	</a:t>
            </a:r>
            <a:r>
              <a:rPr lang="de-DE" dirty="0" smtClean="0"/>
              <a:t>0.8907</a:t>
            </a:r>
          </a:p>
          <a:p>
            <a:endParaRPr lang="de-DE" dirty="0"/>
          </a:p>
          <a:p>
            <a:r>
              <a:rPr lang="it-IT" dirty="0" smtClean="0"/>
              <a:t>	Per </a:t>
            </a:r>
            <a:r>
              <a:rPr lang="it-IT" dirty="0"/>
              <a:t>la distribuzione normale standard </a:t>
            </a:r>
            <a:r>
              <a:rPr lang="it-IT" dirty="0" smtClean="0"/>
              <a:t>l’area fra </a:t>
            </a:r>
            <a:r>
              <a:rPr lang="it-IT" i="1" dirty="0" err="1" smtClean="0"/>
              <a:t>z</a:t>
            </a:r>
            <a:r>
              <a:rPr lang="it-IT" dirty="0" smtClean="0"/>
              <a:t> </a:t>
            </a:r>
            <a:r>
              <a:rPr lang="it-IT" dirty="0"/>
              <a:t>= 1.03 and </a:t>
            </a:r>
            <a:r>
              <a:rPr lang="it-IT" i="1" dirty="0" err="1"/>
              <a:t>z</a:t>
            </a:r>
            <a:r>
              <a:rPr lang="it-IT" dirty="0"/>
              <a:t> = 1.30, arrotondata alla quarta cifra decimale, è uguale a:</a:t>
            </a:r>
          </a:p>
          <a:p>
            <a:r>
              <a:rPr lang="de-DE" dirty="0"/>
              <a:t>	</a:t>
            </a:r>
            <a:r>
              <a:rPr lang="de-DE" dirty="0" err="1" smtClean="0"/>
              <a:t>Risposta</a:t>
            </a:r>
            <a:r>
              <a:rPr lang="de-DE" dirty="0" smtClean="0"/>
              <a:t>:</a:t>
            </a:r>
            <a:r>
              <a:rPr lang="de-DE" dirty="0"/>
              <a:t>	</a:t>
            </a:r>
            <a:r>
              <a:rPr lang="de-DE" dirty="0" smtClean="0"/>
              <a:t>0.0544</a:t>
            </a:r>
          </a:p>
          <a:p>
            <a:endParaRPr lang="it-IT" dirty="0" smtClean="0"/>
          </a:p>
          <a:p>
            <a:r>
              <a:rPr lang="it-IT" dirty="0" smtClean="0"/>
              <a:t>	Per </a:t>
            </a:r>
            <a:r>
              <a:rPr lang="it-IT" dirty="0"/>
              <a:t>la distribuzione normale standard l’area fra </a:t>
            </a:r>
            <a:r>
              <a:rPr lang="it-IT" i="1" dirty="0" err="1"/>
              <a:t>z</a:t>
            </a:r>
            <a:r>
              <a:rPr lang="it-IT" dirty="0"/>
              <a:t> = </a:t>
            </a:r>
            <a:r>
              <a:rPr lang="it-IT" dirty="0" smtClean="0"/>
              <a:t>-2.04 </a:t>
            </a:r>
            <a:r>
              <a:rPr lang="it-IT" dirty="0"/>
              <a:t>and </a:t>
            </a:r>
            <a:r>
              <a:rPr lang="it-IT" i="1" dirty="0" err="1"/>
              <a:t>z</a:t>
            </a:r>
            <a:r>
              <a:rPr lang="it-IT" dirty="0"/>
              <a:t> = </a:t>
            </a:r>
            <a:r>
              <a:rPr lang="it-IT" dirty="0" smtClean="0"/>
              <a:t>2.28, </a:t>
            </a:r>
            <a:r>
              <a:rPr lang="it-IT" dirty="0"/>
              <a:t>arrotondata alla quarta cifra decimale, è uguale a:</a:t>
            </a:r>
          </a:p>
          <a:p>
            <a:r>
              <a:rPr lang="de-DE" dirty="0"/>
              <a:t>	</a:t>
            </a:r>
            <a:r>
              <a:rPr lang="de-DE" dirty="0" err="1" smtClean="0"/>
              <a:t>Risposta</a:t>
            </a:r>
            <a:r>
              <a:rPr lang="de-DE" dirty="0" smtClean="0"/>
              <a:t>:</a:t>
            </a:r>
            <a:r>
              <a:rPr lang="de-DE" dirty="0"/>
              <a:t>	0.9680</a:t>
            </a:r>
            <a:endParaRPr lang="it-IT" dirty="0"/>
          </a:p>
        </p:txBody>
      </p:sp>
      <p:sp>
        <p:nvSpPr>
          <p:cNvPr id="7" name="CasellaDiTesto 6"/>
          <p:cNvSpPr txBox="1"/>
          <p:nvPr/>
        </p:nvSpPr>
        <p:spPr>
          <a:xfrm>
            <a:off x="457200" y="6225195"/>
            <a:ext cx="2591545" cy="369332"/>
          </a:xfrm>
          <a:prstGeom prst="rect">
            <a:avLst/>
          </a:prstGeom>
          <a:noFill/>
        </p:spPr>
        <p:txBody>
          <a:bodyPr wrap="square" rtlCol="0">
            <a:spAutoFit/>
          </a:bodyPr>
          <a:lstStyle/>
          <a:p>
            <a:r>
              <a:rPr lang="it-IT" dirty="0" smtClean="0">
                <a:hlinkClick r:id="rId5"/>
              </a:rPr>
              <a:t>Tabella 6</a:t>
            </a:r>
            <a:endParaRPr lang="it-IT" dirty="0"/>
          </a:p>
        </p:txBody>
      </p:sp>
      <p:sp>
        <p:nvSpPr>
          <p:cNvPr id="8" name="CasellaDiTesto 7"/>
          <p:cNvSpPr txBox="1"/>
          <p:nvPr/>
        </p:nvSpPr>
        <p:spPr>
          <a:xfrm>
            <a:off x="4471395" y="6225195"/>
            <a:ext cx="2593408" cy="369332"/>
          </a:xfrm>
          <a:prstGeom prst="rect">
            <a:avLst/>
          </a:prstGeom>
          <a:noFill/>
        </p:spPr>
        <p:txBody>
          <a:bodyPr wrap="square" rtlCol="0">
            <a:spAutoFit/>
          </a:bodyPr>
          <a:lstStyle/>
          <a:p>
            <a:r>
              <a:rPr lang="it-IT" dirty="0" err="1" smtClean="0">
                <a:hlinkClick r:id="rId6" action="ppaction://hlinkfile"/>
              </a:rPr>
              <a:t>Workbook</a:t>
            </a:r>
            <a:endParaRPr lang="it-IT" dirty="0"/>
          </a:p>
        </p:txBody>
      </p:sp>
    </p:spTree>
    <p:extLst>
      <p:ext uri="{BB962C8B-B14F-4D97-AF65-F5344CB8AC3E}">
        <p14:creationId xmlns:p14="http://schemas.microsoft.com/office/powerpoint/2010/main" val="232073837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Variabile Casuale Continua</a:t>
            </a:r>
            <a:endParaRPr lang="it-IT" dirty="0"/>
          </a:p>
        </p:txBody>
      </p:sp>
      <p:sp>
        <p:nvSpPr>
          <p:cNvPr id="3" name="CasellaDiTesto 2"/>
          <p:cNvSpPr txBox="1"/>
          <p:nvPr/>
        </p:nvSpPr>
        <p:spPr>
          <a:xfrm>
            <a:off x="457200" y="1381862"/>
            <a:ext cx="8229600" cy="3016211"/>
          </a:xfrm>
          <a:prstGeom prst="rect">
            <a:avLst/>
          </a:prstGeom>
          <a:noFill/>
        </p:spPr>
        <p:txBody>
          <a:bodyPr wrap="square" rtlCol="0">
            <a:spAutoFit/>
          </a:bodyPr>
          <a:lstStyle/>
          <a:p>
            <a:r>
              <a:rPr lang="it-IT" dirty="0" smtClean="0"/>
              <a:t>	Il Peso netto di tutte le scatole dei </a:t>
            </a:r>
            <a:r>
              <a:rPr lang="it-IT" dirty="0"/>
              <a:t>biscotti </a:t>
            </a:r>
            <a:r>
              <a:rPr lang="it-IT" dirty="0" smtClean="0"/>
              <a:t>Top Taste può essere descritto da una </a:t>
            </a:r>
            <a:r>
              <a:rPr lang="it-IT" dirty="0"/>
              <a:t>distribuzione che è approssimativamente normale con una media di 31,74 e una deviazione standard di 0,58</a:t>
            </a:r>
            <a:r>
              <a:rPr lang="it-IT" dirty="0" smtClean="0"/>
              <a:t>.</a:t>
            </a:r>
          </a:p>
          <a:p>
            <a:endParaRPr lang="it-IT" dirty="0"/>
          </a:p>
          <a:p>
            <a:pPr marL="342900" indent="-342900">
              <a:spcAft>
                <a:spcPts val="600"/>
              </a:spcAft>
              <a:buFont typeface="+mj-lt"/>
              <a:buAutoNum type="alphaUcPeriod"/>
            </a:pPr>
            <a:r>
              <a:rPr lang="it-IT" dirty="0" smtClean="0"/>
              <a:t>La probabilità </a:t>
            </a:r>
            <a:r>
              <a:rPr lang="it-IT" dirty="0"/>
              <a:t>che il peso netto di una scatola </a:t>
            </a:r>
            <a:r>
              <a:rPr lang="it-IT" dirty="0" smtClean="0"/>
              <a:t>di </a:t>
            </a:r>
            <a:r>
              <a:rPr lang="it-IT" dirty="0"/>
              <a:t>questi </a:t>
            </a:r>
            <a:r>
              <a:rPr lang="it-IT" dirty="0" smtClean="0"/>
              <a:t>biscotti, selezionata a caso sia maggiore  </a:t>
            </a:r>
            <a:r>
              <a:rPr lang="it-IT" dirty="0"/>
              <a:t>di 32,6 once, </a:t>
            </a:r>
            <a:r>
              <a:rPr lang="it-IT" dirty="0" smtClean="0"/>
              <a:t>arrotondata </a:t>
            </a:r>
            <a:r>
              <a:rPr lang="it-IT" dirty="0"/>
              <a:t>a quattro cifre decimali, è</a:t>
            </a:r>
            <a:r>
              <a:rPr lang="it-IT" dirty="0" smtClean="0"/>
              <a:t>: [0.0691]</a:t>
            </a:r>
          </a:p>
          <a:p>
            <a:pPr marL="342900" indent="-342900">
              <a:spcAft>
                <a:spcPts val="600"/>
              </a:spcAft>
              <a:buFont typeface="+mj-lt"/>
              <a:buAutoNum type="alphaUcPeriod"/>
            </a:pPr>
            <a:r>
              <a:rPr lang="it-IT" dirty="0"/>
              <a:t>La probabilità che il peso netto di una scatola di questi biscotti, selezionata a caso sia </a:t>
            </a:r>
            <a:r>
              <a:rPr lang="it-IT" dirty="0" smtClean="0"/>
              <a:t>minore di 31,58 </a:t>
            </a:r>
            <a:r>
              <a:rPr lang="it-IT" dirty="0"/>
              <a:t>once, </a:t>
            </a:r>
            <a:r>
              <a:rPr lang="it-IT" dirty="0" smtClean="0"/>
              <a:t>arrotondata </a:t>
            </a:r>
            <a:r>
              <a:rPr lang="it-IT" dirty="0"/>
              <a:t>a quattro cifre decimali, è: [</a:t>
            </a:r>
            <a:r>
              <a:rPr lang="it-IT" dirty="0" smtClean="0"/>
              <a:t>0.3913]</a:t>
            </a:r>
          </a:p>
          <a:p>
            <a:pPr marL="342900" indent="-342900">
              <a:spcAft>
                <a:spcPts val="600"/>
              </a:spcAft>
              <a:buFont typeface="+mj-lt"/>
              <a:buAutoNum type="alphaUcPeriod"/>
            </a:pPr>
            <a:r>
              <a:rPr lang="it-IT" dirty="0"/>
              <a:t>La probabilità che il peso netto di una scatola di questi biscotti, selezionata a caso sia </a:t>
            </a:r>
            <a:r>
              <a:rPr lang="it-IT" dirty="0" smtClean="0"/>
              <a:t>compreso fra 31,8 e 32.5 once</a:t>
            </a:r>
            <a:r>
              <a:rPr lang="it-IT" dirty="0"/>
              <a:t>, </a:t>
            </a:r>
            <a:r>
              <a:rPr lang="it-IT" dirty="0" smtClean="0"/>
              <a:t>arrotondata </a:t>
            </a:r>
            <a:r>
              <a:rPr lang="it-IT" dirty="0"/>
              <a:t>a quattro cifre decimali, è: [0.3638</a:t>
            </a:r>
            <a:r>
              <a:rPr lang="it-IT" dirty="0" smtClean="0"/>
              <a:t>]</a:t>
            </a:r>
            <a:endParaRPr lang="it-IT" dirty="0"/>
          </a:p>
        </p:txBody>
      </p:sp>
      <p:sp>
        <p:nvSpPr>
          <p:cNvPr id="5" name="CasellaDiTesto 4"/>
          <p:cNvSpPr txBox="1"/>
          <p:nvPr/>
        </p:nvSpPr>
        <p:spPr>
          <a:xfrm>
            <a:off x="457200" y="6225195"/>
            <a:ext cx="2591545" cy="369332"/>
          </a:xfrm>
          <a:prstGeom prst="rect">
            <a:avLst/>
          </a:prstGeom>
          <a:noFill/>
        </p:spPr>
        <p:txBody>
          <a:bodyPr wrap="square" rtlCol="0">
            <a:spAutoFit/>
          </a:bodyPr>
          <a:lstStyle/>
          <a:p>
            <a:r>
              <a:rPr lang="it-IT" dirty="0" smtClean="0">
                <a:hlinkClick r:id="rId2"/>
              </a:rPr>
              <a:t>Tabella 6</a:t>
            </a:r>
            <a:endParaRPr lang="it-IT" dirty="0"/>
          </a:p>
        </p:txBody>
      </p:sp>
      <p:sp>
        <p:nvSpPr>
          <p:cNvPr id="6" name="CasellaDiTesto 5"/>
          <p:cNvSpPr txBox="1"/>
          <p:nvPr/>
        </p:nvSpPr>
        <p:spPr>
          <a:xfrm>
            <a:off x="4471395" y="6225195"/>
            <a:ext cx="2593408" cy="369332"/>
          </a:xfrm>
          <a:prstGeom prst="rect">
            <a:avLst/>
          </a:prstGeom>
          <a:noFill/>
        </p:spPr>
        <p:txBody>
          <a:bodyPr wrap="square" rtlCol="0">
            <a:spAutoFit/>
          </a:bodyPr>
          <a:lstStyle/>
          <a:p>
            <a:r>
              <a:rPr lang="it-IT" dirty="0" err="1" smtClean="0">
                <a:hlinkClick r:id="rId3" action="ppaction://hlinkfile"/>
              </a:rPr>
              <a:t>Workbook</a:t>
            </a:r>
            <a:endParaRPr lang="it-IT" dirty="0"/>
          </a:p>
        </p:txBody>
      </p:sp>
    </p:spTree>
    <p:extLst>
      <p:ext uri="{BB962C8B-B14F-4D97-AF65-F5344CB8AC3E}">
        <p14:creationId xmlns:p14="http://schemas.microsoft.com/office/powerpoint/2010/main" val="34897020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026"/>
          <p:cNvSpPr>
            <a:spLocks noGrp="1" noChangeArrowheads="1"/>
          </p:cNvSpPr>
          <p:nvPr>
            <p:ph type="title"/>
          </p:nvPr>
        </p:nvSpPr>
        <p:spPr>
          <a:xfrm>
            <a:off x="514350" y="209550"/>
            <a:ext cx="7772400" cy="1143000"/>
          </a:xfrm>
        </p:spPr>
        <p:txBody>
          <a:bodyPr/>
          <a:lstStyle/>
          <a:p>
            <a:pPr eaLnBrk="1" hangingPunct="1"/>
            <a:r>
              <a:rPr lang="it-IT" sz="3600" b="0" dirty="0">
                <a:solidFill>
                  <a:srgbClr val="FF0000"/>
                </a:solidFill>
                <a:latin typeface="Tahoma" charset="0"/>
              </a:rPr>
              <a:t>Calcolo delle Probabilità</a:t>
            </a:r>
            <a:br>
              <a:rPr lang="it-IT" sz="3600" b="0" dirty="0">
                <a:solidFill>
                  <a:srgbClr val="FF0000"/>
                </a:solidFill>
                <a:latin typeface="Tahoma" charset="0"/>
              </a:rPr>
            </a:br>
            <a:r>
              <a:rPr lang="it-IT" sz="2000" b="0" dirty="0" smtClean="0">
                <a:solidFill>
                  <a:srgbClr val="FF0000"/>
                </a:solidFill>
                <a:latin typeface="Tahoma" charset="0"/>
              </a:rPr>
              <a:t>Probabilità Classica</a:t>
            </a:r>
            <a:endParaRPr lang="it-IT" sz="2000" b="0" dirty="0">
              <a:solidFill>
                <a:srgbClr val="FF0000"/>
              </a:solidFill>
              <a:latin typeface="Tahoma" charset="0"/>
            </a:endParaRPr>
          </a:p>
        </p:txBody>
      </p:sp>
      <p:sp>
        <p:nvSpPr>
          <p:cNvPr id="41986" name="Text Box 1027"/>
          <p:cNvSpPr txBox="1">
            <a:spLocks noChangeArrowheads="1"/>
          </p:cNvSpPr>
          <p:nvPr/>
        </p:nvSpPr>
        <p:spPr bwMode="auto">
          <a:xfrm>
            <a:off x="584200" y="3881007"/>
            <a:ext cx="8253413"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2000" b="0" dirty="0">
                <a:solidFill>
                  <a:srgbClr val="292934"/>
                </a:solidFill>
                <a:latin typeface="+mn-lt"/>
              </a:rPr>
              <a:t>Lancio di un dado</a:t>
            </a:r>
            <a:r>
              <a:rPr lang="it-IT" sz="2000" b="0" i="1" dirty="0">
                <a:solidFill>
                  <a:srgbClr val="292934"/>
                </a:solidFill>
                <a:latin typeface="+mn-lt"/>
              </a:rPr>
              <a:t> onesto </a:t>
            </a:r>
            <a:r>
              <a:rPr lang="it-IT" sz="2000" b="0" dirty="0">
                <a:solidFill>
                  <a:srgbClr val="292934"/>
                </a:solidFill>
                <a:latin typeface="+mn-lt"/>
              </a:rPr>
              <a:t>a 4 facce: </a:t>
            </a:r>
            <a:r>
              <a:rPr lang="it-IT" sz="2000" b="0" i="1" dirty="0" err="1">
                <a:solidFill>
                  <a:srgbClr val="292934"/>
                </a:solidFill>
                <a:latin typeface="+mn-lt"/>
              </a:rPr>
              <a:t>P</a:t>
            </a:r>
            <a:r>
              <a:rPr lang="it-IT" sz="2000" b="0" dirty="0">
                <a:solidFill>
                  <a:srgbClr val="292934"/>
                </a:solidFill>
                <a:latin typeface="+mn-lt"/>
              </a:rPr>
              <a:t>(</a:t>
            </a:r>
            <a:r>
              <a:rPr lang="it-IT" sz="2000" b="0" i="1" dirty="0">
                <a:solidFill>
                  <a:srgbClr val="292934"/>
                </a:solidFill>
                <a:latin typeface="+mn-lt"/>
              </a:rPr>
              <a:t>E</a:t>
            </a:r>
            <a:r>
              <a:rPr lang="it-IT" sz="2000" b="0" baseline="-25000" dirty="0">
                <a:solidFill>
                  <a:srgbClr val="292934"/>
                </a:solidFill>
                <a:latin typeface="+mn-lt"/>
              </a:rPr>
              <a:t>i</a:t>
            </a:r>
            <a:r>
              <a:rPr lang="it-IT" sz="2000" b="0" dirty="0">
                <a:solidFill>
                  <a:srgbClr val="292934"/>
                </a:solidFill>
                <a:latin typeface="+mn-lt"/>
              </a:rPr>
              <a:t>)=1/4 ; </a:t>
            </a:r>
            <a:r>
              <a:rPr lang="it-IT" sz="2000" b="0" i="1" dirty="0" err="1">
                <a:solidFill>
                  <a:srgbClr val="292934"/>
                </a:solidFill>
                <a:latin typeface="+mn-lt"/>
              </a:rPr>
              <a:t>P</a:t>
            </a:r>
            <a:r>
              <a:rPr lang="it-IT" sz="2000" b="0" dirty="0">
                <a:solidFill>
                  <a:srgbClr val="292934"/>
                </a:solidFill>
                <a:latin typeface="+mn-lt"/>
              </a:rPr>
              <a:t>(</a:t>
            </a:r>
            <a:r>
              <a:rPr lang="it-IT" sz="2000" b="0" i="1" dirty="0">
                <a:solidFill>
                  <a:srgbClr val="292934"/>
                </a:solidFill>
                <a:latin typeface="+mn-lt"/>
              </a:rPr>
              <a:t>pari</a:t>
            </a:r>
            <a:r>
              <a:rPr lang="it-IT" sz="2000" b="0" dirty="0">
                <a:solidFill>
                  <a:srgbClr val="292934"/>
                </a:solidFill>
                <a:latin typeface="+mn-lt"/>
              </a:rPr>
              <a:t>) = </a:t>
            </a:r>
            <a:r>
              <a:rPr lang="it-IT" sz="2000" b="0" i="1" dirty="0" err="1">
                <a:solidFill>
                  <a:srgbClr val="292934"/>
                </a:solidFill>
                <a:latin typeface="+mn-lt"/>
              </a:rPr>
              <a:t>P</a:t>
            </a:r>
            <a:r>
              <a:rPr lang="it-IT" sz="2000" b="0" dirty="0">
                <a:solidFill>
                  <a:srgbClr val="292934"/>
                </a:solidFill>
                <a:latin typeface="+mn-lt"/>
              </a:rPr>
              <a:t>(</a:t>
            </a:r>
            <a:r>
              <a:rPr lang="it-IT" sz="2000" b="0" i="1" dirty="0">
                <a:solidFill>
                  <a:srgbClr val="292934"/>
                </a:solidFill>
                <a:latin typeface="+mn-lt"/>
              </a:rPr>
              <a:t>dispari</a:t>
            </a:r>
            <a:r>
              <a:rPr lang="it-IT" sz="2000" b="0" dirty="0">
                <a:solidFill>
                  <a:srgbClr val="292934"/>
                </a:solidFill>
                <a:latin typeface="+mn-lt"/>
              </a:rPr>
              <a:t>) = 1/2 </a:t>
            </a:r>
          </a:p>
        </p:txBody>
      </p:sp>
      <p:sp>
        <p:nvSpPr>
          <p:cNvPr id="41987" name="Text Box 1030"/>
          <p:cNvSpPr txBox="1">
            <a:spLocks noChangeArrowheads="1"/>
          </p:cNvSpPr>
          <p:nvPr/>
        </p:nvSpPr>
        <p:spPr bwMode="auto">
          <a:xfrm>
            <a:off x="563563" y="1293501"/>
            <a:ext cx="827405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2000" dirty="0">
                <a:solidFill>
                  <a:srgbClr val="292934"/>
                </a:solidFill>
                <a:latin typeface="+mn-lt"/>
              </a:rPr>
              <a:t>Eventi equiprobabili.</a:t>
            </a:r>
            <a:r>
              <a:rPr lang="it-IT" sz="2000" b="0" dirty="0">
                <a:solidFill>
                  <a:srgbClr val="292934"/>
                </a:solidFill>
                <a:latin typeface="+mn-lt"/>
              </a:rPr>
              <a:t> Due o più eventi che hanno la medesima probabilità di verificarsi sono detti </a:t>
            </a:r>
            <a:r>
              <a:rPr lang="it-IT" sz="2000" b="0" u="sng" dirty="0">
                <a:solidFill>
                  <a:srgbClr val="292934"/>
                </a:solidFill>
                <a:latin typeface="+mn-lt"/>
              </a:rPr>
              <a:t>equiprobabili</a:t>
            </a:r>
            <a:r>
              <a:rPr lang="it-IT" sz="2000" b="0" dirty="0">
                <a:solidFill>
                  <a:srgbClr val="292934"/>
                </a:solidFill>
                <a:latin typeface="+mn-lt"/>
              </a:rPr>
              <a:t>.</a:t>
            </a:r>
          </a:p>
        </p:txBody>
      </p:sp>
      <p:sp>
        <p:nvSpPr>
          <p:cNvPr id="41991" name="Text Box 1066"/>
          <p:cNvSpPr txBox="1">
            <a:spLocks noChangeArrowheads="1"/>
          </p:cNvSpPr>
          <p:nvPr/>
        </p:nvSpPr>
        <p:spPr bwMode="auto">
          <a:xfrm>
            <a:off x="577850" y="4376684"/>
            <a:ext cx="8274050" cy="1738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177800" indent="-177800"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2000" dirty="0">
                <a:solidFill>
                  <a:srgbClr val="292934"/>
                </a:solidFill>
                <a:latin typeface="+mn-lt"/>
              </a:rPr>
              <a:t>Esempi</a:t>
            </a:r>
            <a:r>
              <a:rPr lang="it-IT" sz="1800" dirty="0">
                <a:solidFill>
                  <a:srgbClr val="292934"/>
                </a:solidFill>
                <a:latin typeface="+mn-lt"/>
              </a:rPr>
              <a:t>. </a:t>
            </a:r>
          </a:p>
          <a:p>
            <a:pPr algn="just" eaLnBrk="1" hangingPunct="1">
              <a:spcBef>
                <a:spcPts val="600"/>
              </a:spcBef>
              <a:buFontTx/>
              <a:buChar char="•"/>
            </a:pPr>
            <a:r>
              <a:rPr lang="it-IT" sz="1800" b="0" dirty="0">
                <a:solidFill>
                  <a:srgbClr val="292934"/>
                </a:solidFill>
                <a:latin typeface="+mn-lt"/>
                <a:cs typeface="Times New Roman" charset="0"/>
              </a:rPr>
              <a:t>Lancio di una moneta bilanciata: </a:t>
            </a:r>
            <a:r>
              <a:rPr lang="it-IT" sz="1800" b="0" dirty="0" err="1">
                <a:solidFill>
                  <a:srgbClr val="292934"/>
                </a:solidFill>
                <a:latin typeface="+mn-lt"/>
                <a:cs typeface="Times New Roman" charset="0"/>
              </a:rPr>
              <a:t>P</a:t>
            </a:r>
            <a:r>
              <a:rPr lang="it-IT" sz="1800" b="0" dirty="0">
                <a:solidFill>
                  <a:srgbClr val="292934"/>
                </a:solidFill>
                <a:latin typeface="+mn-lt"/>
                <a:cs typeface="Times New Roman" charset="0"/>
              </a:rPr>
              <a:t>{</a:t>
            </a:r>
            <a:r>
              <a:rPr lang="it-IT" sz="1800" b="0" i="1" dirty="0">
                <a:solidFill>
                  <a:srgbClr val="292934"/>
                </a:solidFill>
                <a:latin typeface="+mn-lt"/>
                <a:cs typeface="Times New Roman" charset="0"/>
              </a:rPr>
              <a:t>Testa</a:t>
            </a:r>
            <a:r>
              <a:rPr lang="it-IT" sz="1800" b="0" dirty="0">
                <a:solidFill>
                  <a:srgbClr val="292934"/>
                </a:solidFill>
                <a:latin typeface="+mn-lt"/>
                <a:cs typeface="Times New Roman" charset="0"/>
              </a:rPr>
              <a:t>}=?; </a:t>
            </a:r>
            <a:r>
              <a:rPr lang="it-IT" sz="1800" b="0" dirty="0" err="1">
                <a:solidFill>
                  <a:srgbClr val="292934"/>
                </a:solidFill>
                <a:latin typeface="+mn-lt"/>
                <a:cs typeface="Times New Roman" charset="0"/>
              </a:rPr>
              <a:t>P</a:t>
            </a:r>
            <a:r>
              <a:rPr lang="it-IT" sz="1800" b="0" dirty="0">
                <a:solidFill>
                  <a:srgbClr val="292934"/>
                </a:solidFill>
                <a:latin typeface="+mn-lt"/>
                <a:cs typeface="Times New Roman" charset="0"/>
              </a:rPr>
              <a:t> {</a:t>
            </a:r>
            <a:r>
              <a:rPr lang="it-IT" sz="1800" b="0" i="1" dirty="0">
                <a:solidFill>
                  <a:srgbClr val="292934"/>
                </a:solidFill>
                <a:latin typeface="+mn-lt"/>
                <a:cs typeface="Times New Roman" charset="0"/>
              </a:rPr>
              <a:t>Croce</a:t>
            </a:r>
            <a:r>
              <a:rPr lang="it-IT" sz="1800" b="0" dirty="0">
                <a:solidFill>
                  <a:srgbClr val="292934"/>
                </a:solidFill>
                <a:latin typeface="+mn-lt"/>
                <a:cs typeface="Times New Roman" charset="0"/>
              </a:rPr>
              <a:t>}=?. </a:t>
            </a:r>
          </a:p>
          <a:p>
            <a:pPr algn="just" eaLnBrk="1" hangingPunct="1">
              <a:spcBef>
                <a:spcPts val="600"/>
              </a:spcBef>
              <a:buFontTx/>
              <a:buChar char="•"/>
            </a:pPr>
            <a:r>
              <a:rPr lang="it-IT" sz="1800" b="0" dirty="0">
                <a:solidFill>
                  <a:srgbClr val="292934"/>
                </a:solidFill>
                <a:latin typeface="+mn-lt"/>
                <a:cs typeface="Times New Roman" charset="0"/>
              </a:rPr>
              <a:t>Associazione composta da 40 Donne e 60 Uomini: </a:t>
            </a:r>
            <a:r>
              <a:rPr lang="it-IT" sz="1800" b="0" dirty="0" smtClean="0">
                <a:solidFill>
                  <a:srgbClr val="292934"/>
                </a:solidFill>
                <a:latin typeface="+mn-lt"/>
                <a:cs typeface="Times New Roman" charset="0"/>
              </a:rPr>
              <a:t>: </a:t>
            </a:r>
            <a:r>
              <a:rPr lang="it-IT" sz="1800" b="0" dirty="0" err="1">
                <a:solidFill>
                  <a:srgbClr val="292934"/>
                </a:solidFill>
                <a:latin typeface="+mn-lt"/>
                <a:cs typeface="Times New Roman" charset="0"/>
              </a:rPr>
              <a:t>P</a:t>
            </a:r>
            <a:r>
              <a:rPr lang="it-IT" sz="1800" b="0" dirty="0">
                <a:solidFill>
                  <a:srgbClr val="292934"/>
                </a:solidFill>
                <a:latin typeface="+mn-lt"/>
                <a:cs typeface="Times New Roman" charset="0"/>
              </a:rPr>
              <a:t>{</a:t>
            </a:r>
            <a:r>
              <a:rPr lang="it-IT" sz="1800" b="0" i="1" dirty="0">
                <a:solidFill>
                  <a:srgbClr val="292934"/>
                </a:solidFill>
                <a:latin typeface="+mn-lt"/>
                <a:cs typeface="Times New Roman" charset="0"/>
              </a:rPr>
              <a:t>Donna</a:t>
            </a:r>
            <a:r>
              <a:rPr lang="it-IT" sz="1800" b="0" dirty="0">
                <a:solidFill>
                  <a:srgbClr val="292934"/>
                </a:solidFill>
                <a:latin typeface="+mn-lt"/>
                <a:cs typeface="Times New Roman" charset="0"/>
              </a:rPr>
              <a:t>}=?</a:t>
            </a:r>
            <a:r>
              <a:rPr lang="it-IT" sz="1800" b="0" dirty="0" smtClean="0">
                <a:solidFill>
                  <a:srgbClr val="292934"/>
                </a:solidFill>
                <a:latin typeface="+mn-lt"/>
                <a:cs typeface="Times New Roman" charset="0"/>
              </a:rPr>
              <a:t>; </a:t>
            </a:r>
            <a:r>
              <a:rPr lang="it-IT" sz="1800" b="0" dirty="0" err="1" smtClean="0">
                <a:solidFill>
                  <a:srgbClr val="292934"/>
                </a:solidFill>
                <a:latin typeface="+mn-lt"/>
                <a:cs typeface="Times New Roman" charset="0"/>
              </a:rPr>
              <a:t>P</a:t>
            </a:r>
            <a:r>
              <a:rPr lang="it-IT" sz="1800" b="0" dirty="0">
                <a:solidFill>
                  <a:srgbClr val="292934"/>
                </a:solidFill>
                <a:latin typeface="+mn-lt"/>
                <a:cs typeface="Times New Roman" charset="0"/>
              </a:rPr>
              <a:t>={</a:t>
            </a:r>
            <a:r>
              <a:rPr lang="it-IT" sz="1800" b="0" i="1" dirty="0">
                <a:solidFill>
                  <a:srgbClr val="292934"/>
                </a:solidFill>
                <a:latin typeface="+mn-lt"/>
                <a:cs typeface="Times New Roman" charset="0"/>
              </a:rPr>
              <a:t>Uomo</a:t>
            </a:r>
            <a:r>
              <a:rPr lang="it-IT" sz="1800" b="0" dirty="0">
                <a:solidFill>
                  <a:srgbClr val="292934"/>
                </a:solidFill>
                <a:latin typeface="+mn-lt"/>
                <a:cs typeface="Times New Roman" charset="0"/>
              </a:rPr>
              <a:t>}=?. </a:t>
            </a:r>
          </a:p>
          <a:p>
            <a:pPr algn="just" eaLnBrk="1" hangingPunct="1">
              <a:spcBef>
                <a:spcPts val="600"/>
              </a:spcBef>
              <a:buFontTx/>
              <a:buChar char="•"/>
            </a:pPr>
            <a:r>
              <a:rPr lang="it-IT" sz="1800" b="0" dirty="0" smtClean="0">
                <a:solidFill>
                  <a:srgbClr val="292934"/>
                </a:solidFill>
                <a:latin typeface="+mn-lt"/>
                <a:cs typeface="Times New Roman" charset="0"/>
              </a:rPr>
              <a:t>Interrogazione di uno studente </a:t>
            </a:r>
            <a:r>
              <a:rPr lang="it-IT" sz="1800" b="0" dirty="0">
                <a:solidFill>
                  <a:srgbClr val="292934"/>
                </a:solidFill>
                <a:latin typeface="+mn-lt"/>
                <a:cs typeface="Times New Roman" charset="0"/>
              </a:rPr>
              <a:t>scelto fra i 24 </a:t>
            </a:r>
            <a:r>
              <a:rPr lang="it-IT" sz="1800" b="0" dirty="0" smtClean="0">
                <a:solidFill>
                  <a:srgbClr val="292934"/>
                </a:solidFill>
                <a:latin typeface="+mn-lt"/>
                <a:cs typeface="Times New Roman" charset="0"/>
              </a:rPr>
              <a:t>presenti in classe quando </a:t>
            </a:r>
            <a:r>
              <a:rPr lang="it-IT" sz="1800" b="0" dirty="0">
                <a:solidFill>
                  <a:srgbClr val="292934"/>
                </a:solidFill>
                <a:latin typeface="+mn-lt"/>
                <a:cs typeface="Times New Roman" charset="0"/>
              </a:rPr>
              <a:t>16 di questi </a:t>
            </a:r>
            <a:r>
              <a:rPr lang="it-IT" sz="1800" b="0" dirty="0" smtClean="0">
                <a:solidFill>
                  <a:srgbClr val="292934"/>
                </a:solidFill>
                <a:latin typeface="+mn-lt"/>
                <a:cs typeface="Times New Roman" charset="0"/>
              </a:rPr>
              <a:t>sono alla </a:t>
            </a:r>
            <a:r>
              <a:rPr lang="it-IT" sz="1800" b="0" dirty="0">
                <a:solidFill>
                  <a:srgbClr val="292934"/>
                </a:solidFill>
                <a:latin typeface="+mn-lt"/>
                <a:cs typeface="Times New Roman" charset="0"/>
              </a:rPr>
              <a:t>1° interrogazione: </a:t>
            </a:r>
            <a:r>
              <a:rPr lang="it-IT" sz="1800" b="0" dirty="0" err="1">
                <a:solidFill>
                  <a:srgbClr val="292934"/>
                </a:solidFill>
                <a:latin typeface="+mn-lt"/>
                <a:cs typeface="Times New Roman" charset="0"/>
              </a:rPr>
              <a:t>P</a:t>
            </a:r>
            <a:r>
              <a:rPr lang="it-IT" sz="1800" b="0" dirty="0">
                <a:solidFill>
                  <a:srgbClr val="292934"/>
                </a:solidFill>
                <a:latin typeface="+mn-lt"/>
                <a:cs typeface="Times New Roman" charset="0"/>
              </a:rPr>
              <a:t>{</a:t>
            </a:r>
            <a:r>
              <a:rPr lang="it-IT" sz="1800" b="0" dirty="0" smtClean="0">
                <a:solidFill>
                  <a:srgbClr val="292934"/>
                </a:solidFill>
                <a:latin typeface="+mn-lt"/>
                <a:cs typeface="Times New Roman" charset="0"/>
              </a:rPr>
              <a:t>Non Interrogati}</a:t>
            </a:r>
            <a:r>
              <a:rPr lang="it-IT" sz="1800" b="0" dirty="0">
                <a:solidFill>
                  <a:srgbClr val="292934"/>
                </a:solidFill>
                <a:latin typeface="+mn-lt"/>
                <a:cs typeface="Times New Roman" charset="0"/>
              </a:rPr>
              <a:t>=? ; </a:t>
            </a:r>
            <a:r>
              <a:rPr lang="it-IT" sz="1800" b="0" dirty="0" err="1">
                <a:solidFill>
                  <a:srgbClr val="292934"/>
                </a:solidFill>
                <a:latin typeface="+mn-lt"/>
                <a:cs typeface="Times New Roman" charset="0"/>
              </a:rPr>
              <a:t>P</a:t>
            </a:r>
            <a:r>
              <a:rPr lang="it-IT" sz="1800" b="0" dirty="0">
                <a:solidFill>
                  <a:srgbClr val="292934"/>
                </a:solidFill>
                <a:latin typeface="+mn-lt"/>
                <a:cs typeface="Times New Roman" charset="0"/>
              </a:rPr>
              <a:t>{</a:t>
            </a:r>
            <a:r>
              <a:rPr lang="it-IT" sz="1800" b="0" dirty="0" smtClean="0">
                <a:solidFill>
                  <a:srgbClr val="292934"/>
                </a:solidFill>
                <a:latin typeface="+mn-lt"/>
                <a:cs typeface="Times New Roman" charset="0"/>
              </a:rPr>
              <a:t>Interrogati}</a:t>
            </a:r>
            <a:r>
              <a:rPr lang="it-IT" sz="1800" b="0" dirty="0">
                <a:solidFill>
                  <a:srgbClr val="292934"/>
                </a:solidFill>
                <a:latin typeface="+mn-lt"/>
                <a:cs typeface="Times New Roman" charset="0"/>
              </a:rPr>
              <a:t>=?</a:t>
            </a:r>
          </a:p>
        </p:txBody>
      </p:sp>
      <p:sp>
        <p:nvSpPr>
          <p:cNvPr id="41992" name="Text Box 1040"/>
          <p:cNvSpPr txBox="1">
            <a:spLocks noChangeArrowheads="1"/>
          </p:cNvSpPr>
          <p:nvPr/>
        </p:nvSpPr>
        <p:spPr bwMode="auto">
          <a:xfrm>
            <a:off x="5589588" y="6169208"/>
            <a:ext cx="2971706"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2000" b="0" dirty="0">
                <a:solidFill>
                  <a:srgbClr val="292934"/>
                </a:solidFill>
                <a:latin typeface="Tahoma" charset="0"/>
              </a:rPr>
              <a:t>Appunti. </a:t>
            </a:r>
            <a:r>
              <a:rPr lang="it-IT" sz="2000" b="0" dirty="0" smtClean="0">
                <a:solidFill>
                  <a:srgbClr val="292934"/>
                </a:solidFill>
                <a:latin typeface="Tahoma" charset="0"/>
                <a:hlinkClick r:id="rId3" action="ppaction://hlinkfile"/>
              </a:rPr>
              <a:t>Capitolo 4</a:t>
            </a:r>
            <a:endParaRPr lang="it-IT" sz="2000" dirty="0">
              <a:solidFill>
                <a:srgbClr val="292934"/>
              </a:solidFill>
              <a:latin typeface="Tahoma" charset="0"/>
            </a:endParaRPr>
          </a:p>
        </p:txBody>
      </p:sp>
      <p:graphicFrame>
        <p:nvGraphicFramePr>
          <p:cNvPr id="2" name="Oggetto 1"/>
          <p:cNvGraphicFramePr>
            <a:graphicFrameLocks noChangeAspect="1"/>
          </p:cNvGraphicFramePr>
          <p:nvPr>
            <p:extLst>
              <p:ext uri="{D42A27DB-BD31-4B8C-83A1-F6EECF244321}">
                <p14:modId xmlns:p14="http://schemas.microsoft.com/office/powerpoint/2010/main" val="1310490669"/>
              </p:ext>
            </p:extLst>
          </p:nvPr>
        </p:nvGraphicFramePr>
        <p:xfrm>
          <a:off x="2742573" y="2209454"/>
          <a:ext cx="3514001" cy="1491978"/>
        </p:xfrm>
        <a:graphic>
          <a:graphicData uri="http://schemas.openxmlformats.org/presentationml/2006/ole">
            <mc:AlternateContent xmlns:mc="http://schemas.openxmlformats.org/markup-compatibility/2006">
              <mc:Choice xmlns:v="urn:schemas-microsoft-com:vml" Requires="v">
                <p:oleObj spid="_x0000_s1201" name="Equation" r:id="rId4" imgW="2273300" imgH="965200" progId="Equation.3">
                  <p:embed/>
                </p:oleObj>
              </mc:Choice>
              <mc:Fallback>
                <p:oleObj name="Equation" r:id="rId4" imgW="2273300" imgH="965200" progId="Equation.3">
                  <p:embed/>
                  <p:pic>
                    <p:nvPicPr>
                      <p:cNvPr id="0" name=""/>
                      <p:cNvPicPr/>
                      <p:nvPr/>
                    </p:nvPicPr>
                    <p:blipFill>
                      <a:blip r:embed="rId5"/>
                      <a:stretch>
                        <a:fillRect/>
                      </a:stretch>
                    </p:blipFill>
                    <p:spPr>
                      <a:xfrm>
                        <a:off x="2742573" y="2209454"/>
                        <a:ext cx="3514001" cy="1491978"/>
                      </a:xfrm>
                      <a:prstGeom prst="rect">
                        <a:avLst/>
                      </a:prstGeom>
                    </p:spPr>
                  </p:pic>
                </p:oleObj>
              </mc:Fallback>
            </mc:AlternateContent>
          </a:graphicData>
        </a:graphic>
      </p:graphicFrame>
    </p:spTree>
    <p:extLst>
      <p:ext uri="{BB962C8B-B14F-4D97-AF65-F5344CB8AC3E}">
        <p14:creationId xmlns:p14="http://schemas.microsoft.com/office/powerpoint/2010/main" val="417456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solidFill>
                  <a:srgbClr val="FF0000"/>
                </a:solidFill>
                <a:latin typeface="Tahoma" charset="0"/>
              </a:rPr>
              <a:t>Calcolo delle Probabilità</a:t>
            </a:r>
            <a:br>
              <a:rPr lang="it-IT" dirty="0">
                <a:solidFill>
                  <a:srgbClr val="FF0000"/>
                </a:solidFill>
                <a:latin typeface="Tahoma" charset="0"/>
              </a:rPr>
            </a:br>
            <a:r>
              <a:rPr lang="it-IT" sz="2800" dirty="0">
                <a:solidFill>
                  <a:srgbClr val="FF0000"/>
                </a:solidFill>
                <a:latin typeface="Tahoma" charset="0"/>
              </a:rPr>
              <a:t>Probabilità Empirica</a:t>
            </a:r>
            <a:endParaRPr lang="it-IT" dirty="0"/>
          </a:p>
        </p:txBody>
      </p:sp>
      <p:sp>
        <p:nvSpPr>
          <p:cNvPr id="3" name="CasellaDiTesto 2"/>
          <p:cNvSpPr txBox="1"/>
          <p:nvPr/>
        </p:nvSpPr>
        <p:spPr>
          <a:xfrm>
            <a:off x="328706" y="1464238"/>
            <a:ext cx="8621059" cy="2846933"/>
          </a:xfrm>
          <a:prstGeom prst="rect">
            <a:avLst/>
          </a:prstGeom>
          <a:noFill/>
        </p:spPr>
        <p:txBody>
          <a:bodyPr wrap="square" rtlCol="0">
            <a:spAutoFit/>
          </a:bodyPr>
          <a:lstStyle/>
          <a:p>
            <a:pPr marL="447675">
              <a:spcAft>
                <a:spcPts val="1200"/>
              </a:spcAft>
            </a:pPr>
            <a:r>
              <a:rPr lang="it-IT" sz="2000" b="1" dirty="0" smtClean="0"/>
              <a:t>Frequenza Relativa e Probabilità</a:t>
            </a:r>
          </a:p>
          <a:p>
            <a:pPr marL="457200" indent="-457200">
              <a:buFont typeface="+mj-lt"/>
              <a:buAutoNum type="arabicPeriod"/>
            </a:pPr>
            <a:r>
              <a:rPr lang="it-IT" dirty="0" smtClean="0"/>
              <a:t>Probabilità che la prossima auto che transita sia di colore grigio</a:t>
            </a:r>
          </a:p>
          <a:p>
            <a:pPr marL="457200" indent="-457200">
              <a:buFont typeface="+mj-lt"/>
              <a:buAutoNum type="arabicPeriod"/>
            </a:pPr>
            <a:r>
              <a:rPr lang="it-IT" dirty="0" smtClean="0"/>
              <a:t>Probabilità che presa una famiglia a caso questa possieda la casa in cui abita</a:t>
            </a:r>
          </a:p>
          <a:p>
            <a:pPr marL="457200" indent="-457200">
              <a:buFont typeface="+mj-lt"/>
              <a:buAutoNum type="arabicPeriod"/>
            </a:pPr>
            <a:r>
              <a:rPr lang="it-IT" dirty="0" smtClean="0"/>
              <a:t>Probabilità che presa a caso una ragazza questa abbia mai fumato</a:t>
            </a:r>
          </a:p>
          <a:p>
            <a:pPr marL="457200" indent="-457200">
              <a:buFont typeface="+mj-lt"/>
              <a:buAutoNum type="arabicPeriod"/>
            </a:pPr>
            <a:r>
              <a:rPr lang="it-IT" dirty="0" smtClean="0"/>
              <a:t>Probabilità che una persona di 80 anni sopravviva ancora un anno</a:t>
            </a:r>
          </a:p>
          <a:p>
            <a:pPr marL="457200" indent="-457200">
              <a:buFont typeface="+mj-lt"/>
              <a:buAutoNum type="arabicPeriod"/>
            </a:pPr>
            <a:r>
              <a:rPr lang="it-IT" dirty="0" smtClean="0"/>
              <a:t>Probabilità che il lancio di una moneta ‘truccata’ dia quale risultato testa</a:t>
            </a:r>
          </a:p>
          <a:p>
            <a:pPr marL="457200" indent="-457200">
              <a:buFont typeface="+mj-lt"/>
              <a:buAutoNum type="arabicPeriod"/>
            </a:pPr>
            <a:r>
              <a:rPr lang="it-IT" dirty="0" smtClean="0"/>
              <a:t>Probabilità che perso a caso un automobilista questo possieda un SUV</a:t>
            </a:r>
            <a:endParaRPr lang="it-IT" sz="2000" dirty="0" smtClean="0"/>
          </a:p>
          <a:p>
            <a:pPr indent="179388" defTabSz="90488">
              <a:spcBef>
                <a:spcPts val="600"/>
              </a:spcBef>
            </a:pPr>
            <a:r>
              <a:rPr lang="it-IT" dirty="0"/>
              <a:t>Cosa accumuna il calcolo delle probabilità </a:t>
            </a:r>
            <a:r>
              <a:rPr lang="it-IT" dirty="0" smtClean="0"/>
              <a:t>negli esempio 1</a:t>
            </a:r>
            <a:r>
              <a:rPr lang="it-IT" dirty="0"/>
              <a:t>-6</a:t>
            </a:r>
            <a:r>
              <a:rPr lang="it-IT" dirty="0" smtClean="0"/>
              <a:t>? Abbiamo informazioni a priori che consentano di valutare la probabilità dell’evento “la prossima auto ….”, …. </a:t>
            </a:r>
            <a:endParaRPr lang="it-IT" dirty="0"/>
          </a:p>
        </p:txBody>
      </p:sp>
      <p:grpSp>
        <p:nvGrpSpPr>
          <p:cNvPr id="8" name="Gruppo 7"/>
          <p:cNvGrpSpPr/>
          <p:nvPr/>
        </p:nvGrpSpPr>
        <p:grpSpPr>
          <a:xfrm>
            <a:off x="328706" y="4608523"/>
            <a:ext cx="8621059" cy="1621755"/>
            <a:chOff x="328706" y="4608523"/>
            <a:chExt cx="8621059" cy="1621755"/>
          </a:xfrm>
        </p:grpSpPr>
        <p:sp>
          <p:nvSpPr>
            <p:cNvPr id="5" name="CasellaDiTesto 4"/>
            <p:cNvSpPr txBox="1"/>
            <p:nvPr/>
          </p:nvSpPr>
          <p:spPr>
            <a:xfrm>
              <a:off x="328706" y="4608523"/>
              <a:ext cx="8621059" cy="923330"/>
            </a:xfrm>
            <a:prstGeom prst="rect">
              <a:avLst/>
            </a:prstGeom>
            <a:noFill/>
          </p:spPr>
          <p:txBody>
            <a:bodyPr wrap="square" rtlCol="0">
              <a:spAutoFit/>
            </a:bodyPr>
            <a:lstStyle/>
            <a:p>
              <a:pPr algn="just">
                <a:buFont typeface="Wingdings" charset="2"/>
                <a:buChar char=" "/>
              </a:pPr>
              <a:r>
                <a:rPr lang="it-IT" b="1" dirty="0" smtClean="0"/>
                <a:t>Frequenza Relativa come approssimazione della Probabilità</a:t>
              </a:r>
              <a:r>
                <a:rPr lang="it-IT" dirty="0" smtClean="0"/>
                <a:t>. Se un esperimento è ripetuto </a:t>
              </a:r>
              <a:r>
                <a:rPr lang="it-IT" i="1" dirty="0" err="1" smtClean="0"/>
                <a:t>n</a:t>
              </a:r>
              <a:r>
                <a:rPr lang="it-IT" dirty="0" smtClean="0"/>
                <a:t> volte e l’ evento “</a:t>
              </a:r>
              <a:r>
                <a:rPr lang="it-IT" i="1" dirty="0" smtClean="0"/>
                <a:t>A</a:t>
              </a:r>
              <a:r>
                <a:rPr lang="it-IT" dirty="0" smtClean="0"/>
                <a:t>”</a:t>
              </a:r>
              <a:r>
                <a:rPr lang="it-IT" i="1" dirty="0" smtClean="0"/>
                <a:t> </a:t>
              </a:r>
              <a:r>
                <a:rPr lang="it-IT" dirty="0" smtClean="0"/>
                <a:t>è osservato “</a:t>
              </a:r>
              <a:r>
                <a:rPr lang="it-IT" i="1" dirty="0" err="1" smtClean="0"/>
                <a:t>f</a:t>
              </a:r>
              <a:r>
                <a:rPr lang="it-IT" dirty="0" smtClean="0"/>
                <a:t>” volte, la probabilità associata all’evento </a:t>
              </a:r>
              <a:r>
                <a:rPr lang="it-IT" i="1" dirty="0" smtClean="0"/>
                <a:t>A</a:t>
              </a:r>
              <a:r>
                <a:rPr lang="it-IT" dirty="0" smtClean="0"/>
                <a:t> è approssimata dalla frequenza relativa della di </a:t>
              </a:r>
              <a:r>
                <a:rPr lang="it-IT" i="1" dirty="0" smtClean="0"/>
                <a:t>A</a:t>
              </a:r>
              <a:endParaRPr lang="it-IT" i="1" dirty="0"/>
            </a:p>
          </p:txBody>
        </p:sp>
        <p:graphicFrame>
          <p:nvGraphicFramePr>
            <p:cNvPr id="6" name="Object 2"/>
            <p:cNvGraphicFramePr>
              <a:graphicFrameLocks noChangeAspect="1"/>
            </p:cNvGraphicFramePr>
            <p:nvPr>
              <p:extLst>
                <p:ext uri="{D42A27DB-BD31-4B8C-83A1-F6EECF244321}">
                  <p14:modId xmlns:p14="http://schemas.microsoft.com/office/powerpoint/2010/main" val="2318512350"/>
                </p:ext>
              </p:extLst>
            </p:nvPr>
          </p:nvGraphicFramePr>
          <p:xfrm>
            <a:off x="5771490" y="5510279"/>
            <a:ext cx="1184514" cy="719999"/>
          </p:xfrm>
          <a:graphic>
            <a:graphicData uri="http://schemas.openxmlformats.org/presentationml/2006/ole">
              <mc:AlternateContent xmlns:mc="http://schemas.openxmlformats.org/markup-compatibility/2006">
                <mc:Choice xmlns:v="urn:schemas-microsoft-com:vml" Requires="v">
                  <p:oleObj spid="_x0000_s9360" name="Equation" r:id="rId3" imgW="647640" imgH="393480" progId="Equation.3">
                    <p:embed/>
                  </p:oleObj>
                </mc:Choice>
                <mc:Fallback>
                  <p:oleObj name="Equation" r:id="rId3" imgW="64764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1490" y="5510279"/>
                          <a:ext cx="1184514" cy="719999"/>
                        </a:xfrm>
                        <a:prstGeom prst="rect">
                          <a:avLst/>
                        </a:prstGeom>
                        <a:noFill/>
                        <a:ln>
                          <a:noFill/>
                        </a:ln>
                        <a:effectLst/>
                        <a:extLst/>
                      </p:spPr>
                    </p:pic>
                  </p:oleObj>
                </mc:Fallback>
              </mc:AlternateContent>
            </a:graphicData>
          </a:graphic>
        </p:graphicFrame>
      </p:grpSp>
    </p:spTree>
    <p:extLst>
      <p:ext uri="{BB962C8B-B14F-4D97-AF65-F5344CB8AC3E}">
        <p14:creationId xmlns:p14="http://schemas.microsoft.com/office/powerpoint/2010/main" val="1987390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109"/>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a:xfrm>
            <a:off x="314325" y="276225"/>
            <a:ext cx="8418513" cy="908095"/>
          </a:xfrm>
        </p:spPr>
        <p:txBody>
          <a:bodyPr>
            <a:normAutofit fontScale="90000"/>
          </a:bodyPr>
          <a:lstStyle/>
          <a:p>
            <a:pPr eaLnBrk="1" hangingPunct="1"/>
            <a:r>
              <a:rPr lang="it-IT" sz="4000" b="0" dirty="0">
                <a:solidFill>
                  <a:srgbClr val="FF0000"/>
                </a:solidFill>
                <a:latin typeface="Tahoma" charset="0"/>
              </a:rPr>
              <a:t>Calcolo delle Probabilità</a:t>
            </a:r>
            <a:br>
              <a:rPr lang="it-IT" sz="4000" b="0" dirty="0">
                <a:solidFill>
                  <a:srgbClr val="FF0000"/>
                </a:solidFill>
                <a:latin typeface="Tahoma" charset="0"/>
              </a:rPr>
            </a:br>
            <a:r>
              <a:rPr lang="it-IT" sz="2400" b="0" dirty="0" smtClean="0">
                <a:solidFill>
                  <a:srgbClr val="FF0000"/>
                </a:solidFill>
                <a:latin typeface="Tahoma" charset="0"/>
              </a:rPr>
              <a:t>Probabilità Empirica</a:t>
            </a:r>
            <a:endParaRPr lang="it-IT" sz="2400" b="0" dirty="0">
              <a:solidFill>
                <a:srgbClr val="FF0000"/>
              </a:solidFill>
              <a:latin typeface="Tahoma" charset="0"/>
            </a:endParaRPr>
          </a:p>
        </p:txBody>
      </p:sp>
      <p:sp>
        <p:nvSpPr>
          <p:cNvPr id="43010" name="Text Box 3"/>
          <p:cNvSpPr txBox="1">
            <a:spLocks noChangeArrowheads="1"/>
          </p:cNvSpPr>
          <p:nvPr/>
        </p:nvSpPr>
        <p:spPr bwMode="auto">
          <a:xfrm>
            <a:off x="768827" y="1331401"/>
            <a:ext cx="2397125"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dirty="0">
                <a:solidFill>
                  <a:srgbClr val="292934"/>
                </a:solidFill>
                <a:latin typeface="+mn-lt"/>
              </a:rPr>
              <a:t>Frequenza relativa</a:t>
            </a:r>
          </a:p>
        </p:txBody>
      </p:sp>
      <p:graphicFrame>
        <p:nvGraphicFramePr>
          <p:cNvPr id="238659" name="Group 67"/>
          <p:cNvGraphicFramePr>
            <a:graphicFrameLocks noGrp="1"/>
          </p:cNvGraphicFramePr>
          <p:nvPr>
            <p:extLst>
              <p:ext uri="{D42A27DB-BD31-4B8C-83A1-F6EECF244321}">
                <p14:modId xmlns:p14="http://schemas.microsoft.com/office/powerpoint/2010/main" val="1299941502"/>
              </p:ext>
            </p:extLst>
          </p:nvPr>
        </p:nvGraphicFramePr>
        <p:xfrm>
          <a:off x="3762375" y="1334064"/>
          <a:ext cx="5091113" cy="2293953"/>
        </p:xfrm>
        <a:graphic>
          <a:graphicData uri="http://schemas.openxmlformats.org/drawingml/2006/table">
            <a:tbl>
              <a:tblPr firstRow="1" bandRow="1">
                <a:tableStyleId>{616DA210-FB5B-4158-B5E0-FEB733F419BA}</a:tableStyleId>
              </a:tblPr>
              <a:tblGrid>
                <a:gridCol w="265113"/>
                <a:gridCol w="1395412"/>
                <a:gridCol w="1057275"/>
                <a:gridCol w="1055688"/>
                <a:gridCol w="1317625"/>
              </a:tblGrid>
              <a:tr h="335255">
                <a:tc grid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u="none" strike="noStrike" cap="none" normalizeH="0" baseline="0" dirty="0" smtClean="0">
                          <a:ln>
                            <a:noFill/>
                          </a:ln>
                          <a:effectLst/>
                          <a:latin typeface="Verdana"/>
                          <a:cs typeface="Verdana"/>
                        </a:rPr>
                        <a:t>Tentativi di Corteggiamento</a:t>
                      </a:r>
                      <a:endParaRPr kumimoji="0" lang="it-IT" sz="1600" b="1" i="0" u="none" strike="noStrike" cap="none" normalizeH="0" baseline="0" dirty="0" smtClean="0">
                        <a:ln>
                          <a:noFill/>
                        </a:ln>
                        <a:solidFill>
                          <a:schemeClr val="bg1"/>
                        </a:solidFill>
                        <a:effectLst/>
                        <a:latin typeface="Verdana"/>
                        <a:cs typeface="Verdana"/>
                      </a:endParaRPr>
                    </a:p>
                  </a:txBody>
                  <a:tcPr marT="45710" marB="45710" horzOverflow="overflow"/>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r>
              <a:tr h="30477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it-IT" sz="1400" b="1" i="0" u="none" strike="noStrike" cap="none" normalizeH="0" baseline="0" dirty="0" smtClean="0">
                        <a:ln>
                          <a:noFill/>
                        </a:ln>
                        <a:solidFill>
                          <a:schemeClr val="bg1"/>
                        </a:solidFill>
                        <a:effectLst/>
                        <a:latin typeface="Verdana"/>
                        <a:cs typeface="Verdana"/>
                      </a:endParaRPr>
                    </a:p>
                  </a:txBody>
                  <a:tcPr marT="45710" marB="4571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latin typeface="Verdana"/>
                          <a:cs typeface="Verdana"/>
                        </a:rPr>
                        <a:t>Motivo</a:t>
                      </a:r>
                      <a:endParaRPr kumimoji="0" lang="it-IT" sz="1400" b="0" i="0" u="none" strike="noStrike" cap="none" normalizeH="0" baseline="0" smtClean="0">
                        <a:ln>
                          <a:noFill/>
                        </a:ln>
                        <a:solidFill>
                          <a:schemeClr val="bg1"/>
                        </a:solidFill>
                        <a:effectLst/>
                        <a:latin typeface="Verdana"/>
                        <a:cs typeface="Verdana"/>
                      </a:endParaRPr>
                    </a:p>
                  </a:txBody>
                  <a:tcPr marT="45710" marB="4571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latin typeface="Verdana"/>
                          <a:cs typeface="Verdana"/>
                        </a:rPr>
                        <a:t>Tentativi</a:t>
                      </a:r>
                      <a:endParaRPr kumimoji="0" lang="it-IT" sz="1400" b="0" i="0" u="none" strike="noStrike" cap="none" normalizeH="0" baseline="0" smtClean="0">
                        <a:ln>
                          <a:noFill/>
                        </a:ln>
                        <a:solidFill>
                          <a:schemeClr val="bg1"/>
                        </a:solidFill>
                        <a:effectLst/>
                        <a:latin typeface="Verdana"/>
                        <a:cs typeface="Verdana"/>
                      </a:endParaRPr>
                    </a:p>
                  </a:txBody>
                  <a:tcPr marT="45710" marB="4571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latin typeface="Verdana"/>
                          <a:cs typeface="Verdana"/>
                        </a:rPr>
                        <a:t>Successi</a:t>
                      </a:r>
                      <a:endParaRPr kumimoji="0" lang="it-IT" sz="1400" b="0" i="0" u="none" strike="noStrike" cap="none" normalizeH="0" baseline="0" smtClean="0">
                        <a:ln>
                          <a:noFill/>
                        </a:ln>
                        <a:solidFill>
                          <a:schemeClr val="bg1"/>
                        </a:solidFill>
                        <a:effectLst/>
                        <a:latin typeface="Verdana"/>
                        <a:cs typeface="Verdana"/>
                      </a:endParaRPr>
                    </a:p>
                  </a:txBody>
                  <a:tcPr marT="45710" marB="4571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latin typeface="Verdana"/>
                          <a:cs typeface="Verdana"/>
                        </a:rPr>
                        <a:t>% Successo</a:t>
                      </a:r>
                      <a:endParaRPr kumimoji="0" lang="it-IT" sz="1400" b="0" i="0" u="none" strike="noStrike" cap="none" normalizeH="0" baseline="0" smtClean="0">
                        <a:ln>
                          <a:noFill/>
                        </a:ln>
                        <a:solidFill>
                          <a:schemeClr val="bg1"/>
                        </a:solidFill>
                        <a:effectLst/>
                        <a:latin typeface="Verdana"/>
                        <a:cs typeface="Verdana"/>
                      </a:endParaRPr>
                    </a:p>
                  </a:txBody>
                  <a:tcPr marT="45710" marB="45710" horzOverflow="overflow"/>
                </a:tc>
              </a:tr>
              <a:tr h="34758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latin typeface="Verdana"/>
                          <a:cs typeface="Verdana"/>
                        </a:rPr>
                        <a:t>A</a:t>
                      </a:r>
                      <a:endParaRPr kumimoji="0" lang="it-IT" sz="1400" b="0" i="0" u="none" strike="noStrike" cap="none" normalizeH="0" baseline="0" smtClean="0">
                        <a:ln>
                          <a:noFill/>
                        </a:ln>
                        <a:solidFill>
                          <a:schemeClr val="bg1"/>
                        </a:solidFill>
                        <a:effectLst/>
                        <a:latin typeface="Verdana"/>
                        <a:cs typeface="Verdana"/>
                      </a:endParaRPr>
                    </a:p>
                  </a:txBody>
                  <a:tcPr marT="45710" marB="45710"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dirty="0" smtClean="0">
                          <a:ln>
                            <a:noFill/>
                          </a:ln>
                          <a:effectLst/>
                          <a:latin typeface="Verdana"/>
                          <a:cs typeface="Verdana"/>
                        </a:rPr>
                        <a:t>Fisico</a:t>
                      </a:r>
                      <a:endParaRPr kumimoji="0" lang="it-IT" sz="1400" b="0" i="0" u="none" strike="noStrike" cap="none" normalizeH="0" baseline="0" dirty="0" smtClean="0">
                        <a:ln>
                          <a:noFill/>
                        </a:ln>
                        <a:solidFill>
                          <a:schemeClr val="bg1"/>
                        </a:solidFill>
                        <a:effectLst/>
                        <a:latin typeface="Verdana"/>
                        <a:cs typeface="Verdana"/>
                      </a:endParaRPr>
                    </a:p>
                  </a:txBody>
                  <a:tcPr marT="45710" marB="4571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latin typeface="Verdana"/>
                          <a:cs typeface="Verdana"/>
                        </a:rPr>
                        <a:t>10</a:t>
                      </a:r>
                      <a:endParaRPr kumimoji="0" lang="it-IT" sz="1400" b="1" i="0" u="none" strike="noStrike" cap="none" normalizeH="0" baseline="0" smtClean="0">
                        <a:ln>
                          <a:noFill/>
                        </a:ln>
                        <a:solidFill>
                          <a:schemeClr val="bg1"/>
                        </a:solidFill>
                        <a:effectLst/>
                        <a:latin typeface="Verdana"/>
                        <a:cs typeface="Verdana"/>
                      </a:endParaRPr>
                    </a:p>
                  </a:txBody>
                  <a:tcPr marT="45710" marB="4571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latin typeface="Verdana"/>
                          <a:cs typeface="Verdana"/>
                        </a:rPr>
                        <a:t>3</a:t>
                      </a:r>
                      <a:endParaRPr kumimoji="0" lang="it-IT" sz="1400" b="1" i="0" u="none" strike="noStrike" cap="none" normalizeH="0" baseline="0" smtClean="0">
                        <a:ln>
                          <a:noFill/>
                        </a:ln>
                        <a:solidFill>
                          <a:schemeClr val="bg1"/>
                        </a:solidFill>
                        <a:effectLst/>
                        <a:latin typeface="Verdana"/>
                        <a:cs typeface="Verdana"/>
                      </a:endParaRPr>
                    </a:p>
                  </a:txBody>
                  <a:tcPr marT="45710" marB="4571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dirty="0" smtClean="0">
                          <a:ln>
                            <a:noFill/>
                          </a:ln>
                          <a:effectLst/>
                          <a:latin typeface="Verdana"/>
                          <a:cs typeface="Verdana"/>
                        </a:rPr>
                        <a:t>30.00</a:t>
                      </a:r>
                      <a:endParaRPr kumimoji="0" lang="it-IT" sz="1400" b="1" i="0" u="none" strike="noStrike" cap="none" normalizeH="0" baseline="0" dirty="0" smtClean="0">
                        <a:ln>
                          <a:noFill/>
                        </a:ln>
                        <a:solidFill>
                          <a:schemeClr val="bg1"/>
                        </a:solidFill>
                        <a:effectLst/>
                        <a:latin typeface="Verdana"/>
                        <a:cs typeface="Verdana"/>
                      </a:endParaRPr>
                    </a:p>
                  </a:txBody>
                  <a:tcPr marT="45710" marB="45710" horzOverflow="overflow"/>
                </a:tc>
              </a:tr>
              <a:tr h="38250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latin typeface="Verdana"/>
                          <a:cs typeface="Verdana"/>
                        </a:rPr>
                        <a:t>B</a:t>
                      </a:r>
                      <a:endParaRPr kumimoji="0" lang="it-IT" sz="1400" b="0" i="0" u="none" strike="noStrike" cap="none" normalizeH="0" baseline="0" smtClean="0">
                        <a:ln>
                          <a:noFill/>
                        </a:ln>
                        <a:solidFill>
                          <a:schemeClr val="bg1"/>
                        </a:solidFill>
                        <a:effectLst/>
                        <a:latin typeface="Verdana"/>
                        <a:cs typeface="Verdana"/>
                      </a:endParaRPr>
                    </a:p>
                  </a:txBody>
                  <a:tcPr marT="45710" marB="45710"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dirty="0" smtClean="0">
                          <a:ln>
                            <a:noFill/>
                          </a:ln>
                          <a:effectLst/>
                          <a:latin typeface="Verdana"/>
                          <a:cs typeface="Verdana"/>
                        </a:rPr>
                        <a:t>Intelligenza</a:t>
                      </a:r>
                      <a:endParaRPr kumimoji="0" lang="it-IT" sz="1400" b="0" i="0" u="none" strike="noStrike" cap="none" normalizeH="0" baseline="0" dirty="0" smtClean="0">
                        <a:ln>
                          <a:noFill/>
                        </a:ln>
                        <a:solidFill>
                          <a:schemeClr val="bg1"/>
                        </a:solidFill>
                        <a:effectLst/>
                        <a:latin typeface="Verdana"/>
                        <a:cs typeface="Verdana"/>
                      </a:endParaRPr>
                    </a:p>
                  </a:txBody>
                  <a:tcPr marT="45710" marB="4571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latin typeface="Verdana"/>
                          <a:cs typeface="Verdana"/>
                        </a:rPr>
                        <a:t>12</a:t>
                      </a:r>
                      <a:endParaRPr kumimoji="0" lang="it-IT" sz="1400" b="1" i="0" u="none" strike="noStrike" cap="none" normalizeH="0" baseline="0" smtClean="0">
                        <a:ln>
                          <a:noFill/>
                        </a:ln>
                        <a:solidFill>
                          <a:schemeClr val="bg1"/>
                        </a:solidFill>
                        <a:effectLst/>
                        <a:latin typeface="Verdana"/>
                        <a:cs typeface="Verdana"/>
                      </a:endParaRPr>
                    </a:p>
                  </a:txBody>
                  <a:tcPr marT="45710" marB="4571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latin typeface="Verdana"/>
                          <a:cs typeface="Verdana"/>
                        </a:rPr>
                        <a:t>5</a:t>
                      </a:r>
                      <a:endParaRPr kumimoji="0" lang="it-IT" sz="1400" b="1" i="0" u="none" strike="noStrike" cap="none" normalizeH="0" baseline="0" smtClean="0">
                        <a:ln>
                          <a:noFill/>
                        </a:ln>
                        <a:solidFill>
                          <a:schemeClr val="bg1"/>
                        </a:solidFill>
                        <a:effectLst/>
                        <a:latin typeface="Verdana"/>
                        <a:cs typeface="Verdana"/>
                      </a:endParaRPr>
                    </a:p>
                  </a:txBody>
                  <a:tcPr marT="45710" marB="4571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latin typeface="Verdana"/>
                          <a:cs typeface="Verdana"/>
                        </a:rPr>
                        <a:t>41.67</a:t>
                      </a:r>
                      <a:endParaRPr kumimoji="0" lang="it-IT" sz="1400" b="1" i="0" u="none" strike="noStrike" cap="none" normalizeH="0" baseline="0" smtClean="0">
                        <a:ln>
                          <a:noFill/>
                        </a:ln>
                        <a:solidFill>
                          <a:schemeClr val="bg1"/>
                        </a:solidFill>
                        <a:effectLst/>
                        <a:latin typeface="Verdana"/>
                        <a:cs typeface="Verdana"/>
                      </a:endParaRPr>
                    </a:p>
                  </a:txBody>
                  <a:tcPr marT="45710" marB="45710" horzOverflow="overflow"/>
                </a:tc>
              </a:tr>
              <a:tr h="31425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latin typeface="Verdana"/>
                          <a:cs typeface="Verdana"/>
                        </a:rPr>
                        <a:t>C</a:t>
                      </a:r>
                      <a:endParaRPr kumimoji="0" lang="it-IT" sz="1400" b="0" i="0" u="none" strike="noStrike" cap="none" normalizeH="0" baseline="0" smtClean="0">
                        <a:ln>
                          <a:noFill/>
                        </a:ln>
                        <a:solidFill>
                          <a:schemeClr val="bg1"/>
                        </a:solidFill>
                        <a:effectLst/>
                        <a:latin typeface="Verdana"/>
                        <a:cs typeface="Verdana"/>
                      </a:endParaRPr>
                    </a:p>
                  </a:txBody>
                  <a:tcPr marT="45710" marB="45710"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dirty="0" smtClean="0">
                          <a:ln>
                            <a:noFill/>
                          </a:ln>
                          <a:effectLst/>
                          <a:latin typeface="Verdana"/>
                          <a:cs typeface="Verdana"/>
                        </a:rPr>
                        <a:t>Ricchezza</a:t>
                      </a:r>
                      <a:endParaRPr kumimoji="0" lang="it-IT" sz="1400" b="0" i="0" u="none" strike="noStrike" cap="none" normalizeH="0" baseline="0" dirty="0" smtClean="0">
                        <a:ln>
                          <a:noFill/>
                        </a:ln>
                        <a:solidFill>
                          <a:schemeClr val="bg1"/>
                        </a:solidFill>
                        <a:effectLst/>
                        <a:latin typeface="Verdana"/>
                        <a:cs typeface="Verdana"/>
                      </a:endParaRPr>
                    </a:p>
                  </a:txBody>
                  <a:tcPr marT="45710" marB="4571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latin typeface="Verdana"/>
                          <a:cs typeface="Verdana"/>
                        </a:rPr>
                        <a:t>5</a:t>
                      </a:r>
                      <a:endParaRPr kumimoji="0" lang="it-IT" sz="1400" b="1" i="0" u="none" strike="noStrike" cap="none" normalizeH="0" baseline="0" smtClean="0">
                        <a:ln>
                          <a:noFill/>
                        </a:ln>
                        <a:solidFill>
                          <a:schemeClr val="bg1"/>
                        </a:solidFill>
                        <a:effectLst/>
                        <a:latin typeface="Verdana"/>
                        <a:cs typeface="Verdana"/>
                      </a:endParaRPr>
                    </a:p>
                  </a:txBody>
                  <a:tcPr marT="45710" marB="4571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latin typeface="Verdana"/>
                          <a:cs typeface="Verdana"/>
                        </a:rPr>
                        <a:t>1</a:t>
                      </a:r>
                      <a:endParaRPr kumimoji="0" lang="it-IT" sz="1400" b="1" i="0" u="none" strike="noStrike" cap="none" normalizeH="0" baseline="0" smtClean="0">
                        <a:ln>
                          <a:noFill/>
                        </a:ln>
                        <a:solidFill>
                          <a:schemeClr val="bg1"/>
                        </a:solidFill>
                        <a:effectLst/>
                        <a:latin typeface="Verdana"/>
                        <a:cs typeface="Verdana"/>
                      </a:endParaRPr>
                    </a:p>
                  </a:txBody>
                  <a:tcPr marT="45710" marB="4571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latin typeface="Verdana"/>
                          <a:cs typeface="Verdana"/>
                        </a:rPr>
                        <a:t>20.00</a:t>
                      </a:r>
                      <a:endParaRPr kumimoji="0" lang="it-IT" sz="1400" b="1" i="0" u="none" strike="noStrike" cap="none" normalizeH="0" baseline="0" smtClean="0">
                        <a:ln>
                          <a:noFill/>
                        </a:ln>
                        <a:solidFill>
                          <a:schemeClr val="bg1"/>
                        </a:solidFill>
                        <a:effectLst/>
                        <a:latin typeface="Verdana"/>
                        <a:cs typeface="Verdana"/>
                      </a:endParaRPr>
                    </a:p>
                  </a:txBody>
                  <a:tcPr marT="45710" marB="45710" horzOverflow="overflow"/>
                </a:tc>
              </a:tr>
              <a:tr h="30477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latin typeface="Verdana"/>
                          <a:cs typeface="Verdana"/>
                        </a:rPr>
                        <a:t>D</a:t>
                      </a:r>
                      <a:endParaRPr kumimoji="0" lang="it-IT" sz="1400" b="0" i="0" u="none" strike="noStrike" cap="none" normalizeH="0" baseline="0" smtClean="0">
                        <a:ln>
                          <a:noFill/>
                        </a:ln>
                        <a:solidFill>
                          <a:schemeClr val="bg1"/>
                        </a:solidFill>
                        <a:effectLst/>
                        <a:latin typeface="Verdana"/>
                        <a:cs typeface="Verdana"/>
                      </a:endParaRPr>
                    </a:p>
                  </a:txBody>
                  <a:tcPr marT="45710" marB="45710"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dirty="0" smtClean="0">
                          <a:ln>
                            <a:noFill/>
                          </a:ln>
                          <a:effectLst/>
                          <a:latin typeface="Verdana"/>
                          <a:cs typeface="Verdana"/>
                        </a:rPr>
                        <a:t>Disperazione</a:t>
                      </a:r>
                      <a:endParaRPr kumimoji="0" lang="it-IT" sz="1400" b="0" i="0" u="none" strike="noStrike" cap="none" normalizeH="0" baseline="0" dirty="0" smtClean="0">
                        <a:ln>
                          <a:noFill/>
                        </a:ln>
                        <a:solidFill>
                          <a:schemeClr val="bg1"/>
                        </a:solidFill>
                        <a:effectLst/>
                        <a:latin typeface="Verdana"/>
                        <a:cs typeface="Verdana"/>
                      </a:endParaRPr>
                    </a:p>
                  </a:txBody>
                  <a:tcPr marT="45710" marB="4571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latin typeface="Verdana"/>
                          <a:cs typeface="Verdana"/>
                        </a:rPr>
                        <a:t>23</a:t>
                      </a:r>
                      <a:endParaRPr kumimoji="0" lang="it-IT" sz="1400" b="1" i="0" u="none" strike="noStrike" cap="none" normalizeH="0" baseline="0" smtClean="0">
                        <a:ln>
                          <a:noFill/>
                        </a:ln>
                        <a:solidFill>
                          <a:schemeClr val="bg1"/>
                        </a:solidFill>
                        <a:effectLst/>
                        <a:latin typeface="Verdana"/>
                        <a:cs typeface="Verdana"/>
                      </a:endParaRPr>
                    </a:p>
                  </a:txBody>
                  <a:tcPr marT="45710" marB="4571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latin typeface="Verdana"/>
                          <a:cs typeface="Verdana"/>
                        </a:rPr>
                        <a:t>21</a:t>
                      </a:r>
                      <a:endParaRPr kumimoji="0" lang="it-IT" sz="1400" b="1" i="0" u="none" strike="noStrike" cap="none" normalizeH="0" baseline="0" smtClean="0">
                        <a:ln>
                          <a:noFill/>
                        </a:ln>
                        <a:solidFill>
                          <a:schemeClr val="bg1"/>
                        </a:solidFill>
                        <a:effectLst/>
                        <a:latin typeface="Verdana"/>
                        <a:cs typeface="Verdana"/>
                      </a:endParaRPr>
                    </a:p>
                  </a:txBody>
                  <a:tcPr marT="45710" marB="4571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smtClean="0">
                          <a:ln>
                            <a:noFill/>
                          </a:ln>
                          <a:effectLst/>
                          <a:latin typeface="Verdana"/>
                          <a:cs typeface="Verdana"/>
                        </a:rPr>
                        <a:t>91.30</a:t>
                      </a:r>
                      <a:endParaRPr kumimoji="0" lang="it-IT" sz="1400" b="1" i="0" u="none" strike="noStrike" cap="none" normalizeH="0" baseline="0" smtClean="0">
                        <a:ln>
                          <a:noFill/>
                        </a:ln>
                        <a:solidFill>
                          <a:schemeClr val="bg1"/>
                        </a:solidFill>
                        <a:effectLst/>
                        <a:latin typeface="Verdana"/>
                        <a:cs typeface="Verdana"/>
                      </a:endParaRPr>
                    </a:p>
                  </a:txBody>
                  <a:tcPr marT="45710" marB="45710" horzOverflow="overflow"/>
                </a:tc>
              </a:tr>
              <a:tr h="30477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it-IT" sz="1400" b="0" i="0" u="none" strike="noStrike" cap="none" normalizeH="0" baseline="0" smtClean="0">
                        <a:ln>
                          <a:noFill/>
                        </a:ln>
                        <a:solidFill>
                          <a:schemeClr val="bg1"/>
                        </a:solidFill>
                        <a:effectLst/>
                        <a:latin typeface="Verdana"/>
                        <a:cs typeface="Verdana"/>
                      </a:endParaRPr>
                    </a:p>
                  </a:txBody>
                  <a:tcPr marT="45710" marB="45710"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dirty="0" smtClean="0">
                          <a:ln>
                            <a:noFill/>
                          </a:ln>
                          <a:effectLst/>
                          <a:latin typeface="Verdana"/>
                          <a:cs typeface="Verdana"/>
                        </a:rPr>
                        <a:t>Totale</a:t>
                      </a:r>
                      <a:endParaRPr kumimoji="0" lang="it-IT" sz="1400" b="0" i="0" u="none" strike="noStrike" cap="none" normalizeH="0" baseline="0" dirty="0" smtClean="0">
                        <a:ln>
                          <a:noFill/>
                        </a:ln>
                        <a:solidFill>
                          <a:schemeClr val="bg1"/>
                        </a:solidFill>
                        <a:effectLst/>
                        <a:latin typeface="Verdana"/>
                        <a:cs typeface="Verdana"/>
                      </a:endParaRPr>
                    </a:p>
                  </a:txBody>
                  <a:tcPr marT="45710" marB="4571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dirty="0" smtClean="0">
                          <a:ln>
                            <a:noFill/>
                          </a:ln>
                          <a:effectLst/>
                          <a:latin typeface="Verdana"/>
                          <a:cs typeface="Verdana"/>
                        </a:rPr>
                        <a:t>50</a:t>
                      </a:r>
                      <a:endParaRPr kumimoji="0" lang="it-IT" sz="1400" b="1" i="0" u="none" strike="noStrike" cap="none" normalizeH="0" baseline="0" dirty="0" smtClean="0">
                        <a:ln>
                          <a:noFill/>
                        </a:ln>
                        <a:solidFill>
                          <a:schemeClr val="bg1"/>
                        </a:solidFill>
                        <a:effectLst/>
                        <a:latin typeface="Verdana"/>
                        <a:cs typeface="Verdana"/>
                      </a:endParaRPr>
                    </a:p>
                  </a:txBody>
                  <a:tcPr marT="45710" marB="4571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dirty="0" smtClean="0">
                          <a:ln>
                            <a:noFill/>
                          </a:ln>
                          <a:effectLst/>
                          <a:latin typeface="Verdana"/>
                          <a:cs typeface="Verdana"/>
                        </a:rPr>
                        <a:t>30</a:t>
                      </a:r>
                      <a:endParaRPr kumimoji="0" lang="it-IT" sz="1400" b="1" i="0" u="none" strike="noStrike" cap="none" normalizeH="0" baseline="0" dirty="0" smtClean="0">
                        <a:ln>
                          <a:noFill/>
                        </a:ln>
                        <a:solidFill>
                          <a:schemeClr val="bg1"/>
                        </a:solidFill>
                        <a:effectLst/>
                        <a:latin typeface="Verdana"/>
                        <a:cs typeface="Verdana"/>
                      </a:endParaRPr>
                    </a:p>
                  </a:txBody>
                  <a:tcPr marT="45710" marB="4571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400" u="none" strike="noStrike" cap="none" normalizeH="0" baseline="0" dirty="0" smtClean="0">
                          <a:ln>
                            <a:noFill/>
                          </a:ln>
                          <a:effectLst/>
                          <a:latin typeface="Verdana"/>
                          <a:cs typeface="Verdana"/>
                        </a:rPr>
                        <a:t>60.00</a:t>
                      </a:r>
                      <a:endParaRPr kumimoji="0" lang="it-IT" sz="1400" b="1" i="0" u="none" strike="noStrike" cap="none" normalizeH="0" baseline="0" dirty="0" smtClean="0">
                        <a:ln>
                          <a:noFill/>
                        </a:ln>
                        <a:solidFill>
                          <a:schemeClr val="bg1"/>
                        </a:solidFill>
                        <a:effectLst/>
                        <a:latin typeface="Verdana"/>
                        <a:cs typeface="Verdana"/>
                      </a:endParaRPr>
                    </a:p>
                  </a:txBody>
                  <a:tcPr marT="45710" marB="45710" horzOverflow="overflow"/>
                </a:tc>
              </a:tr>
            </a:tbl>
          </a:graphicData>
        </a:graphic>
      </p:graphicFrame>
      <p:sp>
        <p:nvSpPr>
          <p:cNvPr id="53377" name="Text Box 129"/>
          <p:cNvSpPr txBox="1">
            <a:spLocks noChangeArrowheads="1"/>
          </p:cNvSpPr>
          <p:nvPr/>
        </p:nvSpPr>
        <p:spPr bwMode="auto">
          <a:xfrm>
            <a:off x="522090" y="3731983"/>
            <a:ext cx="827405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1873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800" b="0" dirty="0">
                <a:solidFill>
                  <a:srgbClr val="292934"/>
                </a:solidFill>
                <a:latin typeface="+mn-lt"/>
              </a:rPr>
              <a:t>I valori calcolati della probabilità </a:t>
            </a:r>
            <a:r>
              <a:rPr lang="it-IT" sz="1800" b="0" i="1" dirty="0" err="1">
                <a:solidFill>
                  <a:srgbClr val="292934"/>
                </a:solidFill>
                <a:latin typeface="+mn-lt"/>
              </a:rPr>
              <a:t>P</a:t>
            </a:r>
            <a:r>
              <a:rPr lang="it-IT" sz="1800" b="0" dirty="0">
                <a:solidFill>
                  <a:srgbClr val="292934"/>
                </a:solidFill>
                <a:latin typeface="+mn-lt"/>
              </a:rPr>
              <a:t>(X) possono essere utilizzati per fare previsioni solo assumendo che </a:t>
            </a:r>
            <a:r>
              <a:rPr lang="it-IT" sz="1800" b="0" dirty="0" smtClean="0">
                <a:solidFill>
                  <a:srgbClr val="292934"/>
                </a:solidFill>
                <a:latin typeface="+mn-lt"/>
              </a:rPr>
              <a:t>le condizioni sperimentali non siano cambiate!!! </a:t>
            </a:r>
            <a:endParaRPr lang="it-IT" sz="2000" b="0" dirty="0">
              <a:solidFill>
                <a:srgbClr val="292934"/>
              </a:solidFill>
              <a:latin typeface="+mn-lt"/>
            </a:endParaRPr>
          </a:p>
        </p:txBody>
      </p:sp>
      <p:graphicFrame>
        <p:nvGraphicFramePr>
          <p:cNvPr id="238661" name="Group 69"/>
          <p:cNvGraphicFramePr>
            <a:graphicFrameLocks noGrp="1"/>
          </p:cNvGraphicFramePr>
          <p:nvPr>
            <p:extLst>
              <p:ext uri="{D42A27DB-BD31-4B8C-83A1-F6EECF244321}">
                <p14:modId xmlns:p14="http://schemas.microsoft.com/office/powerpoint/2010/main" val="4103988706"/>
              </p:ext>
            </p:extLst>
          </p:nvPr>
        </p:nvGraphicFramePr>
        <p:xfrm>
          <a:off x="3787775" y="4688446"/>
          <a:ext cx="5045075" cy="1519101"/>
        </p:xfrm>
        <a:graphic>
          <a:graphicData uri="http://schemas.openxmlformats.org/drawingml/2006/table">
            <a:tbl>
              <a:tblPr firstRow="1" bandRow="1">
                <a:tableStyleId>{616DA210-FB5B-4158-B5E0-FEB733F419BA}</a:tableStyleId>
              </a:tblPr>
              <a:tblGrid>
                <a:gridCol w="2025650"/>
                <a:gridCol w="1730375"/>
                <a:gridCol w="1289050"/>
              </a:tblGrid>
              <a:tr h="323990">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dirty="0" smtClean="0">
                          <a:ln>
                            <a:noFill/>
                          </a:ln>
                          <a:effectLst/>
                          <a:latin typeface="Verdana"/>
                          <a:cs typeface="Verdana"/>
                        </a:rPr>
                        <a:t>Famiglie che possiedono la casa in cui abitano</a:t>
                      </a:r>
                      <a:endParaRPr kumimoji="0" lang="it-IT" sz="1200" b="1" i="0" u="none" strike="noStrike" cap="none" normalizeH="0" baseline="0" dirty="0" smtClean="0">
                        <a:ln>
                          <a:noFill/>
                        </a:ln>
                        <a:solidFill>
                          <a:schemeClr val="tx1"/>
                        </a:solidFill>
                        <a:effectLst/>
                        <a:latin typeface="Verdana"/>
                        <a:cs typeface="Verdana"/>
                      </a:endParaRPr>
                    </a:p>
                  </a:txBody>
                  <a:tcPr marT="45740" marB="45740" horzOverflow="overflow"/>
                </a:tc>
                <a:tc hMerge="1">
                  <a:txBody>
                    <a:bodyPr/>
                    <a:lstStyle/>
                    <a:p>
                      <a:endParaRPr lang="it-IT"/>
                    </a:p>
                  </a:txBody>
                  <a:tcPr/>
                </a:tc>
                <a:tc hMerge="1">
                  <a:txBody>
                    <a:bodyPr/>
                    <a:lstStyle/>
                    <a:p>
                      <a:endParaRPr lang="it-IT"/>
                    </a:p>
                  </a:txBody>
                  <a:tcPr/>
                </a:tc>
              </a:tr>
              <a:tr h="3208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dirty="0" smtClean="0">
                          <a:ln>
                            <a:noFill/>
                          </a:ln>
                          <a:effectLst/>
                          <a:latin typeface="Verdana"/>
                          <a:cs typeface="Verdana"/>
                        </a:rPr>
                        <a:t>Evento</a:t>
                      </a:r>
                      <a:endParaRPr kumimoji="0" lang="it-IT" sz="1200" b="0" i="0" u="none" strike="noStrike" cap="none" normalizeH="0" baseline="0" dirty="0" smtClean="0">
                        <a:ln>
                          <a:noFill/>
                        </a:ln>
                        <a:solidFill>
                          <a:schemeClr val="tx1"/>
                        </a:solidFill>
                        <a:effectLst/>
                        <a:latin typeface="Verdana"/>
                        <a:cs typeface="Verdana"/>
                      </a:endParaRPr>
                    </a:p>
                  </a:txBody>
                  <a:tcPr marT="45740" marB="4574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latin typeface="Verdana"/>
                          <a:cs typeface="Verdana"/>
                        </a:rPr>
                        <a:t>Frequenza</a:t>
                      </a:r>
                      <a:endParaRPr kumimoji="0" lang="it-IT" sz="1200" b="0" i="0" u="none" strike="noStrike" cap="none" normalizeH="0" baseline="0" smtClean="0">
                        <a:ln>
                          <a:noFill/>
                        </a:ln>
                        <a:solidFill>
                          <a:schemeClr val="tx1"/>
                        </a:solidFill>
                        <a:effectLst/>
                        <a:latin typeface="Verdana"/>
                        <a:cs typeface="Verdana"/>
                      </a:endParaRPr>
                    </a:p>
                  </a:txBody>
                  <a:tcPr marT="45740" marB="4574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latin typeface="Verdana"/>
                          <a:cs typeface="Verdana"/>
                        </a:rPr>
                        <a:t>Fr.Relativa</a:t>
                      </a:r>
                      <a:endParaRPr kumimoji="0" lang="it-IT" sz="1200" b="0" i="0" u="none" strike="noStrike" cap="none" normalizeH="0" baseline="0" smtClean="0">
                        <a:ln>
                          <a:noFill/>
                        </a:ln>
                        <a:solidFill>
                          <a:schemeClr val="tx1"/>
                        </a:solidFill>
                        <a:effectLst/>
                        <a:latin typeface="Verdana"/>
                        <a:cs typeface="Verdana"/>
                      </a:endParaRPr>
                    </a:p>
                  </a:txBody>
                  <a:tcPr marT="45740" marB="45740" horzOverflow="overflow"/>
                </a:tc>
              </a:tr>
              <a:tr h="32557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latin typeface="Verdana"/>
                          <a:cs typeface="Verdana"/>
                        </a:rPr>
                        <a:t>Proprietario </a:t>
                      </a:r>
                      <a:endParaRPr kumimoji="0" lang="it-IT" sz="1200" b="0" i="0" u="none" strike="noStrike" cap="none" normalizeH="0" baseline="0" smtClean="0">
                        <a:ln>
                          <a:noFill/>
                        </a:ln>
                        <a:solidFill>
                          <a:schemeClr val="tx1"/>
                        </a:solidFill>
                        <a:effectLst/>
                        <a:latin typeface="Verdana"/>
                        <a:cs typeface="Verdana"/>
                      </a:endParaRPr>
                    </a:p>
                  </a:txBody>
                  <a:tcPr marT="45740" marB="4574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latin typeface="Verdana"/>
                          <a:cs typeface="Verdana"/>
                        </a:rPr>
                        <a:t>630</a:t>
                      </a:r>
                      <a:endParaRPr kumimoji="0" lang="it-IT" sz="1200" b="1" i="0" u="none" strike="noStrike" cap="none" normalizeH="0" baseline="0" smtClean="0">
                        <a:ln>
                          <a:noFill/>
                        </a:ln>
                        <a:solidFill>
                          <a:schemeClr val="tx1"/>
                        </a:solidFill>
                        <a:effectLst/>
                        <a:latin typeface="Verdana"/>
                        <a:cs typeface="Verdana"/>
                      </a:endParaRPr>
                    </a:p>
                  </a:txBody>
                  <a:tcPr marT="45740" marB="4574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latin typeface="Verdana"/>
                          <a:cs typeface="Verdana"/>
                        </a:rPr>
                        <a:t>0.63</a:t>
                      </a:r>
                      <a:endParaRPr kumimoji="0" lang="it-IT" sz="1200" b="1" i="0" u="none" strike="noStrike" cap="none" normalizeH="0" baseline="0" smtClean="0">
                        <a:ln>
                          <a:noFill/>
                        </a:ln>
                        <a:solidFill>
                          <a:schemeClr val="tx1"/>
                        </a:solidFill>
                        <a:effectLst/>
                        <a:latin typeface="Verdana"/>
                        <a:cs typeface="Verdana"/>
                      </a:endParaRPr>
                    </a:p>
                  </a:txBody>
                  <a:tcPr marT="45740" marB="45740" horzOverflow="overflow"/>
                </a:tc>
              </a:tr>
              <a:tr h="2572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latin typeface="Verdana"/>
                          <a:cs typeface="Verdana"/>
                        </a:rPr>
                        <a:t>Inquilino</a:t>
                      </a:r>
                      <a:endParaRPr kumimoji="0" lang="it-IT" sz="1200" b="0" i="0" u="none" strike="noStrike" cap="none" normalizeH="0" baseline="0" smtClean="0">
                        <a:ln>
                          <a:noFill/>
                        </a:ln>
                        <a:solidFill>
                          <a:schemeClr val="tx1"/>
                        </a:solidFill>
                        <a:effectLst/>
                        <a:latin typeface="Verdana"/>
                        <a:cs typeface="Verdana"/>
                      </a:endParaRPr>
                    </a:p>
                  </a:txBody>
                  <a:tcPr marT="45740" marB="4574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dirty="0" smtClean="0">
                          <a:ln>
                            <a:noFill/>
                          </a:ln>
                          <a:effectLst/>
                          <a:latin typeface="Verdana"/>
                          <a:cs typeface="Verdana"/>
                        </a:rPr>
                        <a:t>370</a:t>
                      </a:r>
                      <a:endParaRPr kumimoji="0" lang="it-IT" sz="1200" b="1" i="0" u="none" strike="noStrike" cap="none" normalizeH="0" baseline="0" dirty="0" smtClean="0">
                        <a:ln>
                          <a:noFill/>
                        </a:ln>
                        <a:solidFill>
                          <a:schemeClr val="tx1"/>
                        </a:solidFill>
                        <a:effectLst/>
                        <a:latin typeface="Verdana"/>
                        <a:cs typeface="Verdana"/>
                      </a:endParaRPr>
                    </a:p>
                  </a:txBody>
                  <a:tcPr marT="45740" marB="4574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dirty="0" smtClean="0">
                          <a:ln>
                            <a:noFill/>
                          </a:ln>
                          <a:effectLst/>
                          <a:latin typeface="Verdana"/>
                          <a:cs typeface="Verdana"/>
                        </a:rPr>
                        <a:t>0.37</a:t>
                      </a:r>
                      <a:endParaRPr kumimoji="0" lang="it-IT" sz="1200" b="1" i="0" u="none" strike="noStrike" cap="none" normalizeH="0" baseline="0" dirty="0" smtClean="0">
                        <a:ln>
                          <a:noFill/>
                        </a:ln>
                        <a:solidFill>
                          <a:schemeClr val="tx1"/>
                        </a:solidFill>
                        <a:effectLst/>
                        <a:latin typeface="Verdana"/>
                        <a:cs typeface="Verdana"/>
                      </a:endParaRPr>
                    </a:p>
                  </a:txBody>
                  <a:tcPr marT="45740" marB="45740" horzOverflow="overflow"/>
                </a:tc>
              </a:tr>
              <a:tr h="24394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latin typeface="Verdana"/>
                          <a:cs typeface="Verdana"/>
                        </a:rPr>
                        <a:t>Totale</a:t>
                      </a:r>
                      <a:endParaRPr kumimoji="0" lang="it-IT" sz="1200" b="0" i="0" u="none" strike="noStrike" cap="none" normalizeH="0" baseline="0" smtClean="0">
                        <a:ln>
                          <a:noFill/>
                        </a:ln>
                        <a:solidFill>
                          <a:schemeClr val="tx1"/>
                        </a:solidFill>
                        <a:effectLst/>
                        <a:latin typeface="Verdana"/>
                        <a:cs typeface="Verdana"/>
                      </a:endParaRPr>
                    </a:p>
                  </a:txBody>
                  <a:tcPr marT="45740" marB="4574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smtClean="0">
                          <a:ln>
                            <a:noFill/>
                          </a:ln>
                          <a:effectLst/>
                          <a:latin typeface="Verdana"/>
                          <a:cs typeface="Verdana"/>
                        </a:rPr>
                        <a:t>1000</a:t>
                      </a:r>
                      <a:endParaRPr kumimoji="0" lang="it-IT" sz="1200" b="1" i="0" u="none" strike="noStrike" cap="none" normalizeH="0" baseline="0" smtClean="0">
                        <a:ln>
                          <a:noFill/>
                        </a:ln>
                        <a:solidFill>
                          <a:schemeClr val="tx1"/>
                        </a:solidFill>
                        <a:effectLst/>
                        <a:latin typeface="Verdana"/>
                        <a:cs typeface="Verdana"/>
                      </a:endParaRPr>
                    </a:p>
                  </a:txBody>
                  <a:tcPr marT="45740" marB="45740"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u="none" strike="noStrike" cap="none" normalizeH="0" baseline="0" dirty="0" smtClean="0">
                          <a:ln>
                            <a:noFill/>
                          </a:ln>
                          <a:effectLst/>
                          <a:latin typeface="Verdana"/>
                          <a:cs typeface="Verdana"/>
                        </a:rPr>
                        <a:t>1.00</a:t>
                      </a:r>
                      <a:endParaRPr kumimoji="0" lang="it-IT" sz="1200" b="1" i="0" u="none" strike="noStrike" cap="none" normalizeH="0" baseline="0" dirty="0" smtClean="0">
                        <a:ln>
                          <a:noFill/>
                        </a:ln>
                        <a:solidFill>
                          <a:schemeClr val="tx1"/>
                        </a:solidFill>
                        <a:effectLst/>
                        <a:latin typeface="Verdana"/>
                        <a:cs typeface="Verdana"/>
                      </a:endParaRPr>
                    </a:p>
                  </a:txBody>
                  <a:tcPr marT="45740" marB="45740" horzOverflow="overflow"/>
                </a:tc>
              </a:tr>
            </a:tbl>
          </a:graphicData>
        </a:graphic>
      </p:graphicFrame>
      <p:sp>
        <p:nvSpPr>
          <p:cNvPr id="53497" name="Text Box 249"/>
          <p:cNvSpPr txBox="1">
            <a:spLocks noChangeArrowheads="1"/>
          </p:cNvSpPr>
          <p:nvPr/>
        </p:nvSpPr>
        <p:spPr bwMode="auto">
          <a:xfrm>
            <a:off x="181563" y="4719684"/>
            <a:ext cx="3333632"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600" i="1" dirty="0">
                <a:solidFill>
                  <a:srgbClr val="292934"/>
                </a:solidFill>
                <a:latin typeface="+mn-lt"/>
              </a:rPr>
              <a:t>Legge dei grandi numeri</a:t>
            </a:r>
            <a:r>
              <a:rPr lang="it-IT" sz="1600" b="0" dirty="0">
                <a:solidFill>
                  <a:srgbClr val="292934"/>
                </a:solidFill>
                <a:latin typeface="+mn-lt"/>
              </a:rPr>
              <a:t>. Se un esperimento è ripetuto molte volte la frequenza relativa di un evento approssima il valore della probabilità</a:t>
            </a:r>
          </a:p>
        </p:txBody>
      </p:sp>
      <p:graphicFrame>
        <p:nvGraphicFramePr>
          <p:cNvPr id="29" name="Oggetto 28"/>
          <p:cNvGraphicFramePr>
            <a:graphicFrameLocks noChangeAspect="1"/>
          </p:cNvGraphicFramePr>
          <p:nvPr>
            <p:extLst>
              <p:ext uri="{D42A27DB-BD31-4B8C-83A1-F6EECF244321}">
                <p14:modId xmlns:p14="http://schemas.microsoft.com/office/powerpoint/2010/main" val="3327438823"/>
              </p:ext>
            </p:extLst>
          </p:nvPr>
        </p:nvGraphicFramePr>
        <p:xfrm>
          <a:off x="888647" y="1918071"/>
          <a:ext cx="2062162" cy="1393825"/>
        </p:xfrm>
        <a:graphic>
          <a:graphicData uri="http://schemas.openxmlformats.org/presentationml/2006/ole">
            <mc:AlternateContent xmlns:mc="http://schemas.openxmlformats.org/markup-compatibility/2006">
              <mc:Choice xmlns:v="urn:schemas-microsoft-com:vml" Requires="v">
                <p:oleObj spid="_x0000_s2225" name="Equation" r:id="rId3" imgW="1333500" imgH="901700" progId="Equation.3">
                  <p:embed/>
                </p:oleObj>
              </mc:Choice>
              <mc:Fallback>
                <p:oleObj name="Equation" r:id="rId3" imgW="1333500" imgH="901700" progId="Equation.3">
                  <p:embed/>
                  <p:pic>
                    <p:nvPicPr>
                      <p:cNvPr id="0" name=""/>
                      <p:cNvPicPr/>
                      <p:nvPr/>
                    </p:nvPicPr>
                    <p:blipFill>
                      <a:blip r:embed="rId4"/>
                      <a:stretch>
                        <a:fillRect/>
                      </a:stretch>
                    </p:blipFill>
                    <p:spPr>
                      <a:xfrm>
                        <a:off x="888647" y="1918071"/>
                        <a:ext cx="2062162" cy="1393825"/>
                      </a:xfrm>
                      <a:prstGeom prst="rect">
                        <a:avLst/>
                      </a:prstGeom>
                    </p:spPr>
                  </p:pic>
                </p:oleObj>
              </mc:Fallback>
            </mc:AlternateContent>
          </a:graphicData>
        </a:graphic>
      </p:graphicFrame>
      <p:cxnSp>
        <p:nvCxnSpPr>
          <p:cNvPr id="5" name="Connettore 1 4"/>
          <p:cNvCxnSpPr/>
          <p:nvPr/>
        </p:nvCxnSpPr>
        <p:spPr>
          <a:xfrm>
            <a:off x="269412" y="4481236"/>
            <a:ext cx="8685356"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73721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3377"/>
                                        </p:tgtEl>
                                        <p:attrNameLst>
                                          <p:attrName>style.visibility</p:attrName>
                                        </p:attrNameLst>
                                      </p:cBhvr>
                                      <p:to>
                                        <p:strVal val="visible"/>
                                      </p:to>
                                    </p:set>
                                    <p:anim calcmode="lin" valueType="num">
                                      <p:cBhvr additive="base">
                                        <p:cTn id="7" dur="500" fill="hold"/>
                                        <p:tgtEl>
                                          <p:spTgt spid="53377"/>
                                        </p:tgtEl>
                                        <p:attrNameLst>
                                          <p:attrName>ppt_x</p:attrName>
                                        </p:attrNameLst>
                                      </p:cBhvr>
                                      <p:tavLst>
                                        <p:tav tm="0">
                                          <p:val>
                                            <p:strVal val="#ppt_x"/>
                                          </p:val>
                                        </p:tav>
                                        <p:tav tm="100000">
                                          <p:val>
                                            <p:strVal val="#ppt_x"/>
                                          </p:val>
                                        </p:tav>
                                      </p:tavLst>
                                    </p:anim>
                                    <p:anim calcmode="lin" valueType="num">
                                      <p:cBhvr additive="base">
                                        <p:cTn id="8" dur="500" fill="hold"/>
                                        <p:tgtEl>
                                          <p:spTgt spid="5337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3497"/>
                                        </p:tgtEl>
                                        <p:attrNameLst>
                                          <p:attrName>style.visibility</p:attrName>
                                        </p:attrNameLst>
                                      </p:cBhvr>
                                      <p:to>
                                        <p:strVal val="visible"/>
                                      </p:to>
                                    </p:set>
                                    <p:anim calcmode="lin" valueType="num">
                                      <p:cBhvr additive="base">
                                        <p:cTn id="13" dur="500" fill="hold"/>
                                        <p:tgtEl>
                                          <p:spTgt spid="53497"/>
                                        </p:tgtEl>
                                        <p:attrNameLst>
                                          <p:attrName>ppt_x</p:attrName>
                                        </p:attrNameLst>
                                      </p:cBhvr>
                                      <p:tavLst>
                                        <p:tav tm="0">
                                          <p:val>
                                            <p:strVal val="#ppt_x"/>
                                          </p:val>
                                        </p:tav>
                                        <p:tav tm="100000">
                                          <p:val>
                                            <p:strVal val="#ppt_x"/>
                                          </p:val>
                                        </p:tav>
                                      </p:tavLst>
                                    </p:anim>
                                    <p:anim calcmode="lin" valueType="num">
                                      <p:cBhvr additive="base">
                                        <p:cTn id="14" dur="500" fill="hold"/>
                                        <p:tgtEl>
                                          <p:spTgt spid="53497"/>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38661"/>
                                        </p:tgtEl>
                                        <p:attrNameLst>
                                          <p:attrName>style.visibility</p:attrName>
                                        </p:attrNameLst>
                                      </p:cBhvr>
                                      <p:to>
                                        <p:strVal val="visible"/>
                                      </p:to>
                                    </p:set>
                                    <p:anim calcmode="lin" valueType="num">
                                      <p:cBhvr additive="base">
                                        <p:cTn id="17" dur="500" fill="hold"/>
                                        <p:tgtEl>
                                          <p:spTgt spid="238661"/>
                                        </p:tgtEl>
                                        <p:attrNameLst>
                                          <p:attrName>ppt_x</p:attrName>
                                        </p:attrNameLst>
                                      </p:cBhvr>
                                      <p:tavLst>
                                        <p:tav tm="0">
                                          <p:val>
                                            <p:strVal val="#ppt_x"/>
                                          </p:val>
                                        </p:tav>
                                        <p:tav tm="100000">
                                          <p:val>
                                            <p:strVal val="#ppt_x"/>
                                          </p:val>
                                        </p:tav>
                                      </p:tavLst>
                                    </p:anim>
                                    <p:anim calcmode="lin" valueType="num">
                                      <p:cBhvr additive="base">
                                        <p:cTn id="18" dur="500" fill="hold"/>
                                        <p:tgtEl>
                                          <p:spTgt spid="2386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377" grpId="0" autoUpdateAnimBg="0"/>
      <p:bldP spid="53497"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010303"/>
          </a:xfrm>
        </p:spPr>
        <p:txBody>
          <a:bodyPr>
            <a:normAutofit fontScale="90000"/>
          </a:bodyPr>
          <a:lstStyle/>
          <a:p>
            <a:r>
              <a:rPr lang="it-IT" dirty="0" smtClean="0">
                <a:solidFill>
                  <a:srgbClr val="FF0000"/>
                </a:solidFill>
              </a:rPr>
              <a:t>Calcolo delle Probabilità</a:t>
            </a:r>
            <a:br>
              <a:rPr lang="it-IT" dirty="0" smtClean="0">
                <a:solidFill>
                  <a:srgbClr val="FF0000"/>
                </a:solidFill>
              </a:rPr>
            </a:br>
            <a:r>
              <a:rPr lang="it-IT" sz="3100" dirty="0" smtClean="0">
                <a:solidFill>
                  <a:srgbClr val="FF0000"/>
                </a:solidFill>
              </a:rPr>
              <a:t>Probabilità Soggettiva</a:t>
            </a:r>
            <a:endParaRPr lang="it-IT" sz="3100" dirty="0">
              <a:solidFill>
                <a:srgbClr val="FF0000"/>
              </a:solidFill>
            </a:endParaRPr>
          </a:p>
        </p:txBody>
      </p:sp>
      <p:sp>
        <p:nvSpPr>
          <p:cNvPr id="3" name="CasellaDiTesto 2"/>
          <p:cNvSpPr txBox="1"/>
          <p:nvPr/>
        </p:nvSpPr>
        <p:spPr>
          <a:xfrm>
            <a:off x="403411" y="1479181"/>
            <a:ext cx="8387976" cy="923330"/>
          </a:xfrm>
          <a:prstGeom prst="rect">
            <a:avLst/>
          </a:prstGeom>
          <a:noFill/>
        </p:spPr>
        <p:txBody>
          <a:bodyPr wrap="square" rtlCol="0">
            <a:spAutoFit/>
          </a:bodyPr>
          <a:lstStyle/>
          <a:p>
            <a:pPr algn="just"/>
            <a:r>
              <a:rPr lang="it-IT" b="1" dirty="0" smtClean="0"/>
              <a:t>Probabilità soggettiva</a:t>
            </a:r>
            <a:r>
              <a:rPr lang="it-IT" dirty="0" smtClean="0"/>
              <a:t>. Si definisce probabilità soggettiva la probabilità assegnata ad un dato evento sulla base di un parere soggettivo, sulla esperienza o su informazioni possedute da soggetto che stima la probabilità. </a:t>
            </a:r>
          </a:p>
        </p:txBody>
      </p:sp>
      <p:sp>
        <p:nvSpPr>
          <p:cNvPr id="5" name="CasellaDiTesto 4"/>
          <p:cNvSpPr txBox="1"/>
          <p:nvPr/>
        </p:nvSpPr>
        <p:spPr>
          <a:xfrm>
            <a:off x="457200" y="2480238"/>
            <a:ext cx="8229600" cy="3016211"/>
          </a:xfrm>
          <a:prstGeom prst="rect">
            <a:avLst/>
          </a:prstGeom>
          <a:noFill/>
        </p:spPr>
        <p:txBody>
          <a:bodyPr wrap="square" rtlCol="0">
            <a:spAutoFit/>
          </a:bodyPr>
          <a:lstStyle/>
          <a:p>
            <a:pPr indent="358775">
              <a:spcAft>
                <a:spcPts val="600"/>
              </a:spcAft>
            </a:pPr>
            <a:r>
              <a:rPr lang="it-IT" b="1" dirty="0"/>
              <a:t>Probabilità soggettiva</a:t>
            </a:r>
            <a:r>
              <a:rPr lang="it-IT" dirty="0" smtClean="0"/>
              <a:t>.</a:t>
            </a:r>
          </a:p>
          <a:p>
            <a:pPr marL="342900" indent="-342900">
              <a:buFont typeface="+mj-lt"/>
              <a:buAutoNum type="arabicPeriod"/>
            </a:pPr>
            <a:r>
              <a:rPr lang="it-IT" dirty="0" smtClean="0"/>
              <a:t>La probabilità che Aldo superi l’esame di statistica con un punteggio pari o superiore a 28/30</a:t>
            </a:r>
          </a:p>
          <a:p>
            <a:pPr marL="342900" indent="-342900">
              <a:buFont typeface="+mj-lt"/>
              <a:buAutoNum type="arabicPeriod"/>
            </a:pPr>
            <a:r>
              <a:rPr lang="it-IT" dirty="0" smtClean="0"/>
              <a:t>La probabilità che i dividendi delle azioni FCA superino il 6% dell’investimento iniziale</a:t>
            </a:r>
          </a:p>
          <a:p>
            <a:pPr marL="342900" indent="-342900">
              <a:buFont typeface="+mj-lt"/>
              <a:buAutoNum type="arabicPeriod"/>
            </a:pPr>
            <a:r>
              <a:rPr lang="it-IT" dirty="0" smtClean="0"/>
              <a:t>La probabilità che la nazionale italiana di Rugby vinca il prossimo torneo delle sei nazioni</a:t>
            </a:r>
          </a:p>
          <a:p>
            <a:pPr indent="358775">
              <a:spcBef>
                <a:spcPts val="600"/>
              </a:spcBef>
            </a:pPr>
            <a:r>
              <a:rPr lang="it-IT" dirty="0"/>
              <a:t>Cosa accumuna il calcolo delle probabilità negli esempio 1</a:t>
            </a:r>
            <a:r>
              <a:rPr lang="it-IT" dirty="0" smtClean="0"/>
              <a:t>-3? Cosa differenzia il calcolo delle probabilità degli eventi 1-3 rispetto al calcolo della probabilità classica e empirica?   </a:t>
            </a:r>
            <a:endParaRPr lang="it-IT" dirty="0"/>
          </a:p>
        </p:txBody>
      </p:sp>
      <p:sp>
        <p:nvSpPr>
          <p:cNvPr id="6" name="CasellaDiTesto 5"/>
          <p:cNvSpPr txBox="1"/>
          <p:nvPr/>
        </p:nvSpPr>
        <p:spPr>
          <a:xfrm>
            <a:off x="470029" y="5509277"/>
            <a:ext cx="8229600" cy="646331"/>
          </a:xfrm>
          <a:prstGeom prst="rect">
            <a:avLst/>
          </a:prstGeom>
          <a:noFill/>
        </p:spPr>
        <p:txBody>
          <a:bodyPr wrap="square" rtlCol="0">
            <a:spAutoFit/>
          </a:bodyPr>
          <a:lstStyle/>
          <a:p>
            <a:r>
              <a:rPr lang="it-IT" dirty="0" smtClean="0"/>
              <a:t>La probabilità soggettiva è assegnata in modo arbitrario e per questa ragione è influenzata da pregiudizi, precedenti esperienze, valutazione approssimative, ecc.   </a:t>
            </a:r>
            <a:endParaRPr lang="it-IT" dirty="0"/>
          </a:p>
        </p:txBody>
      </p:sp>
    </p:spTree>
    <p:extLst>
      <p:ext uri="{BB962C8B-B14F-4D97-AF65-F5344CB8AC3E}">
        <p14:creationId xmlns:p14="http://schemas.microsoft.com/office/powerpoint/2010/main" val="180870533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1158</TotalTime>
  <Words>5387</Words>
  <Application>Microsoft Macintosh PowerPoint</Application>
  <PresentationFormat>Presentazione su schermo (4:3)</PresentationFormat>
  <Paragraphs>667</Paragraphs>
  <Slides>53</Slides>
  <Notes>1</Notes>
  <HiddenSlides>0</HiddenSlides>
  <MMClips>0</MMClips>
  <ScaleCrop>false</ScaleCrop>
  <HeadingPairs>
    <vt:vector size="8" baseType="variant">
      <vt:variant>
        <vt:lpstr>Caratteri utilizzati</vt:lpstr>
      </vt:variant>
      <vt:variant>
        <vt:i4>10</vt:i4>
      </vt:variant>
      <vt:variant>
        <vt:lpstr>Tema</vt:lpstr>
      </vt:variant>
      <vt:variant>
        <vt:i4>1</vt:i4>
      </vt:variant>
      <vt:variant>
        <vt:lpstr>Server OLE incorporati</vt:lpstr>
      </vt:variant>
      <vt:variant>
        <vt:i4>3</vt:i4>
      </vt:variant>
      <vt:variant>
        <vt:lpstr>Titoli diapositive</vt:lpstr>
      </vt:variant>
      <vt:variant>
        <vt:i4>53</vt:i4>
      </vt:variant>
    </vt:vector>
  </HeadingPairs>
  <TitlesOfParts>
    <vt:vector size="67" baseType="lpstr">
      <vt:lpstr>Calibri</vt:lpstr>
      <vt:lpstr>Century Gothic</vt:lpstr>
      <vt:lpstr>Lucida Grande</vt:lpstr>
      <vt:lpstr>ＭＳ Ｐゴシック</vt:lpstr>
      <vt:lpstr>Symbol</vt:lpstr>
      <vt:lpstr>Tahoma</vt:lpstr>
      <vt:lpstr>Times New Roman</vt:lpstr>
      <vt:lpstr>Verdana</vt:lpstr>
      <vt:lpstr>Wingdings</vt:lpstr>
      <vt:lpstr>Arial</vt:lpstr>
      <vt:lpstr>Tema di Office</vt:lpstr>
      <vt:lpstr>Equation</vt:lpstr>
      <vt:lpstr>Foglio di lavoro</vt:lpstr>
      <vt:lpstr>Grafico</vt:lpstr>
      <vt:lpstr>Analisi dei Dati Corso di Laurea in Scienze Motorie AA 2017/18  Corso Teorico/Pratico I Anno I Semestre</vt:lpstr>
      <vt:lpstr>Contenuto</vt:lpstr>
      <vt:lpstr>Probabilità</vt:lpstr>
      <vt:lpstr>Esperimenti, Risultati, Spazio Campionario</vt:lpstr>
      <vt:lpstr>Esperimenti, Risultati, Spazio Campionario</vt:lpstr>
      <vt:lpstr>Calcolo delle Probabilità Probabilità Classica</vt:lpstr>
      <vt:lpstr>Calcolo delle Probabilità Probabilità Empirica</vt:lpstr>
      <vt:lpstr>Calcolo delle Probabilità Probabilità Empirica</vt:lpstr>
      <vt:lpstr>Calcolo delle Probabilità Probabilità Soggettiva</vt:lpstr>
      <vt:lpstr>Calcolo delle Probabilità</vt:lpstr>
      <vt:lpstr>Probabilità Marginale e Condizionale </vt:lpstr>
      <vt:lpstr>Probabilità Marginale e Condizionale </vt:lpstr>
      <vt:lpstr>Probabilità Marginale e Condizionale </vt:lpstr>
      <vt:lpstr>Probabilità Marginale e Condizionale  Eventi mutuamente esclusivi e proprietà additiva della probabilità </vt:lpstr>
      <vt:lpstr>Probabilità Marginale e Condizionale  Eventi condizionati e proprietà moltiplicativa della probabilità</vt:lpstr>
      <vt:lpstr>Variabili Casuali Discerte</vt:lpstr>
      <vt:lpstr>Variabili casuali discrete Distribuzione di Probabilità</vt:lpstr>
      <vt:lpstr>Variabili casuali discrete Distribuzione di Probabilità</vt:lpstr>
      <vt:lpstr>Variabili casuali discrete Media e Deviazione standard</vt:lpstr>
      <vt:lpstr>Variabili Casuali Discerte</vt:lpstr>
      <vt:lpstr>Ogni giocata una vincita</vt:lpstr>
      <vt:lpstr>Lotteria Istantanea - Gratta e Vinci</vt:lpstr>
      <vt:lpstr>Esperimento  Binomiale o di Bernoulli  </vt:lpstr>
      <vt:lpstr>Esperimento  Binomiale o di Bernoulli  </vt:lpstr>
      <vt:lpstr>Calcolo delle Probabilità Eventi Indipendenti e Complementari</vt:lpstr>
      <vt:lpstr>Distribuzione Binomiale</vt:lpstr>
      <vt:lpstr>Proprietà della Binomiale</vt:lpstr>
      <vt:lpstr>Binomiale Simmetrica e Normale</vt:lpstr>
      <vt:lpstr>Funzione di Probabilità</vt:lpstr>
      <vt:lpstr>Variabile Casuale Continua</vt:lpstr>
      <vt:lpstr>Variabile Casuale Continua Funzione di Distribuzione P(x) </vt:lpstr>
      <vt:lpstr>Calcolo della Probabilità P(x)</vt:lpstr>
      <vt:lpstr>Studenti Scienze Motorie</vt:lpstr>
      <vt:lpstr>Distribuzione Normale o di Gauss</vt:lpstr>
      <vt:lpstr>Curva di distribuzione Normale</vt:lpstr>
      <vt:lpstr>Parametri della Normale</vt:lpstr>
      <vt:lpstr>Distribuzione Normale standard</vt:lpstr>
      <vt:lpstr>Tabella della Normale Standard</vt:lpstr>
      <vt:lpstr>Valore di z e Probabilità</vt:lpstr>
      <vt:lpstr>Valore di z e Probabilità</vt:lpstr>
      <vt:lpstr>Esempio di Uso della Normale</vt:lpstr>
      <vt:lpstr>Funzione di Probabilità</vt:lpstr>
      <vt:lpstr>Variabili Casuali Discrete</vt:lpstr>
      <vt:lpstr>Variabili Casuali Discrete</vt:lpstr>
      <vt:lpstr>Variabili Casuali Discrete</vt:lpstr>
      <vt:lpstr>Variabili Casuali Discrete</vt:lpstr>
      <vt:lpstr>Variabili Casuali discrete</vt:lpstr>
      <vt:lpstr>Variabile Casuale Discreta</vt:lpstr>
      <vt:lpstr>Variabile Casuale Continua</vt:lpstr>
      <vt:lpstr>Variabili Casuali Continue</vt:lpstr>
      <vt:lpstr>Variabili Casuali Continua</vt:lpstr>
      <vt:lpstr>Variabile Casuale Continua</vt:lpstr>
      <vt:lpstr>Variabile Casuale Continua</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claudio bonifazzi</dc:creator>
  <cp:lastModifiedBy>Utente di Microsoft Office</cp:lastModifiedBy>
  <cp:revision>162</cp:revision>
  <dcterms:created xsi:type="dcterms:W3CDTF">2015-11-02T08:57:02Z</dcterms:created>
  <dcterms:modified xsi:type="dcterms:W3CDTF">2017-10-05T12:31:09Z</dcterms:modified>
</cp:coreProperties>
</file>