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embeddings/oleObject1.bin" ContentType="application/vnd.openxmlformats-officedocument.oleObject"/>
  <Override PartName="/ppt/notesSlides/notesSlide24.xml" ContentType="application/vnd.openxmlformats-officedocument.presentationml.notesSlide+xml"/>
  <Override PartName="/ppt/notesSlides/notesSlide25.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notesSlides/notesSlide26.xml" ContentType="application/vnd.openxmlformats-officedocument.presentationml.notesSlide+xml"/>
  <Override PartName="/ppt/notesSlides/notesSlide27.xml" ContentType="application/vnd.openxmlformats-officedocument.presentationml.notesSlide+xml"/>
  <Override PartName="/ppt/embeddings/oleObject4.bin" ContentType="application/vnd.openxmlformats-officedocument.oleObject"/>
  <Override PartName="/ppt/notesSlides/notesSlide28.xml" ContentType="application/vnd.openxmlformats-officedocument.presentationml.notesSlide+xml"/>
  <Override PartName="/ppt/notesSlides/notesSlide29.xml" ContentType="application/vnd.openxmlformats-officedocument.presentationml.notesSlide+xml"/>
  <Override PartName="/ppt/embeddings/oleObject5.bin" ContentType="application/vnd.openxmlformats-officedocument.oleObject"/>
  <Override PartName="/ppt/notesSlides/notesSlide30.xml" ContentType="application/vnd.openxmlformats-officedocument.presentationml.notesSlide+xml"/>
  <Override PartName="/ppt/embeddings/oleObject6.bin" ContentType="application/vnd.openxmlformats-officedocument.oleObject"/>
  <Override PartName="/ppt/notesSlides/notesSlide31.xml" ContentType="application/vnd.openxmlformats-officedocument.presentationml.notesSlide+xml"/>
  <Override PartName="/ppt/notesSlides/notesSlide32.xml" ContentType="application/vnd.openxmlformats-officedocument.presentationml.notesSlide+xml"/>
  <Override PartName="/ppt/embeddings/oleObject7.bin" ContentType="application/vnd.openxmlformats-officedocument.oleObject"/>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embeddings/oleObject8.bin" ContentType="application/vnd.openxmlformats-officedocument.oleObject"/>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embeddings/oleObject9.bin" ContentType="application/vnd.openxmlformats-officedocument.oleObject"/>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embeddings/oleObject10.bin" ContentType="application/vnd.openxmlformats-officedocument.oleObject"/>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embeddings/oleObject11.bin" ContentType="application/vnd.openxmlformats-officedocument.oleObject"/>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embeddings/oleObject12.bin" ContentType="application/vnd.openxmlformats-officedocument.oleObject"/>
  <Override PartName="/ppt/notesSlides/notesSlide106.xml" ContentType="application/vnd.openxmlformats-officedocument.presentationml.notesSlide+xml"/>
  <Override PartName="/ppt/notesSlides/notesSlide107.xml" ContentType="application/vnd.openxmlformats-officedocument.presentationml.notesSlide+xml"/>
  <Override PartName="/ppt/embeddings/oleObject13.bin" ContentType="application/vnd.openxmlformats-officedocument.oleObject"/>
  <Override PartName="/ppt/notesSlides/notesSlide108.xml" ContentType="application/vnd.openxmlformats-officedocument.presentationml.notesSlide+xml"/>
  <Override PartName="/ppt/notesSlides/notesSlide109.xml" ContentType="application/vnd.openxmlformats-officedocument.presentationml.notesSlide+xml"/>
  <Override PartName="/ppt/embeddings/oleObject14.bin" ContentType="application/vnd.openxmlformats-officedocument.oleObject"/>
  <Override PartName="/ppt/notesSlides/notesSlide110.xml" ContentType="application/vnd.openxmlformats-officedocument.presentationml.notesSlide+xml"/>
  <Override PartName="/ppt/embeddings/oleObject15.bin" ContentType="application/vnd.openxmlformats-officedocument.oleObject"/>
  <Override PartName="/ppt/notesSlides/notesSlide111.xml" ContentType="application/vnd.openxmlformats-officedocument.presentationml.notesSlide+xml"/>
  <Override PartName="/ppt/embeddings/oleObject16.bin" ContentType="application/vnd.openxmlformats-officedocument.oleObject"/>
  <Override PartName="/ppt/notesSlides/notesSlide112.xml" ContentType="application/vnd.openxmlformats-officedocument.presentationml.notesSlide+xml"/>
  <Override PartName="/ppt/embeddings/oleObject17.bin" ContentType="application/vnd.openxmlformats-officedocument.oleObject"/>
  <Override PartName="/ppt/notesSlides/notesSlide113.xml" ContentType="application/vnd.openxmlformats-officedocument.presentationml.notesSlide+xml"/>
  <Override PartName="/ppt/embeddings/oleObject18.bin" ContentType="application/vnd.openxmlformats-officedocument.oleObject"/>
  <Override PartName="/ppt/notesSlides/notesSlide114.xml" ContentType="application/vnd.openxmlformats-officedocument.presentationml.notesSlide+xml"/>
  <Override PartName="/ppt/embeddings/oleObject19.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154"/>
  </p:notesMasterIdLst>
  <p:sldIdLst>
    <p:sldId id="257" r:id="rId2"/>
    <p:sldId id="388" r:id="rId3"/>
    <p:sldId id="259" r:id="rId4"/>
    <p:sldId id="260" r:id="rId5"/>
    <p:sldId id="261" r:id="rId6"/>
    <p:sldId id="262" r:id="rId7"/>
    <p:sldId id="263" r:id="rId8"/>
    <p:sldId id="264" r:id="rId9"/>
    <p:sldId id="266" r:id="rId10"/>
    <p:sldId id="267" r:id="rId11"/>
    <p:sldId id="269" r:id="rId12"/>
    <p:sldId id="270" r:id="rId13"/>
    <p:sldId id="271" r:id="rId14"/>
    <p:sldId id="272" r:id="rId15"/>
    <p:sldId id="273" r:id="rId16"/>
    <p:sldId id="274" r:id="rId17"/>
    <p:sldId id="275" r:id="rId18"/>
    <p:sldId id="276" r:id="rId19"/>
    <p:sldId id="277" r:id="rId20"/>
    <p:sldId id="279" r:id="rId21"/>
    <p:sldId id="281" r:id="rId22"/>
    <p:sldId id="389" r:id="rId23"/>
    <p:sldId id="283" r:id="rId24"/>
    <p:sldId id="284" r:id="rId25"/>
    <p:sldId id="285" r:id="rId26"/>
    <p:sldId id="286" r:id="rId27"/>
    <p:sldId id="390" r:id="rId28"/>
    <p:sldId id="287" r:id="rId29"/>
    <p:sldId id="391" r:id="rId30"/>
    <p:sldId id="289" r:id="rId31"/>
    <p:sldId id="291" r:id="rId32"/>
    <p:sldId id="292" r:id="rId33"/>
    <p:sldId id="293" r:id="rId34"/>
    <p:sldId id="294" r:id="rId35"/>
    <p:sldId id="295" r:id="rId36"/>
    <p:sldId id="409" r:id="rId37"/>
    <p:sldId id="410" r:id="rId38"/>
    <p:sldId id="296" r:id="rId39"/>
    <p:sldId id="302" r:id="rId40"/>
    <p:sldId id="392" r:id="rId41"/>
    <p:sldId id="393" r:id="rId42"/>
    <p:sldId id="305" r:id="rId43"/>
    <p:sldId id="306" r:id="rId44"/>
    <p:sldId id="307" r:id="rId45"/>
    <p:sldId id="308" r:id="rId46"/>
    <p:sldId id="309" r:id="rId47"/>
    <p:sldId id="310" r:id="rId48"/>
    <p:sldId id="311" r:id="rId49"/>
    <p:sldId id="312" r:id="rId50"/>
    <p:sldId id="313" r:id="rId51"/>
    <p:sldId id="314" r:id="rId52"/>
    <p:sldId id="394" r:id="rId53"/>
    <p:sldId id="315" r:id="rId54"/>
    <p:sldId id="316" r:id="rId55"/>
    <p:sldId id="317" r:id="rId56"/>
    <p:sldId id="319" r:id="rId57"/>
    <p:sldId id="320" r:id="rId58"/>
    <p:sldId id="321" r:id="rId59"/>
    <p:sldId id="322" r:id="rId60"/>
    <p:sldId id="323" r:id="rId61"/>
    <p:sldId id="324" r:id="rId62"/>
    <p:sldId id="325" r:id="rId63"/>
    <p:sldId id="326" r:id="rId64"/>
    <p:sldId id="328" r:id="rId65"/>
    <p:sldId id="329" r:id="rId66"/>
    <p:sldId id="330" r:id="rId67"/>
    <p:sldId id="331" r:id="rId68"/>
    <p:sldId id="332" r:id="rId69"/>
    <p:sldId id="333" r:id="rId70"/>
    <p:sldId id="334" r:id="rId71"/>
    <p:sldId id="335" r:id="rId72"/>
    <p:sldId id="337" r:id="rId73"/>
    <p:sldId id="338" r:id="rId74"/>
    <p:sldId id="339" r:id="rId75"/>
    <p:sldId id="340" r:id="rId76"/>
    <p:sldId id="341" r:id="rId77"/>
    <p:sldId id="344" r:id="rId78"/>
    <p:sldId id="345" r:id="rId79"/>
    <p:sldId id="346" r:id="rId80"/>
    <p:sldId id="347" r:id="rId81"/>
    <p:sldId id="348" r:id="rId82"/>
    <p:sldId id="349" r:id="rId83"/>
    <p:sldId id="350" r:id="rId84"/>
    <p:sldId id="351" r:id="rId85"/>
    <p:sldId id="352" r:id="rId86"/>
    <p:sldId id="353" r:id="rId87"/>
    <p:sldId id="354" r:id="rId88"/>
    <p:sldId id="355" r:id="rId89"/>
    <p:sldId id="356" r:id="rId90"/>
    <p:sldId id="357" r:id="rId91"/>
    <p:sldId id="358" r:id="rId92"/>
    <p:sldId id="359" r:id="rId93"/>
    <p:sldId id="360" r:id="rId94"/>
    <p:sldId id="361" r:id="rId95"/>
    <p:sldId id="362" r:id="rId96"/>
    <p:sldId id="363" r:id="rId97"/>
    <p:sldId id="364" r:id="rId98"/>
    <p:sldId id="365" r:id="rId99"/>
    <p:sldId id="366" r:id="rId100"/>
    <p:sldId id="367" r:id="rId101"/>
    <p:sldId id="368" r:id="rId102"/>
    <p:sldId id="369" r:id="rId103"/>
    <p:sldId id="370" r:id="rId104"/>
    <p:sldId id="371" r:id="rId105"/>
    <p:sldId id="372" r:id="rId106"/>
    <p:sldId id="373" r:id="rId107"/>
    <p:sldId id="374" r:id="rId108"/>
    <p:sldId id="375" r:id="rId109"/>
    <p:sldId id="376" r:id="rId110"/>
    <p:sldId id="378" r:id="rId111"/>
    <p:sldId id="380" r:id="rId112"/>
    <p:sldId id="396" r:id="rId113"/>
    <p:sldId id="381" r:id="rId114"/>
    <p:sldId id="382" r:id="rId115"/>
    <p:sldId id="383" r:id="rId116"/>
    <p:sldId id="384" r:id="rId117"/>
    <p:sldId id="385" r:id="rId118"/>
    <p:sldId id="386" r:id="rId119"/>
    <p:sldId id="398" r:id="rId120"/>
    <p:sldId id="414" r:id="rId121"/>
    <p:sldId id="415" r:id="rId122"/>
    <p:sldId id="416" r:id="rId123"/>
    <p:sldId id="417" r:id="rId124"/>
    <p:sldId id="418" r:id="rId125"/>
    <p:sldId id="419" r:id="rId126"/>
    <p:sldId id="420" r:id="rId127"/>
    <p:sldId id="421" r:id="rId128"/>
    <p:sldId id="422" r:id="rId129"/>
    <p:sldId id="423" r:id="rId130"/>
    <p:sldId id="424" r:id="rId131"/>
    <p:sldId id="425" r:id="rId132"/>
    <p:sldId id="426" r:id="rId133"/>
    <p:sldId id="427" r:id="rId134"/>
    <p:sldId id="428" r:id="rId135"/>
    <p:sldId id="429" r:id="rId136"/>
    <p:sldId id="430" r:id="rId137"/>
    <p:sldId id="431" r:id="rId138"/>
    <p:sldId id="432" r:id="rId139"/>
    <p:sldId id="433" r:id="rId140"/>
    <p:sldId id="434" r:id="rId141"/>
    <p:sldId id="435" r:id="rId142"/>
    <p:sldId id="436" r:id="rId143"/>
    <p:sldId id="437" r:id="rId144"/>
    <p:sldId id="405" r:id="rId145"/>
    <p:sldId id="439" r:id="rId146"/>
    <p:sldId id="443" r:id="rId147"/>
    <p:sldId id="408" r:id="rId148"/>
    <p:sldId id="406" r:id="rId149"/>
    <p:sldId id="440" r:id="rId150"/>
    <p:sldId id="441" r:id="rId151"/>
    <p:sldId id="442" r:id="rId152"/>
    <p:sldId id="407" r:id="rId153"/>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Verdana" charset="0"/>
        <a:ea typeface="ＭＳ Ｐゴシック" charset="-128"/>
        <a:cs typeface="+mn-cs"/>
      </a:defRPr>
    </a:lvl1pPr>
    <a:lvl2pPr marL="457200" algn="l" rtl="0" eaLnBrk="0" fontAlgn="base" hangingPunct="0">
      <a:spcBef>
        <a:spcPct val="0"/>
      </a:spcBef>
      <a:spcAft>
        <a:spcPct val="0"/>
      </a:spcAft>
      <a:defRPr sz="3200" kern="1200">
        <a:solidFill>
          <a:schemeClr val="tx1"/>
        </a:solidFill>
        <a:latin typeface="Verdana" charset="0"/>
        <a:ea typeface="ＭＳ Ｐゴシック" charset="-128"/>
        <a:cs typeface="+mn-cs"/>
      </a:defRPr>
    </a:lvl2pPr>
    <a:lvl3pPr marL="914400" algn="l" rtl="0" eaLnBrk="0" fontAlgn="base" hangingPunct="0">
      <a:spcBef>
        <a:spcPct val="0"/>
      </a:spcBef>
      <a:spcAft>
        <a:spcPct val="0"/>
      </a:spcAft>
      <a:defRPr sz="3200" kern="1200">
        <a:solidFill>
          <a:schemeClr val="tx1"/>
        </a:solidFill>
        <a:latin typeface="Verdana" charset="0"/>
        <a:ea typeface="ＭＳ Ｐゴシック" charset="-128"/>
        <a:cs typeface="+mn-cs"/>
      </a:defRPr>
    </a:lvl3pPr>
    <a:lvl4pPr marL="1371600" algn="l" rtl="0" eaLnBrk="0" fontAlgn="base" hangingPunct="0">
      <a:spcBef>
        <a:spcPct val="0"/>
      </a:spcBef>
      <a:spcAft>
        <a:spcPct val="0"/>
      </a:spcAft>
      <a:defRPr sz="3200" kern="1200">
        <a:solidFill>
          <a:schemeClr val="tx1"/>
        </a:solidFill>
        <a:latin typeface="Verdana" charset="0"/>
        <a:ea typeface="ＭＳ Ｐゴシック" charset="-128"/>
        <a:cs typeface="+mn-cs"/>
      </a:defRPr>
    </a:lvl4pPr>
    <a:lvl5pPr marL="1828800" algn="l" rtl="0" eaLnBrk="0" fontAlgn="base" hangingPunct="0">
      <a:spcBef>
        <a:spcPct val="0"/>
      </a:spcBef>
      <a:spcAft>
        <a:spcPct val="0"/>
      </a:spcAft>
      <a:defRPr sz="3200" kern="1200">
        <a:solidFill>
          <a:schemeClr val="tx1"/>
        </a:solidFill>
        <a:latin typeface="Verdana" charset="0"/>
        <a:ea typeface="ＭＳ Ｐゴシック" charset="-128"/>
        <a:cs typeface="+mn-cs"/>
      </a:defRPr>
    </a:lvl5pPr>
    <a:lvl6pPr marL="2286000" algn="l" defTabSz="914400" rtl="0" eaLnBrk="1" latinLnBrk="0" hangingPunct="1">
      <a:defRPr sz="3200" kern="1200">
        <a:solidFill>
          <a:schemeClr val="tx1"/>
        </a:solidFill>
        <a:latin typeface="Verdana" charset="0"/>
        <a:ea typeface="ＭＳ Ｐゴシック" charset="-128"/>
        <a:cs typeface="+mn-cs"/>
      </a:defRPr>
    </a:lvl6pPr>
    <a:lvl7pPr marL="2743200" algn="l" defTabSz="914400" rtl="0" eaLnBrk="1" latinLnBrk="0" hangingPunct="1">
      <a:defRPr sz="3200" kern="1200">
        <a:solidFill>
          <a:schemeClr val="tx1"/>
        </a:solidFill>
        <a:latin typeface="Verdana" charset="0"/>
        <a:ea typeface="ＭＳ Ｐゴシック" charset="-128"/>
        <a:cs typeface="+mn-cs"/>
      </a:defRPr>
    </a:lvl7pPr>
    <a:lvl8pPr marL="3200400" algn="l" defTabSz="914400" rtl="0" eaLnBrk="1" latinLnBrk="0" hangingPunct="1">
      <a:defRPr sz="3200" kern="1200">
        <a:solidFill>
          <a:schemeClr val="tx1"/>
        </a:solidFill>
        <a:latin typeface="Verdana" charset="0"/>
        <a:ea typeface="ＭＳ Ｐゴシック" charset="-128"/>
        <a:cs typeface="+mn-cs"/>
      </a:defRPr>
    </a:lvl8pPr>
    <a:lvl9pPr marL="3657600" algn="l" defTabSz="914400" rtl="0" eaLnBrk="1" latinLnBrk="0" hangingPunct="1">
      <a:defRPr sz="3200" kern="1200">
        <a:solidFill>
          <a:schemeClr val="tx1"/>
        </a:solidFill>
        <a:latin typeface="Verdana"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00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slide" Target="slides/slide147.xml"/><Relationship Id="rId149" Type="http://schemas.openxmlformats.org/officeDocument/2006/relationships/slide" Target="slides/slide14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150" Type="http://schemas.openxmlformats.org/officeDocument/2006/relationships/slide" Target="slides/slide149.xml"/><Relationship Id="rId151" Type="http://schemas.openxmlformats.org/officeDocument/2006/relationships/slide" Target="slides/slide150.xml"/><Relationship Id="rId152" Type="http://schemas.openxmlformats.org/officeDocument/2006/relationships/slide" Target="slides/slide15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53" Type="http://schemas.openxmlformats.org/officeDocument/2006/relationships/slide" Target="slides/slide152.xml"/><Relationship Id="rId154" Type="http://schemas.openxmlformats.org/officeDocument/2006/relationships/notesMaster" Target="notesMasters/notesMaster1.xml"/><Relationship Id="rId155" Type="http://schemas.openxmlformats.org/officeDocument/2006/relationships/printerSettings" Target="printerSettings/printerSettings1.bin"/><Relationship Id="rId156" Type="http://schemas.openxmlformats.org/officeDocument/2006/relationships/presProps" Target="presProps.xml"/><Relationship Id="rId157" Type="http://schemas.openxmlformats.org/officeDocument/2006/relationships/viewProps" Target="viewProps.xml"/><Relationship Id="rId158" Type="http://schemas.openxmlformats.org/officeDocument/2006/relationships/theme" Target="theme/theme1.xml"/><Relationship Id="rId159"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100" Type="http://schemas.openxmlformats.org/officeDocument/2006/relationships/slide" Target="slides/slide99.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40" Type="http://schemas.openxmlformats.org/officeDocument/2006/relationships/slide" Target="slides/slide139.xml"/><Relationship Id="rId141" Type="http://schemas.openxmlformats.org/officeDocument/2006/relationships/slide" Target="slides/slide1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 Id="rId2"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133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102A26E4-7277-4DDA-B01C-276A0CF46FC9}" type="slidenum">
              <a:rPr lang="en-US"/>
              <a:pPr/>
              <a:t>‹n.›</a:t>
            </a:fld>
            <a:endParaRPr lang="en-US"/>
          </a:p>
        </p:txBody>
      </p:sp>
    </p:spTree>
    <p:extLst>
      <p:ext uri="{BB962C8B-B14F-4D97-AF65-F5344CB8AC3E}">
        <p14:creationId xmlns:p14="http://schemas.microsoft.com/office/powerpoint/2010/main" val="37835513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8.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8.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0.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AF445772-9190-4A27-A0F4-EEFAB90954B2}" type="slidenum">
              <a:rPr lang="en-US" sz="1200">
                <a:latin typeface="Arial" charset="0"/>
              </a:rPr>
              <a:pPr/>
              <a:t>1</a:t>
            </a:fld>
            <a:endParaRPr lang="en-US" sz="1200">
              <a:latin typeface="Arial" charset="0"/>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329ED24B-8FBB-40B0-8E13-CD5FF000BAA7}" type="slidenum">
              <a:rPr lang="en-US" sz="1200">
                <a:latin typeface="Arial" charset="0"/>
              </a:rPr>
              <a:pPr/>
              <a:t>11</a:t>
            </a:fld>
            <a:endParaRPr lang="en-US" sz="1200">
              <a:latin typeface="Arial" charset="0"/>
            </a:endParaRPr>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34C12327-FF63-4622-8E46-58C04B41CF2E}" type="slidenum">
              <a:rPr lang="en-US">
                <a:latin typeface="Arial" charset="0"/>
              </a:rPr>
              <a:pPr/>
              <a:t>125</a:t>
            </a:fld>
            <a:endParaRPr lang="en-US">
              <a:latin typeface="Arial" charset="0"/>
            </a:endParaRPr>
          </a:p>
        </p:txBody>
      </p:sp>
      <p:sp>
        <p:nvSpPr>
          <p:cNvPr id="182275" name="Rectangle 2"/>
          <p:cNvSpPr>
            <a:spLocks noGrp="1" noRot="1" noChangeAspect="1" noChangeArrowheads="1" noTextEdit="1"/>
          </p:cNvSpPr>
          <p:nvPr>
            <p:ph type="sldImg"/>
          </p:nvPr>
        </p:nvSpPr>
        <p:spPr>
          <a:ln/>
        </p:spPr>
      </p:sp>
      <p:sp>
        <p:nvSpPr>
          <p:cNvPr id="182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55B06099-0D97-45B3-864C-FFD3B9253603}" type="slidenum">
              <a:rPr lang="en-US">
                <a:latin typeface="Arial" charset="0"/>
              </a:rPr>
              <a:pPr/>
              <a:t>126</a:t>
            </a:fld>
            <a:endParaRPr lang="en-US">
              <a:latin typeface="Arial"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43C30F19-B667-45E7-93CE-0316709CECF9}" type="slidenum">
              <a:rPr lang="en-US">
                <a:latin typeface="Arial" charset="0"/>
              </a:rPr>
              <a:pPr/>
              <a:t>127</a:t>
            </a:fld>
            <a:endParaRPr lang="en-US">
              <a:latin typeface="Arial" charset="0"/>
            </a:endParaRPr>
          </a:p>
        </p:txBody>
      </p:sp>
      <p:sp>
        <p:nvSpPr>
          <p:cNvPr id="184323" name="Rectangle 2"/>
          <p:cNvSpPr>
            <a:spLocks noGrp="1" noRot="1" noChangeAspect="1" noChangeArrowheads="1" noTextEdit="1"/>
          </p:cNvSpPr>
          <p:nvPr>
            <p:ph type="sldImg"/>
          </p:nvPr>
        </p:nvSpPr>
        <p:spPr>
          <a:ln/>
        </p:spPr>
      </p:sp>
      <p:sp>
        <p:nvSpPr>
          <p:cNvPr id="184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0DDD3B35-E4F4-4481-A6C8-D80AA944A771}" type="slidenum">
              <a:rPr lang="en-US">
                <a:latin typeface="Arial" charset="0"/>
              </a:rPr>
              <a:pPr/>
              <a:t>128</a:t>
            </a:fld>
            <a:endParaRPr lang="en-US">
              <a:latin typeface="Arial" charset="0"/>
            </a:endParaRPr>
          </a:p>
        </p:txBody>
      </p:sp>
      <p:sp>
        <p:nvSpPr>
          <p:cNvPr id="185347" name="Rectangle 2"/>
          <p:cNvSpPr>
            <a:spLocks noGrp="1" noRot="1" noChangeAspect="1" noChangeArrowheads="1" noTextEdit="1"/>
          </p:cNvSpPr>
          <p:nvPr>
            <p:ph type="sldImg"/>
          </p:nvPr>
        </p:nvSpPr>
        <p:spPr>
          <a:ln/>
        </p:spPr>
      </p:sp>
      <p:sp>
        <p:nvSpPr>
          <p:cNvPr id="185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16E62DA8-0D4E-4AE5-9F8D-4137AF74DF25}" type="slidenum">
              <a:rPr lang="en-US">
                <a:latin typeface="Arial" charset="0"/>
              </a:rPr>
              <a:pPr/>
              <a:t>129</a:t>
            </a:fld>
            <a:endParaRPr lang="en-US">
              <a:latin typeface="Arial"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25E888A8-FFE6-4CAB-A6F3-47EFF83E6644}" type="slidenum">
              <a:rPr lang="en-US">
                <a:latin typeface="Arial" charset="0"/>
              </a:rPr>
              <a:pPr/>
              <a:t>130</a:t>
            </a:fld>
            <a:endParaRPr lang="en-US">
              <a:latin typeface="Arial" charset="0"/>
            </a:endParaRPr>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B4CF00B9-C540-477D-9C07-DE80B8723945}" type="slidenum">
              <a:rPr lang="en-US">
                <a:latin typeface="Arial" charset="0"/>
              </a:rPr>
              <a:pPr/>
              <a:t>131</a:t>
            </a:fld>
            <a:endParaRPr lang="en-US">
              <a:latin typeface="Arial" charset="0"/>
            </a:endParaRPr>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C157897A-220D-4290-ABFB-2126C63736BF}" type="slidenum">
              <a:rPr lang="en-US">
                <a:latin typeface="Arial" charset="0"/>
              </a:rPr>
              <a:pPr/>
              <a:t>132</a:t>
            </a:fld>
            <a:endParaRPr lang="en-US">
              <a:latin typeface="Arial" charset="0"/>
            </a:endParaRPr>
          </a:p>
        </p:txBody>
      </p:sp>
      <p:sp>
        <p:nvSpPr>
          <p:cNvPr id="189443" name="Rectangle 2"/>
          <p:cNvSpPr>
            <a:spLocks noGrp="1" noRot="1" noChangeAspect="1" noChangeArrowheads="1" noTextEdit="1"/>
          </p:cNvSpPr>
          <p:nvPr>
            <p:ph type="sldImg"/>
          </p:nvPr>
        </p:nvSpPr>
        <p:spPr>
          <a:ln/>
        </p:spPr>
      </p:sp>
      <p:sp>
        <p:nvSpPr>
          <p:cNvPr id="189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E121C791-1CA5-451F-83EE-E8956A97D7A8}" type="slidenum">
              <a:rPr lang="en-US">
                <a:latin typeface="Arial" charset="0"/>
              </a:rPr>
              <a:pPr/>
              <a:t>133</a:t>
            </a:fld>
            <a:endParaRPr lang="en-US">
              <a:latin typeface="Arial" charset="0"/>
            </a:endParaRPr>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D1D81F71-841C-41EA-83B1-49FDDAAA8D0E}" type="slidenum">
              <a:rPr lang="en-US">
                <a:latin typeface="Arial" charset="0"/>
              </a:rPr>
              <a:pPr/>
              <a:t>134</a:t>
            </a:fld>
            <a:endParaRPr lang="en-US">
              <a:latin typeface="Arial" charset="0"/>
            </a:endParaRPr>
          </a:p>
        </p:txBody>
      </p:sp>
      <p:sp>
        <p:nvSpPr>
          <p:cNvPr id="191491" name="Rectangle 2"/>
          <p:cNvSpPr>
            <a:spLocks noGrp="1" noRot="1" noChangeAspect="1" noChangeArrowheads="1" noTextEdit="1"/>
          </p:cNvSpPr>
          <p:nvPr>
            <p:ph type="sldImg"/>
          </p:nvPr>
        </p:nvSpPr>
        <p:spPr>
          <a:ln/>
        </p:spPr>
      </p:sp>
      <p:sp>
        <p:nvSpPr>
          <p:cNvPr id="191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54473BEA-9962-4CBE-BCC0-7661F758EEEB}" type="slidenum">
              <a:rPr lang="en-US" sz="1200">
                <a:latin typeface="Arial" charset="0"/>
              </a:rPr>
              <a:pPr/>
              <a:t>12</a:t>
            </a:fld>
            <a:endParaRPr lang="en-US" sz="1200">
              <a:latin typeface="Arial" charset="0"/>
            </a:endParaRPr>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5743FFF8-36D3-4B2B-8037-B9851AB17466}" type="slidenum">
              <a:rPr lang="en-US">
                <a:latin typeface="Arial" charset="0"/>
              </a:rPr>
              <a:pPr/>
              <a:t>136</a:t>
            </a:fld>
            <a:endParaRPr lang="en-US">
              <a:latin typeface="Arial" charset="0"/>
            </a:endParaRPr>
          </a:p>
        </p:txBody>
      </p:sp>
      <p:sp>
        <p:nvSpPr>
          <p:cNvPr id="192515" name="Rectangle 2"/>
          <p:cNvSpPr>
            <a:spLocks noGrp="1" noRot="1" noChangeAspect="1" noChangeArrowheads="1" noTextEdit="1"/>
          </p:cNvSpPr>
          <p:nvPr>
            <p:ph type="sldImg"/>
          </p:nvPr>
        </p:nvSpPr>
        <p:spPr>
          <a:ln/>
        </p:spPr>
      </p:sp>
      <p:sp>
        <p:nvSpPr>
          <p:cNvPr id="192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4AA51017-2634-4F20-BF52-850BD0F438BA}" type="slidenum">
              <a:rPr lang="en-US">
                <a:latin typeface="Arial" charset="0"/>
              </a:rPr>
              <a:pPr/>
              <a:t>138</a:t>
            </a:fld>
            <a:endParaRPr lang="en-US">
              <a:latin typeface="Arial" charset="0"/>
            </a:endParaRPr>
          </a:p>
        </p:txBody>
      </p:sp>
      <p:sp>
        <p:nvSpPr>
          <p:cNvPr id="193539" name="Rectangle 2"/>
          <p:cNvSpPr>
            <a:spLocks noGrp="1" noRot="1" noChangeAspect="1" noChangeArrowheads="1" noTextEdit="1"/>
          </p:cNvSpPr>
          <p:nvPr>
            <p:ph type="sldImg"/>
          </p:nvPr>
        </p:nvSpPr>
        <p:spPr>
          <a:ln/>
        </p:spPr>
      </p:sp>
      <p:sp>
        <p:nvSpPr>
          <p:cNvPr id="193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6B0B2352-3590-4459-9504-D5582F3C94BF}" type="slidenum">
              <a:rPr lang="en-US">
                <a:latin typeface="Arial" charset="0"/>
              </a:rPr>
              <a:pPr/>
              <a:t>140</a:t>
            </a:fld>
            <a:endParaRPr lang="en-US">
              <a:latin typeface="Arial" charset="0"/>
            </a:endParaRPr>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536C813A-C022-451B-A1DA-B3A1B07B0FF3}" type="slidenum">
              <a:rPr lang="en-US">
                <a:latin typeface="Arial" charset="0"/>
              </a:rPr>
              <a:pPr/>
              <a:t>141</a:t>
            </a:fld>
            <a:endParaRPr lang="en-US">
              <a:latin typeface="Arial" charset="0"/>
            </a:endParaRPr>
          </a:p>
        </p:txBody>
      </p:sp>
      <p:sp>
        <p:nvSpPr>
          <p:cNvPr id="195587" name="Rectangle 2"/>
          <p:cNvSpPr>
            <a:spLocks noGrp="1" noRot="1" noChangeAspect="1" noChangeArrowheads="1" noTextEdit="1"/>
          </p:cNvSpPr>
          <p:nvPr>
            <p:ph type="sldImg"/>
          </p:nvPr>
        </p:nvSpPr>
        <p:spPr>
          <a:ln/>
        </p:spPr>
      </p:sp>
      <p:sp>
        <p:nvSpPr>
          <p:cNvPr id="195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128"/>
              </a:defRPr>
            </a:lvl1pPr>
            <a:lvl2pPr marL="742950" indent="-285750">
              <a:defRPr>
                <a:solidFill>
                  <a:schemeClr val="tx1"/>
                </a:solidFill>
                <a:latin typeface="Verdana" charset="0"/>
                <a:ea typeface="ＭＳ Ｐゴシック" charset="-128"/>
              </a:defRPr>
            </a:lvl2pPr>
            <a:lvl3pPr marL="1143000" indent="-228600">
              <a:defRPr>
                <a:solidFill>
                  <a:schemeClr val="tx1"/>
                </a:solidFill>
                <a:latin typeface="Verdana" charset="0"/>
                <a:ea typeface="ＭＳ Ｐゴシック" charset="-128"/>
              </a:defRPr>
            </a:lvl3pPr>
            <a:lvl4pPr marL="1600200" indent="-228600">
              <a:defRPr>
                <a:solidFill>
                  <a:schemeClr val="tx1"/>
                </a:solidFill>
                <a:latin typeface="Verdana" charset="0"/>
                <a:ea typeface="ＭＳ Ｐゴシック" charset="-128"/>
              </a:defRPr>
            </a:lvl4pPr>
            <a:lvl5pPr marL="2057400" indent="-228600">
              <a:defRPr>
                <a:solidFill>
                  <a:schemeClr val="tx1"/>
                </a:solidFill>
                <a:latin typeface="Verdana" charset="0"/>
                <a:ea typeface="ＭＳ Ｐゴシック" charset="-128"/>
              </a:defRPr>
            </a:lvl5pPr>
            <a:lvl6pPr marL="2514600" indent="-228600" eaLnBrk="0" fontAlgn="base" hangingPunct="0">
              <a:spcBef>
                <a:spcPct val="0"/>
              </a:spcBef>
              <a:spcAft>
                <a:spcPct val="0"/>
              </a:spcAft>
              <a:defRPr>
                <a:solidFill>
                  <a:schemeClr val="tx1"/>
                </a:solidFill>
                <a:latin typeface="Verdana" charset="0"/>
                <a:ea typeface="ＭＳ Ｐゴシック" charset="-128"/>
              </a:defRPr>
            </a:lvl6pPr>
            <a:lvl7pPr marL="2971800" indent="-228600" eaLnBrk="0" fontAlgn="base" hangingPunct="0">
              <a:spcBef>
                <a:spcPct val="0"/>
              </a:spcBef>
              <a:spcAft>
                <a:spcPct val="0"/>
              </a:spcAft>
              <a:defRPr>
                <a:solidFill>
                  <a:schemeClr val="tx1"/>
                </a:solidFill>
                <a:latin typeface="Verdana" charset="0"/>
                <a:ea typeface="ＭＳ Ｐゴシック" charset="-128"/>
              </a:defRPr>
            </a:lvl7pPr>
            <a:lvl8pPr marL="3429000" indent="-228600" eaLnBrk="0" fontAlgn="base" hangingPunct="0">
              <a:spcBef>
                <a:spcPct val="0"/>
              </a:spcBef>
              <a:spcAft>
                <a:spcPct val="0"/>
              </a:spcAft>
              <a:defRPr>
                <a:solidFill>
                  <a:schemeClr val="tx1"/>
                </a:solidFill>
                <a:latin typeface="Verdana" charset="0"/>
                <a:ea typeface="ＭＳ Ｐゴシック" charset="-128"/>
              </a:defRPr>
            </a:lvl8pPr>
            <a:lvl9pPr marL="3886200" indent="-228600" eaLnBrk="0" fontAlgn="base" hangingPunct="0">
              <a:spcBef>
                <a:spcPct val="0"/>
              </a:spcBef>
              <a:spcAft>
                <a:spcPct val="0"/>
              </a:spcAft>
              <a:defRPr>
                <a:solidFill>
                  <a:schemeClr val="tx1"/>
                </a:solidFill>
                <a:latin typeface="Verdana" charset="0"/>
                <a:ea typeface="ＭＳ Ｐゴシック" charset="-128"/>
              </a:defRPr>
            </a:lvl9pPr>
          </a:lstStyle>
          <a:p>
            <a:fld id="{8E7311B3-B11D-454B-A37B-DE79EB6768CE}" type="slidenum">
              <a:rPr lang="en-US">
                <a:latin typeface="Arial" charset="0"/>
              </a:rPr>
              <a:pPr/>
              <a:t>143</a:t>
            </a:fld>
            <a:endParaRPr lang="en-US">
              <a:latin typeface="Arial" charset="0"/>
            </a:endParaRPr>
          </a:p>
        </p:txBody>
      </p:sp>
      <p:sp>
        <p:nvSpPr>
          <p:cNvPr id="196611" name="Rectangle 2"/>
          <p:cNvSpPr>
            <a:spLocks noGrp="1" noRot="1" noChangeAspect="1" noChangeArrowheads="1" noTextEdit="1"/>
          </p:cNvSpPr>
          <p:nvPr>
            <p:ph type="sldImg"/>
          </p:nvPr>
        </p:nvSpPr>
        <p:spPr>
          <a:ln/>
        </p:spPr>
      </p:sp>
      <p:sp>
        <p:nvSpPr>
          <p:cNvPr id="196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519C5D20-9B3E-4619-9E30-AEDFBF1E43EF}" type="slidenum">
              <a:rPr lang="en-US" sz="1200">
                <a:latin typeface="Arial" charset="0"/>
              </a:rPr>
              <a:pPr/>
              <a:t>13</a:t>
            </a:fld>
            <a:endParaRPr lang="en-US" sz="1200">
              <a:latin typeface="Arial" charset="0"/>
            </a:endParaRPr>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558F93CF-6E1F-4FF3-9E24-3A3E2766B019}" type="slidenum">
              <a:rPr lang="en-US" sz="1200">
                <a:latin typeface="Arial" charset="0"/>
              </a:rPr>
              <a:pPr/>
              <a:t>14</a:t>
            </a:fld>
            <a:endParaRPr lang="en-US" sz="1200">
              <a:latin typeface="Arial" charset="0"/>
            </a:endParaRPr>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BDB64E95-5F9D-4213-B36E-0BB849C95883}" type="slidenum">
              <a:rPr lang="en-US" sz="1200">
                <a:latin typeface="Arial" charset="0"/>
              </a:rPr>
              <a:pPr/>
              <a:t>15</a:t>
            </a:fld>
            <a:endParaRPr lang="en-US" sz="1200">
              <a:latin typeface="Arial" charset="0"/>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982E9DAA-DEC3-4D51-B9B5-F637ED1184F8}" type="slidenum">
              <a:rPr lang="en-US" sz="1200">
                <a:latin typeface="Arial" charset="0"/>
              </a:rPr>
              <a:pPr/>
              <a:t>16</a:t>
            </a:fld>
            <a:endParaRPr lang="en-US" sz="1200">
              <a:latin typeface="Arial" charset="0"/>
            </a:endParaRPr>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365C288-5863-4A07-856E-F519751E9070}" type="slidenum">
              <a:rPr lang="en-US" sz="1200">
                <a:latin typeface="Arial" charset="0"/>
              </a:rPr>
              <a:pPr/>
              <a:t>17</a:t>
            </a:fld>
            <a:endParaRPr lang="en-US" sz="1200">
              <a:latin typeface="Arial" charset="0"/>
            </a:endParaRPr>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E161111-639D-4834-A8D3-E0CFDF408394}" type="slidenum">
              <a:rPr lang="en-US" sz="1200">
                <a:latin typeface="Arial" charset="0"/>
              </a:rPr>
              <a:pPr/>
              <a:t>18</a:t>
            </a:fld>
            <a:endParaRPr lang="en-US" sz="1200">
              <a:latin typeface="Arial" charset="0"/>
            </a:endParaRPr>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1F22B26-D48F-4F33-92E3-B15631406F40}" type="slidenum">
              <a:rPr lang="en-US" sz="1200">
                <a:latin typeface="Arial" charset="0"/>
              </a:rPr>
              <a:pPr/>
              <a:t>19</a:t>
            </a:fld>
            <a:endParaRPr lang="en-US" sz="1200">
              <a:latin typeface="Arial" charset="0"/>
            </a:endParaRPr>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96DAC629-C662-4C1D-A57B-D583A00EBAFB}" type="slidenum">
              <a:rPr lang="en-US" sz="1200">
                <a:latin typeface="Arial" charset="0"/>
              </a:rPr>
              <a:pPr/>
              <a:t>20</a:t>
            </a:fld>
            <a:endParaRPr lang="en-US" sz="1200">
              <a:latin typeface="Arial" charset="0"/>
            </a:endParaRPr>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5279022-4DBF-48CB-95F9-E0CAFA3138FA}" type="slidenum">
              <a:rPr lang="en-US" sz="1200">
                <a:latin typeface="Arial" charset="0"/>
              </a:rPr>
              <a:pPr/>
              <a:t>3</a:t>
            </a:fld>
            <a:endParaRPr lang="en-US" sz="1200">
              <a:latin typeface="Arial" charset="0"/>
            </a:endParaRPr>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784D94D8-C2A8-4DA1-B783-B9EB3EF7261D}" type="slidenum">
              <a:rPr lang="en-US" sz="1200">
                <a:latin typeface="Arial" charset="0"/>
              </a:rPr>
              <a:pPr/>
              <a:t>21</a:t>
            </a:fld>
            <a:endParaRPr lang="en-US" sz="1200">
              <a:latin typeface="Arial" charset="0"/>
            </a:endParaRPr>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5E6AA48D-03F7-413C-AD03-02F6EA0C4994}" type="slidenum">
              <a:rPr lang="en-US" sz="1200">
                <a:latin typeface="Arial" charset="0"/>
              </a:rPr>
              <a:pPr/>
              <a:t>22</a:t>
            </a:fld>
            <a:endParaRPr lang="en-US" sz="1200">
              <a:latin typeface="Arial" charset="0"/>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1488E167-5702-40C1-AE6F-0D5E871BA35F}" type="slidenum">
              <a:rPr lang="en-US" sz="1200">
                <a:latin typeface="Arial" charset="0"/>
              </a:rPr>
              <a:pPr/>
              <a:t>23</a:t>
            </a:fld>
            <a:endParaRPr lang="en-US" sz="1200">
              <a:latin typeface="Arial" charset="0"/>
            </a:endParaRPr>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DE98C0D0-1A0B-4857-9586-42B5C3AE9885}" type="slidenum">
              <a:rPr lang="en-US" sz="1200">
                <a:latin typeface="Arial" charset="0"/>
              </a:rPr>
              <a:pPr/>
              <a:t>24</a:t>
            </a:fld>
            <a:endParaRPr lang="en-US" sz="1200">
              <a:latin typeface="Arial" charset="0"/>
            </a:endParaRPr>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0FACB29-3C31-4C01-B7E1-1599F7DE5152}" type="slidenum">
              <a:rPr lang="en-US" sz="1200">
                <a:latin typeface="Arial" charset="0"/>
              </a:rPr>
              <a:pPr/>
              <a:t>25</a:t>
            </a:fld>
            <a:endParaRPr lang="en-US" sz="1200">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0DBB44C3-0F19-4027-9AE6-250E9213EAE7}" type="slidenum">
              <a:rPr lang="en-US" sz="1200">
                <a:latin typeface="Arial" charset="0"/>
              </a:rPr>
              <a:pPr/>
              <a:t>26</a:t>
            </a:fld>
            <a:endParaRPr lang="en-US" sz="1200">
              <a:latin typeface="Arial" charset="0"/>
            </a:endParaRPr>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58D74CBF-3994-4255-801D-62F54155E9D4}" type="slidenum">
              <a:rPr lang="en-US" sz="1200">
                <a:latin typeface="Arial" charset="0"/>
              </a:rPr>
              <a:pPr/>
              <a:t>27</a:t>
            </a:fld>
            <a:endParaRPr lang="en-US" sz="1200">
              <a:latin typeface="Arial" charset="0"/>
            </a:endParaRPr>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C54DF8D0-AC6A-4633-881C-537BAF92A28F}" type="slidenum">
              <a:rPr lang="en-US" sz="1200">
                <a:latin typeface="Arial" charset="0"/>
              </a:rPr>
              <a:pPr/>
              <a:t>28</a:t>
            </a:fld>
            <a:endParaRPr lang="en-US" sz="1200">
              <a:latin typeface="Arial" charset="0"/>
            </a:endParaRPr>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52BF8B7D-C5E0-4B9F-BC82-E514CFC9E5E6}" type="slidenum">
              <a:rPr lang="en-US" sz="1200">
                <a:latin typeface="Arial" charset="0"/>
              </a:rPr>
              <a:pPr/>
              <a:t>29</a:t>
            </a:fld>
            <a:endParaRPr lang="en-US" sz="1200">
              <a:latin typeface="Arial" charset="0"/>
            </a:endParaRPr>
          </a:p>
        </p:txBody>
      </p:sp>
      <p:sp>
        <p:nvSpPr>
          <p:cNvPr id="161795" name="Rectangle 2"/>
          <p:cNvSpPr>
            <a:spLocks noGrp="1" noRot="1" noChangeAspect="1" noChangeArrowheads="1" noTextEdit="1"/>
          </p:cNvSpPr>
          <p:nvPr>
            <p:ph type="sldImg"/>
          </p:nvPr>
        </p:nvSpPr>
        <p:spPr>
          <a:ln/>
        </p:spPr>
      </p:sp>
      <p:sp>
        <p:nvSpPr>
          <p:cNvPr id="161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90F1080-F5D4-49AA-BF5E-E23774E929B7}" type="slidenum">
              <a:rPr lang="en-US" sz="1200">
                <a:latin typeface="Arial" charset="0"/>
              </a:rPr>
              <a:pPr/>
              <a:t>30</a:t>
            </a:fld>
            <a:endParaRPr lang="en-US" sz="1200">
              <a:latin typeface="Arial" charset="0"/>
            </a:endParaRPr>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728627C-8A74-40C9-BEDB-44BD39885AF5}" type="slidenum">
              <a:rPr lang="en-US" sz="1200">
                <a:latin typeface="Arial" charset="0"/>
              </a:rPr>
              <a:pPr/>
              <a:t>4</a:t>
            </a:fld>
            <a:endParaRPr lang="en-US" sz="1200">
              <a:latin typeface="Arial" charset="0"/>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1F422777-5EBB-4C3B-AD98-B6CBFBFD3C8B}" type="slidenum">
              <a:rPr lang="en-US" sz="1200">
                <a:latin typeface="Arial" charset="0"/>
              </a:rPr>
              <a:pPr/>
              <a:t>31</a:t>
            </a:fld>
            <a:endParaRPr lang="en-US" sz="1200">
              <a:latin typeface="Arial" charset="0"/>
            </a:endParaRPr>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32B60189-01E5-4926-AE43-A4C6A58B88DC}" type="slidenum">
              <a:rPr lang="en-US" sz="1200">
                <a:latin typeface="Arial" charset="0"/>
              </a:rPr>
              <a:pPr/>
              <a:t>32</a:t>
            </a:fld>
            <a:endParaRPr lang="en-US" sz="1200">
              <a:latin typeface="Arial" charset="0"/>
            </a:endParaRPr>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46EB482-4A7C-4AEC-9FB6-37EF33473A5A}" type="slidenum">
              <a:rPr lang="en-US" sz="1200">
                <a:latin typeface="Arial" charset="0"/>
              </a:rPr>
              <a:pPr/>
              <a:t>33</a:t>
            </a:fld>
            <a:endParaRPr lang="en-US" sz="1200">
              <a:latin typeface="Arial" charset="0"/>
            </a:endParaRPr>
          </a:p>
        </p:txBody>
      </p:sp>
      <p:sp>
        <p:nvSpPr>
          <p:cNvPr id="165891" name="Rectangle 2"/>
          <p:cNvSpPr>
            <a:spLocks noGrp="1" noRot="1" noChangeAspect="1" noChangeArrowheads="1" noTextEdit="1"/>
          </p:cNvSpPr>
          <p:nvPr>
            <p:ph type="sldImg"/>
          </p:nvPr>
        </p:nvSpPr>
        <p:spPr>
          <a:ln/>
        </p:spPr>
      </p:sp>
      <p:sp>
        <p:nvSpPr>
          <p:cNvPr id="165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8C7BA77-B4AD-4289-A6EC-BCFEC3C511B1}" type="slidenum">
              <a:rPr lang="en-US" sz="1200">
                <a:latin typeface="Arial" charset="0"/>
              </a:rPr>
              <a:pPr/>
              <a:t>34</a:t>
            </a:fld>
            <a:endParaRPr lang="en-US" sz="1200">
              <a:latin typeface="Arial" charset="0"/>
            </a:endParaRPr>
          </a:p>
        </p:txBody>
      </p:sp>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6575D58-2396-42AC-8E8E-9E3B33EF6176}" type="slidenum">
              <a:rPr lang="en-US" sz="1200">
                <a:latin typeface="Arial" charset="0"/>
              </a:rPr>
              <a:pPr/>
              <a:t>35</a:t>
            </a:fld>
            <a:endParaRPr lang="en-US" sz="1200">
              <a:latin typeface="Arial" charset="0"/>
            </a:endParaRPr>
          </a:p>
        </p:txBody>
      </p:sp>
      <p:sp>
        <p:nvSpPr>
          <p:cNvPr id="167939" name="Rectangle 2"/>
          <p:cNvSpPr>
            <a:spLocks noGrp="1" noRot="1" noChangeAspect="1" noChangeArrowheads="1" noTextEdit="1"/>
          </p:cNvSpPr>
          <p:nvPr>
            <p:ph type="sldImg"/>
          </p:nvPr>
        </p:nvSpPr>
        <p:spPr>
          <a:ln/>
        </p:spPr>
      </p:sp>
      <p:sp>
        <p:nvSpPr>
          <p:cNvPr id="167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32B60189-01E5-4926-AE43-A4C6A58B88DC}" type="slidenum">
              <a:rPr lang="en-US" sz="1200">
                <a:latin typeface="Arial" charset="0"/>
              </a:rPr>
              <a:pPr/>
              <a:t>36</a:t>
            </a:fld>
            <a:endParaRPr lang="en-US" sz="1200">
              <a:latin typeface="Arial" charset="0"/>
            </a:endParaRPr>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46EB482-4A7C-4AEC-9FB6-37EF33473A5A}" type="slidenum">
              <a:rPr lang="en-US" sz="1200">
                <a:latin typeface="Arial" charset="0"/>
              </a:rPr>
              <a:pPr/>
              <a:t>37</a:t>
            </a:fld>
            <a:endParaRPr lang="en-US" sz="1200">
              <a:latin typeface="Arial" charset="0"/>
            </a:endParaRPr>
          </a:p>
        </p:txBody>
      </p:sp>
      <p:sp>
        <p:nvSpPr>
          <p:cNvPr id="165891" name="Rectangle 2"/>
          <p:cNvSpPr>
            <a:spLocks noGrp="1" noRot="1" noChangeAspect="1" noChangeArrowheads="1" noTextEdit="1"/>
          </p:cNvSpPr>
          <p:nvPr>
            <p:ph type="sldImg"/>
          </p:nvPr>
        </p:nvSpPr>
        <p:spPr>
          <a:ln/>
        </p:spPr>
      </p:sp>
      <p:sp>
        <p:nvSpPr>
          <p:cNvPr id="165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D9401D14-EBCA-4FF4-81F1-4C7B92FCE19A}" type="slidenum">
              <a:rPr lang="en-US" sz="1200">
                <a:latin typeface="Arial" charset="0"/>
              </a:rPr>
              <a:pPr/>
              <a:t>38</a:t>
            </a:fld>
            <a:endParaRPr lang="en-US" sz="1200">
              <a:latin typeface="Arial" charset="0"/>
            </a:endParaRPr>
          </a:p>
        </p:txBody>
      </p:sp>
      <p:sp>
        <p:nvSpPr>
          <p:cNvPr id="168963" name="Rectangle 2"/>
          <p:cNvSpPr>
            <a:spLocks noGrp="1" noRot="1" noChangeAspect="1" noChangeArrowheads="1" noTextEdit="1"/>
          </p:cNvSpPr>
          <p:nvPr>
            <p:ph type="sldImg"/>
          </p:nvPr>
        </p:nvSpPr>
        <p:spPr>
          <a:ln/>
        </p:spPr>
      </p:sp>
      <p:sp>
        <p:nvSpPr>
          <p:cNvPr id="168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2ACB6243-C289-4B4B-B2D1-ABAF60779BC1}" type="slidenum">
              <a:rPr lang="en-US" sz="1200">
                <a:latin typeface="Arial" charset="0"/>
              </a:rPr>
              <a:pPr/>
              <a:t>39</a:t>
            </a:fld>
            <a:endParaRPr lang="en-US" sz="1200">
              <a:latin typeface="Arial" charset="0"/>
            </a:endParaRPr>
          </a:p>
        </p:txBody>
      </p:sp>
      <p:sp>
        <p:nvSpPr>
          <p:cNvPr id="175107" name="Rectangle 2"/>
          <p:cNvSpPr>
            <a:spLocks noGrp="1" noRot="1" noChangeAspect="1" noChangeArrowheads="1" noTextEdit="1"/>
          </p:cNvSpPr>
          <p:nvPr>
            <p:ph type="sldImg"/>
          </p:nvPr>
        </p:nvSpPr>
        <p:spPr>
          <a:ln/>
        </p:spPr>
      </p:sp>
      <p:sp>
        <p:nvSpPr>
          <p:cNvPr id="175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AB872C7-E3D9-44D3-864F-795EC044021B}" type="slidenum">
              <a:rPr lang="en-US" sz="1200">
                <a:latin typeface="Arial" charset="0"/>
              </a:rPr>
              <a:pPr/>
              <a:t>40</a:t>
            </a:fld>
            <a:endParaRPr lang="en-US" sz="1200">
              <a:latin typeface="Arial" charset="0"/>
            </a:endParaRPr>
          </a:p>
        </p:txBody>
      </p:sp>
      <p:sp>
        <p:nvSpPr>
          <p:cNvPr id="176131" name="Rectangle 2"/>
          <p:cNvSpPr>
            <a:spLocks noGrp="1" noRot="1" noChangeAspect="1" noChangeArrowheads="1" noTextEdit="1"/>
          </p:cNvSpPr>
          <p:nvPr>
            <p:ph type="sldImg"/>
          </p:nvPr>
        </p:nvSpPr>
        <p:spPr>
          <a:ln/>
        </p:spPr>
      </p:sp>
      <p:sp>
        <p:nvSpPr>
          <p:cNvPr id="176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4D904571-C962-44EB-BB39-7CE20BD6173D}" type="slidenum">
              <a:rPr lang="en-US" sz="1200">
                <a:latin typeface="Arial" charset="0"/>
              </a:rPr>
              <a:pPr/>
              <a:t>5</a:t>
            </a:fld>
            <a:endParaRPr lang="en-US" sz="1200">
              <a:latin typeface="Arial" charset="0"/>
            </a:endParaRPr>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71D9F298-1615-4258-B449-01FBA0639E0D}" type="slidenum">
              <a:rPr lang="en-US" sz="1200">
                <a:latin typeface="Arial" charset="0"/>
              </a:rPr>
              <a:pPr/>
              <a:t>41</a:t>
            </a:fld>
            <a:endParaRPr lang="en-US" sz="1200">
              <a:latin typeface="Arial" charset="0"/>
            </a:endParaRPr>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D6075B92-1318-4797-984C-7906EDADA596}" type="slidenum">
              <a:rPr lang="en-US" sz="1200">
                <a:latin typeface="Arial" charset="0"/>
              </a:rPr>
              <a:pPr/>
              <a:t>42</a:t>
            </a:fld>
            <a:endParaRPr lang="en-US" sz="1200">
              <a:latin typeface="Arial" charset="0"/>
            </a:endParaRPr>
          </a:p>
        </p:txBody>
      </p:sp>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A6773DC-B25D-4AB6-8AC0-48F0B072276E}" type="slidenum">
              <a:rPr lang="en-US" sz="1200">
                <a:latin typeface="Arial" charset="0"/>
              </a:rPr>
              <a:pPr/>
              <a:t>43</a:t>
            </a:fld>
            <a:endParaRPr lang="en-US" sz="1200">
              <a:latin typeface="Arial" charset="0"/>
            </a:endParaRPr>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3F9D8152-CD01-49A9-8BEF-AA24353082D0}" type="slidenum">
              <a:rPr lang="en-US" sz="1200">
                <a:latin typeface="Arial" charset="0"/>
              </a:rPr>
              <a:pPr/>
              <a:t>45</a:t>
            </a:fld>
            <a:endParaRPr lang="en-US" sz="1200">
              <a:latin typeface="Arial" charset="0"/>
            </a:endParaRPr>
          </a:p>
        </p:txBody>
      </p:sp>
      <p:sp>
        <p:nvSpPr>
          <p:cNvPr id="180227" name="Rectangle 2"/>
          <p:cNvSpPr>
            <a:spLocks noGrp="1" noRot="1" noChangeAspect="1" noChangeArrowheads="1" noTextEdit="1"/>
          </p:cNvSpPr>
          <p:nvPr>
            <p:ph type="sldImg"/>
          </p:nvPr>
        </p:nvSpPr>
        <p:spPr>
          <a:ln/>
        </p:spPr>
      </p:sp>
      <p:sp>
        <p:nvSpPr>
          <p:cNvPr id="180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09EECB79-8012-4CF8-AE0C-91DDD5FD0E24}" type="slidenum">
              <a:rPr lang="en-US" sz="1200">
                <a:latin typeface="Arial" charset="0"/>
              </a:rPr>
              <a:pPr/>
              <a:t>46</a:t>
            </a:fld>
            <a:endParaRPr lang="en-US" sz="1200">
              <a:latin typeface="Arial" charset="0"/>
            </a:endParaRPr>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A7B8E27D-16D4-46C9-8EB1-841ABD2E0E3E}" type="slidenum">
              <a:rPr lang="en-US" sz="1200">
                <a:latin typeface="Arial" charset="0"/>
              </a:rPr>
              <a:pPr/>
              <a:t>47</a:t>
            </a:fld>
            <a:endParaRPr lang="en-US" sz="1200">
              <a:latin typeface="Arial" charset="0"/>
            </a:endParaRPr>
          </a:p>
        </p:txBody>
      </p:sp>
      <p:sp>
        <p:nvSpPr>
          <p:cNvPr id="182275" name="Rectangle 2"/>
          <p:cNvSpPr>
            <a:spLocks noGrp="1" noRot="1" noChangeAspect="1" noChangeArrowheads="1" noTextEdit="1"/>
          </p:cNvSpPr>
          <p:nvPr>
            <p:ph type="sldImg"/>
          </p:nvPr>
        </p:nvSpPr>
        <p:spPr>
          <a:ln/>
        </p:spPr>
      </p:sp>
      <p:sp>
        <p:nvSpPr>
          <p:cNvPr id="182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9B463561-0C04-4B53-9745-919D8B02B9EE}" type="slidenum">
              <a:rPr lang="en-US" sz="1200">
                <a:latin typeface="Arial" charset="0"/>
              </a:rPr>
              <a:pPr/>
              <a:t>48</a:t>
            </a:fld>
            <a:endParaRPr lang="en-US" sz="1200">
              <a:latin typeface="Arial"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3631014A-3866-4AF8-AD49-DEB769E8E092}" type="slidenum">
              <a:rPr lang="en-US" sz="1200">
                <a:latin typeface="Arial" charset="0"/>
              </a:rPr>
              <a:pPr/>
              <a:t>49</a:t>
            </a:fld>
            <a:endParaRPr lang="en-US" sz="1200">
              <a:latin typeface="Arial" charset="0"/>
            </a:endParaRPr>
          </a:p>
        </p:txBody>
      </p:sp>
      <p:sp>
        <p:nvSpPr>
          <p:cNvPr id="184323" name="Rectangle 2"/>
          <p:cNvSpPr>
            <a:spLocks noGrp="1" noRot="1" noChangeAspect="1" noChangeArrowheads="1" noTextEdit="1"/>
          </p:cNvSpPr>
          <p:nvPr>
            <p:ph type="sldImg"/>
          </p:nvPr>
        </p:nvSpPr>
        <p:spPr>
          <a:ln/>
        </p:spPr>
      </p:sp>
      <p:sp>
        <p:nvSpPr>
          <p:cNvPr id="184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63344532-1C35-427D-A67C-9828BD7871E8}" type="slidenum">
              <a:rPr lang="en-US" sz="1200">
                <a:latin typeface="Arial" charset="0"/>
              </a:rPr>
              <a:pPr/>
              <a:t>50</a:t>
            </a:fld>
            <a:endParaRPr lang="en-US" sz="1200">
              <a:latin typeface="Arial" charset="0"/>
            </a:endParaRPr>
          </a:p>
        </p:txBody>
      </p:sp>
      <p:sp>
        <p:nvSpPr>
          <p:cNvPr id="185347" name="Rectangle 2"/>
          <p:cNvSpPr>
            <a:spLocks noGrp="1" noRot="1" noChangeAspect="1" noChangeArrowheads="1" noTextEdit="1"/>
          </p:cNvSpPr>
          <p:nvPr>
            <p:ph type="sldImg"/>
          </p:nvPr>
        </p:nvSpPr>
        <p:spPr>
          <a:ln/>
        </p:spPr>
      </p:sp>
      <p:sp>
        <p:nvSpPr>
          <p:cNvPr id="185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2D104155-12DC-41E2-B471-5BBD8A90FF20}" type="slidenum">
              <a:rPr lang="en-US" sz="1200">
                <a:latin typeface="Arial" charset="0"/>
              </a:rPr>
              <a:pPr/>
              <a:t>51</a:t>
            </a:fld>
            <a:endParaRPr lang="en-US" sz="1200">
              <a:latin typeface="Arial"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8FF482F-6B73-4758-B39E-BE36D64B8953}" type="slidenum">
              <a:rPr lang="en-US" sz="1200">
                <a:latin typeface="Arial" charset="0"/>
              </a:rPr>
              <a:pPr/>
              <a:t>6</a:t>
            </a:fld>
            <a:endParaRPr lang="en-US" sz="1200">
              <a:latin typeface="Arial" charset="0"/>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CC3E85C-AA19-4F65-8EF1-347AE3B04B71}" type="slidenum">
              <a:rPr lang="en-US" sz="1200">
                <a:latin typeface="Arial" charset="0"/>
              </a:rPr>
              <a:pPr/>
              <a:t>53</a:t>
            </a:fld>
            <a:endParaRPr lang="en-US" sz="1200">
              <a:latin typeface="Arial" charset="0"/>
            </a:endParaRPr>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10B4358F-8C64-4194-9290-AC57F9487BC6}" type="slidenum">
              <a:rPr lang="en-US" sz="1200">
                <a:latin typeface="Arial" charset="0"/>
              </a:rPr>
              <a:pPr/>
              <a:t>54</a:t>
            </a:fld>
            <a:endParaRPr lang="en-US" sz="1200">
              <a:latin typeface="Arial" charset="0"/>
            </a:endParaRPr>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DAF7DC4-FF76-4E6D-8D5E-0F00F7DF8126}" type="slidenum">
              <a:rPr lang="en-US" sz="1200">
                <a:latin typeface="Arial" charset="0"/>
              </a:rPr>
              <a:pPr/>
              <a:t>55</a:t>
            </a:fld>
            <a:endParaRPr lang="en-US" sz="1200">
              <a:latin typeface="Arial" charset="0"/>
            </a:endParaRPr>
          </a:p>
        </p:txBody>
      </p:sp>
      <p:sp>
        <p:nvSpPr>
          <p:cNvPr id="189443" name="Rectangle 2"/>
          <p:cNvSpPr>
            <a:spLocks noGrp="1" noRot="1" noChangeAspect="1" noChangeArrowheads="1" noTextEdit="1"/>
          </p:cNvSpPr>
          <p:nvPr>
            <p:ph type="sldImg"/>
          </p:nvPr>
        </p:nvSpPr>
        <p:spPr>
          <a:ln/>
        </p:spPr>
      </p:sp>
      <p:sp>
        <p:nvSpPr>
          <p:cNvPr id="189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295B0371-A491-4B32-AD15-814EC87C8AB7}" type="slidenum">
              <a:rPr lang="en-US" sz="1200">
                <a:latin typeface="Arial" charset="0"/>
              </a:rPr>
              <a:pPr/>
              <a:t>56</a:t>
            </a:fld>
            <a:endParaRPr lang="en-US" sz="1200">
              <a:latin typeface="Arial" charset="0"/>
            </a:endParaRPr>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6E68AA2-3DBE-4E05-B647-B17D7CDDF9D0}" type="slidenum">
              <a:rPr lang="en-US" sz="1200">
                <a:latin typeface="Arial" charset="0"/>
              </a:rPr>
              <a:pPr/>
              <a:t>57</a:t>
            </a:fld>
            <a:endParaRPr lang="en-US" sz="1200">
              <a:latin typeface="Arial" charset="0"/>
            </a:endParaRPr>
          </a:p>
        </p:txBody>
      </p:sp>
      <p:sp>
        <p:nvSpPr>
          <p:cNvPr id="191491" name="Rectangle 2"/>
          <p:cNvSpPr>
            <a:spLocks noGrp="1" noRot="1" noChangeAspect="1" noChangeArrowheads="1" noTextEdit="1"/>
          </p:cNvSpPr>
          <p:nvPr>
            <p:ph type="sldImg"/>
          </p:nvPr>
        </p:nvSpPr>
        <p:spPr>
          <a:ln/>
        </p:spPr>
      </p:sp>
      <p:sp>
        <p:nvSpPr>
          <p:cNvPr id="191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7414E487-E5D0-427A-B105-AD478EED3602}" type="slidenum">
              <a:rPr lang="en-US" sz="1200">
                <a:latin typeface="Arial" charset="0"/>
              </a:rPr>
              <a:pPr/>
              <a:t>58</a:t>
            </a:fld>
            <a:endParaRPr lang="en-US" sz="1200">
              <a:latin typeface="Arial" charset="0"/>
            </a:endParaRPr>
          </a:p>
        </p:txBody>
      </p:sp>
      <p:sp>
        <p:nvSpPr>
          <p:cNvPr id="192515" name="Rectangle 2"/>
          <p:cNvSpPr>
            <a:spLocks noGrp="1" noRot="1" noChangeAspect="1" noChangeArrowheads="1" noTextEdit="1"/>
          </p:cNvSpPr>
          <p:nvPr>
            <p:ph type="sldImg"/>
          </p:nvPr>
        </p:nvSpPr>
        <p:spPr>
          <a:ln/>
        </p:spPr>
      </p:sp>
      <p:sp>
        <p:nvSpPr>
          <p:cNvPr id="192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D60CB560-2BA9-476B-BDF4-C558A5548C94}" type="slidenum">
              <a:rPr lang="en-US" sz="1200">
                <a:latin typeface="Arial" charset="0"/>
              </a:rPr>
              <a:pPr/>
              <a:t>59</a:t>
            </a:fld>
            <a:endParaRPr lang="en-US" sz="1200">
              <a:latin typeface="Arial" charset="0"/>
            </a:endParaRPr>
          </a:p>
        </p:txBody>
      </p:sp>
      <p:sp>
        <p:nvSpPr>
          <p:cNvPr id="193539" name="Rectangle 2"/>
          <p:cNvSpPr>
            <a:spLocks noGrp="1" noRot="1" noChangeAspect="1" noChangeArrowheads="1" noTextEdit="1"/>
          </p:cNvSpPr>
          <p:nvPr>
            <p:ph type="sldImg"/>
          </p:nvPr>
        </p:nvSpPr>
        <p:spPr>
          <a:ln/>
        </p:spPr>
      </p:sp>
      <p:sp>
        <p:nvSpPr>
          <p:cNvPr id="193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C23F58A5-D195-4E6C-B612-E566E6C83CB9}" type="slidenum">
              <a:rPr lang="en-US" sz="1200">
                <a:latin typeface="Arial" charset="0"/>
              </a:rPr>
              <a:pPr/>
              <a:t>60</a:t>
            </a:fld>
            <a:endParaRPr lang="en-US" sz="1200">
              <a:latin typeface="Arial" charset="0"/>
            </a:endParaRPr>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C23DE808-FAEA-4171-A2EB-AD9058550407}" type="slidenum">
              <a:rPr lang="en-US" sz="1200">
                <a:latin typeface="Arial" charset="0"/>
              </a:rPr>
              <a:pPr/>
              <a:t>61</a:t>
            </a:fld>
            <a:endParaRPr lang="en-US" sz="1200">
              <a:latin typeface="Arial" charset="0"/>
            </a:endParaRPr>
          </a:p>
        </p:txBody>
      </p:sp>
      <p:sp>
        <p:nvSpPr>
          <p:cNvPr id="195587" name="Rectangle 2"/>
          <p:cNvSpPr>
            <a:spLocks noGrp="1" noRot="1" noChangeAspect="1" noChangeArrowheads="1" noTextEdit="1"/>
          </p:cNvSpPr>
          <p:nvPr>
            <p:ph type="sldImg"/>
          </p:nvPr>
        </p:nvSpPr>
        <p:spPr>
          <a:ln/>
        </p:spPr>
      </p:sp>
      <p:sp>
        <p:nvSpPr>
          <p:cNvPr id="195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00431D56-D816-443C-8BC0-9C5637E80351}" type="slidenum">
              <a:rPr lang="en-US" sz="1200">
                <a:latin typeface="Arial" charset="0"/>
              </a:rPr>
              <a:pPr/>
              <a:t>62</a:t>
            </a:fld>
            <a:endParaRPr lang="en-US" sz="1200">
              <a:latin typeface="Arial" charset="0"/>
            </a:endParaRPr>
          </a:p>
        </p:txBody>
      </p:sp>
      <p:sp>
        <p:nvSpPr>
          <p:cNvPr id="196611" name="Rectangle 2"/>
          <p:cNvSpPr>
            <a:spLocks noGrp="1" noRot="1" noChangeAspect="1" noChangeArrowheads="1" noTextEdit="1"/>
          </p:cNvSpPr>
          <p:nvPr>
            <p:ph type="sldImg"/>
          </p:nvPr>
        </p:nvSpPr>
        <p:spPr>
          <a:ln/>
        </p:spPr>
      </p:sp>
      <p:sp>
        <p:nvSpPr>
          <p:cNvPr id="196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CB7BD974-23B3-403D-8DD9-2AAAE1DA7689}" type="slidenum">
              <a:rPr lang="en-US" sz="1200">
                <a:latin typeface="Arial" charset="0"/>
              </a:rPr>
              <a:pPr/>
              <a:t>7</a:t>
            </a:fld>
            <a:endParaRPr lang="en-US" sz="1200">
              <a:latin typeface="Arial" charset="0"/>
            </a:endParaRPr>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4C4C943-016D-4864-9398-66A52FAE176D}" type="slidenum">
              <a:rPr lang="en-US" sz="1200">
                <a:latin typeface="Arial" charset="0"/>
              </a:rPr>
              <a:pPr/>
              <a:t>63</a:t>
            </a:fld>
            <a:endParaRPr lang="en-US" sz="1200">
              <a:latin typeface="Arial" charset="0"/>
            </a:endParaRPr>
          </a:p>
        </p:txBody>
      </p:sp>
      <p:sp>
        <p:nvSpPr>
          <p:cNvPr id="197635" name="Rectangle 2"/>
          <p:cNvSpPr>
            <a:spLocks noGrp="1" noRot="1" noChangeAspect="1" noChangeArrowheads="1" noTextEdit="1"/>
          </p:cNvSpPr>
          <p:nvPr>
            <p:ph type="sldImg"/>
          </p:nvPr>
        </p:nvSpPr>
        <p:spPr>
          <a:ln/>
        </p:spPr>
      </p:sp>
      <p:sp>
        <p:nvSpPr>
          <p:cNvPr id="197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0A0D0F82-EA5D-4A15-BAB4-CD36759F414F}" type="slidenum">
              <a:rPr lang="en-US" sz="1200">
                <a:latin typeface="Arial" charset="0"/>
              </a:rPr>
              <a:pPr/>
              <a:t>64</a:t>
            </a:fld>
            <a:endParaRPr lang="en-US" sz="1200">
              <a:latin typeface="Arial" charset="0"/>
            </a:endParaRPr>
          </a:p>
        </p:txBody>
      </p:sp>
      <p:sp>
        <p:nvSpPr>
          <p:cNvPr id="198659" name="Rectangle 2"/>
          <p:cNvSpPr>
            <a:spLocks noGrp="1" noRot="1" noChangeAspect="1" noChangeArrowheads="1" noTextEdit="1"/>
          </p:cNvSpPr>
          <p:nvPr>
            <p:ph type="sldImg"/>
          </p:nvPr>
        </p:nvSpPr>
        <p:spPr>
          <a:ln/>
        </p:spPr>
      </p:sp>
      <p:sp>
        <p:nvSpPr>
          <p:cNvPr id="198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51DC0CA-08B4-4DDC-B6DB-CA64A355A150}" type="slidenum">
              <a:rPr lang="en-US" sz="1200">
                <a:latin typeface="Arial" charset="0"/>
              </a:rPr>
              <a:pPr/>
              <a:t>65</a:t>
            </a:fld>
            <a:endParaRPr lang="en-US" sz="1200">
              <a:latin typeface="Arial" charset="0"/>
            </a:endParaRPr>
          </a:p>
        </p:txBody>
      </p:sp>
      <p:sp>
        <p:nvSpPr>
          <p:cNvPr id="199683" name="Rectangle 2"/>
          <p:cNvSpPr>
            <a:spLocks noGrp="1" noRot="1" noChangeAspect="1" noChangeArrowheads="1" noTextEdit="1"/>
          </p:cNvSpPr>
          <p:nvPr>
            <p:ph type="sldImg"/>
          </p:nvPr>
        </p:nvSpPr>
        <p:spPr>
          <a:ln/>
        </p:spPr>
      </p:sp>
      <p:sp>
        <p:nvSpPr>
          <p:cNvPr id="199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83D5201-3F40-461E-83BA-43B9269D07DC}" type="slidenum">
              <a:rPr lang="en-US" sz="1200">
                <a:latin typeface="Arial" charset="0"/>
              </a:rPr>
              <a:pPr/>
              <a:t>66</a:t>
            </a:fld>
            <a:endParaRPr lang="en-US" sz="1200">
              <a:latin typeface="Arial" charset="0"/>
            </a:endParaRPr>
          </a:p>
        </p:txBody>
      </p:sp>
      <p:sp>
        <p:nvSpPr>
          <p:cNvPr id="200707" name="Rectangle 2"/>
          <p:cNvSpPr>
            <a:spLocks noGrp="1" noRot="1" noChangeAspect="1" noChangeArrowheads="1" noTextEdit="1"/>
          </p:cNvSpPr>
          <p:nvPr>
            <p:ph type="sldImg"/>
          </p:nvPr>
        </p:nvSpPr>
        <p:spPr>
          <a:ln/>
        </p:spPr>
      </p:sp>
      <p:sp>
        <p:nvSpPr>
          <p:cNvPr id="200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6676EBD-1FC6-4C50-9BD4-8696DBA05336}" type="slidenum">
              <a:rPr lang="en-US" sz="1200">
                <a:latin typeface="Arial" charset="0"/>
              </a:rPr>
              <a:pPr/>
              <a:t>67</a:t>
            </a:fld>
            <a:endParaRPr lang="en-US" sz="1200">
              <a:latin typeface="Arial" charset="0"/>
            </a:endParaRPr>
          </a:p>
        </p:txBody>
      </p:sp>
      <p:sp>
        <p:nvSpPr>
          <p:cNvPr id="201731" name="Rectangle 2"/>
          <p:cNvSpPr>
            <a:spLocks noGrp="1" noRot="1" noChangeAspect="1" noChangeArrowheads="1" noTextEdit="1"/>
          </p:cNvSpPr>
          <p:nvPr>
            <p:ph type="sldImg"/>
          </p:nvPr>
        </p:nvSpPr>
        <p:spPr>
          <a:ln/>
        </p:spPr>
      </p:sp>
      <p:sp>
        <p:nvSpPr>
          <p:cNvPr id="201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4EE8AEF-677D-4BCB-871B-264C03A1629D}" type="slidenum">
              <a:rPr lang="en-US" sz="1200">
                <a:latin typeface="Arial" charset="0"/>
              </a:rPr>
              <a:pPr/>
              <a:t>68</a:t>
            </a:fld>
            <a:endParaRPr lang="en-US" sz="1200">
              <a:latin typeface="Arial" charset="0"/>
            </a:endParaRPr>
          </a:p>
        </p:txBody>
      </p:sp>
      <p:sp>
        <p:nvSpPr>
          <p:cNvPr id="202755" name="Rectangle 2"/>
          <p:cNvSpPr>
            <a:spLocks noGrp="1" noRot="1" noChangeAspect="1" noChangeArrowheads="1" noTextEdit="1"/>
          </p:cNvSpPr>
          <p:nvPr>
            <p:ph type="sldImg"/>
          </p:nvPr>
        </p:nvSpPr>
        <p:spPr>
          <a:ln/>
        </p:spPr>
      </p:sp>
      <p:sp>
        <p:nvSpPr>
          <p:cNvPr id="202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D444BABD-F366-4472-B361-7FBF5A07B2C1}" type="slidenum">
              <a:rPr lang="en-US" sz="1200">
                <a:latin typeface="Arial" charset="0"/>
              </a:rPr>
              <a:pPr/>
              <a:t>69</a:t>
            </a:fld>
            <a:endParaRPr lang="en-US" sz="1200">
              <a:latin typeface="Arial" charset="0"/>
            </a:endParaRPr>
          </a:p>
        </p:txBody>
      </p:sp>
      <p:sp>
        <p:nvSpPr>
          <p:cNvPr id="203779" name="Rectangle 2"/>
          <p:cNvSpPr>
            <a:spLocks noGrp="1" noRot="1" noChangeAspect="1" noChangeArrowheads="1" noTextEdit="1"/>
          </p:cNvSpPr>
          <p:nvPr>
            <p:ph type="sldImg"/>
          </p:nvPr>
        </p:nvSpPr>
        <p:spPr>
          <a:ln/>
        </p:spPr>
      </p:sp>
      <p:sp>
        <p:nvSpPr>
          <p:cNvPr id="203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74C4C855-59B1-4AE5-916C-C690D7F27809}" type="slidenum">
              <a:rPr lang="en-US" sz="1200">
                <a:latin typeface="Arial" charset="0"/>
              </a:rPr>
              <a:pPr/>
              <a:t>70</a:t>
            </a:fld>
            <a:endParaRPr lang="en-US" sz="1200">
              <a:latin typeface="Arial" charset="0"/>
            </a:endParaRPr>
          </a:p>
        </p:txBody>
      </p:sp>
      <p:sp>
        <p:nvSpPr>
          <p:cNvPr id="204803" name="Rectangle 2"/>
          <p:cNvSpPr>
            <a:spLocks noGrp="1" noRot="1" noChangeAspect="1" noChangeArrowheads="1" noTextEdit="1"/>
          </p:cNvSpPr>
          <p:nvPr>
            <p:ph type="sldImg"/>
          </p:nvPr>
        </p:nvSpPr>
        <p:spPr>
          <a:ln/>
        </p:spPr>
      </p:sp>
      <p:sp>
        <p:nvSpPr>
          <p:cNvPr id="204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B4F966C5-2817-40EA-A793-8E5EB791D3E0}" type="slidenum">
              <a:rPr lang="en-US" sz="1200">
                <a:latin typeface="Arial" charset="0"/>
              </a:rPr>
              <a:pPr/>
              <a:t>71</a:t>
            </a:fld>
            <a:endParaRPr lang="en-US" sz="1200">
              <a:latin typeface="Arial" charset="0"/>
            </a:endParaRPr>
          </a:p>
        </p:txBody>
      </p:sp>
      <p:sp>
        <p:nvSpPr>
          <p:cNvPr id="205827" name="Rectangle 2"/>
          <p:cNvSpPr>
            <a:spLocks noGrp="1" noRot="1" noChangeAspect="1" noChangeArrowheads="1" noTextEdit="1"/>
          </p:cNvSpPr>
          <p:nvPr>
            <p:ph type="sldImg"/>
          </p:nvPr>
        </p:nvSpPr>
        <p:spPr>
          <a:ln/>
        </p:spPr>
      </p:sp>
      <p:sp>
        <p:nvSpPr>
          <p:cNvPr id="205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880D140-4989-4AF0-B6C4-3683356766F7}" type="slidenum">
              <a:rPr lang="en-US" sz="1200">
                <a:latin typeface="Arial" charset="0"/>
              </a:rPr>
              <a:pPr/>
              <a:t>72</a:t>
            </a:fld>
            <a:endParaRPr lang="en-US" sz="1200">
              <a:latin typeface="Arial" charset="0"/>
            </a:endParaRPr>
          </a:p>
        </p:txBody>
      </p:sp>
      <p:sp>
        <p:nvSpPr>
          <p:cNvPr id="206851" name="Rectangle 2"/>
          <p:cNvSpPr>
            <a:spLocks noGrp="1" noRot="1" noChangeAspect="1" noChangeArrowheads="1" noTextEdit="1"/>
          </p:cNvSpPr>
          <p:nvPr>
            <p:ph type="sldImg"/>
          </p:nvPr>
        </p:nvSpPr>
        <p:spPr>
          <a:ln/>
        </p:spPr>
      </p:sp>
      <p:sp>
        <p:nvSpPr>
          <p:cNvPr id="206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1A038AAD-EFE4-4644-8E9C-A1022AB34B0F}" type="slidenum">
              <a:rPr lang="en-US" sz="1200">
                <a:latin typeface="Arial" charset="0"/>
              </a:rPr>
              <a:pPr/>
              <a:t>8</a:t>
            </a:fld>
            <a:endParaRPr lang="en-US" sz="1200">
              <a:latin typeface="Arial" charset="0"/>
            </a:endParaRPr>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A1CB3234-7080-40E1-82CA-40AB0F2F0C94}" type="slidenum">
              <a:rPr lang="en-US" sz="1200">
                <a:latin typeface="Arial" charset="0"/>
              </a:rPr>
              <a:pPr/>
              <a:t>73</a:t>
            </a:fld>
            <a:endParaRPr lang="en-US" sz="1200">
              <a:latin typeface="Arial" charset="0"/>
            </a:endParaRPr>
          </a:p>
        </p:txBody>
      </p:sp>
      <p:sp>
        <p:nvSpPr>
          <p:cNvPr id="207875" name="Rectangle 2"/>
          <p:cNvSpPr>
            <a:spLocks noGrp="1" noRot="1" noChangeAspect="1" noChangeArrowheads="1" noTextEdit="1"/>
          </p:cNvSpPr>
          <p:nvPr>
            <p:ph type="sldImg"/>
          </p:nvPr>
        </p:nvSpPr>
        <p:spPr>
          <a:ln/>
        </p:spPr>
      </p:sp>
      <p:sp>
        <p:nvSpPr>
          <p:cNvPr id="207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9906F486-6F73-491B-9B9F-D44621D20219}" type="slidenum">
              <a:rPr lang="en-US" sz="1200">
                <a:latin typeface="Arial" charset="0"/>
              </a:rPr>
              <a:pPr/>
              <a:t>74</a:t>
            </a:fld>
            <a:endParaRPr lang="en-US" sz="1200">
              <a:latin typeface="Arial" charset="0"/>
            </a:endParaRPr>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12A44674-78AD-40C8-86DB-7FF84FDB4337}" type="slidenum">
              <a:rPr lang="en-US" sz="1200">
                <a:latin typeface="Arial" charset="0"/>
              </a:rPr>
              <a:pPr/>
              <a:t>75</a:t>
            </a:fld>
            <a:endParaRPr lang="en-US" sz="1200">
              <a:latin typeface="Arial" charset="0"/>
            </a:endParaRPr>
          </a:p>
        </p:txBody>
      </p:sp>
      <p:sp>
        <p:nvSpPr>
          <p:cNvPr id="209923" name="Rectangle 2"/>
          <p:cNvSpPr>
            <a:spLocks noGrp="1" noRot="1" noChangeAspect="1" noChangeArrowheads="1" noTextEdit="1"/>
          </p:cNvSpPr>
          <p:nvPr>
            <p:ph type="sldImg"/>
          </p:nvPr>
        </p:nvSpPr>
        <p:spPr>
          <a:ln/>
        </p:spPr>
      </p:sp>
      <p:sp>
        <p:nvSpPr>
          <p:cNvPr id="209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17BEFD4-7F96-468F-BF23-8284E9F9D725}" type="slidenum">
              <a:rPr lang="en-US" sz="1200">
                <a:latin typeface="Arial" charset="0"/>
              </a:rPr>
              <a:pPr/>
              <a:t>76</a:t>
            </a:fld>
            <a:endParaRPr lang="en-US" sz="1200">
              <a:latin typeface="Arial" charset="0"/>
            </a:endParaRPr>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3C601E0E-A982-4125-B397-66A2DFA5A9A9}" type="slidenum">
              <a:rPr lang="en-US" sz="1200">
                <a:latin typeface="Arial" charset="0"/>
              </a:rPr>
              <a:pPr/>
              <a:t>77</a:t>
            </a:fld>
            <a:endParaRPr lang="en-US" sz="1200">
              <a:latin typeface="Arial" charset="0"/>
            </a:endParaRPr>
          </a:p>
        </p:txBody>
      </p:sp>
      <p:sp>
        <p:nvSpPr>
          <p:cNvPr id="211971" name="Rectangle 2"/>
          <p:cNvSpPr>
            <a:spLocks noGrp="1" noRot="1" noChangeAspect="1" noChangeArrowheads="1" noTextEdit="1"/>
          </p:cNvSpPr>
          <p:nvPr>
            <p:ph type="sldImg"/>
          </p:nvPr>
        </p:nvSpPr>
        <p:spPr>
          <a:ln/>
        </p:spPr>
      </p:sp>
      <p:sp>
        <p:nvSpPr>
          <p:cNvPr id="211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DC72BCE6-A038-45E6-ACBD-4453237C2FF0}" type="slidenum">
              <a:rPr lang="en-US" sz="1200">
                <a:latin typeface="Arial" charset="0"/>
              </a:rPr>
              <a:pPr/>
              <a:t>78</a:t>
            </a:fld>
            <a:endParaRPr lang="en-US" sz="1200">
              <a:latin typeface="Arial" charset="0"/>
            </a:endParaRPr>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4FE51A92-5391-4805-AFE7-EF8277F7CA23}" type="slidenum">
              <a:rPr lang="en-US" sz="1200">
                <a:latin typeface="Arial" charset="0"/>
              </a:rPr>
              <a:pPr/>
              <a:t>79</a:t>
            </a:fld>
            <a:endParaRPr lang="en-US" sz="1200">
              <a:latin typeface="Arial" charset="0"/>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CDD0DE74-F736-41A5-AE53-145C46A1DF8A}" type="slidenum">
              <a:rPr lang="en-US" sz="1200">
                <a:latin typeface="Arial" charset="0"/>
              </a:rPr>
              <a:pPr/>
              <a:t>80</a:t>
            </a:fld>
            <a:endParaRPr lang="en-US" sz="1200">
              <a:latin typeface="Arial" charset="0"/>
            </a:endParaRPr>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747FE977-0E9F-4938-AE01-390BB256D714}" type="slidenum">
              <a:rPr lang="en-US" sz="1200">
                <a:latin typeface="Arial" charset="0"/>
              </a:rPr>
              <a:pPr/>
              <a:t>81</a:t>
            </a:fld>
            <a:endParaRPr lang="en-US" sz="1200">
              <a:latin typeface="Arial" charset="0"/>
            </a:endParaRPr>
          </a:p>
        </p:txBody>
      </p:sp>
      <p:sp>
        <p:nvSpPr>
          <p:cNvPr id="216067" name="Rectangle 2"/>
          <p:cNvSpPr>
            <a:spLocks noGrp="1" noRot="1" noChangeAspect="1" noChangeArrowheads="1" noTextEdit="1"/>
          </p:cNvSpPr>
          <p:nvPr>
            <p:ph type="sldImg"/>
          </p:nvPr>
        </p:nvSpPr>
        <p:spPr>
          <a:ln/>
        </p:spPr>
      </p:sp>
      <p:sp>
        <p:nvSpPr>
          <p:cNvPr id="216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BE5CBB1B-47CA-41EF-AF98-6574FEEDEFC9}" type="slidenum">
              <a:rPr lang="en-US" sz="1200">
                <a:latin typeface="Arial" charset="0"/>
              </a:rPr>
              <a:pPr/>
              <a:t>82</a:t>
            </a:fld>
            <a:endParaRPr lang="en-US" sz="1200">
              <a:latin typeface="Arial" charset="0"/>
            </a:endParaRPr>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AE047461-B4BE-4ACB-B73A-1AE1364FFAEC}" type="slidenum">
              <a:rPr lang="en-US" sz="1200">
                <a:latin typeface="Arial" charset="0"/>
              </a:rPr>
              <a:pPr/>
              <a:t>9</a:t>
            </a:fld>
            <a:endParaRPr lang="en-US" sz="1200">
              <a:latin typeface="Arial" charset="0"/>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3EAF42F3-E282-4F47-8590-46D80D14D4B9}" type="slidenum">
              <a:rPr lang="en-US" sz="1200">
                <a:latin typeface="Arial" charset="0"/>
              </a:rPr>
              <a:pPr/>
              <a:t>83</a:t>
            </a:fld>
            <a:endParaRPr lang="en-US" sz="1200">
              <a:latin typeface="Arial" charset="0"/>
            </a:endParaRPr>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C896B936-AFE6-4D65-88AB-EC5F1DAB9F99}" type="slidenum">
              <a:rPr lang="en-US" sz="1200">
                <a:latin typeface="Arial" charset="0"/>
              </a:rPr>
              <a:pPr/>
              <a:t>84</a:t>
            </a:fld>
            <a:endParaRPr lang="en-US" sz="1200">
              <a:latin typeface="Arial" charset="0"/>
            </a:endParaRPr>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E35E065-2C66-41E1-89BB-0D4B2C2155B6}" type="slidenum">
              <a:rPr lang="en-US" sz="1200">
                <a:latin typeface="Arial" charset="0"/>
              </a:rPr>
              <a:pPr/>
              <a:t>85</a:t>
            </a:fld>
            <a:endParaRPr lang="en-US" sz="1200">
              <a:latin typeface="Arial"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B62CFBEF-4A55-46C1-B223-381455B9E97E}" type="slidenum">
              <a:rPr lang="en-US" sz="1200">
                <a:latin typeface="Arial" charset="0"/>
              </a:rPr>
              <a:pPr/>
              <a:t>86</a:t>
            </a:fld>
            <a:endParaRPr lang="en-US" sz="1200">
              <a:latin typeface="Arial" charset="0"/>
            </a:endParaRPr>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EAF28AA4-19BB-43B2-BC5A-D79D7B2A92E9}" type="slidenum">
              <a:rPr lang="en-US" sz="1200">
                <a:latin typeface="Arial" charset="0"/>
              </a:rPr>
              <a:pPr/>
              <a:t>87</a:t>
            </a:fld>
            <a:endParaRPr lang="en-US" sz="1200">
              <a:latin typeface="Arial" charset="0"/>
            </a:endParaRPr>
          </a:p>
        </p:txBody>
      </p:sp>
      <p:sp>
        <p:nvSpPr>
          <p:cNvPr id="222211" name="Rectangle 2"/>
          <p:cNvSpPr>
            <a:spLocks noGrp="1" noRot="1" noChangeAspect="1" noChangeArrowheads="1" noTextEdit="1"/>
          </p:cNvSpPr>
          <p:nvPr>
            <p:ph type="sldImg"/>
          </p:nvPr>
        </p:nvSpPr>
        <p:spPr>
          <a:ln/>
        </p:spPr>
      </p:sp>
      <p:sp>
        <p:nvSpPr>
          <p:cNvPr id="222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5712AE82-B419-4F9D-BEB1-1D938764D1C5}" type="slidenum">
              <a:rPr lang="en-US" sz="1200">
                <a:latin typeface="Arial" charset="0"/>
              </a:rPr>
              <a:pPr/>
              <a:t>88</a:t>
            </a:fld>
            <a:endParaRPr lang="en-US" sz="1200">
              <a:latin typeface="Arial" charset="0"/>
            </a:endParaRPr>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19A4E14F-7F31-41BC-84D9-DB19A27BC6E8}" type="slidenum">
              <a:rPr lang="en-US" sz="1200">
                <a:latin typeface="Arial" charset="0"/>
              </a:rPr>
              <a:pPr/>
              <a:t>89</a:t>
            </a:fld>
            <a:endParaRPr lang="en-US" sz="1200">
              <a:latin typeface="Arial" charset="0"/>
            </a:endParaRPr>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43A21A74-4D11-4794-A7FC-01056F51D780}" type="slidenum">
              <a:rPr lang="en-US" sz="1200">
                <a:latin typeface="Arial" charset="0"/>
              </a:rPr>
              <a:pPr/>
              <a:t>90</a:t>
            </a:fld>
            <a:endParaRPr lang="en-US" sz="1200">
              <a:latin typeface="Arial" charset="0"/>
            </a:endParaRPr>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085F7327-2498-4A33-9AA2-1E4B41141C35}" type="slidenum">
              <a:rPr lang="en-US" sz="1200">
                <a:latin typeface="Arial" charset="0"/>
              </a:rPr>
              <a:pPr/>
              <a:t>91</a:t>
            </a:fld>
            <a:endParaRPr lang="en-US" sz="1200">
              <a:latin typeface="Arial" charset="0"/>
            </a:endParaRPr>
          </a:p>
        </p:txBody>
      </p:sp>
      <p:sp>
        <p:nvSpPr>
          <p:cNvPr id="226307" name="Rectangle 2"/>
          <p:cNvSpPr>
            <a:spLocks noGrp="1" noRot="1" noChangeAspect="1" noChangeArrowheads="1" noTextEdit="1"/>
          </p:cNvSpPr>
          <p:nvPr>
            <p:ph type="sldImg"/>
          </p:nvPr>
        </p:nvSpPr>
        <p:spPr>
          <a:ln/>
        </p:spPr>
      </p:sp>
      <p:sp>
        <p:nvSpPr>
          <p:cNvPr id="226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9FBA6EA-EE51-4FC7-AE0E-5B8FD3BE48B1}" type="slidenum">
              <a:rPr lang="en-US" sz="1200">
                <a:latin typeface="Arial" charset="0"/>
              </a:rPr>
              <a:pPr/>
              <a:t>92</a:t>
            </a:fld>
            <a:endParaRPr lang="en-US" sz="1200">
              <a:latin typeface="Arial" charset="0"/>
            </a:endParaRPr>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0F0C442C-C7F2-4DB7-A3F3-7457101CC883}" type="slidenum">
              <a:rPr lang="en-US" sz="1200">
                <a:latin typeface="Arial" charset="0"/>
              </a:rPr>
              <a:pPr/>
              <a:t>10</a:t>
            </a:fld>
            <a:endParaRPr lang="en-US" sz="1200">
              <a:latin typeface="Arial"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539C606-6D5C-4B6E-8BEF-00917CA0E0D4}" type="slidenum">
              <a:rPr lang="en-US" sz="1200">
                <a:latin typeface="Arial" charset="0"/>
              </a:rPr>
              <a:pPr/>
              <a:t>93</a:t>
            </a:fld>
            <a:endParaRPr lang="en-US" sz="1200">
              <a:latin typeface="Arial"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238FFBC2-9EEB-4B95-B408-B7CA42C3BFD3}" type="slidenum">
              <a:rPr lang="en-US" sz="1200">
                <a:latin typeface="Arial" charset="0"/>
              </a:rPr>
              <a:pPr/>
              <a:t>94</a:t>
            </a:fld>
            <a:endParaRPr lang="en-US" sz="1200">
              <a:latin typeface="Arial" charset="0"/>
            </a:endParaRPr>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0227D883-CA37-4DBA-8E05-F6E353683ECE}" type="slidenum">
              <a:rPr lang="en-US" sz="1200">
                <a:latin typeface="Arial" charset="0"/>
              </a:rPr>
              <a:pPr/>
              <a:t>95</a:t>
            </a:fld>
            <a:endParaRPr lang="en-US" sz="1200">
              <a:latin typeface="Arial" charset="0"/>
            </a:endParaRPr>
          </a:p>
        </p:txBody>
      </p:sp>
      <p:sp>
        <p:nvSpPr>
          <p:cNvPr id="230403" name="Rectangle 2"/>
          <p:cNvSpPr>
            <a:spLocks noGrp="1" noRot="1" noChangeAspect="1" noChangeArrowheads="1" noTextEdit="1"/>
          </p:cNvSpPr>
          <p:nvPr>
            <p:ph type="sldImg"/>
          </p:nvPr>
        </p:nvSpPr>
        <p:spPr>
          <a:ln/>
        </p:spPr>
      </p:sp>
      <p:sp>
        <p:nvSpPr>
          <p:cNvPr id="230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8D196BD4-8569-406A-9596-2DD9A74F8F7B}" type="slidenum">
              <a:rPr lang="en-US" sz="1200">
                <a:latin typeface="Arial" charset="0"/>
              </a:rPr>
              <a:pPr/>
              <a:t>96</a:t>
            </a:fld>
            <a:endParaRPr lang="en-US" sz="1200">
              <a:latin typeface="Arial" charset="0"/>
            </a:endParaRPr>
          </a:p>
        </p:txBody>
      </p:sp>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971FCFEF-09C3-4637-9F4D-FE0E869E239A}" type="slidenum">
              <a:rPr lang="en-US" sz="1200">
                <a:latin typeface="Arial" charset="0"/>
              </a:rPr>
              <a:pPr/>
              <a:t>97</a:t>
            </a:fld>
            <a:endParaRPr lang="en-US" sz="1200">
              <a:latin typeface="Arial" charset="0"/>
            </a:endParaRPr>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5CE3891B-F898-494C-AC16-7E7949B92FE5}" type="slidenum">
              <a:rPr lang="en-US" sz="1200">
                <a:latin typeface="Arial" charset="0"/>
              </a:rPr>
              <a:pPr/>
              <a:t>120</a:t>
            </a:fld>
            <a:endParaRPr lang="en-US" sz="1200">
              <a:latin typeface="Arial" charset="0"/>
            </a:endParaRPr>
          </a:p>
        </p:txBody>
      </p:sp>
      <p:sp>
        <p:nvSpPr>
          <p:cNvPr id="169987" name="Rectangle 2"/>
          <p:cNvSpPr>
            <a:spLocks noGrp="1" noRot="1" noChangeAspect="1" noChangeArrowheads="1" noTextEdit="1"/>
          </p:cNvSpPr>
          <p:nvPr>
            <p:ph type="sldImg"/>
          </p:nvPr>
        </p:nvSpPr>
        <p:spPr>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93A31633-DB2D-4D6D-93B9-33396F9FF297}" type="slidenum">
              <a:rPr lang="en-US" sz="1200">
                <a:latin typeface="Arial" charset="0"/>
              </a:rPr>
              <a:pPr/>
              <a:t>121</a:t>
            </a:fld>
            <a:endParaRPr lang="en-US" sz="1200">
              <a:latin typeface="Arial" charset="0"/>
            </a:endParaRPr>
          </a:p>
        </p:txBody>
      </p:sp>
      <p:sp>
        <p:nvSpPr>
          <p:cNvPr id="171011" name="Rectangle 2"/>
          <p:cNvSpPr>
            <a:spLocks noGrp="1" noRot="1" noChangeAspect="1" noChangeArrowheads="1" noTextEdit="1"/>
          </p:cNvSpPr>
          <p:nvPr>
            <p:ph type="sldImg"/>
          </p:nvPr>
        </p:nvSpPr>
        <p:spPr>
          <a:ln/>
        </p:spPr>
      </p:sp>
      <p:sp>
        <p:nvSpPr>
          <p:cNvPr id="171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F66B4845-CB0F-4D3B-B7C0-7FAC4832A4F7}" type="slidenum">
              <a:rPr lang="en-US" sz="1200">
                <a:latin typeface="Arial" charset="0"/>
              </a:rPr>
              <a:pPr/>
              <a:t>122</a:t>
            </a:fld>
            <a:endParaRPr lang="en-US" sz="1200">
              <a:latin typeface="Arial" charset="0"/>
            </a:endParaRPr>
          </a:p>
        </p:txBody>
      </p:sp>
      <p:sp>
        <p:nvSpPr>
          <p:cNvPr id="172035" name="Rectangle 2"/>
          <p:cNvSpPr>
            <a:spLocks noGrp="1" noRot="1" noChangeAspect="1" noChangeArrowheads="1" noTextEdit="1"/>
          </p:cNvSpPr>
          <p:nvPr>
            <p:ph type="sldImg"/>
          </p:nvPr>
        </p:nvSpPr>
        <p:spPr>
          <a:ln/>
        </p:spPr>
      </p:sp>
      <p:sp>
        <p:nvSpPr>
          <p:cNvPr id="172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00280D09-095A-406D-8F6E-5DFBE0983123}" type="slidenum">
              <a:rPr lang="en-US" sz="1200">
                <a:latin typeface="Arial" charset="0"/>
              </a:rPr>
              <a:pPr/>
              <a:t>123</a:t>
            </a:fld>
            <a:endParaRPr lang="en-US" sz="1200">
              <a:latin typeface="Arial" charset="0"/>
            </a:endParaRPr>
          </a:p>
        </p:txBody>
      </p:sp>
      <p:sp>
        <p:nvSpPr>
          <p:cNvPr id="173059" name="Rectangle 2"/>
          <p:cNvSpPr>
            <a:spLocks noGrp="1" noRot="1" noChangeAspect="1" noChangeArrowheads="1" noTextEdit="1"/>
          </p:cNvSpPr>
          <p:nvPr>
            <p:ph type="sldImg"/>
          </p:nvPr>
        </p:nvSpPr>
        <p:spPr>
          <a:ln/>
        </p:spPr>
      </p:sp>
      <p:sp>
        <p:nvSpPr>
          <p:cNvPr id="173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fld id="{958F62C9-766A-4684-89F6-AC39CE24A7A3}" type="slidenum">
              <a:rPr lang="en-US" sz="1200">
                <a:latin typeface="Arial" charset="0"/>
              </a:rPr>
              <a:pPr/>
              <a:t>124</a:t>
            </a:fld>
            <a:endParaRPr lang="en-US" sz="1200">
              <a:latin typeface="Arial" charset="0"/>
            </a:endParaRPr>
          </a:p>
        </p:txBody>
      </p:sp>
      <p:sp>
        <p:nvSpPr>
          <p:cNvPr id="174083" name="Rectangle 2"/>
          <p:cNvSpPr>
            <a:spLocks noGrp="1" noRot="1" noChangeAspect="1" noChangeArrowheads="1" noTextEdit="1"/>
          </p:cNvSpPr>
          <p:nvPr>
            <p:ph type="sldImg"/>
          </p:nvPr>
        </p:nvSpPr>
        <p:spPr>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endParaRPr lang="en-US"/>
            </a:p>
          </p:txBody>
        </p:sp>
      </p:grpSp>
      <p:sp>
        <p:nvSpPr>
          <p:cNvPr id="245762"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245763" name="Rectangle 3"/>
          <p:cNvSpPr>
            <a:spLocks noGrp="1" noChangeArrowheads="1"/>
          </p:cNvSpPr>
          <p:nvPr>
            <p:ph type="subTitle" idx="1"/>
          </p:nvPr>
        </p:nvSpPr>
        <p:spPr>
          <a:xfrm>
            <a:off x="1371600" y="3270250"/>
            <a:ext cx="6400800" cy="2209800"/>
          </a:xfrm>
        </p:spPr>
        <p:txBody>
          <a:bodyPr/>
          <a:lstStyle>
            <a:lvl1pPr marL="0" indent="0" algn="ctr">
              <a:buFont typeface="Wingdings" charset="2"/>
              <a:buNone/>
              <a:defRPr sz="3000"/>
            </a:lvl1pPr>
          </a:lstStyle>
          <a:p>
            <a:r>
              <a:rPr lang="en-US"/>
              <a:t>Click to edit Master subtitle style</a:t>
            </a:r>
          </a:p>
        </p:txBody>
      </p:sp>
      <p:sp>
        <p:nvSpPr>
          <p:cNvPr id="8" name="Rectangle 4"/>
          <p:cNvSpPr>
            <a:spLocks noGrp="1" noChangeArrowheads="1"/>
          </p:cNvSpPr>
          <p:nvPr>
            <p:ph type="dt" sz="half" idx="10"/>
          </p:nvPr>
        </p:nvSpPr>
        <p:spPr/>
        <p:txBody>
          <a:bodyPr/>
          <a:lstStyle>
            <a:lvl1pPr>
              <a:defRPr/>
            </a:lvl1pPr>
          </a:lstStyle>
          <a:p>
            <a:endParaRPr lang="en-US"/>
          </a:p>
        </p:txBody>
      </p:sp>
      <p:sp>
        <p:nvSpPr>
          <p:cNvPr id="9" name="Rectangle 5"/>
          <p:cNvSpPr>
            <a:spLocks noGrp="1" noChangeArrowheads="1"/>
          </p:cNvSpPr>
          <p:nvPr>
            <p:ph type="ftr" sz="quarter" idx="11"/>
          </p:nvPr>
        </p:nvSpPr>
        <p:spPr/>
        <p:txBody>
          <a:bodyPr/>
          <a:lstStyle>
            <a:lvl1pPr>
              <a:defRPr/>
            </a:lvl1pPr>
          </a:lstStyle>
          <a:p>
            <a:endParaRPr lang="en-US"/>
          </a:p>
        </p:txBody>
      </p:sp>
      <p:sp>
        <p:nvSpPr>
          <p:cNvPr id="10" name="Rectangle 6"/>
          <p:cNvSpPr>
            <a:spLocks noGrp="1" noChangeArrowheads="1"/>
          </p:cNvSpPr>
          <p:nvPr>
            <p:ph type="sldNum" sz="quarter" idx="12"/>
          </p:nvPr>
        </p:nvSpPr>
        <p:spPr/>
        <p:txBody>
          <a:bodyPr/>
          <a:lstStyle>
            <a:lvl1pPr>
              <a:defRPr/>
            </a:lvl1pPr>
          </a:lstStyle>
          <a:p>
            <a:fld id="{1A098ED3-625B-47DC-ADEC-4C0F8DCDD77B}" type="slidenum">
              <a:rPr lang="en-US"/>
              <a:pPr/>
              <a:t>‹n.›</a:t>
            </a:fld>
            <a:endParaRPr lang="en-US"/>
          </a:p>
        </p:txBody>
      </p:sp>
    </p:spTree>
    <p:extLst>
      <p:ext uri="{BB962C8B-B14F-4D97-AF65-F5344CB8AC3E}">
        <p14:creationId xmlns:p14="http://schemas.microsoft.com/office/powerpoint/2010/main" val="1829784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F66DB6BE-3AFB-4210-8C66-40DEFC9AC98B}" type="slidenum">
              <a:rPr lang="en-US"/>
              <a:pPr/>
              <a:t>‹n.›</a:t>
            </a:fld>
            <a:endParaRPr lang="en-US"/>
          </a:p>
        </p:txBody>
      </p:sp>
    </p:spTree>
    <p:extLst>
      <p:ext uri="{BB962C8B-B14F-4D97-AF65-F5344CB8AC3E}">
        <p14:creationId xmlns:p14="http://schemas.microsoft.com/office/powerpoint/2010/main" val="982290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C8C8FBC-DB2C-4655-8D72-6D5847E8F524}" type="slidenum">
              <a:rPr lang="en-US"/>
              <a:pPr/>
              <a:t>‹n.›</a:t>
            </a:fld>
            <a:endParaRPr lang="en-US"/>
          </a:p>
        </p:txBody>
      </p:sp>
    </p:spTree>
    <p:extLst>
      <p:ext uri="{BB962C8B-B14F-4D97-AF65-F5344CB8AC3E}">
        <p14:creationId xmlns:p14="http://schemas.microsoft.com/office/powerpoint/2010/main" val="1399505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94A153C-17F2-4ECA-AAFC-7CDC165CC846}" type="slidenum">
              <a:rPr lang="en-US"/>
              <a:pPr/>
              <a:t>‹n.›</a:t>
            </a:fld>
            <a:endParaRPr lang="en-US"/>
          </a:p>
        </p:txBody>
      </p:sp>
    </p:spTree>
    <p:extLst>
      <p:ext uri="{BB962C8B-B14F-4D97-AF65-F5344CB8AC3E}">
        <p14:creationId xmlns:p14="http://schemas.microsoft.com/office/powerpoint/2010/main" val="30223075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FDE6E79-EA9E-4200-BE10-290714318BC2}" type="slidenum">
              <a:rPr lang="en-US"/>
              <a:pPr/>
              <a:t>‹n.›</a:t>
            </a:fld>
            <a:endParaRPr lang="en-US"/>
          </a:p>
        </p:txBody>
      </p:sp>
    </p:spTree>
    <p:extLst>
      <p:ext uri="{BB962C8B-B14F-4D97-AF65-F5344CB8AC3E}">
        <p14:creationId xmlns:p14="http://schemas.microsoft.com/office/powerpoint/2010/main" val="2593195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D14EA424-7B9D-44A8-8165-C0B843A6CACF}" type="slidenum">
              <a:rPr lang="en-US"/>
              <a:pPr/>
              <a:t>‹n.›</a:t>
            </a:fld>
            <a:endParaRPr lang="en-US"/>
          </a:p>
        </p:txBody>
      </p:sp>
    </p:spTree>
    <p:extLst>
      <p:ext uri="{BB962C8B-B14F-4D97-AF65-F5344CB8AC3E}">
        <p14:creationId xmlns:p14="http://schemas.microsoft.com/office/powerpoint/2010/main" val="4203906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75A01D04-05BA-487A-ACC7-085DFE258004}" type="slidenum">
              <a:rPr lang="en-US"/>
              <a:pPr/>
              <a:t>‹n.›</a:t>
            </a:fld>
            <a:endParaRPr lang="en-US"/>
          </a:p>
        </p:txBody>
      </p:sp>
    </p:spTree>
    <p:extLst>
      <p:ext uri="{BB962C8B-B14F-4D97-AF65-F5344CB8AC3E}">
        <p14:creationId xmlns:p14="http://schemas.microsoft.com/office/powerpoint/2010/main" val="3983999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EE953869-0893-4819-A914-B0002ED16655}" type="slidenum">
              <a:rPr lang="en-US"/>
              <a:pPr/>
              <a:t>‹n.›</a:t>
            </a:fld>
            <a:endParaRPr lang="en-US"/>
          </a:p>
        </p:txBody>
      </p:sp>
    </p:spTree>
    <p:extLst>
      <p:ext uri="{BB962C8B-B14F-4D97-AF65-F5344CB8AC3E}">
        <p14:creationId xmlns:p14="http://schemas.microsoft.com/office/powerpoint/2010/main" val="1715179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DDE8007-8880-4954-A4B2-B3DF7004FD02}" type="slidenum">
              <a:rPr lang="en-US"/>
              <a:pPr/>
              <a:t>‹n.›</a:t>
            </a:fld>
            <a:endParaRPr lang="en-US"/>
          </a:p>
        </p:txBody>
      </p:sp>
    </p:spTree>
    <p:extLst>
      <p:ext uri="{BB962C8B-B14F-4D97-AF65-F5344CB8AC3E}">
        <p14:creationId xmlns:p14="http://schemas.microsoft.com/office/powerpoint/2010/main" val="1542415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4B85BE88-AC2E-482B-B69A-6B3FB4FDECBC}" type="slidenum">
              <a:rPr lang="en-US"/>
              <a:pPr/>
              <a:t>‹n.›</a:t>
            </a:fld>
            <a:endParaRPr lang="en-US"/>
          </a:p>
        </p:txBody>
      </p:sp>
    </p:spTree>
    <p:extLst>
      <p:ext uri="{BB962C8B-B14F-4D97-AF65-F5344CB8AC3E}">
        <p14:creationId xmlns:p14="http://schemas.microsoft.com/office/powerpoint/2010/main" val="78330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83BE1DA6-5D61-4394-AED0-2ABF85288EB8}" type="slidenum">
              <a:rPr lang="en-US"/>
              <a:pPr/>
              <a:t>‹n.›</a:t>
            </a:fld>
            <a:endParaRPr lang="en-US"/>
          </a:p>
        </p:txBody>
      </p:sp>
    </p:spTree>
    <p:extLst>
      <p:ext uri="{BB962C8B-B14F-4D97-AF65-F5344CB8AC3E}">
        <p14:creationId xmlns:p14="http://schemas.microsoft.com/office/powerpoint/2010/main" val="2898289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3AA913E-7085-4462-B8EC-3C9669342042}" type="slidenum">
              <a:rPr lang="en-US"/>
              <a:pPr/>
              <a:t>‹n.›</a:t>
            </a:fld>
            <a:endParaRPr lang="en-US"/>
          </a:p>
        </p:txBody>
      </p:sp>
    </p:spTree>
    <p:extLst>
      <p:ext uri="{BB962C8B-B14F-4D97-AF65-F5344CB8AC3E}">
        <p14:creationId xmlns:p14="http://schemas.microsoft.com/office/powerpoint/2010/main" val="3064722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9F2C3B9-FEAF-4F15-9764-B9DF4B637AE7}" type="slidenum">
              <a:rPr lang="en-US"/>
              <a:pPr/>
              <a:t>‹n.›</a:t>
            </a:fld>
            <a:endParaRPr lang="en-US"/>
          </a:p>
        </p:txBody>
      </p:sp>
    </p:spTree>
    <p:extLst>
      <p:ext uri="{BB962C8B-B14F-4D97-AF65-F5344CB8AC3E}">
        <p14:creationId xmlns:p14="http://schemas.microsoft.com/office/powerpoint/2010/main" val="72259459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26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4740"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p>
        </p:txBody>
      </p:sp>
      <p:sp>
        <p:nvSpPr>
          <p:cNvPr id="24474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n-US"/>
          </a:p>
        </p:txBody>
      </p:sp>
      <p:sp>
        <p:nvSpPr>
          <p:cNvPr id="24474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fld id="{53C44344-090F-403F-9CFC-F76E165BC504}" type="slidenum">
              <a:rPr lang="en-US"/>
              <a:pPr/>
              <a:t>‹n.›</a:t>
            </a:fld>
            <a:endParaRPr lang="en-US"/>
          </a:p>
        </p:txBody>
      </p:sp>
      <p:sp>
        <p:nvSpPr>
          <p:cNvPr id="244743"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eaLnBrk="1" hangingPunct="1"/>
            <a:endParaRPr lang="en-US" sz="2400">
              <a:latin typeface="Times New Roman" charset="0"/>
            </a:endParaRPr>
          </a:p>
        </p:txBody>
      </p:sp>
      <p:sp>
        <p:nvSpPr>
          <p:cNvPr id="244744"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a:defRPr/>
            </a:pPr>
            <a:endParaRPr lang="en-US">
              <a:ea typeface="+mn-ea"/>
            </a:endParaRPr>
          </a:p>
        </p:txBody>
      </p:sp>
      <p:sp>
        <p:nvSpPr>
          <p:cNvPr id="244745"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eaLnBrk="1" hangingPunct="1"/>
            <a:endParaRPr lang="en-US" sz="2400">
              <a:latin typeface="Times New Roman" charset="0"/>
            </a:endParaRPr>
          </a:p>
        </p:txBody>
      </p:sp>
      <p:sp>
        <p:nvSpPr>
          <p:cNvPr id="244746"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eaLnBrk="1" hangingPunct="1"/>
            <a:endParaRPr lang="en-US" sz="2400">
              <a:latin typeface="Times New Roman" charset="0"/>
            </a:endParaRPr>
          </a:p>
        </p:txBody>
      </p:sp>
    </p:spTree>
  </p:cSld>
  <p:clrMap bg1="lt1" tx1="dk1" bg2="lt2" tx2="dk2" accent1="accent1" accent2="accent2" accent3="accent3" accent4="accent4" accent5="accent5" accent6="accent6" hlink="hlink" folHlink="folHlink"/>
  <p:sldLayoutIdLst>
    <p:sldLayoutId id="2147483690"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ＭＳ Ｐゴシック" charset="-128"/>
          <a:cs typeface="+mj-cs"/>
        </a:defRPr>
      </a:lvl1pPr>
      <a:lvl2pPr algn="l" rtl="0" eaLnBrk="0" fontAlgn="base" hangingPunct="0">
        <a:spcBef>
          <a:spcPct val="0"/>
        </a:spcBef>
        <a:spcAft>
          <a:spcPct val="0"/>
        </a:spcAft>
        <a:defRPr sz="4400">
          <a:solidFill>
            <a:schemeClr val="tx2"/>
          </a:solidFill>
          <a:latin typeface="Garamond" charset="0"/>
          <a:ea typeface="ＭＳ Ｐゴシック" charset="-128"/>
        </a:defRPr>
      </a:lvl2pPr>
      <a:lvl3pPr algn="l" rtl="0" eaLnBrk="0" fontAlgn="base" hangingPunct="0">
        <a:spcBef>
          <a:spcPct val="0"/>
        </a:spcBef>
        <a:spcAft>
          <a:spcPct val="0"/>
        </a:spcAft>
        <a:defRPr sz="4400">
          <a:solidFill>
            <a:schemeClr val="tx2"/>
          </a:solidFill>
          <a:latin typeface="Garamond" charset="0"/>
          <a:ea typeface="ＭＳ Ｐゴシック" charset="-128"/>
        </a:defRPr>
      </a:lvl3pPr>
      <a:lvl4pPr algn="l" rtl="0" eaLnBrk="0" fontAlgn="base" hangingPunct="0">
        <a:spcBef>
          <a:spcPct val="0"/>
        </a:spcBef>
        <a:spcAft>
          <a:spcPct val="0"/>
        </a:spcAft>
        <a:defRPr sz="4400">
          <a:solidFill>
            <a:schemeClr val="tx2"/>
          </a:solidFill>
          <a:latin typeface="Garamond" charset="0"/>
          <a:ea typeface="ＭＳ Ｐゴシック" charset="-128"/>
        </a:defRPr>
      </a:lvl4pPr>
      <a:lvl5pPr algn="l" rtl="0" eaLnBrk="0" fontAlgn="base" hangingPunct="0">
        <a:spcBef>
          <a:spcPct val="0"/>
        </a:spcBef>
        <a:spcAft>
          <a:spcPct val="0"/>
        </a:spcAft>
        <a:defRPr sz="4400">
          <a:solidFill>
            <a:schemeClr val="tx2"/>
          </a:solidFill>
          <a:latin typeface="Garamond" charset="0"/>
          <a:ea typeface="ＭＳ Ｐゴシック" charset="-128"/>
        </a:defRPr>
      </a:lvl5pPr>
      <a:lvl6pPr marL="457200" algn="l" rtl="0" fontAlgn="base">
        <a:spcBef>
          <a:spcPct val="0"/>
        </a:spcBef>
        <a:spcAft>
          <a:spcPct val="0"/>
        </a:spcAft>
        <a:defRPr sz="4400">
          <a:solidFill>
            <a:schemeClr val="tx2"/>
          </a:solidFill>
          <a:latin typeface="Garamond" charset="0"/>
        </a:defRPr>
      </a:lvl6pPr>
      <a:lvl7pPr marL="914400" algn="l" rtl="0" fontAlgn="base">
        <a:spcBef>
          <a:spcPct val="0"/>
        </a:spcBef>
        <a:spcAft>
          <a:spcPct val="0"/>
        </a:spcAft>
        <a:defRPr sz="4400">
          <a:solidFill>
            <a:schemeClr val="tx2"/>
          </a:solidFill>
          <a:latin typeface="Garamond" charset="0"/>
        </a:defRPr>
      </a:lvl7pPr>
      <a:lvl8pPr marL="1371600" algn="l" rtl="0" fontAlgn="base">
        <a:spcBef>
          <a:spcPct val="0"/>
        </a:spcBef>
        <a:spcAft>
          <a:spcPct val="0"/>
        </a:spcAft>
        <a:defRPr sz="4400">
          <a:solidFill>
            <a:schemeClr val="tx2"/>
          </a:solidFill>
          <a:latin typeface="Garamond" charset="0"/>
        </a:defRPr>
      </a:lvl8pPr>
      <a:lvl9pPr marL="1828800" algn="l" rtl="0" fontAlgn="base">
        <a:spcBef>
          <a:spcPct val="0"/>
        </a:spcBef>
        <a:spcAft>
          <a:spcPct val="0"/>
        </a:spcAft>
        <a:defRPr sz="4400">
          <a:solidFill>
            <a:schemeClr val="tx2"/>
          </a:solidFill>
          <a:latin typeface="Garamond" charset="0"/>
        </a:defRPr>
      </a:lvl9pPr>
    </p:titleStyle>
    <p:bodyStyle>
      <a:lvl1pPr marL="342900" indent="-342900" algn="l" rtl="0" eaLnBrk="0" fontAlgn="base" hangingPunct="0">
        <a:spcBef>
          <a:spcPct val="20000"/>
        </a:spcBef>
        <a:spcAft>
          <a:spcPct val="0"/>
        </a:spcAft>
        <a:buClr>
          <a:schemeClr val="bg2"/>
        </a:buClr>
        <a:buSzPct val="75000"/>
        <a:buFont typeface="Wingdings" charset="2"/>
        <a:buChar char="p"/>
        <a:defRPr sz="28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lr>
          <a:schemeClr val="tx2"/>
        </a:buClr>
        <a:buSzPct val="75000"/>
        <a:buFont typeface="Wingdings" charset="2"/>
        <a:buChar char="n"/>
        <a:defRPr sz="2400">
          <a:solidFill>
            <a:schemeClr val="tx1"/>
          </a:solidFill>
          <a:latin typeface="+mn-lt"/>
          <a:ea typeface="ＭＳ Ｐゴシック" charset="-128"/>
        </a:defRPr>
      </a:lvl2pPr>
      <a:lvl3pPr marL="1143000" indent="-228600" algn="l" rtl="0" eaLnBrk="0" fontAlgn="base" hangingPunct="0">
        <a:spcBef>
          <a:spcPct val="20000"/>
        </a:spcBef>
        <a:spcAft>
          <a:spcPct val="0"/>
        </a:spcAft>
        <a:buClr>
          <a:schemeClr val="accent1"/>
        </a:buClr>
        <a:buSzPct val="65000"/>
        <a:buFont typeface="Wingdings" charset="2"/>
        <a:buChar char="p"/>
        <a:defRPr sz="2000">
          <a:solidFill>
            <a:schemeClr val="tx1"/>
          </a:solidFill>
          <a:latin typeface="+mn-lt"/>
          <a:ea typeface="ＭＳ Ｐゴシック" charset="-128"/>
        </a:defRPr>
      </a:lvl3pPr>
      <a:lvl4pPr marL="1600200" indent="-228600" algn="l" rtl="0" eaLnBrk="0" fontAlgn="base" hangingPunct="0">
        <a:spcBef>
          <a:spcPct val="20000"/>
        </a:spcBef>
        <a:spcAft>
          <a:spcPct val="0"/>
        </a:spcAft>
        <a:buClr>
          <a:schemeClr val="bg2"/>
        </a:buClr>
        <a:buFont typeface="Wingdings" charset="2"/>
        <a:buChar char="§"/>
        <a:defRPr>
          <a:solidFill>
            <a:schemeClr val="tx1"/>
          </a:solidFill>
          <a:latin typeface="+mn-lt"/>
          <a:ea typeface="ＭＳ Ｐゴシック" charset="-128"/>
        </a:defRPr>
      </a:lvl4pPr>
      <a:lvl5pPr marL="2057400" indent="-228600" algn="l" rtl="0" eaLnBrk="0" fontAlgn="base" hangingPunct="0">
        <a:spcBef>
          <a:spcPct val="20000"/>
        </a:spcBef>
        <a:spcAft>
          <a:spcPct val="0"/>
        </a:spcAft>
        <a:buClr>
          <a:schemeClr val="tx2"/>
        </a:buClr>
        <a:buSzPct val="80000"/>
        <a:buFont typeface="Wingdings" charset="2"/>
        <a:buChar char="§"/>
        <a:defRPr>
          <a:solidFill>
            <a:schemeClr val="tx1"/>
          </a:solidFill>
          <a:latin typeface="+mn-lt"/>
          <a:ea typeface="ＭＳ Ｐゴシック" charset="-128"/>
        </a:defRPr>
      </a:lvl5pPr>
      <a:lvl6pPr marL="2514600" indent="-228600" algn="l" rtl="0" fontAlgn="base">
        <a:spcBef>
          <a:spcPct val="20000"/>
        </a:spcBef>
        <a:spcAft>
          <a:spcPct val="0"/>
        </a:spcAft>
        <a:buClr>
          <a:schemeClr val="tx2"/>
        </a:buClr>
        <a:buSzPct val="80000"/>
        <a:buFont typeface="Wingdings" charset="2"/>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2"/>
        </a:buClr>
        <a:buSzPct val="80000"/>
        <a:buFont typeface="Wingdings" charset="2"/>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2"/>
        </a:buClr>
        <a:buSzPct val="80000"/>
        <a:buFont typeface="Wingdings" charset="2"/>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2"/>
        </a:buClr>
        <a:buSzPct val="80000"/>
        <a:buFont typeface="Wingdings" charset="2"/>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oleObject" Target="../embeddings/oleObject11.bin"/><Relationship Id="rId4" Type="http://schemas.openxmlformats.org/officeDocument/2006/relationships/image" Target="../media/image52.wmf"/><Relationship Id="rId1" Type="http://schemas.openxmlformats.org/officeDocument/2006/relationships/vmlDrawing" Target="../drawings/vmlDrawing10.vml"/><Relationship Id="rId2" Type="http://schemas.openxmlformats.org/officeDocument/2006/relationships/slideLayout" Target="../slideLayouts/slideLayout1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7.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 Id="rId3" Type="http://schemas.openxmlformats.org/officeDocument/2006/relationships/image" Target="../media/image58.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05.xml"/><Relationship Id="rId4" Type="http://schemas.openxmlformats.org/officeDocument/2006/relationships/oleObject" Target="../embeddings/oleObject12.bin"/><Relationship Id="rId5" Type="http://schemas.openxmlformats.org/officeDocument/2006/relationships/image" Target="../media/image59.w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 Id="rId3" Type="http://schemas.openxmlformats.org/officeDocument/2006/relationships/image" Target="../media/image60.png"/></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107.xml"/><Relationship Id="rId4" Type="http://schemas.openxmlformats.org/officeDocument/2006/relationships/oleObject" Target="../embeddings/oleObject13.bin"/><Relationship Id="rId5" Type="http://schemas.openxmlformats.org/officeDocument/2006/relationships/image" Target="../media/image61.w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s>
</file>

<file path=ppt/slides/_rels/slide134.xml.rels><?xml version="1.0" encoding="UTF-8" standalone="yes"?>
<Relationships xmlns="http://schemas.openxmlformats.org/package/2006/relationships"><Relationship Id="rId3" Type="http://schemas.openxmlformats.org/officeDocument/2006/relationships/notesSlide" Target="../notesSlides/notesSlide109.xml"/><Relationship Id="rId4" Type="http://schemas.openxmlformats.org/officeDocument/2006/relationships/oleObject" Target="../embeddings/oleObject14.bin"/><Relationship Id="rId5" Type="http://schemas.openxmlformats.org/officeDocument/2006/relationships/image" Target="../media/image62.wmf"/><Relationship Id="rId1" Type="http://schemas.openxmlformats.org/officeDocument/2006/relationships/vmlDrawing" Target="../drawings/vmlDrawing13.vml"/><Relationship Id="rId2" Type="http://schemas.openxmlformats.org/officeDocument/2006/relationships/slideLayout" Target="../slideLayouts/slideLayout1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10.xml"/><Relationship Id="rId4" Type="http://schemas.openxmlformats.org/officeDocument/2006/relationships/oleObject" Target="../embeddings/oleObject15.bin"/><Relationship Id="rId5" Type="http://schemas.openxmlformats.org/officeDocument/2006/relationships/image" Target="../media/image63.wmf"/><Relationship Id="rId1" Type="http://schemas.openxmlformats.org/officeDocument/2006/relationships/vmlDrawing" Target="../drawings/vmlDrawing14.vml"/><Relationship Id="rId2" Type="http://schemas.openxmlformats.org/officeDocument/2006/relationships/slideLayout" Target="../slideLayouts/slideLayout1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11.xml"/><Relationship Id="rId4" Type="http://schemas.openxmlformats.org/officeDocument/2006/relationships/oleObject" Target="../embeddings/oleObject16.bin"/><Relationship Id="rId5" Type="http://schemas.openxmlformats.org/officeDocument/2006/relationships/image" Target="../media/image64.wmf"/><Relationship Id="rId1" Type="http://schemas.openxmlformats.org/officeDocument/2006/relationships/vmlDrawing" Target="../drawings/vmlDrawing15.vml"/><Relationship Id="rId2" Type="http://schemas.openxmlformats.org/officeDocument/2006/relationships/slideLayout" Target="../slideLayouts/slideLayout1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0.xml.rels><?xml version="1.0" encoding="UTF-8" standalone="yes"?>
<Relationships xmlns="http://schemas.openxmlformats.org/package/2006/relationships"><Relationship Id="rId3" Type="http://schemas.openxmlformats.org/officeDocument/2006/relationships/notesSlide" Target="../notesSlides/notesSlide112.xml"/><Relationship Id="rId4" Type="http://schemas.openxmlformats.org/officeDocument/2006/relationships/oleObject" Target="../embeddings/oleObject17.bin"/><Relationship Id="rId5" Type="http://schemas.openxmlformats.org/officeDocument/2006/relationships/image" Target="../media/image66.w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113.xml"/><Relationship Id="rId4" Type="http://schemas.openxmlformats.org/officeDocument/2006/relationships/oleObject" Target="../embeddings/oleObject18.bin"/><Relationship Id="rId5" Type="http://schemas.openxmlformats.org/officeDocument/2006/relationships/image" Target="../media/image67.wmf"/><Relationship Id="rId1" Type="http://schemas.openxmlformats.org/officeDocument/2006/relationships/vmlDrawing" Target="../drawings/vmlDrawing17.vml"/><Relationship Id="rId2"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notesSlide" Target="../notesSlides/notesSlide114.xml"/><Relationship Id="rId4" Type="http://schemas.openxmlformats.org/officeDocument/2006/relationships/oleObject" Target="../embeddings/oleObject19.bin"/><Relationship Id="rId5" Type="http://schemas.openxmlformats.org/officeDocument/2006/relationships/image" Target="../media/image68.wmf"/><Relationship Id="rId1" Type="http://schemas.openxmlformats.org/officeDocument/2006/relationships/vmlDrawing" Target="../drawings/vmlDrawing18.vml"/><Relationship Id="rId2" Type="http://schemas.openxmlformats.org/officeDocument/2006/relationships/slideLayout" Target="../slideLayouts/slideLayout13.xml"/></Relationships>
</file>

<file path=ppt/slides/_rels/slide144.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145.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146.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147.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148.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6.png"/><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149.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7.png"/><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0.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151.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152.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81.png"/><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1.bin"/><Relationship Id="rId5" Type="http://schemas.openxmlformats.org/officeDocument/2006/relationships/image" Target="../media/image12.wmf"/><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2.bin"/><Relationship Id="rId5" Type="http://schemas.openxmlformats.org/officeDocument/2006/relationships/image" Target="../media/image13.wmf"/><Relationship Id="rId6" Type="http://schemas.openxmlformats.org/officeDocument/2006/relationships/oleObject" Target="../embeddings/oleObject3.bin"/><Relationship Id="rId7" Type="http://schemas.openxmlformats.org/officeDocument/2006/relationships/image" Target="../media/image14.wmf"/><Relationship Id="rId1" Type="http://schemas.openxmlformats.org/officeDocument/2006/relationships/vmlDrawing" Target="../drawings/vmlDrawing2.vml"/><Relationship Id="rId2"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oleObject" Target="../embeddings/oleObject4.bin"/><Relationship Id="rId5" Type="http://schemas.openxmlformats.org/officeDocument/2006/relationships/image" Target="../media/image15.wmf"/><Relationship Id="rId1" Type="http://schemas.openxmlformats.org/officeDocument/2006/relationships/vmlDrawing" Target="../drawings/vmlDrawing3.vml"/><Relationship Id="rId2"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oleObject" Target="../embeddings/oleObject5.bin"/><Relationship Id="rId5" Type="http://schemas.openxmlformats.org/officeDocument/2006/relationships/image" Target="../media/image16.wmf"/><Relationship Id="rId1" Type="http://schemas.openxmlformats.org/officeDocument/2006/relationships/vmlDrawing" Target="../drawings/vmlDrawing4.vml"/><Relationship Id="rId2"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4" Type="http://schemas.openxmlformats.org/officeDocument/2006/relationships/oleObject" Target="../embeddings/oleObject6.bin"/><Relationship Id="rId5" Type="http://schemas.openxmlformats.org/officeDocument/2006/relationships/image" Target="../media/image17.wmf"/><Relationship Id="rId1" Type="http://schemas.openxmlformats.org/officeDocument/2006/relationships/vmlDrawing" Target="../drawings/vmlDrawing5.vml"/><Relationship Id="rId2"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4" Type="http://schemas.openxmlformats.org/officeDocument/2006/relationships/oleObject" Target="../embeddings/oleObject7.bin"/><Relationship Id="rId5" Type="http://schemas.openxmlformats.org/officeDocument/2006/relationships/image" Target="../media/image18.wmf"/><Relationship Id="rId1" Type="http://schemas.openxmlformats.org/officeDocument/2006/relationships/vmlDrawing" Target="../drawings/vmlDrawing6.vml"/><Relationship Id="rId2"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1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8.xml"/><Relationship Id="rId3"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 Id="rId3" Type="http://schemas.openxmlformats.org/officeDocument/2006/relationships/image" Target="../media/image2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0.xml"/><Relationship Id="rId3" Type="http://schemas.openxmlformats.org/officeDocument/2006/relationships/image" Target="../media/image2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2.xml"/><Relationship Id="rId3" Type="http://schemas.openxmlformats.org/officeDocument/2006/relationships/image" Target="../media/image2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4" Type="http://schemas.openxmlformats.org/officeDocument/2006/relationships/oleObject" Target="../embeddings/oleObject8.bin"/><Relationship Id="rId5" Type="http://schemas.openxmlformats.org/officeDocument/2006/relationships/image" Target="../media/image25.wmf"/><Relationship Id="rId6" Type="http://schemas.openxmlformats.org/officeDocument/2006/relationships/image" Target="../media/image26.png"/><Relationship Id="rId1" Type="http://schemas.openxmlformats.org/officeDocument/2006/relationships/vmlDrawing" Target="../drawings/vmlDrawing7.vml"/><Relationship Id="rId2"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2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4" Type="http://schemas.openxmlformats.org/officeDocument/2006/relationships/oleObject" Target="../embeddings/oleObject9.bin"/><Relationship Id="rId5" Type="http://schemas.openxmlformats.org/officeDocument/2006/relationships/image" Target="../media/image28.wmf"/><Relationship Id="rId6" Type="http://schemas.openxmlformats.org/officeDocument/2006/relationships/image" Target="../media/image29.png"/><Relationship Id="rId1" Type="http://schemas.openxmlformats.org/officeDocument/2006/relationships/vmlDrawing" Target="../drawings/vmlDrawing8.vml"/><Relationship Id="rId2"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3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2.xml"/><Relationship Id="rId3" Type="http://schemas.openxmlformats.org/officeDocument/2006/relationships/image" Target="../media/image3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7.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13.xml"/><Relationship Id="rId2" Type="http://schemas.openxmlformats.org/officeDocument/2006/relationships/notesSlide" Target="../notesSlides/notesSlide5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3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5.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 Id="rId3" Type="http://schemas.openxmlformats.org/officeDocument/2006/relationships/image" Target="../media/image38.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 Id="rId3" Type="http://schemas.openxmlformats.org/officeDocument/2006/relationships/image" Target="../media/image39.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 Id="rId3" Type="http://schemas.openxmlformats.org/officeDocument/2006/relationships/image" Target="../media/image40.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 Id="rId3" Type="http://schemas.openxmlformats.org/officeDocument/2006/relationships/image" Target="../media/image41.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 Id="rId3" Type="http://schemas.openxmlformats.org/officeDocument/2006/relationships/image" Target="../media/image42.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image" Target="../media/image43.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 Id="rId3" Type="http://schemas.openxmlformats.org/officeDocument/2006/relationships/image" Target="../media/image4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45.png"/></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0.xml"/><Relationship Id="rId4" Type="http://schemas.openxmlformats.org/officeDocument/2006/relationships/oleObject" Target="../embeddings/oleObject10.bin"/><Relationship Id="rId5" Type="http://schemas.openxmlformats.org/officeDocument/2006/relationships/image" Target="../media/image46.wmf"/><Relationship Id="rId1" Type="http://schemas.openxmlformats.org/officeDocument/2006/relationships/vmlDrawing" Target="../drawings/vmlDrawing9.vml"/><Relationship Id="rId2"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 Id="rId3" Type="http://schemas.openxmlformats.org/officeDocument/2006/relationships/image" Target="../media/image47.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 Id="rId3" Type="http://schemas.openxmlformats.org/officeDocument/2006/relationships/image" Target="../media/image48.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pPr eaLnBrk="1" hangingPunct="1"/>
            <a:r>
              <a:rPr lang="en-GB" dirty="0" smtClean="0"/>
              <a:t>CHAPTER 4</a:t>
            </a:r>
          </a:p>
        </p:txBody>
      </p:sp>
      <p:sp>
        <p:nvSpPr>
          <p:cNvPr id="13315" name="Rectangle 3"/>
          <p:cNvSpPr>
            <a:spLocks noGrp="1" noChangeArrowheads="1"/>
          </p:cNvSpPr>
          <p:nvPr>
            <p:ph type="subTitle" idx="1"/>
          </p:nvPr>
        </p:nvSpPr>
        <p:spPr/>
        <p:txBody>
          <a:bodyPr/>
          <a:lstStyle/>
          <a:p>
            <a:pPr eaLnBrk="1" hangingPunct="1"/>
            <a:r>
              <a:rPr lang="en-GB" sz="3600" b="1" dirty="0" smtClean="0"/>
              <a:t>PROBABILITY</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sz="2800" dirty="0" smtClean="0"/>
              <a:t>Figure 4.3 (a) Venn diagram and (b) tree diagram for selecting two workers.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483" y="1607426"/>
            <a:ext cx="7821117" cy="3686690"/>
          </a:xfrm>
          <a:prstGeom prst="rect">
            <a:avLst/>
          </a:prstGeom>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sz="2800" dirty="0" smtClean="0"/>
              <a:t>Figure 4.19 Union of events </a:t>
            </a:r>
            <a:r>
              <a:rPr lang="en-US" sz="2800" i="1" dirty="0" smtClean="0"/>
              <a:t>M</a:t>
            </a:r>
            <a:r>
              <a:rPr lang="en-US" sz="2800" dirty="0" smtClean="0"/>
              <a:t> and </a:t>
            </a:r>
            <a:r>
              <a:rPr lang="en-US" sz="2800" i="1" dirty="0" smtClean="0"/>
              <a:t>A</a:t>
            </a:r>
            <a:r>
              <a:rPr lang="en-US" sz="2800" dirty="0" smtClean="0"/>
              <a: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161" y="1599593"/>
            <a:ext cx="5115639" cy="4344007"/>
          </a:xfrm>
          <a:prstGeom prst="rect">
            <a:avLst/>
          </a:prstGeom>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n-GB" sz="2800" dirty="0" smtClean="0"/>
              <a:t>UNION OF EVENTS AND THE ADDITION RULE</a:t>
            </a:r>
            <a:endParaRPr lang="en-US" sz="2800" dirty="0" smtClean="0"/>
          </a:p>
        </p:txBody>
      </p:sp>
      <p:sp>
        <p:nvSpPr>
          <p:cNvPr id="110595" name="Rectangle 3"/>
          <p:cNvSpPr>
            <a:spLocks noGrp="1" noChangeArrowheads="1"/>
          </p:cNvSpPr>
          <p:nvPr>
            <p:ph type="body" idx="1"/>
          </p:nvPr>
        </p:nvSpPr>
        <p:spPr>
          <a:xfrm>
            <a:off x="152400" y="1600200"/>
            <a:ext cx="8631238" cy="4114800"/>
          </a:xfrm>
        </p:spPr>
        <p:txBody>
          <a:bodyPr/>
          <a:lstStyle/>
          <a:p>
            <a:pPr eaLnBrk="1" hangingPunct="1">
              <a:buFont typeface="Wingdings" charset="2"/>
              <a:buChar char=" "/>
            </a:pPr>
            <a:r>
              <a:rPr lang="en-US" sz="2000" dirty="0" smtClean="0">
                <a:solidFill>
                  <a:schemeClr val="hlink"/>
                </a:solidFill>
              </a:rPr>
              <a:t>Addition Rule</a:t>
            </a:r>
          </a:p>
          <a:p>
            <a:pPr eaLnBrk="1" hangingPunct="1">
              <a:buFont typeface="Wingdings" charset="2"/>
              <a:buChar char=" "/>
            </a:pPr>
            <a:endParaRPr lang="en-US" sz="2000" dirty="0" smtClean="0">
              <a:solidFill>
                <a:schemeClr val="hlink"/>
              </a:solidFill>
            </a:endParaRPr>
          </a:p>
          <a:p>
            <a:pPr eaLnBrk="1" hangingPunct="1">
              <a:buFont typeface="Wingdings" charset="2"/>
              <a:buChar char=" "/>
            </a:pPr>
            <a:r>
              <a:rPr lang="en-US" sz="2000" dirty="0" smtClean="0">
                <a:solidFill>
                  <a:schemeClr val="folHlink"/>
                </a:solidFill>
              </a:rPr>
              <a:t>Addition Rule to Find the Probability of Union of Events</a:t>
            </a:r>
          </a:p>
          <a:p>
            <a:pPr eaLnBrk="1" hangingPunct="1">
              <a:buFont typeface="Wingdings" charset="2"/>
              <a:buChar char=" "/>
            </a:pPr>
            <a:r>
              <a:rPr lang="en-US" sz="2000" dirty="0" smtClean="0"/>
              <a:t>The portability of the union of two events </a:t>
            </a:r>
            <a:r>
              <a:rPr lang="en-US" sz="2000" i="1" dirty="0" smtClean="0"/>
              <a:t>A</a:t>
            </a:r>
            <a:r>
              <a:rPr lang="en-US" sz="2000" dirty="0" smtClean="0"/>
              <a:t> and </a:t>
            </a:r>
            <a:r>
              <a:rPr lang="en-US" sz="2000" i="1" dirty="0" smtClean="0"/>
              <a:t>B</a:t>
            </a:r>
            <a:r>
              <a:rPr lang="en-US" sz="2000" dirty="0" smtClean="0"/>
              <a:t> is</a:t>
            </a:r>
          </a:p>
          <a:p>
            <a:pPr eaLnBrk="1" hangingPunct="1">
              <a:buFont typeface="Wingdings" charset="2"/>
              <a:buChar char=" "/>
            </a:pPr>
            <a:endParaRPr lang="en-US" sz="2000" dirty="0" smtClean="0"/>
          </a:p>
          <a:p>
            <a:pPr algn="ctr" eaLnBrk="1" hangingPunct="1">
              <a:buFont typeface="Wingdings" charset="2"/>
              <a:buChar char=" "/>
            </a:pPr>
            <a:r>
              <a:rPr lang="en-GB" sz="2000" i="1" dirty="0" smtClean="0"/>
              <a:t>P</a:t>
            </a:r>
            <a:r>
              <a:rPr lang="en-GB" sz="2000" dirty="0" smtClean="0"/>
              <a:t>(</a:t>
            </a:r>
            <a:r>
              <a:rPr lang="en-GB" sz="2000" i="1" dirty="0" smtClean="0"/>
              <a:t>A </a:t>
            </a:r>
            <a:r>
              <a:rPr lang="en-GB" sz="2000" dirty="0" smtClean="0"/>
              <a:t>or</a:t>
            </a:r>
            <a:r>
              <a:rPr lang="en-GB" sz="2000" i="1" dirty="0" smtClean="0"/>
              <a:t> B</a:t>
            </a:r>
            <a:r>
              <a:rPr lang="en-GB" sz="2000" dirty="0" smtClean="0"/>
              <a:t>)</a:t>
            </a:r>
            <a:r>
              <a:rPr lang="en-GB" sz="2000" i="1" dirty="0" smtClean="0"/>
              <a:t> = P</a:t>
            </a:r>
            <a:r>
              <a:rPr lang="en-GB" sz="2000" dirty="0" smtClean="0"/>
              <a:t>(</a:t>
            </a:r>
            <a:r>
              <a:rPr lang="en-GB" sz="2000" i="1" dirty="0" smtClean="0"/>
              <a:t>A</a:t>
            </a:r>
            <a:r>
              <a:rPr lang="en-GB" sz="2000" dirty="0" smtClean="0"/>
              <a:t>)</a:t>
            </a:r>
            <a:r>
              <a:rPr lang="en-GB" sz="2000" i="1" dirty="0" smtClean="0"/>
              <a:t> + P</a:t>
            </a:r>
            <a:r>
              <a:rPr lang="en-GB" sz="2000" dirty="0" smtClean="0"/>
              <a:t>(</a:t>
            </a:r>
            <a:r>
              <a:rPr lang="en-GB" sz="2000" i="1" dirty="0" smtClean="0"/>
              <a:t>B</a:t>
            </a:r>
            <a:r>
              <a:rPr lang="en-GB" sz="2000" dirty="0" smtClean="0"/>
              <a:t>)</a:t>
            </a:r>
            <a:r>
              <a:rPr lang="en-GB" sz="2000" i="1" dirty="0" smtClean="0"/>
              <a:t> – P</a:t>
            </a:r>
            <a:r>
              <a:rPr lang="en-GB" sz="2000" dirty="0" smtClean="0"/>
              <a:t>(</a:t>
            </a:r>
            <a:r>
              <a:rPr lang="en-GB" sz="2000" i="1" dirty="0" smtClean="0"/>
              <a:t>A </a:t>
            </a:r>
            <a:r>
              <a:rPr lang="en-GB" sz="2000" dirty="0" smtClean="0"/>
              <a:t>and</a:t>
            </a:r>
            <a:r>
              <a:rPr lang="en-GB" sz="2000" i="1" dirty="0" smtClean="0"/>
              <a:t> B</a:t>
            </a:r>
            <a:r>
              <a:rPr lang="en-GB" sz="2000" dirty="0" smtClean="0"/>
              <a:t>)</a:t>
            </a:r>
            <a:endParaRPr lang="en-US"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US" sz="2800" dirty="0" smtClean="0"/>
              <a:t>Example 4-27</a:t>
            </a:r>
          </a:p>
        </p:txBody>
      </p:sp>
      <p:sp>
        <p:nvSpPr>
          <p:cNvPr id="111619" name="Rectangle 3"/>
          <p:cNvSpPr>
            <a:spLocks noGrp="1" noChangeArrowheads="1"/>
          </p:cNvSpPr>
          <p:nvPr>
            <p:ph type="body" idx="1"/>
          </p:nvPr>
        </p:nvSpPr>
        <p:spPr>
          <a:xfrm>
            <a:off x="127000" y="1524000"/>
            <a:ext cx="8559800" cy="4114800"/>
          </a:xfrm>
        </p:spPr>
        <p:txBody>
          <a:bodyPr/>
          <a:lstStyle/>
          <a:p>
            <a:pPr eaLnBrk="1" hangingPunct="1">
              <a:lnSpc>
                <a:spcPct val="90000"/>
              </a:lnSpc>
              <a:buFont typeface="Wingdings" charset="2"/>
              <a:buChar char=" "/>
            </a:pPr>
            <a:r>
              <a:rPr lang="en-GB" sz="2000" dirty="0" smtClean="0"/>
              <a:t>A university president has proposed that all students must take a course in ethics as a requirement for graduation. Three hundred faculty members  and students from this university were asked about their opinion on this issue. Table 4.9 gives a two-way classification of the responses of these faculty members and students.</a:t>
            </a:r>
          </a:p>
          <a:p>
            <a:pPr eaLnBrk="1" hangingPunct="1">
              <a:lnSpc>
                <a:spcPct val="90000"/>
              </a:lnSpc>
              <a:buFont typeface="Wingdings" charset="2"/>
              <a:buChar char=" "/>
            </a:pPr>
            <a:endParaRPr lang="en-GB" sz="2000" dirty="0" smtClean="0"/>
          </a:p>
          <a:p>
            <a:pPr eaLnBrk="1" hangingPunct="1">
              <a:lnSpc>
                <a:spcPct val="90000"/>
              </a:lnSpc>
              <a:buFont typeface="Wingdings" charset="2"/>
              <a:buChar char=" "/>
            </a:pPr>
            <a:r>
              <a:rPr lang="en-GB" sz="2000" dirty="0" smtClean="0"/>
              <a:t>Find the probability that one person selected at random from these 300 persons is a faculty member or is in </a:t>
            </a:r>
            <a:r>
              <a:rPr lang="en-GB" sz="2000" dirty="0" err="1" smtClean="0"/>
              <a:t>favor</a:t>
            </a:r>
            <a:r>
              <a:rPr lang="en-GB" sz="2000" dirty="0" smtClean="0"/>
              <a:t> of this proposal.</a:t>
            </a:r>
            <a:endParaRPr lang="en-US"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eaLnBrk="1" hangingPunct="1"/>
            <a:r>
              <a:rPr lang="en-US" sz="2800" dirty="0" smtClean="0"/>
              <a:t>Table 4.9 Two-Way Classification of Responses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764" y="1905000"/>
            <a:ext cx="8831036" cy="2173155"/>
          </a:xfrm>
          <a:prstGeom prst="rect">
            <a:avLst/>
          </a:prstGeom>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n-US" sz="2800" dirty="0" smtClean="0"/>
              <a:t>Example 4-27: Solution</a:t>
            </a:r>
          </a:p>
        </p:txBody>
      </p:sp>
      <p:sp>
        <p:nvSpPr>
          <p:cNvPr id="113667" name="Rectangle 3"/>
          <p:cNvSpPr>
            <a:spLocks noGrp="1" noChangeArrowheads="1"/>
          </p:cNvSpPr>
          <p:nvPr>
            <p:ph type="body" idx="1"/>
          </p:nvPr>
        </p:nvSpPr>
        <p:spPr>
          <a:xfrm>
            <a:off x="457200" y="1524000"/>
            <a:ext cx="8604250" cy="4435475"/>
          </a:xfrm>
        </p:spPr>
        <p:txBody>
          <a:bodyPr/>
          <a:lstStyle/>
          <a:p>
            <a:pPr eaLnBrk="1" hangingPunct="1">
              <a:lnSpc>
                <a:spcPct val="90000"/>
              </a:lnSpc>
              <a:buFont typeface="Wingdings" charset="2"/>
              <a:buNone/>
            </a:pPr>
            <a:r>
              <a:rPr lang="en-GB" sz="2000" dirty="0" smtClean="0"/>
              <a:t>Let us define the following events:</a:t>
            </a:r>
          </a:p>
          <a:p>
            <a:pPr lvl="1" eaLnBrk="1" hangingPunct="1">
              <a:lnSpc>
                <a:spcPct val="90000"/>
              </a:lnSpc>
              <a:buFont typeface="Wingdings" charset="2"/>
              <a:buNone/>
            </a:pPr>
            <a:r>
              <a:rPr lang="en-GB" sz="2000" i="1" dirty="0" smtClean="0"/>
              <a:t>A</a:t>
            </a:r>
            <a:r>
              <a:rPr lang="en-GB" sz="2000" dirty="0" smtClean="0"/>
              <a:t> = the person selected is a faculty member</a:t>
            </a:r>
          </a:p>
          <a:p>
            <a:pPr lvl="1" eaLnBrk="1" hangingPunct="1">
              <a:lnSpc>
                <a:spcPct val="90000"/>
              </a:lnSpc>
              <a:buFont typeface="Wingdings" charset="2"/>
              <a:buNone/>
            </a:pPr>
            <a:r>
              <a:rPr lang="en-GB" sz="2000" i="1" dirty="0" smtClean="0"/>
              <a:t>B</a:t>
            </a:r>
            <a:r>
              <a:rPr lang="en-GB" sz="2000" dirty="0" smtClean="0"/>
              <a:t> = the person selected is in </a:t>
            </a:r>
            <a:r>
              <a:rPr lang="en-GB" sz="2000" dirty="0" err="1" smtClean="0"/>
              <a:t>favor</a:t>
            </a:r>
            <a:r>
              <a:rPr lang="en-GB" sz="2000" dirty="0" smtClean="0"/>
              <a:t> of the proposal</a:t>
            </a:r>
          </a:p>
          <a:p>
            <a:pPr lvl="1" eaLnBrk="1" hangingPunct="1">
              <a:lnSpc>
                <a:spcPct val="90000"/>
              </a:lnSpc>
              <a:buFont typeface="Wingdings" charset="2"/>
              <a:buNone/>
            </a:pPr>
            <a:endParaRPr lang="en-GB" sz="2000" dirty="0" smtClean="0"/>
          </a:p>
          <a:p>
            <a:pPr eaLnBrk="1" hangingPunct="1">
              <a:lnSpc>
                <a:spcPct val="90000"/>
              </a:lnSpc>
              <a:buFont typeface="Wingdings" charset="2"/>
              <a:buNone/>
            </a:pPr>
            <a:r>
              <a:rPr lang="en-GB" sz="2000" dirty="0" smtClean="0"/>
              <a:t>From the information in the Table 4.9,</a:t>
            </a:r>
          </a:p>
          <a:p>
            <a:pPr lvl="1" eaLnBrk="1" hangingPunct="1">
              <a:lnSpc>
                <a:spcPct val="90000"/>
              </a:lnSpc>
              <a:buFont typeface="Wingdings" charset="2"/>
              <a:buNone/>
            </a:pPr>
            <a:r>
              <a:rPr lang="en-GB" sz="2000" i="1" dirty="0" smtClean="0"/>
              <a:t>P</a:t>
            </a:r>
            <a:r>
              <a:rPr lang="en-GB" sz="2000" dirty="0" smtClean="0"/>
              <a:t>(</a:t>
            </a:r>
            <a:r>
              <a:rPr lang="en-GB" sz="2000" i="1" dirty="0" smtClean="0"/>
              <a:t>A</a:t>
            </a:r>
            <a:r>
              <a:rPr lang="en-GB" sz="2000" dirty="0" smtClean="0"/>
              <a:t>) = 70/300 = .2333</a:t>
            </a:r>
          </a:p>
          <a:p>
            <a:pPr lvl="1" eaLnBrk="1" hangingPunct="1">
              <a:lnSpc>
                <a:spcPct val="90000"/>
              </a:lnSpc>
              <a:buFont typeface="Wingdings" charset="2"/>
              <a:buNone/>
            </a:pPr>
            <a:r>
              <a:rPr lang="en-GB" sz="2000" i="1" dirty="0" smtClean="0"/>
              <a:t>P</a:t>
            </a:r>
            <a:r>
              <a:rPr lang="en-GB" sz="2000" dirty="0" smtClean="0"/>
              <a:t>(</a:t>
            </a:r>
            <a:r>
              <a:rPr lang="en-GB" sz="2000" i="1" dirty="0" smtClean="0"/>
              <a:t>B</a:t>
            </a:r>
            <a:r>
              <a:rPr lang="en-GB" sz="2000" dirty="0" smtClean="0"/>
              <a:t>) = 135/300 = .4500</a:t>
            </a:r>
          </a:p>
          <a:p>
            <a:pPr lvl="1" eaLnBrk="1" hangingPunct="1">
              <a:lnSpc>
                <a:spcPct val="90000"/>
              </a:lnSpc>
              <a:buFont typeface="Wingdings" charset="2"/>
              <a:buNone/>
            </a:pPr>
            <a:r>
              <a:rPr lang="en-GB" sz="2000" i="1" dirty="0" smtClean="0"/>
              <a:t>P</a:t>
            </a:r>
            <a:r>
              <a:rPr lang="en-GB" sz="2000" dirty="0" smtClean="0"/>
              <a:t>(A and B) = </a:t>
            </a:r>
            <a:r>
              <a:rPr lang="en-GB" sz="2000" i="1" dirty="0" smtClean="0"/>
              <a:t>P</a:t>
            </a:r>
            <a:r>
              <a:rPr lang="en-GB" sz="2000" dirty="0" smtClean="0"/>
              <a:t>(</a:t>
            </a:r>
            <a:r>
              <a:rPr lang="en-GB" sz="2000" i="1" dirty="0" smtClean="0"/>
              <a:t>A</a:t>
            </a:r>
            <a:r>
              <a:rPr lang="en-GB" sz="2000" dirty="0" smtClean="0"/>
              <a:t>) </a:t>
            </a:r>
            <a:r>
              <a:rPr lang="en-GB" sz="2000" i="1" dirty="0" smtClean="0"/>
              <a:t>P(B </a:t>
            </a:r>
            <a:r>
              <a:rPr lang="en-GB" sz="2000" dirty="0" smtClean="0"/>
              <a:t>| </a:t>
            </a:r>
            <a:r>
              <a:rPr lang="en-GB" sz="2000" i="1" dirty="0" smtClean="0"/>
              <a:t>A</a:t>
            </a:r>
            <a:r>
              <a:rPr lang="en-GB" sz="2000" dirty="0" smtClean="0"/>
              <a:t>) = (70/300)(45/70) = .1500</a:t>
            </a:r>
          </a:p>
          <a:p>
            <a:pPr lvl="1" eaLnBrk="1" hangingPunct="1">
              <a:lnSpc>
                <a:spcPct val="90000"/>
              </a:lnSpc>
              <a:buFont typeface="Wingdings" charset="2"/>
              <a:buNone/>
            </a:pPr>
            <a:endParaRPr lang="en-GB" sz="2000" dirty="0" smtClean="0"/>
          </a:p>
          <a:p>
            <a:pPr eaLnBrk="1" hangingPunct="1">
              <a:lnSpc>
                <a:spcPct val="90000"/>
              </a:lnSpc>
              <a:buFont typeface="Wingdings" charset="2"/>
              <a:buNone/>
            </a:pPr>
            <a:r>
              <a:rPr lang="en-GB" sz="2000" dirty="0" smtClean="0"/>
              <a:t>Using the addition rule, we obtain</a:t>
            </a:r>
          </a:p>
          <a:p>
            <a:pPr lvl="1" eaLnBrk="1" hangingPunct="1">
              <a:lnSpc>
                <a:spcPct val="90000"/>
              </a:lnSpc>
              <a:buFont typeface="Wingdings" charset="2"/>
              <a:buNone/>
            </a:pPr>
            <a:r>
              <a:rPr lang="en-GB" sz="2000" i="1" dirty="0" smtClean="0"/>
              <a:t>P</a:t>
            </a:r>
            <a:r>
              <a:rPr lang="en-GB" sz="2000" dirty="0" smtClean="0"/>
              <a:t>(</a:t>
            </a:r>
            <a:r>
              <a:rPr lang="en-GB" sz="2000" i="1" dirty="0" smtClean="0"/>
              <a:t>A</a:t>
            </a:r>
            <a:r>
              <a:rPr lang="en-GB" sz="2000" dirty="0" smtClean="0"/>
              <a:t> or </a:t>
            </a:r>
            <a:r>
              <a:rPr lang="en-GB" sz="2000" i="1" dirty="0" smtClean="0"/>
              <a:t>B</a:t>
            </a:r>
            <a:r>
              <a:rPr lang="en-GB" sz="2000" dirty="0" smtClean="0"/>
              <a:t>) = </a:t>
            </a:r>
            <a:r>
              <a:rPr lang="en-GB" sz="2000" i="1" dirty="0" smtClean="0"/>
              <a:t>P</a:t>
            </a:r>
            <a:r>
              <a:rPr lang="en-GB" sz="2000" dirty="0" smtClean="0"/>
              <a:t>(</a:t>
            </a:r>
            <a:r>
              <a:rPr lang="en-GB" sz="2000" i="1" dirty="0" smtClean="0"/>
              <a:t>A</a:t>
            </a:r>
            <a:r>
              <a:rPr lang="en-GB" sz="2000" dirty="0" smtClean="0"/>
              <a:t>) + </a:t>
            </a:r>
            <a:r>
              <a:rPr lang="en-GB" sz="2000" i="1" dirty="0" smtClean="0"/>
              <a:t>P</a:t>
            </a:r>
            <a:r>
              <a:rPr lang="en-GB" sz="2000" dirty="0" smtClean="0"/>
              <a:t>(</a:t>
            </a:r>
            <a:r>
              <a:rPr lang="en-GB" sz="2000" i="1" dirty="0" smtClean="0"/>
              <a:t>B</a:t>
            </a:r>
            <a:r>
              <a:rPr lang="en-GB" sz="2000" dirty="0" smtClean="0"/>
              <a:t>) – </a:t>
            </a:r>
            <a:r>
              <a:rPr lang="en-GB" sz="2000" i="1" dirty="0" smtClean="0"/>
              <a:t>P</a:t>
            </a:r>
            <a:r>
              <a:rPr lang="en-GB" sz="2000" dirty="0" smtClean="0"/>
              <a:t>(</a:t>
            </a:r>
            <a:r>
              <a:rPr lang="en-GB" sz="2000" i="1" dirty="0" smtClean="0"/>
              <a:t>A</a:t>
            </a:r>
            <a:r>
              <a:rPr lang="en-GB" sz="2000" dirty="0" smtClean="0"/>
              <a:t> and </a:t>
            </a:r>
            <a:r>
              <a:rPr lang="en-GB" sz="2000" i="1" dirty="0" smtClean="0"/>
              <a:t>B</a:t>
            </a:r>
            <a:r>
              <a:rPr lang="en-GB" sz="2000" dirty="0" smtClean="0"/>
              <a:t>) </a:t>
            </a:r>
          </a:p>
          <a:p>
            <a:pPr lvl="1" eaLnBrk="1" hangingPunct="1">
              <a:lnSpc>
                <a:spcPct val="90000"/>
              </a:lnSpc>
              <a:buFont typeface="Wingdings" charset="2"/>
              <a:buNone/>
            </a:pPr>
            <a:r>
              <a:rPr lang="en-GB" sz="2000" dirty="0" smtClean="0"/>
              <a:t>              =  .2333 + .4500 – .1500 = </a:t>
            </a:r>
            <a:r>
              <a:rPr lang="en-GB" sz="2000" b="1" dirty="0" smtClean="0"/>
              <a:t>.5333</a:t>
            </a:r>
            <a:endParaRPr lang="en-US" sz="2000" b="1"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r>
              <a:rPr lang="en-US" sz="2800" dirty="0" smtClean="0"/>
              <a:t>Example 4-28</a:t>
            </a:r>
          </a:p>
        </p:txBody>
      </p:sp>
      <p:sp>
        <p:nvSpPr>
          <p:cNvPr id="114691" name="Rectangle 3"/>
          <p:cNvSpPr>
            <a:spLocks noGrp="1" noChangeArrowheads="1"/>
          </p:cNvSpPr>
          <p:nvPr>
            <p:ph type="body" idx="1"/>
          </p:nvPr>
        </p:nvSpPr>
        <p:spPr>
          <a:xfrm>
            <a:off x="127000" y="1524000"/>
            <a:ext cx="8559800" cy="4114800"/>
          </a:xfrm>
        </p:spPr>
        <p:txBody>
          <a:bodyPr/>
          <a:lstStyle/>
          <a:p>
            <a:pPr eaLnBrk="1" hangingPunct="1">
              <a:buFont typeface="Wingdings" charset="2"/>
              <a:buChar char=" "/>
            </a:pPr>
            <a:r>
              <a:rPr lang="en-US" sz="2000" dirty="0" smtClean="0"/>
              <a:t>In a group of 2500 persons, 1400 are female, 600 are vegetarian, and 400 are female and vegetarian. What is the probability that a randomly selected person from this group is a male or vegetarian?</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pPr eaLnBrk="1" hangingPunct="1"/>
            <a:r>
              <a:rPr lang="en-US" sz="2800" dirty="0" smtClean="0"/>
              <a:t>Example 4-28: Solution</a:t>
            </a:r>
          </a:p>
        </p:txBody>
      </p:sp>
      <p:sp>
        <p:nvSpPr>
          <p:cNvPr id="10244" name="Rectangle 3"/>
          <p:cNvSpPr>
            <a:spLocks noGrp="1" noChangeArrowheads="1"/>
          </p:cNvSpPr>
          <p:nvPr>
            <p:ph type="body" sz="half" idx="1"/>
          </p:nvPr>
        </p:nvSpPr>
        <p:spPr>
          <a:xfrm>
            <a:off x="95250" y="1524000"/>
            <a:ext cx="8820150" cy="4114800"/>
          </a:xfrm>
        </p:spPr>
        <p:txBody>
          <a:bodyPr/>
          <a:lstStyle/>
          <a:p>
            <a:pPr eaLnBrk="1" hangingPunct="1">
              <a:buSzTx/>
              <a:buFont typeface="Wingdings" charset="2"/>
              <a:buChar char=" "/>
            </a:pPr>
            <a:r>
              <a:rPr lang="en-US" sz="2000" dirty="0" smtClean="0"/>
              <a:t>Let us define the following events:</a:t>
            </a:r>
          </a:p>
          <a:p>
            <a:pPr lvl="1" eaLnBrk="1" hangingPunct="1">
              <a:buSzTx/>
              <a:buFont typeface="Wingdings" charset="2"/>
              <a:buChar char=" "/>
            </a:pPr>
            <a:r>
              <a:rPr lang="en-US" sz="2000" dirty="0" smtClean="0"/>
              <a:t>F = the randomly selected person is a female</a:t>
            </a:r>
          </a:p>
          <a:p>
            <a:pPr lvl="1" eaLnBrk="1" hangingPunct="1">
              <a:buSzTx/>
              <a:buFont typeface="Wingdings" charset="2"/>
              <a:buChar char=" "/>
            </a:pPr>
            <a:r>
              <a:rPr lang="en-US" sz="2000" dirty="0" smtClean="0"/>
              <a:t>M =  the randomly selected person is a male</a:t>
            </a:r>
          </a:p>
          <a:p>
            <a:pPr lvl="1" eaLnBrk="1" hangingPunct="1">
              <a:buSzTx/>
              <a:buFont typeface="Wingdings" charset="2"/>
              <a:buChar char=" "/>
            </a:pPr>
            <a:r>
              <a:rPr lang="en-US" sz="2000" dirty="0" smtClean="0"/>
              <a:t>V = the randomly selected person is a vegetarian</a:t>
            </a:r>
          </a:p>
          <a:p>
            <a:pPr lvl="1" eaLnBrk="1" hangingPunct="1">
              <a:buSzTx/>
              <a:buFont typeface="Wingdings" charset="2"/>
              <a:buChar char=" "/>
            </a:pPr>
            <a:r>
              <a:rPr lang="en-US" sz="2000" dirty="0" smtClean="0"/>
              <a:t>N = the randomly selected person is a non-vegetarian. </a:t>
            </a:r>
          </a:p>
        </p:txBody>
      </p:sp>
      <p:graphicFrame>
        <p:nvGraphicFramePr>
          <p:cNvPr id="10242" name="Object 2"/>
          <p:cNvGraphicFramePr>
            <a:graphicFrameLocks noGrp="1" noChangeAspect="1"/>
          </p:cNvGraphicFramePr>
          <p:nvPr>
            <p:ph sz="half" idx="2"/>
            <p:extLst>
              <p:ext uri="{D42A27DB-BD31-4B8C-83A1-F6EECF244321}">
                <p14:modId xmlns:p14="http://schemas.microsoft.com/office/powerpoint/2010/main" val="3832100008"/>
              </p:ext>
            </p:extLst>
          </p:nvPr>
        </p:nvGraphicFramePr>
        <p:xfrm>
          <a:off x="1166019" y="3733800"/>
          <a:ext cx="5234781" cy="1648970"/>
        </p:xfrm>
        <a:graphic>
          <a:graphicData uri="http://schemas.openxmlformats.org/presentationml/2006/ole">
            <mc:AlternateContent xmlns:mc="http://schemas.openxmlformats.org/markup-compatibility/2006">
              <mc:Choice xmlns:v="urn:schemas-microsoft-com:vml" Requires="v">
                <p:oleObj spid="_x0000_s10284" name="Equation" r:id="rId3" imgW="2539800" imgH="799920" progId="Equation.3">
                  <p:embed/>
                </p:oleObj>
              </mc:Choice>
              <mc:Fallback>
                <p:oleObj name="Equation" r:id="rId3" imgW="2539800" imgH="79992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6019" y="3733800"/>
                        <a:ext cx="5234781" cy="1648970"/>
                      </a:xfrm>
                      <a:prstGeom prst="rect">
                        <a:avLst/>
                      </a:prstGeom>
                      <a:noFill/>
                      <a:ln>
                        <a:noFill/>
                      </a:ln>
                      <a:effectLst/>
                      <a:extLst/>
                    </p:spPr>
                  </p:pic>
                </p:oleObj>
              </mc:Fallback>
            </mc:AlternateContent>
          </a:graphicData>
        </a:graphic>
      </p:graphicFrame>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n-US" sz="2800" dirty="0" smtClean="0"/>
              <a:t>Table 4.10 Two-Way Classification Table</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862" y="2055580"/>
            <a:ext cx="8745938" cy="2135420"/>
          </a:xfrm>
          <a:prstGeom prst="rect">
            <a:avLst/>
          </a:prstGeom>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r>
              <a:rPr lang="en-US" sz="2800" dirty="0" smtClean="0"/>
              <a:t>Addition Rule for Mutually Exclusive Events</a:t>
            </a:r>
          </a:p>
        </p:txBody>
      </p:sp>
      <p:sp>
        <p:nvSpPr>
          <p:cNvPr id="116739" name="Rectangle 3"/>
          <p:cNvSpPr>
            <a:spLocks noGrp="1" noChangeArrowheads="1"/>
          </p:cNvSpPr>
          <p:nvPr>
            <p:ph type="body" idx="1"/>
          </p:nvPr>
        </p:nvSpPr>
        <p:spPr>
          <a:xfrm>
            <a:off x="152400" y="1600200"/>
            <a:ext cx="8229600" cy="4114800"/>
          </a:xfrm>
        </p:spPr>
        <p:txBody>
          <a:bodyPr/>
          <a:lstStyle/>
          <a:p>
            <a:pPr eaLnBrk="1" hangingPunct="1">
              <a:buFont typeface="Wingdings" charset="2"/>
              <a:buChar char=" "/>
            </a:pPr>
            <a:r>
              <a:rPr lang="en-US" sz="2000" dirty="0" smtClean="0">
                <a:solidFill>
                  <a:schemeClr val="hlink"/>
                </a:solidFill>
              </a:rPr>
              <a:t>Addition Rule to Find the Probability of the Union of Mutually Exclusive Events</a:t>
            </a:r>
          </a:p>
          <a:p>
            <a:pPr eaLnBrk="1" hangingPunct="1">
              <a:buFont typeface="Wingdings" charset="2"/>
              <a:buChar char=" "/>
            </a:pPr>
            <a:endParaRPr lang="en-US" sz="2000" dirty="0" smtClean="0">
              <a:solidFill>
                <a:schemeClr val="hlink"/>
              </a:solidFill>
            </a:endParaRPr>
          </a:p>
          <a:p>
            <a:pPr eaLnBrk="1" hangingPunct="1">
              <a:buFont typeface="Wingdings" charset="2"/>
              <a:buChar char=" "/>
            </a:pPr>
            <a:r>
              <a:rPr lang="en-US" sz="2000" dirty="0" smtClean="0"/>
              <a:t>The probability of the union of two mutually exclusive events </a:t>
            </a:r>
            <a:r>
              <a:rPr lang="en-US" sz="2000" i="1" dirty="0" smtClean="0"/>
              <a:t>A</a:t>
            </a:r>
            <a:r>
              <a:rPr lang="en-US" sz="2000" dirty="0" smtClean="0"/>
              <a:t> and </a:t>
            </a:r>
            <a:r>
              <a:rPr lang="en-US" sz="2000" i="1" dirty="0" smtClean="0"/>
              <a:t>B</a:t>
            </a:r>
            <a:r>
              <a:rPr lang="en-US" sz="2000" dirty="0" smtClean="0"/>
              <a:t> is</a:t>
            </a:r>
          </a:p>
          <a:p>
            <a:pPr algn="ctr" eaLnBrk="1" hangingPunct="1">
              <a:buFont typeface="Wingdings" charset="2"/>
              <a:buChar char=" "/>
            </a:pPr>
            <a:endParaRPr lang="en-US" sz="2000" i="1" dirty="0" smtClean="0"/>
          </a:p>
          <a:p>
            <a:pPr algn="ctr" eaLnBrk="1" hangingPunct="1">
              <a:buFont typeface="Wingdings" charset="2"/>
              <a:buChar char=" "/>
            </a:pPr>
            <a:r>
              <a:rPr lang="en-US" sz="2000" i="1" dirty="0" smtClean="0"/>
              <a:t>P</a:t>
            </a:r>
            <a:r>
              <a:rPr lang="en-US" sz="2000" dirty="0" smtClean="0"/>
              <a:t>(</a:t>
            </a:r>
            <a:r>
              <a:rPr lang="en-US" sz="2000" i="1" dirty="0" smtClean="0"/>
              <a:t>A</a:t>
            </a:r>
            <a:r>
              <a:rPr lang="en-US" sz="2000" dirty="0" smtClean="0"/>
              <a:t> or </a:t>
            </a:r>
            <a:r>
              <a:rPr lang="en-US" sz="2000" i="1" dirty="0" smtClean="0"/>
              <a:t>B</a:t>
            </a:r>
            <a:r>
              <a:rPr lang="en-US" sz="2000" dirty="0" smtClean="0"/>
              <a:t>) = </a:t>
            </a:r>
            <a:r>
              <a:rPr lang="en-US" sz="2000" i="1" dirty="0" smtClean="0"/>
              <a:t>P</a:t>
            </a:r>
            <a:r>
              <a:rPr lang="en-US" sz="2000" dirty="0" smtClean="0"/>
              <a:t>(</a:t>
            </a:r>
            <a:r>
              <a:rPr lang="en-US" sz="2000" i="1" dirty="0" smtClean="0"/>
              <a:t>A</a:t>
            </a:r>
            <a:r>
              <a:rPr lang="en-US" sz="2000" dirty="0" smtClean="0"/>
              <a:t>) + </a:t>
            </a:r>
            <a:r>
              <a:rPr lang="en-US" sz="2000" i="1" dirty="0" smtClean="0"/>
              <a:t>P</a:t>
            </a:r>
            <a:r>
              <a:rPr lang="en-US" sz="2000" dirty="0" smtClean="0"/>
              <a:t>(</a:t>
            </a:r>
            <a:r>
              <a:rPr lang="en-US" sz="2000" i="1" dirty="0" smtClean="0"/>
              <a:t>B</a:t>
            </a:r>
            <a:r>
              <a:rPr lang="en-US" sz="2000" dirty="0" smtClean="0"/>
              <a: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hangingPunct="1"/>
            <a:r>
              <a:rPr lang="en-US" sz="2800" dirty="0" smtClean="0"/>
              <a:t>Example 4-29</a:t>
            </a:r>
          </a:p>
        </p:txBody>
      </p:sp>
      <p:sp>
        <p:nvSpPr>
          <p:cNvPr id="117763" name="Rectangle 3"/>
          <p:cNvSpPr>
            <a:spLocks noGrp="1" noChangeArrowheads="1"/>
          </p:cNvSpPr>
          <p:nvPr>
            <p:ph type="body" idx="1"/>
          </p:nvPr>
        </p:nvSpPr>
        <p:spPr>
          <a:xfrm>
            <a:off x="76200" y="1524000"/>
            <a:ext cx="8415338" cy="4648200"/>
          </a:xfrm>
        </p:spPr>
        <p:txBody>
          <a:bodyPr/>
          <a:lstStyle/>
          <a:p>
            <a:pPr eaLnBrk="1" hangingPunct="1">
              <a:buFont typeface="Wingdings" charset="2"/>
              <a:buChar char=" "/>
            </a:pPr>
            <a:r>
              <a:rPr lang="en-US" sz="2000" dirty="0" smtClean="0"/>
              <a:t>A university president has proposed that all students must take a course in ethics as a requirement for graduation. Three hundred faculty members and students from this university were asked about their opinion on this issue. The following table, reproduced from Table 4.9 in Example 4-30, gives a two-way classification of the responses of these faculty members and students. </a:t>
            </a:r>
          </a:p>
          <a:p>
            <a:pPr eaLnBrk="1" hangingPunct="1">
              <a:buFont typeface="Wingdings" charset="2"/>
              <a:buChar char=" "/>
            </a:pPr>
            <a:r>
              <a:rPr lang="en-US" sz="2000" dirty="0" smtClean="0"/>
              <a:t>What is the probability that a randomly selected person from these 300 faculty members and students is in favor of the proposal or is neutral?</a:t>
            </a:r>
          </a:p>
          <a:p>
            <a:pPr eaLnBrk="1" hangingPunct="1">
              <a:buFont typeface="Wingdings" charset="2"/>
              <a:buChar char=" "/>
            </a:pPr>
            <a:endParaRPr lang="en-US" sz="24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GB" sz="2800" dirty="0" smtClean="0"/>
              <a:t>Simple and Compound Events</a:t>
            </a:r>
          </a:p>
        </p:txBody>
      </p:sp>
      <p:sp>
        <p:nvSpPr>
          <p:cNvPr id="23555" name="Rectangle 3"/>
          <p:cNvSpPr>
            <a:spLocks noGrp="1" noChangeArrowheads="1"/>
          </p:cNvSpPr>
          <p:nvPr>
            <p:ph type="body" idx="1"/>
          </p:nvPr>
        </p:nvSpPr>
        <p:spPr>
          <a:xfrm>
            <a:off x="119062" y="1143000"/>
            <a:ext cx="8415338" cy="4114800"/>
          </a:xfrm>
        </p:spPr>
        <p:txBody>
          <a:bodyPr/>
          <a:lstStyle/>
          <a:p>
            <a:pPr eaLnBrk="1" hangingPunct="1">
              <a:buFont typeface="Wingdings" charset="2"/>
              <a:buChar char=" "/>
            </a:pPr>
            <a:endParaRPr lang="en-GB" dirty="0" smtClean="0">
              <a:solidFill>
                <a:schemeClr val="hlink"/>
              </a:solidFill>
            </a:endParaRPr>
          </a:p>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An </a:t>
            </a:r>
            <a:r>
              <a:rPr lang="en-GB" sz="2000" b="1" i="1" u="sng" dirty="0" smtClean="0">
                <a:solidFill>
                  <a:schemeClr val="hlink"/>
                </a:solidFill>
              </a:rPr>
              <a:t>event</a:t>
            </a:r>
            <a:r>
              <a:rPr lang="en-GB" sz="2000" dirty="0" smtClean="0"/>
              <a:t> is a collection of one or more of the outcomes of an experiment.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n-US" sz="2800" dirty="0" smtClean="0"/>
              <a:t>Example 4-29: Solution</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429" y="2357288"/>
            <a:ext cx="8564171" cy="2143424"/>
          </a:xfrm>
          <a:prstGeom prst="rect">
            <a:avLst/>
          </a:prstGeom>
        </p:spPr>
      </p:pic>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US" sz="2800" dirty="0" smtClean="0"/>
              <a:t>Example 4-29: Solution</a:t>
            </a:r>
          </a:p>
        </p:txBody>
      </p:sp>
      <p:sp>
        <p:nvSpPr>
          <p:cNvPr id="119811" name="Rectangle 3"/>
          <p:cNvSpPr>
            <a:spLocks noGrp="1" noChangeArrowheads="1"/>
          </p:cNvSpPr>
          <p:nvPr>
            <p:ph type="body" idx="1"/>
          </p:nvPr>
        </p:nvSpPr>
        <p:spPr>
          <a:xfrm>
            <a:off x="504825" y="1524000"/>
            <a:ext cx="8486775" cy="4114800"/>
          </a:xfrm>
        </p:spPr>
        <p:txBody>
          <a:bodyPr/>
          <a:lstStyle/>
          <a:p>
            <a:pPr eaLnBrk="1" hangingPunct="1">
              <a:buFont typeface="Wingdings" charset="2"/>
              <a:buNone/>
            </a:pPr>
            <a:r>
              <a:rPr lang="en-US" sz="2000" dirty="0" smtClean="0"/>
              <a:t>Let us define the following events:</a:t>
            </a:r>
          </a:p>
          <a:p>
            <a:pPr lvl="1" eaLnBrk="1" hangingPunct="1">
              <a:buFont typeface="Wingdings" charset="2"/>
              <a:buNone/>
            </a:pPr>
            <a:r>
              <a:rPr lang="en-US" sz="2000" i="1" dirty="0" smtClean="0"/>
              <a:t>F</a:t>
            </a:r>
            <a:r>
              <a:rPr lang="en-US" sz="2000" dirty="0" smtClean="0"/>
              <a:t> = the person selected is in favor of the proposal</a:t>
            </a:r>
          </a:p>
          <a:p>
            <a:pPr lvl="1" eaLnBrk="1" hangingPunct="1">
              <a:buFont typeface="Wingdings" charset="2"/>
              <a:buNone/>
            </a:pPr>
            <a:r>
              <a:rPr lang="en-US" sz="2000" i="1" dirty="0" smtClean="0"/>
              <a:t>N</a:t>
            </a:r>
            <a:r>
              <a:rPr lang="en-US" sz="2000" dirty="0" smtClean="0"/>
              <a:t> = the person selected is neutral</a:t>
            </a:r>
          </a:p>
          <a:p>
            <a:pPr lvl="1" eaLnBrk="1" hangingPunct="1">
              <a:buFont typeface="Wingdings" charset="2"/>
              <a:buNone/>
            </a:pPr>
            <a:endParaRPr lang="en-US" sz="2000" dirty="0" smtClean="0"/>
          </a:p>
          <a:p>
            <a:pPr eaLnBrk="1" hangingPunct="1">
              <a:buFont typeface="Wingdings" charset="2"/>
              <a:buNone/>
            </a:pPr>
            <a:r>
              <a:rPr lang="en-US" sz="2000" dirty="0" smtClean="0"/>
              <a:t>From the given information,</a:t>
            </a:r>
          </a:p>
          <a:p>
            <a:pPr lvl="1" eaLnBrk="1" hangingPunct="1">
              <a:buFont typeface="Wingdings" charset="2"/>
              <a:buNone/>
            </a:pPr>
            <a:r>
              <a:rPr lang="en-US" sz="2000" i="1" dirty="0" smtClean="0"/>
              <a:t>P</a:t>
            </a:r>
            <a:r>
              <a:rPr lang="en-US" sz="2000" dirty="0" smtClean="0"/>
              <a:t>(</a:t>
            </a:r>
            <a:r>
              <a:rPr lang="en-US" sz="2000" i="1" dirty="0" smtClean="0"/>
              <a:t>F</a:t>
            </a:r>
            <a:r>
              <a:rPr lang="en-US" sz="2000" dirty="0" smtClean="0"/>
              <a:t>) = 135/300 = .4500</a:t>
            </a:r>
          </a:p>
          <a:p>
            <a:pPr lvl="1" eaLnBrk="1" hangingPunct="1">
              <a:buFont typeface="Wingdings" charset="2"/>
              <a:buNone/>
            </a:pPr>
            <a:r>
              <a:rPr lang="en-US" sz="2000" i="1" dirty="0" smtClean="0"/>
              <a:t>P(N</a:t>
            </a:r>
            <a:r>
              <a:rPr lang="en-US" sz="2000" dirty="0" smtClean="0"/>
              <a:t>) = 40/300 = .1333</a:t>
            </a:r>
          </a:p>
          <a:p>
            <a:pPr eaLnBrk="1" hangingPunct="1">
              <a:buFont typeface="Wingdings" charset="2"/>
              <a:buNone/>
            </a:pPr>
            <a:endParaRPr lang="en-US" sz="2000" dirty="0" smtClean="0"/>
          </a:p>
          <a:p>
            <a:pPr eaLnBrk="1" hangingPunct="1">
              <a:buFont typeface="Wingdings" charset="2"/>
              <a:buNone/>
            </a:pPr>
            <a:r>
              <a:rPr lang="en-US" sz="2000" dirty="0" smtClean="0"/>
              <a:t>Hence,</a:t>
            </a:r>
          </a:p>
          <a:p>
            <a:pPr lvl="1" eaLnBrk="1" hangingPunct="1">
              <a:buFont typeface="Wingdings" charset="2"/>
              <a:buNone/>
            </a:pPr>
            <a:r>
              <a:rPr lang="en-US" sz="2000" i="1" dirty="0" smtClean="0"/>
              <a:t>P</a:t>
            </a:r>
            <a:r>
              <a:rPr lang="en-US" sz="2000" dirty="0" smtClean="0"/>
              <a:t>(</a:t>
            </a:r>
            <a:r>
              <a:rPr lang="en-US" sz="2000" i="1" dirty="0" smtClean="0"/>
              <a:t>F</a:t>
            </a:r>
            <a:r>
              <a:rPr lang="en-US" sz="2000" dirty="0" smtClean="0"/>
              <a:t> or </a:t>
            </a:r>
            <a:r>
              <a:rPr lang="en-US" sz="2000" i="1" dirty="0" smtClean="0"/>
              <a:t>N</a:t>
            </a:r>
            <a:r>
              <a:rPr lang="en-US" sz="2000" dirty="0" smtClean="0"/>
              <a:t>) = </a:t>
            </a:r>
            <a:r>
              <a:rPr lang="en-US" sz="2000" i="1" dirty="0" smtClean="0"/>
              <a:t>P</a:t>
            </a:r>
            <a:r>
              <a:rPr lang="en-US" sz="2000" dirty="0" smtClean="0"/>
              <a:t>(</a:t>
            </a:r>
            <a:r>
              <a:rPr lang="en-US" sz="2000" i="1" dirty="0" smtClean="0"/>
              <a:t>F</a:t>
            </a:r>
            <a:r>
              <a:rPr lang="en-US" sz="2000" dirty="0" smtClean="0"/>
              <a:t>) + </a:t>
            </a:r>
            <a:r>
              <a:rPr lang="en-US" sz="2000" i="1" dirty="0" smtClean="0"/>
              <a:t>P</a:t>
            </a:r>
            <a:r>
              <a:rPr lang="en-US" sz="2000" dirty="0" smtClean="0"/>
              <a:t>(</a:t>
            </a:r>
            <a:r>
              <a:rPr lang="en-US" sz="2000" i="1" dirty="0" smtClean="0"/>
              <a:t>N</a:t>
            </a:r>
            <a:r>
              <a:rPr lang="en-US" sz="2000" dirty="0" smtClean="0"/>
              <a:t>) = .4500 + .1333 = </a:t>
            </a:r>
            <a:r>
              <a:rPr lang="en-US" sz="2000" b="1" dirty="0" smtClean="0"/>
              <a:t>.5833</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eaLnBrk="1" hangingPunct="1"/>
            <a:r>
              <a:rPr lang="en-US" sz="2800" dirty="0" smtClean="0"/>
              <a:t>Figure 4.20 Venn diagram of mutually exclusive events.</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4916" y="1675804"/>
            <a:ext cx="6868484" cy="4267796"/>
          </a:xfrm>
          <a:prstGeom prst="rect">
            <a:avLst/>
          </a:prstGeom>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r>
              <a:rPr lang="en-US" sz="2800" dirty="0" smtClean="0"/>
              <a:t>Example 4-30</a:t>
            </a:r>
          </a:p>
        </p:txBody>
      </p:sp>
      <p:sp>
        <p:nvSpPr>
          <p:cNvPr id="121859" name="Rectangle 3"/>
          <p:cNvSpPr>
            <a:spLocks noGrp="1" noChangeArrowheads="1"/>
          </p:cNvSpPr>
          <p:nvPr>
            <p:ph type="body" idx="1"/>
          </p:nvPr>
        </p:nvSpPr>
        <p:spPr>
          <a:xfrm>
            <a:off x="123825" y="1524000"/>
            <a:ext cx="8486775" cy="4114800"/>
          </a:xfrm>
        </p:spPr>
        <p:txBody>
          <a:bodyPr/>
          <a:lstStyle/>
          <a:p>
            <a:pPr eaLnBrk="1" hangingPunct="1">
              <a:buFont typeface="Wingdings" charset="2"/>
              <a:buChar char=" "/>
            </a:pPr>
            <a:r>
              <a:rPr lang="en-GB" sz="2000" dirty="0" smtClean="0"/>
              <a:t>Consider the experiment of rolling a die twice. Find the probability that the sum of the numbers obtained on two rolls is 5, 7, or 10.</a:t>
            </a:r>
            <a:endParaRPr lang="en-US"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eaLnBrk="1" hangingPunct="1"/>
            <a:r>
              <a:rPr lang="en-US" sz="2800" dirty="0" smtClean="0"/>
              <a:t>Table 4.11 Two Rolls of a Die</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737878"/>
            <a:ext cx="8763000" cy="3241318"/>
          </a:xfrm>
          <a:prstGeom prst="rect">
            <a:avLst/>
          </a:prstGeom>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eaLnBrk="1" hangingPunct="1"/>
            <a:r>
              <a:rPr lang="en-US" sz="2800" dirty="0" smtClean="0"/>
              <a:t>Example 4-30: Solution</a:t>
            </a:r>
          </a:p>
        </p:txBody>
      </p:sp>
      <p:sp>
        <p:nvSpPr>
          <p:cNvPr id="123907" name="Rectangle 3"/>
          <p:cNvSpPr>
            <a:spLocks noGrp="1" noChangeArrowheads="1"/>
          </p:cNvSpPr>
          <p:nvPr>
            <p:ph type="body" idx="1"/>
          </p:nvPr>
        </p:nvSpPr>
        <p:spPr>
          <a:xfrm>
            <a:off x="476250" y="1600200"/>
            <a:ext cx="8820150" cy="3011487"/>
          </a:xfrm>
        </p:spPr>
        <p:txBody>
          <a:bodyPr/>
          <a:lstStyle/>
          <a:p>
            <a:pPr eaLnBrk="1" hangingPunct="1">
              <a:buFont typeface="Wingdings" charset="2"/>
              <a:buNone/>
            </a:pPr>
            <a:r>
              <a:rPr lang="nl-NL" sz="2000" i="1" dirty="0" smtClean="0"/>
              <a:t>P</a:t>
            </a:r>
            <a:r>
              <a:rPr lang="nl-NL" sz="2000" dirty="0" smtClean="0"/>
              <a:t>(sum is 5 or 7 or 10) </a:t>
            </a:r>
          </a:p>
          <a:p>
            <a:pPr eaLnBrk="1" hangingPunct="1">
              <a:buFont typeface="Wingdings" charset="2"/>
              <a:buNone/>
            </a:pPr>
            <a:r>
              <a:rPr lang="nl-NL" sz="2000" dirty="0" smtClean="0"/>
              <a:t>	= </a:t>
            </a:r>
            <a:r>
              <a:rPr lang="nl-NL" sz="2000" i="1" dirty="0" smtClean="0"/>
              <a:t>P</a:t>
            </a:r>
            <a:r>
              <a:rPr lang="nl-NL" sz="2000" dirty="0" smtClean="0"/>
              <a:t>(sum is 5) + </a:t>
            </a:r>
            <a:r>
              <a:rPr lang="nl-NL" sz="2000" i="1" dirty="0" smtClean="0"/>
              <a:t>P</a:t>
            </a:r>
            <a:r>
              <a:rPr lang="nl-NL" sz="2000" dirty="0" smtClean="0"/>
              <a:t>(sum is 7) + </a:t>
            </a:r>
            <a:r>
              <a:rPr lang="nl-NL" sz="2000" i="1" dirty="0" smtClean="0"/>
              <a:t>P</a:t>
            </a:r>
            <a:r>
              <a:rPr lang="nl-NL" sz="2000" dirty="0" smtClean="0"/>
              <a:t>(sum is 10)</a:t>
            </a:r>
          </a:p>
          <a:p>
            <a:pPr eaLnBrk="1" hangingPunct="1">
              <a:buFont typeface="Wingdings" charset="2"/>
              <a:buNone/>
            </a:pPr>
            <a:r>
              <a:rPr lang="nl-NL" sz="2000" dirty="0" smtClean="0"/>
              <a:t>	= 4/36 + 6/36 + 3/36 = 13/36 = </a:t>
            </a:r>
            <a:r>
              <a:rPr lang="nl-NL" sz="2000" b="1" dirty="0" smtClean="0"/>
              <a:t>.3611</a:t>
            </a:r>
            <a:endParaRPr lang="en-US" sz="2000" b="1"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eaLnBrk="1" hangingPunct="1"/>
            <a:r>
              <a:rPr lang="en-US" sz="2800" dirty="0" smtClean="0"/>
              <a:t>Example 4-31</a:t>
            </a:r>
          </a:p>
        </p:txBody>
      </p:sp>
      <p:sp>
        <p:nvSpPr>
          <p:cNvPr id="124931" name="Rectangle 3"/>
          <p:cNvSpPr>
            <a:spLocks noGrp="1" noChangeArrowheads="1"/>
          </p:cNvSpPr>
          <p:nvPr>
            <p:ph type="body" idx="1"/>
          </p:nvPr>
        </p:nvSpPr>
        <p:spPr>
          <a:xfrm>
            <a:off x="-101600" y="1524000"/>
            <a:ext cx="8559800" cy="4114800"/>
          </a:xfrm>
        </p:spPr>
        <p:txBody>
          <a:bodyPr/>
          <a:lstStyle/>
          <a:p>
            <a:pPr marL="609600" indent="-609600" eaLnBrk="1" hangingPunct="1">
              <a:lnSpc>
                <a:spcPct val="90000"/>
              </a:lnSpc>
              <a:buFont typeface="Tahoma" charset="0"/>
              <a:buChar char=" "/>
            </a:pPr>
            <a:r>
              <a:rPr lang="en-GB" sz="2000" dirty="0" smtClean="0"/>
              <a:t>The probability that a person is in </a:t>
            </a:r>
            <a:r>
              <a:rPr lang="en-GB" sz="2000" dirty="0" err="1" smtClean="0"/>
              <a:t>favor</a:t>
            </a:r>
            <a:r>
              <a:rPr lang="en-GB" sz="2000" dirty="0" smtClean="0"/>
              <a:t> of genetic engineering is .55 and that a person is against it is .45. Two persons are randomly selected, and it is observed whether they </a:t>
            </a:r>
            <a:r>
              <a:rPr lang="en-GB" sz="2000" dirty="0" err="1" smtClean="0"/>
              <a:t>favor</a:t>
            </a:r>
            <a:r>
              <a:rPr lang="en-GB" sz="2000" dirty="0" smtClean="0"/>
              <a:t> or oppose genetic engineering.</a:t>
            </a:r>
          </a:p>
          <a:p>
            <a:pPr marL="990600" lvl="1" indent="-533400" eaLnBrk="1" hangingPunct="1">
              <a:lnSpc>
                <a:spcPct val="90000"/>
              </a:lnSpc>
              <a:buSzPct val="70000"/>
              <a:buFont typeface="Wingdings" charset="2"/>
              <a:buAutoNum type="alphaLcParenR"/>
            </a:pPr>
            <a:r>
              <a:rPr lang="en-GB" sz="2000" dirty="0" smtClean="0"/>
              <a:t>Draw a tree diagram for this experiment</a:t>
            </a:r>
          </a:p>
          <a:p>
            <a:pPr marL="990600" lvl="1" indent="-533400" eaLnBrk="1" hangingPunct="1">
              <a:lnSpc>
                <a:spcPct val="90000"/>
              </a:lnSpc>
              <a:buSzPct val="70000"/>
              <a:buFont typeface="Wingdings" charset="2"/>
              <a:buAutoNum type="alphaLcParenR"/>
            </a:pPr>
            <a:r>
              <a:rPr lang="en-GB" sz="2000" dirty="0" smtClean="0"/>
              <a:t>Find the probability that at least one of the two persons </a:t>
            </a:r>
            <a:r>
              <a:rPr lang="en-GB" sz="2000" dirty="0" err="1" smtClean="0"/>
              <a:t>favors</a:t>
            </a:r>
            <a:r>
              <a:rPr lang="en-GB" sz="2000" dirty="0" smtClean="0"/>
              <a:t> genetic engineering.</a:t>
            </a:r>
            <a:endParaRPr lang="en-US"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pPr eaLnBrk="1" hangingPunct="1"/>
            <a:r>
              <a:rPr lang="en-US" sz="2800" dirty="0" smtClean="0"/>
              <a:t>Example 4-31: Solution</a:t>
            </a:r>
          </a:p>
        </p:txBody>
      </p:sp>
      <p:sp>
        <p:nvSpPr>
          <p:cNvPr id="125955" name="Rectangle 3"/>
          <p:cNvSpPr>
            <a:spLocks noGrp="1" noChangeArrowheads="1"/>
          </p:cNvSpPr>
          <p:nvPr>
            <p:ph type="body" idx="1"/>
          </p:nvPr>
        </p:nvSpPr>
        <p:spPr>
          <a:xfrm>
            <a:off x="457200" y="1600200"/>
            <a:ext cx="8486775" cy="4114800"/>
          </a:xfrm>
        </p:spPr>
        <p:txBody>
          <a:bodyPr/>
          <a:lstStyle/>
          <a:p>
            <a:pPr marL="609600" indent="-609600" eaLnBrk="1" hangingPunct="1">
              <a:buSzPct val="85000"/>
              <a:buFont typeface="Wingdings" charset="2"/>
              <a:buAutoNum type="alphaLcParenR"/>
            </a:pPr>
            <a:r>
              <a:rPr lang="en-US" sz="2000" dirty="0" smtClean="0"/>
              <a:t>Let</a:t>
            </a:r>
          </a:p>
          <a:p>
            <a:pPr marL="990600" lvl="1" indent="-533400" eaLnBrk="1" hangingPunct="1">
              <a:buFont typeface="Wingdings" charset="2"/>
              <a:buNone/>
            </a:pPr>
            <a:r>
              <a:rPr lang="en-US" sz="2000" i="1" dirty="0" smtClean="0"/>
              <a:t> F</a:t>
            </a:r>
            <a:r>
              <a:rPr lang="en-US" sz="2000" dirty="0" smtClean="0"/>
              <a:t> = a person is in favor of genetic engineering</a:t>
            </a:r>
          </a:p>
          <a:p>
            <a:pPr marL="990600" lvl="1" indent="-533400" eaLnBrk="1" hangingPunct="1">
              <a:buFont typeface="Wingdings" charset="2"/>
              <a:buNone/>
            </a:pPr>
            <a:r>
              <a:rPr lang="en-US" sz="2000" dirty="0" smtClean="0"/>
              <a:t> </a:t>
            </a:r>
            <a:r>
              <a:rPr lang="en-US" sz="2000" i="1" dirty="0" smtClean="0"/>
              <a:t>A</a:t>
            </a:r>
            <a:r>
              <a:rPr lang="en-US" sz="2000" dirty="0" smtClean="0"/>
              <a:t> = a person is against genetic engineering</a:t>
            </a:r>
          </a:p>
          <a:p>
            <a:pPr marL="990600" lvl="1" indent="-533400" eaLnBrk="1" hangingPunct="1">
              <a:buFont typeface="Wingdings" charset="2"/>
              <a:buNone/>
            </a:pPr>
            <a:endParaRPr lang="en-US" sz="2000" dirty="0" smtClean="0"/>
          </a:p>
          <a:p>
            <a:pPr marL="990600" lvl="1" indent="-533400" eaLnBrk="1" hangingPunct="1">
              <a:buFont typeface="Wingdings" charset="2"/>
              <a:buNone/>
            </a:pPr>
            <a:r>
              <a:rPr lang="en-US" sz="2000" dirty="0" smtClean="0"/>
              <a:t>This experiment has four outcomes. The tree diagram in Figure 4.21 shows these four outcomes and their probabilities.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r>
              <a:rPr lang="en-US" sz="2800" dirty="0" smtClean="0"/>
              <a:t>Figure 4.21 Tree diagram.</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1679" y="1600200"/>
            <a:ext cx="6020641" cy="4391638"/>
          </a:xfrm>
          <a:prstGeom prst="rect">
            <a:avLst/>
          </a:prstGeom>
        </p:spPr>
      </p:pic>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eaLnBrk="1" hangingPunct="1"/>
            <a:r>
              <a:rPr lang="en-US" sz="2800" dirty="0" smtClean="0"/>
              <a:t>Example 4-31: Solution</a:t>
            </a:r>
          </a:p>
        </p:txBody>
      </p:sp>
      <p:sp>
        <p:nvSpPr>
          <p:cNvPr id="128003" name="Rectangle 3"/>
          <p:cNvSpPr>
            <a:spLocks noGrp="1" noChangeArrowheads="1"/>
          </p:cNvSpPr>
          <p:nvPr>
            <p:ph type="body" idx="1"/>
          </p:nvPr>
        </p:nvSpPr>
        <p:spPr>
          <a:xfrm>
            <a:off x="457200" y="1600200"/>
            <a:ext cx="8270875" cy="4114800"/>
          </a:xfrm>
        </p:spPr>
        <p:txBody>
          <a:bodyPr/>
          <a:lstStyle/>
          <a:p>
            <a:pPr marL="609600" indent="-609600" eaLnBrk="1" hangingPunct="1">
              <a:buSzPct val="80000"/>
              <a:buFont typeface="Wingdings" charset="2"/>
              <a:buAutoNum type="alphaLcParenR" startAt="2"/>
            </a:pPr>
            <a:r>
              <a:rPr lang="en-GB" sz="2000" dirty="0" smtClean="0"/>
              <a:t> </a:t>
            </a:r>
            <a:r>
              <a:rPr lang="en-GB" sz="2000" i="1" dirty="0" smtClean="0"/>
              <a:t>P</a:t>
            </a:r>
            <a:r>
              <a:rPr lang="en-GB" sz="2000" dirty="0" smtClean="0"/>
              <a:t>(at least one person </a:t>
            </a:r>
            <a:r>
              <a:rPr lang="en-GB" sz="2000" dirty="0" err="1" smtClean="0"/>
              <a:t>favors</a:t>
            </a:r>
            <a:r>
              <a:rPr lang="en-GB" sz="2000" dirty="0" smtClean="0"/>
              <a:t>) </a:t>
            </a:r>
          </a:p>
          <a:p>
            <a:pPr marL="609600" indent="-609600" eaLnBrk="1" hangingPunct="1">
              <a:buFont typeface="Wingdings" charset="2"/>
              <a:buNone/>
            </a:pPr>
            <a:r>
              <a:rPr lang="en-GB" sz="2000" dirty="0" smtClean="0"/>
              <a:t>	 = </a:t>
            </a:r>
            <a:r>
              <a:rPr lang="en-GB" sz="2000" i="1" dirty="0" smtClean="0"/>
              <a:t>P</a:t>
            </a:r>
            <a:r>
              <a:rPr lang="en-GB" sz="2000" dirty="0" smtClean="0"/>
              <a:t>(</a:t>
            </a:r>
            <a:r>
              <a:rPr lang="en-GB" sz="2000" i="1" dirty="0" smtClean="0"/>
              <a:t>FF</a:t>
            </a:r>
            <a:r>
              <a:rPr lang="en-GB" sz="2000" dirty="0" smtClean="0"/>
              <a:t> or </a:t>
            </a:r>
            <a:r>
              <a:rPr lang="en-GB" sz="2000" i="1" dirty="0" smtClean="0"/>
              <a:t>FA</a:t>
            </a:r>
            <a:r>
              <a:rPr lang="en-GB" sz="2000" dirty="0" smtClean="0"/>
              <a:t> or </a:t>
            </a:r>
            <a:r>
              <a:rPr lang="en-GB" sz="2000" i="1" dirty="0" smtClean="0"/>
              <a:t>AF</a:t>
            </a:r>
            <a:r>
              <a:rPr lang="en-GB" sz="2000" dirty="0" smtClean="0"/>
              <a:t>)</a:t>
            </a:r>
          </a:p>
          <a:p>
            <a:pPr marL="609600" indent="-609600" eaLnBrk="1" hangingPunct="1">
              <a:buFont typeface="Wingdings" charset="2"/>
              <a:buNone/>
            </a:pPr>
            <a:r>
              <a:rPr lang="en-GB" sz="2000" dirty="0" smtClean="0"/>
              <a:t>	 = </a:t>
            </a:r>
            <a:r>
              <a:rPr lang="en-GB" sz="2000" i="1" dirty="0" smtClean="0"/>
              <a:t>P</a:t>
            </a:r>
            <a:r>
              <a:rPr lang="en-GB" sz="2000" dirty="0" smtClean="0"/>
              <a:t>(</a:t>
            </a:r>
            <a:r>
              <a:rPr lang="en-GB" sz="2000" i="1" dirty="0" smtClean="0"/>
              <a:t>FF</a:t>
            </a:r>
            <a:r>
              <a:rPr lang="en-GB" sz="2000" dirty="0" smtClean="0"/>
              <a:t>) + </a:t>
            </a:r>
            <a:r>
              <a:rPr lang="en-GB" sz="2000" i="1" dirty="0" smtClean="0"/>
              <a:t>P</a:t>
            </a:r>
            <a:r>
              <a:rPr lang="en-GB" sz="2000" dirty="0" smtClean="0"/>
              <a:t>(</a:t>
            </a:r>
            <a:r>
              <a:rPr lang="en-GB" sz="2000" i="1" dirty="0" smtClean="0"/>
              <a:t>FA</a:t>
            </a:r>
            <a:r>
              <a:rPr lang="en-GB" sz="2000" dirty="0" smtClean="0"/>
              <a:t>) + </a:t>
            </a:r>
            <a:r>
              <a:rPr lang="en-GB" sz="2000" i="1" dirty="0" smtClean="0"/>
              <a:t>P</a:t>
            </a:r>
            <a:r>
              <a:rPr lang="en-GB" sz="2000" dirty="0" smtClean="0"/>
              <a:t>(</a:t>
            </a:r>
            <a:r>
              <a:rPr lang="en-GB" sz="2000" i="1" dirty="0" smtClean="0"/>
              <a:t>AF</a:t>
            </a:r>
            <a:r>
              <a:rPr lang="en-GB" sz="2000" dirty="0" smtClean="0"/>
              <a:t>)</a:t>
            </a:r>
          </a:p>
          <a:p>
            <a:pPr marL="609600" indent="-609600" eaLnBrk="1" hangingPunct="1">
              <a:buFont typeface="Wingdings" charset="2"/>
              <a:buNone/>
            </a:pPr>
            <a:r>
              <a:rPr lang="en-GB" sz="2000" dirty="0" smtClean="0"/>
              <a:t>	 = .3025 + .2475 + .2475 = </a:t>
            </a:r>
            <a:r>
              <a:rPr lang="en-GB" sz="2000" b="1" dirty="0" smtClean="0"/>
              <a:t>.7975</a:t>
            </a:r>
            <a:endParaRPr lang="en-US" sz="2000" b="1"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GB" sz="2800" dirty="0" smtClean="0"/>
              <a:t>Simple and Compound Events</a:t>
            </a:r>
          </a:p>
        </p:txBody>
      </p:sp>
      <p:sp>
        <p:nvSpPr>
          <p:cNvPr id="24579" name="Rectangle 3"/>
          <p:cNvSpPr>
            <a:spLocks noGrp="1" noChangeArrowheads="1"/>
          </p:cNvSpPr>
          <p:nvPr>
            <p:ph type="body" idx="1"/>
          </p:nvPr>
        </p:nvSpPr>
        <p:spPr>
          <a:xfrm>
            <a:off x="163513" y="1524000"/>
            <a:ext cx="8066087"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An event that includes one and only one of the (final) outcomes for an experiment is called a </a:t>
            </a:r>
            <a:r>
              <a:rPr lang="en-GB" sz="2000" b="1" i="1" u="sng" dirty="0" smtClean="0">
                <a:solidFill>
                  <a:schemeClr val="hlink"/>
                </a:solidFill>
              </a:rPr>
              <a:t>simple event</a:t>
            </a:r>
            <a:r>
              <a:rPr lang="en-GB" sz="2000" dirty="0" smtClean="0"/>
              <a:t> and is denoted by </a:t>
            </a:r>
            <a:r>
              <a:rPr lang="en-GB" sz="2000" b="1" i="1" dirty="0" err="1" smtClean="0">
                <a:latin typeface="Times New Roman" charset="0"/>
              </a:rPr>
              <a:t>E</a:t>
            </a:r>
            <a:r>
              <a:rPr lang="en-GB" sz="2000" b="1" i="1" baseline="-25000" dirty="0" err="1" smtClean="0">
                <a:latin typeface="Times New Roman" charset="0"/>
              </a:rPr>
              <a:t>i</a:t>
            </a:r>
            <a:r>
              <a:rPr lang="en-GB" sz="2000" dirty="0" smtClean="0"/>
              <a:t>. </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GB" sz="2400" dirty="0" smtClean="0"/>
              <a:t>COUNTING RULE, FACTORIALS, COMBINATIONS, AND PERMUTATIONS</a:t>
            </a:r>
          </a:p>
        </p:txBody>
      </p:sp>
      <p:sp>
        <p:nvSpPr>
          <p:cNvPr id="44035" name="Rectangle 3"/>
          <p:cNvSpPr>
            <a:spLocks noGrp="1" noChangeArrowheads="1"/>
          </p:cNvSpPr>
          <p:nvPr>
            <p:ph type="body" idx="1"/>
          </p:nvPr>
        </p:nvSpPr>
        <p:spPr>
          <a:xfrm>
            <a:off x="36512" y="1524000"/>
            <a:ext cx="8955088" cy="4114800"/>
          </a:xfrm>
        </p:spPr>
        <p:txBody>
          <a:bodyPr/>
          <a:lstStyle/>
          <a:p>
            <a:pPr eaLnBrk="1" hangingPunct="1">
              <a:buFont typeface="Wingdings" charset="2"/>
              <a:buChar char=" "/>
            </a:pPr>
            <a:r>
              <a:rPr lang="en-GB" sz="2000" dirty="0" smtClean="0">
                <a:solidFill>
                  <a:schemeClr val="hlink"/>
                </a:solidFill>
              </a:rPr>
              <a:t>Counting Rule to Find Total Outcomes</a:t>
            </a:r>
          </a:p>
          <a:p>
            <a:pPr eaLnBrk="1" hangingPunct="1">
              <a:buFont typeface="Wingdings" charset="2"/>
              <a:buChar char=" "/>
            </a:pPr>
            <a:endParaRPr lang="en-GB" sz="2000" dirty="0" smtClean="0"/>
          </a:p>
          <a:p>
            <a:pPr eaLnBrk="1" hangingPunct="1">
              <a:buFont typeface="Wingdings" charset="2"/>
              <a:buChar char=" "/>
            </a:pPr>
            <a:r>
              <a:rPr lang="en-GB" sz="2000" dirty="0" smtClean="0"/>
              <a:t>If an experiment consists of three steps and if the first step can result in </a:t>
            </a:r>
            <a:r>
              <a:rPr lang="en-GB" sz="2000" i="1" dirty="0" smtClean="0">
                <a:latin typeface="Times New Roman" charset="0"/>
              </a:rPr>
              <a:t>m</a:t>
            </a:r>
            <a:r>
              <a:rPr lang="en-GB" sz="2000" dirty="0" smtClean="0"/>
              <a:t> outcomes, the second step in </a:t>
            </a:r>
            <a:r>
              <a:rPr lang="en-GB" sz="2000" i="1" dirty="0" smtClean="0">
                <a:latin typeface="Times New Roman" charset="0"/>
              </a:rPr>
              <a:t>n</a:t>
            </a:r>
            <a:r>
              <a:rPr lang="en-GB" sz="2000" dirty="0" smtClean="0"/>
              <a:t> outcomes, and the third in </a:t>
            </a:r>
            <a:r>
              <a:rPr lang="en-GB" sz="2000" i="1" dirty="0" smtClean="0">
                <a:latin typeface="Times New Roman" charset="0"/>
              </a:rPr>
              <a:t>k</a:t>
            </a:r>
            <a:r>
              <a:rPr lang="en-GB" sz="2000" dirty="0" smtClean="0"/>
              <a:t> outcomes, then</a:t>
            </a:r>
          </a:p>
          <a:p>
            <a:pPr eaLnBrk="1" hangingPunct="1">
              <a:buFont typeface="Wingdings" charset="2"/>
              <a:buChar char=" "/>
            </a:pPr>
            <a:endParaRPr lang="en-GB" sz="2000" dirty="0" smtClean="0"/>
          </a:p>
          <a:p>
            <a:pPr algn="ctr" eaLnBrk="1" hangingPunct="1">
              <a:buFont typeface="Wingdings" charset="2"/>
              <a:buChar char=" "/>
            </a:pPr>
            <a:r>
              <a:rPr lang="en-GB" sz="2000" dirty="0" smtClean="0"/>
              <a:t>Total outcomes for the experiment = </a:t>
            </a:r>
            <a:r>
              <a:rPr lang="en-GB" sz="2000" i="1" dirty="0" smtClean="0">
                <a:latin typeface="Times New Roman" charset="0"/>
              </a:rPr>
              <a:t>m</a:t>
            </a:r>
            <a:r>
              <a:rPr lang="en-GB" sz="2000" dirty="0" smtClean="0"/>
              <a:t> </a:t>
            </a:r>
            <a:r>
              <a:rPr lang="el-GR" sz="2000" dirty="0" smtClean="0"/>
              <a:t>·</a:t>
            </a:r>
            <a:r>
              <a:rPr lang="en-GB" sz="2000" dirty="0" smtClean="0"/>
              <a:t> </a:t>
            </a:r>
            <a:r>
              <a:rPr lang="en-GB" sz="2000" i="1" dirty="0" smtClean="0">
                <a:latin typeface="Times New Roman" charset="0"/>
              </a:rPr>
              <a:t>n</a:t>
            </a:r>
            <a:r>
              <a:rPr lang="en-GB" sz="2000" dirty="0" smtClean="0"/>
              <a:t> </a:t>
            </a:r>
            <a:r>
              <a:rPr lang="el-GR" sz="2000" dirty="0" smtClean="0"/>
              <a:t>·</a:t>
            </a:r>
            <a:r>
              <a:rPr lang="en-GB" sz="2000" dirty="0" smtClean="0"/>
              <a:t> </a:t>
            </a:r>
            <a:r>
              <a:rPr lang="en-GB" sz="2000" i="1" dirty="0" smtClean="0">
                <a:latin typeface="Times New Roman" charset="0"/>
              </a:rPr>
              <a:t>k</a:t>
            </a:r>
          </a:p>
          <a:p>
            <a:pPr eaLnBrk="1" hangingPunct="1">
              <a:buFont typeface="Wingdings" charset="2"/>
              <a:buNone/>
            </a:pPr>
            <a:endParaRPr lang="en-GB" sz="2000" dirty="0" smtClean="0"/>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9144000" cy="1012641"/>
          </a:xfrm>
          <a:prstGeom prst="rect">
            <a:avLst/>
          </a:prstGeom>
        </p:spPr>
      </p:pic>
    </p:spTree>
    <p:extLst>
      <p:ext uri="{BB962C8B-B14F-4D97-AF65-F5344CB8AC3E}">
        <p14:creationId xmlns:p14="http://schemas.microsoft.com/office/powerpoint/2010/main" val="111116648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GB" sz="2800" dirty="0" smtClean="0"/>
              <a:t>Example 4-32</a:t>
            </a:r>
          </a:p>
        </p:txBody>
      </p:sp>
      <p:sp>
        <p:nvSpPr>
          <p:cNvPr id="45059" name="Rectangle 3"/>
          <p:cNvSpPr>
            <a:spLocks noGrp="1" noChangeArrowheads="1"/>
          </p:cNvSpPr>
          <p:nvPr>
            <p:ph type="body" idx="1"/>
          </p:nvPr>
        </p:nvSpPr>
        <p:spPr>
          <a:xfrm>
            <a:off x="131762" y="1524000"/>
            <a:ext cx="8631238" cy="4114800"/>
          </a:xfrm>
        </p:spPr>
        <p:txBody>
          <a:bodyPr/>
          <a:lstStyle/>
          <a:p>
            <a:pPr eaLnBrk="1" hangingPunct="1">
              <a:buFont typeface="Wingdings" charset="2"/>
              <a:buChar char=" "/>
            </a:pPr>
            <a:r>
              <a:rPr lang="en-GB" sz="2000" dirty="0" smtClean="0"/>
              <a:t>Suppose we toss a coin three times. This experiment has three steps: the first toss, the second toss, and the third toss. Each step has two outcomes: a head and a tail. Thus, </a:t>
            </a:r>
          </a:p>
          <a:p>
            <a:pPr eaLnBrk="1" hangingPunct="1">
              <a:buFont typeface="Wingdings" charset="2"/>
              <a:buChar char=" "/>
            </a:pPr>
            <a:endParaRPr lang="en-GB" sz="2000" dirty="0" smtClean="0"/>
          </a:p>
          <a:p>
            <a:pPr algn="ctr" eaLnBrk="1" hangingPunct="1">
              <a:buFont typeface="Wingdings" charset="2"/>
              <a:buChar char=" "/>
            </a:pPr>
            <a:r>
              <a:rPr lang="en-GB" sz="2000" dirty="0" smtClean="0"/>
              <a:t>Total outcomes for three tosses of a coin = 2 x 2 x 2 = 8</a:t>
            </a:r>
          </a:p>
          <a:p>
            <a:pPr eaLnBrk="1" hangingPunct="1">
              <a:buFont typeface="Wingdings" charset="2"/>
              <a:buChar char=" "/>
            </a:pPr>
            <a:endParaRPr lang="en-GB" sz="2000" dirty="0" smtClean="0"/>
          </a:p>
          <a:p>
            <a:pPr eaLnBrk="1" hangingPunct="1">
              <a:buFont typeface="Wingdings" charset="2"/>
              <a:buChar char=" "/>
            </a:pPr>
            <a:r>
              <a:rPr lang="en-GB" sz="2000" dirty="0" smtClean="0"/>
              <a:t>The eight outcomes for this experiment are </a:t>
            </a:r>
          </a:p>
          <a:p>
            <a:pPr eaLnBrk="1" hangingPunct="1">
              <a:buFont typeface="Wingdings" charset="2"/>
              <a:buChar char=" "/>
            </a:pPr>
            <a:r>
              <a:rPr lang="en-GB" sz="2000" i="1" dirty="0" smtClean="0">
                <a:latin typeface="Times New Roman" charset="0"/>
              </a:rPr>
              <a:t>  </a:t>
            </a:r>
          </a:p>
          <a:p>
            <a:pPr eaLnBrk="1" hangingPunct="1">
              <a:buFont typeface="Wingdings" charset="2"/>
              <a:buChar char=" "/>
            </a:pPr>
            <a:r>
              <a:rPr lang="en-GB" sz="2000" i="1" dirty="0">
                <a:latin typeface="Times New Roman" charset="0"/>
              </a:rPr>
              <a:t> </a:t>
            </a:r>
            <a:r>
              <a:rPr lang="en-GB" sz="2000" i="1" dirty="0" smtClean="0">
                <a:latin typeface="Times New Roman" charset="0"/>
              </a:rPr>
              <a:t>       HHH</a:t>
            </a:r>
            <a:r>
              <a:rPr lang="en-GB" sz="2000" dirty="0" smtClean="0"/>
              <a:t>, </a:t>
            </a:r>
            <a:r>
              <a:rPr lang="en-GB" sz="2000" i="1" dirty="0" smtClean="0">
                <a:latin typeface="Times New Roman" charset="0"/>
              </a:rPr>
              <a:t>HHT</a:t>
            </a:r>
            <a:r>
              <a:rPr lang="en-GB" sz="2000" dirty="0" smtClean="0"/>
              <a:t>, </a:t>
            </a:r>
            <a:r>
              <a:rPr lang="en-GB" sz="2000" i="1" dirty="0" smtClean="0">
                <a:latin typeface="Times New Roman" charset="0"/>
              </a:rPr>
              <a:t>HTH</a:t>
            </a:r>
            <a:r>
              <a:rPr lang="en-GB" sz="2000" dirty="0" smtClean="0"/>
              <a:t>, </a:t>
            </a:r>
            <a:r>
              <a:rPr lang="en-GB" sz="2000" i="1" dirty="0" smtClean="0">
                <a:latin typeface="Times New Roman" charset="0"/>
              </a:rPr>
              <a:t>HTT</a:t>
            </a:r>
            <a:r>
              <a:rPr lang="en-GB" sz="2000" dirty="0" smtClean="0"/>
              <a:t>, </a:t>
            </a:r>
            <a:r>
              <a:rPr lang="en-GB" sz="2000" i="1" dirty="0" smtClean="0">
                <a:latin typeface="Times New Roman" charset="0"/>
              </a:rPr>
              <a:t>THH</a:t>
            </a:r>
            <a:r>
              <a:rPr lang="en-GB" sz="2000" dirty="0" smtClean="0"/>
              <a:t>, </a:t>
            </a:r>
            <a:r>
              <a:rPr lang="en-GB" sz="2000" i="1" dirty="0" smtClean="0">
                <a:latin typeface="Times New Roman" charset="0"/>
              </a:rPr>
              <a:t>THT</a:t>
            </a:r>
            <a:r>
              <a:rPr lang="en-GB" sz="2000" dirty="0" smtClean="0"/>
              <a:t>, </a:t>
            </a:r>
            <a:r>
              <a:rPr lang="en-GB" sz="2000" i="1" dirty="0" smtClean="0">
                <a:latin typeface="Times New Roman" charset="0"/>
              </a:rPr>
              <a:t>TTH</a:t>
            </a:r>
            <a:r>
              <a:rPr lang="en-GB" sz="2000" dirty="0" smtClean="0"/>
              <a:t>, and </a:t>
            </a:r>
            <a:r>
              <a:rPr lang="en-GB" sz="2000" i="1" dirty="0" smtClean="0">
                <a:latin typeface="Times New Roman" charset="0"/>
              </a:rPr>
              <a:t>TTT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21960176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GB" sz="2800" dirty="0" smtClean="0"/>
              <a:t>Example 4-33</a:t>
            </a:r>
          </a:p>
        </p:txBody>
      </p:sp>
      <p:sp>
        <p:nvSpPr>
          <p:cNvPr id="46083" name="Rectangle 3"/>
          <p:cNvSpPr>
            <a:spLocks noGrp="1" noChangeArrowheads="1"/>
          </p:cNvSpPr>
          <p:nvPr>
            <p:ph type="body" idx="1"/>
          </p:nvPr>
        </p:nvSpPr>
        <p:spPr>
          <a:xfrm>
            <a:off x="131762" y="1524000"/>
            <a:ext cx="8631238" cy="4114800"/>
          </a:xfrm>
        </p:spPr>
        <p:txBody>
          <a:bodyPr/>
          <a:lstStyle/>
          <a:p>
            <a:pPr eaLnBrk="1" hangingPunct="1">
              <a:buFont typeface="Wingdings" charset="2"/>
              <a:buChar char=" "/>
            </a:pPr>
            <a:r>
              <a:rPr lang="en-GB" sz="2000" dirty="0" smtClean="0"/>
              <a:t>A prospective car buyer can choose between a fixed and a variable interest rate and can also choose a payment period of 36 months, 48 months, or 60 months. How many total outcomes are possible?</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250110432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GB" sz="2800" dirty="0" smtClean="0"/>
              <a:t>Example 4-33: Solution</a:t>
            </a:r>
          </a:p>
        </p:txBody>
      </p:sp>
      <p:sp>
        <p:nvSpPr>
          <p:cNvPr id="47107" name="Rectangle 3"/>
          <p:cNvSpPr>
            <a:spLocks noGrp="1" noChangeArrowheads="1"/>
          </p:cNvSpPr>
          <p:nvPr>
            <p:ph type="body" idx="1"/>
          </p:nvPr>
        </p:nvSpPr>
        <p:spPr>
          <a:xfrm>
            <a:off x="190500" y="1600200"/>
            <a:ext cx="8343900" cy="4114800"/>
          </a:xfrm>
        </p:spPr>
        <p:txBody>
          <a:bodyPr/>
          <a:lstStyle/>
          <a:p>
            <a:pPr eaLnBrk="1" hangingPunct="1">
              <a:buFont typeface="Wingdings" charset="2"/>
              <a:buNone/>
            </a:pPr>
            <a:r>
              <a:rPr lang="en-GB" sz="2000" dirty="0" smtClean="0"/>
              <a:t>   There are two outcomes (a fixed or a variable interest rate) for the first step and three outcomes (a payment period of 36 months, 48 months, or 60 months) for the second step.  Hence,</a:t>
            </a:r>
          </a:p>
          <a:p>
            <a:pPr eaLnBrk="1" hangingPunct="1">
              <a:buFont typeface="Wingdings" charset="2"/>
              <a:buNone/>
            </a:pPr>
            <a:endParaRPr lang="en-GB" sz="2000" dirty="0" smtClean="0"/>
          </a:p>
          <a:p>
            <a:pPr eaLnBrk="1" hangingPunct="1">
              <a:buFont typeface="Wingdings" charset="2"/>
              <a:buNone/>
            </a:pPr>
            <a:r>
              <a:rPr lang="en-GB" sz="2000" dirty="0" smtClean="0"/>
              <a:t>            Total outcomes = 2 x 3 = 6</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415237381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GB" sz="2800" dirty="0" smtClean="0"/>
              <a:t>Example 4-34</a:t>
            </a:r>
          </a:p>
        </p:txBody>
      </p:sp>
      <p:sp>
        <p:nvSpPr>
          <p:cNvPr id="48131" name="Rectangle 3"/>
          <p:cNvSpPr>
            <a:spLocks noGrp="1" noChangeArrowheads="1"/>
          </p:cNvSpPr>
          <p:nvPr>
            <p:ph type="body" idx="1"/>
          </p:nvPr>
        </p:nvSpPr>
        <p:spPr>
          <a:xfrm>
            <a:off x="134937" y="1524000"/>
            <a:ext cx="8704263" cy="4114800"/>
          </a:xfrm>
        </p:spPr>
        <p:txBody>
          <a:bodyPr/>
          <a:lstStyle/>
          <a:p>
            <a:pPr eaLnBrk="1" hangingPunct="1">
              <a:lnSpc>
                <a:spcPct val="90000"/>
              </a:lnSpc>
              <a:buFont typeface="Wingdings" charset="2"/>
              <a:buNone/>
            </a:pPr>
            <a:r>
              <a:rPr lang="en-GB" sz="2400" dirty="0" smtClean="0"/>
              <a:t>   </a:t>
            </a:r>
            <a:r>
              <a:rPr lang="en-GB" sz="2000" dirty="0" smtClean="0"/>
              <a:t>A National Football League team will play 16 games during a regular season. Each game can result in one of three outcomes: a win, a loss, or a tie. The total possible outcomes for 16 games are calculated as follows:</a:t>
            </a:r>
          </a:p>
          <a:p>
            <a:pPr eaLnBrk="1" hangingPunct="1">
              <a:lnSpc>
                <a:spcPct val="90000"/>
              </a:lnSpc>
              <a:buFont typeface="Wingdings" charset="2"/>
              <a:buNone/>
            </a:pPr>
            <a:endParaRPr lang="en-GB" sz="2000" dirty="0" smtClean="0"/>
          </a:p>
          <a:p>
            <a:pPr algn="ctr" eaLnBrk="1" hangingPunct="1">
              <a:lnSpc>
                <a:spcPct val="90000"/>
              </a:lnSpc>
              <a:buFont typeface="Wingdings" charset="2"/>
              <a:buNone/>
            </a:pPr>
            <a:r>
              <a:rPr lang="en-GB" sz="2000" dirty="0" smtClean="0"/>
              <a:t>Total outcomes = 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 </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r>
              <a:rPr lang="el-GR" sz="2000" dirty="0" smtClean="0"/>
              <a:t>·</a:t>
            </a:r>
            <a:r>
              <a:rPr lang="en-GB" sz="2000" dirty="0" smtClean="0"/>
              <a:t>3</a:t>
            </a:r>
          </a:p>
          <a:p>
            <a:pPr algn="ctr" eaLnBrk="1" hangingPunct="1">
              <a:lnSpc>
                <a:spcPct val="90000"/>
              </a:lnSpc>
              <a:buFont typeface="Wingdings" charset="2"/>
              <a:buNone/>
            </a:pPr>
            <a:r>
              <a:rPr lang="en-GB" sz="2000" dirty="0" smtClean="0"/>
              <a:t>	    = 3</a:t>
            </a:r>
            <a:r>
              <a:rPr lang="en-GB" sz="2000" baseline="30000" dirty="0" smtClean="0"/>
              <a:t>16</a:t>
            </a:r>
            <a:r>
              <a:rPr lang="en-GB" sz="2000" dirty="0" smtClean="0"/>
              <a:t> = 43,046,721</a:t>
            </a:r>
          </a:p>
          <a:p>
            <a:pPr eaLnBrk="1" hangingPunct="1">
              <a:lnSpc>
                <a:spcPct val="90000"/>
              </a:lnSpc>
              <a:buFont typeface="Wingdings" charset="2"/>
              <a:buNone/>
            </a:pPr>
            <a:endParaRPr lang="en-GB" sz="2000" dirty="0" smtClean="0"/>
          </a:p>
          <a:p>
            <a:pPr eaLnBrk="1" hangingPunct="1">
              <a:lnSpc>
                <a:spcPct val="90000"/>
              </a:lnSpc>
              <a:buFont typeface="Wingdings" charset="2"/>
              <a:buNone/>
            </a:pPr>
            <a:r>
              <a:rPr lang="en-GB" sz="2000" dirty="0" smtClean="0"/>
              <a:t>    One of the 43,046,721 possible outcomes is all 16 wins.</a:t>
            </a:r>
            <a:endParaRPr lang="el-GR"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400304329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idx="1"/>
          </p:nvPr>
        </p:nvSpPr>
        <p:spPr>
          <a:xfrm>
            <a:off x="381000" y="1600200"/>
            <a:ext cx="8631238" cy="4303713"/>
          </a:xfrm>
        </p:spPr>
        <p:txBody>
          <a:bodyPr/>
          <a:lstStyle/>
          <a:p>
            <a:pPr eaLnBrk="1" hangingPunct="1">
              <a:lnSpc>
                <a:spcPct val="90000"/>
              </a:lnSpc>
              <a:buFont typeface="Wingdings" charset="2"/>
              <a:buChar char=" "/>
            </a:pPr>
            <a:r>
              <a:rPr lang="en-GB" sz="2000" dirty="0" smtClean="0">
                <a:solidFill>
                  <a:schemeClr val="folHlink"/>
                </a:solidFill>
              </a:rPr>
              <a:t>Factorials</a:t>
            </a:r>
          </a:p>
          <a:p>
            <a:pPr eaLnBrk="1" hangingPunct="1">
              <a:lnSpc>
                <a:spcPct val="90000"/>
              </a:lnSpc>
              <a:buFont typeface="Wingdings" charset="2"/>
              <a:buChar char=" "/>
            </a:pPr>
            <a:endParaRPr lang="en-GB" sz="2000" dirty="0" smtClean="0">
              <a:solidFill>
                <a:schemeClr val="folHlink"/>
              </a:solidFill>
            </a:endParaRPr>
          </a:p>
          <a:p>
            <a:pPr eaLnBrk="1" hangingPunct="1">
              <a:lnSpc>
                <a:spcPct val="90000"/>
              </a:lnSpc>
              <a:buFont typeface="Wingdings" charset="2"/>
              <a:buChar char=" "/>
            </a:pPr>
            <a:r>
              <a:rPr lang="en-GB" sz="2000" dirty="0" smtClean="0">
                <a:solidFill>
                  <a:schemeClr val="folHlink"/>
                </a:solidFill>
              </a:rPr>
              <a:t>Definition</a:t>
            </a:r>
            <a:r>
              <a:rPr lang="en-GB" sz="2000" dirty="0" smtClean="0"/>
              <a:t> </a:t>
            </a:r>
          </a:p>
          <a:p>
            <a:pPr eaLnBrk="1" hangingPunct="1">
              <a:lnSpc>
                <a:spcPct val="90000"/>
              </a:lnSpc>
              <a:buFont typeface="Wingdings" charset="2"/>
              <a:buChar char=" "/>
            </a:pPr>
            <a:r>
              <a:rPr lang="en-GB" sz="2000" dirty="0" smtClean="0"/>
              <a:t>The symbol </a:t>
            </a:r>
            <a:r>
              <a:rPr lang="en-GB" sz="2000" b="1" i="1" dirty="0" smtClean="0">
                <a:solidFill>
                  <a:schemeClr val="hlink"/>
                </a:solidFill>
                <a:latin typeface="Times New Roman" charset="0"/>
              </a:rPr>
              <a:t>n!</a:t>
            </a:r>
            <a:r>
              <a:rPr lang="en-GB" sz="2000" i="1" dirty="0" smtClean="0"/>
              <a:t>,</a:t>
            </a:r>
            <a:r>
              <a:rPr lang="en-GB" sz="2000" dirty="0" smtClean="0"/>
              <a:t> read as “</a:t>
            </a:r>
            <a:r>
              <a:rPr lang="en-GB" sz="2000" i="1" dirty="0" smtClean="0">
                <a:solidFill>
                  <a:schemeClr val="hlink"/>
                </a:solidFill>
                <a:latin typeface="Times New Roman" charset="0"/>
              </a:rPr>
              <a:t>n</a:t>
            </a:r>
            <a:r>
              <a:rPr lang="en-GB" sz="2000" dirty="0" smtClean="0">
                <a:solidFill>
                  <a:schemeClr val="hlink"/>
                </a:solidFill>
              </a:rPr>
              <a:t> factorial</a:t>
            </a:r>
            <a:r>
              <a:rPr lang="en-GB" sz="2000" dirty="0" smtClean="0"/>
              <a:t>,” represents the product of all the integers from </a:t>
            </a:r>
            <a:r>
              <a:rPr lang="en-GB" sz="2000" i="1" dirty="0" smtClean="0">
                <a:latin typeface="Times New Roman" charset="0"/>
              </a:rPr>
              <a:t>n</a:t>
            </a:r>
            <a:r>
              <a:rPr lang="en-GB" sz="2000" dirty="0" smtClean="0"/>
              <a:t> to 1. In other words,</a:t>
            </a:r>
          </a:p>
          <a:p>
            <a:pPr algn="ctr" eaLnBrk="1" hangingPunct="1">
              <a:lnSpc>
                <a:spcPct val="90000"/>
              </a:lnSpc>
              <a:buFont typeface="Wingdings" charset="2"/>
              <a:buChar char=" "/>
            </a:pPr>
            <a:r>
              <a:rPr lang="en-GB" sz="2000" i="1" dirty="0" smtClean="0">
                <a:latin typeface="Arial" charset="0"/>
              </a:rPr>
              <a:t>n! = n(n - 1)(n – 2)(n – 3) </a:t>
            </a:r>
            <a:r>
              <a:rPr lang="en-GB" sz="2000" i="1" dirty="0" smtClean="0">
                <a:latin typeface="Arial" charset="0"/>
                <a:cs typeface="Arial" charset="0"/>
              </a:rPr>
              <a:t>· · · </a:t>
            </a:r>
            <a:r>
              <a:rPr lang="en-GB" sz="2000" i="1" dirty="0" smtClean="0">
                <a:latin typeface="Arial" charset="0"/>
              </a:rPr>
              <a:t>3 </a:t>
            </a:r>
            <a:r>
              <a:rPr lang="en-GB" sz="2000" i="1" dirty="0" smtClean="0">
                <a:latin typeface="Arial" charset="0"/>
                <a:cs typeface="Arial" charset="0"/>
              </a:rPr>
              <a:t>· </a:t>
            </a:r>
            <a:r>
              <a:rPr lang="en-GB" sz="2000" i="1" dirty="0" smtClean="0">
                <a:latin typeface="Arial" charset="0"/>
              </a:rPr>
              <a:t>2 </a:t>
            </a:r>
            <a:r>
              <a:rPr lang="en-GB" sz="2000" i="1" dirty="0" smtClean="0">
                <a:latin typeface="Arial" charset="0"/>
                <a:cs typeface="Arial" charset="0"/>
              </a:rPr>
              <a:t>· </a:t>
            </a:r>
            <a:r>
              <a:rPr lang="en-GB" sz="2000" i="1" dirty="0" smtClean="0">
                <a:latin typeface="Arial" charset="0"/>
              </a:rPr>
              <a:t>1 </a:t>
            </a:r>
          </a:p>
          <a:p>
            <a:pPr eaLnBrk="1" hangingPunct="1">
              <a:lnSpc>
                <a:spcPct val="90000"/>
              </a:lnSpc>
              <a:buFont typeface="Wingdings" charset="2"/>
              <a:buChar char=" "/>
            </a:pPr>
            <a:r>
              <a:rPr lang="en-GB" sz="2000" dirty="0" smtClean="0"/>
              <a:t>By definition,</a:t>
            </a:r>
          </a:p>
          <a:p>
            <a:pPr algn="ctr" eaLnBrk="1" hangingPunct="1">
              <a:lnSpc>
                <a:spcPct val="90000"/>
              </a:lnSpc>
              <a:buFont typeface="Wingdings" charset="2"/>
              <a:buChar char=" "/>
            </a:pPr>
            <a:r>
              <a:rPr lang="en-GB" sz="2000" dirty="0" smtClean="0"/>
              <a:t>0! = 1 </a:t>
            </a:r>
            <a:endParaRPr lang="en-US" sz="2000" dirty="0" smtClean="0"/>
          </a:p>
          <a:p>
            <a:pPr eaLnBrk="1" hangingPunct="1">
              <a:lnSpc>
                <a:spcPct val="90000"/>
              </a:lnSpc>
              <a:buFont typeface="Wingdings" charset="2"/>
              <a:buChar char=" "/>
            </a:pPr>
            <a:endParaRPr lang="en-GB" sz="2000" dirty="0" smtClean="0"/>
          </a:p>
        </p:txBody>
      </p:sp>
      <p:sp>
        <p:nvSpPr>
          <p:cNvPr id="7" name="Rectangle 2"/>
          <p:cNvSpPr>
            <a:spLocks noGrp="1" noChangeArrowheads="1"/>
          </p:cNvSpPr>
          <p:nvPr>
            <p:ph type="title"/>
          </p:nvPr>
        </p:nvSpPr>
        <p:spPr>
          <a:xfrm>
            <a:off x="457200" y="277813"/>
            <a:ext cx="8229600" cy="1139825"/>
          </a:xfrm>
        </p:spPr>
        <p:txBody>
          <a:bodyPr/>
          <a:lstStyle/>
          <a:p>
            <a:pPr eaLnBrk="1" hangingPunct="1"/>
            <a:r>
              <a:rPr lang="en-GB" sz="2400" dirty="0" smtClean="0"/>
              <a:t>COUNTING RULE, FACTORIALS, COMBINATIONS, AND PERMUTATIONS</a:t>
            </a:r>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2692710670"/>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GB" sz="2800" dirty="0" smtClean="0"/>
              <a:t>Example 4-35</a:t>
            </a:r>
          </a:p>
        </p:txBody>
      </p:sp>
      <p:sp>
        <p:nvSpPr>
          <p:cNvPr id="74755" name="Rectangle 3"/>
          <p:cNvSpPr>
            <a:spLocks noGrp="1" noChangeArrowheads="1"/>
          </p:cNvSpPr>
          <p:nvPr>
            <p:ph type="body" idx="1"/>
          </p:nvPr>
        </p:nvSpPr>
        <p:spPr>
          <a:xfrm>
            <a:off x="487362" y="1600200"/>
            <a:ext cx="8199438" cy="4114800"/>
          </a:xfrm>
        </p:spPr>
        <p:txBody>
          <a:bodyPr/>
          <a:lstStyle/>
          <a:p>
            <a:pPr marL="609600" indent="-609600" eaLnBrk="1" hangingPunct="1">
              <a:buFont typeface="Wingdings" charset="2"/>
              <a:buNone/>
            </a:pPr>
            <a:r>
              <a:rPr lang="en-GB" sz="2000" dirty="0" smtClean="0"/>
              <a:t>Evaluate 7!</a:t>
            </a:r>
          </a:p>
          <a:p>
            <a:pPr marL="609600" indent="-609600" eaLnBrk="1" hangingPunct="1">
              <a:buFont typeface="Wingdings" charset="2"/>
              <a:buNone/>
            </a:pPr>
            <a:endParaRPr lang="en-GB" sz="2000" dirty="0" smtClean="0"/>
          </a:p>
          <a:p>
            <a:pPr marL="609600" indent="-609600" eaLnBrk="1" hangingPunct="1">
              <a:buFont typeface="Wingdings" charset="2"/>
              <a:buNone/>
            </a:pPr>
            <a:r>
              <a:rPr lang="en-GB" sz="2000" dirty="0" smtClean="0"/>
              <a:t>  7! = 7 </a:t>
            </a:r>
            <a:r>
              <a:rPr lang="en-US" sz="2000" dirty="0" smtClean="0"/>
              <a:t>· 6 · 5 · 4 · 3 · 2 · 1 = </a:t>
            </a:r>
            <a:r>
              <a:rPr lang="en-US" sz="2000" b="1" dirty="0" smtClean="0"/>
              <a:t>5040</a:t>
            </a:r>
            <a:endParaRPr lang="en-GB" sz="2000" dirty="0" smtClean="0"/>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360133498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GB" sz="2800" dirty="0" smtClean="0"/>
              <a:t>Example 4-36</a:t>
            </a:r>
          </a:p>
        </p:txBody>
      </p:sp>
      <p:sp>
        <p:nvSpPr>
          <p:cNvPr id="75779" name="Rectangle 3"/>
          <p:cNvSpPr>
            <a:spLocks noGrp="1" noChangeArrowheads="1"/>
          </p:cNvSpPr>
          <p:nvPr>
            <p:ph type="body" idx="1"/>
          </p:nvPr>
        </p:nvSpPr>
        <p:spPr>
          <a:xfrm>
            <a:off x="487362" y="1600200"/>
            <a:ext cx="8199438" cy="4114800"/>
          </a:xfrm>
        </p:spPr>
        <p:txBody>
          <a:bodyPr/>
          <a:lstStyle/>
          <a:p>
            <a:pPr marL="609600" indent="-609600" eaLnBrk="1" hangingPunct="1">
              <a:buFont typeface="Wingdings" charset="2"/>
              <a:buNone/>
            </a:pPr>
            <a:r>
              <a:rPr lang="en-GB" sz="2000" dirty="0" smtClean="0"/>
              <a:t>Evaluate 10!</a:t>
            </a:r>
          </a:p>
          <a:p>
            <a:pPr marL="609600" indent="-609600" eaLnBrk="1" hangingPunct="1">
              <a:buFont typeface="Wingdings" charset="2"/>
              <a:buNone/>
            </a:pPr>
            <a:endParaRPr lang="en-GB" sz="2000" dirty="0" smtClean="0"/>
          </a:p>
          <a:p>
            <a:pPr marL="609600" indent="-609600" eaLnBrk="1" hangingPunct="1">
              <a:buFont typeface="Wingdings" charset="2"/>
              <a:buNone/>
            </a:pPr>
            <a:r>
              <a:rPr lang="en-GB" sz="2000" dirty="0" smtClean="0"/>
              <a:t>  10! = 10 </a:t>
            </a:r>
            <a:r>
              <a:rPr lang="en-US" sz="2000" dirty="0" smtClean="0"/>
              <a:t>· 9 · 8 · </a:t>
            </a:r>
            <a:r>
              <a:rPr lang="en-GB" sz="2000" dirty="0" smtClean="0"/>
              <a:t>7 </a:t>
            </a:r>
            <a:r>
              <a:rPr lang="en-US" sz="2000" dirty="0" smtClean="0"/>
              <a:t>· 6 · 5 · 4 · 3 · 2 · 1 </a:t>
            </a:r>
          </a:p>
          <a:p>
            <a:pPr marL="609600" indent="-609600" eaLnBrk="1" hangingPunct="1">
              <a:buFont typeface="Wingdings" charset="2"/>
              <a:buNone/>
            </a:pPr>
            <a:r>
              <a:rPr lang="en-US" sz="2000" dirty="0" smtClean="0"/>
              <a:t>        = </a:t>
            </a:r>
            <a:r>
              <a:rPr lang="en-US" sz="2000" b="1" dirty="0" smtClean="0"/>
              <a:t>3,628,800</a:t>
            </a:r>
            <a:endParaRPr lang="en-GB" sz="2000" b="1" dirty="0" smtClean="0"/>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1413295993"/>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GB" sz="2800" dirty="0" smtClean="0"/>
              <a:t>Example 4-37</a:t>
            </a:r>
          </a:p>
        </p:txBody>
      </p:sp>
      <p:sp>
        <p:nvSpPr>
          <p:cNvPr id="76803" name="Rectangle 3"/>
          <p:cNvSpPr>
            <a:spLocks noGrp="1" noChangeArrowheads="1"/>
          </p:cNvSpPr>
          <p:nvPr>
            <p:ph type="body" idx="1"/>
          </p:nvPr>
        </p:nvSpPr>
        <p:spPr>
          <a:xfrm>
            <a:off x="487362" y="1524000"/>
            <a:ext cx="8199438" cy="4114800"/>
          </a:xfrm>
        </p:spPr>
        <p:txBody>
          <a:bodyPr/>
          <a:lstStyle/>
          <a:p>
            <a:pPr marL="609600" indent="-609600" eaLnBrk="1" hangingPunct="1">
              <a:buFont typeface="Wingdings" charset="2"/>
              <a:buNone/>
            </a:pPr>
            <a:r>
              <a:rPr lang="en-GB" sz="2000" dirty="0" smtClean="0"/>
              <a:t>Evaluate (12-4)!</a:t>
            </a:r>
          </a:p>
          <a:p>
            <a:pPr marL="609600" indent="-609600" eaLnBrk="1" hangingPunct="1">
              <a:buFont typeface="Wingdings" charset="2"/>
              <a:buNone/>
            </a:pPr>
            <a:endParaRPr lang="en-GB" sz="2000" dirty="0" smtClean="0"/>
          </a:p>
          <a:p>
            <a:pPr marL="609600" indent="-609600" eaLnBrk="1" hangingPunct="1">
              <a:buFont typeface="Wingdings" charset="2"/>
              <a:buNone/>
            </a:pPr>
            <a:r>
              <a:rPr lang="en-GB" sz="2000" dirty="0" smtClean="0"/>
              <a:t>  (12-4)! = 8! =</a:t>
            </a:r>
            <a:r>
              <a:rPr lang="en-US" sz="2000" dirty="0" smtClean="0"/>
              <a:t> 8 · </a:t>
            </a:r>
            <a:r>
              <a:rPr lang="en-GB" sz="2000" dirty="0" smtClean="0"/>
              <a:t>7 </a:t>
            </a:r>
            <a:r>
              <a:rPr lang="en-US" sz="2000" dirty="0" smtClean="0"/>
              <a:t>· 6 · 5 · 4 · 3 · 2 · 1 </a:t>
            </a:r>
          </a:p>
          <a:p>
            <a:pPr marL="609600" indent="-609600" eaLnBrk="1" hangingPunct="1">
              <a:buFont typeface="Wingdings" charset="2"/>
              <a:buNone/>
            </a:pPr>
            <a:r>
              <a:rPr lang="en-US" sz="2000" dirty="0" smtClean="0"/>
              <a:t>        = </a:t>
            </a:r>
            <a:r>
              <a:rPr lang="en-US" sz="2000" b="1" dirty="0" smtClean="0"/>
              <a:t>40,320</a:t>
            </a:r>
            <a:endParaRPr lang="en-GB" sz="2000" b="1" dirty="0" smtClean="0"/>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501246408"/>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GB" sz="2800" dirty="0" smtClean="0"/>
              <a:t>Example 4-38</a:t>
            </a:r>
          </a:p>
        </p:txBody>
      </p:sp>
      <p:sp>
        <p:nvSpPr>
          <p:cNvPr id="77827" name="Rectangle 3"/>
          <p:cNvSpPr>
            <a:spLocks noGrp="1" noChangeArrowheads="1"/>
          </p:cNvSpPr>
          <p:nvPr>
            <p:ph type="body" idx="1"/>
          </p:nvPr>
        </p:nvSpPr>
        <p:spPr>
          <a:xfrm>
            <a:off x="457200" y="1600200"/>
            <a:ext cx="8199438" cy="4114800"/>
          </a:xfrm>
        </p:spPr>
        <p:txBody>
          <a:bodyPr/>
          <a:lstStyle/>
          <a:p>
            <a:pPr marL="609600" indent="-609600" eaLnBrk="1" hangingPunct="1">
              <a:buFont typeface="Wingdings" charset="2"/>
              <a:buNone/>
            </a:pPr>
            <a:r>
              <a:rPr lang="en-GB" sz="2000" dirty="0" smtClean="0"/>
              <a:t>Evaluate (5-5)!</a:t>
            </a:r>
          </a:p>
          <a:p>
            <a:pPr marL="609600" indent="-609600" eaLnBrk="1" hangingPunct="1">
              <a:buFont typeface="Wingdings" charset="2"/>
              <a:buNone/>
            </a:pPr>
            <a:endParaRPr lang="en-GB" sz="2000" dirty="0" smtClean="0"/>
          </a:p>
          <a:p>
            <a:pPr marL="609600" indent="-609600" eaLnBrk="1" hangingPunct="1">
              <a:buFont typeface="Wingdings" charset="2"/>
              <a:buNone/>
            </a:pPr>
            <a:r>
              <a:rPr lang="en-GB" sz="2000" dirty="0" smtClean="0"/>
              <a:t>  (5-5)! = 0! =</a:t>
            </a:r>
            <a:r>
              <a:rPr lang="en-US" sz="2000" dirty="0" smtClean="0"/>
              <a:t> </a:t>
            </a:r>
            <a:r>
              <a:rPr lang="en-US" sz="2000" b="1" dirty="0" smtClean="0"/>
              <a:t>1</a:t>
            </a:r>
          </a:p>
          <a:p>
            <a:pPr marL="609600" indent="-609600" eaLnBrk="1" hangingPunct="1">
              <a:buFont typeface="Wingdings" charset="2"/>
              <a:buNone/>
            </a:pPr>
            <a:r>
              <a:rPr lang="en-US" sz="2000" dirty="0" smtClean="0"/>
              <a:t>  Note that 0! is always equal to 1.</a:t>
            </a:r>
            <a:endParaRPr lang="en-GB" sz="2000" dirty="0" smtClean="0"/>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2577079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GB" sz="2800" dirty="0" smtClean="0"/>
              <a:t>Example 4-4</a:t>
            </a:r>
          </a:p>
        </p:txBody>
      </p:sp>
      <p:sp>
        <p:nvSpPr>
          <p:cNvPr id="25603" name="Rectangle 3"/>
          <p:cNvSpPr>
            <a:spLocks noGrp="1" noChangeArrowheads="1"/>
          </p:cNvSpPr>
          <p:nvPr>
            <p:ph type="body" idx="1"/>
          </p:nvPr>
        </p:nvSpPr>
        <p:spPr>
          <a:xfrm>
            <a:off x="76200" y="1600200"/>
            <a:ext cx="8775700" cy="4114800"/>
          </a:xfrm>
        </p:spPr>
        <p:txBody>
          <a:bodyPr/>
          <a:lstStyle/>
          <a:p>
            <a:pPr eaLnBrk="1" hangingPunct="1">
              <a:lnSpc>
                <a:spcPct val="90000"/>
              </a:lnSpc>
              <a:buFont typeface="Wingdings" charset="2"/>
              <a:buChar char=" "/>
            </a:pPr>
            <a:r>
              <a:rPr lang="en-GB" sz="2000" dirty="0" smtClean="0"/>
              <a:t>Reconsider Example 4-3 on selecting two workers from a company and observing whether the worker selected each time is a man or a woman. Each of the final four outcomes (</a:t>
            </a:r>
            <a:r>
              <a:rPr lang="en-GB" sz="2000" i="1" dirty="0" smtClean="0"/>
              <a:t>MM, MW, WM</a:t>
            </a:r>
            <a:r>
              <a:rPr lang="en-GB" sz="2000" dirty="0" smtClean="0"/>
              <a:t>, and </a:t>
            </a:r>
            <a:r>
              <a:rPr lang="en-GB" sz="2000" i="1" dirty="0" smtClean="0"/>
              <a:t>WW</a:t>
            </a:r>
            <a:r>
              <a:rPr lang="en-GB" sz="2000" dirty="0" smtClean="0"/>
              <a:t>) for this experiment is a simple event. These four events can be denoted by </a:t>
            </a:r>
            <a:r>
              <a:rPr lang="en-GB" sz="2000" i="1" dirty="0" smtClean="0">
                <a:latin typeface="Times New Roman" charset="0"/>
              </a:rPr>
              <a:t>E</a:t>
            </a:r>
            <a:r>
              <a:rPr lang="en-GB" sz="2000" i="1" baseline="-25000" dirty="0" smtClean="0">
                <a:latin typeface="Times New Roman" charset="0"/>
              </a:rPr>
              <a:t>1</a:t>
            </a:r>
            <a:r>
              <a:rPr lang="en-GB" sz="2000" dirty="0" smtClean="0"/>
              <a:t>, </a:t>
            </a:r>
            <a:r>
              <a:rPr lang="en-GB" sz="2000" i="1" dirty="0" smtClean="0">
                <a:latin typeface="Times New Roman" charset="0"/>
              </a:rPr>
              <a:t>E</a:t>
            </a:r>
            <a:r>
              <a:rPr lang="en-GB" sz="2000" i="1" baseline="-25000" dirty="0" smtClean="0">
                <a:latin typeface="Times New Roman" charset="0"/>
              </a:rPr>
              <a:t>2</a:t>
            </a:r>
            <a:r>
              <a:rPr lang="en-GB" sz="2000" dirty="0" smtClean="0"/>
              <a:t>, </a:t>
            </a:r>
            <a:r>
              <a:rPr lang="en-GB" sz="2000" i="1" dirty="0" smtClean="0">
                <a:latin typeface="Times New Roman" charset="0"/>
              </a:rPr>
              <a:t>E</a:t>
            </a:r>
            <a:r>
              <a:rPr lang="en-GB" sz="2000" i="1" baseline="-25000" dirty="0" smtClean="0">
                <a:latin typeface="Times New Roman" charset="0"/>
              </a:rPr>
              <a:t>3</a:t>
            </a:r>
            <a:r>
              <a:rPr lang="en-GB" sz="2000" dirty="0" smtClean="0"/>
              <a:t>, and </a:t>
            </a:r>
            <a:r>
              <a:rPr lang="en-GB" sz="2000" i="1" dirty="0" smtClean="0">
                <a:latin typeface="Times New Roman" charset="0"/>
              </a:rPr>
              <a:t>E</a:t>
            </a:r>
            <a:r>
              <a:rPr lang="en-GB" sz="2000" i="1" baseline="-25000" dirty="0" smtClean="0">
                <a:latin typeface="Times New Roman" charset="0"/>
              </a:rPr>
              <a:t>4</a:t>
            </a:r>
            <a:r>
              <a:rPr lang="en-GB" sz="2000" dirty="0" smtClean="0"/>
              <a:t>, respectively. Thus,</a:t>
            </a:r>
          </a:p>
          <a:p>
            <a:pPr algn="ctr" eaLnBrk="1" hangingPunct="1">
              <a:lnSpc>
                <a:spcPct val="90000"/>
              </a:lnSpc>
              <a:buFont typeface="Wingdings" charset="2"/>
              <a:buChar char=" "/>
            </a:pPr>
            <a:endParaRPr lang="en-GB" sz="2000" dirty="0" smtClean="0"/>
          </a:p>
          <a:p>
            <a:pPr algn="ctr" eaLnBrk="1" hangingPunct="1">
              <a:lnSpc>
                <a:spcPct val="90000"/>
              </a:lnSpc>
              <a:buFont typeface="Wingdings" charset="2"/>
              <a:buChar char=" "/>
            </a:pPr>
            <a:r>
              <a:rPr lang="en-GB" sz="2000" b="1" i="1" dirty="0" smtClean="0">
                <a:latin typeface="Times New Roman" charset="0"/>
              </a:rPr>
              <a:t>E</a:t>
            </a:r>
            <a:r>
              <a:rPr lang="en-GB" sz="2000" b="1" i="1" baseline="-25000" dirty="0" smtClean="0">
                <a:latin typeface="Times New Roman" charset="0"/>
              </a:rPr>
              <a:t>1</a:t>
            </a:r>
            <a:r>
              <a:rPr lang="en-GB" sz="2000" dirty="0" smtClean="0"/>
              <a:t> = (</a:t>
            </a:r>
            <a:r>
              <a:rPr lang="en-GB" sz="2000" i="1" dirty="0" smtClean="0"/>
              <a:t>MM</a:t>
            </a:r>
            <a:r>
              <a:rPr lang="en-GB" sz="2000" dirty="0" smtClean="0"/>
              <a:t>),  </a:t>
            </a:r>
            <a:r>
              <a:rPr lang="en-GB" sz="2000" b="1" i="1" dirty="0" smtClean="0">
                <a:latin typeface="Times New Roman" charset="0"/>
              </a:rPr>
              <a:t>E</a:t>
            </a:r>
            <a:r>
              <a:rPr lang="en-GB" sz="2000" b="1" i="1" baseline="-25000" dirty="0" smtClean="0">
                <a:latin typeface="Times New Roman" charset="0"/>
              </a:rPr>
              <a:t>2</a:t>
            </a:r>
            <a:r>
              <a:rPr lang="en-GB" sz="2000" i="1" dirty="0" smtClean="0">
                <a:latin typeface="Times New Roman" charset="0"/>
              </a:rPr>
              <a:t> </a:t>
            </a:r>
            <a:r>
              <a:rPr lang="en-GB" sz="2000" dirty="0" smtClean="0"/>
              <a:t>= (</a:t>
            </a:r>
            <a:r>
              <a:rPr lang="en-GB" sz="2000" i="1" dirty="0" smtClean="0"/>
              <a:t>MW</a:t>
            </a:r>
            <a:r>
              <a:rPr lang="en-GB" sz="2000" dirty="0" smtClean="0"/>
              <a:t>),  </a:t>
            </a:r>
            <a:r>
              <a:rPr lang="en-GB" sz="2000" b="1" i="1" dirty="0" smtClean="0">
                <a:latin typeface="Times New Roman" charset="0"/>
              </a:rPr>
              <a:t>E</a:t>
            </a:r>
            <a:r>
              <a:rPr lang="en-GB" sz="2000" b="1" i="1" baseline="-25000" dirty="0" smtClean="0">
                <a:latin typeface="Times New Roman" charset="0"/>
              </a:rPr>
              <a:t>3</a:t>
            </a:r>
            <a:r>
              <a:rPr lang="en-GB" sz="2000" b="1" dirty="0" smtClean="0"/>
              <a:t> </a:t>
            </a:r>
            <a:r>
              <a:rPr lang="en-GB" sz="2000" dirty="0" smtClean="0"/>
              <a:t>= (</a:t>
            </a:r>
            <a:r>
              <a:rPr lang="en-GB" sz="2000" i="1" dirty="0" smtClean="0"/>
              <a:t>WM</a:t>
            </a:r>
            <a:r>
              <a:rPr lang="en-GB" sz="2000" dirty="0" smtClean="0"/>
              <a:t>),  and  </a:t>
            </a:r>
            <a:r>
              <a:rPr lang="en-GB" sz="2000" b="1" i="1" dirty="0" smtClean="0">
                <a:latin typeface="Times New Roman" charset="0"/>
              </a:rPr>
              <a:t>E</a:t>
            </a:r>
            <a:r>
              <a:rPr lang="en-GB" sz="2000" b="1" i="1" baseline="-25000" dirty="0" smtClean="0">
                <a:latin typeface="Times New Roman" charset="0"/>
              </a:rPr>
              <a:t>4</a:t>
            </a:r>
            <a:r>
              <a:rPr lang="en-GB" sz="2000" baseline="-25000" dirty="0" smtClean="0"/>
              <a:t> </a:t>
            </a:r>
            <a:r>
              <a:rPr lang="en-GB" sz="2000" dirty="0" smtClean="0"/>
              <a:t>= (</a:t>
            </a:r>
            <a:r>
              <a:rPr lang="en-GB" sz="2000" i="1" dirty="0" smtClean="0"/>
              <a:t>WW</a:t>
            </a:r>
            <a:r>
              <a:rPr lang="en-GB" sz="2000" dirty="0" smtClean="0"/>
              <a:t>)</a:t>
            </a:r>
          </a:p>
          <a:p>
            <a:pPr algn="ctr" eaLnBrk="1" hangingPunct="1">
              <a:lnSpc>
                <a:spcPct val="90000"/>
              </a:lnSpc>
              <a:buFont typeface="Wingdings" charset="2"/>
              <a:buChar char=" "/>
            </a:pP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type="body" idx="1"/>
          </p:nvPr>
        </p:nvSpPr>
        <p:spPr>
          <a:xfrm>
            <a:off x="131762" y="1584325"/>
            <a:ext cx="8631238" cy="4435475"/>
          </a:xfrm>
        </p:spPr>
        <p:txBody>
          <a:bodyPr/>
          <a:lstStyle/>
          <a:p>
            <a:pPr eaLnBrk="1" hangingPunct="1">
              <a:lnSpc>
                <a:spcPct val="90000"/>
              </a:lnSpc>
              <a:buFont typeface="Wingdings" charset="2"/>
              <a:buChar char=" "/>
            </a:pPr>
            <a:r>
              <a:rPr lang="en-GB" sz="2000" dirty="0" smtClean="0">
                <a:solidFill>
                  <a:schemeClr val="folHlink"/>
                </a:solidFill>
              </a:rPr>
              <a:t>Combinations</a:t>
            </a:r>
          </a:p>
          <a:p>
            <a:pPr eaLnBrk="1" hangingPunct="1">
              <a:lnSpc>
                <a:spcPct val="90000"/>
              </a:lnSpc>
              <a:buFont typeface="Wingdings" charset="2"/>
              <a:buChar char=" "/>
            </a:pPr>
            <a:endParaRPr lang="en-GB" sz="2000" dirty="0" smtClean="0">
              <a:solidFill>
                <a:schemeClr val="folHlink"/>
              </a:solidFill>
            </a:endParaRPr>
          </a:p>
          <a:p>
            <a:pPr eaLnBrk="1" hangingPunct="1">
              <a:lnSpc>
                <a:spcPct val="90000"/>
              </a:lnSpc>
              <a:buFont typeface="Wingdings" charset="2"/>
              <a:buChar char=" "/>
            </a:pPr>
            <a:r>
              <a:rPr lang="en-GB" sz="2000" dirty="0" smtClean="0">
                <a:solidFill>
                  <a:schemeClr val="folHlink"/>
                </a:solidFill>
              </a:rPr>
              <a:t>Definition</a:t>
            </a:r>
          </a:p>
          <a:p>
            <a:pPr eaLnBrk="1" hangingPunct="1">
              <a:lnSpc>
                <a:spcPct val="90000"/>
              </a:lnSpc>
              <a:buFont typeface="Wingdings" charset="2"/>
              <a:buChar char=" "/>
            </a:pPr>
            <a:r>
              <a:rPr lang="en-GB" sz="2000" b="1" i="1" u="sng" dirty="0" smtClean="0">
                <a:solidFill>
                  <a:schemeClr val="hlink"/>
                </a:solidFill>
              </a:rPr>
              <a:t>Combinations</a:t>
            </a:r>
            <a:r>
              <a:rPr lang="en-GB" sz="2000" dirty="0" smtClean="0"/>
              <a:t> give the number of ways </a:t>
            </a:r>
            <a:r>
              <a:rPr lang="en-GB" sz="2000" i="1" dirty="0" smtClean="0">
                <a:latin typeface="Times New Roman" charset="0"/>
              </a:rPr>
              <a:t>x </a:t>
            </a:r>
            <a:r>
              <a:rPr lang="en-GB" sz="2000" dirty="0" smtClean="0"/>
              <a:t>elements can be selected from </a:t>
            </a:r>
            <a:r>
              <a:rPr lang="en-GB" sz="2000" i="1" dirty="0" smtClean="0">
                <a:latin typeface="Times New Roman" charset="0"/>
              </a:rPr>
              <a:t>n</a:t>
            </a:r>
            <a:r>
              <a:rPr lang="en-GB" sz="2000" dirty="0" smtClean="0"/>
              <a:t> elements. The notation used to denote the total number of combinations is </a:t>
            </a:r>
          </a:p>
          <a:p>
            <a:pPr eaLnBrk="1" hangingPunct="1">
              <a:lnSpc>
                <a:spcPct val="90000"/>
              </a:lnSpc>
              <a:buFont typeface="Wingdings" charset="2"/>
              <a:buChar char=" "/>
            </a:pPr>
            <a:endParaRPr lang="en-GB" sz="2000" dirty="0" smtClean="0"/>
          </a:p>
          <a:p>
            <a:pPr eaLnBrk="1" hangingPunct="1">
              <a:lnSpc>
                <a:spcPct val="90000"/>
              </a:lnSpc>
              <a:buFont typeface="Wingdings" charset="2"/>
              <a:buChar char=" "/>
            </a:pPr>
            <a:endParaRPr lang="en-GB" sz="2000" dirty="0" smtClean="0"/>
          </a:p>
          <a:p>
            <a:pPr eaLnBrk="1" hangingPunct="1">
              <a:lnSpc>
                <a:spcPct val="90000"/>
              </a:lnSpc>
              <a:buFont typeface="Wingdings" charset="2"/>
              <a:buChar char=" "/>
            </a:pPr>
            <a:endParaRPr lang="en-GB" sz="2000" dirty="0" smtClean="0"/>
          </a:p>
          <a:p>
            <a:pPr eaLnBrk="1" hangingPunct="1">
              <a:lnSpc>
                <a:spcPct val="90000"/>
              </a:lnSpc>
              <a:buFont typeface="Wingdings" charset="2"/>
              <a:buChar char=" "/>
            </a:pPr>
            <a:r>
              <a:rPr lang="en-GB" sz="2000" dirty="0" smtClean="0"/>
              <a:t>which is read as “the number of combinations of </a:t>
            </a:r>
            <a:r>
              <a:rPr lang="en-GB" sz="2000" i="1" dirty="0" smtClean="0">
                <a:latin typeface="Times New Roman" charset="0"/>
              </a:rPr>
              <a:t>n</a:t>
            </a:r>
            <a:r>
              <a:rPr lang="en-GB" sz="2000" dirty="0" smtClean="0"/>
              <a:t> elements selected </a:t>
            </a:r>
            <a:r>
              <a:rPr lang="en-GB" sz="2000" i="1" dirty="0" smtClean="0">
                <a:latin typeface="Times New Roman" charset="0"/>
              </a:rPr>
              <a:t>x</a:t>
            </a:r>
            <a:r>
              <a:rPr lang="en-GB" sz="2000" dirty="0" smtClean="0"/>
              <a:t> at a time.”</a:t>
            </a:r>
            <a:endParaRPr lang="en-US" sz="2000" dirty="0" smtClean="0"/>
          </a:p>
          <a:p>
            <a:pPr eaLnBrk="1" hangingPunct="1">
              <a:lnSpc>
                <a:spcPct val="90000"/>
              </a:lnSpc>
              <a:buFont typeface="Wingdings" charset="2"/>
              <a:buChar char=" "/>
            </a:pPr>
            <a:endParaRPr lang="en-GB" sz="2400" dirty="0" smtClean="0"/>
          </a:p>
        </p:txBody>
      </p:sp>
      <p:graphicFrame>
        <p:nvGraphicFramePr>
          <p:cNvPr id="4098" name="Object 2"/>
          <p:cNvGraphicFramePr>
            <a:graphicFrameLocks noChangeAspect="1"/>
          </p:cNvGraphicFramePr>
          <p:nvPr>
            <p:extLst>
              <p:ext uri="{D42A27DB-BD31-4B8C-83A1-F6EECF244321}">
                <p14:modId xmlns:p14="http://schemas.microsoft.com/office/powerpoint/2010/main" val="2152459396"/>
              </p:ext>
            </p:extLst>
          </p:nvPr>
        </p:nvGraphicFramePr>
        <p:xfrm>
          <a:off x="3886201" y="3624737"/>
          <a:ext cx="761999" cy="653329"/>
        </p:xfrm>
        <a:graphic>
          <a:graphicData uri="http://schemas.openxmlformats.org/presentationml/2006/ole">
            <mc:AlternateContent xmlns:mc="http://schemas.openxmlformats.org/markup-compatibility/2006">
              <mc:Choice xmlns:v="urn:schemas-microsoft-com:vml" Requires="v">
                <p:oleObj spid="_x0000_s18465" name="Equation" r:id="rId4" imgW="266400" imgH="228600" progId="Equation.3">
                  <p:embed/>
                </p:oleObj>
              </mc:Choice>
              <mc:Fallback>
                <p:oleObj name="Equation" r:id="rId4" imgW="2664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1" y="3624737"/>
                        <a:ext cx="761999" cy="653329"/>
                      </a:xfrm>
                      <a:prstGeom prst="rect">
                        <a:avLst/>
                      </a:prstGeom>
                      <a:noFill/>
                      <a:ln>
                        <a:noFill/>
                      </a:ln>
                      <a:effectLst/>
                    </p:spPr>
                  </p:pic>
                </p:oleObj>
              </mc:Fallback>
            </mc:AlternateContent>
          </a:graphicData>
        </a:graphic>
      </p:graphicFrame>
      <p:sp>
        <p:nvSpPr>
          <p:cNvPr id="7" name="Rectangle 2"/>
          <p:cNvSpPr>
            <a:spLocks noGrp="1" noChangeArrowheads="1"/>
          </p:cNvSpPr>
          <p:nvPr>
            <p:ph type="title"/>
          </p:nvPr>
        </p:nvSpPr>
        <p:spPr>
          <a:xfrm>
            <a:off x="457200" y="277813"/>
            <a:ext cx="8229600" cy="1139825"/>
          </a:xfrm>
        </p:spPr>
        <p:txBody>
          <a:bodyPr/>
          <a:lstStyle/>
          <a:p>
            <a:pPr eaLnBrk="1" hangingPunct="1"/>
            <a:r>
              <a:rPr lang="en-GB" sz="2400" dirty="0" smtClean="0"/>
              <a:t>COUNTING RULE, FACTORIALS, COMBINATIONS, AND PERMUTATIONS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153249939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sz="2800" dirty="0" smtClean="0"/>
              <a:t>Combinations</a:t>
            </a:r>
            <a:endParaRPr lang="en-GB" sz="2800" dirty="0" smtClean="0"/>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966" y="2209800"/>
            <a:ext cx="8478434" cy="1952898"/>
          </a:xfrm>
          <a:prstGeom prst="rect">
            <a:avLst/>
          </a:prstGeom>
        </p:spPr>
      </p:pic>
    </p:spTree>
    <p:extLst>
      <p:ext uri="{BB962C8B-B14F-4D97-AF65-F5344CB8AC3E}">
        <p14:creationId xmlns:p14="http://schemas.microsoft.com/office/powerpoint/2010/main" val="386039182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en-GB" sz="2800" dirty="0" smtClean="0"/>
              <a:t>Combinations</a:t>
            </a:r>
          </a:p>
        </p:txBody>
      </p:sp>
      <p:sp>
        <p:nvSpPr>
          <p:cNvPr id="5124" name="Rectangle 3"/>
          <p:cNvSpPr>
            <a:spLocks noGrp="1" noChangeArrowheads="1"/>
          </p:cNvSpPr>
          <p:nvPr>
            <p:ph type="body" idx="1"/>
          </p:nvPr>
        </p:nvSpPr>
        <p:spPr>
          <a:xfrm>
            <a:off x="127000" y="1600200"/>
            <a:ext cx="8559800" cy="4506913"/>
          </a:xfrm>
        </p:spPr>
        <p:txBody>
          <a:bodyPr/>
          <a:lstStyle/>
          <a:p>
            <a:pPr eaLnBrk="1" hangingPunct="1">
              <a:buFont typeface="Wingdings" charset="2"/>
              <a:buChar char=" "/>
            </a:pPr>
            <a:r>
              <a:rPr lang="en-GB" sz="2000" dirty="0" smtClean="0">
                <a:solidFill>
                  <a:schemeClr val="folHlink"/>
                </a:solidFill>
              </a:rPr>
              <a:t>Number of Combinations</a:t>
            </a:r>
            <a:r>
              <a:rPr lang="en-GB" sz="2000" dirty="0" smtClean="0"/>
              <a:t> </a:t>
            </a:r>
          </a:p>
          <a:p>
            <a:pPr eaLnBrk="1" hangingPunct="1">
              <a:buFont typeface="Wingdings" charset="2"/>
              <a:buChar char=" "/>
            </a:pPr>
            <a:r>
              <a:rPr lang="en-GB" sz="2000" dirty="0" smtClean="0"/>
              <a:t>The </a:t>
            </a:r>
            <a:r>
              <a:rPr lang="en-GB" sz="2000" b="1" i="1" u="sng" dirty="0" smtClean="0">
                <a:solidFill>
                  <a:schemeClr val="hlink"/>
                </a:solidFill>
              </a:rPr>
              <a:t>number of combinations</a:t>
            </a:r>
            <a:r>
              <a:rPr lang="en-GB" sz="2000" dirty="0" smtClean="0"/>
              <a:t> for selecting </a:t>
            </a:r>
            <a:r>
              <a:rPr lang="en-GB" sz="2000" i="1" dirty="0" smtClean="0">
                <a:latin typeface="Times New Roman" charset="0"/>
              </a:rPr>
              <a:t>x</a:t>
            </a:r>
            <a:r>
              <a:rPr lang="en-GB" sz="2000" dirty="0" smtClean="0"/>
              <a:t> from </a:t>
            </a:r>
            <a:r>
              <a:rPr lang="en-GB" sz="2000" i="1" dirty="0" smtClean="0">
                <a:latin typeface="Times New Roman" charset="0"/>
              </a:rPr>
              <a:t>n</a:t>
            </a:r>
            <a:r>
              <a:rPr lang="en-GB" sz="2000" dirty="0" smtClean="0"/>
              <a:t> distinct elements is given by the formula</a:t>
            </a:r>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r>
              <a:rPr lang="en-GB" sz="2000" dirty="0" smtClean="0"/>
              <a:t>where </a:t>
            </a:r>
            <a:r>
              <a:rPr lang="en-GB" sz="2000" b="1" i="1" dirty="0" smtClean="0"/>
              <a:t>n!</a:t>
            </a:r>
            <a:r>
              <a:rPr lang="en-GB" sz="2000" dirty="0" smtClean="0"/>
              <a:t>, </a:t>
            </a:r>
            <a:r>
              <a:rPr lang="en-GB" sz="2000" b="1" i="1" dirty="0" smtClean="0"/>
              <a:t>x!</a:t>
            </a:r>
            <a:r>
              <a:rPr lang="en-GB" sz="2000" dirty="0" smtClean="0"/>
              <a:t>, and </a:t>
            </a:r>
            <a:r>
              <a:rPr lang="en-GB" sz="2000" b="1" i="1" dirty="0" smtClean="0"/>
              <a:t>(n-x)!</a:t>
            </a:r>
            <a:r>
              <a:rPr lang="en-GB" sz="2000" dirty="0" smtClean="0"/>
              <a:t> are read as “</a:t>
            </a:r>
            <a:r>
              <a:rPr lang="en-GB" sz="2000" i="1" dirty="0" smtClean="0"/>
              <a:t>n factorial,</a:t>
            </a:r>
            <a:r>
              <a:rPr lang="en-GB" sz="2000" dirty="0" smtClean="0"/>
              <a:t>” “</a:t>
            </a:r>
            <a:r>
              <a:rPr lang="en-GB" sz="2000" i="1" dirty="0" smtClean="0"/>
              <a:t>x factorial,</a:t>
            </a:r>
            <a:r>
              <a:rPr lang="en-GB" sz="2000" dirty="0" smtClean="0"/>
              <a:t>” “</a:t>
            </a:r>
            <a:r>
              <a:rPr lang="en-GB" sz="2000" i="1" dirty="0" smtClean="0"/>
              <a:t>n minus x factorial</a:t>
            </a:r>
            <a:r>
              <a:rPr lang="en-GB" sz="2000" dirty="0" smtClean="0"/>
              <a:t>,” respectively.</a:t>
            </a:r>
          </a:p>
        </p:txBody>
      </p:sp>
      <p:graphicFrame>
        <p:nvGraphicFramePr>
          <p:cNvPr id="5122" name="Object 2"/>
          <p:cNvGraphicFramePr>
            <a:graphicFrameLocks noChangeAspect="1"/>
          </p:cNvGraphicFramePr>
          <p:nvPr>
            <p:extLst>
              <p:ext uri="{D42A27DB-BD31-4B8C-83A1-F6EECF244321}">
                <p14:modId xmlns:p14="http://schemas.microsoft.com/office/powerpoint/2010/main" val="1367703130"/>
              </p:ext>
            </p:extLst>
          </p:nvPr>
        </p:nvGraphicFramePr>
        <p:xfrm>
          <a:off x="2667000" y="2819400"/>
          <a:ext cx="2590800" cy="1082947"/>
        </p:xfrm>
        <a:graphic>
          <a:graphicData uri="http://schemas.openxmlformats.org/presentationml/2006/ole">
            <mc:AlternateContent xmlns:mc="http://schemas.openxmlformats.org/markup-compatibility/2006">
              <mc:Choice xmlns:v="urn:schemas-microsoft-com:vml" Requires="v">
                <p:oleObj spid="_x0000_s19489" name="Equation" r:id="rId4" imgW="1002960" imgH="419040" progId="Equation.3">
                  <p:embed/>
                </p:oleObj>
              </mc:Choice>
              <mc:Fallback>
                <p:oleObj name="Equation" r:id="rId4" imgW="100296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2819400"/>
                        <a:ext cx="2590800" cy="1082947"/>
                      </a:xfrm>
                      <a:prstGeom prst="rect">
                        <a:avLst/>
                      </a:prstGeom>
                      <a:noFill/>
                      <a:ln>
                        <a:noFill/>
                      </a:ln>
                      <a:effectLst/>
                    </p:spPr>
                  </p:pic>
                </p:oleObj>
              </mc:Fallback>
            </mc:AlternateContent>
          </a:graphicData>
        </a:graphic>
      </p:graphicFrame>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51819214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GB" sz="2800" dirty="0" smtClean="0"/>
              <a:t>Example 4-39</a:t>
            </a:r>
          </a:p>
        </p:txBody>
      </p:sp>
      <p:sp>
        <p:nvSpPr>
          <p:cNvPr id="79875" name="Rectangle 3"/>
          <p:cNvSpPr>
            <a:spLocks noGrp="1" noChangeArrowheads="1"/>
          </p:cNvSpPr>
          <p:nvPr>
            <p:ph type="body" idx="1"/>
          </p:nvPr>
        </p:nvSpPr>
        <p:spPr>
          <a:xfrm>
            <a:off x="127000" y="1524000"/>
            <a:ext cx="8559800" cy="4114800"/>
          </a:xfrm>
        </p:spPr>
        <p:txBody>
          <a:bodyPr/>
          <a:lstStyle/>
          <a:p>
            <a:pPr eaLnBrk="1" hangingPunct="1">
              <a:buFont typeface="Wingdings" charset="2"/>
              <a:buChar char=" "/>
            </a:pPr>
            <a:r>
              <a:rPr lang="en-GB" sz="2000" dirty="0" smtClean="0"/>
              <a:t>An ice cream </a:t>
            </a:r>
            <a:r>
              <a:rPr lang="en-GB" sz="2000" dirty="0" err="1" smtClean="0"/>
              <a:t>parlor</a:t>
            </a:r>
            <a:r>
              <a:rPr lang="en-GB" sz="2000" dirty="0" smtClean="0"/>
              <a:t> has six </a:t>
            </a:r>
            <a:r>
              <a:rPr lang="en-GB" sz="2000" dirty="0" err="1" smtClean="0"/>
              <a:t>flavors</a:t>
            </a:r>
            <a:r>
              <a:rPr lang="en-GB" sz="2000" dirty="0" smtClean="0"/>
              <a:t> of ice cream. Kristen wants to buy two </a:t>
            </a:r>
            <a:r>
              <a:rPr lang="en-GB" sz="2000" dirty="0" err="1" smtClean="0"/>
              <a:t>flavors</a:t>
            </a:r>
            <a:r>
              <a:rPr lang="en-GB" sz="2000" dirty="0" smtClean="0"/>
              <a:t> of ice cream. If she randomly selects two </a:t>
            </a:r>
            <a:r>
              <a:rPr lang="en-GB" sz="2000" dirty="0" err="1" smtClean="0"/>
              <a:t>flavors</a:t>
            </a:r>
            <a:r>
              <a:rPr lang="en-GB" sz="2000" dirty="0" smtClean="0"/>
              <a:t> out of six, how many combinations are there?</a:t>
            </a:r>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57206119"/>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en-GB" sz="2800" dirty="0" smtClean="0"/>
              <a:t>Example 4-39: Solution</a:t>
            </a:r>
          </a:p>
        </p:txBody>
      </p:sp>
      <p:sp>
        <p:nvSpPr>
          <p:cNvPr id="6148" name="Rectangle 3"/>
          <p:cNvSpPr>
            <a:spLocks noGrp="1" noChangeArrowheads="1"/>
          </p:cNvSpPr>
          <p:nvPr>
            <p:ph type="body" sz="half" idx="1"/>
          </p:nvPr>
        </p:nvSpPr>
        <p:spPr>
          <a:xfrm>
            <a:off x="152400" y="1565275"/>
            <a:ext cx="8229600" cy="4530725"/>
          </a:xfrm>
        </p:spPr>
        <p:txBody>
          <a:bodyPr/>
          <a:lstStyle/>
          <a:p>
            <a:pPr eaLnBrk="1" hangingPunct="1">
              <a:buFont typeface="Wingdings" charset="2"/>
              <a:buChar char=" "/>
            </a:pPr>
            <a:r>
              <a:rPr lang="en-GB" sz="2000" dirty="0" smtClean="0"/>
              <a:t>n = total number of ice cream </a:t>
            </a:r>
            <a:r>
              <a:rPr lang="en-GB" sz="2000" dirty="0" err="1" smtClean="0"/>
              <a:t>flavors</a:t>
            </a:r>
            <a:r>
              <a:rPr lang="en-GB" sz="2000" dirty="0" smtClean="0"/>
              <a:t> = 6</a:t>
            </a:r>
          </a:p>
          <a:p>
            <a:pPr eaLnBrk="1" hangingPunct="1">
              <a:buFont typeface="Wingdings" charset="2"/>
              <a:buChar char=" "/>
            </a:pPr>
            <a:r>
              <a:rPr lang="en-GB" sz="2000" dirty="0" smtClean="0"/>
              <a:t>x = # of ice cream </a:t>
            </a:r>
            <a:r>
              <a:rPr lang="en-GB" sz="2000" dirty="0" err="1" smtClean="0"/>
              <a:t>flavors</a:t>
            </a:r>
            <a:r>
              <a:rPr lang="en-GB" sz="2000" dirty="0" smtClean="0"/>
              <a:t> to be selected = 2</a:t>
            </a:r>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spcBef>
                <a:spcPct val="50000"/>
              </a:spcBef>
              <a:buClrTx/>
              <a:buSzTx/>
              <a:buFontTx/>
              <a:buNone/>
            </a:pPr>
            <a:r>
              <a:rPr lang="en-US" sz="2000" dirty="0" smtClean="0"/>
              <a:t>   Thus, there are 15 ways for Kristen to select two ice cream flavors out of six.</a:t>
            </a:r>
            <a:endParaRPr lang="en-GB" sz="2000" dirty="0" smtClean="0"/>
          </a:p>
          <a:p>
            <a:pPr eaLnBrk="1" hangingPunct="1">
              <a:buFont typeface="Wingdings" charset="2"/>
              <a:buChar char=" "/>
            </a:pPr>
            <a:endParaRPr lang="en-GB" sz="2000" dirty="0" smtClean="0"/>
          </a:p>
        </p:txBody>
      </p:sp>
      <p:graphicFrame>
        <p:nvGraphicFramePr>
          <p:cNvPr id="6146" name="Object 2"/>
          <p:cNvGraphicFramePr>
            <a:graphicFrameLocks noGrp="1" noChangeAspect="1"/>
          </p:cNvGraphicFramePr>
          <p:nvPr>
            <p:ph sz="half" idx="2"/>
            <p:extLst>
              <p:ext uri="{D42A27DB-BD31-4B8C-83A1-F6EECF244321}">
                <p14:modId xmlns:p14="http://schemas.microsoft.com/office/powerpoint/2010/main" val="4076509569"/>
              </p:ext>
            </p:extLst>
          </p:nvPr>
        </p:nvGraphicFramePr>
        <p:xfrm>
          <a:off x="838994" y="2667000"/>
          <a:ext cx="5638800" cy="907393"/>
        </p:xfrm>
        <a:graphic>
          <a:graphicData uri="http://schemas.openxmlformats.org/presentationml/2006/ole">
            <mc:AlternateContent xmlns:mc="http://schemas.openxmlformats.org/markup-compatibility/2006">
              <mc:Choice xmlns:v="urn:schemas-microsoft-com:vml" Requires="v">
                <p:oleObj spid="_x0000_s20513" name="Equation" r:id="rId4" imgW="2616120" imgH="419040" progId="Equation.3">
                  <p:embed/>
                </p:oleObj>
              </mc:Choice>
              <mc:Fallback>
                <p:oleObj name="Equation" r:id="rId4" imgW="261612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994" y="2667000"/>
                        <a:ext cx="5638800" cy="907393"/>
                      </a:xfrm>
                      <a:prstGeom prst="rect">
                        <a:avLst/>
                      </a:prstGeom>
                      <a:noFill/>
                      <a:ln>
                        <a:noFill/>
                      </a:ln>
                      <a:effectLst/>
                    </p:spPr>
                  </p:pic>
                </p:oleObj>
              </mc:Fallback>
            </mc:AlternateContent>
          </a:graphicData>
        </a:graphic>
      </p:graphicFrame>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232804656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sz="2800" dirty="0" smtClean="0"/>
              <a:t>Example 4-40</a:t>
            </a:r>
          </a:p>
        </p:txBody>
      </p:sp>
      <p:sp>
        <p:nvSpPr>
          <p:cNvPr id="80899" name="Rectangle 3"/>
          <p:cNvSpPr>
            <a:spLocks noGrp="1" noChangeArrowheads="1"/>
          </p:cNvSpPr>
          <p:nvPr>
            <p:ph type="body" idx="1"/>
          </p:nvPr>
        </p:nvSpPr>
        <p:spPr>
          <a:xfrm>
            <a:off x="111125" y="1524000"/>
            <a:ext cx="8270875" cy="4114800"/>
          </a:xfrm>
        </p:spPr>
        <p:txBody>
          <a:bodyPr/>
          <a:lstStyle/>
          <a:p>
            <a:pPr eaLnBrk="1" hangingPunct="1">
              <a:buFont typeface="Wingdings" charset="2"/>
              <a:buChar char=" "/>
            </a:pPr>
            <a:r>
              <a:rPr lang="en-GB" sz="2000" dirty="0" smtClean="0"/>
              <a:t>Three members of a jury will be randomly selected from five people. How many different combinations are possible?</a:t>
            </a:r>
            <a:br>
              <a:rPr lang="en-GB" sz="2000" dirty="0" smtClean="0"/>
            </a:br>
            <a:endParaRPr lang="en-US" sz="2000" dirty="0" smtClean="0"/>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83947845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GB" sz="2800" dirty="0" smtClean="0"/>
              <a:t>Example 4-40: Solution</a:t>
            </a:r>
          </a:p>
        </p:txBody>
      </p:sp>
      <p:sp>
        <p:nvSpPr>
          <p:cNvPr id="7172" name="Rectangle 3"/>
          <p:cNvSpPr>
            <a:spLocks noGrp="1" noChangeArrowheads="1"/>
          </p:cNvSpPr>
          <p:nvPr>
            <p:ph type="body" sz="half" idx="1"/>
          </p:nvPr>
        </p:nvSpPr>
        <p:spPr>
          <a:xfrm>
            <a:off x="304800" y="1600200"/>
            <a:ext cx="8229600" cy="4530725"/>
          </a:xfrm>
        </p:spPr>
        <p:txBody>
          <a:bodyPr/>
          <a:lstStyle/>
          <a:p>
            <a:pPr eaLnBrk="1" hangingPunct="1">
              <a:buFont typeface="Wingdings" charset="2"/>
              <a:buChar char=" "/>
            </a:pPr>
            <a:r>
              <a:rPr lang="en-GB" sz="2000" dirty="0" smtClean="0"/>
              <a:t>n = 5 and x = 3</a:t>
            </a:r>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spcBef>
                <a:spcPct val="50000"/>
              </a:spcBef>
              <a:buClrTx/>
              <a:buSzTx/>
              <a:buFontTx/>
              <a:buNone/>
            </a:pPr>
            <a:r>
              <a:rPr lang="en-US" sz="2000" dirty="0" smtClean="0"/>
              <a:t>   </a:t>
            </a:r>
            <a:endParaRPr lang="en-GB" sz="2000" dirty="0" smtClean="0"/>
          </a:p>
        </p:txBody>
      </p:sp>
      <p:graphicFrame>
        <p:nvGraphicFramePr>
          <p:cNvPr id="7170" name="Object 2"/>
          <p:cNvGraphicFramePr>
            <a:graphicFrameLocks noGrp="1" noChangeAspect="1"/>
          </p:cNvGraphicFramePr>
          <p:nvPr>
            <p:ph sz="half" idx="2"/>
            <p:extLst>
              <p:ext uri="{D42A27DB-BD31-4B8C-83A1-F6EECF244321}">
                <p14:modId xmlns:p14="http://schemas.microsoft.com/office/powerpoint/2010/main" val="1615614163"/>
              </p:ext>
            </p:extLst>
          </p:nvPr>
        </p:nvGraphicFramePr>
        <p:xfrm>
          <a:off x="685800" y="2286000"/>
          <a:ext cx="6934200" cy="831800"/>
        </p:xfrm>
        <a:graphic>
          <a:graphicData uri="http://schemas.openxmlformats.org/presentationml/2006/ole">
            <mc:AlternateContent xmlns:mc="http://schemas.openxmlformats.org/markup-compatibility/2006">
              <mc:Choice xmlns:v="urn:schemas-microsoft-com:vml" Requires="v">
                <p:oleObj spid="_x0000_s21537" name="Equation" r:id="rId4" imgW="3200400" imgH="419040" progId="Equation.DSMT4">
                  <p:embed/>
                </p:oleObj>
              </mc:Choice>
              <mc:Fallback>
                <p:oleObj name="Equation" r:id="rId4" imgW="3200400" imgH="4190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2286000"/>
                        <a:ext cx="6934200" cy="831800"/>
                      </a:xfrm>
                      <a:prstGeom prst="rect">
                        <a:avLst/>
                      </a:prstGeom>
                      <a:noFill/>
                      <a:ln>
                        <a:noFill/>
                      </a:ln>
                      <a:effectLst/>
                    </p:spPr>
                  </p:pic>
                </p:oleObj>
              </mc:Fallback>
            </mc:AlternateContent>
          </a:graphicData>
        </a:graphic>
      </p:graphicFrame>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140374182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sz="2800" dirty="0" smtClean="0"/>
              <a:t>Example 4-41</a:t>
            </a:r>
          </a:p>
        </p:txBody>
      </p:sp>
      <p:sp>
        <p:nvSpPr>
          <p:cNvPr id="81923" name="Rectangle 3"/>
          <p:cNvSpPr>
            <a:spLocks noGrp="1" noChangeArrowheads="1"/>
          </p:cNvSpPr>
          <p:nvPr>
            <p:ph type="body" idx="1"/>
          </p:nvPr>
        </p:nvSpPr>
        <p:spPr>
          <a:xfrm>
            <a:off x="152400" y="1600200"/>
            <a:ext cx="8270875" cy="4114800"/>
          </a:xfrm>
        </p:spPr>
        <p:txBody>
          <a:bodyPr/>
          <a:lstStyle/>
          <a:p>
            <a:pPr eaLnBrk="1" hangingPunct="1">
              <a:buFont typeface="Wingdings" charset="2"/>
              <a:buChar char=" "/>
            </a:pPr>
            <a:r>
              <a:rPr lang="en-GB" sz="2000" dirty="0" smtClean="0"/>
              <a:t>Marv &amp; Sons advertised to hire a financial analyst. The company has received applications from 10 candidates who seem to be equally qualified. The company manager has decided to call only 3 of these candidates for an interview. If she randomly selects 3 candidates from the 10, how many total selections are possible?</a:t>
            </a:r>
            <a:endParaRPr lang="en-US" sz="2000" dirty="0" smtClean="0"/>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1696811829"/>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en-GB" sz="2800" dirty="0" smtClean="0"/>
              <a:t>Example 4-41: Solution</a:t>
            </a:r>
          </a:p>
        </p:txBody>
      </p:sp>
      <p:sp>
        <p:nvSpPr>
          <p:cNvPr id="8196" name="Rectangle 3"/>
          <p:cNvSpPr>
            <a:spLocks noGrp="1" noChangeArrowheads="1"/>
          </p:cNvSpPr>
          <p:nvPr>
            <p:ph type="body" sz="half" idx="1"/>
          </p:nvPr>
        </p:nvSpPr>
        <p:spPr>
          <a:xfrm>
            <a:off x="304800" y="1600200"/>
            <a:ext cx="8229600" cy="4530725"/>
          </a:xfrm>
        </p:spPr>
        <p:txBody>
          <a:bodyPr/>
          <a:lstStyle/>
          <a:p>
            <a:pPr eaLnBrk="1" hangingPunct="1">
              <a:buFont typeface="Wingdings" charset="2"/>
              <a:buChar char=" "/>
            </a:pPr>
            <a:r>
              <a:rPr lang="en-GB" sz="2000" dirty="0" smtClean="0"/>
              <a:t>n = 10 and x = 3</a:t>
            </a:r>
          </a:p>
          <a:p>
            <a:pPr eaLnBrk="1" hangingPunct="1">
              <a:buFont typeface="Wingdings" charset="2"/>
              <a:buChar char=" "/>
            </a:pPr>
            <a:endParaRPr lang="en-GB" sz="2400" dirty="0" smtClean="0"/>
          </a:p>
          <a:p>
            <a:pPr eaLnBrk="1" hangingPunct="1">
              <a:buFont typeface="Wingdings" charset="2"/>
              <a:buChar char=" "/>
            </a:pPr>
            <a:endParaRPr lang="en-GB" sz="2400" dirty="0" smtClean="0"/>
          </a:p>
          <a:p>
            <a:pPr eaLnBrk="1" hangingPunct="1">
              <a:buFont typeface="Wingdings" charset="2"/>
              <a:buChar char=" "/>
            </a:pPr>
            <a:endParaRPr lang="en-GB" sz="2400" dirty="0" smtClean="0"/>
          </a:p>
          <a:p>
            <a:pPr eaLnBrk="1" hangingPunct="1">
              <a:buFont typeface="Wingdings" charset="2"/>
              <a:buChar char=" "/>
            </a:pPr>
            <a:endParaRPr lang="en-GB" sz="2400" dirty="0" smtClean="0"/>
          </a:p>
          <a:p>
            <a:pPr eaLnBrk="1" hangingPunct="1">
              <a:buFont typeface="Wingdings" charset="2"/>
              <a:buChar char=" "/>
            </a:pPr>
            <a:r>
              <a:rPr lang="en-GB" sz="2000" dirty="0" smtClean="0"/>
              <a:t>Thus, the company manager can select 3 applicants from 10 in 120 ways.</a:t>
            </a:r>
          </a:p>
        </p:txBody>
      </p:sp>
      <p:graphicFrame>
        <p:nvGraphicFramePr>
          <p:cNvPr id="8194" name="Object 2"/>
          <p:cNvGraphicFramePr>
            <a:graphicFrameLocks noGrp="1" noChangeAspect="1"/>
          </p:cNvGraphicFramePr>
          <p:nvPr>
            <p:ph sz="half" idx="2"/>
            <p:extLst>
              <p:ext uri="{D42A27DB-BD31-4B8C-83A1-F6EECF244321}">
                <p14:modId xmlns:p14="http://schemas.microsoft.com/office/powerpoint/2010/main" val="74764802"/>
              </p:ext>
            </p:extLst>
          </p:nvPr>
        </p:nvGraphicFramePr>
        <p:xfrm>
          <a:off x="1362075" y="2366964"/>
          <a:ext cx="5724525" cy="814348"/>
        </p:xfrm>
        <a:graphic>
          <a:graphicData uri="http://schemas.openxmlformats.org/presentationml/2006/ole">
            <mc:AlternateContent xmlns:mc="http://schemas.openxmlformats.org/markup-compatibility/2006">
              <mc:Choice xmlns:v="urn:schemas-microsoft-com:vml" Requires="v">
                <p:oleObj spid="_x0000_s22561" name="Equation" r:id="rId4" imgW="2946240" imgH="419040" progId="Equation.DSMT4">
                  <p:embed/>
                </p:oleObj>
              </mc:Choice>
              <mc:Fallback>
                <p:oleObj name="Equation" r:id="rId4" imgW="2946240" imgH="4190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2075" y="2366964"/>
                        <a:ext cx="5724525" cy="814348"/>
                      </a:xfrm>
                      <a:prstGeom prst="rect">
                        <a:avLst/>
                      </a:prstGeom>
                      <a:noFill/>
                      <a:ln>
                        <a:noFill/>
                      </a:ln>
                      <a:effectLst/>
                    </p:spPr>
                  </p:pic>
                </p:oleObj>
              </mc:Fallback>
            </mc:AlternateContent>
          </a:graphicData>
        </a:graphic>
      </p:graphicFrame>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181503911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GB" sz="2800" dirty="0" smtClean="0"/>
              <a:t>Case Study 4-2 Probability of Winning a Mega Millions Lottery Jackpot</a:t>
            </a:r>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021943"/>
            <a:ext cx="8686800" cy="2854857"/>
          </a:xfrm>
          <a:prstGeom prst="rect">
            <a:avLst/>
          </a:prstGeom>
        </p:spPr>
      </p:pic>
    </p:spTree>
    <p:extLst>
      <p:ext uri="{BB962C8B-B14F-4D97-AF65-F5344CB8AC3E}">
        <p14:creationId xmlns:p14="http://schemas.microsoft.com/office/powerpoint/2010/main" val="231292231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GB" sz="2800" dirty="0" smtClean="0"/>
              <a:t>Simple and Compound Events</a:t>
            </a:r>
          </a:p>
        </p:txBody>
      </p:sp>
      <p:sp>
        <p:nvSpPr>
          <p:cNvPr id="26627" name="Rectangle 3"/>
          <p:cNvSpPr>
            <a:spLocks noGrp="1" noChangeArrowheads="1"/>
          </p:cNvSpPr>
          <p:nvPr>
            <p:ph type="body" idx="1"/>
          </p:nvPr>
        </p:nvSpPr>
        <p:spPr>
          <a:xfrm>
            <a:off x="123825" y="1524000"/>
            <a:ext cx="8486775"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A </a:t>
            </a:r>
            <a:r>
              <a:rPr lang="en-GB" sz="2000" b="1" i="1" u="sng" dirty="0" smtClean="0">
                <a:solidFill>
                  <a:schemeClr val="hlink"/>
                </a:solidFill>
              </a:rPr>
              <a:t>compound event</a:t>
            </a:r>
            <a:r>
              <a:rPr lang="en-GB" sz="2000" dirty="0" smtClean="0"/>
              <a:t> is a collection of more than one outcome for an experiment.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eaLnBrk="1" hangingPunct="1"/>
            <a:r>
              <a:rPr lang="en-GB" sz="2800" dirty="0" smtClean="0"/>
              <a:t>Permutations</a:t>
            </a:r>
          </a:p>
        </p:txBody>
      </p:sp>
      <p:sp>
        <p:nvSpPr>
          <p:cNvPr id="9220" name="Rectangle 3"/>
          <p:cNvSpPr>
            <a:spLocks noGrp="1" noChangeArrowheads="1"/>
          </p:cNvSpPr>
          <p:nvPr>
            <p:ph type="body" idx="1"/>
          </p:nvPr>
        </p:nvSpPr>
        <p:spPr>
          <a:xfrm>
            <a:off x="76200" y="1600200"/>
            <a:ext cx="8559800" cy="4506913"/>
          </a:xfrm>
        </p:spPr>
        <p:txBody>
          <a:bodyPr/>
          <a:lstStyle/>
          <a:p>
            <a:pPr eaLnBrk="1" hangingPunct="1">
              <a:buFont typeface="Wingdings" charset="2"/>
              <a:buChar char=" "/>
            </a:pPr>
            <a:r>
              <a:rPr lang="en-GB" sz="2000" dirty="0" smtClean="0">
                <a:solidFill>
                  <a:schemeClr val="folHlink"/>
                </a:solidFill>
              </a:rPr>
              <a:t>Permutations Notation</a:t>
            </a:r>
            <a:r>
              <a:rPr lang="en-GB" sz="2000" dirty="0" smtClean="0"/>
              <a:t> </a:t>
            </a:r>
          </a:p>
          <a:p>
            <a:pPr eaLnBrk="1" hangingPunct="1">
              <a:buFont typeface="Wingdings" charset="2"/>
              <a:buChar char=" "/>
            </a:pPr>
            <a:r>
              <a:rPr lang="en-GB" sz="2000" dirty="0" smtClean="0"/>
              <a:t>Permutations give the total selections of </a:t>
            </a:r>
            <a:r>
              <a:rPr lang="en-GB" sz="2000" i="1" dirty="0" smtClean="0">
                <a:latin typeface="Times New Roman" charset="0"/>
              </a:rPr>
              <a:t>x</a:t>
            </a:r>
            <a:r>
              <a:rPr lang="en-GB" sz="2000" dirty="0" smtClean="0"/>
              <a:t> element from </a:t>
            </a:r>
            <a:r>
              <a:rPr lang="en-GB" sz="2000" i="1" dirty="0" smtClean="0">
                <a:latin typeface="Times New Roman" charset="0"/>
              </a:rPr>
              <a:t>n</a:t>
            </a:r>
            <a:r>
              <a:rPr lang="en-GB" sz="2000" dirty="0" smtClean="0"/>
              <a:t> (different) elements in such a way that the order of selections is important. The notation used to denote the permutations is </a:t>
            </a:r>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r>
              <a:rPr lang="en-GB" sz="2000" dirty="0" smtClean="0"/>
              <a:t>which is read as “</a:t>
            </a:r>
            <a:r>
              <a:rPr lang="en-GB" sz="2000" i="1" dirty="0" smtClean="0"/>
              <a:t>the number of permutations of selecting x elements from n elements.</a:t>
            </a:r>
            <a:r>
              <a:rPr lang="en-GB" sz="2000" dirty="0" smtClean="0"/>
              <a:t>” Permutations are also called </a:t>
            </a:r>
            <a:r>
              <a:rPr lang="en-GB" sz="2000" b="1" i="1" u="sng" dirty="0" smtClean="0">
                <a:solidFill>
                  <a:schemeClr val="hlink"/>
                </a:solidFill>
              </a:rPr>
              <a:t>arrangements</a:t>
            </a:r>
            <a:r>
              <a:rPr lang="en-GB" sz="2000" dirty="0" smtClean="0"/>
              <a:t>.</a:t>
            </a:r>
          </a:p>
        </p:txBody>
      </p:sp>
      <p:graphicFrame>
        <p:nvGraphicFramePr>
          <p:cNvPr id="9218" name="Object 2"/>
          <p:cNvGraphicFramePr>
            <a:graphicFrameLocks noChangeAspect="1"/>
          </p:cNvGraphicFramePr>
          <p:nvPr>
            <p:extLst>
              <p:ext uri="{D42A27DB-BD31-4B8C-83A1-F6EECF244321}">
                <p14:modId xmlns:p14="http://schemas.microsoft.com/office/powerpoint/2010/main" val="1066590291"/>
              </p:ext>
            </p:extLst>
          </p:nvPr>
        </p:nvGraphicFramePr>
        <p:xfrm>
          <a:off x="3657600" y="3124200"/>
          <a:ext cx="710339" cy="609600"/>
        </p:xfrm>
        <a:graphic>
          <a:graphicData uri="http://schemas.openxmlformats.org/presentationml/2006/ole">
            <mc:AlternateContent xmlns:mc="http://schemas.openxmlformats.org/markup-compatibility/2006">
              <mc:Choice xmlns:v="urn:schemas-microsoft-com:vml" Requires="v">
                <p:oleObj spid="_x0000_s23585" name="Equation" r:id="rId4" imgW="266400" imgH="228600" progId="Equation.DSMT4">
                  <p:embed/>
                </p:oleObj>
              </mc:Choice>
              <mc:Fallback>
                <p:oleObj name="Equation" r:id="rId4" imgW="266400" imgH="2286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3124200"/>
                        <a:ext cx="710339" cy="609600"/>
                      </a:xfrm>
                      <a:prstGeom prst="rect">
                        <a:avLst/>
                      </a:prstGeom>
                      <a:noFill/>
                      <a:ln>
                        <a:noFill/>
                      </a:ln>
                      <a:effectLst/>
                    </p:spPr>
                  </p:pic>
                </p:oleObj>
              </mc:Fallback>
            </mc:AlternateContent>
          </a:graphicData>
        </a:graphic>
      </p:graphicFrame>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3928931867"/>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pPr eaLnBrk="1" hangingPunct="1"/>
            <a:r>
              <a:rPr lang="en-GB" sz="2800" dirty="0" smtClean="0"/>
              <a:t>Permutations</a:t>
            </a:r>
          </a:p>
        </p:txBody>
      </p:sp>
      <p:sp>
        <p:nvSpPr>
          <p:cNvPr id="10244" name="Rectangle 3"/>
          <p:cNvSpPr>
            <a:spLocks noGrp="1" noChangeArrowheads="1"/>
          </p:cNvSpPr>
          <p:nvPr>
            <p:ph type="body" idx="1"/>
          </p:nvPr>
        </p:nvSpPr>
        <p:spPr>
          <a:xfrm>
            <a:off x="152400" y="1600200"/>
            <a:ext cx="8559800" cy="4506913"/>
          </a:xfrm>
        </p:spPr>
        <p:txBody>
          <a:bodyPr/>
          <a:lstStyle/>
          <a:p>
            <a:pPr eaLnBrk="1" hangingPunct="1">
              <a:buFont typeface="Wingdings" charset="2"/>
              <a:buChar char=" "/>
            </a:pPr>
            <a:r>
              <a:rPr lang="en-GB" sz="2000" dirty="0" smtClean="0">
                <a:solidFill>
                  <a:schemeClr val="folHlink"/>
                </a:solidFill>
              </a:rPr>
              <a:t>Permutations Formula</a:t>
            </a:r>
          </a:p>
          <a:p>
            <a:pPr eaLnBrk="1" hangingPunct="1">
              <a:buFont typeface="Wingdings" charset="2"/>
              <a:buChar char=" "/>
            </a:pPr>
            <a:r>
              <a:rPr lang="en-GB" sz="2000" dirty="0" smtClean="0"/>
              <a:t> </a:t>
            </a:r>
          </a:p>
          <a:p>
            <a:pPr eaLnBrk="1" hangingPunct="1">
              <a:buFont typeface="Wingdings" charset="2"/>
              <a:buChar char=" "/>
            </a:pPr>
            <a:r>
              <a:rPr lang="en-GB" sz="2000" dirty="0" smtClean="0"/>
              <a:t>The following formula is used to find the number of permutations or arrangements of selecting </a:t>
            </a:r>
            <a:r>
              <a:rPr lang="en-GB" sz="2000" i="1" dirty="0" smtClean="0">
                <a:latin typeface="Times New Roman" charset="0"/>
              </a:rPr>
              <a:t>x</a:t>
            </a:r>
            <a:r>
              <a:rPr lang="en-GB" sz="2000" dirty="0" smtClean="0"/>
              <a:t> items out of </a:t>
            </a:r>
            <a:r>
              <a:rPr lang="en-GB" sz="2000" i="1" dirty="0" smtClean="0">
                <a:latin typeface="Times New Roman" charset="0"/>
              </a:rPr>
              <a:t>n</a:t>
            </a:r>
            <a:r>
              <a:rPr lang="en-GB" sz="2000" dirty="0" smtClean="0"/>
              <a:t> items. Note that here, the </a:t>
            </a:r>
            <a:r>
              <a:rPr lang="en-GB" sz="2000" i="1" dirty="0" smtClean="0">
                <a:latin typeface="Times New Roman" charset="0"/>
              </a:rPr>
              <a:t>n</a:t>
            </a:r>
            <a:r>
              <a:rPr lang="en-GB" sz="2000" dirty="0" smtClean="0"/>
              <a:t> items should all be different.</a:t>
            </a:r>
          </a:p>
        </p:txBody>
      </p:sp>
      <p:graphicFrame>
        <p:nvGraphicFramePr>
          <p:cNvPr id="10242" name="Object 2"/>
          <p:cNvGraphicFramePr>
            <a:graphicFrameLocks noChangeAspect="1"/>
          </p:cNvGraphicFramePr>
          <p:nvPr>
            <p:extLst>
              <p:ext uri="{D42A27DB-BD31-4B8C-83A1-F6EECF244321}">
                <p14:modId xmlns:p14="http://schemas.microsoft.com/office/powerpoint/2010/main" val="2175341280"/>
              </p:ext>
            </p:extLst>
          </p:nvPr>
        </p:nvGraphicFramePr>
        <p:xfrm>
          <a:off x="2514601" y="3733801"/>
          <a:ext cx="2514600" cy="1092480"/>
        </p:xfrm>
        <a:graphic>
          <a:graphicData uri="http://schemas.openxmlformats.org/presentationml/2006/ole">
            <mc:AlternateContent xmlns:mc="http://schemas.openxmlformats.org/markup-compatibility/2006">
              <mc:Choice xmlns:v="urn:schemas-microsoft-com:vml" Requires="v">
                <p:oleObj spid="_x0000_s24609" name="Equation" r:id="rId4" imgW="965160" imgH="419040" progId="Equation.DSMT4">
                  <p:embed/>
                </p:oleObj>
              </mc:Choice>
              <mc:Fallback>
                <p:oleObj name="Equation" r:id="rId4" imgW="965160" imgH="4190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1" y="3733801"/>
                        <a:ext cx="2514600" cy="1092480"/>
                      </a:xfrm>
                      <a:prstGeom prst="rect">
                        <a:avLst/>
                      </a:prstGeom>
                      <a:noFill/>
                      <a:ln>
                        <a:noFill/>
                      </a:ln>
                      <a:effectLst/>
                    </p:spPr>
                  </p:pic>
                </p:oleObj>
              </mc:Fallback>
            </mc:AlternateContent>
          </a:graphicData>
        </a:graphic>
      </p:graphicFrame>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757272140"/>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sz="2800" dirty="0" smtClean="0"/>
              <a:t>Example 4-42</a:t>
            </a:r>
          </a:p>
        </p:txBody>
      </p:sp>
      <p:sp>
        <p:nvSpPr>
          <p:cNvPr id="83971" name="Rectangle 3"/>
          <p:cNvSpPr>
            <a:spLocks noGrp="1" noChangeArrowheads="1"/>
          </p:cNvSpPr>
          <p:nvPr>
            <p:ph type="body" idx="1"/>
          </p:nvPr>
        </p:nvSpPr>
        <p:spPr>
          <a:xfrm>
            <a:off x="111125" y="1524000"/>
            <a:ext cx="8270875" cy="4114800"/>
          </a:xfrm>
        </p:spPr>
        <p:txBody>
          <a:bodyPr/>
          <a:lstStyle/>
          <a:p>
            <a:pPr eaLnBrk="1" hangingPunct="1">
              <a:buFont typeface="Wingdings" charset="2"/>
              <a:buChar char=" "/>
            </a:pPr>
            <a:r>
              <a:rPr lang="en-GB" sz="2000" dirty="0" smtClean="0"/>
              <a:t>A club has 20 members. They are to select three office holders – president, secretary, and treasurer – for next year. They always select these office holders by drawing 3 names randomly from the names of all members. The first person selected becomes the president, the second is the secretary, and the third one takes over as treasurer. Thus, the order in which 3 names are selected from the 20 names is important. Find the total arrangements of 3 names from these 20.</a:t>
            </a:r>
            <a:endParaRPr lang="en-US" sz="2000" dirty="0" smtClean="0"/>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106171461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pPr eaLnBrk="1" hangingPunct="1"/>
            <a:r>
              <a:rPr lang="en-GB" sz="2800" dirty="0" smtClean="0"/>
              <a:t>Example 4-42: Solution</a:t>
            </a:r>
          </a:p>
        </p:txBody>
      </p:sp>
      <p:sp>
        <p:nvSpPr>
          <p:cNvPr id="11268" name="Rectangle 3"/>
          <p:cNvSpPr>
            <a:spLocks noGrp="1" noChangeArrowheads="1"/>
          </p:cNvSpPr>
          <p:nvPr>
            <p:ph type="body" sz="half" idx="1"/>
          </p:nvPr>
        </p:nvSpPr>
        <p:spPr>
          <a:xfrm>
            <a:off x="304800" y="1600200"/>
            <a:ext cx="8229600" cy="4530725"/>
          </a:xfrm>
        </p:spPr>
        <p:txBody>
          <a:bodyPr/>
          <a:lstStyle/>
          <a:p>
            <a:pPr eaLnBrk="1" hangingPunct="1">
              <a:buFont typeface="Wingdings" charset="2"/>
              <a:buChar char=" "/>
            </a:pPr>
            <a:r>
              <a:rPr lang="en-GB" sz="2000" dirty="0" smtClean="0"/>
              <a:t>n = total members of the club = 20 </a:t>
            </a:r>
          </a:p>
          <a:p>
            <a:pPr eaLnBrk="1" hangingPunct="1">
              <a:buFont typeface="Wingdings" charset="2"/>
              <a:buChar char=" "/>
            </a:pPr>
            <a:r>
              <a:rPr lang="en-GB" sz="2000" dirty="0" smtClean="0"/>
              <a:t>x = number of names to be selected = 3</a:t>
            </a:r>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r>
              <a:rPr lang="en-GB" sz="2000" dirty="0" smtClean="0"/>
              <a:t>Thus, there are 6840 permutations or arrangements for selecting 3 names out of 20.</a:t>
            </a:r>
          </a:p>
        </p:txBody>
      </p:sp>
      <p:graphicFrame>
        <p:nvGraphicFramePr>
          <p:cNvPr id="11266" name="Object 2"/>
          <p:cNvGraphicFramePr>
            <a:graphicFrameLocks noGrp="1" noChangeAspect="1"/>
          </p:cNvGraphicFramePr>
          <p:nvPr>
            <p:ph sz="half" idx="2"/>
            <p:extLst>
              <p:ext uri="{D42A27DB-BD31-4B8C-83A1-F6EECF244321}">
                <p14:modId xmlns:p14="http://schemas.microsoft.com/office/powerpoint/2010/main" val="182947168"/>
              </p:ext>
            </p:extLst>
          </p:nvPr>
        </p:nvGraphicFramePr>
        <p:xfrm>
          <a:off x="1295400" y="2514600"/>
          <a:ext cx="4856956" cy="785769"/>
        </p:xfrm>
        <a:graphic>
          <a:graphicData uri="http://schemas.openxmlformats.org/presentationml/2006/ole">
            <mc:AlternateContent xmlns:mc="http://schemas.openxmlformats.org/markup-compatibility/2006">
              <mc:Choice xmlns:v="urn:schemas-microsoft-com:vml" Requires="v">
                <p:oleObj spid="_x0000_s25633" name="Equation" r:id="rId4" imgW="2590560" imgH="419040" progId="Equation.DSMT4">
                  <p:embed/>
                </p:oleObj>
              </mc:Choice>
              <mc:Fallback>
                <p:oleObj name="Equation" r:id="rId4" imgW="2590560" imgH="4190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514600"/>
                        <a:ext cx="4856956" cy="785769"/>
                      </a:xfrm>
                      <a:prstGeom prst="rect">
                        <a:avLst/>
                      </a:prstGeom>
                      <a:noFill/>
                      <a:ln>
                        <a:noFill/>
                      </a:ln>
                      <a:effectLst/>
                    </p:spPr>
                  </p:pic>
                </p:oleObj>
              </mc:Fallback>
            </mc:AlternateContent>
          </a:graphicData>
        </a:graphic>
      </p:graphicFrame>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4211177205"/>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eaLnBrk="1" hangingPunct="1"/>
            <a:r>
              <a:rPr lang="en-GB" sz="3200" smtClean="0"/>
              <a:t>TI-84</a:t>
            </a:r>
          </a:p>
        </p:txBody>
      </p:sp>
      <p:sp>
        <p:nvSpPr>
          <p:cNvPr id="9"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125" y="1524000"/>
            <a:ext cx="2224675" cy="43586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3400"/>
            <a:ext cx="9144000" cy="81394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3312" y="2199774"/>
            <a:ext cx="4477375" cy="3591426"/>
          </a:xfrm>
          <a:prstGeom prst="rect">
            <a:avLst/>
          </a:prstGeom>
        </p:spPr>
      </p:pic>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125" y="1524000"/>
            <a:ext cx="2224675" cy="43586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3400"/>
            <a:ext cx="9144000" cy="81394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5425" y="2094995"/>
            <a:ext cx="4477375" cy="3620005"/>
          </a:xfrm>
          <a:prstGeom prst="rect">
            <a:avLst/>
          </a:prstGeom>
        </p:spPr>
      </p:pic>
    </p:spTree>
    <p:extLst>
      <p:ext uri="{BB962C8B-B14F-4D97-AF65-F5344CB8AC3E}">
        <p14:creationId xmlns:p14="http://schemas.microsoft.com/office/powerpoint/2010/main" val="2096659404"/>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125" y="1524000"/>
            <a:ext cx="2224675" cy="43586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3400"/>
            <a:ext cx="9144000" cy="81394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7783" y="2199784"/>
            <a:ext cx="4420217" cy="3515216"/>
          </a:xfrm>
          <a:prstGeom prst="rect">
            <a:avLst/>
          </a:prstGeom>
        </p:spPr>
      </p:pic>
    </p:spTree>
    <p:extLst>
      <p:ext uri="{BB962C8B-B14F-4D97-AF65-F5344CB8AC3E}">
        <p14:creationId xmlns:p14="http://schemas.microsoft.com/office/powerpoint/2010/main" val="2150096467"/>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pPr eaLnBrk="1" hangingPunct="1"/>
            <a:r>
              <a:rPr lang="en-GB" sz="3200" smtClean="0"/>
              <a:t>Minitab</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362" y="1524000"/>
            <a:ext cx="2241023" cy="433501"/>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3400"/>
            <a:ext cx="9144000" cy="81394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5153" y="1636531"/>
            <a:ext cx="5439247" cy="4611869"/>
          </a:xfrm>
          <a:prstGeom prst="rect">
            <a:avLst/>
          </a:prstGeom>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eaLnBrk="1" hangingPunct="1"/>
            <a:r>
              <a:rPr lang="en-GB" sz="3200" smtClean="0"/>
              <a:t>Minitab</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362" y="1524000"/>
            <a:ext cx="2241023" cy="433501"/>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3400"/>
            <a:ext cx="9144000" cy="81394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3183" y="1628491"/>
            <a:ext cx="2010106" cy="4391309"/>
          </a:xfrm>
          <a:prstGeom prst="rect">
            <a:avLst/>
          </a:prstGeom>
        </p:spPr>
      </p:pic>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eaLnBrk="1" hangingPunct="1"/>
            <a:r>
              <a:rPr lang="en-GB" sz="3200" smtClean="0"/>
              <a:t>Minitab</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362" y="1524000"/>
            <a:ext cx="2241023" cy="433501"/>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3400"/>
            <a:ext cx="9144000" cy="81394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8564" y="1557127"/>
            <a:ext cx="4667636" cy="4538873"/>
          </a:xfrm>
          <a:prstGeom prst="rect">
            <a:avLst/>
          </a:prstGeom>
        </p:spPr>
      </p:pic>
    </p:spTree>
    <p:extLst>
      <p:ext uri="{BB962C8B-B14F-4D97-AF65-F5344CB8AC3E}">
        <p14:creationId xmlns:p14="http://schemas.microsoft.com/office/powerpoint/2010/main" val="1776423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GB" sz="2800" dirty="0" smtClean="0"/>
              <a:t>Example 4-5</a:t>
            </a:r>
          </a:p>
        </p:txBody>
      </p:sp>
      <p:sp>
        <p:nvSpPr>
          <p:cNvPr id="27651" name="Rectangle 3"/>
          <p:cNvSpPr>
            <a:spLocks noGrp="1" noChangeArrowheads="1"/>
          </p:cNvSpPr>
          <p:nvPr>
            <p:ph type="body" idx="1"/>
          </p:nvPr>
        </p:nvSpPr>
        <p:spPr>
          <a:xfrm>
            <a:off x="127000" y="1524000"/>
            <a:ext cx="8559800" cy="4379913"/>
          </a:xfrm>
        </p:spPr>
        <p:txBody>
          <a:bodyPr/>
          <a:lstStyle/>
          <a:p>
            <a:pPr eaLnBrk="1" hangingPunct="1">
              <a:lnSpc>
                <a:spcPct val="90000"/>
              </a:lnSpc>
              <a:buFont typeface="Wingdings" charset="2"/>
              <a:buChar char=" "/>
            </a:pPr>
            <a:r>
              <a:rPr lang="en-GB" sz="2000" dirty="0" smtClean="0"/>
              <a:t>Reconsider Example 4-3 on selecting two workers from a company and observing whether the worker selected each time is a man or a woman. Let </a:t>
            </a:r>
            <a:r>
              <a:rPr lang="en-GB" sz="2000" i="1" dirty="0" smtClean="0"/>
              <a:t>A</a:t>
            </a:r>
            <a:r>
              <a:rPr lang="en-GB" sz="2000" dirty="0" smtClean="0"/>
              <a:t> be the event that at most one man is selected. Event </a:t>
            </a:r>
            <a:r>
              <a:rPr lang="en-GB" sz="2000" i="1" dirty="0" smtClean="0"/>
              <a:t>A</a:t>
            </a:r>
            <a:r>
              <a:rPr lang="en-GB" sz="2000" dirty="0" smtClean="0"/>
              <a:t> will occur if either no man or one man is selected. Hence, the event </a:t>
            </a:r>
            <a:r>
              <a:rPr lang="en-GB" sz="2000" i="1" dirty="0" smtClean="0"/>
              <a:t>A</a:t>
            </a:r>
            <a:r>
              <a:rPr lang="en-GB" sz="2000" dirty="0" smtClean="0"/>
              <a:t> is given by</a:t>
            </a:r>
          </a:p>
          <a:p>
            <a:pPr eaLnBrk="1" hangingPunct="1">
              <a:lnSpc>
                <a:spcPct val="90000"/>
              </a:lnSpc>
              <a:buFont typeface="Wingdings" charset="2"/>
              <a:buChar char=" "/>
            </a:pPr>
            <a:r>
              <a:rPr lang="en-GB" sz="2000" dirty="0" smtClean="0"/>
              <a:t/>
            </a:r>
            <a:br>
              <a:rPr lang="en-GB" sz="2000" dirty="0" smtClean="0"/>
            </a:br>
            <a:r>
              <a:rPr lang="en-GB" sz="2000" dirty="0" smtClean="0"/>
              <a:t>			</a:t>
            </a:r>
            <a:r>
              <a:rPr lang="en-GB" sz="2000" i="1" dirty="0" smtClean="0"/>
              <a:t>A</a:t>
            </a:r>
            <a:r>
              <a:rPr lang="en-GB" sz="2000" dirty="0" smtClean="0"/>
              <a:t> = {</a:t>
            </a:r>
            <a:r>
              <a:rPr lang="en-GB" sz="2000" i="1" dirty="0" smtClean="0">
                <a:latin typeface="Times New Roman" charset="0"/>
              </a:rPr>
              <a:t>MW, WM, WW</a:t>
            </a:r>
            <a:r>
              <a:rPr lang="en-GB" sz="2000" dirty="0" smtClean="0"/>
              <a:t>}</a:t>
            </a:r>
            <a:br>
              <a:rPr lang="en-GB" sz="2000" dirty="0" smtClean="0"/>
            </a:br>
            <a:endParaRPr lang="en-GB" sz="2000" dirty="0" smtClean="0"/>
          </a:p>
          <a:p>
            <a:pPr eaLnBrk="1" hangingPunct="1">
              <a:lnSpc>
                <a:spcPct val="90000"/>
              </a:lnSpc>
              <a:buFont typeface="Wingdings" charset="2"/>
              <a:buChar char=" "/>
            </a:pPr>
            <a:r>
              <a:rPr lang="en-GB" sz="2000" dirty="0" smtClean="0"/>
              <a:t>Because event </a:t>
            </a:r>
            <a:r>
              <a:rPr lang="en-GB" sz="2000" i="1" dirty="0" smtClean="0"/>
              <a:t>A</a:t>
            </a:r>
            <a:r>
              <a:rPr lang="en-GB" sz="2000" dirty="0" smtClean="0"/>
              <a:t> contains more than one outcome, it is a compound event. The Venn diagram in Figure 4.4 gives a graphic presentation of compound event </a:t>
            </a:r>
            <a:r>
              <a:rPr lang="en-GB" sz="2000" i="1" dirty="0" smtClean="0"/>
              <a:t>A</a:t>
            </a:r>
            <a:r>
              <a:rPr lang="en-GB" sz="2000" dirty="0" smtClean="0"/>
              <a:t>.		</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pPr eaLnBrk="1" hangingPunct="1"/>
            <a:r>
              <a:rPr lang="en-GB" sz="3200" smtClean="0"/>
              <a:t>Excel</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783" y="1524000"/>
            <a:ext cx="2181817" cy="433912"/>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3400"/>
            <a:ext cx="9144000" cy="81394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0285" y="2500183"/>
            <a:ext cx="5763430" cy="1857634"/>
          </a:xfrm>
          <a:prstGeom prst="rect">
            <a:avLst/>
          </a:prstGeom>
        </p:spPr>
      </p:pic>
    </p:spTree>
    <p:extLst>
      <p:ext uri="{BB962C8B-B14F-4D97-AF65-F5344CB8AC3E}">
        <p14:creationId xmlns:p14="http://schemas.microsoft.com/office/powerpoint/2010/main" val="3813655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pPr eaLnBrk="1" hangingPunct="1"/>
            <a:r>
              <a:rPr lang="en-GB" sz="3200" smtClean="0"/>
              <a:t>Excel</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783" y="1524000"/>
            <a:ext cx="2181817" cy="433912"/>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3400"/>
            <a:ext cx="9144000" cy="81394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397554"/>
            <a:ext cx="8458200" cy="2479246"/>
          </a:xfrm>
          <a:prstGeom prst="rect">
            <a:avLst/>
          </a:prstGeom>
        </p:spPr>
      </p:pic>
    </p:spTree>
    <p:extLst>
      <p:ext uri="{BB962C8B-B14F-4D97-AF65-F5344CB8AC3E}">
        <p14:creationId xmlns:p14="http://schemas.microsoft.com/office/powerpoint/2010/main" val="38136551"/>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pPr eaLnBrk="1" hangingPunct="1"/>
            <a:r>
              <a:rPr lang="en-GB" sz="3200" smtClean="0"/>
              <a:t>Excel</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783" y="1524000"/>
            <a:ext cx="2181817" cy="433912"/>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3400"/>
            <a:ext cx="9144000" cy="81394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246313"/>
            <a:ext cx="8458200" cy="218797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GB" sz="2800" dirty="0" smtClean="0"/>
              <a:t>Figure 4.4 Venn diagram for event </a:t>
            </a:r>
            <a:r>
              <a:rPr lang="en-GB" sz="2800" i="1" dirty="0" smtClean="0"/>
              <a:t>A</a:t>
            </a:r>
            <a:r>
              <a:rPr lang="en-GB" sz="2800" dirty="0" smtClean="0"/>
              <a: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199" y="1676400"/>
            <a:ext cx="5496693" cy="440116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GB" sz="2800" dirty="0" smtClean="0"/>
              <a:t>Example 4-6</a:t>
            </a:r>
          </a:p>
        </p:txBody>
      </p:sp>
      <p:sp>
        <p:nvSpPr>
          <p:cNvPr id="29699" name="Rectangle 3"/>
          <p:cNvSpPr>
            <a:spLocks noGrp="1" noChangeArrowheads="1"/>
          </p:cNvSpPr>
          <p:nvPr>
            <p:ph type="body" idx="1"/>
          </p:nvPr>
        </p:nvSpPr>
        <p:spPr>
          <a:xfrm>
            <a:off x="123825" y="1524000"/>
            <a:ext cx="8486775" cy="4291013"/>
          </a:xfrm>
        </p:spPr>
        <p:txBody>
          <a:bodyPr/>
          <a:lstStyle/>
          <a:p>
            <a:pPr eaLnBrk="1" hangingPunct="1">
              <a:lnSpc>
                <a:spcPct val="90000"/>
              </a:lnSpc>
              <a:buFont typeface="Wingdings" charset="2"/>
              <a:buChar char=" "/>
            </a:pPr>
            <a:r>
              <a:rPr lang="en-GB" sz="2000" dirty="0" smtClean="0"/>
              <a:t>In a group of a people, some are in </a:t>
            </a:r>
            <a:r>
              <a:rPr lang="en-GB" sz="2000" dirty="0" err="1" smtClean="0"/>
              <a:t>favor</a:t>
            </a:r>
            <a:r>
              <a:rPr lang="en-GB" sz="2000" dirty="0" smtClean="0"/>
              <a:t> of genetic engineering and others are against it. Two persons are selected at random from this group and asked whether they are in </a:t>
            </a:r>
            <a:r>
              <a:rPr lang="en-GB" sz="2000" dirty="0" err="1" smtClean="0"/>
              <a:t>favor</a:t>
            </a:r>
            <a:r>
              <a:rPr lang="en-GB" sz="2000" dirty="0" smtClean="0"/>
              <a:t> of or against genetic engineering. How many distinct outcomes are possible? Draw a Venn diagram and a tree diagram for this experiment. List all the outcomes included in each of the following events and state whether they are simple or compound events.</a:t>
            </a:r>
            <a:br>
              <a:rPr lang="en-GB" sz="2000" dirty="0" smtClean="0"/>
            </a:br>
            <a:r>
              <a:rPr lang="en-GB" sz="2000" dirty="0" smtClean="0"/>
              <a:t/>
            </a:r>
            <a:br>
              <a:rPr lang="en-GB" sz="2000" dirty="0" smtClean="0"/>
            </a:br>
            <a:r>
              <a:rPr lang="en-GB" sz="2000" dirty="0" smtClean="0"/>
              <a:t>(a) Both persons are in </a:t>
            </a:r>
            <a:r>
              <a:rPr lang="en-GB" sz="2000" dirty="0" err="1" smtClean="0"/>
              <a:t>favor</a:t>
            </a:r>
            <a:r>
              <a:rPr lang="en-GB" sz="2000" dirty="0" smtClean="0"/>
              <a:t> of the genetic engineering.</a:t>
            </a:r>
            <a:br>
              <a:rPr lang="en-GB" sz="2000" dirty="0" smtClean="0"/>
            </a:br>
            <a:r>
              <a:rPr lang="en-GB" sz="2000" dirty="0" smtClean="0"/>
              <a:t>(b) At most one person is against genetic engineering.</a:t>
            </a:r>
            <a:br>
              <a:rPr lang="en-GB" sz="2000" dirty="0" smtClean="0"/>
            </a:br>
            <a:r>
              <a:rPr lang="en-GB" sz="2000" dirty="0" smtClean="0"/>
              <a:t>(c) Exactly one person is in </a:t>
            </a:r>
            <a:r>
              <a:rPr lang="en-GB" sz="2000" dirty="0" err="1" smtClean="0"/>
              <a:t>favor</a:t>
            </a:r>
            <a:r>
              <a:rPr lang="en-GB" sz="2000" dirty="0" smtClean="0"/>
              <a:t> of genetic engineering.</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GB" sz="2800" dirty="0" smtClean="0"/>
              <a:t>Example 4-6: Solution</a:t>
            </a:r>
          </a:p>
        </p:txBody>
      </p:sp>
      <p:sp>
        <p:nvSpPr>
          <p:cNvPr id="30723" name="Rectangle 3"/>
          <p:cNvSpPr>
            <a:spLocks noGrp="1" noChangeArrowheads="1"/>
          </p:cNvSpPr>
          <p:nvPr>
            <p:ph type="body" idx="1"/>
          </p:nvPr>
        </p:nvSpPr>
        <p:spPr>
          <a:xfrm>
            <a:off x="122238" y="1524000"/>
            <a:ext cx="8564562" cy="4114800"/>
          </a:xfrm>
        </p:spPr>
        <p:txBody>
          <a:bodyPr/>
          <a:lstStyle/>
          <a:p>
            <a:pPr eaLnBrk="1" hangingPunct="1">
              <a:buFont typeface="Wingdings" charset="2"/>
              <a:buChar char=" "/>
            </a:pPr>
            <a:r>
              <a:rPr lang="en-GB" sz="2000" dirty="0" smtClean="0"/>
              <a:t>Let</a:t>
            </a:r>
          </a:p>
          <a:p>
            <a:pPr lvl="1" eaLnBrk="1" hangingPunct="1"/>
            <a:r>
              <a:rPr lang="en-GB" sz="2000" i="1" dirty="0" smtClean="0"/>
              <a:t>F</a:t>
            </a:r>
            <a:r>
              <a:rPr lang="en-GB" sz="2000" dirty="0" smtClean="0"/>
              <a:t>   = a person is in </a:t>
            </a:r>
            <a:r>
              <a:rPr lang="en-GB" sz="2000" dirty="0" err="1" smtClean="0"/>
              <a:t>favor</a:t>
            </a:r>
            <a:r>
              <a:rPr lang="en-GB" sz="2000" dirty="0" smtClean="0"/>
              <a:t> of genetic engineering</a:t>
            </a:r>
          </a:p>
          <a:p>
            <a:pPr lvl="1" eaLnBrk="1" hangingPunct="1"/>
            <a:r>
              <a:rPr lang="en-GB" sz="2000" i="1" dirty="0" smtClean="0"/>
              <a:t>A   </a:t>
            </a:r>
            <a:r>
              <a:rPr lang="en-GB" sz="2000" dirty="0" smtClean="0"/>
              <a:t>= a person is against genetic engineering</a:t>
            </a:r>
          </a:p>
          <a:p>
            <a:pPr lvl="1" eaLnBrk="1" hangingPunct="1"/>
            <a:r>
              <a:rPr lang="en-GB" sz="2000" i="1" dirty="0" smtClean="0"/>
              <a:t>FF </a:t>
            </a:r>
            <a:r>
              <a:rPr lang="en-GB" sz="2000" dirty="0" smtClean="0"/>
              <a:t>= both persons are in </a:t>
            </a:r>
            <a:r>
              <a:rPr lang="en-GB" sz="2000" dirty="0" err="1" smtClean="0"/>
              <a:t>favor</a:t>
            </a:r>
            <a:r>
              <a:rPr lang="en-GB" sz="2000" dirty="0" smtClean="0"/>
              <a:t> of genetic engineering</a:t>
            </a:r>
          </a:p>
          <a:p>
            <a:pPr lvl="1" eaLnBrk="1" hangingPunct="1"/>
            <a:r>
              <a:rPr lang="en-GB" sz="2000" i="1" dirty="0" smtClean="0"/>
              <a:t>FA</a:t>
            </a:r>
            <a:r>
              <a:rPr lang="en-GB" sz="2000" dirty="0" smtClean="0"/>
              <a:t> = the first person is in </a:t>
            </a:r>
            <a:r>
              <a:rPr lang="en-GB" sz="2000" dirty="0" err="1" smtClean="0"/>
              <a:t>favor</a:t>
            </a:r>
            <a:r>
              <a:rPr lang="en-GB" sz="2000" dirty="0" smtClean="0"/>
              <a:t> and the second is   	      	      against</a:t>
            </a:r>
          </a:p>
          <a:p>
            <a:pPr lvl="1" eaLnBrk="1" hangingPunct="1"/>
            <a:r>
              <a:rPr lang="en-GB" sz="2000" dirty="0" smtClean="0"/>
              <a:t>AF = the first is against and the second is in </a:t>
            </a:r>
            <a:r>
              <a:rPr lang="en-GB" sz="2000" dirty="0" err="1" smtClean="0"/>
              <a:t>favor</a:t>
            </a:r>
            <a:endParaRPr lang="en-GB" sz="2000" dirty="0" smtClean="0"/>
          </a:p>
          <a:p>
            <a:pPr lvl="1" eaLnBrk="1" hangingPunct="1"/>
            <a:r>
              <a:rPr lang="en-GB" sz="2000" i="1" dirty="0" smtClean="0"/>
              <a:t>AA</a:t>
            </a:r>
            <a:r>
              <a:rPr lang="en-GB" sz="2000" dirty="0" smtClean="0"/>
              <a:t> = both persons are against genetic engineering	</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GB" sz="2800" dirty="0" smtClean="0"/>
              <a:t>Figure 4.5 Venn and tree diagrams.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2862" y="1733005"/>
            <a:ext cx="7611538" cy="390579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2800" dirty="0" smtClean="0"/>
              <a:t>Opening Example</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00200"/>
            <a:ext cx="8382000" cy="14478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GB" sz="2800" dirty="0" smtClean="0"/>
              <a:t>Example 4-6: Solution</a:t>
            </a:r>
          </a:p>
        </p:txBody>
      </p:sp>
      <p:sp>
        <p:nvSpPr>
          <p:cNvPr id="32771" name="Rectangle 3"/>
          <p:cNvSpPr>
            <a:spLocks noGrp="1" noChangeArrowheads="1"/>
          </p:cNvSpPr>
          <p:nvPr>
            <p:ph type="body" idx="1"/>
          </p:nvPr>
        </p:nvSpPr>
        <p:spPr>
          <a:xfrm>
            <a:off x="457200" y="1600200"/>
            <a:ext cx="8270875" cy="4114800"/>
          </a:xfrm>
        </p:spPr>
        <p:txBody>
          <a:bodyPr/>
          <a:lstStyle/>
          <a:p>
            <a:pPr marL="609600" indent="-609600" eaLnBrk="1" hangingPunct="1">
              <a:lnSpc>
                <a:spcPct val="90000"/>
              </a:lnSpc>
              <a:buFont typeface="Wingdings" charset="2"/>
              <a:buAutoNum type="alphaLcParenR"/>
            </a:pPr>
            <a:r>
              <a:rPr lang="en-GB" sz="2000" dirty="0" smtClean="0"/>
              <a:t>Both persons are in </a:t>
            </a:r>
            <a:r>
              <a:rPr lang="en-GB" sz="2000" dirty="0" err="1" smtClean="0"/>
              <a:t>favor</a:t>
            </a:r>
            <a:r>
              <a:rPr lang="en-GB" sz="2000" dirty="0" smtClean="0"/>
              <a:t> of genetic engineering = {</a:t>
            </a:r>
            <a:r>
              <a:rPr lang="en-GB" sz="2000" i="1" dirty="0" smtClean="0">
                <a:latin typeface="Times New Roman" charset="0"/>
              </a:rPr>
              <a:t>FF</a:t>
            </a:r>
            <a:r>
              <a:rPr lang="en-GB" sz="2000" dirty="0" smtClean="0"/>
              <a:t>}</a:t>
            </a:r>
          </a:p>
          <a:p>
            <a:pPr marL="609600" indent="-609600" eaLnBrk="1" hangingPunct="1">
              <a:lnSpc>
                <a:spcPct val="90000"/>
              </a:lnSpc>
              <a:buFont typeface="Wingdings" charset="2"/>
              <a:buNone/>
            </a:pPr>
            <a:r>
              <a:rPr lang="en-GB" sz="2000" dirty="0" smtClean="0"/>
              <a:t>       Because this event includes only one of the final four outcomes, it is a simple event.</a:t>
            </a:r>
          </a:p>
          <a:p>
            <a:pPr marL="609600" indent="-609600" eaLnBrk="1" hangingPunct="1">
              <a:lnSpc>
                <a:spcPct val="90000"/>
              </a:lnSpc>
              <a:buFont typeface="Wingdings" charset="2"/>
              <a:buAutoNum type="alphaLcParenR" startAt="2"/>
            </a:pPr>
            <a:r>
              <a:rPr lang="en-GB" sz="2000" dirty="0" smtClean="0"/>
              <a:t>At most one person is against genetic engineering = {</a:t>
            </a:r>
            <a:r>
              <a:rPr lang="en-GB" sz="2000" i="1" dirty="0" smtClean="0">
                <a:latin typeface="Times New Roman" charset="0"/>
              </a:rPr>
              <a:t>FF</a:t>
            </a:r>
            <a:r>
              <a:rPr lang="en-GB" sz="2000" dirty="0" smtClean="0"/>
              <a:t>, </a:t>
            </a:r>
            <a:r>
              <a:rPr lang="en-GB" sz="2000" i="1" dirty="0" smtClean="0">
                <a:latin typeface="Times New Roman" charset="0"/>
              </a:rPr>
              <a:t>FA</a:t>
            </a:r>
            <a:r>
              <a:rPr lang="en-GB" sz="2000" dirty="0" smtClean="0"/>
              <a:t>, </a:t>
            </a:r>
            <a:r>
              <a:rPr lang="en-GB" sz="2000" i="1" dirty="0" smtClean="0">
                <a:latin typeface="Times New Roman" charset="0"/>
              </a:rPr>
              <a:t>AF</a:t>
            </a:r>
            <a:r>
              <a:rPr lang="en-GB" sz="2000" dirty="0" smtClean="0"/>
              <a:t>}</a:t>
            </a:r>
          </a:p>
          <a:p>
            <a:pPr marL="609600" indent="-609600" eaLnBrk="1" hangingPunct="1">
              <a:lnSpc>
                <a:spcPct val="90000"/>
              </a:lnSpc>
              <a:buFont typeface="Wingdings" charset="2"/>
              <a:buNone/>
            </a:pPr>
            <a:r>
              <a:rPr lang="en-GB" sz="2000" dirty="0" smtClean="0"/>
              <a:t>       Because this event includes more than one outcome, it is a compound event.</a:t>
            </a:r>
          </a:p>
          <a:p>
            <a:pPr marL="609600" indent="-609600" eaLnBrk="1" hangingPunct="1">
              <a:lnSpc>
                <a:spcPct val="90000"/>
              </a:lnSpc>
              <a:buFont typeface="Wingdings" charset="2"/>
              <a:buAutoNum type="alphaLcParenR" startAt="3"/>
            </a:pPr>
            <a:r>
              <a:rPr lang="en-GB" sz="2000" dirty="0" smtClean="0"/>
              <a:t>Exactly one person is in </a:t>
            </a:r>
            <a:r>
              <a:rPr lang="en-GB" sz="2000" dirty="0" err="1" smtClean="0"/>
              <a:t>favor</a:t>
            </a:r>
            <a:r>
              <a:rPr lang="en-GB" sz="2000" dirty="0" smtClean="0"/>
              <a:t> of genetic engineering = {</a:t>
            </a:r>
            <a:r>
              <a:rPr lang="en-GB" sz="2000" i="1" dirty="0" smtClean="0">
                <a:latin typeface="Times New Roman" charset="0"/>
              </a:rPr>
              <a:t>FA</a:t>
            </a:r>
            <a:r>
              <a:rPr lang="en-GB" sz="2000" dirty="0" smtClean="0"/>
              <a:t>, </a:t>
            </a:r>
            <a:r>
              <a:rPr lang="en-GB" sz="2000" i="1" dirty="0" smtClean="0">
                <a:latin typeface="Times New Roman" charset="0"/>
              </a:rPr>
              <a:t>AF</a:t>
            </a:r>
            <a:r>
              <a:rPr lang="en-GB" sz="2000" dirty="0" smtClean="0"/>
              <a:t>}</a:t>
            </a:r>
          </a:p>
          <a:p>
            <a:pPr marL="609600" indent="-609600" eaLnBrk="1" hangingPunct="1">
              <a:lnSpc>
                <a:spcPct val="90000"/>
              </a:lnSpc>
              <a:buFont typeface="Wingdings" charset="2"/>
              <a:buNone/>
            </a:pPr>
            <a:r>
              <a:rPr lang="en-GB" sz="2000" dirty="0" smtClean="0"/>
              <a:t>       It is a compound event.	</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GB" sz="3200" smtClean="0"/>
              <a:t>CALCULATING PROBABLITY</a:t>
            </a:r>
          </a:p>
        </p:txBody>
      </p:sp>
      <p:sp>
        <p:nvSpPr>
          <p:cNvPr id="33795" name="Rectangle 3"/>
          <p:cNvSpPr>
            <a:spLocks noGrp="1" noChangeArrowheads="1"/>
          </p:cNvSpPr>
          <p:nvPr>
            <p:ph type="body" idx="1"/>
          </p:nvPr>
        </p:nvSpPr>
        <p:spPr>
          <a:xfrm>
            <a:off x="114300" y="1524000"/>
            <a:ext cx="8343900"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b="1" i="1" u="sng" dirty="0" smtClean="0">
                <a:solidFill>
                  <a:schemeClr val="hlink"/>
                </a:solidFill>
              </a:rPr>
              <a:t>Probability</a:t>
            </a:r>
            <a:r>
              <a:rPr lang="en-GB" sz="2000" dirty="0" smtClean="0"/>
              <a:t> is a numerical measure of the likelihood that a specific event will occur.</a:t>
            </a:r>
          </a:p>
          <a:p>
            <a:pPr eaLnBrk="1" hangingPunct="1">
              <a:buFont typeface="Wingdings" charset="2"/>
              <a:buChar char=" "/>
            </a:pPr>
            <a:endParaRPr lang="en-GB" sz="2000" dirty="0" smtClean="0"/>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65691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GB" sz="2800" dirty="0" smtClean="0"/>
              <a:t>Two Properties of Probability</a:t>
            </a:r>
          </a:p>
        </p:txBody>
      </p:sp>
      <p:sp>
        <p:nvSpPr>
          <p:cNvPr id="34819" name="Rectangle 3"/>
          <p:cNvSpPr>
            <a:spLocks noGrp="1" noChangeArrowheads="1"/>
          </p:cNvSpPr>
          <p:nvPr>
            <p:ph type="body" idx="1"/>
          </p:nvPr>
        </p:nvSpPr>
        <p:spPr>
          <a:xfrm>
            <a:off x="473075" y="1524000"/>
            <a:ext cx="8061325" cy="4114800"/>
          </a:xfrm>
        </p:spPr>
        <p:txBody>
          <a:bodyPr/>
          <a:lstStyle/>
          <a:p>
            <a:pPr eaLnBrk="1" hangingPunct="1"/>
            <a:r>
              <a:rPr lang="en-GB" sz="2000" dirty="0" smtClean="0"/>
              <a:t>The probability of an event always lies in the range 0 to 1.</a:t>
            </a:r>
          </a:p>
          <a:p>
            <a:pPr eaLnBrk="1" hangingPunct="1"/>
            <a:endParaRPr lang="en-GB" sz="2000" dirty="0" smtClean="0"/>
          </a:p>
          <a:p>
            <a:pPr eaLnBrk="1" hangingPunct="1"/>
            <a:endParaRPr lang="en-GB" sz="2000" dirty="0" smtClean="0"/>
          </a:p>
          <a:p>
            <a:pPr eaLnBrk="1" hangingPunct="1"/>
            <a:endParaRPr lang="en-GB" sz="2000" dirty="0" smtClean="0"/>
          </a:p>
          <a:p>
            <a:pPr eaLnBrk="1" hangingPunct="1"/>
            <a:endParaRPr lang="en-GB" sz="2000" dirty="0" smtClean="0"/>
          </a:p>
          <a:p>
            <a:pPr eaLnBrk="1" hangingPunct="1"/>
            <a:endParaRPr lang="en-GB" sz="2000" dirty="0" smtClean="0"/>
          </a:p>
          <a:p>
            <a:pPr eaLnBrk="1" hangingPunct="1"/>
            <a:r>
              <a:rPr lang="en-GB" sz="2000" dirty="0" smtClean="0"/>
              <a:t>The sum of the probabilities of all simple events (or final outcomes) for an experiment, denoted by </a:t>
            </a:r>
            <a:r>
              <a:rPr lang="el-GR" sz="2000" b="1" dirty="0" smtClean="0">
                <a:cs typeface="Times New Roman" charset="0"/>
              </a:rPr>
              <a:t>Σ</a:t>
            </a:r>
            <a:r>
              <a:rPr lang="en-GB" sz="2000" b="1" i="1" dirty="0" smtClean="0">
                <a:cs typeface="Times New Roman" charset="0"/>
              </a:rPr>
              <a:t>P</a:t>
            </a:r>
            <a:r>
              <a:rPr lang="en-GB" sz="2000" b="1" dirty="0" smtClean="0">
                <a:cs typeface="Times New Roman" charset="0"/>
              </a:rPr>
              <a:t>(</a:t>
            </a:r>
            <a:r>
              <a:rPr lang="en-GB" sz="2000" b="1" i="1" dirty="0" err="1" smtClean="0">
                <a:latin typeface="Times New Roman" charset="0"/>
                <a:cs typeface="Times New Roman" charset="0"/>
              </a:rPr>
              <a:t>E</a:t>
            </a:r>
            <a:r>
              <a:rPr lang="en-GB" sz="2000" b="1" i="1" baseline="-25000" dirty="0" err="1" smtClean="0">
                <a:latin typeface="Times New Roman" charset="0"/>
                <a:cs typeface="Times New Roman" charset="0"/>
              </a:rPr>
              <a:t>i</a:t>
            </a:r>
            <a:r>
              <a:rPr lang="en-GB" sz="2000" b="1" dirty="0" smtClean="0">
                <a:cs typeface="Times New Roman" charset="0"/>
              </a:rPr>
              <a:t>)</a:t>
            </a:r>
            <a:r>
              <a:rPr lang="en-GB" sz="2000" dirty="0" smtClean="0">
                <a:cs typeface="Times New Roman" charset="0"/>
              </a:rPr>
              <a:t>, is always 1.</a:t>
            </a:r>
            <a:endParaRPr lang="el-GR" sz="2000" dirty="0" smtClean="0">
              <a:cs typeface="Times New Roman" charset="0"/>
            </a:endParaRPr>
          </a:p>
        </p:txBody>
      </p:sp>
      <p:sp>
        <p:nvSpPr>
          <p:cNvPr id="8"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698" r="6121"/>
          <a:stretch/>
        </p:blipFill>
        <p:spPr>
          <a:xfrm>
            <a:off x="160564" y="2286000"/>
            <a:ext cx="8831036" cy="118628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4603" r="4603"/>
          <a:stretch/>
        </p:blipFill>
        <p:spPr>
          <a:xfrm>
            <a:off x="-76200" y="4999345"/>
            <a:ext cx="9144000" cy="86805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GB" sz="2800" dirty="0" smtClean="0"/>
              <a:t>Three Conceptual Approaches to Probability</a:t>
            </a:r>
          </a:p>
        </p:txBody>
      </p:sp>
      <p:sp>
        <p:nvSpPr>
          <p:cNvPr id="35843" name="Rectangle 3"/>
          <p:cNvSpPr>
            <a:spLocks noGrp="1" noChangeArrowheads="1"/>
          </p:cNvSpPr>
          <p:nvPr>
            <p:ph type="body" idx="1"/>
          </p:nvPr>
        </p:nvSpPr>
        <p:spPr>
          <a:xfrm>
            <a:off x="152400" y="1600200"/>
            <a:ext cx="8343900" cy="4114800"/>
          </a:xfrm>
        </p:spPr>
        <p:txBody>
          <a:bodyPr/>
          <a:lstStyle/>
          <a:p>
            <a:pPr eaLnBrk="1" hangingPunct="1">
              <a:buFont typeface="Wingdings" charset="2"/>
              <a:buChar char=" "/>
            </a:pPr>
            <a:r>
              <a:rPr lang="en-GB" sz="2000" dirty="0" smtClean="0">
                <a:solidFill>
                  <a:schemeClr val="hlink"/>
                </a:solidFill>
              </a:rPr>
              <a:t>Classical Probability</a:t>
            </a:r>
          </a:p>
          <a:p>
            <a:pPr eaLnBrk="1" hangingPunct="1">
              <a:buFont typeface="Wingdings" charset="2"/>
              <a:buChar char=" "/>
            </a:pPr>
            <a:endParaRPr lang="en-GB" sz="2000" dirty="0" smtClean="0">
              <a:solidFill>
                <a:schemeClr val="hlink"/>
              </a:solidFill>
            </a:endParaRPr>
          </a:p>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Two or more outcomes (or events) that have the same probability of occurrence are said to be </a:t>
            </a:r>
            <a:r>
              <a:rPr lang="en-GB" sz="2000" b="1" i="1" u="sng" dirty="0" smtClean="0">
                <a:solidFill>
                  <a:schemeClr val="hlink"/>
                </a:solidFill>
              </a:rPr>
              <a:t>equally likely outcomes</a:t>
            </a:r>
            <a:r>
              <a:rPr lang="en-GB" sz="2000" dirty="0" smtClean="0"/>
              <a:t> (or events).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GB" sz="2800" dirty="0" smtClean="0"/>
              <a:t>Classical Probability </a:t>
            </a:r>
          </a:p>
        </p:txBody>
      </p:sp>
      <p:sp>
        <p:nvSpPr>
          <p:cNvPr id="1028" name="Rectangle 3"/>
          <p:cNvSpPr>
            <a:spLocks noGrp="1" noChangeArrowheads="1"/>
          </p:cNvSpPr>
          <p:nvPr>
            <p:ph type="body" sz="half" idx="1"/>
          </p:nvPr>
        </p:nvSpPr>
        <p:spPr>
          <a:xfrm>
            <a:off x="533400" y="1600200"/>
            <a:ext cx="8280400" cy="4114800"/>
          </a:xfrm>
        </p:spPr>
        <p:txBody>
          <a:bodyPr/>
          <a:lstStyle/>
          <a:p>
            <a:pPr eaLnBrk="1" hangingPunct="1">
              <a:buFont typeface="Wingdings" charset="2"/>
              <a:buNone/>
            </a:pPr>
            <a:r>
              <a:rPr lang="en-GB" sz="2000" dirty="0" smtClean="0">
                <a:solidFill>
                  <a:schemeClr val="hlink"/>
                </a:solidFill>
              </a:rPr>
              <a:t>Classical Probability Rule to Find Probability</a:t>
            </a:r>
          </a:p>
          <a:p>
            <a:pPr eaLnBrk="1" hangingPunct="1"/>
            <a:endParaRPr lang="en-GB" sz="2400" dirty="0" smtClean="0">
              <a:solidFill>
                <a:schemeClr val="hlink"/>
              </a:solidFill>
            </a:endParaRPr>
          </a:p>
        </p:txBody>
      </p:sp>
      <p:graphicFrame>
        <p:nvGraphicFramePr>
          <p:cNvPr id="1026" name="Object 2"/>
          <p:cNvGraphicFramePr>
            <a:graphicFrameLocks noGrp="1" noChangeAspect="1"/>
          </p:cNvGraphicFramePr>
          <p:nvPr>
            <p:ph sz="half" idx="2"/>
            <p:extLst>
              <p:ext uri="{D42A27DB-BD31-4B8C-83A1-F6EECF244321}">
                <p14:modId xmlns:p14="http://schemas.microsoft.com/office/powerpoint/2010/main" val="2919300649"/>
              </p:ext>
            </p:extLst>
          </p:nvPr>
        </p:nvGraphicFramePr>
        <p:xfrm>
          <a:off x="762001" y="2209800"/>
          <a:ext cx="6705600" cy="2149999"/>
        </p:xfrm>
        <a:graphic>
          <a:graphicData uri="http://schemas.openxmlformats.org/presentationml/2006/ole">
            <mc:AlternateContent xmlns:mc="http://schemas.openxmlformats.org/markup-compatibility/2006">
              <mc:Choice xmlns:v="urn:schemas-microsoft-com:vml" Requires="v">
                <p:oleObj spid="_x0000_s1068" name="Equation" r:id="rId4" imgW="3314520" imgH="1091880" progId="Equation.3">
                  <p:embed/>
                </p:oleObj>
              </mc:Choice>
              <mc:Fallback>
                <p:oleObj name="Equation" r:id="rId4" imgW="3314520" imgH="10918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1" y="2209800"/>
                        <a:ext cx="6705600" cy="2149999"/>
                      </a:xfrm>
                      <a:prstGeom prst="rect">
                        <a:avLst/>
                      </a:prstGeom>
                      <a:noFill/>
                      <a:ln>
                        <a:noFill/>
                      </a:ln>
                      <a:effectLst/>
                    </p:spPr>
                  </p:pic>
                </p:oleObj>
              </mc:Fallback>
            </mc:AlternateContent>
          </a:graphicData>
        </a:graphic>
      </p:graphicFrame>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GB" sz="2800" dirty="0" smtClean="0"/>
              <a:t>Example 4-7</a:t>
            </a:r>
          </a:p>
        </p:txBody>
      </p:sp>
      <p:sp>
        <p:nvSpPr>
          <p:cNvPr id="36867" name="Rectangle 3"/>
          <p:cNvSpPr>
            <a:spLocks noGrp="1" noChangeArrowheads="1"/>
          </p:cNvSpPr>
          <p:nvPr>
            <p:ph type="body" idx="1"/>
          </p:nvPr>
        </p:nvSpPr>
        <p:spPr>
          <a:xfrm>
            <a:off x="123825" y="1600200"/>
            <a:ext cx="8486775" cy="4114800"/>
          </a:xfrm>
        </p:spPr>
        <p:txBody>
          <a:bodyPr/>
          <a:lstStyle/>
          <a:p>
            <a:pPr eaLnBrk="1" hangingPunct="1">
              <a:buFont typeface="Wingdings" charset="2"/>
              <a:buChar char=" "/>
            </a:pPr>
            <a:r>
              <a:rPr lang="en-GB" sz="2000" dirty="0" smtClean="0"/>
              <a:t>Find the probability of obtaining a head and the probability of obtaining a tail for one toss of a coin.</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p:txBody>
          <a:bodyPr/>
          <a:lstStyle/>
          <a:p>
            <a:pPr eaLnBrk="1" hangingPunct="1"/>
            <a:r>
              <a:rPr lang="en-GB" sz="2800" dirty="0" smtClean="0"/>
              <a:t>Example 4-7: Solution</a:t>
            </a:r>
          </a:p>
        </p:txBody>
      </p:sp>
      <p:graphicFrame>
        <p:nvGraphicFramePr>
          <p:cNvPr id="2050" name="Object 2"/>
          <p:cNvGraphicFramePr>
            <a:graphicFrameLocks noGrp="1" noChangeAspect="1"/>
          </p:cNvGraphicFramePr>
          <p:nvPr>
            <p:ph sz="half" idx="1"/>
            <p:extLst>
              <p:ext uri="{D42A27DB-BD31-4B8C-83A1-F6EECF244321}">
                <p14:modId xmlns:p14="http://schemas.microsoft.com/office/powerpoint/2010/main" val="3000070085"/>
              </p:ext>
            </p:extLst>
          </p:nvPr>
        </p:nvGraphicFramePr>
        <p:xfrm>
          <a:off x="899319" y="1905000"/>
          <a:ext cx="6789665" cy="914400"/>
        </p:xfrm>
        <a:graphic>
          <a:graphicData uri="http://schemas.openxmlformats.org/presentationml/2006/ole">
            <mc:AlternateContent xmlns:mc="http://schemas.openxmlformats.org/markup-compatibility/2006">
              <mc:Choice xmlns:v="urn:schemas-microsoft-com:vml" Requires="v">
                <p:oleObj spid="_x0000_s2133" name="Equation" r:id="rId4" imgW="2920680" imgH="393480" progId="Equation.3">
                  <p:embed/>
                </p:oleObj>
              </mc:Choice>
              <mc:Fallback>
                <p:oleObj name="Equation" r:id="rId4" imgW="2920680" imgH="3934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319" y="1905000"/>
                        <a:ext cx="6789665" cy="914400"/>
                      </a:xfrm>
                      <a:prstGeom prst="rect">
                        <a:avLst/>
                      </a:prstGeom>
                      <a:noFill/>
                      <a:ln>
                        <a:noFill/>
                      </a:ln>
                      <a:effectLst/>
                      <a:extLst/>
                    </p:spPr>
                  </p:pic>
                </p:oleObj>
              </mc:Fallback>
            </mc:AlternateContent>
          </a:graphicData>
        </a:graphic>
      </p:graphicFrame>
      <p:graphicFrame>
        <p:nvGraphicFramePr>
          <p:cNvPr id="2051" name="Object 3"/>
          <p:cNvGraphicFramePr>
            <a:graphicFrameLocks noGrp="1" noChangeAspect="1"/>
          </p:cNvGraphicFramePr>
          <p:nvPr>
            <p:ph sz="half" idx="2"/>
            <p:extLst>
              <p:ext uri="{D42A27DB-BD31-4B8C-83A1-F6EECF244321}">
                <p14:modId xmlns:p14="http://schemas.microsoft.com/office/powerpoint/2010/main" val="3397485788"/>
              </p:ext>
            </p:extLst>
          </p:nvPr>
        </p:nvGraphicFramePr>
        <p:xfrm>
          <a:off x="1066800" y="4038600"/>
          <a:ext cx="2717075" cy="914400"/>
        </p:xfrm>
        <a:graphic>
          <a:graphicData uri="http://schemas.openxmlformats.org/presentationml/2006/ole">
            <mc:AlternateContent xmlns:mc="http://schemas.openxmlformats.org/markup-compatibility/2006">
              <mc:Choice xmlns:v="urn:schemas-microsoft-com:vml" Requires="v">
                <p:oleObj spid="_x0000_s2134" name="Equation" r:id="rId6" imgW="1041120" imgH="393480" progId="Equation.3">
                  <p:embed/>
                </p:oleObj>
              </mc:Choice>
              <mc:Fallback>
                <p:oleObj name="Equation" r:id="rId6" imgW="1041120" imgH="39348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4038600"/>
                        <a:ext cx="2717075" cy="914400"/>
                      </a:xfrm>
                      <a:prstGeom prst="rect">
                        <a:avLst/>
                      </a:prstGeom>
                      <a:noFill/>
                      <a:ln>
                        <a:noFill/>
                      </a:ln>
                      <a:effectLst/>
                      <a:extLst/>
                    </p:spPr>
                  </p:pic>
                </p:oleObj>
              </mc:Fallback>
            </mc:AlternateContent>
          </a:graphicData>
        </a:graphic>
      </p:graphicFrame>
      <p:sp>
        <p:nvSpPr>
          <p:cNvPr id="2053" name="Text Box 5"/>
          <p:cNvSpPr txBox="1">
            <a:spLocks noChangeArrowheads="1"/>
          </p:cNvSpPr>
          <p:nvPr/>
        </p:nvSpPr>
        <p:spPr bwMode="auto">
          <a:xfrm>
            <a:off x="611188" y="3257490"/>
            <a:ext cx="30241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pPr eaLnBrk="1" hangingPunct="1">
              <a:spcBef>
                <a:spcPct val="50000"/>
              </a:spcBef>
            </a:pPr>
            <a:r>
              <a:rPr lang="en-GB" sz="2000" dirty="0">
                <a:latin typeface="Tahoma" charset="0"/>
              </a:rPr>
              <a:t>Similarly, </a:t>
            </a:r>
          </a:p>
        </p:txBody>
      </p:sp>
      <p:sp>
        <p:nvSpPr>
          <p:cNvPr id="8"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GB" sz="2800" dirty="0" smtClean="0"/>
              <a:t>Example 4-8</a:t>
            </a:r>
          </a:p>
        </p:txBody>
      </p:sp>
      <p:sp>
        <p:nvSpPr>
          <p:cNvPr id="37891" name="Rectangle 3"/>
          <p:cNvSpPr>
            <a:spLocks noGrp="1" noChangeArrowheads="1"/>
          </p:cNvSpPr>
          <p:nvPr>
            <p:ph type="body" idx="1"/>
          </p:nvPr>
        </p:nvSpPr>
        <p:spPr>
          <a:xfrm>
            <a:off x="76200" y="1600200"/>
            <a:ext cx="8559800" cy="4114800"/>
          </a:xfrm>
        </p:spPr>
        <p:txBody>
          <a:bodyPr/>
          <a:lstStyle/>
          <a:p>
            <a:pPr eaLnBrk="1" hangingPunct="1">
              <a:buFont typeface="Wingdings" charset="2"/>
              <a:buChar char=" "/>
            </a:pPr>
            <a:r>
              <a:rPr lang="en-GB" sz="2000" dirty="0" smtClean="0"/>
              <a:t>Find the probability of obtaining an even number in one roll of a die.</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en-GB" sz="2800" dirty="0" smtClean="0"/>
              <a:t>Example 4-8: Solution</a:t>
            </a:r>
          </a:p>
        </p:txBody>
      </p:sp>
      <p:sp>
        <p:nvSpPr>
          <p:cNvPr id="3076" name="Rectangle 3"/>
          <p:cNvSpPr>
            <a:spLocks noGrp="1" noChangeArrowheads="1"/>
          </p:cNvSpPr>
          <p:nvPr>
            <p:ph type="body" sz="half" idx="1"/>
          </p:nvPr>
        </p:nvSpPr>
        <p:spPr>
          <a:xfrm>
            <a:off x="228600" y="1600200"/>
            <a:ext cx="8153400" cy="4530725"/>
          </a:xfrm>
        </p:spPr>
        <p:txBody>
          <a:bodyPr/>
          <a:lstStyle/>
          <a:p>
            <a:pPr eaLnBrk="1" hangingPunct="1">
              <a:buFont typeface="Wingdings" charset="2"/>
              <a:buChar char=" "/>
            </a:pPr>
            <a:r>
              <a:rPr lang="en-GB" sz="2000" dirty="0" smtClean="0"/>
              <a:t>A = {2, 4, 6}. If any one of these three numbers is obtained, event A is said to occur. Hence, </a:t>
            </a:r>
            <a:br>
              <a:rPr lang="en-GB" sz="2000" dirty="0" smtClean="0"/>
            </a:br>
            <a:endParaRPr lang="en-GB" sz="2000" dirty="0" smtClean="0"/>
          </a:p>
        </p:txBody>
      </p:sp>
      <p:graphicFrame>
        <p:nvGraphicFramePr>
          <p:cNvPr id="3074" name="Object 2"/>
          <p:cNvGraphicFramePr>
            <a:graphicFrameLocks noGrp="1" noChangeAspect="1"/>
          </p:cNvGraphicFramePr>
          <p:nvPr>
            <p:ph sz="half" idx="2"/>
            <p:extLst>
              <p:ext uri="{D42A27DB-BD31-4B8C-83A1-F6EECF244321}">
                <p14:modId xmlns:p14="http://schemas.microsoft.com/office/powerpoint/2010/main" val="1838049166"/>
              </p:ext>
            </p:extLst>
          </p:nvPr>
        </p:nvGraphicFramePr>
        <p:xfrm>
          <a:off x="609600" y="2895599"/>
          <a:ext cx="7467599" cy="838201"/>
        </p:xfrm>
        <a:graphic>
          <a:graphicData uri="http://schemas.openxmlformats.org/presentationml/2006/ole">
            <mc:AlternateContent xmlns:mc="http://schemas.openxmlformats.org/markup-compatibility/2006">
              <mc:Choice xmlns:v="urn:schemas-microsoft-com:vml" Requires="v">
                <p:oleObj spid="_x0000_s3118" name="Equation" r:id="rId4" imgW="3429000" imgH="393480" progId="Equation.3">
                  <p:embed/>
                </p:oleObj>
              </mc:Choice>
              <mc:Fallback>
                <p:oleObj name="Equation" r:id="rId4" imgW="3429000" imgH="393480" progId="Equation.3">
                  <p:embed/>
                  <p:pic>
                    <p:nvPicPr>
                      <p:cNvPr id="0" name="Object 2"/>
                      <p:cNvPicPr>
                        <a:picLocks noChangeAspect="1" noChangeArrowheads="1"/>
                      </p:cNvPicPr>
                      <p:nvPr/>
                    </p:nvPicPr>
                    <p:blipFill>
                      <a:blip r:embed="rId5"/>
                      <a:srcRect/>
                      <a:stretch>
                        <a:fillRect/>
                      </a:stretch>
                    </p:blipFill>
                    <p:spPr bwMode="auto">
                      <a:xfrm>
                        <a:off x="609600" y="2895599"/>
                        <a:ext cx="7467599" cy="838201"/>
                      </a:xfrm>
                      <a:prstGeom prst="rect">
                        <a:avLst/>
                      </a:prstGeom>
                      <a:noFill/>
                      <a:ln>
                        <a:noFill/>
                      </a:ln>
                      <a:effectLst/>
                      <a:extLst/>
                    </p:spPr>
                  </p:pic>
                </p:oleObj>
              </mc:Fallback>
            </mc:AlternateContent>
          </a:graphicData>
        </a:graphic>
      </p:graphicFrame>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GB" sz="2800" dirty="0" smtClean="0"/>
              <a:t>Example 4-9</a:t>
            </a:r>
          </a:p>
        </p:txBody>
      </p:sp>
      <p:sp>
        <p:nvSpPr>
          <p:cNvPr id="38915" name="Rectangle 3"/>
          <p:cNvSpPr>
            <a:spLocks noGrp="1" noChangeArrowheads="1"/>
          </p:cNvSpPr>
          <p:nvPr>
            <p:ph type="body" idx="1"/>
          </p:nvPr>
        </p:nvSpPr>
        <p:spPr>
          <a:xfrm>
            <a:off x="131762" y="1600200"/>
            <a:ext cx="8631238" cy="4114800"/>
          </a:xfrm>
        </p:spPr>
        <p:txBody>
          <a:bodyPr/>
          <a:lstStyle/>
          <a:p>
            <a:pPr eaLnBrk="1" hangingPunct="1">
              <a:buFont typeface="Wingdings" charset="2"/>
              <a:buChar char=" "/>
            </a:pPr>
            <a:r>
              <a:rPr lang="en-GB" sz="2000" dirty="0" smtClean="0"/>
              <a:t>Jim and Kim have been looking for a house to buy in New Jersey. They like five of the homes they have looked at recently and two of them are in West Orange. They cannot decide which of the five homes they should pick to make an offer. They put five balls (of the same size) marked 1 through 5 (each number representing a home) in a box and asked their daughter to select one of these balls. Assuming their daughter’s selection is random, what is the probability that the home selected is in West Orange?  </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533400"/>
            <a:ext cx="8229600" cy="758825"/>
          </a:xfrm>
        </p:spPr>
        <p:txBody>
          <a:bodyPr/>
          <a:lstStyle/>
          <a:p>
            <a:pPr eaLnBrk="1" hangingPunct="1"/>
            <a:r>
              <a:rPr lang="en-GB" sz="2800" smtClean="0"/>
              <a:t>EXPERIMENT, OUTCOMES, AND SAMPLE SPACE</a:t>
            </a:r>
          </a:p>
        </p:txBody>
      </p:sp>
      <p:sp>
        <p:nvSpPr>
          <p:cNvPr id="15363" name="Rectangle 3"/>
          <p:cNvSpPr>
            <a:spLocks noGrp="1" noChangeArrowheads="1"/>
          </p:cNvSpPr>
          <p:nvPr>
            <p:ph type="body" idx="1"/>
          </p:nvPr>
        </p:nvSpPr>
        <p:spPr>
          <a:xfrm>
            <a:off x="304800" y="1524000"/>
            <a:ext cx="8305800"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An </a:t>
            </a:r>
            <a:r>
              <a:rPr lang="en-GB" sz="2000" b="1" i="1" u="sng" dirty="0" smtClean="0">
                <a:solidFill>
                  <a:schemeClr val="hlink"/>
                </a:solidFill>
              </a:rPr>
              <a:t>experiment</a:t>
            </a:r>
            <a:r>
              <a:rPr lang="en-GB" sz="2000" dirty="0" smtClean="0"/>
              <a:t> is a process that, when performed, results in one and only one of many observations. These observations are called the </a:t>
            </a:r>
            <a:r>
              <a:rPr lang="en-GB" sz="2000" b="1" i="1" u="sng" dirty="0" smtClean="0">
                <a:solidFill>
                  <a:schemeClr val="hlink"/>
                </a:solidFill>
              </a:rPr>
              <a:t>outcomes</a:t>
            </a:r>
            <a:r>
              <a:rPr lang="en-GB" sz="2000" dirty="0" smtClean="0"/>
              <a:t> of the experiment. The collection of all outcomes for an experiment is called a </a:t>
            </a:r>
            <a:r>
              <a:rPr lang="en-GB" sz="2000" b="1" i="1" u="sng" dirty="0" smtClean="0">
                <a:solidFill>
                  <a:schemeClr val="hlink"/>
                </a:solidFill>
              </a:rPr>
              <a:t>sample space</a:t>
            </a:r>
            <a:r>
              <a:rPr lang="en-GB" sz="2000" dirty="0" smtClean="0"/>
              <a:t>.</a:t>
            </a:r>
          </a:p>
        </p:txBody>
      </p:sp>
      <p:sp>
        <p:nvSpPr>
          <p:cNvPr id="8"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97912"/>
            <a:ext cx="9144000" cy="67368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GB" sz="2800" dirty="0" smtClean="0"/>
              <a:t>Example 4-9: Solution</a:t>
            </a:r>
          </a:p>
        </p:txBody>
      </p:sp>
      <p:sp>
        <p:nvSpPr>
          <p:cNvPr id="4100" name="Rectangle 3"/>
          <p:cNvSpPr>
            <a:spLocks noGrp="1" noChangeArrowheads="1"/>
          </p:cNvSpPr>
          <p:nvPr>
            <p:ph type="body" sz="half" idx="1"/>
          </p:nvPr>
        </p:nvSpPr>
        <p:spPr>
          <a:xfrm>
            <a:off x="152400" y="1600200"/>
            <a:ext cx="8153400" cy="4530725"/>
          </a:xfrm>
        </p:spPr>
        <p:txBody>
          <a:bodyPr/>
          <a:lstStyle/>
          <a:p>
            <a:pPr eaLnBrk="1" hangingPunct="1">
              <a:buFont typeface="Wingdings" charset="2"/>
              <a:buChar char=" "/>
            </a:pPr>
            <a:r>
              <a:rPr lang="en-GB" sz="2000" dirty="0" smtClean="0"/>
              <a:t>With random selection, each home has the same probability of being selected and the five outcomes (one for each home) are equally likely. Two of the five homes are in West Orange. Hence,</a:t>
            </a:r>
          </a:p>
        </p:txBody>
      </p:sp>
      <p:sp>
        <p:nvSpPr>
          <p:cNvPr id="7" name="Text Box 4"/>
          <p:cNvSpPr txBox="1">
            <a:spLocks noChangeArrowheads="1"/>
          </p:cNvSpPr>
          <p:nvPr/>
        </p:nvSpPr>
        <p:spPr bwMode="auto">
          <a:xfrm>
            <a:off x="4015703"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graphicFrame>
        <p:nvGraphicFramePr>
          <p:cNvPr id="4" name="Object 3"/>
          <p:cNvGraphicFramePr>
            <a:graphicFrameLocks noGrp="1" noChangeAspect="1"/>
          </p:cNvGraphicFramePr>
          <p:nvPr>
            <p:extLst>
              <p:ext uri="{D42A27DB-BD31-4B8C-83A1-F6EECF244321}">
                <p14:modId xmlns:p14="http://schemas.microsoft.com/office/powerpoint/2010/main" val="3455078872"/>
              </p:ext>
            </p:extLst>
          </p:nvPr>
        </p:nvGraphicFramePr>
        <p:xfrm>
          <a:off x="990600" y="3276600"/>
          <a:ext cx="6729413" cy="914400"/>
        </p:xfrm>
        <a:graphic>
          <a:graphicData uri="http://schemas.openxmlformats.org/presentationml/2006/ole">
            <mc:AlternateContent xmlns:mc="http://schemas.openxmlformats.org/markup-compatibility/2006">
              <mc:Choice xmlns:v="urn:schemas-microsoft-com:vml" Requires="v">
                <p:oleObj spid="_x0000_s4142" name="Equation" r:id="rId4" imgW="2895480" imgH="393480" progId="Equation.3">
                  <p:embed/>
                </p:oleObj>
              </mc:Choice>
              <mc:Fallback>
                <p:oleObj name="Equation" r:id="rId4" imgW="2895480" imgH="393480" progId="Equation.3">
                  <p:embed/>
                  <p:pic>
                    <p:nvPicPr>
                      <p:cNvPr id="0" name="Object 2"/>
                      <p:cNvPicPr>
                        <a:picLocks noGrp="1" noChangeAspect="1" noChangeArrowheads="1"/>
                      </p:cNvPicPr>
                      <p:nvPr/>
                    </p:nvPicPr>
                    <p:blipFill>
                      <a:blip r:embed="rId5"/>
                      <a:srcRect/>
                      <a:stretch>
                        <a:fillRect/>
                      </a:stretch>
                    </p:blipFill>
                    <p:spPr bwMode="auto">
                      <a:xfrm>
                        <a:off x="990600" y="3276600"/>
                        <a:ext cx="67294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en-GB" sz="2800" dirty="0" smtClean="0"/>
              <a:t>Three Conceptual Approaches to Probability</a:t>
            </a:r>
          </a:p>
        </p:txBody>
      </p:sp>
      <p:sp>
        <p:nvSpPr>
          <p:cNvPr id="5124" name="Rectangle 3"/>
          <p:cNvSpPr>
            <a:spLocks noGrp="1" noChangeArrowheads="1"/>
          </p:cNvSpPr>
          <p:nvPr>
            <p:ph type="body" sz="half" idx="1"/>
          </p:nvPr>
        </p:nvSpPr>
        <p:spPr>
          <a:xfrm>
            <a:off x="152400" y="1600200"/>
            <a:ext cx="8153400" cy="4119563"/>
          </a:xfrm>
        </p:spPr>
        <p:txBody>
          <a:bodyPr/>
          <a:lstStyle/>
          <a:p>
            <a:pPr eaLnBrk="1" hangingPunct="1">
              <a:buFont typeface="Wingdings" charset="2"/>
              <a:buChar char=" "/>
            </a:pPr>
            <a:r>
              <a:rPr lang="en-GB" sz="2000" dirty="0" smtClean="0">
                <a:solidFill>
                  <a:schemeClr val="hlink"/>
                </a:solidFill>
              </a:rPr>
              <a:t>Relative Frequency Concept of Probability</a:t>
            </a:r>
          </a:p>
          <a:p>
            <a:pPr eaLnBrk="1" hangingPunct="1">
              <a:buFont typeface="Wingdings" charset="2"/>
              <a:buChar char=" "/>
            </a:pPr>
            <a:endParaRPr lang="en-GB" sz="2000" dirty="0" smtClean="0">
              <a:solidFill>
                <a:schemeClr val="hlink"/>
              </a:solidFill>
            </a:endParaRPr>
          </a:p>
          <a:p>
            <a:pPr eaLnBrk="1" hangingPunct="1">
              <a:buFont typeface="Wingdings" charset="2"/>
              <a:buChar char=" "/>
            </a:pPr>
            <a:r>
              <a:rPr lang="en-GB" sz="2000" dirty="0" smtClean="0">
                <a:solidFill>
                  <a:schemeClr val="folHlink"/>
                </a:solidFill>
              </a:rPr>
              <a:t>Using Relative Frequency as an Approximation of Probability</a:t>
            </a:r>
          </a:p>
          <a:p>
            <a:pPr eaLnBrk="1" hangingPunct="1">
              <a:buFont typeface="Wingdings" charset="2"/>
              <a:buChar char=" "/>
            </a:pPr>
            <a:r>
              <a:rPr lang="en-GB" sz="2000" dirty="0" smtClean="0"/>
              <a:t>If an experiment is repeated </a:t>
            </a:r>
            <a:r>
              <a:rPr lang="en-GB" sz="2000" i="1" dirty="0" smtClean="0">
                <a:latin typeface="Times New Roman" charset="0"/>
              </a:rPr>
              <a:t>n</a:t>
            </a:r>
            <a:r>
              <a:rPr lang="en-GB" sz="2000" dirty="0" smtClean="0"/>
              <a:t> times and an event </a:t>
            </a:r>
            <a:r>
              <a:rPr lang="en-GB" sz="2000" i="1" dirty="0" smtClean="0"/>
              <a:t>A</a:t>
            </a:r>
            <a:r>
              <a:rPr lang="en-GB" sz="2000" dirty="0" smtClean="0"/>
              <a:t> is observed </a:t>
            </a:r>
            <a:r>
              <a:rPr lang="en-GB" sz="2000" i="1" dirty="0" smtClean="0">
                <a:latin typeface="Times New Roman" charset="0"/>
              </a:rPr>
              <a:t>f</a:t>
            </a:r>
            <a:r>
              <a:rPr lang="en-GB" sz="2000" dirty="0" smtClean="0"/>
              <a:t> times, then, according to the relative frequency concept of probability,</a:t>
            </a:r>
          </a:p>
          <a:p>
            <a:pPr eaLnBrk="1" hangingPunct="1">
              <a:buFont typeface="Wingdings" charset="2"/>
              <a:buChar char=" "/>
            </a:pPr>
            <a:endParaRPr lang="en-GB" sz="2000" dirty="0" smtClean="0"/>
          </a:p>
        </p:txBody>
      </p:sp>
      <p:graphicFrame>
        <p:nvGraphicFramePr>
          <p:cNvPr id="5122" name="Object 2"/>
          <p:cNvGraphicFramePr>
            <a:graphicFrameLocks noGrp="1" noChangeAspect="1"/>
          </p:cNvGraphicFramePr>
          <p:nvPr>
            <p:ph sz="half" idx="2"/>
            <p:extLst>
              <p:ext uri="{D42A27DB-BD31-4B8C-83A1-F6EECF244321}">
                <p14:modId xmlns:p14="http://schemas.microsoft.com/office/powerpoint/2010/main" val="1674161767"/>
              </p:ext>
            </p:extLst>
          </p:nvPr>
        </p:nvGraphicFramePr>
        <p:xfrm>
          <a:off x="3505200" y="4191000"/>
          <a:ext cx="1378975" cy="838200"/>
        </p:xfrm>
        <a:graphic>
          <a:graphicData uri="http://schemas.openxmlformats.org/presentationml/2006/ole">
            <mc:AlternateContent xmlns:mc="http://schemas.openxmlformats.org/markup-compatibility/2006">
              <mc:Choice xmlns:v="urn:schemas-microsoft-com:vml" Requires="v">
                <p:oleObj spid="_x0000_s5164" name="Equation" r:id="rId4" imgW="647640" imgH="393480" progId="Equation.3">
                  <p:embed/>
                </p:oleObj>
              </mc:Choice>
              <mc:Fallback>
                <p:oleObj name="Equation" r:id="rId4" imgW="647640" imgH="3934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4191000"/>
                        <a:ext cx="1378975" cy="838200"/>
                      </a:xfrm>
                      <a:prstGeom prst="rect">
                        <a:avLst/>
                      </a:prstGeom>
                      <a:noFill/>
                      <a:ln>
                        <a:noFill/>
                      </a:ln>
                      <a:effectLst/>
                      <a:extLst/>
                    </p:spPr>
                  </p:pic>
                </p:oleObj>
              </mc:Fallback>
            </mc:AlternateContent>
          </a:graphicData>
        </a:graphic>
      </p:graphicFrame>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GB" sz="2800" dirty="0" smtClean="0"/>
              <a:t>Example 4-10</a:t>
            </a:r>
          </a:p>
        </p:txBody>
      </p:sp>
      <p:sp>
        <p:nvSpPr>
          <p:cNvPr id="39939" name="Rectangle 3"/>
          <p:cNvSpPr>
            <a:spLocks noGrp="1" noChangeArrowheads="1"/>
          </p:cNvSpPr>
          <p:nvPr>
            <p:ph type="body" idx="1"/>
          </p:nvPr>
        </p:nvSpPr>
        <p:spPr>
          <a:xfrm>
            <a:off x="152400" y="1524000"/>
            <a:ext cx="8631238" cy="4114800"/>
          </a:xfrm>
        </p:spPr>
        <p:txBody>
          <a:bodyPr/>
          <a:lstStyle/>
          <a:p>
            <a:pPr eaLnBrk="1" hangingPunct="1">
              <a:buFont typeface="Wingdings" charset="2"/>
              <a:buChar char=" "/>
            </a:pPr>
            <a:r>
              <a:rPr lang="en-GB" sz="2000" dirty="0" smtClean="0"/>
              <a:t>Ten of the 500 randomly selected cars manufactured at a certain auto factory are found to be lemons. Assuming that the lemons are manufactured randomly, what is the probability that the next car manufactured at this auto factory is a lemon?</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en-GB" sz="2800" dirty="0" smtClean="0"/>
              <a:t>Example 4-10: Solution</a:t>
            </a:r>
          </a:p>
        </p:txBody>
      </p:sp>
      <p:sp>
        <p:nvSpPr>
          <p:cNvPr id="6148" name="Rectangle 3"/>
          <p:cNvSpPr>
            <a:spLocks noGrp="1" noChangeArrowheads="1"/>
          </p:cNvSpPr>
          <p:nvPr>
            <p:ph type="body" sz="half" idx="1"/>
          </p:nvPr>
        </p:nvSpPr>
        <p:spPr>
          <a:xfrm>
            <a:off x="180975" y="1524000"/>
            <a:ext cx="8353425" cy="4114800"/>
          </a:xfrm>
        </p:spPr>
        <p:txBody>
          <a:bodyPr/>
          <a:lstStyle/>
          <a:p>
            <a:pPr eaLnBrk="1" hangingPunct="1">
              <a:buSzTx/>
              <a:buFont typeface="Wingdings" charset="2"/>
              <a:buChar char=" "/>
            </a:pPr>
            <a:r>
              <a:rPr lang="en-GB" sz="2000" dirty="0" smtClean="0"/>
              <a:t>Let </a:t>
            </a:r>
            <a:r>
              <a:rPr lang="en-GB" sz="2000" i="1" dirty="0" smtClean="0">
                <a:latin typeface="Times New Roman" charset="0"/>
              </a:rPr>
              <a:t>n</a:t>
            </a:r>
            <a:r>
              <a:rPr lang="en-GB" sz="2000" dirty="0" smtClean="0"/>
              <a:t> denote the total number of cars in the sample and </a:t>
            </a:r>
            <a:r>
              <a:rPr lang="en-GB" sz="2000" i="1" dirty="0" smtClean="0">
                <a:latin typeface="Times New Roman" charset="0"/>
              </a:rPr>
              <a:t>f</a:t>
            </a:r>
            <a:r>
              <a:rPr lang="en-GB" sz="2000" dirty="0" smtClean="0"/>
              <a:t> the number of lemons in </a:t>
            </a:r>
            <a:r>
              <a:rPr lang="en-GB" sz="2000" i="1" dirty="0" smtClean="0">
                <a:latin typeface="Times New Roman" charset="0"/>
              </a:rPr>
              <a:t>n</a:t>
            </a:r>
            <a:r>
              <a:rPr lang="en-GB" sz="2000" dirty="0" smtClean="0"/>
              <a:t>. Then, </a:t>
            </a:r>
          </a:p>
          <a:p>
            <a:pPr lvl="1" algn="ctr" eaLnBrk="1" hangingPunct="1">
              <a:buSzTx/>
              <a:buFont typeface="Wingdings" charset="2"/>
              <a:buChar char=" "/>
            </a:pPr>
            <a:r>
              <a:rPr lang="en-GB" sz="2000" dirty="0" smtClean="0"/>
              <a:t> </a:t>
            </a:r>
            <a:r>
              <a:rPr lang="en-GB" sz="2000" i="1" dirty="0" smtClean="0">
                <a:latin typeface="Times New Roman" charset="0"/>
              </a:rPr>
              <a:t>n</a:t>
            </a:r>
            <a:r>
              <a:rPr lang="en-GB" sz="2000" dirty="0" smtClean="0"/>
              <a:t> = 500   and   </a:t>
            </a:r>
            <a:r>
              <a:rPr lang="en-GB" sz="2000" i="1" dirty="0" smtClean="0">
                <a:latin typeface="Times New Roman" charset="0"/>
              </a:rPr>
              <a:t>f</a:t>
            </a:r>
            <a:r>
              <a:rPr lang="en-GB" sz="2000" dirty="0" smtClean="0"/>
              <a:t> = 10</a:t>
            </a:r>
          </a:p>
          <a:p>
            <a:pPr eaLnBrk="1" hangingPunct="1">
              <a:buSzTx/>
              <a:buFont typeface="Wingdings" charset="2"/>
              <a:buChar char=" "/>
            </a:pPr>
            <a:r>
              <a:rPr lang="en-GB" sz="2000" dirty="0" smtClean="0"/>
              <a:t>Using the relative frequency concept of probability, we obtain</a:t>
            </a:r>
          </a:p>
          <a:p>
            <a:pPr eaLnBrk="1" hangingPunct="1">
              <a:buSzTx/>
              <a:buFont typeface="Wingdings" charset="2"/>
              <a:buChar char=" "/>
            </a:pPr>
            <a:endParaRPr lang="en-GB" sz="2000" dirty="0" smtClean="0"/>
          </a:p>
          <a:p>
            <a:pPr eaLnBrk="1" hangingPunct="1">
              <a:buSzTx/>
              <a:buFont typeface="Wingdings" charset="2"/>
              <a:buNone/>
            </a:pPr>
            <a:endParaRPr lang="en-GB" sz="2000" dirty="0" smtClean="0"/>
          </a:p>
          <a:p>
            <a:pPr eaLnBrk="1" hangingPunct="1">
              <a:buSzTx/>
              <a:buFont typeface="Wingdings" charset="2"/>
              <a:buChar char=" "/>
            </a:pPr>
            <a:endParaRPr lang="en-GB" sz="2000" dirty="0" smtClean="0"/>
          </a:p>
          <a:p>
            <a:pPr eaLnBrk="1" hangingPunct="1">
              <a:buSzTx/>
              <a:buFont typeface="Wingdings" charset="2"/>
              <a:buChar char=" "/>
            </a:pPr>
            <a:endParaRPr lang="en-GB" sz="2000" dirty="0" smtClean="0"/>
          </a:p>
        </p:txBody>
      </p:sp>
      <p:graphicFrame>
        <p:nvGraphicFramePr>
          <p:cNvPr id="6146" name="Object 2"/>
          <p:cNvGraphicFramePr>
            <a:graphicFrameLocks noGrp="1" noChangeAspect="1"/>
          </p:cNvGraphicFramePr>
          <p:nvPr>
            <p:ph sz="half" idx="2"/>
            <p:extLst>
              <p:ext uri="{D42A27DB-BD31-4B8C-83A1-F6EECF244321}">
                <p14:modId xmlns:p14="http://schemas.microsoft.com/office/powerpoint/2010/main" val="1079075642"/>
              </p:ext>
            </p:extLst>
          </p:nvPr>
        </p:nvGraphicFramePr>
        <p:xfrm>
          <a:off x="1166813" y="3657600"/>
          <a:ext cx="5691187" cy="897415"/>
        </p:xfrm>
        <a:graphic>
          <a:graphicData uri="http://schemas.openxmlformats.org/presentationml/2006/ole">
            <mc:AlternateContent xmlns:mc="http://schemas.openxmlformats.org/markup-compatibility/2006">
              <mc:Choice xmlns:v="urn:schemas-microsoft-com:vml" Requires="v">
                <p:oleObj spid="_x0000_s6189" name="Equation" r:id="rId4" imgW="2400120" imgH="393480" progId="Equation.3">
                  <p:embed/>
                </p:oleObj>
              </mc:Choice>
              <mc:Fallback>
                <p:oleObj name="Equation" r:id="rId4" imgW="2400120" imgH="3934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6813" y="3657600"/>
                        <a:ext cx="5691187" cy="897415"/>
                      </a:xfrm>
                      <a:prstGeom prst="rect">
                        <a:avLst/>
                      </a:prstGeom>
                      <a:noFill/>
                      <a:ln>
                        <a:noFill/>
                      </a:ln>
                      <a:effectLst/>
                      <a:extLst/>
                    </p:spPr>
                  </p:pic>
                </p:oleObj>
              </mc:Fallback>
            </mc:AlternateContent>
          </a:graphicData>
        </a:graphic>
      </p:graphicFrame>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GB" sz="2800" dirty="0" smtClean="0"/>
              <a:t>Table 4.2 Frequency and Relative Frequency Distributions for the Sample of Cars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0584" y="2338234"/>
            <a:ext cx="6804216" cy="238616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GB" sz="2800" dirty="0" smtClean="0"/>
              <a:t>Law of Large Numbers</a:t>
            </a:r>
          </a:p>
        </p:txBody>
      </p:sp>
      <p:sp>
        <p:nvSpPr>
          <p:cNvPr id="41987" name="Rectangle 3"/>
          <p:cNvSpPr>
            <a:spLocks noGrp="1" noChangeArrowheads="1"/>
          </p:cNvSpPr>
          <p:nvPr>
            <p:ph type="body" idx="1"/>
          </p:nvPr>
        </p:nvSpPr>
        <p:spPr>
          <a:xfrm>
            <a:off x="131762" y="1600200"/>
            <a:ext cx="8631238"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b="1" i="1" u="sng" dirty="0" smtClean="0">
                <a:solidFill>
                  <a:schemeClr val="hlink"/>
                </a:solidFill>
              </a:rPr>
              <a:t>Law of Large Numbers</a:t>
            </a:r>
            <a:r>
              <a:rPr lang="en-GB" sz="2000" dirty="0" smtClean="0"/>
              <a:t> </a:t>
            </a:r>
          </a:p>
          <a:p>
            <a:pPr eaLnBrk="1" hangingPunct="1">
              <a:buFont typeface="Wingdings" charset="2"/>
              <a:buChar char=" "/>
            </a:pPr>
            <a:r>
              <a:rPr lang="en-GB" sz="2000" dirty="0" smtClean="0"/>
              <a:t>If an experiment is repeated again and again, the probability of an event obtained from the relative frequency approaches the actual or theoretical probability. </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GB" sz="2800" dirty="0" smtClean="0"/>
              <a:t>Example 4-11</a:t>
            </a:r>
          </a:p>
        </p:txBody>
      </p:sp>
      <p:sp>
        <p:nvSpPr>
          <p:cNvPr id="39939" name="Rectangle 3"/>
          <p:cNvSpPr>
            <a:spLocks noGrp="1" noChangeArrowheads="1"/>
          </p:cNvSpPr>
          <p:nvPr>
            <p:ph type="body" idx="1"/>
          </p:nvPr>
        </p:nvSpPr>
        <p:spPr>
          <a:xfrm>
            <a:off x="152400" y="1524000"/>
            <a:ext cx="8631238" cy="4114800"/>
          </a:xfrm>
        </p:spPr>
        <p:txBody>
          <a:bodyPr/>
          <a:lstStyle/>
          <a:p>
            <a:pPr eaLnBrk="1" hangingPunct="1">
              <a:buFont typeface="Wingdings" charset="2"/>
              <a:buChar char=" "/>
            </a:pPr>
            <a:r>
              <a:rPr lang="en-GB" sz="2000" dirty="0" smtClean="0"/>
              <a:t>Allison wants to determine the probability that a randomly selected family from New York State owns a home. How can she determine this probability?</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84917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en-GB" sz="2800" dirty="0" smtClean="0"/>
              <a:t>Example 4-11: Solution</a:t>
            </a:r>
          </a:p>
        </p:txBody>
      </p:sp>
      <p:sp>
        <p:nvSpPr>
          <p:cNvPr id="6148" name="Rectangle 3"/>
          <p:cNvSpPr>
            <a:spLocks noGrp="1" noChangeArrowheads="1"/>
          </p:cNvSpPr>
          <p:nvPr>
            <p:ph type="body" sz="half" idx="1"/>
          </p:nvPr>
        </p:nvSpPr>
        <p:spPr>
          <a:xfrm>
            <a:off x="180975" y="1524000"/>
            <a:ext cx="8353425" cy="4114800"/>
          </a:xfrm>
        </p:spPr>
        <p:txBody>
          <a:bodyPr/>
          <a:lstStyle/>
          <a:p>
            <a:pPr eaLnBrk="1" hangingPunct="1">
              <a:buSzTx/>
              <a:buFont typeface="Wingdings" charset="2"/>
              <a:buChar char=" "/>
            </a:pPr>
            <a:r>
              <a:rPr lang="en-GB" sz="2000" dirty="0" smtClean="0"/>
              <a:t>There are two outcomes for a randomly selected family from New York State: “This family owns a home” and “This family does not own a home.” These two events are not equally likely. Hence, the classical probability rule cannot be applied.  However, we can repeat this experiment again and again.  Hence, we will use the relative frequency approach to probability.</a:t>
            </a:r>
          </a:p>
          <a:p>
            <a:pPr eaLnBrk="1" hangingPunct="1">
              <a:buSzTx/>
              <a:buFont typeface="Wingdings" charset="2"/>
              <a:buNone/>
            </a:pPr>
            <a:endParaRPr lang="en-GB" sz="2000" dirty="0" smtClean="0"/>
          </a:p>
          <a:p>
            <a:pPr eaLnBrk="1" hangingPunct="1">
              <a:buSzTx/>
              <a:buFont typeface="Wingdings" charset="2"/>
              <a:buChar char=" "/>
            </a:pPr>
            <a:endParaRPr lang="en-GB" sz="2000" dirty="0" smtClean="0"/>
          </a:p>
          <a:p>
            <a:pPr eaLnBrk="1" hangingPunct="1">
              <a:buSzTx/>
              <a:buFont typeface="Wingdings" charset="2"/>
              <a:buChar char=" "/>
            </a:pPr>
            <a:endParaRPr lang="en-GB" sz="2000" dirty="0" smtClean="0"/>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extLst>
      <p:ext uri="{BB962C8B-B14F-4D97-AF65-F5344CB8AC3E}">
        <p14:creationId xmlns:p14="http://schemas.microsoft.com/office/powerpoint/2010/main" val="635065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GB" sz="2800" dirty="0" smtClean="0"/>
              <a:t>Three Conceptual Approaches to Probability</a:t>
            </a:r>
          </a:p>
        </p:txBody>
      </p:sp>
      <p:sp>
        <p:nvSpPr>
          <p:cNvPr id="43011" name="Rectangle 3"/>
          <p:cNvSpPr>
            <a:spLocks noGrp="1" noChangeArrowheads="1"/>
          </p:cNvSpPr>
          <p:nvPr>
            <p:ph type="body" idx="1"/>
          </p:nvPr>
        </p:nvSpPr>
        <p:spPr>
          <a:xfrm>
            <a:off x="123825" y="1600200"/>
            <a:ext cx="8486775" cy="4114800"/>
          </a:xfrm>
        </p:spPr>
        <p:txBody>
          <a:bodyPr/>
          <a:lstStyle/>
          <a:p>
            <a:pPr eaLnBrk="1" hangingPunct="1">
              <a:buFont typeface="Wingdings" charset="2"/>
              <a:buChar char=" "/>
            </a:pPr>
            <a:r>
              <a:rPr lang="en-GB" sz="2000" dirty="0" smtClean="0">
                <a:solidFill>
                  <a:schemeClr val="hlink"/>
                </a:solidFill>
              </a:rPr>
              <a:t>Subjective Probability</a:t>
            </a:r>
          </a:p>
          <a:p>
            <a:pPr eaLnBrk="1" hangingPunct="1">
              <a:buFont typeface="Wingdings" charset="2"/>
              <a:buChar char=" "/>
            </a:pPr>
            <a:endParaRPr lang="en-GB" sz="2000" dirty="0" smtClean="0">
              <a:solidFill>
                <a:schemeClr val="hlink"/>
              </a:solidFill>
            </a:endParaRPr>
          </a:p>
          <a:p>
            <a:pPr eaLnBrk="1" hangingPunct="1">
              <a:buFont typeface="Wingdings" charset="2"/>
              <a:buChar char=" "/>
            </a:pPr>
            <a:r>
              <a:rPr lang="en-GB" sz="2000" dirty="0" smtClean="0">
                <a:solidFill>
                  <a:schemeClr val="folHlink"/>
                </a:solidFill>
              </a:rPr>
              <a:t>Definition</a:t>
            </a:r>
            <a:r>
              <a:rPr lang="en-GB" sz="2000" dirty="0" smtClean="0"/>
              <a:t> </a:t>
            </a:r>
          </a:p>
          <a:p>
            <a:pPr eaLnBrk="1" hangingPunct="1">
              <a:buFont typeface="Wingdings" charset="2"/>
              <a:buChar char=" "/>
            </a:pPr>
            <a:r>
              <a:rPr lang="en-GB" sz="2000" b="1" i="1" u="sng" dirty="0" smtClean="0">
                <a:solidFill>
                  <a:schemeClr val="hlink"/>
                </a:solidFill>
              </a:rPr>
              <a:t>Subjective probability</a:t>
            </a:r>
            <a:r>
              <a:rPr lang="en-GB" sz="2000" dirty="0" smtClean="0"/>
              <a:t> is the probability assigned to an event based on subjective judgment, experience, information, and belief.</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304800"/>
            <a:ext cx="8229600" cy="1139825"/>
          </a:xfrm>
        </p:spPr>
        <p:txBody>
          <a:bodyPr/>
          <a:lstStyle/>
          <a:p>
            <a:pPr eaLnBrk="1" hangingPunct="1"/>
            <a:r>
              <a:rPr lang="en-GB" sz="2400" dirty="0" smtClean="0"/>
              <a:t>MARGINAL PROBABILITY, CONDITIONAL PROBABILITY, AND RELATED PROBABILITY CONCEPTS</a:t>
            </a:r>
          </a:p>
        </p:txBody>
      </p:sp>
      <p:sp>
        <p:nvSpPr>
          <p:cNvPr id="49155" name="Rectangle 3"/>
          <p:cNvSpPr>
            <a:spLocks noGrp="1" noChangeArrowheads="1"/>
          </p:cNvSpPr>
          <p:nvPr>
            <p:ph type="body" sz="half" idx="1"/>
          </p:nvPr>
        </p:nvSpPr>
        <p:spPr>
          <a:xfrm>
            <a:off x="241300" y="1600200"/>
            <a:ext cx="8064500" cy="4114800"/>
          </a:xfrm>
        </p:spPr>
        <p:txBody>
          <a:bodyPr/>
          <a:lstStyle/>
          <a:p>
            <a:pPr eaLnBrk="1" hangingPunct="1">
              <a:buFont typeface="Tahoma" charset="0"/>
              <a:buChar char=" "/>
            </a:pPr>
            <a:r>
              <a:rPr lang="en-GB" sz="2000" dirty="0" smtClean="0"/>
              <a:t>Suppose all 100 employees of a company were asked whether they are in </a:t>
            </a:r>
            <a:r>
              <a:rPr lang="en-GB" sz="2000" dirty="0" err="1" smtClean="0"/>
              <a:t>favor</a:t>
            </a:r>
            <a:r>
              <a:rPr lang="en-GB" sz="2000" dirty="0" smtClean="0"/>
              <a:t> of or against paying high salaries to CEOs of U.S. companies. Table 4.3 gives a two way classification of the responses of these 100 employees.</a:t>
            </a:r>
          </a:p>
        </p:txBody>
      </p:sp>
      <p:sp>
        <p:nvSpPr>
          <p:cNvPr id="8"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4800"/>
            <a:ext cx="9144000" cy="108821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sz="2800" dirty="0" smtClean="0"/>
              <a:t>Table 4.1 Examples of Experiments, Outcomes, and Sample Spaces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752600"/>
            <a:ext cx="7983065" cy="321990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304800"/>
            <a:ext cx="8229600" cy="1139825"/>
          </a:xfrm>
        </p:spPr>
        <p:txBody>
          <a:bodyPr/>
          <a:lstStyle/>
          <a:p>
            <a:pPr eaLnBrk="1" hangingPunct="1"/>
            <a:r>
              <a:rPr lang="en-GB" sz="2800" dirty="0" smtClean="0"/>
              <a:t>Table 4.3 Two-Way Classification of Employee Responses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2362200"/>
            <a:ext cx="6415697" cy="1890827"/>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304800"/>
            <a:ext cx="8229600" cy="1139825"/>
          </a:xfrm>
        </p:spPr>
        <p:txBody>
          <a:bodyPr/>
          <a:lstStyle/>
          <a:p>
            <a:pPr eaLnBrk="1" hangingPunct="1"/>
            <a:r>
              <a:rPr lang="en-GB" sz="2800" dirty="0" smtClean="0"/>
              <a:t>Table 4.4 Two-Way Classification of Employee Responses with Totals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949823"/>
            <a:ext cx="8001000" cy="2588559"/>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127000" y="1600200"/>
            <a:ext cx="8559800"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b="1" i="1" u="sng" dirty="0" smtClean="0">
                <a:solidFill>
                  <a:schemeClr val="hlink"/>
                </a:solidFill>
              </a:rPr>
              <a:t>Marginal probability</a:t>
            </a:r>
            <a:r>
              <a:rPr lang="en-GB" sz="2000" dirty="0" smtClean="0"/>
              <a:t> is the probability of a single event without consideration of any other event. Marginal probability is also called </a:t>
            </a:r>
            <a:r>
              <a:rPr lang="en-GB" sz="2000" b="1" i="1" u="sng" dirty="0" smtClean="0">
                <a:solidFill>
                  <a:schemeClr val="hlink"/>
                </a:solidFill>
              </a:rPr>
              <a:t>simple probability</a:t>
            </a:r>
            <a:r>
              <a:rPr lang="en-GB" sz="2000" dirty="0" smtClean="0"/>
              <a:t>. </a:t>
            </a:r>
          </a:p>
        </p:txBody>
      </p:sp>
      <p:sp>
        <p:nvSpPr>
          <p:cNvPr id="6" name="Rectangle 2"/>
          <p:cNvSpPr txBox="1">
            <a:spLocks noChangeArrowheads="1"/>
          </p:cNvSpPr>
          <p:nvPr/>
        </p:nvSpPr>
        <p:spPr bwMode="auto">
          <a:xfrm>
            <a:off x="457200" y="30480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ＭＳ Ｐゴシック" charset="-128"/>
                <a:cs typeface="+mj-cs"/>
              </a:defRPr>
            </a:lvl1pPr>
            <a:lvl2pPr algn="l" rtl="0" eaLnBrk="0" fontAlgn="base" hangingPunct="0">
              <a:spcBef>
                <a:spcPct val="0"/>
              </a:spcBef>
              <a:spcAft>
                <a:spcPct val="0"/>
              </a:spcAft>
              <a:defRPr sz="4400">
                <a:solidFill>
                  <a:schemeClr val="tx2"/>
                </a:solidFill>
                <a:latin typeface="Garamond" charset="0"/>
                <a:ea typeface="ＭＳ Ｐゴシック" charset="-128"/>
              </a:defRPr>
            </a:lvl2pPr>
            <a:lvl3pPr algn="l" rtl="0" eaLnBrk="0" fontAlgn="base" hangingPunct="0">
              <a:spcBef>
                <a:spcPct val="0"/>
              </a:spcBef>
              <a:spcAft>
                <a:spcPct val="0"/>
              </a:spcAft>
              <a:defRPr sz="4400">
                <a:solidFill>
                  <a:schemeClr val="tx2"/>
                </a:solidFill>
                <a:latin typeface="Garamond" charset="0"/>
                <a:ea typeface="ＭＳ Ｐゴシック" charset="-128"/>
              </a:defRPr>
            </a:lvl3pPr>
            <a:lvl4pPr algn="l" rtl="0" eaLnBrk="0" fontAlgn="base" hangingPunct="0">
              <a:spcBef>
                <a:spcPct val="0"/>
              </a:spcBef>
              <a:spcAft>
                <a:spcPct val="0"/>
              </a:spcAft>
              <a:defRPr sz="4400">
                <a:solidFill>
                  <a:schemeClr val="tx2"/>
                </a:solidFill>
                <a:latin typeface="Garamond" charset="0"/>
                <a:ea typeface="ＭＳ Ｐゴシック" charset="-128"/>
              </a:defRPr>
            </a:lvl4pPr>
            <a:lvl5pPr algn="l" rtl="0" eaLnBrk="0" fontAlgn="base" hangingPunct="0">
              <a:spcBef>
                <a:spcPct val="0"/>
              </a:spcBef>
              <a:spcAft>
                <a:spcPct val="0"/>
              </a:spcAft>
              <a:defRPr sz="4400">
                <a:solidFill>
                  <a:schemeClr val="tx2"/>
                </a:solidFill>
                <a:latin typeface="Garamond" charset="0"/>
                <a:ea typeface="ＭＳ Ｐゴシック" charset="-128"/>
              </a:defRPr>
            </a:lvl5pPr>
            <a:lvl6pPr marL="457200" algn="l" rtl="0" fontAlgn="base">
              <a:spcBef>
                <a:spcPct val="0"/>
              </a:spcBef>
              <a:spcAft>
                <a:spcPct val="0"/>
              </a:spcAft>
              <a:defRPr sz="4400">
                <a:solidFill>
                  <a:schemeClr val="tx2"/>
                </a:solidFill>
                <a:latin typeface="Garamond" charset="0"/>
              </a:defRPr>
            </a:lvl6pPr>
            <a:lvl7pPr marL="914400" algn="l" rtl="0" fontAlgn="base">
              <a:spcBef>
                <a:spcPct val="0"/>
              </a:spcBef>
              <a:spcAft>
                <a:spcPct val="0"/>
              </a:spcAft>
              <a:defRPr sz="4400">
                <a:solidFill>
                  <a:schemeClr val="tx2"/>
                </a:solidFill>
                <a:latin typeface="Garamond" charset="0"/>
              </a:defRPr>
            </a:lvl7pPr>
            <a:lvl8pPr marL="1371600" algn="l" rtl="0" fontAlgn="base">
              <a:spcBef>
                <a:spcPct val="0"/>
              </a:spcBef>
              <a:spcAft>
                <a:spcPct val="0"/>
              </a:spcAft>
              <a:defRPr sz="4400">
                <a:solidFill>
                  <a:schemeClr val="tx2"/>
                </a:solidFill>
                <a:latin typeface="Garamond" charset="0"/>
              </a:defRPr>
            </a:lvl8pPr>
            <a:lvl9pPr marL="1828800" algn="l" rtl="0" fontAlgn="base">
              <a:spcBef>
                <a:spcPct val="0"/>
              </a:spcBef>
              <a:spcAft>
                <a:spcPct val="0"/>
              </a:spcAft>
              <a:defRPr sz="4400">
                <a:solidFill>
                  <a:schemeClr val="tx2"/>
                </a:solidFill>
                <a:latin typeface="Garamond" charset="0"/>
              </a:defRPr>
            </a:lvl9pPr>
          </a:lstStyle>
          <a:p>
            <a:pPr eaLnBrk="1" hangingPunct="1"/>
            <a:r>
              <a:rPr lang="en-GB" sz="2400" dirty="0" smtClean="0"/>
              <a:t>MARGINAL PROBABILITY, CONDITIONAL PROBABILITY, AND RELATED PROBABILITY CONCEPTS</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GB" sz="2800" dirty="0" smtClean="0"/>
              <a:t>Table 4.5 Listing the Marginal Probabilities </a:t>
            </a:r>
          </a:p>
        </p:txBody>
      </p:sp>
      <p:sp>
        <p:nvSpPr>
          <p:cNvPr id="53252" name="Text Box 33"/>
          <p:cNvSpPr txBox="1">
            <a:spLocks noChangeArrowheads="1"/>
          </p:cNvSpPr>
          <p:nvPr/>
        </p:nvSpPr>
        <p:spPr bwMode="auto">
          <a:xfrm>
            <a:off x="3203575" y="5516563"/>
            <a:ext cx="3600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Verdana" charset="0"/>
                <a:ea typeface="ＭＳ Ｐゴシック" charset="-128"/>
              </a:defRPr>
            </a:lvl1pPr>
            <a:lvl2pPr marL="742950" indent="-285750">
              <a:defRPr sz="3200">
                <a:solidFill>
                  <a:schemeClr val="tx1"/>
                </a:solidFill>
                <a:latin typeface="Verdana" charset="0"/>
                <a:ea typeface="ＭＳ Ｐゴシック" charset="-128"/>
              </a:defRPr>
            </a:lvl2pPr>
            <a:lvl3pPr marL="1143000" indent="-228600">
              <a:defRPr sz="3200">
                <a:solidFill>
                  <a:schemeClr val="tx1"/>
                </a:solidFill>
                <a:latin typeface="Verdana" charset="0"/>
                <a:ea typeface="ＭＳ Ｐゴシック" charset="-128"/>
              </a:defRPr>
            </a:lvl3pPr>
            <a:lvl4pPr marL="1600200" indent="-228600">
              <a:defRPr sz="3200">
                <a:solidFill>
                  <a:schemeClr val="tx1"/>
                </a:solidFill>
                <a:latin typeface="Verdana" charset="0"/>
                <a:ea typeface="ＭＳ Ｐゴシック" charset="-128"/>
              </a:defRPr>
            </a:lvl4pPr>
            <a:lvl5pPr marL="2057400" indent="-228600">
              <a:defRPr sz="3200">
                <a:solidFill>
                  <a:schemeClr val="tx1"/>
                </a:solidFill>
                <a:latin typeface="Verdana" charset="0"/>
                <a:ea typeface="ＭＳ Ｐゴシック" charset="-128"/>
              </a:defRPr>
            </a:lvl5pPr>
            <a:lvl6pPr marL="2514600" indent="-228600" eaLnBrk="0" fontAlgn="base" hangingPunct="0">
              <a:spcBef>
                <a:spcPct val="0"/>
              </a:spcBef>
              <a:spcAft>
                <a:spcPct val="0"/>
              </a:spcAft>
              <a:defRPr sz="3200">
                <a:solidFill>
                  <a:schemeClr val="tx1"/>
                </a:solidFill>
                <a:latin typeface="Verdana" charset="0"/>
                <a:ea typeface="ＭＳ Ｐゴシック" charset="-128"/>
              </a:defRPr>
            </a:lvl6pPr>
            <a:lvl7pPr marL="2971800" indent="-228600" eaLnBrk="0" fontAlgn="base" hangingPunct="0">
              <a:spcBef>
                <a:spcPct val="0"/>
              </a:spcBef>
              <a:spcAft>
                <a:spcPct val="0"/>
              </a:spcAft>
              <a:defRPr sz="3200">
                <a:solidFill>
                  <a:schemeClr val="tx1"/>
                </a:solidFill>
                <a:latin typeface="Verdana" charset="0"/>
                <a:ea typeface="ＭＳ Ｐゴシック" charset="-128"/>
              </a:defRPr>
            </a:lvl7pPr>
            <a:lvl8pPr marL="3429000" indent="-228600" eaLnBrk="0" fontAlgn="base" hangingPunct="0">
              <a:spcBef>
                <a:spcPct val="0"/>
              </a:spcBef>
              <a:spcAft>
                <a:spcPct val="0"/>
              </a:spcAft>
              <a:defRPr sz="3200">
                <a:solidFill>
                  <a:schemeClr val="tx1"/>
                </a:solidFill>
                <a:latin typeface="Verdana" charset="0"/>
                <a:ea typeface="ＭＳ Ｐゴシック" charset="-128"/>
              </a:defRPr>
            </a:lvl8pPr>
            <a:lvl9pPr marL="3886200" indent="-228600" eaLnBrk="0" fontAlgn="base" hangingPunct="0">
              <a:spcBef>
                <a:spcPct val="0"/>
              </a:spcBef>
              <a:spcAft>
                <a:spcPct val="0"/>
              </a:spcAft>
              <a:defRPr sz="3200">
                <a:solidFill>
                  <a:schemeClr val="tx1"/>
                </a:solidFill>
                <a:latin typeface="Verdana" charset="0"/>
                <a:ea typeface="ＭＳ Ｐゴシック" charset="-128"/>
              </a:defRPr>
            </a:lvl9pPr>
          </a:lstStyle>
          <a:p>
            <a:pPr eaLnBrk="1" hangingPunct="1">
              <a:spcBef>
                <a:spcPct val="50000"/>
              </a:spcBef>
            </a:pPr>
            <a:endParaRPr lang="en-US" sz="1800">
              <a:latin typeface="Tahoma" charset="0"/>
            </a:endParaRPr>
          </a:p>
        </p:txBody>
      </p:sp>
      <p:sp>
        <p:nvSpPr>
          <p:cNvPr id="11"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752600"/>
            <a:ext cx="8831036" cy="2672121"/>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457200" y="30480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ＭＳ Ｐゴシック" charset="-128"/>
                <a:cs typeface="+mj-cs"/>
              </a:defRPr>
            </a:lvl1pPr>
            <a:lvl2pPr algn="l" rtl="0" eaLnBrk="0" fontAlgn="base" hangingPunct="0">
              <a:spcBef>
                <a:spcPct val="0"/>
              </a:spcBef>
              <a:spcAft>
                <a:spcPct val="0"/>
              </a:spcAft>
              <a:defRPr sz="4400">
                <a:solidFill>
                  <a:schemeClr val="tx2"/>
                </a:solidFill>
                <a:latin typeface="Garamond" charset="0"/>
                <a:ea typeface="ＭＳ Ｐゴシック" charset="-128"/>
              </a:defRPr>
            </a:lvl2pPr>
            <a:lvl3pPr algn="l" rtl="0" eaLnBrk="0" fontAlgn="base" hangingPunct="0">
              <a:spcBef>
                <a:spcPct val="0"/>
              </a:spcBef>
              <a:spcAft>
                <a:spcPct val="0"/>
              </a:spcAft>
              <a:defRPr sz="4400">
                <a:solidFill>
                  <a:schemeClr val="tx2"/>
                </a:solidFill>
                <a:latin typeface="Garamond" charset="0"/>
                <a:ea typeface="ＭＳ Ｐゴシック" charset="-128"/>
              </a:defRPr>
            </a:lvl3pPr>
            <a:lvl4pPr algn="l" rtl="0" eaLnBrk="0" fontAlgn="base" hangingPunct="0">
              <a:spcBef>
                <a:spcPct val="0"/>
              </a:spcBef>
              <a:spcAft>
                <a:spcPct val="0"/>
              </a:spcAft>
              <a:defRPr sz="4400">
                <a:solidFill>
                  <a:schemeClr val="tx2"/>
                </a:solidFill>
                <a:latin typeface="Garamond" charset="0"/>
                <a:ea typeface="ＭＳ Ｐゴシック" charset="-128"/>
              </a:defRPr>
            </a:lvl4pPr>
            <a:lvl5pPr algn="l" rtl="0" eaLnBrk="0" fontAlgn="base" hangingPunct="0">
              <a:spcBef>
                <a:spcPct val="0"/>
              </a:spcBef>
              <a:spcAft>
                <a:spcPct val="0"/>
              </a:spcAft>
              <a:defRPr sz="4400">
                <a:solidFill>
                  <a:schemeClr val="tx2"/>
                </a:solidFill>
                <a:latin typeface="Garamond" charset="0"/>
                <a:ea typeface="ＭＳ Ｐゴシック" charset="-128"/>
              </a:defRPr>
            </a:lvl5pPr>
            <a:lvl6pPr marL="457200" algn="l" rtl="0" fontAlgn="base">
              <a:spcBef>
                <a:spcPct val="0"/>
              </a:spcBef>
              <a:spcAft>
                <a:spcPct val="0"/>
              </a:spcAft>
              <a:defRPr sz="4400">
                <a:solidFill>
                  <a:schemeClr val="tx2"/>
                </a:solidFill>
                <a:latin typeface="Garamond" charset="0"/>
              </a:defRPr>
            </a:lvl6pPr>
            <a:lvl7pPr marL="914400" algn="l" rtl="0" fontAlgn="base">
              <a:spcBef>
                <a:spcPct val="0"/>
              </a:spcBef>
              <a:spcAft>
                <a:spcPct val="0"/>
              </a:spcAft>
              <a:defRPr sz="4400">
                <a:solidFill>
                  <a:schemeClr val="tx2"/>
                </a:solidFill>
                <a:latin typeface="Garamond" charset="0"/>
              </a:defRPr>
            </a:lvl7pPr>
            <a:lvl8pPr marL="1371600" algn="l" rtl="0" fontAlgn="base">
              <a:spcBef>
                <a:spcPct val="0"/>
              </a:spcBef>
              <a:spcAft>
                <a:spcPct val="0"/>
              </a:spcAft>
              <a:defRPr sz="4400">
                <a:solidFill>
                  <a:schemeClr val="tx2"/>
                </a:solidFill>
                <a:latin typeface="Garamond" charset="0"/>
              </a:defRPr>
            </a:lvl8pPr>
            <a:lvl9pPr marL="1828800" algn="l" rtl="0" fontAlgn="base">
              <a:spcBef>
                <a:spcPct val="0"/>
              </a:spcBef>
              <a:spcAft>
                <a:spcPct val="0"/>
              </a:spcAft>
              <a:defRPr sz="4400">
                <a:solidFill>
                  <a:schemeClr val="tx2"/>
                </a:solidFill>
                <a:latin typeface="Garamond" charset="0"/>
              </a:defRPr>
            </a:lvl9pPr>
          </a:lstStyle>
          <a:p>
            <a:pPr eaLnBrk="1" hangingPunct="1"/>
            <a:r>
              <a:rPr lang="en-GB" sz="2400" dirty="0" smtClean="0"/>
              <a:t>MARGINAL PROBABILITY, CONDITIONAL PROBABILITY, AND RELATED PROBABILITY CONCEPTS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133600"/>
            <a:ext cx="8571551" cy="1738427"/>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123825" y="1600200"/>
            <a:ext cx="8486775"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b="1" i="1" u="sng" dirty="0" smtClean="0">
                <a:solidFill>
                  <a:schemeClr val="hlink"/>
                </a:solidFill>
              </a:rPr>
              <a:t>Conditional probability</a:t>
            </a:r>
            <a:r>
              <a:rPr lang="en-GB" sz="2000" dirty="0" smtClean="0"/>
              <a:t> is the probability that an event will occur given that another has already occurred. If </a:t>
            </a:r>
            <a:r>
              <a:rPr lang="en-GB" sz="2000" i="1" dirty="0" smtClean="0"/>
              <a:t>A</a:t>
            </a:r>
            <a:r>
              <a:rPr lang="en-GB" sz="2000" dirty="0" smtClean="0"/>
              <a:t> and </a:t>
            </a:r>
            <a:r>
              <a:rPr lang="en-GB" sz="2000" i="1" dirty="0" smtClean="0"/>
              <a:t>B</a:t>
            </a:r>
            <a:r>
              <a:rPr lang="en-GB" sz="2000" dirty="0" smtClean="0"/>
              <a:t> are two events, then the conditional probability </a:t>
            </a:r>
            <a:r>
              <a:rPr lang="en-GB" sz="2000" i="1" dirty="0" smtClean="0"/>
              <a:t>A</a:t>
            </a:r>
            <a:r>
              <a:rPr lang="en-GB" sz="2000" dirty="0" smtClean="0"/>
              <a:t> given </a:t>
            </a:r>
            <a:r>
              <a:rPr lang="en-GB" sz="2000" i="1" dirty="0" smtClean="0"/>
              <a:t>B</a:t>
            </a:r>
            <a:r>
              <a:rPr lang="en-GB" sz="2000" dirty="0" smtClean="0"/>
              <a:t> is written as</a:t>
            </a:r>
          </a:p>
          <a:p>
            <a:pPr algn="ctr" eaLnBrk="1" hangingPunct="1">
              <a:buFont typeface="Wingdings" charset="2"/>
              <a:buChar char=" "/>
            </a:pPr>
            <a:r>
              <a:rPr lang="en-GB" sz="2000" b="1" i="1" dirty="0" smtClean="0"/>
              <a:t>P</a:t>
            </a:r>
            <a:r>
              <a:rPr lang="en-GB" sz="2000" b="1" dirty="0" smtClean="0"/>
              <a:t> ( </a:t>
            </a:r>
            <a:r>
              <a:rPr lang="en-GB" sz="2000" b="1" i="1" dirty="0" smtClean="0"/>
              <a:t>A </a:t>
            </a:r>
            <a:r>
              <a:rPr lang="en-GB" sz="2000" b="1" dirty="0" smtClean="0"/>
              <a:t>| </a:t>
            </a:r>
            <a:r>
              <a:rPr lang="en-GB" sz="2000" b="1" i="1" dirty="0" smtClean="0"/>
              <a:t>B </a:t>
            </a:r>
            <a:r>
              <a:rPr lang="en-GB" sz="2000" b="1" dirty="0" smtClean="0"/>
              <a:t>)</a:t>
            </a:r>
          </a:p>
          <a:p>
            <a:pPr eaLnBrk="1" hangingPunct="1">
              <a:buFont typeface="Wingdings" charset="2"/>
              <a:buChar char=" "/>
            </a:pPr>
            <a:r>
              <a:rPr lang="en-GB" sz="2000" dirty="0" smtClean="0"/>
              <a:t>and read as “the probability of </a:t>
            </a:r>
            <a:r>
              <a:rPr lang="en-GB" sz="2000" i="1" dirty="0" smtClean="0"/>
              <a:t>A</a:t>
            </a:r>
            <a:r>
              <a:rPr lang="en-GB" sz="2000" dirty="0" smtClean="0"/>
              <a:t> given that </a:t>
            </a:r>
            <a:r>
              <a:rPr lang="en-GB" sz="2000" i="1" dirty="0" smtClean="0"/>
              <a:t>B </a:t>
            </a:r>
            <a:r>
              <a:rPr lang="en-GB" sz="2000" dirty="0" smtClean="0"/>
              <a:t>has already occurred.”</a:t>
            </a:r>
          </a:p>
        </p:txBody>
      </p:sp>
      <p:sp>
        <p:nvSpPr>
          <p:cNvPr id="6" name="Rectangle 2"/>
          <p:cNvSpPr txBox="1">
            <a:spLocks noChangeArrowheads="1"/>
          </p:cNvSpPr>
          <p:nvPr/>
        </p:nvSpPr>
        <p:spPr bwMode="auto">
          <a:xfrm>
            <a:off x="457200" y="30480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ＭＳ Ｐゴシック" charset="-128"/>
                <a:cs typeface="+mj-cs"/>
              </a:defRPr>
            </a:lvl1pPr>
            <a:lvl2pPr algn="l" rtl="0" eaLnBrk="0" fontAlgn="base" hangingPunct="0">
              <a:spcBef>
                <a:spcPct val="0"/>
              </a:spcBef>
              <a:spcAft>
                <a:spcPct val="0"/>
              </a:spcAft>
              <a:defRPr sz="4400">
                <a:solidFill>
                  <a:schemeClr val="tx2"/>
                </a:solidFill>
                <a:latin typeface="Garamond" charset="0"/>
                <a:ea typeface="ＭＳ Ｐゴシック" charset="-128"/>
              </a:defRPr>
            </a:lvl2pPr>
            <a:lvl3pPr algn="l" rtl="0" eaLnBrk="0" fontAlgn="base" hangingPunct="0">
              <a:spcBef>
                <a:spcPct val="0"/>
              </a:spcBef>
              <a:spcAft>
                <a:spcPct val="0"/>
              </a:spcAft>
              <a:defRPr sz="4400">
                <a:solidFill>
                  <a:schemeClr val="tx2"/>
                </a:solidFill>
                <a:latin typeface="Garamond" charset="0"/>
                <a:ea typeface="ＭＳ Ｐゴシック" charset="-128"/>
              </a:defRPr>
            </a:lvl3pPr>
            <a:lvl4pPr algn="l" rtl="0" eaLnBrk="0" fontAlgn="base" hangingPunct="0">
              <a:spcBef>
                <a:spcPct val="0"/>
              </a:spcBef>
              <a:spcAft>
                <a:spcPct val="0"/>
              </a:spcAft>
              <a:defRPr sz="4400">
                <a:solidFill>
                  <a:schemeClr val="tx2"/>
                </a:solidFill>
                <a:latin typeface="Garamond" charset="0"/>
                <a:ea typeface="ＭＳ Ｐゴシック" charset="-128"/>
              </a:defRPr>
            </a:lvl4pPr>
            <a:lvl5pPr algn="l" rtl="0" eaLnBrk="0" fontAlgn="base" hangingPunct="0">
              <a:spcBef>
                <a:spcPct val="0"/>
              </a:spcBef>
              <a:spcAft>
                <a:spcPct val="0"/>
              </a:spcAft>
              <a:defRPr sz="4400">
                <a:solidFill>
                  <a:schemeClr val="tx2"/>
                </a:solidFill>
                <a:latin typeface="Garamond" charset="0"/>
                <a:ea typeface="ＭＳ Ｐゴシック" charset="-128"/>
              </a:defRPr>
            </a:lvl5pPr>
            <a:lvl6pPr marL="457200" algn="l" rtl="0" fontAlgn="base">
              <a:spcBef>
                <a:spcPct val="0"/>
              </a:spcBef>
              <a:spcAft>
                <a:spcPct val="0"/>
              </a:spcAft>
              <a:defRPr sz="4400">
                <a:solidFill>
                  <a:schemeClr val="tx2"/>
                </a:solidFill>
                <a:latin typeface="Garamond" charset="0"/>
              </a:defRPr>
            </a:lvl6pPr>
            <a:lvl7pPr marL="914400" algn="l" rtl="0" fontAlgn="base">
              <a:spcBef>
                <a:spcPct val="0"/>
              </a:spcBef>
              <a:spcAft>
                <a:spcPct val="0"/>
              </a:spcAft>
              <a:defRPr sz="4400">
                <a:solidFill>
                  <a:schemeClr val="tx2"/>
                </a:solidFill>
                <a:latin typeface="Garamond" charset="0"/>
              </a:defRPr>
            </a:lvl7pPr>
            <a:lvl8pPr marL="1371600" algn="l" rtl="0" fontAlgn="base">
              <a:spcBef>
                <a:spcPct val="0"/>
              </a:spcBef>
              <a:spcAft>
                <a:spcPct val="0"/>
              </a:spcAft>
              <a:defRPr sz="4400">
                <a:solidFill>
                  <a:schemeClr val="tx2"/>
                </a:solidFill>
                <a:latin typeface="Garamond" charset="0"/>
              </a:defRPr>
            </a:lvl8pPr>
            <a:lvl9pPr marL="1828800" algn="l" rtl="0" fontAlgn="base">
              <a:spcBef>
                <a:spcPct val="0"/>
              </a:spcBef>
              <a:spcAft>
                <a:spcPct val="0"/>
              </a:spcAft>
              <a:defRPr sz="4400">
                <a:solidFill>
                  <a:schemeClr val="tx2"/>
                </a:solidFill>
                <a:latin typeface="Garamond" charset="0"/>
              </a:defRPr>
            </a:lvl9pPr>
          </a:lstStyle>
          <a:p>
            <a:pPr eaLnBrk="1" hangingPunct="1"/>
            <a:r>
              <a:rPr lang="en-GB" sz="2400" dirty="0" smtClean="0"/>
              <a:t>MARGINAL PROBABILITY, CONDITIONAL PROBABILITY, AND RELATED PROBABILITY CONCEPTS</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GB" sz="2800" dirty="0" smtClean="0"/>
              <a:t>Example 4-12</a:t>
            </a:r>
          </a:p>
        </p:txBody>
      </p:sp>
      <p:sp>
        <p:nvSpPr>
          <p:cNvPr id="56323" name="Rectangle 3"/>
          <p:cNvSpPr>
            <a:spLocks noGrp="1" noChangeArrowheads="1"/>
          </p:cNvSpPr>
          <p:nvPr>
            <p:ph type="body" idx="1"/>
          </p:nvPr>
        </p:nvSpPr>
        <p:spPr>
          <a:xfrm>
            <a:off x="114300" y="1524000"/>
            <a:ext cx="8343900" cy="4114800"/>
          </a:xfrm>
        </p:spPr>
        <p:txBody>
          <a:bodyPr/>
          <a:lstStyle/>
          <a:p>
            <a:pPr eaLnBrk="1" hangingPunct="1">
              <a:buFont typeface="Wingdings" charset="2"/>
              <a:buChar char=" "/>
            </a:pPr>
            <a:r>
              <a:rPr lang="en-GB" sz="2000" dirty="0" smtClean="0"/>
              <a:t>Compute the conditional probability </a:t>
            </a:r>
            <a:r>
              <a:rPr lang="en-GB" sz="2000" i="1" dirty="0" smtClean="0"/>
              <a:t>P </a:t>
            </a:r>
            <a:r>
              <a:rPr lang="en-GB" sz="2000" dirty="0" smtClean="0"/>
              <a:t>(in </a:t>
            </a:r>
            <a:r>
              <a:rPr lang="en-GB" sz="2000" dirty="0" err="1" smtClean="0"/>
              <a:t>favor</a:t>
            </a:r>
            <a:r>
              <a:rPr lang="en-GB" sz="2000" dirty="0" smtClean="0"/>
              <a:t> | male) for the data on 100 employees given in Table 4.4.</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GB" sz="2800" dirty="0" smtClean="0"/>
              <a:t>Example 4-12: Solution</a:t>
            </a:r>
          </a:p>
        </p:txBody>
      </p:sp>
      <p:graphicFrame>
        <p:nvGraphicFramePr>
          <p:cNvPr id="7170" name="Object 2"/>
          <p:cNvGraphicFramePr>
            <a:graphicFrameLocks noGrp="1" noChangeAspect="1"/>
          </p:cNvGraphicFramePr>
          <p:nvPr>
            <p:ph sz="half" idx="2"/>
            <p:extLst>
              <p:ext uri="{D42A27DB-BD31-4B8C-83A1-F6EECF244321}">
                <p14:modId xmlns:p14="http://schemas.microsoft.com/office/powerpoint/2010/main" val="2347986566"/>
              </p:ext>
            </p:extLst>
          </p:nvPr>
        </p:nvGraphicFramePr>
        <p:xfrm>
          <a:off x="628650" y="4230632"/>
          <a:ext cx="8134350" cy="798568"/>
        </p:xfrm>
        <a:graphic>
          <a:graphicData uri="http://schemas.openxmlformats.org/presentationml/2006/ole">
            <mc:AlternateContent xmlns:mc="http://schemas.openxmlformats.org/markup-compatibility/2006">
              <mc:Choice xmlns:v="urn:schemas-microsoft-com:vml" Requires="v">
                <p:oleObj spid="_x0000_s7213" name="Equation" r:id="rId4" imgW="4000320" imgH="393480" progId="Equation.3">
                  <p:embed/>
                </p:oleObj>
              </mc:Choice>
              <mc:Fallback>
                <p:oleObj name="Equation" r:id="rId4" imgW="4000320" imgH="3934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650" y="4230632"/>
                        <a:ext cx="8134350" cy="798568"/>
                      </a:xfrm>
                      <a:prstGeom prst="rect">
                        <a:avLst/>
                      </a:prstGeom>
                      <a:noFill/>
                      <a:ln>
                        <a:noFill/>
                      </a:ln>
                      <a:effectLst/>
                      <a:extLst/>
                    </p:spPr>
                  </p:pic>
                </p:oleObj>
              </mc:Fallback>
            </mc:AlternateContent>
          </a:graphicData>
        </a:graphic>
      </p:graphicFrame>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2942" y="1685586"/>
            <a:ext cx="7278116" cy="2429214"/>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GB" sz="2800" dirty="0" smtClean="0"/>
              <a:t>Figure 4.6 Tree Diagram.</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1042" y="1590046"/>
            <a:ext cx="7220958" cy="450595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GB" sz="2800" dirty="0" smtClean="0"/>
              <a:t>Example 4-13</a:t>
            </a:r>
          </a:p>
        </p:txBody>
      </p:sp>
      <p:sp>
        <p:nvSpPr>
          <p:cNvPr id="58371" name="Rectangle 3"/>
          <p:cNvSpPr>
            <a:spLocks noGrp="1" noChangeArrowheads="1"/>
          </p:cNvSpPr>
          <p:nvPr>
            <p:ph type="body" idx="1"/>
          </p:nvPr>
        </p:nvSpPr>
        <p:spPr>
          <a:xfrm>
            <a:off x="152400" y="1524000"/>
            <a:ext cx="8486775" cy="4114800"/>
          </a:xfrm>
        </p:spPr>
        <p:txBody>
          <a:bodyPr/>
          <a:lstStyle/>
          <a:p>
            <a:pPr eaLnBrk="1" hangingPunct="1">
              <a:buFont typeface="Wingdings" charset="2"/>
              <a:buChar char=" "/>
            </a:pPr>
            <a:r>
              <a:rPr lang="en-GB" sz="2000" dirty="0" smtClean="0"/>
              <a:t>For the data of Table 4.4, calculate the conditional probability that a randomly selected employee is a female given that this employee is in </a:t>
            </a:r>
            <a:r>
              <a:rPr lang="en-GB" sz="2000" dirty="0" err="1" smtClean="0"/>
              <a:t>favor</a:t>
            </a:r>
            <a:r>
              <a:rPr lang="en-GB" sz="2000" dirty="0" smtClean="0"/>
              <a:t> of paying high salaries to CEOs.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sz="2800" dirty="0" smtClean="0"/>
              <a:t>Example 4-1</a:t>
            </a:r>
          </a:p>
        </p:txBody>
      </p:sp>
      <p:sp>
        <p:nvSpPr>
          <p:cNvPr id="17411" name="Rectangle 3"/>
          <p:cNvSpPr>
            <a:spLocks noGrp="1" noChangeArrowheads="1"/>
          </p:cNvSpPr>
          <p:nvPr>
            <p:ph type="body" idx="1"/>
          </p:nvPr>
        </p:nvSpPr>
        <p:spPr>
          <a:xfrm>
            <a:off x="152400" y="1600200"/>
            <a:ext cx="8631238" cy="4114800"/>
          </a:xfrm>
        </p:spPr>
        <p:txBody>
          <a:bodyPr/>
          <a:lstStyle/>
          <a:p>
            <a:pPr eaLnBrk="1" hangingPunct="1">
              <a:buFont typeface="Wingdings" charset="2"/>
              <a:buChar char=" "/>
            </a:pPr>
            <a:r>
              <a:rPr lang="en-GB" sz="2000" dirty="0" smtClean="0"/>
              <a:t>Draw the Venn and tree diagrams for the experiment of tossing a coin once.</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en-GB" sz="2800" dirty="0" smtClean="0"/>
              <a:t>Example 4-13: Solution</a:t>
            </a:r>
          </a:p>
        </p:txBody>
      </p:sp>
      <p:graphicFrame>
        <p:nvGraphicFramePr>
          <p:cNvPr id="8194" name="Object 2"/>
          <p:cNvGraphicFramePr>
            <a:graphicFrameLocks noChangeAspect="1"/>
          </p:cNvGraphicFramePr>
          <p:nvPr>
            <p:extLst>
              <p:ext uri="{D42A27DB-BD31-4B8C-83A1-F6EECF244321}">
                <p14:modId xmlns:p14="http://schemas.microsoft.com/office/powerpoint/2010/main" val="1191192599"/>
              </p:ext>
            </p:extLst>
          </p:nvPr>
        </p:nvGraphicFramePr>
        <p:xfrm>
          <a:off x="422275" y="4038600"/>
          <a:ext cx="8112125" cy="1672230"/>
        </p:xfrm>
        <a:graphic>
          <a:graphicData uri="http://schemas.openxmlformats.org/presentationml/2006/ole">
            <mc:AlternateContent xmlns:mc="http://schemas.openxmlformats.org/markup-compatibility/2006">
              <mc:Choice xmlns:v="urn:schemas-microsoft-com:vml" Requires="v">
                <p:oleObj spid="_x0000_s8237" name="Equation" r:id="rId4" imgW="4051080" imgH="838080" progId="Equation.3">
                  <p:embed/>
                </p:oleObj>
              </mc:Choice>
              <mc:Fallback>
                <p:oleObj name="Equation" r:id="rId4" imgW="4051080" imgH="8380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275" y="4038600"/>
                        <a:ext cx="8112125" cy="1672230"/>
                      </a:xfrm>
                      <a:prstGeom prst="rect">
                        <a:avLst/>
                      </a:prstGeom>
                      <a:noFill/>
                      <a:ln>
                        <a:noFill/>
                      </a:ln>
                      <a:effectLst/>
                      <a:extLst/>
                    </p:spPr>
                  </p:pic>
                </p:oleObj>
              </mc:Fallback>
            </mc:AlternateContent>
          </a:graphicData>
        </a:graphic>
      </p:graphicFrame>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33127" y="1600200"/>
            <a:ext cx="5877746" cy="2219635"/>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GB" sz="2800" dirty="0" smtClean="0"/>
              <a:t>Figure 4.7 Tree diagram.</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094" y="1580519"/>
            <a:ext cx="7382906" cy="4515481"/>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GB" sz="2800" dirty="0" smtClean="0"/>
              <a:t>Case Study 4-1 Do You Worry About Your Weight?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472" y="1523453"/>
            <a:ext cx="7725928" cy="472494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a:xfrm>
            <a:off x="152400" y="1600200"/>
            <a:ext cx="8559800"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Events that cannot occur together are said to be </a:t>
            </a:r>
            <a:r>
              <a:rPr lang="en-GB" sz="2000" b="1" i="1" u="sng" dirty="0" smtClean="0">
                <a:solidFill>
                  <a:schemeClr val="hlink"/>
                </a:solidFill>
              </a:rPr>
              <a:t>mutually exclusive events</a:t>
            </a:r>
            <a:r>
              <a:rPr lang="en-GB" sz="2000" dirty="0" smtClean="0"/>
              <a:t>.</a:t>
            </a:r>
          </a:p>
        </p:txBody>
      </p:sp>
      <p:sp>
        <p:nvSpPr>
          <p:cNvPr id="7" name="Rectangle 2"/>
          <p:cNvSpPr txBox="1">
            <a:spLocks noChangeArrowheads="1"/>
          </p:cNvSpPr>
          <p:nvPr/>
        </p:nvSpPr>
        <p:spPr bwMode="auto">
          <a:xfrm>
            <a:off x="457200" y="30480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ＭＳ Ｐゴシック" charset="-128"/>
                <a:cs typeface="+mj-cs"/>
              </a:defRPr>
            </a:lvl1pPr>
            <a:lvl2pPr algn="l" rtl="0" eaLnBrk="0" fontAlgn="base" hangingPunct="0">
              <a:spcBef>
                <a:spcPct val="0"/>
              </a:spcBef>
              <a:spcAft>
                <a:spcPct val="0"/>
              </a:spcAft>
              <a:defRPr sz="4400">
                <a:solidFill>
                  <a:schemeClr val="tx2"/>
                </a:solidFill>
                <a:latin typeface="Garamond" charset="0"/>
                <a:ea typeface="ＭＳ Ｐゴシック" charset="-128"/>
              </a:defRPr>
            </a:lvl2pPr>
            <a:lvl3pPr algn="l" rtl="0" eaLnBrk="0" fontAlgn="base" hangingPunct="0">
              <a:spcBef>
                <a:spcPct val="0"/>
              </a:spcBef>
              <a:spcAft>
                <a:spcPct val="0"/>
              </a:spcAft>
              <a:defRPr sz="4400">
                <a:solidFill>
                  <a:schemeClr val="tx2"/>
                </a:solidFill>
                <a:latin typeface="Garamond" charset="0"/>
                <a:ea typeface="ＭＳ Ｐゴシック" charset="-128"/>
              </a:defRPr>
            </a:lvl3pPr>
            <a:lvl4pPr algn="l" rtl="0" eaLnBrk="0" fontAlgn="base" hangingPunct="0">
              <a:spcBef>
                <a:spcPct val="0"/>
              </a:spcBef>
              <a:spcAft>
                <a:spcPct val="0"/>
              </a:spcAft>
              <a:defRPr sz="4400">
                <a:solidFill>
                  <a:schemeClr val="tx2"/>
                </a:solidFill>
                <a:latin typeface="Garamond" charset="0"/>
                <a:ea typeface="ＭＳ Ｐゴシック" charset="-128"/>
              </a:defRPr>
            </a:lvl4pPr>
            <a:lvl5pPr algn="l" rtl="0" eaLnBrk="0" fontAlgn="base" hangingPunct="0">
              <a:spcBef>
                <a:spcPct val="0"/>
              </a:spcBef>
              <a:spcAft>
                <a:spcPct val="0"/>
              </a:spcAft>
              <a:defRPr sz="4400">
                <a:solidFill>
                  <a:schemeClr val="tx2"/>
                </a:solidFill>
                <a:latin typeface="Garamond" charset="0"/>
                <a:ea typeface="ＭＳ Ｐゴシック" charset="-128"/>
              </a:defRPr>
            </a:lvl5pPr>
            <a:lvl6pPr marL="457200" algn="l" rtl="0" fontAlgn="base">
              <a:spcBef>
                <a:spcPct val="0"/>
              </a:spcBef>
              <a:spcAft>
                <a:spcPct val="0"/>
              </a:spcAft>
              <a:defRPr sz="4400">
                <a:solidFill>
                  <a:schemeClr val="tx2"/>
                </a:solidFill>
                <a:latin typeface="Garamond" charset="0"/>
              </a:defRPr>
            </a:lvl6pPr>
            <a:lvl7pPr marL="914400" algn="l" rtl="0" fontAlgn="base">
              <a:spcBef>
                <a:spcPct val="0"/>
              </a:spcBef>
              <a:spcAft>
                <a:spcPct val="0"/>
              </a:spcAft>
              <a:defRPr sz="4400">
                <a:solidFill>
                  <a:schemeClr val="tx2"/>
                </a:solidFill>
                <a:latin typeface="Garamond" charset="0"/>
              </a:defRPr>
            </a:lvl7pPr>
            <a:lvl8pPr marL="1371600" algn="l" rtl="0" fontAlgn="base">
              <a:spcBef>
                <a:spcPct val="0"/>
              </a:spcBef>
              <a:spcAft>
                <a:spcPct val="0"/>
              </a:spcAft>
              <a:defRPr sz="4400">
                <a:solidFill>
                  <a:schemeClr val="tx2"/>
                </a:solidFill>
                <a:latin typeface="Garamond" charset="0"/>
              </a:defRPr>
            </a:lvl8pPr>
            <a:lvl9pPr marL="1828800" algn="l" rtl="0" fontAlgn="base">
              <a:spcBef>
                <a:spcPct val="0"/>
              </a:spcBef>
              <a:spcAft>
                <a:spcPct val="0"/>
              </a:spcAft>
              <a:defRPr sz="4400">
                <a:solidFill>
                  <a:schemeClr val="tx2"/>
                </a:solidFill>
                <a:latin typeface="Garamond" charset="0"/>
              </a:defRPr>
            </a:lvl9pPr>
          </a:lstStyle>
          <a:p>
            <a:pPr eaLnBrk="1" hangingPunct="1"/>
            <a:r>
              <a:rPr lang="en-GB" sz="2400" dirty="0" smtClean="0"/>
              <a:t>MARGINAL PROBABILITY, CONDITIONAL PROBABILITY, AND RELATED PROBABILITY CONCEPTS</a:t>
            </a:r>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GB" sz="2800" dirty="0" smtClean="0"/>
              <a:t>Example 4-14</a:t>
            </a:r>
          </a:p>
        </p:txBody>
      </p:sp>
      <p:sp>
        <p:nvSpPr>
          <p:cNvPr id="62467" name="Rectangle 3"/>
          <p:cNvSpPr>
            <a:spLocks noGrp="1" noChangeArrowheads="1"/>
          </p:cNvSpPr>
          <p:nvPr>
            <p:ph type="body" idx="1"/>
          </p:nvPr>
        </p:nvSpPr>
        <p:spPr>
          <a:xfrm>
            <a:off x="76200" y="1524000"/>
            <a:ext cx="9144000" cy="4114800"/>
          </a:xfrm>
        </p:spPr>
        <p:txBody>
          <a:bodyPr/>
          <a:lstStyle/>
          <a:p>
            <a:pPr eaLnBrk="1" hangingPunct="1">
              <a:buSzTx/>
              <a:buFont typeface="Wingdings" charset="2"/>
              <a:buChar char=" "/>
            </a:pPr>
            <a:r>
              <a:rPr lang="en-GB" sz="2000" dirty="0" smtClean="0"/>
              <a:t>Consider the following events for one roll of a die:</a:t>
            </a:r>
          </a:p>
          <a:p>
            <a:pPr lvl="1" eaLnBrk="1" hangingPunct="1">
              <a:buSzTx/>
              <a:buFont typeface="Wingdings" charset="2"/>
              <a:buChar char=" "/>
            </a:pPr>
            <a:r>
              <a:rPr lang="en-GB" sz="2000" i="1" dirty="0" smtClean="0"/>
              <a:t>A</a:t>
            </a:r>
            <a:r>
              <a:rPr lang="en-GB" sz="2000" dirty="0" smtClean="0"/>
              <a:t>= an even number is observed= {2, 4, 6}</a:t>
            </a:r>
          </a:p>
          <a:p>
            <a:pPr lvl="1" eaLnBrk="1" hangingPunct="1">
              <a:buSzTx/>
              <a:buFont typeface="Wingdings" charset="2"/>
              <a:buChar char=" "/>
            </a:pPr>
            <a:r>
              <a:rPr lang="en-GB" sz="2000" i="1" dirty="0" smtClean="0"/>
              <a:t>B</a:t>
            </a:r>
            <a:r>
              <a:rPr lang="en-GB" sz="2000" dirty="0" smtClean="0"/>
              <a:t>= an odd number is observed= {1, 3, 5}</a:t>
            </a:r>
          </a:p>
          <a:p>
            <a:pPr lvl="1" eaLnBrk="1" hangingPunct="1">
              <a:buSzTx/>
              <a:buFont typeface="Wingdings" charset="2"/>
              <a:buChar char=" "/>
            </a:pPr>
            <a:r>
              <a:rPr lang="en-GB" sz="2000" i="1" dirty="0" smtClean="0"/>
              <a:t>C</a:t>
            </a:r>
            <a:r>
              <a:rPr lang="en-GB" sz="2000" dirty="0" smtClean="0"/>
              <a:t>= a number less than 5 is observed= {1, 2, 3, 4}</a:t>
            </a:r>
          </a:p>
          <a:p>
            <a:pPr eaLnBrk="1" hangingPunct="1">
              <a:buSzTx/>
              <a:buFont typeface="Wingdings" charset="2"/>
              <a:buChar char=" "/>
            </a:pPr>
            <a:r>
              <a:rPr lang="en-GB" sz="2000" dirty="0" smtClean="0"/>
              <a:t>Are events </a:t>
            </a:r>
            <a:r>
              <a:rPr lang="en-GB" sz="2000" i="1" dirty="0" smtClean="0"/>
              <a:t>A</a:t>
            </a:r>
            <a:r>
              <a:rPr lang="en-GB" sz="2000" dirty="0" smtClean="0"/>
              <a:t> and B mutually exclusive? Are events </a:t>
            </a:r>
            <a:r>
              <a:rPr lang="en-GB" sz="2000" i="1" dirty="0" smtClean="0"/>
              <a:t>A </a:t>
            </a:r>
            <a:r>
              <a:rPr lang="en-GB" sz="2000" dirty="0" smtClean="0"/>
              <a:t>and </a:t>
            </a:r>
            <a:r>
              <a:rPr lang="en-GB" sz="2000" i="1" dirty="0" smtClean="0"/>
              <a:t>C </a:t>
            </a:r>
            <a:r>
              <a:rPr lang="en-GB" sz="2000" dirty="0" smtClean="0"/>
              <a:t>mutually exclusive? </a:t>
            </a:r>
          </a:p>
          <a:p>
            <a:pPr eaLnBrk="1" hangingPunct="1">
              <a:buSzTx/>
              <a:buFont typeface="Wingdings" charset="2"/>
              <a:buChar char=" "/>
            </a:pP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GB" sz="2800" dirty="0" smtClean="0"/>
              <a:t>Example 4-14: Solution</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764" y="1948796"/>
            <a:ext cx="8831036" cy="3309004"/>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GB" sz="2800" dirty="0" smtClean="0"/>
              <a:t>Example 4-15</a:t>
            </a:r>
          </a:p>
        </p:txBody>
      </p:sp>
      <p:sp>
        <p:nvSpPr>
          <p:cNvPr id="64515" name="Rectangle 3"/>
          <p:cNvSpPr>
            <a:spLocks noGrp="1" noChangeArrowheads="1"/>
          </p:cNvSpPr>
          <p:nvPr>
            <p:ph type="body" idx="1"/>
          </p:nvPr>
        </p:nvSpPr>
        <p:spPr>
          <a:xfrm>
            <a:off x="76200" y="1524000"/>
            <a:ext cx="9144000" cy="4114800"/>
          </a:xfrm>
        </p:spPr>
        <p:txBody>
          <a:bodyPr/>
          <a:lstStyle/>
          <a:p>
            <a:pPr eaLnBrk="1" hangingPunct="1">
              <a:buSzTx/>
              <a:buFont typeface="Wingdings" charset="2"/>
              <a:buChar char=" "/>
            </a:pPr>
            <a:r>
              <a:rPr lang="en-GB" sz="2000" dirty="0" smtClean="0"/>
              <a:t>Consider the following two events for a randomly selected adult:</a:t>
            </a:r>
          </a:p>
          <a:p>
            <a:pPr lvl="1" eaLnBrk="1" hangingPunct="1">
              <a:buSzTx/>
              <a:buFont typeface="Wingdings" charset="2"/>
              <a:buChar char=" "/>
            </a:pPr>
            <a:r>
              <a:rPr lang="en-GB" sz="2000" i="1" dirty="0" smtClean="0"/>
              <a:t>Y </a:t>
            </a:r>
            <a:r>
              <a:rPr lang="en-GB" sz="2000" dirty="0" smtClean="0"/>
              <a:t>= this adult has shopped on the Internet at least once</a:t>
            </a:r>
          </a:p>
          <a:p>
            <a:pPr lvl="1" eaLnBrk="1" hangingPunct="1">
              <a:buSzTx/>
              <a:buFont typeface="Wingdings" charset="2"/>
              <a:buChar char=" "/>
            </a:pPr>
            <a:r>
              <a:rPr lang="en-GB" sz="2000" i="1" dirty="0" smtClean="0"/>
              <a:t>N </a:t>
            </a:r>
            <a:r>
              <a:rPr lang="en-GB" sz="2000" dirty="0" smtClean="0"/>
              <a:t>= this adult has never shopped on the Internet</a:t>
            </a:r>
          </a:p>
          <a:p>
            <a:pPr eaLnBrk="1" hangingPunct="1">
              <a:buSzTx/>
              <a:buFont typeface="Wingdings" charset="2"/>
              <a:buChar char=" "/>
            </a:pPr>
            <a:r>
              <a:rPr lang="en-GB" sz="2000" dirty="0" smtClean="0"/>
              <a:t>Are events </a:t>
            </a:r>
            <a:r>
              <a:rPr lang="en-GB" sz="2000" i="1" dirty="0" smtClean="0"/>
              <a:t>Y</a:t>
            </a:r>
            <a:r>
              <a:rPr lang="en-GB" sz="2000" dirty="0" smtClean="0"/>
              <a:t> and </a:t>
            </a:r>
            <a:r>
              <a:rPr lang="en-GB" sz="2000" i="1" dirty="0" smtClean="0"/>
              <a:t>N</a:t>
            </a:r>
            <a:r>
              <a:rPr lang="en-GB" sz="2000" dirty="0" smtClean="0"/>
              <a:t> mutually exclusive?</a:t>
            </a:r>
          </a:p>
          <a:p>
            <a:pPr eaLnBrk="1" hangingPunct="1">
              <a:buSzTx/>
              <a:buFont typeface="Wingdings" charset="2"/>
              <a:buChar char=" "/>
            </a:pP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GB" sz="2800" dirty="0" smtClean="0"/>
              <a:t>Example 4-15: Solution</a:t>
            </a:r>
          </a:p>
        </p:txBody>
      </p:sp>
      <p:sp>
        <p:nvSpPr>
          <p:cNvPr id="65539" name="Rectangle 3"/>
          <p:cNvSpPr>
            <a:spLocks noGrp="1" noChangeArrowheads="1"/>
          </p:cNvSpPr>
          <p:nvPr>
            <p:ph type="body" sz="half" idx="1"/>
          </p:nvPr>
        </p:nvSpPr>
        <p:spPr>
          <a:xfrm>
            <a:off x="152400" y="1565275"/>
            <a:ext cx="8077200" cy="4530725"/>
          </a:xfrm>
        </p:spPr>
        <p:txBody>
          <a:bodyPr/>
          <a:lstStyle/>
          <a:p>
            <a:pPr eaLnBrk="1" hangingPunct="1">
              <a:buFont typeface="Wingdings" charset="2"/>
              <a:buNone/>
            </a:pPr>
            <a:r>
              <a:rPr lang="en-GB" sz="2000" dirty="0" smtClean="0"/>
              <a:t>    As we can observe from the definitions of events Y and N and from Figure 4.10, events Y and N have no common outcome. Hence, these two events are mutually exclusive.</a:t>
            </a:r>
          </a:p>
        </p:txBody>
      </p:sp>
      <p:sp>
        <p:nvSpPr>
          <p:cNvPr id="8"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2590800"/>
            <a:ext cx="5525272" cy="314368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1600" y="5715001"/>
            <a:ext cx="6077511" cy="446452"/>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type="body" idx="1"/>
          </p:nvPr>
        </p:nvSpPr>
        <p:spPr>
          <a:xfrm>
            <a:off x="76201" y="1600200"/>
            <a:ext cx="8743950"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Two events are said to be </a:t>
            </a:r>
            <a:r>
              <a:rPr lang="en-GB" sz="2000" b="1" i="1" u="sng" dirty="0" smtClean="0">
                <a:solidFill>
                  <a:schemeClr val="hlink"/>
                </a:solidFill>
              </a:rPr>
              <a:t>independent</a:t>
            </a:r>
            <a:r>
              <a:rPr lang="en-GB" sz="2000" dirty="0" smtClean="0"/>
              <a:t> if the occurrence of one does not change the probability of the occurrence of the other. In other words, </a:t>
            </a:r>
            <a:r>
              <a:rPr lang="en-GB" sz="2000" i="1" dirty="0" smtClean="0"/>
              <a:t>A</a:t>
            </a:r>
            <a:r>
              <a:rPr lang="en-GB" sz="2000" dirty="0" smtClean="0"/>
              <a:t> and </a:t>
            </a:r>
            <a:r>
              <a:rPr lang="en-GB" sz="2000" i="1" dirty="0" smtClean="0"/>
              <a:t>B</a:t>
            </a:r>
            <a:r>
              <a:rPr lang="en-GB" sz="2000" dirty="0" smtClean="0"/>
              <a:t> are </a:t>
            </a:r>
            <a:r>
              <a:rPr lang="en-GB" sz="2000" b="1" i="1" u="sng" dirty="0" smtClean="0">
                <a:solidFill>
                  <a:schemeClr val="hlink"/>
                </a:solidFill>
              </a:rPr>
              <a:t>independent</a:t>
            </a:r>
            <a:r>
              <a:rPr lang="en-GB" sz="2000" dirty="0" smtClean="0"/>
              <a:t> </a:t>
            </a:r>
            <a:r>
              <a:rPr lang="en-GB" sz="2000" b="1" i="1" u="sng" dirty="0" smtClean="0">
                <a:solidFill>
                  <a:schemeClr val="hlink"/>
                </a:solidFill>
              </a:rPr>
              <a:t>events</a:t>
            </a:r>
            <a:r>
              <a:rPr lang="en-GB" sz="2000" dirty="0" smtClean="0"/>
              <a:t> if </a:t>
            </a:r>
          </a:p>
          <a:p>
            <a:pPr eaLnBrk="1" hangingPunct="1">
              <a:buFont typeface="Wingdings" charset="2"/>
              <a:buChar char=" "/>
            </a:pPr>
            <a:r>
              <a:rPr lang="en-GB" sz="2000" dirty="0" smtClean="0"/>
              <a:t>       </a:t>
            </a:r>
          </a:p>
          <a:p>
            <a:pPr eaLnBrk="1" hangingPunct="1">
              <a:buFont typeface="Wingdings" charset="2"/>
              <a:buChar char=" "/>
            </a:pPr>
            <a:r>
              <a:rPr lang="en-GB" sz="2000" dirty="0"/>
              <a:t> </a:t>
            </a:r>
            <a:r>
              <a:rPr lang="en-GB" sz="2000" dirty="0" smtClean="0"/>
              <a:t>           either   </a:t>
            </a:r>
            <a:r>
              <a:rPr lang="en-GB" sz="2000" i="1" dirty="0" smtClean="0"/>
              <a:t>P</a:t>
            </a:r>
            <a:r>
              <a:rPr lang="en-GB" sz="2000" dirty="0" smtClean="0"/>
              <a:t>(</a:t>
            </a:r>
            <a:r>
              <a:rPr lang="en-GB" sz="2000" i="1" dirty="0" smtClean="0"/>
              <a:t>A</a:t>
            </a:r>
            <a:r>
              <a:rPr lang="en-GB" sz="2000" dirty="0" smtClean="0"/>
              <a:t> | </a:t>
            </a:r>
            <a:r>
              <a:rPr lang="en-GB" sz="2000" i="1" dirty="0" smtClean="0"/>
              <a:t>B</a:t>
            </a:r>
            <a:r>
              <a:rPr lang="en-GB" sz="2000" dirty="0" smtClean="0"/>
              <a:t>) = </a:t>
            </a:r>
            <a:r>
              <a:rPr lang="en-GB" sz="2000" i="1" dirty="0" smtClean="0"/>
              <a:t>P</a:t>
            </a:r>
            <a:r>
              <a:rPr lang="en-GB" sz="2000" dirty="0" smtClean="0"/>
              <a:t>(</a:t>
            </a:r>
            <a:r>
              <a:rPr lang="en-GB" sz="2000" i="1" dirty="0" smtClean="0"/>
              <a:t>A</a:t>
            </a:r>
            <a:r>
              <a:rPr lang="en-GB" sz="2000" dirty="0" smtClean="0"/>
              <a:t>)   or   </a:t>
            </a:r>
            <a:r>
              <a:rPr lang="en-GB" sz="2000" i="1" dirty="0" smtClean="0"/>
              <a:t>P</a:t>
            </a:r>
            <a:r>
              <a:rPr lang="en-GB" sz="2000" dirty="0" smtClean="0"/>
              <a:t>(</a:t>
            </a:r>
            <a:r>
              <a:rPr lang="en-GB" sz="2000" i="1" dirty="0" smtClean="0"/>
              <a:t>B </a:t>
            </a:r>
            <a:r>
              <a:rPr lang="en-GB" sz="2000" dirty="0" smtClean="0"/>
              <a:t>| </a:t>
            </a:r>
            <a:r>
              <a:rPr lang="en-GB" sz="2000" i="1" dirty="0" smtClean="0"/>
              <a:t>A</a:t>
            </a:r>
            <a:r>
              <a:rPr lang="en-GB" sz="2000" dirty="0" smtClean="0"/>
              <a:t>) = </a:t>
            </a:r>
            <a:r>
              <a:rPr lang="en-GB" sz="2000" i="1" dirty="0" smtClean="0"/>
              <a:t>P</a:t>
            </a:r>
            <a:r>
              <a:rPr lang="en-GB" sz="2000" dirty="0" smtClean="0"/>
              <a:t>(</a:t>
            </a:r>
            <a:r>
              <a:rPr lang="en-GB" sz="2000" i="1" dirty="0" smtClean="0"/>
              <a:t>B</a:t>
            </a:r>
            <a:r>
              <a:rPr lang="en-GB" sz="2000" dirty="0" smtClean="0"/>
              <a:t>)</a:t>
            </a:r>
          </a:p>
          <a:p>
            <a:pPr eaLnBrk="1" hangingPunct="1"/>
            <a:endParaRPr lang="en-GB" sz="2000" dirty="0" smtClean="0"/>
          </a:p>
        </p:txBody>
      </p:sp>
      <p:sp>
        <p:nvSpPr>
          <p:cNvPr id="7" name="Rectangle 2"/>
          <p:cNvSpPr txBox="1">
            <a:spLocks noChangeArrowheads="1"/>
          </p:cNvSpPr>
          <p:nvPr/>
        </p:nvSpPr>
        <p:spPr bwMode="auto">
          <a:xfrm>
            <a:off x="457200" y="30480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ＭＳ Ｐゴシック" charset="-128"/>
                <a:cs typeface="+mj-cs"/>
              </a:defRPr>
            </a:lvl1pPr>
            <a:lvl2pPr algn="l" rtl="0" eaLnBrk="0" fontAlgn="base" hangingPunct="0">
              <a:spcBef>
                <a:spcPct val="0"/>
              </a:spcBef>
              <a:spcAft>
                <a:spcPct val="0"/>
              </a:spcAft>
              <a:defRPr sz="4400">
                <a:solidFill>
                  <a:schemeClr val="tx2"/>
                </a:solidFill>
                <a:latin typeface="Garamond" charset="0"/>
                <a:ea typeface="ＭＳ Ｐゴシック" charset="-128"/>
              </a:defRPr>
            </a:lvl2pPr>
            <a:lvl3pPr algn="l" rtl="0" eaLnBrk="0" fontAlgn="base" hangingPunct="0">
              <a:spcBef>
                <a:spcPct val="0"/>
              </a:spcBef>
              <a:spcAft>
                <a:spcPct val="0"/>
              </a:spcAft>
              <a:defRPr sz="4400">
                <a:solidFill>
                  <a:schemeClr val="tx2"/>
                </a:solidFill>
                <a:latin typeface="Garamond" charset="0"/>
                <a:ea typeface="ＭＳ Ｐゴシック" charset="-128"/>
              </a:defRPr>
            </a:lvl3pPr>
            <a:lvl4pPr algn="l" rtl="0" eaLnBrk="0" fontAlgn="base" hangingPunct="0">
              <a:spcBef>
                <a:spcPct val="0"/>
              </a:spcBef>
              <a:spcAft>
                <a:spcPct val="0"/>
              </a:spcAft>
              <a:defRPr sz="4400">
                <a:solidFill>
                  <a:schemeClr val="tx2"/>
                </a:solidFill>
                <a:latin typeface="Garamond" charset="0"/>
                <a:ea typeface="ＭＳ Ｐゴシック" charset="-128"/>
              </a:defRPr>
            </a:lvl4pPr>
            <a:lvl5pPr algn="l" rtl="0" eaLnBrk="0" fontAlgn="base" hangingPunct="0">
              <a:spcBef>
                <a:spcPct val="0"/>
              </a:spcBef>
              <a:spcAft>
                <a:spcPct val="0"/>
              </a:spcAft>
              <a:defRPr sz="4400">
                <a:solidFill>
                  <a:schemeClr val="tx2"/>
                </a:solidFill>
                <a:latin typeface="Garamond" charset="0"/>
                <a:ea typeface="ＭＳ Ｐゴシック" charset="-128"/>
              </a:defRPr>
            </a:lvl5pPr>
            <a:lvl6pPr marL="457200" algn="l" rtl="0" fontAlgn="base">
              <a:spcBef>
                <a:spcPct val="0"/>
              </a:spcBef>
              <a:spcAft>
                <a:spcPct val="0"/>
              </a:spcAft>
              <a:defRPr sz="4400">
                <a:solidFill>
                  <a:schemeClr val="tx2"/>
                </a:solidFill>
                <a:latin typeface="Garamond" charset="0"/>
              </a:defRPr>
            </a:lvl6pPr>
            <a:lvl7pPr marL="914400" algn="l" rtl="0" fontAlgn="base">
              <a:spcBef>
                <a:spcPct val="0"/>
              </a:spcBef>
              <a:spcAft>
                <a:spcPct val="0"/>
              </a:spcAft>
              <a:defRPr sz="4400">
                <a:solidFill>
                  <a:schemeClr val="tx2"/>
                </a:solidFill>
                <a:latin typeface="Garamond" charset="0"/>
              </a:defRPr>
            </a:lvl7pPr>
            <a:lvl8pPr marL="1371600" algn="l" rtl="0" fontAlgn="base">
              <a:spcBef>
                <a:spcPct val="0"/>
              </a:spcBef>
              <a:spcAft>
                <a:spcPct val="0"/>
              </a:spcAft>
              <a:defRPr sz="4400">
                <a:solidFill>
                  <a:schemeClr val="tx2"/>
                </a:solidFill>
                <a:latin typeface="Garamond" charset="0"/>
              </a:defRPr>
            </a:lvl8pPr>
            <a:lvl9pPr marL="1828800" algn="l" rtl="0" fontAlgn="base">
              <a:spcBef>
                <a:spcPct val="0"/>
              </a:spcBef>
              <a:spcAft>
                <a:spcPct val="0"/>
              </a:spcAft>
              <a:defRPr sz="4400">
                <a:solidFill>
                  <a:schemeClr val="tx2"/>
                </a:solidFill>
                <a:latin typeface="Garamond" charset="0"/>
              </a:defRPr>
            </a:lvl9pPr>
          </a:lstStyle>
          <a:p>
            <a:pPr eaLnBrk="1" hangingPunct="1"/>
            <a:r>
              <a:rPr lang="en-GB" sz="2400" dirty="0" smtClean="0"/>
              <a:t>MARGINAL PROBABILITY, CONDITIONAL PROBABILITY, AND RELATED PROBABILITY CONCEPTS</a:t>
            </a:r>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GB" sz="2800" dirty="0" smtClean="0"/>
              <a:t>Example 4-16</a:t>
            </a:r>
          </a:p>
        </p:txBody>
      </p:sp>
      <p:sp>
        <p:nvSpPr>
          <p:cNvPr id="67587" name="Rectangle 3"/>
          <p:cNvSpPr>
            <a:spLocks noGrp="1" noChangeArrowheads="1"/>
          </p:cNvSpPr>
          <p:nvPr>
            <p:ph type="body" idx="1"/>
          </p:nvPr>
        </p:nvSpPr>
        <p:spPr>
          <a:xfrm>
            <a:off x="123825" y="1600200"/>
            <a:ext cx="8486775" cy="4114800"/>
          </a:xfrm>
        </p:spPr>
        <p:txBody>
          <a:bodyPr/>
          <a:lstStyle/>
          <a:p>
            <a:pPr eaLnBrk="1" hangingPunct="1">
              <a:buFont typeface="Wingdings" charset="2"/>
              <a:buChar char=" "/>
            </a:pPr>
            <a:r>
              <a:rPr lang="en-GB" sz="2000" dirty="0" smtClean="0"/>
              <a:t>Refer to the information on 100 employees given in Table 4.4 in Section 4.4. Are events “female (</a:t>
            </a:r>
            <a:r>
              <a:rPr lang="en-GB" sz="2000" i="1" dirty="0" smtClean="0"/>
              <a:t>F</a:t>
            </a:r>
            <a:r>
              <a:rPr lang="en-GB" sz="2000" dirty="0" smtClean="0"/>
              <a:t>)” and “in </a:t>
            </a:r>
            <a:r>
              <a:rPr lang="en-GB" sz="2000" dirty="0" err="1" smtClean="0"/>
              <a:t>favor</a:t>
            </a:r>
            <a:r>
              <a:rPr lang="en-GB" sz="2000" dirty="0" smtClean="0"/>
              <a:t> (</a:t>
            </a:r>
            <a:r>
              <a:rPr lang="en-GB" sz="2000" i="1" dirty="0" smtClean="0"/>
              <a:t>A</a:t>
            </a:r>
            <a:r>
              <a:rPr lang="en-GB" sz="2000" dirty="0" smtClean="0"/>
              <a:t>)” independent?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GB" sz="2800" dirty="0" smtClean="0"/>
              <a:t>Figure 4.1 (a) Venn Diagram and (b) tree diagram for one toss of a coin.</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6256" y="1752600"/>
            <a:ext cx="6058746" cy="2791215"/>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GB" sz="2800" dirty="0" smtClean="0"/>
              <a:t>Example 4-16: Solution</a:t>
            </a:r>
          </a:p>
        </p:txBody>
      </p:sp>
      <p:sp>
        <p:nvSpPr>
          <p:cNvPr id="68611" name="Rectangle 3"/>
          <p:cNvSpPr>
            <a:spLocks noGrp="1" noChangeArrowheads="1"/>
          </p:cNvSpPr>
          <p:nvPr>
            <p:ph type="body" idx="1"/>
          </p:nvPr>
        </p:nvSpPr>
        <p:spPr>
          <a:xfrm>
            <a:off x="127000" y="1589087"/>
            <a:ext cx="8559800" cy="4506913"/>
          </a:xfrm>
        </p:spPr>
        <p:txBody>
          <a:bodyPr/>
          <a:lstStyle/>
          <a:p>
            <a:pPr eaLnBrk="1" hangingPunct="1">
              <a:lnSpc>
                <a:spcPct val="80000"/>
              </a:lnSpc>
              <a:buFont typeface="Wingdings" charset="2"/>
              <a:buChar char=" "/>
            </a:pPr>
            <a:r>
              <a:rPr lang="en-GB" sz="2000" dirty="0" smtClean="0"/>
              <a:t>Events </a:t>
            </a:r>
            <a:r>
              <a:rPr lang="en-GB" sz="2000" i="1" dirty="0" smtClean="0"/>
              <a:t>F</a:t>
            </a:r>
            <a:r>
              <a:rPr lang="en-GB" sz="2000" dirty="0" smtClean="0"/>
              <a:t> and </a:t>
            </a:r>
            <a:r>
              <a:rPr lang="en-GB" sz="2000" i="1" dirty="0" smtClean="0"/>
              <a:t>A</a:t>
            </a:r>
            <a:r>
              <a:rPr lang="en-GB" sz="2000" dirty="0" smtClean="0"/>
              <a:t> will be independent if </a:t>
            </a:r>
          </a:p>
          <a:p>
            <a:pPr eaLnBrk="1" hangingPunct="1">
              <a:lnSpc>
                <a:spcPct val="80000"/>
              </a:lnSpc>
              <a:buFont typeface="Wingdings" charset="2"/>
              <a:buChar char=" "/>
            </a:pPr>
            <a:r>
              <a:rPr lang="en-GB" sz="2000" dirty="0" smtClean="0"/>
              <a:t>                      </a:t>
            </a:r>
            <a:r>
              <a:rPr lang="en-GB" sz="2000" i="1" dirty="0" smtClean="0"/>
              <a:t>P</a:t>
            </a:r>
            <a:r>
              <a:rPr lang="en-GB" sz="2000" dirty="0" smtClean="0"/>
              <a:t> (</a:t>
            </a:r>
            <a:r>
              <a:rPr lang="en-GB" sz="2000" i="1" dirty="0" smtClean="0"/>
              <a:t>F</a:t>
            </a:r>
            <a:r>
              <a:rPr lang="en-GB" sz="2000" dirty="0" smtClean="0"/>
              <a:t>) = </a:t>
            </a:r>
            <a:r>
              <a:rPr lang="en-GB" sz="2000" i="1" dirty="0" smtClean="0"/>
              <a:t>P </a:t>
            </a:r>
            <a:r>
              <a:rPr lang="en-GB" sz="2000" dirty="0" smtClean="0"/>
              <a:t>(</a:t>
            </a:r>
            <a:r>
              <a:rPr lang="en-GB" sz="2000" i="1" dirty="0" smtClean="0"/>
              <a:t>F</a:t>
            </a:r>
            <a:r>
              <a:rPr lang="en-GB" sz="2000" dirty="0" smtClean="0"/>
              <a:t> | </a:t>
            </a:r>
            <a:r>
              <a:rPr lang="en-GB" sz="2000" i="1" dirty="0" smtClean="0"/>
              <a:t>A</a:t>
            </a:r>
            <a:r>
              <a:rPr lang="en-GB" sz="2000" dirty="0" smtClean="0"/>
              <a:t>)</a:t>
            </a:r>
          </a:p>
          <a:p>
            <a:pPr eaLnBrk="1" hangingPunct="1">
              <a:lnSpc>
                <a:spcPct val="80000"/>
              </a:lnSpc>
              <a:buFont typeface="Wingdings" charset="2"/>
              <a:buChar char=" "/>
            </a:pPr>
            <a:r>
              <a:rPr lang="en-GB" sz="2000" dirty="0" smtClean="0"/>
              <a:t/>
            </a:r>
            <a:br>
              <a:rPr lang="en-GB" sz="2000" dirty="0" smtClean="0"/>
            </a:br>
            <a:r>
              <a:rPr lang="en-GB" sz="2000" dirty="0" smtClean="0"/>
              <a:t>Otherwise they will be dependent.</a:t>
            </a:r>
            <a:br>
              <a:rPr lang="en-GB" sz="2000" dirty="0" smtClean="0"/>
            </a:br>
            <a:r>
              <a:rPr lang="en-GB" sz="2000" dirty="0" smtClean="0"/>
              <a:t/>
            </a:r>
            <a:br>
              <a:rPr lang="en-GB" sz="2000" dirty="0" smtClean="0"/>
            </a:br>
            <a:r>
              <a:rPr lang="en-GB" sz="2000" dirty="0" smtClean="0"/>
              <a:t>Using the information given in Table 4.4, we compute the following two probabilities:</a:t>
            </a:r>
          </a:p>
          <a:p>
            <a:pPr eaLnBrk="1" hangingPunct="1">
              <a:lnSpc>
                <a:spcPct val="80000"/>
              </a:lnSpc>
              <a:buFont typeface="Wingdings" charset="2"/>
              <a:buChar char=" "/>
            </a:pPr>
            <a:r>
              <a:rPr lang="en-GB" sz="2000" dirty="0" smtClean="0"/>
              <a:t/>
            </a:r>
            <a:br>
              <a:rPr lang="en-GB" sz="2000" dirty="0" smtClean="0"/>
            </a:br>
            <a:r>
              <a:rPr lang="en-GB" sz="2000" dirty="0" smtClean="0"/>
              <a:t>	</a:t>
            </a:r>
            <a:r>
              <a:rPr lang="en-GB" sz="2000" i="1" dirty="0" smtClean="0"/>
              <a:t>P </a:t>
            </a:r>
            <a:r>
              <a:rPr lang="en-GB" sz="2000" dirty="0" smtClean="0"/>
              <a:t>(</a:t>
            </a:r>
            <a:r>
              <a:rPr lang="en-GB" sz="2000" i="1" dirty="0" smtClean="0"/>
              <a:t>F</a:t>
            </a:r>
            <a:r>
              <a:rPr lang="en-GB" sz="2000" dirty="0" smtClean="0"/>
              <a:t>) = 40/100 = .40  and</a:t>
            </a:r>
          </a:p>
          <a:p>
            <a:pPr eaLnBrk="1" hangingPunct="1">
              <a:lnSpc>
                <a:spcPct val="80000"/>
              </a:lnSpc>
              <a:buFont typeface="Wingdings" charset="2"/>
              <a:buChar char=" "/>
            </a:pPr>
            <a:r>
              <a:rPr lang="en-GB" sz="2000" dirty="0" smtClean="0"/>
              <a:t/>
            </a:r>
            <a:br>
              <a:rPr lang="en-GB" sz="2000" dirty="0" smtClean="0"/>
            </a:br>
            <a:r>
              <a:rPr lang="en-GB" sz="2000" dirty="0" smtClean="0"/>
              <a:t>	</a:t>
            </a:r>
            <a:r>
              <a:rPr lang="en-GB" sz="2000" i="1" dirty="0" smtClean="0"/>
              <a:t>P </a:t>
            </a:r>
            <a:r>
              <a:rPr lang="en-GB" sz="2000" dirty="0" smtClean="0"/>
              <a:t>(</a:t>
            </a:r>
            <a:r>
              <a:rPr lang="en-GB" sz="2000" i="1" dirty="0" smtClean="0"/>
              <a:t>F</a:t>
            </a:r>
            <a:r>
              <a:rPr lang="en-GB" sz="2000" dirty="0" smtClean="0"/>
              <a:t> | </a:t>
            </a:r>
            <a:r>
              <a:rPr lang="en-GB" sz="2000" i="1" dirty="0" smtClean="0"/>
              <a:t>A</a:t>
            </a:r>
            <a:r>
              <a:rPr lang="en-GB" sz="2000" dirty="0" smtClean="0"/>
              <a:t>) = 4/19 = .2105</a:t>
            </a:r>
            <a:br>
              <a:rPr lang="en-GB" sz="2000" dirty="0" smtClean="0"/>
            </a:br>
            <a:r>
              <a:rPr lang="en-GB" sz="2000" dirty="0" smtClean="0"/>
              <a:t/>
            </a:r>
            <a:br>
              <a:rPr lang="en-GB" sz="2000" dirty="0" smtClean="0"/>
            </a:br>
            <a:endParaRPr lang="en-GB" sz="2000" dirty="0" smtClean="0"/>
          </a:p>
          <a:p>
            <a:pPr eaLnBrk="1" hangingPunct="1">
              <a:lnSpc>
                <a:spcPct val="80000"/>
              </a:lnSpc>
              <a:buFont typeface="Wingdings" charset="2"/>
              <a:buChar char=" "/>
            </a:pPr>
            <a:r>
              <a:rPr lang="en-GB" sz="2000" dirty="0" smtClean="0"/>
              <a:t>Because these two probabilities are not equal, the two events are dependent.</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GB" sz="2800" dirty="0" smtClean="0"/>
              <a:t>Example 4-17</a:t>
            </a:r>
          </a:p>
        </p:txBody>
      </p:sp>
      <p:sp>
        <p:nvSpPr>
          <p:cNvPr id="69635" name="Rectangle 3"/>
          <p:cNvSpPr>
            <a:spLocks noGrp="1" noChangeArrowheads="1"/>
          </p:cNvSpPr>
          <p:nvPr>
            <p:ph type="body" idx="1"/>
          </p:nvPr>
        </p:nvSpPr>
        <p:spPr>
          <a:xfrm>
            <a:off x="123825" y="1524000"/>
            <a:ext cx="8486775" cy="4114800"/>
          </a:xfrm>
        </p:spPr>
        <p:txBody>
          <a:bodyPr/>
          <a:lstStyle/>
          <a:p>
            <a:pPr eaLnBrk="1" hangingPunct="1">
              <a:lnSpc>
                <a:spcPct val="90000"/>
              </a:lnSpc>
              <a:buFont typeface="Wingdings" charset="2"/>
              <a:buChar char=" "/>
            </a:pPr>
            <a:r>
              <a:rPr lang="en-GB" sz="2000" dirty="0" smtClean="0"/>
              <a:t>A box contains a total of 100 DVDs that were manufactured on two machines. Of them, 60 were manufactured on Machine I. Of the total DVDs, 15 are defective. Of the 60 DVDs that were manufactured on Machine I, 9 are defective. </a:t>
            </a:r>
            <a:br>
              <a:rPr lang="en-GB" sz="2000" dirty="0" smtClean="0"/>
            </a:br>
            <a:r>
              <a:rPr lang="en-GB" sz="2000" dirty="0" smtClean="0"/>
              <a:t>Let </a:t>
            </a:r>
            <a:r>
              <a:rPr lang="en-GB" sz="2000" i="1" dirty="0" smtClean="0"/>
              <a:t>D</a:t>
            </a:r>
            <a:r>
              <a:rPr lang="en-GB" sz="2000" dirty="0" smtClean="0"/>
              <a:t> be the event that a randomly selected DVD is defective, and let </a:t>
            </a:r>
            <a:r>
              <a:rPr lang="en-GB" sz="2000" i="1" dirty="0" smtClean="0"/>
              <a:t>A</a:t>
            </a:r>
            <a:r>
              <a:rPr lang="en-GB" sz="2000" dirty="0" smtClean="0"/>
              <a:t> be the event that a randomly selected DVD was manufactured on Machine I. Are events </a:t>
            </a:r>
            <a:r>
              <a:rPr lang="en-GB" sz="2000" i="1" dirty="0" smtClean="0"/>
              <a:t>D</a:t>
            </a:r>
            <a:r>
              <a:rPr lang="en-GB" sz="2000" dirty="0" smtClean="0"/>
              <a:t> and </a:t>
            </a:r>
            <a:r>
              <a:rPr lang="en-GB" sz="2000" i="1" dirty="0" smtClean="0"/>
              <a:t>A</a:t>
            </a:r>
            <a:r>
              <a:rPr lang="en-GB" sz="2000" dirty="0" smtClean="0"/>
              <a:t> independent?</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GB" sz="2800" dirty="0" smtClean="0"/>
              <a:t>Example 4-17: Solution</a:t>
            </a:r>
          </a:p>
        </p:txBody>
      </p:sp>
      <p:sp>
        <p:nvSpPr>
          <p:cNvPr id="70659" name="Rectangle 3"/>
          <p:cNvSpPr>
            <a:spLocks noGrp="1" noChangeArrowheads="1"/>
          </p:cNvSpPr>
          <p:nvPr>
            <p:ph type="body" idx="1"/>
          </p:nvPr>
        </p:nvSpPr>
        <p:spPr>
          <a:xfrm>
            <a:off x="127000" y="1524000"/>
            <a:ext cx="8559800" cy="4506912"/>
          </a:xfrm>
        </p:spPr>
        <p:txBody>
          <a:bodyPr/>
          <a:lstStyle/>
          <a:p>
            <a:pPr eaLnBrk="1" hangingPunct="1">
              <a:buFont typeface="Wingdings" charset="2"/>
              <a:buChar char=" "/>
            </a:pPr>
            <a:r>
              <a:rPr lang="en-GB" sz="2000" dirty="0" smtClean="0"/>
              <a:t>From the given information,</a:t>
            </a:r>
          </a:p>
          <a:p>
            <a:pPr eaLnBrk="1" hangingPunct="1">
              <a:buFont typeface="Wingdings" charset="2"/>
              <a:buChar char=" "/>
            </a:pPr>
            <a:r>
              <a:rPr lang="en-GB" sz="2000" dirty="0" smtClean="0"/>
              <a:t>		</a:t>
            </a:r>
            <a:r>
              <a:rPr lang="en-GB" sz="2000" i="1" dirty="0" smtClean="0"/>
              <a:t>P </a:t>
            </a:r>
            <a:r>
              <a:rPr lang="en-GB" sz="2000" dirty="0" smtClean="0"/>
              <a:t>(</a:t>
            </a:r>
            <a:r>
              <a:rPr lang="en-GB" sz="2000" i="1" dirty="0" smtClean="0"/>
              <a:t>D</a:t>
            </a:r>
            <a:r>
              <a:rPr lang="en-GB" sz="2000" dirty="0" smtClean="0"/>
              <a:t>) = 15/100 = .15  and </a:t>
            </a:r>
            <a:br>
              <a:rPr lang="en-GB" sz="2000" dirty="0" smtClean="0"/>
            </a:br>
            <a:r>
              <a:rPr lang="en-GB" sz="2000" dirty="0" smtClean="0"/>
              <a:t>		</a:t>
            </a:r>
            <a:r>
              <a:rPr lang="en-GB" sz="2000" i="1" dirty="0" smtClean="0"/>
              <a:t>P </a:t>
            </a:r>
            <a:r>
              <a:rPr lang="en-GB" sz="2000" dirty="0" smtClean="0"/>
              <a:t>(</a:t>
            </a:r>
            <a:r>
              <a:rPr lang="en-GB" sz="2000" i="1" dirty="0" smtClean="0"/>
              <a:t>D</a:t>
            </a:r>
            <a:r>
              <a:rPr lang="en-GB" sz="2000" dirty="0" smtClean="0"/>
              <a:t> | </a:t>
            </a:r>
            <a:r>
              <a:rPr lang="en-GB" sz="2000" i="1" dirty="0" smtClean="0"/>
              <a:t>A</a:t>
            </a:r>
            <a:r>
              <a:rPr lang="en-GB" sz="2000" dirty="0" smtClean="0"/>
              <a:t>) = 9/60 = .15</a:t>
            </a:r>
          </a:p>
          <a:p>
            <a:pPr eaLnBrk="1" hangingPunct="1">
              <a:buFont typeface="Wingdings" charset="2"/>
              <a:buChar char=" "/>
            </a:pPr>
            <a:r>
              <a:rPr lang="en-GB" sz="2000" dirty="0" smtClean="0"/>
              <a:t/>
            </a:r>
            <a:br>
              <a:rPr lang="en-GB" sz="2000" dirty="0" smtClean="0"/>
            </a:br>
            <a:r>
              <a:rPr lang="en-GB" sz="2000" dirty="0" smtClean="0"/>
              <a:t>Hence,</a:t>
            </a:r>
            <a:br>
              <a:rPr lang="en-GB" sz="2000" dirty="0" smtClean="0"/>
            </a:br>
            <a:r>
              <a:rPr lang="en-GB" sz="2000" dirty="0" smtClean="0"/>
              <a:t>		</a:t>
            </a:r>
            <a:r>
              <a:rPr lang="en-GB" sz="2000" i="1" dirty="0" smtClean="0"/>
              <a:t>P </a:t>
            </a:r>
            <a:r>
              <a:rPr lang="en-GB" sz="2000" dirty="0" smtClean="0"/>
              <a:t>(</a:t>
            </a:r>
            <a:r>
              <a:rPr lang="en-GB" sz="2000" i="1" dirty="0" smtClean="0"/>
              <a:t>D</a:t>
            </a:r>
            <a:r>
              <a:rPr lang="en-GB" sz="2000" dirty="0" smtClean="0"/>
              <a:t>) = </a:t>
            </a:r>
            <a:r>
              <a:rPr lang="en-GB" sz="2000" i="1" dirty="0" smtClean="0"/>
              <a:t>P </a:t>
            </a:r>
            <a:r>
              <a:rPr lang="en-GB" sz="2000" dirty="0" smtClean="0"/>
              <a:t>(</a:t>
            </a:r>
            <a:r>
              <a:rPr lang="en-GB" sz="2000" i="1" dirty="0" smtClean="0"/>
              <a:t>D </a:t>
            </a:r>
            <a:r>
              <a:rPr lang="en-GB" sz="2000" dirty="0" smtClean="0"/>
              <a:t>| </a:t>
            </a:r>
            <a:r>
              <a:rPr lang="en-GB" sz="2000" i="1" dirty="0" smtClean="0"/>
              <a:t>A</a:t>
            </a:r>
            <a:r>
              <a:rPr lang="en-GB" sz="2000" dirty="0" smtClean="0"/>
              <a:t>)</a:t>
            </a:r>
          </a:p>
          <a:p>
            <a:pPr eaLnBrk="1" hangingPunct="1">
              <a:buFont typeface="Wingdings" charset="2"/>
              <a:buChar char=" "/>
            </a:pPr>
            <a:endParaRPr lang="en-GB" sz="2000" dirty="0" smtClean="0"/>
          </a:p>
          <a:p>
            <a:pPr eaLnBrk="1" hangingPunct="1">
              <a:buFont typeface="Wingdings" charset="2"/>
              <a:buChar char=" "/>
            </a:pPr>
            <a:r>
              <a:rPr lang="en-GB" sz="2000" dirty="0" smtClean="0"/>
              <a:t>Consequently, the two events, D and A, are independent.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GB" sz="2800" dirty="0" smtClean="0"/>
              <a:t>Table 4.6 Two-Way Classification Table</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818" y="1828800"/>
            <a:ext cx="8005982" cy="2895781"/>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type="body" idx="1"/>
          </p:nvPr>
        </p:nvSpPr>
        <p:spPr>
          <a:xfrm>
            <a:off x="76201" y="1600200"/>
            <a:ext cx="8458200"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The </a:t>
            </a:r>
            <a:r>
              <a:rPr lang="en-GB" sz="2000" b="1" i="1" u="sng" dirty="0" smtClean="0">
                <a:solidFill>
                  <a:schemeClr val="hlink"/>
                </a:solidFill>
              </a:rPr>
              <a:t>complement of event A</a:t>
            </a:r>
            <a:r>
              <a:rPr lang="en-GB" sz="2000" dirty="0" smtClean="0"/>
              <a:t>, denoted by </a:t>
            </a:r>
            <a:r>
              <a:rPr lang="en-GB" sz="2000" i="1" dirty="0" smtClean="0"/>
              <a:t>Ā</a:t>
            </a:r>
            <a:r>
              <a:rPr lang="en-GB" sz="2000" dirty="0" smtClean="0"/>
              <a:t> and read as “</a:t>
            </a:r>
            <a:r>
              <a:rPr lang="en-GB" sz="2000" i="1" dirty="0" smtClean="0"/>
              <a:t>A</a:t>
            </a:r>
            <a:r>
              <a:rPr lang="en-GB" sz="2000" dirty="0" smtClean="0"/>
              <a:t> bar” or “</a:t>
            </a:r>
            <a:r>
              <a:rPr lang="en-GB" sz="2000" i="1" dirty="0" smtClean="0"/>
              <a:t>A</a:t>
            </a:r>
            <a:r>
              <a:rPr lang="en-GB" sz="2000" dirty="0" smtClean="0"/>
              <a:t> complement,” is the event that includes all the outcomes for an experiment that are not in </a:t>
            </a:r>
            <a:r>
              <a:rPr lang="en-GB" sz="2000" i="1" dirty="0" smtClean="0"/>
              <a:t>A</a:t>
            </a:r>
            <a:r>
              <a:rPr lang="en-GB" sz="2000" dirty="0" smtClean="0"/>
              <a:t>.</a:t>
            </a:r>
          </a:p>
        </p:txBody>
      </p:sp>
      <p:sp>
        <p:nvSpPr>
          <p:cNvPr id="7" name="Rectangle 2"/>
          <p:cNvSpPr txBox="1">
            <a:spLocks noChangeArrowheads="1"/>
          </p:cNvSpPr>
          <p:nvPr/>
        </p:nvSpPr>
        <p:spPr bwMode="auto">
          <a:xfrm>
            <a:off x="457200" y="30480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ＭＳ Ｐゴシック" charset="-128"/>
                <a:cs typeface="+mj-cs"/>
              </a:defRPr>
            </a:lvl1pPr>
            <a:lvl2pPr algn="l" rtl="0" eaLnBrk="0" fontAlgn="base" hangingPunct="0">
              <a:spcBef>
                <a:spcPct val="0"/>
              </a:spcBef>
              <a:spcAft>
                <a:spcPct val="0"/>
              </a:spcAft>
              <a:defRPr sz="4400">
                <a:solidFill>
                  <a:schemeClr val="tx2"/>
                </a:solidFill>
                <a:latin typeface="Garamond" charset="0"/>
                <a:ea typeface="ＭＳ Ｐゴシック" charset="-128"/>
              </a:defRPr>
            </a:lvl2pPr>
            <a:lvl3pPr algn="l" rtl="0" eaLnBrk="0" fontAlgn="base" hangingPunct="0">
              <a:spcBef>
                <a:spcPct val="0"/>
              </a:spcBef>
              <a:spcAft>
                <a:spcPct val="0"/>
              </a:spcAft>
              <a:defRPr sz="4400">
                <a:solidFill>
                  <a:schemeClr val="tx2"/>
                </a:solidFill>
                <a:latin typeface="Garamond" charset="0"/>
                <a:ea typeface="ＭＳ Ｐゴシック" charset="-128"/>
              </a:defRPr>
            </a:lvl3pPr>
            <a:lvl4pPr algn="l" rtl="0" eaLnBrk="0" fontAlgn="base" hangingPunct="0">
              <a:spcBef>
                <a:spcPct val="0"/>
              </a:spcBef>
              <a:spcAft>
                <a:spcPct val="0"/>
              </a:spcAft>
              <a:defRPr sz="4400">
                <a:solidFill>
                  <a:schemeClr val="tx2"/>
                </a:solidFill>
                <a:latin typeface="Garamond" charset="0"/>
                <a:ea typeface="ＭＳ Ｐゴシック" charset="-128"/>
              </a:defRPr>
            </a:lvl4pPr>
            <a:lvl5pPr algn="l" rtl="0" eaLnBrk="0" fontAlgn="base" hangingPunct="0">
              <a:spcBef>
                <a:spcPct val="0"/>
              </a:spcBef>
              <a:spcAft>
                <a:spcPct val="0"/>
              </a:spcAft>
              <a:defRPr sz="4400">
                <a:solidFill>
                  <a:schemeClr val="tx2"/>
                </a:solidFill>
                <a:latin typeface="Garamond" charset="0"/>
                <a:ea typeface="ＭＳ Ｐゴシック" charset="-128"/>
              </a:defRPr>
            </a:lvl5pPr>
            <a:lvl6pPr marL="457200" algn="l" rtl="0" fontAlgn="base">
              <a:spcBef>
                <a:spcPct val="0"/>
              </a:spcBef>
              <a:spcAft>
                <a:spcPct val="0"/>
              </a:spcAft>
              <a:defRPr sz="4400">
                <a:solidFill>
                  <a:schemeClr val="tx2"/>
                </a:solidFill>
                <a:latin typeface="Garamond" charset="0"/>
              </a:defRPr>
            </a:lvl6pPr>
            <a:lvl7pPr marL="914400" algn="l" rtl="0" fontAlgn="base">
              <a:spcBef>
                <a:spcPct val="0"/>
              </a:spcBef>
              <a:spcAft>
                <a:spcPct val="0"/>
              </a:spcAft>
              <a:defRPr sz="4400">
                <a:solidFill>
                  <a:schemeClr val="tx2"/>
                </a:solidFill>
                <a:latin typeface="Garamond" charset="0"/>
              </a:defRPr>
            </a:lvl7pPr>
            <a:lvl8pPr marL="1371600" algn="l" rtl="0" fontAlgn="base">
              <a:spcBef>
                <a:spcPct val="0"/>
              </a:spcBef>
              <a:spcAft>
                <a:spcPct val="0"/>
              </a:spcAft>
              <a:defRPr sz="4400">
                <a:solidFill>
                  <a:schemeClr val="tx2"/>
                </a:solidFill>
                <a:latin typeface="Garamond" charset="0"/>
              </a:defRPr>
            </a:lvl8pPr>
            <a:lvl9pPr marL="1828800" algn="l" rtl="0" fontAlgn="base">
              <a:spcBef>
                <a:spcPct val="0"/>
              </a:spcBef>
              <a:spcAft>
                <a:spcPct val="0"/>
              </a:spcAft>
              <a:defRPr sz="4400">
                <a:solidFill>
                  <a:schemeClr val="tx2"/>
                </a:solidFill>
                <a:latin typeface="Garamond" charset="0"/>
              </a:defRPr>
            </a:lvl9pPr>
          </a:lstStyle>
          <a:p>
            <a:pPr eaLnBrk="1" hangingPunct="1"/>
            <a:r>
              <a:rPr lang="en-GB" sz="2400" dirty="0" smtClean="0"/>
              <a:t>MARGINAL PROBABILITY, CONDITIONAL PROBABILITY, AND RELATED PROBABILITY CONCEPTS</a:t>
            </a:r>
          </a:p>
        </p:txBody>
      </p:sp>
      <p:sp>
        <p:nvSpPr>
          <p:cNvPr id="5"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GB" sz="2800" dirty="0" smtClean="0"/>
              <a:t>Figure 4.11 Venn diagram of two complementary events.</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5681" y="1842866"/>
            <a:ext cx="4572638" cy="317226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00" y="5056496"/>
            <a:ext cx="7086600" cy="451286"/>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GB" sz="2800" dirty="0" smtClean="0"/>
              <a:t>Example 4-18</a:t>
            </a:r>
          </a:p>
        </p:txBody>
      </p:sp>
      <p:sp>
        <p:nvSpPr>
          <p:cNvPr id="74755" name="Rectangle 3"/>
          <p:cNvSpPr>
            <a:spLocks noGrp="1" noChangeArrowheads="1"/>
          </p:cNvSpPr>
          <p:nvPr>
            <p:ph type="body" idx="1"/>
          </p:nvPr>
        </p:nvSpPr>
        <p:spPr>
          <a:xfrm>
            <a:off x="152400" y="1524000"/>
            <a:ext cx="8631238" cy="4114800"/>
          </a:xfrm>
        </p:spPr>
        <p:txBody>
          <a:bodyPr/>
          <a:lstStyle/>
          <a:p>
            <a:pPr eaLnBrk="1" hangingPunct="1">
              <a:buFont typeface="Wingdings" charset="2"/>
              <a:buChar char=" "/>
            </a:pPr>
            <a:r>
              <a:rPr lang="en-GB" sz="2000" dirty="0" smtClean="0"/>
              <a:t>In a group of 2000 taxpayers, 400 have been audited by the IRS at least once. If one taxpayer is randomly selected from this group, what are the two complementary events for this experiment, and what are their probabilities?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GB" sz="2800" dirty="0" smtClean="0"/>
              <a:t>Example 4-18: Solution</a:t>
            </a:r>
          </a:p>
        </p:txBody>
      </p:sp>
      <p:sp>
        <p:nvSpPr>
          <p:cNvPr id="75779" name="Rectangle 3"/>
          <p:cNvSpPr>
            <a:spLocks noGrp="1" noChangeArrowheads="1"/>
          </p:cNvSpPr>
          <p:nvPr>
            <p:ph type="body" idx="1"/>
          </p:nvPr>
        </p:nvSpPr>
        <p:spPr>
          <a:xfrm>
            <a:off x="203200" y="1600200"/>
            <a:ext cx="8331200" cy="4114800"/>
          </a:xfrm>
        </p:spPr>
        <p:txBody>
          <a:bodyPr/>
          <a:lstStyle/>
          <a:p>
            <a:pPr eaLnBrk="1" hangingPunct="1">
              <a:lnSpc>
                <a:spcPct val="80000"/>
              </a:lnSpc>
              <a:buFont typeface="Wingdings" charset="2"/>
              <a:buNone/>
            </a:pPr>
            <a:r>
              <a:rPr lang="en-GB" sz="2000" dirty="0" smtClean="0"/>
              <a:t>   The two complementary events for this experiment are</a:t>
            </a:r>
          </a:p>
          <a:p>
            <a:pPr lvl="1" eaLnBrk="1" hangingPunct="1">
              <a:lnSpc>
                <a:spcPct val="80000"/>
              </a:lnSpc>
              <a:buSzPct val="60000"/>
            </a:pPr>
            <a:r>
              <a:rPr lang="en-GB" sz="2000" i="1" dirty="0" smtClean="0"/>
              <a:t>A</a:t>
            </a:r>
            <a:r>
              <a:rPr lang="en-GB" sz="2000" dirty="0" smtClean="0"/>
              <a:t> = the selected taxpayer has been audited by the IRS at least once</a:t>
            </a:r>
          </a:p>
          <a:p>
            <a:pPr lvl="1" eaLnBrk="1" hangingPunct="1">
              <a:lnSpc>
                <a:spcPct val="80000"/>
              </a:lnSpc>
              <a:buSzPct val="60000"/>
            </a:pPr>
            <a:r>
              <a:rPr lang="en-GB" sz="2000" i="1" dirty="0" smtClean="0"/>
              <a:t>Ā</a:t>
            </a:r>
            <a:r>
              <a:rPr lang="en-GB" sz="2000" dirty="0" smtClean="0"/>
              <a:t> = the selected taxpayer has never been audited by the IRS</a:t>
            </a:r>
          </a:p>
          <a:p>
            <a:pPr eaLnBrk="1" hangingPunct="1">
              <a:lnSpc>
                <a:spcPct val="80000"/>
              </a:lnSpc>
            </a:pPr>
            <a:endParaRPr lang="en-GB" sz="2400" dirty="0" smtClean="0"/>
          </a:p>
          <a:p>
            <a:pPr eaLnBrk="1" hangingPunct="1">
              <a:lnSpc>
                <a:spcPct val="80000"/>
              </a:lnSpc>
              <a:buFont typeface="Wingdings" charset="2"/>
              <a:buNone/>
            </a:pPr>
            <a:r>
              <a:rPr lang="en-GB" sz="2400" dirty="0" smtClean="0"/>
              <a:t>   </a:t>
            </a:r>
            <a:r>
              <a:rPr lang="en-GB" sz="2000" dirty="0" smtClean="0"/>
              <a:t>The probabilities of the complementary events are</a:t>
            </a:r>
            <a:br>
              <a:rPr lang="en-GB" sz="2000" dirty="0" smtClean="0"/>
            </a:br>
            <a:endParaRPr lang="en-GB" sz="2000" dirty="0" smtClean="0"/>
          </a:p>
          <a:p>
            <a:pPr eaLnBrk="1" hangingPunct="1">
              <a:lnSpc>
                <a:spcPct val="80000"/>
              </a:lnSpc>
              <a:buFont typeface="Wingdings" charset="2"/>
              <a:buNone/>
            </a:pPr>
            <a:r>
              <a:rPr lang="en-GB" sz="2000" dirty="0" smtClean="0"/>
              <a:t>    	</a:t>
            </a:r>
            <a:r>
              <a:rPr lang="en-GB" sz="2000" i="1" dirty="0" smtClean="0"/>
              <a:t>P </a:t>
            </a:r>
            <a:r>
              <a:rPr lang="en-GB" sz="2000" dirty="0" smtClean="0"/>
              <a:t>(</a:t>
            </a:r>
            <a:r>
              <a:rPr lang="en-GB" sz="2000" i="1" dirty="0" smtClean="0"/>
              <a:t>A</a:t>
            </a:r>
            <a:r>
              <a:rPr lang="en-GB" sz="2000" dirty="0" smtClean="0"/>
              <a:t>) = 400/2000 = .20  and</a:t>
            </a:r>
            <a:br>
              <a:rPr lang="en-GB" sz="2000" dirty="0" smtClean="0"/>
            </a:br>
            <a:endParaRPr lang="en-GB" sz="2000" dirty="0" smtClean="0"/>
          </a:p>
          <a:p>
            <a:pPr eaLnBrk="1" hangingPunct="1">
              <a:lnSpc>
                <a:spcPct val="80000"/>
              </a:lnSpc>
              <a:buFont typeface="Wingdings" charset="2"/>
              <a:buNone/>
            </a:pPr>
            <a:r>
              <a:rPr lang="en-GB" sz="2000" dirty="0" smtClean="0"/>
              <a:t>    	</a:t>
            </a:r>
            <a:r>
              <a:rPr lang="en-GB" sz="2000" i="1" dirty="0" smtClean="0"/>
              <a:t>P </a:t>
            </a:r>
            <a:r>
              <a:rPr lang="en-GB" sz="2000" dirty="0" smtClean="0"/>
              <a:t>(</a:t>
            </a:r>
            <a:r>
              <a:rPr lang="en-GB" sz="2000" i="1" dirty="0" smtClean="0"/>
              <a:t>Ā</a:t>
            </a:r>
            <a:r>
              <a:rPr lang="en-GB" sz="2000" dirty="0" smtClean="0"/>
              <a:t>) = 1600/2000 = .80</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GB" sz="2800" dirty="0" smtClean="0"/>
              <a:t>Figure 4.12 Venn diagram.</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7522" y="1790163"/>
            <a:ext cx="5048955" cy="3848637"/>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GB" sz="2800" dirty="0" smtClean="0"/>
              <a:t>Example 4-19</a:t>
            </a:r>
          </a:p>
        </p:txBody>
      </p:sp>
      <p:sp>
        <p:nvSpPr>
          <p:cNvPr id="77827" name="Rectangle 3"/>
          <p:cNvSpPr>
            <a:spLocks noGrp="1" noChangeArrowheads="1"/>
          </p:cNvSpPr>
          <p:nvPr>
            <p:ph type="body" idx="1"/>
          </p:nvPr>
        </p:nvSpPr>
        <p:spPr>
          <a:xfrm>
            <a:off x="127000" y="1524000"/>
            <a:ext cx="8559800" cy="4114800"/>
          </a:xfrm>
        </p:spPr>
        <p:txBody>
          <a:bodyPr/>
          <a:lstStyle/>
          <a:p>
            <a:pPr eaLnBrk="1" hangingPunct="1">
              <a:buFont typeface="Wingdings" charset="2"/>
              <a:buChar char=" "/>
            </a:pPr>
            <a:r>
              <a:rPr lang="en-GB" sz="2000" dirty="0" smtClean="0"/>
              <a:t>In a group of 5000 adults, 3500 are in </a:t>
            </a:r>
            <a:r>
              <a:rPr lang="en-GB" sz="2000" dirty="0" err="1" smtClean="0"/>
              <a:t>favor</a:t>
            </a:r>
            <a:r>
              <a:rPr lang="en-GB" sz="2000" dirty="0" smtClean="0"/>
              <a:t> of stricter gun control laws, 1200 are against such laws, and 300 have no opinion. One adult is randomly selected from this group. Let A  be the event that this adult is in </a:t>
            </a:r>
            <a:r>
              <a:rPr lang="en-GB" sz="2000" dirty="0" err="1" smtClean="0"/>
              <a:t>favor</a:t>
            </a:r>
            <a:r>
              <a:rPr lang="en-GB" sz="2000" dirty="0" smtClean="0"/>
              <a:t> of stricter gun control laws. What is the complementary event of A? What are the probabilities of the two events?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sz="2800" dirty="0" smtClean="0"/>
              <a:t>Example 4-2 </a:t>
            </a:r>
          </a:p>
        </p:txBody>
      </p:sp>
      <p:sp>
        <p:nvSpPr>
          <p:cNvPr id="19459" name="Rectangle 3"/>
          <p:cNvSpPr>
            <a:spLocks noGrp="1" noChangeArrowheads="1"/>
          </p:cNvSpPr>
          <p:nvPr>
            <p:ph type="body" idx="1"/>
          </p:nvPr>
        </p:nvSpPr>
        <p:spPr>
          <a:xfrm>
            <a:off x="152400" y="1524000"/>
            <a:ext cx="8486775" cy="4114800"/>
          </a:xfrm>
        </p:spPr>
        <p:txBody>
          <a:bodyPr/>
          <a:lstStyle/>
          <a:p>
            <a:pPr eaLnBrk="1" hangingPunct="1">
              <a:buFont typeface="Wingdings" charset="2"/>
              <a:buChar char=" "/>
            </a:pPr>
            <a:r>
              <a:rPr lang="en-GB" sz="2000" dirty="0" smtClean="0"/>
              <a:t>Draw the Venn and tree diagrams for the experiment of tossing a coin twice.</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GB" sz="2800" dirty="0" smtClean="0"/>
              <a:t>Example 4-19: Solution</a:t>
            </a:r>
          </a:p>
        </p:txBody>
      </p:sp>
      <p:sp>
        <p:nvSpPr>
          <p:cNvPr id="78851" name="Rectangle 3"/>
          <p:cNvSpPr>
            <a:spLocks noGrp="1" noChangeArrowheads="1"/>
          </p:cNvSpPr>
          <p:nvPr>
            <p:ph type="body" idx="1"/>
          </p:nvPr>
        </p:nvSpPr>
        <p:spPr>
          <a:xfrm>
            <a:off x="200025" y="1592263"/>
            <a:ext cx="8486775" cy="4579937"/>
          </a:xfrm>
        </p:spPr>
        <p:txBody>
          <a:bodyPr/>
          <a:lstStyle/>
          <a:p>
            <a:pPr eaLnBrk="1" hangingPunct="1">
              <a:lnSpc>
                <a:spcPct val="80000"/>
              </a:lnSpc>
              <a:buFont typeface="Wingdings" charset="2"/>
              <a:buNone/>
            </a:pPr>
            <a:r>
              <a:rPr lang="en-GB" sz="2000" dirty="0" smtClean="0"/>
              <a:t>   The two complementary events for this experiment are</a:t>
            </a:r>
          </a:p>
          <a:p>
            <a:pPr lvl="1" eaLnBrk="1" hangingPunct="1">
              <a:lnSpc>
                <a:spcPct val="80000"/>
              </a:lnSpc>
            </a:pPr>
            <a:r>
              <a:rPr lang="en-GB" sz="2000" i="1" dirty="0" smtClean="0"/>
              <a:t>A</a:t>
            </a:r>
            <a:r>
              <a:rPr lang="en-GB" sz="2000" dirty="0" smtClean="0"/>
              <a:t> = the selected adult is in </a:t>
            </a:r>
            <a:r>
              <a:rPr lang="en-GB" sz="2000" dirty="0" err="1" smtClean="0"/>
              <a:t>favor</a:t>
            </a:r>
            <a:r>
              <a:rPr lang="en-GB" sz="2000" dirty="0" smtClean="0"/>
              <a:t> of stricter gun control laws</a:t>
            </a:r>
          </a:p>
          <a:p>
            <a:pPr lvl="1" eaLnBrk="1" hangingPunct="1">
              <a:lnSpc>
                <a:spcPct val="80000"/>
              </a:lnSpc>
            </a:pPr>
            <a:r>
              <a:rPr lang="en-GB" sz="2000" i="1" dirty="0" smtClean="0"/>
              <a:t>Ā</a:t>
            </a:r>
            <a:r>
              <a:rPr lang="en-GB" sz="2000" dirty="0" smtClean="0"/>
              <a:t> = the selected adult either is against such laws or has no opinion</a:t>
            </a:r>
          </a:p>
          <a:p>
            <a:pPr lvl="1" eaLnBrk="1" hangingPunct="1">
              <a:lnSpc>
                <a:spcPct val="80000"/>
              </a:lnSpc>
              <a:buFont typeface="Wingdings" charset="2"/>
              <a:buNone/>
            </a:pPr>
            <a:endParaRPr lang="en-GB" sz="2000" dirty="0" smtClean="0"/>
          </a:p>
          <a:p>
            <a:pPr eaLnBrk="1" hangingPunct="1">
              <a:lnSpc>
                <a:spcPct val="80000"/>
              </a:lnSpc>
              <a:buFont typeface="Wingdings" charset="2"/>
              <a:buNone/>
            </a:pPr>
            <a:r>
              <a:rPr lang="en-GB" sz="2400" dirty="0" smtClean="0"/>
              <a:t>   </a:t>
            </a:r>
            <a:r>
              <a:rPr lang="en-GB" sz="2000" dirty="0" smtClean="0"/>
              <a:t>The probabilities of the complementary events are</a:t>
            </a:r>
            <a:br>
              <a:rPr lang="en-GB" sz="2000" dirty="0" smtClean="0"/>
            </a:br>
            <a:endParaRPr lang="en-GB" sz="2000" dirty="0" smtClean="0"/>
          </a:p>
          <a:p>
            <a:pPr eaLnBrk="1" hangingPunct="1">
              <a:lnSpc>
                <a:spcPct val="80000"/>
              </a:lnSpc>
              <a:buFont typeface="Wingdings" charset="2"/>
              <a:buNone/>
            </a:pPr>
            <a:r>
              <a:rPr lang="en-GB" sz="2000" dirty="0" smtClean="0"/>
              <a:t>    	</a:t>
            </a:r>
            <a:r>
              <a:rPr lang="en-GB" sz="2000" i="1" dirty="0" smtClean="0"/>
              <a:t>P </a:t>
            </a:r>
            <a:r>
              <a:rPr lang="en-GB" sz="2000" dirty="0" smtClean="0"/>
              <a:t>(</a:t>
            </a:r>
            <a:r>
              <a:rPr lang="en-GB" sz="2000" i="1" dirty="0" smtClean="0"/>
              <a:t>A</a:t>
            </a:r>
            <a:r>
              <a:rPr lang="en-GB" sz="2000" dirty="0" smtClean="0"/>
              <a:t>) = 3500/5000 = .70  and</a:t>
            </a:r>
          </a:p>
          <a:p>
            <a:pPr eaLnBrk="1" hangingPunct="1">
              <a:lnSpc>
                <a:spcPct val="80000"/>
              </a:lnSpc>
              <a:buFont typeface="Wingdings" charset="2"/>
              <a:buNone/>
            </a:pPr>
            <a:r>
              <a:rPr lang="en-GB" sz="2000" dirty="0" smtClean="0"/>
              <a:t>	</a:t>
            </a:r>
            <a:br>
              <a:rPr lang="en-GB" sz="2000" dirty="0" smtClean="0"/>
            </a:br>
            <a:r>
              <a:rPr lang="en-GB" sz="2000" dirty="0" smtClean="0"/>
              <a:t>	</a:t>
            </a:r>
            <a:r>
              <a:rPr lang="en-GB" sz="2000" i="1" dirty="0" smtClean="0"/>
              <a:t>P </a:t>
            </a:r>
            <a:r>
              <a:rPr lang="en-GB" sz="2000" dirty="0" smtClean="0"/>
              <a:t>(</a:t>
            </a:r>
            <a:r>
              <a:rPr lang="en-US" sz="2000" i="1" dirty="0" smtClean="0"/>
              <a:t>Ā</a:t>
            </a:r>
            <a:r>
              <a:rPr lang="en-GB" sz="2000" dirty="0" smtClean="0"/>
              <a:t>) = 1500/5000 = .30</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GB" sz="2800" dirty="0" smtClean="0"/>
              <a:t>Figure 4.13 Venn diagram.</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1799678"/>
            <a:ext cx="4906060" cy="3915322"/>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457200" y="304800"/>
            <a:ext cx="8229600" cy="1139825"/>
          </a:xfrm>
        </p:spPr>
        <p:txBody>
          <a:bodyPr/>
          <a:lstStyle/>
          <a:p>
            <a:pPr eaLnBrk="1" hangingPunct="1"/>
            <a:r>
              <a:rPr lang="en-US" sz="2800" dirty="0" smtClean="0"/>
              <a:t>INTERSECTION OF EVENTS AND THE MULTIPLICATION RULE</a:t>
            </a:r>
            <a:endParaRPr lang="en-GB" sz="2800" dirty="0" smtClean="0"/>
          </a:p>
        </p:txBody>
      </p:sp>
      <p:sp>
        <p:nvSpPr>
          <p:cNvPr id="80899" name="Rectangle 3"/>
          <p:cNvSpPr>
            <a:spLocks noGrp="1" noChangeArrowheads="1"/>
          </p:cNvSpPr>
          <p:nvPr>
            <p:ph type="body" idx="1"/>
          </p:nvPr>
        </p:nvSpPr>
        <p:spPr>
          <a:xfrm>
            <a:off x="76200" y="1584325"/>
            <a:ext cx="8458200" cy="4435475"/>
          </a:xfrm>
        </p:spPr>
        <p:txBody>
          <a:bodyPr/>
          <a:lstStyle/>
          <a:p>
            <a:pPr eaLnBrk="1" hangingPunct="1">
              <a:buFont typeface="Wingdings" charset="2"/>
              <a:buChar char=" "/>
            </a:pPr>
            <a:r>
              <a:rPr lang="en-GB" sz="2000" dirty="0" smtClean="0">
                <a:solidFill>
                  <a:schemeClr val="folHlink"/>
                </a:solidFill>
              </a:rPr>
              <a:t>Intersection of Events</a:t>
            </a:r>
          </a:p>
          <a:p>
            <a:pPr eaLnBrk="1" hangingPunct="1">
              <a:buFont typeface="Wingdings" charset="2"/>
              <a:buChar char=" "/>
            </a:pPr>
            <a:endParaRPr lang="en-GB" sz="2000" dirty="0" smtClean="0">
              <a:solidFill>
                <a:schemeClr val="folHlink"/>
              </a:solidFill>
            </a:endParaRPr>
          </a:p>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Let </a:t>
            </a:r>
            <a:r>
              <a:rPr lang="en-GB" sz="2000" i="1" dirty="0" smtClean="0"/>
              <a:t>A</a:t>
            </a:r>
            <a:r>
              <a:rPr lang="en-GB" sz="2000" dirty="0" smtClean="0"/>
              <a:t> and </a:t>
            </a:r>
            <a:r>
              <a:rPr lang="en-GB" sz="2000" i="1" dirty="0" smtClean="0"/>
              <a:t>B</a:t>
            </a:r>
            <a:r>
              <a:rPr lang="en-GB" sz="2000" dirty="0" smtClean="0"/>
              <a:t> be two events defined in a sample space. The </a:t>
            </a:r>
            <a:r>
              <a:rPr lang="en-GB" sz="2000" b="1" i="1" u="sng" dirty="0" smtClean="0">
                <a:solidFill>
                  <a:schemeClr val="hlink"/>
                </a:solidFill>
              </a:rPr>
              <a:t>intersection</a:t>
            </a:r>
            <a:r>
              <a:rPr lang="en-GB" sz="2000" dirty="0" smtClean="0"/>
              <a:t> of </a:t>
            </a:r>
            <a:r>
              <a:rPr lang="en-GB" sz="2000" i="1" dirty="0" smtClean="0"/>
              <a:t>A</a:t>
            </a:r>
            <a:r>
              <a:rPr lang="en-GB" sz="2000" dirty="0" smtClean="0"/>
              <a:t> and </a:t>
            </a:r>
            <a:r>
              <a:rPr lang="en-GB" sz="2000" i="1" dirty="0" smtClean="0"/>
              <a:t>B</a:t>
            </a:r>
            <a:r>
              <a:rPr lang="en-GB" sz="2000" dirty="0" smtClean="0"/>
              <a:t> represents the collection of all outcomes that are common to both </a:t>
            </a:r>
            <a:r>
              <a:rPr lang="en-GB" sz="2000" i="1" dirty="0" smtClean="0"/>
              <a:t>A</a:t>
            </a:r>
            <a:r>
              <a:rPr lang="en-GB" sz="2000" dirty="0" smtClean="0"/>
              <a:t> and </a:t>
            </a:r>
            <a:r>
              <a:rPr lang="en-GB" sz="2000" i="1" dirty="0" smtClean="0"/>
              <a:t>B</a:t>
            </a:r>
            <a:r>
              <a:rPr lang="en-GB" sz="2000" dirty="0" smtClean="0"/>
              <a:t> and is denoted by</a:t>
            </a:r>
          </a:p>
          <a:p>
            <a:pPr eaLnBrk="1" hangingPunct="1">
              <a:buFont typeface="Wingdings" charset="2"/>
              <a:buChar char=" "/>
            </a:pPr>
            <a:r>
              <a:rPr lang="en-GB" sz="2000" dirty="0" smtClean="0"/>
              <a:t>                                </a:t>
            </a:r>
            <a:r>
              <a:rPr lang="en-GB" sz="2000" i="1" dirty="0" smtClean="0"/>
              <a:t>A</a:t>
            </a:r>
            <a:r>
              <a:rPr lang="en-GB" sz="2000" dirty="0" smtClean="0"/>
              <a:t>  and  </a:t>
            </a:r>
            <a:r>
              <a:rPr lang="en-GB" sz="2000" i="1" dirty="0" smtClean="0"/>
              <a:t>B</a:t>
            </a:r>
            <a:r>
              <a:rPr lang="en-GB" sz="2000" dirty="0" smtClean="0"/>
              <a:t> </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7346"/>
            <a:ext cx="9144000" cy="1004254"/>
          </a:xfrm>
          <a:prstGeom prst="rect">
            <a:avLst/>
          </a:prstGeo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GB" sz="2800" dirty="0" smtClean="0"/>
              <a:t>Figure 4.14 Intersection of events </a:t>
            </a:r>
            <a:r>
              <a:rPr lang="en-GB" sz="2800" i="1" dirty="0" smtClean="0"/>
              <a:t>A</a:t>
            </a:r>
            <a:r>
              <a:rPr lang="en-GB" sz="2800" dirty="0" smtClean="0"/>
              <a:t> and </a:t>
            </a:r>
            <a:r>
              <a:rPr lang="en-GB" sz="2800" i="1" dirty="0" smtClean="0"/>
              <a:t>B</a:t>
            </a:r>
            <a:r>
              <a:rPr lang="en-GB" sz="2800" dirty="0" smtClean="0"/>
              <a:t>.</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4894" y="1584545"/>
            <a:ext cx="6758506" cy="4511455"/>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z="2800" dirty="0" smtClean="0"/>
              <a:t>INTERSECTION OF EVENTS AND THE MULTIPLICATION RULE</a:t>
            </a:r>
            <a:endParaRPr lang="en-GB" sz="2800" dirty="0" smtClean="0"/>
          </a:p>
        </p:txBody>
      </p:sp>
      <p:sp>
        <p:nvSpPr>
          <p:cNvPr id="82947" name="Rectangle 3"/>
          <p:cNvSpPr>
            <a:spLocks noGrp="1" noChangeArrowheads="1"/>
          </p:cNvSpPr>
          <p:nvPr>
            <p:ph type="body" idx="1"/>
          </p:nvPr>
        </p:nvSpPr>
        <p:spPr>
          <a:xfrm>
            <a:off x="131762" y="1600200"/>
            <a:ext cx="8631238" cy="4114800"/>
          </a:xfrm>
        </p:spPr>
        <p:txBody>
          <a:bodyPr/>
          <a:lstStyle/>
          <a:p>
            <a:pPr eaLnBrk="1" hangingPunct="1">
              <a:buFont typeface="Wingdings" charset="2"/>
              <a:buChar char=" "/>
            </a:pPr>
            <a:r>
              <a:rPr lang="en-GB" sz="2000" dirty="0" smtClean="0">
                <a:solidFill>
                  <a:schemeClr val="hlink"/>
                </a:solidFill>
              </a:rPr>
              <a:t>Multiplication Rule</a:t>
            </a:r>
          </a:p>
          <a:p>
            <a:pPr eaLnBrk="1" hangingPunct="1">
              <a:buFont typeface="Wingdings" charset="2"/>
              <a:buChar char=" "/>
            </a:pPr>
            <a:endParaRPr lang="en-GB" sz="2000" dirty="0" smtClean="0">
              <a:solidFill>
                <a:schemeClr val="hlink"/>
              </a:solidFill>
            </a:endParaRPr>
          </a:p>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The probability of the intersection of two events is called their </a:t>
            </a:r>
            <a:r>
              <a:rPr lang="en-GB" sz="2000" b="1" i="1" u="sng" dirty="0" smtClean="0">
                <a:solidFill>
                  <a:schemeClr val="hlink"/>
                </a:solidFill>
              </a:rPr>
              <a:t>joint probability</a:t>
            </a:r>
            <a:r>
              <a:rPr lang="en-GB" sz="2000" dirty="0" smtClean="0"/>
              <a:t>. It is written as    </a:t>
            </a:r>
          </a:p>
          <a:p>
            <a:pPr eaLnBrk="1" hangingPunct="1">
              <a:buFont typeface="Wingdings" charset="2"/>
              <a:buChar char=" "/>
            </a:pPr>
            <a:r>
              <a:rPr lang="en-GB" sz="2000" dirty="0" smtClean="0"/>
              <a:t>              </a:t>
            </a:r>
          </a:p>
          <a:p>
            <a:pPr algn="ctr" eaLnBrk="1" hangingPunct="1">
              <a:buFont typeface="Wingdings" charset="2"/>
              <a:buChar char=" "/>
            </a:pPr>
            <a:r>
              <a:rPr lang="en-GB" sz="2000" i="1" dirty="0" smtClean="0"/>
              <a:t>P</a:t>
            </a:r>
            <a:r>
              <a:rPr lang="en-GB" sz="2000" dirty="0" smtClean="0"/>
              <a:t>(</a:t>
            </a:r>
            <a:r>
              <a:rPr lang="en-GB" sz="2000" i="1" dirty="0" smtClean="0"/>
              <a:t>A</a:t>
            </a:r>
            <a:r>
              <a:rPr lang="en-GB" sz="2000" dirty="0" smtClean="0"/>
              <a:t> and </a:t>
            </a:r>
            <a:r>
              <a:rPr lang="en-GB" sz="2000" i="1" dirty="0" smtClean="0"/>
              <a:t>B</a:t>
            </a:r>
            <a:r>
              <a:rPr lang="en-GB" sz="2000" dirty="0" smtClean="0"/>
              <a: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GB" sz="2800" dirty="0" smtClean="0"/>
              <a:t>INTERSECTION OF EVENTS AND THE MULTIPLICATION RULE</a:t>
            </a:r>
          </a:p>
        </p:txBody>
      </p:sp>
      <p:sp>
        <p:nvSpPr>
          <p:cNvPr id="83971" name="Rectangle 3"/>
          <p:cNvSpPr>
            <a:spLocks noGrp="1" noChangeArrowheads="1"/>
          </p:cNvSpPr>
          <p:nvPr>
            <p:ph type="body" idx="1"/>
          </p:nvPr>
        </p:nvSpPr>
        <p:spPr>
          <a:xfrm>
            <a:off x="131762" y="1600200"/>
            <a:ext cx="8631238" cy="4114800"/>
          </a:xfrm>
        </p:spPr>
        <p:txBody>
          <a:bodyPr/>
          <a:lstStyle/>
          <a:p>
            <a:pPr eaLnBrk="1" hangingPunct="1">
              <a:buFont typeface="Wingdings" charset="2"/>
              <a:buChar char=" "/>
            </a:pPr>
            <a:r>
              <a:rPr lang="en-GB" sz="2000" dirty="0" smtClean="0">
                <a:solidFill>
                  <a:schemeClr val="hlink"/>
                </a:solidFill>
              </a:rPr>
              <a:t>Multiplication Rule to Find Joint Probability</a:t>
            </a:r>
          </a:p>
          <a:p>
            <a:pPr eaLnBrk="1" hangingPunct="1">
              <a:buFont typeface="Wingdings" charset="2"/>
              <a:buChar char=" "/>
            </a:pPr>
            <a:endParaRPr lang="en-GB" sz="2000" dirty="0" smtClean="0"/>
          </a:p>
          <a:p>
            <a:pPr eaLnBrk="1" hangingPunct="1">
              <a:buFont typeface="Wingdings" charset="2"/>
              <a:buChar char=" "/>
            </a:pPr>
            <a:r>
              <a:rPr lang="en-GB" sz="2000" dirty="0" smtClean="0"/>
              <a:t>The probability of the intersection of two events </a:t>
            </a:r>
            <a:r>
              <a:rPr lang="en-GB" sz="2000" i="1" dirty="0" smtClean="0"/>
              <a:t>A</a:t>
            </a:r>
            <a:r>
              <a:rPr lang="en-GB" sz="2000" dirty="0" smtClean="0"/>
              <a:t> and </a:t>
            </a:r>
            <a:r>
              <a:rPr lang="en-GB" sz="2000" i="1" dirty="0" smtClean="0"/>
              <a:t>B</a:t>
            </a:r>
            <a:r>
              <a:rPr lang="en-GB" sz="2000" dirty="0" smtClean="0"/>
              <a:t> is</a:t>
            </a:r>
          </a:p>
          <a:p>
            <a:pPr algn="ctr" eaLnBrk="1" hangingPunct="1">
              <a:buFont typeface="Wingdings" charset="2"/>
              <a:buChar char=" "/>
            </a:pPr>
            <a:endParaRPr lang="en-GB" sz="2000" i="1" dirty="0" smtClean="0"/>
          </a:p>
          <a:p>
            <a:pPr algn="ctr" eaLnBrk="1" hangingPunct="1">
              <a:buFont typeface="Wingdings" charset="2"/>
              <a:buChar char=" "/>
            </a:pPr>
            <a:r>
              <a:rPr lang="en-GB" sz="2000" i="1" dirty="0" smtClean="0"/>
              <a:t>P</a:t>
            </a:r>
            <a:r>
              <a:rPr lang="en-GB" sz="2000" dirty="0" smtClean="0"/>
              <a:t>(</a:t>
            </a:r>
            <a:r>
              <a:rPr lang="en-GB" sz="2000" i="1" dirty="0" smtClean="0"/>
              <a:t>A</a:t>
            </a:r>
            <a:r>
              <a:rPr lang="en-GB" sz="2000" dirty="0" smtClean="0"/>
              <a:t> and </a:t>
            </a:r>
            <a:r>
              <a:rPr lang="en-GB" sz="2000" i="1" dirty="0" smtClean="0"/>
              <a:t>B</a:t>
            </a:r>
            <a:r>
              <a:rPr lang="en-GB" sz="2000" dirty="0" smtClean="0"/>
              <a:t>) = </a:t>
            </a:r>
            <a:r>
              <a:rPr lang="en-GB" sz="2000" i="1" dirty="0" smtClean="0"/>
              <a:t>P</a:t>
            </a:r>
            <a:r>
              <a:rPr lang="en-GB" sz="2000" dirty="0" smtClean="0"/>
              <a:t>(</a:t>
            </a:r>
            <a:r>
              <a:rPr lang="en-GB" sz="2000" i="1" dirty="0" smtClean="0"/>
              <a:t>A</a:t>
            </a:r>
            <a:r>
              <a:rPr lang="en-GB" sz="2000" dirty="0" smtClean="0"/>
              <a:t>) </a:t>
            </a:r>
            <a:r>
              <a:rPr lang="en-GB" sz="2000" i="1" dirty="0" smtClean="0"/>
              <a:t>P</a:t>
            </a:r>
            <a:r>
              <a:rPr lang="en-GB" sz="2000" dirty="0" smtClean="0"/>
              <a:t>(</a:t>
            </a:r>
            <a:r>
              <a:rPr lang="en-GB" sz="2000" i="1" dirty="0" smtClean="0"/>
              <a:t>B </a:t>
            </a:r>
            <a:r>
              <a:rPr lang="en-GB" sz="2000" dirty="0" smtClean="0"/>
              <a:t>|</a:t>
            </a:r>
            <a:r>
              <a:rPr lang="en-GB" sz="2000" i="1" dirty="0" smtClean="0"/>
              <a:t>A</a:t>
            </a:r>
            <a:r>
              <a:rPr lang="en-GB" sz="2000" dirty="0"/>
              <a:t>) = </a:t>
            </a:r>
            <a:r>
              <a:rPr lang="en-GB" sz="2000" i="1" dirty="0" smtClean="0"/>
              <a:t>P</a:t>
            </a:r>
            <a:r>
              <a:rPr lang="en-GB" sz="2000" dirty="0" smtClean="0"/>
              <a:t>(</a:t>
            </a:r>
            <a:r>
              <a:rPr lang="en-GB" sz="2000" i="1" dirty="0" smtClean="0"/>
              <a:t>B</a:t>
            </a:r>
            <a:r>
              <a:rPr lang="en-GB" sz="2000" dirty="0" smtClean="0"/>
              <a:t>) </a:t>
            </a:r>
            <a:r>
              <a:rPr lang="en-GB" sz="2000" i="1" dirty="0" smtClean="0"/>
              <a:t>P</a:t>
            </a:r>
            <a:r>
              <a:rPr lang="en-GB" sz="2000" dirty="0" smtClean="0"/>
              <a:t>(</a:t>
            </a:r>
            <a:r>
              <a:rPr lang="en-GB" sz="2000" i="1" dirty="0" smtClean="0"/>
              <a:t>A </a:t>
            </a:r>
            <a:r>
              <a:rPr lang="en-GB" sz="2000" dirty="0" smtClean="0"/>
              <a:t>|</a:t>
            </a:r>
            <a:r>
              <a:rPr lang="en-GB" sz="2000" i="1" dirty="0" smtClean="0"/>
              <a:t>B</a:t>
            </a:r>
            <a:r>
              <a:rPr lang="en-GB" sz="2000" dirty="0" smtClean="0"/>
              <a:t>)</a:t>
            </a:r>
            <a:endParaRPr lang="en-GB" sz="2000" dirty="0"/>
          </a:p>
          <a:p>
            <a:pPr algn="ctr" eaLnBrk="1" hangingPunct="1">
              <a:buFont typeface="Wingdings" charset="2"/>
              <a:buChar char=" "/>
            </a:pPr>
            <a:endParaRPr lang="en-GB" sz="2000" dirty="0" smtClean="0"/>
          </a:p>
          <a:p>
            <a:pPr eaLnBrk="1" hangingPunct="1">
              <a:buFont typeface="Wingdings" charset="2"/>
              <a:buChar char=" "/>
            </a:pP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GB" sz="2800" dirty="0" smtClean="0"/>
              <a:t>Example 4-20</a:t>
            </a:r>
          </a:p>
        </p:txBody>
      </p:sp>
      <p:sp>
        <p:nvSpPr>
          <p:cNvPr id="84995" name="Rectangle 3"/>
          <p:cNvSpPr>
            <a:spLocks noGrp="1" noChangeArrowheads="1"/>
          </p:cNvSpPr>
          <p:nvPr>
            <p:ph type="body" idx="1"/>
          </p:nvPr>
        </p:nvSpPr>
        <p:spPr>
          <a:xfrm>
            <a:off x="134937" y="1600200"/>
            <a:ext cx="8685213" cy="4624388"/>
          </a:xfrm>
        </p:spPr>
        <p:txBody>
          <a:bodyPr/>
          <a:lstStyle/>
          <a:p>
            <a:pPr eaLnBrk="1" hangingPunct="1">
              <a:buFont typeface="Wingdings" charset="2"/>
              <a:buChar char=" "/>
            </a:pPr>
            <a:r>
              <a:rPr lang="en-GB" sz="2000" dirty="0" smtClean="0"/>
              <a:t>Table 4.7 gives the classification of all employees of a company given by gender and college degree.</a:t>
            </a:r>
          </a:p>
          <a:p>
            <a:pPr eaLnBrk="1" hangingPunct="1">
              <a:buFont typeface="Wingdings" charset="2"/>
              <a:buChar char=" "/>
            </a:pPr>
            <a:endParaRPr lang="en-GB" sz="2000" dirty="0"/>
          </a:p>
          <a:p>
            <a:pPr eaLnBrk="1" hangingPunct="1">
              <a:buFont typeface="Wingdings" charset="2"/>
              <a:buChar char=" "/>
            </a:pPr>
            <a:endParaRPr lang="en-GB" sz="2000" dirty="0" smtClean="0"/>
          </a:p>
          <a:p>
            <a:pPr eaLnBrk="1" hangingPunct="1">
              <a:buFont typeface="Wingdings" charset="2"/>
              <a:buChar char=" "/>
            </a:pPr>
            <a:endParaRPr lang="en-GB" sz="2000" dirty="0"/>
          </a:p>
          <a:p>
            <a:pPr eaLnBrk="1" hangingPunct="1">
              <a:buFont typeface="Wingdings" charset="2"/>
              <a:buChar char=" "/>
            </a:pPr>
            <a:endParaRPr lang="en-GB" sz="2000" dirty="0" smtClean="0"/>
          </a:p>
          <a:p>
            <a:pPr eaLnBrk="1" hangingPunct="1">
              <a:buFont typeface="Wingdings" charset="2"/>
              <a:buChar char=" "/>
            </a:pPr>
            <a:endParaRPr lang="en-GB" sz="2000" dirty="0"/>
          </a:p>
          <a:p>
            <a:pPr eaLnBrk="1" hangingPunct="1">
              <a:buFont typeface="Wingdings" charset="2"/>
              <a:buChar char=" "/>
            </a:pPr>
            <a:endParaRPr lang="en-GB" sz="2000" dirty="0" smtClean="0"/>
          </a:p>
          <a:p>
            <a:pPr eaLnBrk="1" hangingPunct="1">
              <a:buFont typeface="Wingdings" charset="2"/>
              <a:buChar char=" "/>
            </a:pPr>
            <a:endParaRPr lang="en-GB" sz="2000" dirty="0"/>
          </a:p>
          <a:p>
            <a:pPr eaLnBrk="1" hangingPunct="1">
              <a:buFont typeface="Wingdings" charset="2"/>
              <a:buChar char=" "/>
            </a:pPr>
            <a:r>
              <a:rPr lang="en-GB" sz="2000" dirty="0"/>
              <a:t>If one of these employees is selected at random for membership on the employee-management committee, what is the probability that this employee is a female and a college graduate?</a:t>
            </a:r>
          </a:p>
          <a:p>
            <a:pPr eaLnBrk="1" hangingPunct="1">
              <a:buFont typeface="Wingdings" charset="2"/>
              <a:buChar char=" "/>
            </a:pPr>
            <a:r>
              <a:rPr lang="en-GB" sz="2000" dirty="0" smtClean="0"/>
              <a:t/>
            </a:r>
            <a:br>
              <a:rPr lang="en-GB" sz="2000" dirty="0" smtClean="0"/>
            </a:br>
            <a:endParaRPr lang="en-GB" sz="2000" dirty="0" smtClean="0"/>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2286000"/>
            <a:ext cx="6858000" cy="2496985"/>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GB" sz="2800" dirty="0" smtClean="0"/>
              <a:t>Example 4-20: Solution</a:t>
            </a:r>
          </a:p>
        </p:txBody>
      </p:sp>
      <p:sp>
        <p:nvSpPr>
          <p:cNvPr id="87043" name="Rectangle 3"/>
          <p:cNvSpPr>
            <a:spLocks noGrp="1" noChangeArrowheads="1"/>
          </p:cNvSpPr>
          <p:nvPr>
            <p:ph type="body" idx="1"/>
          </p:nvPr>
        </p:nvSpPr>
        <p:spPr>
          <a:xfrm>
            <a:off x="152400" y="1524000"/>
            <a:ext cx="8343900" cy="4114800"/>
          </a:xfrm>
        </p:spPr>
        <p:txBody>
          <a:bodyPr/>
          <a:lstStyle/>
          <a:p>
            <a:pPr eaLnBrk="1" hangingPunct="1">
              <a:buFont typeface="Wingdings" charset="2"/>
              <a:buNone/>
            </a:pPr>
            <a:r>
              <a:rPr lang="en-GB" sz="2400" dirty="0" smtClean="0"/>
              <a:t>   </a:t>
            </a:r>
            <a:r>
              <a:rPr lang="en-GB" sz="2000" dirty="0" smtClean="0"/>
              <a:t>We are to calculate the probability of the intersection of the events </a:t>
            </a:r>
            <a:r>
              <a:rPr lang="en-GB" sz="2000" i="1" dirty="0" smtClean="0"/>
              <a:t>F and G.</a:t>
            </a:r>
          </a:p>
          <a:p>
            <a:pPr eaLnBrk="1" hangingPunct="1">
              <a:buFont typeface="Wingdings" charset="2"/>
              <a:buNone/>
            </a:pPr>
            <a:r>
              <a:rPr lang="en-GB" sz="2000" i="1" dirty="0" smtClean="0"/>
              <a:t/>
            </a:r>
            <a:br>
              <a:rPr lang="en-GB" sz="2000" i="1" dirty="0" smtClean="0"/>
            </a:br>
            <a:r>
              <a:rPr lang="en-GB" sz="2000" i="1" dirty="0" smtClean="0"/>
              <a:t>     P</a:t>
            </a:r>
            <a:r>
              <a:rPr lang="en-GB" sz="2000" dirty="0" smtClean="0"/>
              <a:t>(</a:t>
            </a:r>
            <a:r>
              <a:rPr lang="en-GB" sz="2000" i="1" dirty="0" smtClean="0"/>
              <a:t>F</a:t>
            </a:r>
            <a:r>
              <a:rPr lang="en-GB" sz="2000" dirty="0" smtClean="0"/>
              <a:t> </a:t>
            </a:r>
            <a:r>
              <a:rPr lang="en-GB" sz="2000" dirty="0" smtClean="0">
                <a:cs typeface="Arial" charset="0"/>
              </a:rPr>
              <a:t>and</a:t>
            </a:r>
            <a:r>
              <a:rPr lang="en-GB" sz="2000" dirty="0" smtClean="0"/>
              <a:t> </a:t>
            </a:r>
            <a:r>
              <a:rPr lang="en-GB" sz="2000" i="1" dirty="0" smtClean="0"/>
              <a:t>G</a:t>
            </a:r>
            <a:r>
              <a:rPr lang="en-GB" sz="2000" dirty="0" smtClean="0"/>
              <a:t>) = </a:t>
            </a:r>
            <a:r>
              <a:rPr lang="en-GB" sz="2000" i="1" dirty="0" smtClean="0"/>
              <a:t>P</a:t>
            </a:r>
            <a:r>
              <a:rPr lang="en-GB" sz="2000" dirty="0" smtClean="0"/>
              <a:t>(</a:t>
            </a:r>
            <a:r>
              <a:rPr lang="en-GB" sz="2000" i="1" dirty="0" smtClean="0"/>
              <a:t>F</a:t>
            </a:r>
            <a:r>
              <a:rPr lang="en-GB" sz="2000" dirty="0" smtClean="0"/>
              <a:t>) </a:t>
            </a:r>
            <a:r>
              <a:rPr lang="en-GB" sz="2000" i="1" dirty="0" smtClean="0"/>
              <a:t>P</a:t>
            </a:r>
            <a:r>
              <a:rPr lang="en-GB" sz="2000" dirty="0" smtClean="0"/>
              <a:t>(</a:t>
            </a:r>
            <a:r>
              <a:rPr lang="en-GB" sz="2000" i="1" dirty="0" smtClean="0"/>
              <a:t>G </a:t>
            </a:r>
            <a:r>
              <a:rPr lang="en-GB" sz="2000" dirty="0" smtClean="0"/>
              <a:t>|</a:t>
            </a:r>
            <a:r>
              <a:rPr lang="en-GB" sz="2000" i="1" dirty="0" smtClean="0"/>
              <a:t>F</a:t>
            </a:r>
            <a:r>
              <a:rPr lang="en-GB" sz="2000" dirty="0" smtClean="0"/>
              <a:t>)</a:t>
            </a:r>
            <a:br>
              <a:rPr lang="en-GB" sz="2000" dirty="0" smtClean="0"/>
            </a:br>
            <a:r>
              <a:rPr lang="en-GB" sz="2000" dirty="0" smtClean="0"/>
              <a:t>     </a:t>
            </a:r>
            <a:r>
              <a:rPr lang="en-GB" sz="2000" i="1" dirty="0" smtClean="0"/>
              <a:t>P</a:t>
            </a:r>
            <a:r>
              <a:rPr lang="en-GB" sz="2000" dirty="0" smtClean="0"/>
              <a:t>(</a:t>
            </a:r>
            <a:r>
              <a:rPr lang="en-GB" sz="2000" i="1" dirty="0" smtClean="0"/>
              <a:t>F</a:t>
            </a:r>
            <a:r>
              <a:rPr lang="en-GB" sz="2000" dirty="0" smtClean="0"/>
              <a:t>) = 13/40</a:t>
            </a:r>
            <a:br>
              <a:rPr lang="en-GB" sz="2000" dirty="0" smtClean="0"/>
            </a:br>
            <a:r>
              <a:rPr lang="en-GB" sz="2000" dirty="0" smtClean="0"/>
              <a:t>     </a:t>
            </a:r>
            <a:r>
              <a:rPr lang="en-GB" sz="2000" i="1" dirty="0" smtClean="0"/>
              <a:t>P</a:t>
            </a:r>
            <a:r>
              <a:rPr lang="en-GB" sz="2000" dirty="0" smtClean="0"/>
              <a:t>(</a:t>
            </a:r>
            <a:r>
              <a:rPr lang="en-GB" sz="2000" i="1" dirty="0" smtClean="0"/>
              <a:t>G </a:t>
            </a:r>
            <a:r>
              <a:rPr lang="en-GB" sz="2000" dirty="0" smtClean="0"/>
              <a:t>|</a:t>
            </a:r>
            <a:r>
              <a:rPr lang="en-GB" sz="2000" i="1" dirty="0" smtClean="0"/>
              <a:t>F</a:t>
            </a:r>
            <a:r>
              <a:rPr lang="en-GB" sz="2000" dirty="0" smtClean="0"/>
              <a:t>) = 4/13</a:t>
            </a:r>
            <a:br>
              <a:rPr lang="en-GB" sz="2000" dirty="0" smtClean="0"/>
            </a:br>
            <a:r>
              <a:rPr lang="en-GB" sz="2000" dirty="0" smtClean="0"/>
              <a:t>     </a:t>
            </a:r>
            <a:r>
              <a:rPr lang="en-GB" sz="2000" i="1" dirty="0" smtClean="0"/>
              <a:t>P</a:t>
            </a:r>
            <a:r>
              <a:rPr lang="en-GB" sz="2000" dirty="0" smtClean="0"/>
              <a:t>(</a:t>
            </a:r>
            <a:r>
              <a:rPr lang="en-GB" sz="2000" i="1" dirty="0" smtClean="0"/>
              <a:t>F</a:t>
            </a:r>
            <a:r>
              <a:rPr lang="en-GB" sz="2000" dirty="0" smtClean="0"/>
              <a:t> </a:t>
            </a:r>
            <a:r>
              <a:rPr lang="en-GB" sz="2000" dirty="0" smtClean="0">
                <a:cs typeface="Arial" charset="0"/>
              </a:rPr>
              <a:t>and</a:t>
            </a:r>
            <a:r>
              <a:rPr lang="en-GB" sz="2000" dirty="0" smtClean="0"/>
              <a:t> </a:t>
            </a:r>
            <a:r>
              <a:rPr lang="en-GB" sz="2000" i="1" dirty="0" smtClean="0"/>
              <a:t>G</a:t>
            </a:r>
            <a:r>
              <a:rPr lang="en-GB" sz="2000" dirty="0" smtClean="0"/>
              <a:t>) = </a:t>
            </a:r>
            <a:r>
              <a:rPr lang="en-GB" sz="2000" i="1" dirty="0" smtClean="0"/>
              <a:t>P</a:t>
            </a:r>
            <a:r>
              <a:rPr lang="en-GB" sz="2000" dirty="0" smtClean="0"/>
              <a:t>(</a:t>
            </a:r>
            <a:r>
              <a:rPr lang="en-GB" sz="2000" i="1" dirty="0" smtClean="0"/>
              <a:t>F</a:t>
            </a:r>
            <a:r>
              <a:rPr lang="en-GB" sz="2000" dirty="0" smtClean="0"/>
              <a:t>) </a:t>
            </a:r>
            <a:r>
              <a:rPr lang="en-GB" sz="2000" i="1" dirty="0" smtClean="0"/>
              <a:t>P</a:t>
            </a:r>
            <a:r>
              <a:rPr lang="en-GB" sz="2000" dirty="0" smtClean="0"/>
              <a:t>(</a:t>
            </a:r>
            <a:r>
              <a:rPr lang="en-GB" sz="2000" i="1" dirty="0" smtClean="0"/>
              <a:t>G </a:t>
            </a:r>
            <a:r>
              <a:rPr lang="en-GB" sz="2000" dirty="0" smtClean="0"/>
              <a:t>|</a:t>
            </a:r>
            <a:r>
              <a:rPr lang="en-GB" sz="2000" i="1" dirty="0" smtClean="0"/>
              <a:t>F</a:t>
            </a:r>
            <a:r>
              <a:rPr lang="en-GB" sz="2000" dirty="0" smtClean="0"/>
              <a:t>) </a:t>
            </a:r>
          </a:p>
          <a:p>
            <a:pPr eaLnBrk="1" hangingPunct="1">
              <a:buFont typeface="Wingdings" charset="2"/>
              <a:buNone/>
            </a:pPr>
            <a:r>
              <a:rPr lang="en-GB" sz="2000" dirty="0" smtClean="0"/>
              <a:t>                         = (13/40)(4/13) = .100</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GB" sz="2800" dirty="0" smtClean="0"/>
              <a:t>Figure 4.15 Intersection of events </a:t>
            </a:r>
            <a:r>
              <a:rPr lang="en-GB" sz="2800" i="1" dirty="0" smtClean="0"/>
              <a:t>F</a:t>
            </a:r>
            <a:r>
              <a:rPr lang="en-GB" sz="2800" dirty="0" smtClean="0"/>
              <a:t> and </a:t>
            </a:r>
            <a:r>
              <a:rPr lang="en-GB" sz="2800" i="1" dirty="0" smtClean="0"/>
              <a:t>G</a:t>
            </a:r>
            <a:r>
              <a:rPr lang="en-GB" sz="2800" dirty="0" smtClean="0"/>
              <a:t>.</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7517" y="1633658"/>
            <a:ext cx="4081883" cy="4462342"/>
          </a:xfrm>
          <a:prstGeom prst="rect">
            <a:avLst/>
          </a:prstGeo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GB" sz="2800" dirty="0" smtClean="0"/>
              <a:t>Figure 4.16 Tree diagram for joint probabilities.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3825" y="1666776"/>
            <a:ext cx="6763375" cy="435302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GB" sz="2800" dirty="0" smtClean="0"/>
              <a:t>Figure 4.2 (a) Venn diagram and (b) tree diagram for two tosses of a coin.</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742584"/>
            <a:ext cx="7649643" cy="3515216"/>
          </a:xfrm>
          <a:prstGeom prst="rect">
            <a:avLst/>
          </a:prstGeom>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GB" sz="2800" dirty="0" smtClean="0"/>
              <a:t>Example 4-21</a:t>
            </a:r>
          </a:p>
        </p:txBody>
      </p:sp>
      <p:sp>
        <p:nvSpPr>
          <p:cNvPr id="90115" name="Rectangle 3"/>
          <p:cNvSpPr>
            <a:spLocks noGrp="1" noChangeArrowheads="1"/>
          </p:cNvSpPr>
          <p:nvPr>
            <p:ph type="body" idx="1"/>
          </p:nvPr>
        </p:nvSpPr>
        <p:spPr>
          <a:xfrm>
            <a:off x="131762" y="1600200"/>
            <a:ext cx="8631238" cy="4114800"/>
          </a:xfrm>
        </p:spPr>
        <p:txBody>
          <a:bodyPr/>
          <a:lstStyle/>
          <a:p>
            <a:pPr eaLnBrk="1" hangingPunct="1">
              <a:buFont typeface="Wingdings" charset="2"/>
              <a:buChar char=" "/>
            </a:pPr>
            <a:r>
              <a:rPr lang="en-GB" sz="2000" dirty="0" smtClean="0"/>
              <a:t>A box contains 20 DVDs, 4 of which are defective. If two DVDs are selected at random (without replacement) from this box, what is the probability that both are defective?</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GB" sz="2800" dirty="0" smtClean="0"/>
              <a:t>Example 4-21: Solution</a:t>
            </a:r>
          </a:p>
        </p:txBody>
      </p:sp>
      <p:sp>
        <p:nvSpPr>
          <p:cNvPr id="91139" name="Rectangle 3"/>
          <p:cNvSpPr>
            <a:spLocks noGrp="1" noChangeArrowheads="1"/>
          </p:cNvSpPr>
          <p:nvPr>
            <p:ph type="body" idx="1"/>
          </p:nvPr>
        </p:nvSpPr>
        <p:spPr>
          <a:xfrm>
            <a:off x="139700" y="1524000"/>
            <a:ext cx="8775700" cy="4579938"/>
          </a:xfrm>
        </p:spPr>
        <p:txBody>
          <a:bodyPr/>
          <a:lstStyle/>
          <a:p>
            <a:pPr eaLnBrk="1" hangingPunct="1">
              <a:buFont typeface="Wingdings" charset="2"/>
              <a:buChar char=" "/>
            </a:pPr>
            <a:r>
              <a:rPr lang="en-GB" sz="2000" dirty="0" smtClean="0"/>
              <a:t>Let us define the following events for this experiment:</a:t>
            </a:r>
            <a:br>
              <a:rPr lang="en-GB" sz="2000" dirty="0" smtClean="0"/>
            </a:br>
            <a:r>
              <a:rPr lang="en-GB" sz="1600" dirty="0" smtClean="0"/>
              <a:t>	</a:t>
            </a:r>
            <a:r>
              <a:rPr lang="en-GB" sz="2000" i="1" dirty="0" smtClean="0"/>
              <a:t>G</a:t>
            </a:r>
            <a:r>
              <a:rPr lang="en-GB" sz="2000" i="1" baseline="-25000" dirty="0" smtClean="0"/>
              <a:t>1 </a:t>
            </a:r>
            <a:r>
              <a:rPr lang="en-GB" sz="2000" dirty="0" smtClean="0"/>
              <a:t>= event that the first DVD selected is good</a:t>
            </a:r>
            <a:br>
              <a:rPr lang="en-GB" sz="2000" dirty="0" smtClean="0"/>
            </a:br>
            <a:r>
              <a:rPr lang="en-GB" sz="2000" i="1" dirty="0" smtClean="0"/>
              <a:t>	D</a:t>
            </a:r>
            <a:r>
              <a:rPr lang="en-GB" sz="2000" i="1" baseline="-25000" dirty="0" smtClean="0"/>
              <a:t>1 </a:t>
            </a:r>
            <a:r>
              <a:rPr lang="en-GB" sz="2000" dirty="0" smtClean="0"/>
              <a:t>= event that the first DVD selected is defective</a:t>
            </a:r>
            <a:r>
              <a:rPr lang="en-GB" sz="2000" i="1" dirty="0" smtClean="0"/>
              <a:t/>
            </a:r>
            <a:br>
              <a:rPr lang="en-GB" sz="2000" i="1" dirty="0" smtClean="0"/>
            </a:br>
            <a:r>
              <a:rPr lang="en-GB" sz="2000" i="1" dirty="0" smtClean="0"/>
              <a:t>	G</a:t>
            </a:r>
            <a:r>
              <a:rPr lang="en-GB" sz="2000" i="1" baseline="-25000" dirty="0" smtClean="0"/>
              <a:t>2</a:t>
            </a:r>
            <a:r>
              <a:rPr lang="en-GB" sz="2000" i="1" dirty="0" smtClean="0"/>
              <a:t> </a:t>
            </a:r>
            <a:r>
              <a:rPr lang="en-GB" sz="2000" dirty="0" smtClean="0"/>
              <a:t>= event that the second DVD selected is good</a:t>
            </a:r>
            <a:br>
              <a:rPr lang="en-GB" sz="2000" dirty="0" smtClean="0"/>
            </a:br>
            <a:r>
              <a:rPr lang="en-GB" sz="2000" i="1" dirty="0" smtClean="0"/>
              <a:t>	D</a:t>
            </a:r>
            <a:r>
              <a:rPr lang="en-GB" sz="2000" i="1" baseline="-25000" dirty="0" smtClean="0"/>
              <a:t>2</a:t>
            </a:r>
            <a:r>
              <a:rPr lang="en-GB" sz="2000" i="1" dirty="0" smtClean="0"/>
              <a:t> </a:t>
            </a:r>
            <a:r>
              <a:rPr lang="en-GB" sz="2000" dirty="0" smtClean="0"/>
              <a:t>= event that the second DVD selected is defective</a:t>
            </a:r>
            <a:r>
              <a:rPr lang="en-GB" sz="1600" dirty="0" smtClean="0"/>
              <a:t/>
            </a:r>
            <a:br>
              <a:rPr lang="en-GB" sz="1600" dirty="0" smtClean="0"/>
            </a:br>
            <a:r>
              <a:rPr lang="en-GB" sz="1600" i="1" dirty="0" smtClean="0"/>
              <a:t/>
            </a:r>
            <a:br>
              <a:rPr lang="en-GB" sz="1600" i="1" dirty="0" smtClean="0"/>
            </a:br>
            <a:r>
              <a:rPr lang="en-GB" sz="2000" dirty="0" smtClean="0"/>
              <a:t>We are to calculate the joint probability of </a:t>
            </a:r>
            <a:r>
              <a:rPr lang="en-GB" sz="2000" i="1" dirty="0" smtClean="0"/>
              <a:t>D</a:t>
            </a:r>
            <a:r>
              <a:rPr lang="en-GB" sz="2000" i="1" baseline="-25000" dirty="0" smtClean="0"/>
              <a:t>1</a:t>
            </a:r>
            <a:r>
              <a:rPr lang="en-GB" sz="2000" i="1" dirty="0" smtClean="0"/>
              <a:t> and</a:t>
            </a:r>
            <a:r>
              <a:rPr lang="en-GB" sz="2000" dirty="0" smtClean="0"/>
              <a:t> </a:t>
            </a:r>
            <a:r>
              <a:rPr lang="en-GB" sz="2000" i="1" dirty="0" smtClean="0"/>
              <a:t>D</a:t>
            </a:r>
            <a:r>
              <a:rPr lang="en-GB" sz="2000" i="1" baseline="-25000" dirty="0" smtClean="0"/>
              <a:t>2</a:t>
            </a:r>
            <a:r>
              <a:rPr lang="en-GB" sz="2000" dirty="0" smtClean="0"/>
              <a:t>, </a:t>
            </a:r>
            <a:br>
              <a:rPr lang="en-GB" sz="2000" dirty="0" smtClean="0"/>
            </a:br>
            <a:r>
              <a:rPr lang="en-GB" sz="1600" dirty="0" smtClean="0"/>
              <a:t>	</a:t>
            </a:r>
            <a:r>
              <a:rPr lang="en-GB" sz="2000" i="1" dirty="0" smtClean="0"/>
              <a:t>P</a:t>
            </a:r>
            <a:r>
              <a:rPr lang="en-GB" sz="2000" dirty="0" smtClean="0"/>
              <a:t>(</a:t>
            </a:r>
            <a:r>
              <a:rPr lang="en-GB" sz="2000" i="1" dirty="0" smtClean="0"/>
              <a:t>D</a:t>
            </a:r>
            <a:r>
              <a:rPr lang="en-GB" sz="2000" i="1" baseline="-25000" dirty="0" smtClean="0"/>
              <a:t>1</a:t>
            </a:r>
            <a:r>
              <a:rPr lang="en-GB" sz="2000" i="1" dirty="0" smtClean="0"/>
              <a:t> </a:t>
            </a:r>
            <a:r>
              <a:rPr lang="en-GB" sz="2000" dirty="0" smtClean="0">
                <a:cs typeface="Arial" charset="0"/>
              </a:rPr>
              <a:t>and</a:t>
            </a:r>
            <a:r>
              <a:rPr lang="en-GB" sz="2000" i="1" dirty="0" smtClean="0"/>
              <a:t> D</a:t>
            </a:r>
            <a:r>
              <a:rPr lang="en-GB" sz="2000" i="1" baseline="-25000" dirty="0" smtClean="0"/>
              <a:t>2</a:t>
            </a:r>
            <a:r>
              <a:rPr lang="en-GB" sz="2000" dirty="0" smtClean="0"/>
              <a:t>) =</a:t>
            </a:r>
            <a:r>
              <a:rPr lang="en-GB" sz="2000" i="1" dirty="0" smtClean="0"/>
              <a:t> P</a:t>
            </a:r>
            <a:r>
              <a:rPr lang="en-GB" sz="2000" dirty="0" smtClean="0"/>
              <a:t>(</a:t>
            </a:r>
            <a:r>
              <a:rPr lang="en-GB" sz="2000" i="1" dirty="0" smtClean="0"/>
              <a:t>D</a:t>
            </a:r>
            <a:r>
              <a:rPr lang="en-GB" sz="2000" i="1" baseline="-25000" dirty="0" smtClean="0"/>
              <a:t>1</a:t>
            </a:r>
            <a:r>
              <a:rPr lang="en-GB" sz="2000" dirty="0" smtClean="0"/>
              <a:t>) </a:t>
            </a:r>
            <a:r>
              <a:rPr lang="en-GB" sz="2000" i="1" dirty="0" smtClean="0"/>
              <a:t>P</a:t>
            </a:r>
            <a:r>
              <a:rPr lang="en-GB" sz="2000" dirty="0" smtClean="0"/>
              <a:t>(</a:t>
            </a:r>
            <a:r>
              <a:rPr lang="en-GB" sz="2000" i="1" dirty="0" smtClean="0"/>
              <a:t>D</a:t>
            </a:r>
            <a:r>
              <a:rPr lang="en-GB" sz="2000" i="1" baseline="-25000" dirty="0" smtClean="0"/>
              <a:t>2 </a:t>
            </a:r>
            <a:r>
              <a:rPr lang="en-GB" sz="2000" dirty="0" smtClean="0"/>
              <a:t>|</a:t>
            </a:r>
            <a:r>
              <a:rPr lang="en-GB" sz="2000" i="1" dirty="0" smtClean="0"/>
              <a:t>D</a:t>
            </a:r>
            <a:r>
              <a:rPr lang="en-GB" sz="2000" i="1" baseline="-25000" dirty="0" smtClean="0"/>
              <a:t>1</a:t>
            </a:r>
            <a:r>
              <a:rPr lang="en-GB" sz="2000" dirty="0" smtClean="0"/>
              <a:t>) </a:t>
            </a:r>
            <a:r>
              <a:rPr lang="en-GB" sz="2000" i="1" dirty="0" smtClean="0"/>
              <a:t/>
            </a:r>
            <a:br>
              <a:rPr lang="en-GB" sz="2000" i="1" dirty="0" smtClean="0"/>
            </a:br>
            <a:r>
              <a:rPr lang="en-GB" sz="2000" i="1" dirty="0" smtClean="0"/>
              <a:t>	P</a:t>
            </a:r>
            <a:r>
              <a:rPr lang="en-GB" sz="2000" dirty="0" smtClean="0"/>
              <a:t>(</a:t>
            </a:r>
            <a:r>
              <a:rPr lang="en-GB" sz="2000" i="1" dirty="0" smtClean="0"/>
              <a:t>D</a:t>
            </a:r>
            <a:r>
              <a:rPr lang="en-GB" sz="2000" i="1" baseline="-25000" dirty="0" smtClean="0"/>
              <a:t>1</a:t>
            </a:r>
            <a:r>
              <a:rPr lang="en-GB" sz="2000" dirty="0" smtClean="0"/>
              <a:t>) = 4/20</a:t>
            </a:r>
            <a:br>
              <a:rPr lang="en-GB" sz="2000" dirty="0" smtClean="0"/>
            </a:br>
            <a:r>
              <a:rPr lang="en-GB" sz="2000" i="1" dirty="0" smtClean="0"/>
              <a:t>	P</a:t>
            </a:r>
            <a:r>
              <a:rPr lang="en-GB" sz="2000" dirty="0" smtClean="0"/>
              <a:t>(</a:t>
            </a:r>
            <a:r>
              <a:rPr lang="en-GB" sz="2000" i="1" dirty="0" smtClean="0"/>
              <a:t>D</a:t>
            </a:r>
            <a:r>
              <a:rPr lang="en-GB" sz="2000" i="1" baseline="-25000" dirty="0" smtClean="0"/>
              <a:t>2 </a:t>
            </a:r>
            <a:r>
              <a:rPr lang="en-GB" sz="2000" dirty="0" smtClean="0"/>
              <a:t>|</a:t>
            </a:r>
            <a:r>
              <a:rPr lang="en-GB" sz="2000" i="1" dirty="0" smtClean="0"/>
              <a:t>D</a:t>
            </a:r>
            <a:r>
              <a:rPr lang="en-GB" sz="2000" i="1" baseline="-25000" dirty="0" smtClean="0"/>
              <a:t>1</a:t>
            </a:r>
            <a:r>
              <a:rPr lang="en-GB" sz="2000" dirty="0" smtClean="0"/>
              <a:t>) = 3/19</a:t>
            </a:r>
            <a:br>
              <a:rPr lang="en-GB" sz="2000" dirty="0" smtClean="0"/>
            </a:br>
            <a:r>
              <a:rPr lang="en-GB" sz="2000" i="1" dirty="0" smtClean="0"/>
              <a:t>	P</a:t>
            </a:r>
            <a:r>
              <a:rPr lang="en-GB" sz="2000" dirty="0" smtClean="0"/>
              <a:t>(</a:t>
            </a:r>
            <a:r>
              <a:rPr lang="en-GB" sz="2000" i="1" dirty="0" smtClean="0"/>
              <a:t>D</a:t>
            </a:r>
            <a:r>
              <a:rPr lang="en-GB" sz="2000" i="1" baseline="-25000" dirty="0" smtClean="0"/>
              <a:t>1</a:t>
            </a:r>
            <a:r>
              <a:rPr lang="en-GB" sz="2000" i="1" dirty="0" smtClean="0"/>
              <a:t> </a:t>
            </a:r>
            <a:r>
              <a:rPr lang="en-GB" sz="2000" dirty="0" smtClean="0">
                <a:cs typeface="Arial" charset="0"/>
              </a:rPr>
              <a:t>and</a:t>
            </a:r>
            <a:r>
              <a:rPr lang="en-GB" sz="2000" dirty="0" smtClean="0"/>
              <a:t> </a:t>
            </a:r>
            <a:r>
              <a:rPr lang="en-GB" sz="2000" i="1" dirty="0" smtClean="0"/>
              <a:t>D</a:t>
            </a:r>
            <a:r>
              <a:rPr lang="en-GB" sz="2000" i="1" baseline="-25000" dirty="0" smtClean="0"/>
              <a:t>2</a:t>
            </a:r>
            <a:r>
              <a:rPr lang="en-GB" sz="2000" dirty="0" smtClean="0"/>
              <a:t>) </a:t>
            </a:r>
            <a:r>
              <a:rPr lang="en-GB" sz="2000" i="1" dirty="0" smtClean="0"/>
              <a:t> </a:t>
            </a:r>
            <a:r>
              <a:rPr lang="en-GB" sz="2000" dirty="0" smtClean="0"/>
              <a:t>= (4/20)(3/19) = .0316</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GB" sz="2800" dirty="0" smtClean="0"/>
              <a:t>Figure 4.17 Selecting two DVDs.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549037"/>
            <a:ext cx="7315775" cy="4623163"/>
          </a:xfrm>
          <a:prstGeom prst="rect">
            <a:avLst/>
          </a:prstGeo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eaLnBrk="1" hangingPunct="1"/>
            <a:r>
              <a:rPr lang="en-US" sz="2800" dirty="0" smtClean="0"/>
              <a:t>INTERSECTION OF EVENTS AND THE MULTIPLICATION RULE</a:t>
            </a:r>
            <a:endParaRPr lang="en-GB" sz="2800" dirty="0" smtClean="0"/>
          </a:p>
        </p:txBody>
      </p:sp>
      <p:sp>
        <p:nvSpPr>
          <p:cNvPr id="9220" name="Rectangle 3"/>
          <p:cNvSpPr>
            <a:spLocks noGrp="1" noChangeArrowheads="1"/>
          </p:cNvSpPr>
          <p:nvPr>
            <p:ph type="body" sz="half" idx="1"/>
          </p:nvPr>
        </p:nvSpPr>
        <p:spPr>
          <a:xfrm>
            <a:off x="96837" y="1600200"/>
            <a:ext cx="8208963" cy="4506913"/>
          </a:xfrm>
        </p:spPr>
        <p:txBody>
          <a:bodyPr/>
          <a:lstStyle/>
          <a:p>
            <a:pPr eaLnBrk="1" hangingPunct="1">
              <a:buFont typeface="Wingdings" charset="2"/>
              <a:buChar char=" "/>
            </a:pPr>
            <a:r>
              <a:rPr lang="en-GB" sz="2000" dirty="0" smtClean="0">
                <a:solidFill>
                  <a:schemeClr val="hlink"/>
                </a:solidFill>
              </a:rPr>
              <a:t>Calculating Conditional Probability</a:t>
            </a:r>
          </a:p>
          <a:p>
            <a:pPr eaLnBrk="1" hangingPunct="1">
              <a:buFont typeface="Wingdings" charset="2"/>
              <a:buChar char=" "/>
            </a:pPr>
            <a:endParaRPr lang="en-GB" sz="2000" dirty="0" smtClean="0">
              <a:solidFill>
                <a:schemeClr val="hlink"/>
              </a:solidFill>
            </a:endParaRPr>
          </a:p>
          <a:p>
            <a:pPr eaLnBrk="1" hangingPunct="1">
              <a:buFont typeface="Wingdings" charset="2"/>
              <a:buChar char=" "/>
            </a:pPr>
            <a:r>
              <a:rPr lang="en-GB" sz="2000" dirty="0" smtClean="0"/>
              <a:t>If </a:t>
            </a:r>
            <a:r>
              <a:rPr lang="en-GB" sz="2000" i="1" dirty="0" smtClean="0"/>
              <a:t>A</a:t>
            </a:r>
            <a:r>
              <a:rPr lang="en-GB" sz="2000" dirty="0" smtClean="0"/>
              <a:t> and </a:t>
            </a:r>
            <a:r>
              <a:rPr lang="en-GB" sz="2000" i="1" dirty="0" smtClean="0"/>
              <a:t>B</a:t>
            </a:r>
            <a:r>
              <a:rPr lang="en-GB" sz="2000" dirty="0" smtClean="0"/>
              <a:t> are two events, then,</a:t>
            </a:r>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endParaRPr lang="en-GB" sz="2000" dirty="0" smtClean="0"/>
          </a:p>
          <a:p>
            <a:pPr eaLnBrk="1" hangingPunct="1">
              <a:buFont typeface="Wingdings" charset="2"/>
              <a:buChar char=" "/>
            </a:pPr>
            <a:r>
              <a:rPr lang="en-GB" sz="2000" dirty="0" smtClean="0"/>
              <a:t>given that </a:t>
            </a:r>
            <a:r>
              <a:rPr lang="en-GB" sz="2000" i="1" dirty="0" smtClean="0"/>
              <a:t>P </a:t>
            </a:r>
            <a:r>
              <a:rPr lang="en-GB" sz="2000" dirty="0" smtClean="0"/>
              <a:t>(</a:t>
            </a:r>
            <a:r>
              <a:rPr lang="en-GB" sz="2000" i="1" dirty="0" smtClean="0"/>
              <a:t>A </a:t>
            </a:r>
            <a:r>
              <a:rPr lang="en-GB" sz="2000" dirty="0" smtClean="0"/>
              <a:t>) ≠ 0 and </a:t>
            </a:r>
            <a:r>
              <a:rPr lang="en-GB" sz="2000" i="1" dirty="0" smtClean="0"/>
              <a:t>P </a:t>
            </a:r>
            <a:r>
              <a:rPr lang="en-GB" sz="2000" dirty="0" smtClean="0"/>
              <a:t>(</a:t>
            </a:r>
            <a:r>
              <a:rPr lang="en-GB" sz="2000" i="1" dirty="0" smtClean="0"/>
              <a:t>B </a:t>
            </a:r>
            <a:r>
              <a:rPr lang="en-GB" sz="2000" dirty="0" smtClean="0"/>
              <a:t>) ≠ 0.</a:t>
            </a:r>
          </a:p>
          <a:p>
            <a:pPr eaLnBrk="1" hangingPunct="1">
              <a:buFont typeface="Wingdings" charset="2"/>
              <a:buChar char=" "/>
            </a:pPr>
            <a:endParaRPr lang="en-GB" sz="2000" dirty="0" smtClean="0"/>
          </a:p>
        </p:txBody>
      </p:sp>
      <p:graphicFrame>
        <p:nvGraphicFramePr>
          <p:cNvPr id="9218" name="Object 2"/>
          <p:cNvGraphicFramePr>
            <a:graphicFrameLocks noGrp="1" noChangeAspect="1"/>
          </p:cNvGraphicFramePr>
          <p:nvPr>
            <p:ph sz="half" idx="2"/>
            <p:extLst>
              <p:ext uri="{D42A27DB-BD31-4B8C-83A1-F6EECF244321}">
                <p14:modId xmlns:p14="http://schemas.microsoft.com/office/powerpoint/2010/main" val="2864031086"/>
              </p:ext>
            </p:extLst>
          </p:nvPr>
        </p:nvGraphicFramePr>
        <p:xfrm>
          <a:off x="838200" y="2929284"/>
          <a:ext cx="7162801" cy="956916"/>
        </p:xfrm>
        <a:graphic>
          <a:graphicData uri="http://schemas.openxmlformats.org/presentationml/2006/ole">
            <mc:AlternateContent xmlns:mc="http://schemas.openxmlformats.org/markup-compatibility/2006">
              <mc:Choice xmlns:v="urn:schemas-microsoft-com:vml" Requires="v">
                <p:oleObj spid="_x0000_s9259" name="Equation" r:id="rId4" imgW="3136680" imgH="419040" progId="Equation.3">
                  <p:embed/>
                </p:oleObj>
              </mc:Choice>
              <mc:Fallback>
                <p:oleObj name="Equation" r:id="rId4" imgW="3136680" imgH="41904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2929284"/>
                        <a:ext cx="7162801" cy="956916"/>
                      </a:xfrm>
                      <a:prstGeom prst="rect">
                        <a:avLst/>
                      </a:prstGeom>
                      <a:noFill/>
                      <a:ln>
                        <a:noFill/>
                      </a:ln>
                      <a:effectLst/>
                      <a:extLst/>
                    </p:spPr>
                  </p:pic>
                </p:oleObj>
              </mc:Fallback>
            </mc:AlternateContent>
          </a:graphicData>
        </a:graphic>
      </p:graphicFrame>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GB" sz="2800" dirty="0" smtClean="0"/>
              <a:t>Example 4-22</a:t>
            </a:r>
          </a:p>
        </p:txBody>
      </p:sp>
      <p:sp>
        <p:nvSpPr>
          <p:cNvPr id="93187" name="Rectangle 3"/>
          <p:cNvSpPr>
            <a:spLocks noGrp="1" noChangeArrowheads="1"/>
          </p:cNvSpPr>
          <p:nvPr>
            <p:ph type="body" idx="1"/>
          </p:nvPr>
        </p:nvSpPr>
        <p:spPr>
          <a:xfrm>
            <a:off x="76200" y="1524000"/>
            <a:ext cx="8631238" cy="4114800"/>
          </a:xfrm>
        </p:spPr>
        <p:txBody>
          <a:bodyPr/>
          <a:lstStyle/>
          <a:p>
            <a:pPr eaLnBrk="1" hangingPunct="1">
              <a:buFont typeface="Wingdings" charset="2"/>
              <a:buChar char=" "/>
            </a:pPr>
            <a:r>
              <a:rPr lang="en-GB" sz="2000" dirty="0" smtClean="0"/>
              <a:t>The probability that a randomly selected student from a college is a senior is .20, and the joint probability that the student is a computer science major and a senior is .03. Find the conditional probability that a student selected at random is a computer science major given that the student is a senior.</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GB" sz="2800" dirty="0" smtClean="0"/>
              <a:t>Example 4-22: Solution</a:t>
            </a:r>
          </a:p>
        </p:txBody>
      </p:sp>
      <p:sp>
        <p:nvSpPr>
          <p:cNvPr id="94211" name="Rectangle 3"/>
          <p:cNvSpPr>
            <a:spLocks noGrp="1" noChangeArrowheads="1"/>
          </p:cNvSpPr>
          <p:nvPr>
            <p:ph type="body" idx="1"/>
          </p:nvPr>
        </p:nvSpPr>
        <p:spPr>
          <a:xfrm>
            <a:off x="228600" y="1524000"/>
            <a:ext cx="8559800" cy="4114800"/>
          </a:xfrm>
        </p:spPr>
        <p:txBody>
          <a:bodyPr/>
          <a:lstStyle/>
          <a:p>
            <a:pPr eaLnBrk="1" hangingPunct="1">
              <a:buFont typeface="Wingdings" charset="2"/>
              <a:buNone/>
            </a:pPr>
            <a:r>
              <a:rPr lang="en-GB" sz="2000" dirty="0" smtClean="0"/>
              <a:t>   Let us define the following two events:</a:t>
            </a:r>
          </a:p>
          <a:p>
            <a:pPr lvl="1" eaLnBrk="1" hangingPunct="1"/>
            <a:r>
              <a:rPr lang="en-GB" sz="2000" i="1" dirty="0" smtClean="0"/>
              <a:t>A </a:t>
            </a:r>
            <a:r>
              <a:rPr lang="en-GB" sz="2000" dirty="0" smtClean="0"/>
              <a:t>= the student selected is a senior</a:t>
            </a:r>
          </a:p>
          <a:p>
            <a:pPr lvl="1" eaLnBrk="1" hangingPunct="1"/>
            <a:r>
              <a:rPr lang="en-GB" sz="2000" i="1" dirty="0" smtClean="0"/>
              <a:t>B</a:t>
            </a:r>
            <a:r>
              <a:rPr lang="en-GB" sz="2000" dirty="0" smtClean="0"/>
              <a:t> = the student selected is a computer science major</a:t>
            </a:r>
          </a:p>
          <a:p>
            <a:pPr marL="457200" lvl="1" indent="0" eaLnBrk="1" hangingPunct="1">
              <a:buNone/>
            </a:pPr>
            <a:endParaRPr lang="en-GB" sz="2000" dirty="0" smtClean="0"/>
          </a:p>
          <a:p>
            <a:pPr eaLnBrk="1" hangingPunct="1">
              <a:buFont typeface="Wingdings" charset="2"/>
              <a:buNone/>
            </a:pPr>
            <a:r>
              <a:rPr lang="en-GB" sz="2400" dirty="0" smtClean="0"/>
              <a:t>   </a:t>
            </a:r>
            <a:r>
              <a:rPr lang="en-GB" sz="2000" dirty="0" smtClean="0"/>
              <a:t>From the given information, </a:t>
            </a:r>
          </a:p>
          <a:p>
            <a:pPr algn="ctr" eaLnBrk="1" hangingPunct="1">
              <a:buFont typeface="Wingdings" charset="2"/>
              <a:buNone/>
            </a:pPr>
            <a:r>
              <a:rPr lang="en-GB" sz="2000" i="1" dirty="0" smtClean="0"/>
              <a:t>P(A) = </a:t>
            </a:r>
            <a:r>
              <a:rPr lang="en-GB" sz="2000" dirty="0" smtClean="0"/>
              <a:t>.20  and   </a:t>
            </a:r>
            <a:r>
              <a:rPr lang="en-GB" sz="2000" i="1" dirty="0" smtClean="0"/>
              <a:t>P(A </a:t>
            </a:r>
            <a:r>
              <a:rPr lang="en-GB" sz="2000" dirty="0" smtClean="0">
                <a:cs typeface="Arial" charset="0"/>
              </a:rPr>
              <a:t>and</a:t>
            </a:r>
            <a:r>
              <a:rPr lang="en-GB" sz="2000" i="1" dirty="0" smtClean="0">
                <a:cs typeface="Arial" charset="0"/>
              </a:rPr>
              <a:t> </a:t>
            </a:r>
            <a:r>
              <a:rPr lang="en-GB" sz="2000" i="1" dirty="0" smtClean="0"/>
              <a:t>B) = </a:t>
            </a:r>
            <a:r>
              <a:rPr lang="en-GB" sz="2000" dirty="0" smtClean="0"/>
              <a:t>.03</a:t>
            </a:r>
          </a:p>
          <a:p>
            <a:pPr eaLnBrk="1" hangingPunct="1">
              <a:buFont typeface="Wingdings" charset="2"/>
              <a:buNone/>
            </a:pPr>
            <a:r>
              <a:rPr lang="en-GB" sz="2000" dirty="0" smtClean="0"/>
              <a:t>   </a:t>
            </a:r>
          </a:p>
          <a:p>
            <a:pPr eaLnBrk="1" hangingPunct="1">
              <a:buFont typeface="Wingdings" charset="2"/>
              <a:buNone/>
            </a:pPr>
            <a:r>
              <a:rPr lang="en-GB" sz="2000" dirty="0"/>
              <a:t> </a:t>
            </a:r>
            <a:r>
              <a:rPr lang="en-GB" sz="2000" dirty="0" smtClean="0"/>
              <a:t>  Hence,</a:t>
            </a:r>
          </a:p>
          <a:p>
            <a:pPr algn="ctr" eaLnBrk="1" hangingPunct="1">
              <a:buFont typeface="Wingdings" charset="2"/>
              <a:buNone/>
            </a:pPr>
            <a:r>
              <a:rPr lang="en-GB" sz="2000" i="1" dirty="0" smtClean="0"/>
              <a:t>P </a:t>
            </a:r>
            <a:r>
              <a:rPr lang="en-GB" sz="2000" dirty="0" smtClean="0"/>
              <a:t>(</a:t>
            </a:r>
            <a:r>
              <a:rPr lang="en-GB" sz="2000" i="1" dirty="0" smtClean="0"/>
              <a:t>B </a:t>
            </a:r>
            <a:r>
              <a:rPr lang="en-GB" sz="2000" dirty="0" smtClean="0"/>
              <a:t>| </a:t>
            </a:r>
            <a:r>
              <a:rPr lang="en-GB" sz="2000" i="1" dirty="0" smtClean="0"/>
              <a:t>A</a:t>
            </a:r>
            <a:r>
              <a:rPr lang="en-GB" sz="2000" dirty="0" smtClean="0"/>
              <a:t>) =</a:t>
            </a:r>
            <a:r>
              <a:rPr lang="en-GB" sz="2000" i="1" dirty="0" smtClean="0"/>
              <a:t> P(A and B) / P(A) = </a:t>
            </a:r>
            <a:r>
              <a:rPr lang="en-GB" sz="2000" dirty="0" smtClean="0"/>
              <a:t>.03 / .20 = .15</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GB" sz="2800" dirty="0" smtClean="0"/>
              <a:t>MULTIPLICATION RULE FOR INDEPENDENT EVENTS</a:t>
            </a:r>
          </a:p>
        </p:txBody>
      </p:sp>
      <p:sp>
        <p:nvSpPr>
          <p:cNvPr id="95235" name="Rectangle 3"/>
          <p:cNvSpPr>
            <a:spLocks noGrp="1" noChangeArrowheads="1"/>
          </p:cNvSpPr>
          <p:nvPr>
            <p:ph type="body" idx="1"/>
          </p:nvPr>
        </p:nvSpPr>
        <p:spPr>
          <a:xfrm>
            <a:off x="131762" y="1600200"/>
            <a:ext cx="8631238" cy="4114800"/>
          </a:xfrm>
        </p:spPr>
        <p:txBody>
          <a:bodyPr/>
          <a:lstStyle/>
          <a:p>
            <a:pPr eaLnBrk="1" hangingPunct="1">
              <a:buFont typeface="Wingdings" charset="2"/>
              <a:buChar char=" "/>
            </a:pPr>
            <a:r>
              <a:rPr lang="en-GB" sz="2000" dirty="0" smtClean="0">
                <a:solidFill>
                  <a:schemeClr val="hlink"/>
                </a:solidFill>
              </a:rPr>
              <a:t>Multiplication Rule to Calculate the Probability of Independent Events</a:t>
            </a:r>
          </a:p>
          <a:p>
            <a:pPr eaLnBrk="1" hangingPunct="1">
              <a:buFont typeface="Wingdings" charset="2"/>
              <a:buChar char=" "/>
            </a:pPr>
            <a:endParaRPr lang="en-GB" sz="2000" dirty="0" smtClean="0">
              <a:solidFill>
                <a:schemeClr val="hlink"/>
              </a:solidFill>
            </a:endParaRPr>
          </a:p>
          <a:p>
            <a:pPr eaLnBrk="1" hangingPunct="1">
              <a:buFont typeface="Wingdings" charset="2"/>
              <a:buChar char=" "/>
            </a:pPr>
            <a:r>
              <a:rPr lang="en-GB" sz="2000" dirty="0" smtClean="0"/>
              <a:t>The probability of the intersection of two independent events </a:t>
            </a:r>
            <a:r>
              <a:rPr lang="en-GB" sz="2000" i="1" dirty="0" smtClean="0"/>
              <a:t>A</a:t>
            </a:r>
            <a:r>
              <a:rPr lang="en-GB" sz="2000" dirty="0" smtClean="0"/>
              <a:t> and </a:t>
            </a:r>
            <a:r>
              <a:rPr lang="en-GB" sz="2000" i="1" dirty="0" smtClean="0"/>
              <a:t>B</a:t>
            </a:r>
            <a:r>
              <a:rPr lang="en-GB" sz="2000" dirty="0" smtClean="0"/>
              <a:t> is</a:t>
            </a:r>
          </a:p>
          <a:p>
            <a:pPr eaLnBrk="1" hangingPunct="1">
              <a:buFont typeface="Wingdings" charset="2"/>
              <a:buChar char=" "/>
            </a:pPr>
            <a:endParaRPr lang="en-GB" sz="2000" dirty="0" smtClean="0"/>
          </a:p>
          <a:p>
            <a:pPr algn="ctr" eaLnBrk="1" hangingPunct="1">
              <a:buFont typeface="Wingdings" charset="2"/>
              <a:buChar char=" "/>
            </a:pPr>
            <a:r>
              <a:rPr lang="en-GB" sz="2000" i="1" dirty="0" smtClean="0"/>
              <a:t>P</a:t>
            </a:r>
            <a:r>
              <a:rPr lang="en-GB" sz="2000" dirty="0" smtClean="0"/>
              <a:t>(</a:t>
            </a:r>
            <a:r>
              <a:rPr lang="en-GB" sz="2000" i="1" dirty="0" smtClean="0"/>
              <a:t>A</a:t>
            </a:r>
            <a:r>
              <a:rPr lang="en-GB" sz="2000" dirty="0" smtClean="0"/>
              <a:t> and </a:t>
            </a:r>
            <a:r>
              <a:rPr lang="en-GB" sz="2000" i="1" dirty="0" smtClean="0"/>
              <a:t>B</a:t>
            </a:r>
            <a:r>
              <a:rPr lang="en-GB" sz="2000" dirty="0" smtClean="0"/>
              <a:t>) = </a:t>
            </a:r>
            <a:r>
              <a:rPr lang="en-GB" sz="2000" i="1" dirty="0" smtClean="0"/>
              <a:t>P</a:t>
            </a:r>
            <a:r>
              <a:rPr lang="en-GB" sz="2000" dirty="0" smtClean="0"/>
              <a:t>(</a:t>
            </a:r>
            <a:r>
              <a:rPr lang="en-GB" sz="2000" i="1" dirty="0" smtClean="0"/>
              <a:t>A</a:t>
            </a:r>
            <a:r>
              <a:rPr lang="en-GB" sz="2000" dirty="0" smtClean="0"/>
              <a:t>) </a:t>
            </a:r>
            <a:r>
              <a:rPr lang="en-GB" sz="2000" i="1" dirty="0" smtClean="0"/>
              <a:t>P</a:t>
            </a:r>
            <a:r>
              <a:rPr lang="en-GB" sz="2000" dirty="0" smtClean="0"/>
              <a:t>(</a:t>
            </a:r>
            <a:r>
              <a:rPr lang="en-GB" sz="2000" i="1" dirty="0" smtClean="0"/>
              <a:t>B</a:t>
            </a:r>
            <a:r>
              <a:rPr lang="en-GB" sz="2000" dirty="0" smtClean="0"/>
              <a: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GB" sz="2800" dirty="0" smtClean="0"/>
              <a:t>Example 4-23</a:t>
            </a:r>
          </a:p>
        </p:txBody>
      </p:sp>
      <p:sp>
        <p:nvSpPr>
          <p:cNvPr id="96259" name="Rectangle 3"/>
          <p:cNvSpPr>
            <a:spLocks noGrp="1" noChangeArrowheads="1"/>
          </p:cNvSpPr>
          <p:nvPr>
            <p:ph type="body" idx="1"/>
          </p:nvPr>
        </p:nvSpPr>
        <p:spPr>
          <a:xfrm>
            <a:off x="131762" y="1524000"/>
            <a:ext cx="8631238" cy="4114800"/>
          </a:xfrm>
        </p:spPr>
        <p:txBody>
          <a:bodyPr/>
          <a:lstStyle/>
          <a:p>
            <a:pPr eaLnBrk="1" hangingPunct="1">
              <a:buFont typeface="Wingdings" charset="2"/>
              <a:buChar char=" "/>
            </a:pPr>
            <a:r>
              <a:rPr lang="en-GB" sz="2000" dirty="0" smtClean="0"/>
              <a:t>An office building has two fire detectors. The probability is .02 that any fire detector of this type will fail to go off during a fire. Find the probability that both of these fire detectors will fail to go off in case of a fire.</a:t>
            </a:r>
            <a:br>
              <a:rPr lang="en-GB" sz="2000" dirty="0" smtClean="0"/>
            </a:br>
            <a:endParaRPr lang="en-GB" sz="2000"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GB" sz="2800" dirty="0" smtClean="0"/>
              <a:t>Example 4-23: Solution</a:t>
            </a:r>
          </a:p>
        </p:txBody>
      </p:sp>
      <p:sp>
        <p:nvSpPr>
          <p:cNvPr id="97283" name="Rectangle 3"/>
          <p:cNvSpPr>
            <a:spLocks noGrp="1" noChangeArrowheads="1"/>
          </p:cNvSpPr>
          <p:nvPr>
            <p:ph type="body" idx="1"/>
          </p:nvPr>
        </p:nvSpPr>
        <p:spPr>
          <a:xfrm>
            <a:off x="533400" y="1600200"/>
            <a:ext cx="7924800" cy="4651375"/>
          </a:xfrm>
        </p:spPr>
        <p:txBody>
          <a:bodyPr/>
          <a:lstStyle/>
          <a:p>
            <a:pPr eaLnBrk="1" hangingPunct="1">
              <a:buFont typeface="Wingdings" charset="2"/>
              <a:buNone/>
            </a:pPr>
            <a:r>
              <a:rPr lang="en-GB" sz="2000" dirty="0" smtClean="0"/>
              <a:t>We define the following two events: </a:t>
            </a:r>
          </a:p>
          <a:p>
            <a:pPr eaLnBrk="1" hangingPunct="1">
              <a:buFont typeface="Wingdings" charset="2"/>
              <a:buNone/>
            </a:pPr>
            <a:endParaRPr lang="en-GB" sz="2000" dirty="0" smtClean="0"/>
          </a:p>
          <a:p>
            <a:pPr lvl="1" eaLnBrk="1" hangingPunct="1">
              <a:buFont typeface="Wingdings" charset="2"/>
              <a:buNone/>
            </a:pPr>
            <a:r>
              <a:rPr lang="en-GB" sz="2000" i="1" dirty="0" smtClean="0"/>
              <a:t>A</a:t>
            </a:r>
            <a:r>
              <a:rPr lang="en-GB" sz="2000" dirty="0" smtClean="0"/>
              <a:t> = the first fire detector fails to go off during a fire</a:t>
            </a:r>
          </a:p>
          <a:p>
            <a:pPr lvl="1" eaLnBrk="1" hangingPunct="1">
              <a:buFont typeface="Wingdings" charset="2"/>
              <a:buNone/>
            </a:pPr>
            <a:r>
              <a:rPr lang="en-GB" sz="2000" i="1" dirty="0" smtClean="0"/>
              <a:t>B</a:t>
            </a:r>
            <a:r>
              <a:rPr lang="en-GB" sz="2000" dirty="0" smtClean="0"/>
              <a:t> = the second fire detector fails to go off during a fire</a:t>
            </a:r>
          </a:p>
          <a:p>
            <a:pPr lvl="1" eaLnBrk="1" hangingPunct="1">
              <a:buFont typeface="Wingdings" charset="2"/>
              <a:buNone/>
            </a:pPr>
            <a:endParaRPr lang="en-GB" sz="2000" dirty="0" smtClean="0"/>
          </a:p>
          <a:p>
            <a:pPr eaLnBrk="1" hangingPunct="1">
              <a:buFont typeface="Wingdings" charset="2"/>
              <a:buNone/>
            </a:pPr>
            <a:r>
              <a:rPr lang="en-GB" sz="2000" dirty="0" smtClean="0"/>
              <a:t>Then, the joint probability of </a:t>
            </a:r>
            <a:r>
              <a:rPr lang="en-GB" sz="2000" i="1" dirty="0" smtClean="0"/>
              <a:t>A</a:t>
            </a:r>
            <a:r>
              <a:rPr lang="en-GB" sz="2000" dirty="0" smtClean="0"/>
              <a:t> and </a:t>
            </a:r>
            <a:r>
              <a:rPr lang="en-GB" sz="2000" i="1" dirty="0" smtClean="0"/>
              <a:t>B </a:t>
            </a:r>
            <a:r>
              <a:rPr lang="en-GB" sz="2000" dirty="0" smtClean="0"/>
              <a:t>is</a:t>
            </a:r>
          </a:p>
          <a:p>
            <a:pPr algn="ctr" eaLnBrk="1" hangingPunct="1">
              <a:buFont typeface="Wingdings" charset="2"/>
              <a:buNone/>
            </a:pPr>
            <a:r>
              <a:rPr lang="en-GB" sz="2000" i="1" dirty="0" smtClean="0"/>
              <a:t>P</a:t>
            </a:r>
            <a:r>
              <a:rPr lang="en-GB" sz="2000" dirty="0" smtClean="0"/>
              <a:t>(</a:t>
            </a:r>
            <a:r>
              <a:rPr lang="en-GB" sz="2000" i="1" dirty="0" smtClean="0"/>
              <a:t>A</a:t>
            </a:r>
            <a:r>
              <a:rPr lang="en-GB" sz="2000" dirty="0" smtClean="0"/>
              <a:t> and </a:t>
            </a:r>
            <a:r>
              <a:rPr lang="en-GB" sz="2000" i="1" dirty="0" smtClean="0"/>
              <a:t>B</a:t>
            </a:r>
            <a:r>
              <a:rPr lang="en-GB" sz="2000" dirty="0" smtClean="0"/>
              <a:t>) = </a:t>
            </a:r>
            <a:r>
              <a:rPr lang="en-GB" sz="2000" i="1" dirty="0" smtClean="0"/>
              <a:t>P</a:t>
            </a:r>
            <a:r>
              <a:rPr lang="en-GB" sz="2000" dirty="0" smtClean="0"/>
              <a:t>(</a:t>
            </a:r>
            <a:r>
              <a:rPr lang="en-GB" sz="2000" i="1" dirty="0" smtClean="0"/>
              <a:t>A</a:t>
            </a:r>
            <a:r>
              <a:rPr lang="en-GB" sz="2000" dirty="0" smtClean="0"/>
              <a:t>) </a:t>
            </a:r>
            <a:r>
              <a:rPr lang="en-GB" sz="2000" i="1" dirty="0" smtClean="0"/>
              <a:t>P</a:t>
            </a:r>
            <a:r>
              <a:rPr lang="en-GB" sz="2000" dirty="0" smtClean="0"/>
              <a:t>(</a:t>
            </a:r>
            <a:r>
              <a:rPr lang="en-GB" sz="2000" i="1" dirty="0" smtClean="0"/>
              <a:t>B</a:t>
            </a:r>
            <a:r>
              <a:rPr lang="en-GB" sz="2000" dirty="0" smtClean="0"/>
              <a:t>) = (</a:t>
            </a:r>
            <a:r>
              <a:rPr lang="en-GB" sz="2000" b="1" i="1" dirty="0" smtClean="0"/>
              <a:t>.</a:t>
            </a:r>
            <a:r>
              <a:rPr lang="en-GB" sz="2000" dirty="0" smtClean="0"/>
              <a:t>02)(.02) = .0004</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GB" sz="2800" dirty="0" smtClean="0"/>
              <a:t>Example 4-24</a:t>
            </a:r>
          </a:p>
        </p:txBody>
      </p:sp>
      <p:sp>
        <p:nvSpPr>
          <p:cNvPr id="98307" name="Rectangle 3"/>
          <p:cNvSpPr>
            <a:spLocks noGrp="1" noChangeArrowheads="1"/>
          </p:cNvSpPr>
          <p:nvPr>
            <p:ph type="body" idx="1"/>
          </p:nvPr>
        </p:nvSpPr>
        <p:spPr>
          <a:xfrm>
            <a:off x="-88900" y="1600200"/>
            <a:ext cx="8775700" cy="4114800"/>
          </a:xfrm>
        </p:spPr>
        <p:txBody>
          <a:bodyPr/>
          <a:lstStyle/>
          <a:p>
            <a:pPr marL="609600" indent="-609600" eaLnBrk="1" hangingPunct="1">
              <a:lnSpc>
                <a:spcPct val="90000"/>
              </a:lnSpc>
              <a:buFont typeface="Wingdings" charset="2"/>
              <a:buChar char=" "/>
            </a:pPr>
            <a:r>
              <a:rPr lang="en-GB" sz="2000" dirty="0" smtClean="0"/>
              <a:t>The probability that a patient is allergic to penicillin is .20. Suppose this drug is administered to three patients.</a:t>
            </a:r>
          </a:p>
          <a:p>
            <a:pPr marL="609600" indent="-609600" eaLnBrk="1" hangingPunct="1">
              <a:lnSpc>
                <a:spcPct val="90000"/>
              </a:lnSpc>
              <a:buFont typeface="Wingdings" charset="2"/>
              <a:buChar char=" "/>
            </a:pPr>
            <a:endParaRPr lang="en-GB" sz="2000" dirty="0" smtClean="0"/>
          </a:p>
          <a:p>
            <a:pPr marL="990600" lvl="1" indent="-533400" eaLnBrk="1" hangingPunct="1">
              <a:lnSpc>
                <a:spcPct val="90000"/>
              </a:lnSpc>
              <a:buSzPct val="95000"/>
              <a:buFont typeface="Wingdings" charset="2"/>
              <a:buAutoNum type="alphaLcParenR"/>
            </a:pPr>
            <a:r>
              <a:rPr lang="en-GB" sz="2000" dirty="0" smtClean="0"/>
              <a:t>Find the probability that all three of them are allergic to it. </a:t>
            </a:r>
          </a:p>
          <a:p>
            <a:pPr marL="990600" lvl="1" indent="-533400" eaLnBrk="1" hangingPunct="1">
              <a:lnSpc>
                <a:spcPct val="90000"/>
              </a:lnSpc>
              <a:buSzPct val="95000"/>
              <a:buFont typeface="Wingdings" charset="2"/>
              <a:buAutoNum type="alphaLcParenR"/>
            </a:pPr>
            <a:r>
              <a:rPr lang="en-GB" sz="2000" dirty="0" smtClean="0"/>
              <a:t>Find the probability that at least one of the them is not allergic to it.</a:t>
            </a:r>
            <a:r>
              <a:rPr lang="en-GB" dirty="0" smtClean="0"/>
              <a:t/>
            </a:r>
            <a:br>
              <a:rPr lang="en-GB" dirty="0" smtClean="0"/>
            </a:br>
            <a:endParaRPr lang="en-GB" dirty="0" smtClean="0"/>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GB" sz="2800" dirty="0" smtClean="0"/>
              <a:t>Example 4-3</a:t>
            </a:r>
          </a:p>
        </p:txBody>
      </p:sp>
      <p:sp>
        <p:nvSpPr>
          <p:cNvPr id="21507" name="Rectangle 3"/>
          <p:cNvSpPr>
            <a:spLocks noGrp="1" noChangeArrowheads="1"/>
          </p:cNvSpPr>
          <p:nvPr>
            <p:ph type="body" idx="1"/>
          </p:nvPr>
        </p:nvSpPr>
        <p:spPr>
          <a:xfrm>
            <a:off x="131762" y="1524000"/>
            <a:ext cx="8631238" cy="4114800"/>
          </a:xfrm>
        </p:spPr>
        <p:txBody>
          <a:bodyPr/>
          <a:lstStyle/>
          <a:p>
            <a:pPr eaLnBrk="1" hangingPunct="1">
              <a:buFont typeface="Wingdings" charset="2"/>
              <a:buChar char=" "/>
            </a:pPr>
            <a:r>
              <a:rPr lang="en-GB" sz="2000" dirty="0" smtClean="0"/>
              <a:t>Suppose we randomly select two workers from a company and observe whether the worker selected each time is a man or a woman. Write all the outcomes for this experiment. Draw the Venn and tree diagrams for this experiment.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GB" sz="2800" dirty="0" smtClean="0"/>
              <a:t>Example 4-24: Solution</a:t>
            </a:r>
          </a:p>
        </p:txBody>
      </p:sp>
      <p:sp>
        <p:nvSpPr>
          <p:cNvPr id="99331" name="Rectangle 3"/>
          <p:cNvSpPr>
            <a:spLocks noGrp="1" noChangeArrowheads="1"/>
          </p:cNvSpPr>
          <p:nvPr>
            <p:ph type="body" idx="1"/>
          </p:nvPr>
        </p:nvSpPr>
        <p:spPr>
          <a:xfrm>
            <a:off x="512762" y="1600200"/>
            <a:ext cx="8307388" cy="4114800"/>
          </a:xfrm>
        </p:spPr>
        <p:txBody>
          <a:bodyPr/>
          <a:lstStyle/>
          <a:p>
            <a:pPr marL="609600" indent="-609600" eaLnBrk="1" hangingPunct="1">
              <a:buFont typeface="Wingdings" charset="2"/>
              <a:buAutoNum type="alphaLcParenR"/>
            </a:pPr>
            <a:r>
              <a:rPr lang="en-GB" sz="2000" dirty="0" smtClean="0"/>
              <a:t>Let </a:t>
            </a:r>
            <a:r>
              <a:rPr lang="en-GB" sz="2000" i="1" dirty="0" smtClean="0"/>
              <a:t>A</a:t>
            </a:r>
            <a:r>
              <a:rPr lang="en-GB" sz="2000" dirty="0" smtClean="0"/>
              <a:t>, </a:t>
            </a:r>
            <a:r>
              <a:rPr lang="en-GB" sz="2000" i="1" dirty="0" smtClean="0"/>
              <a:t>B</a:t>
            </a:r>
            <a:r>
              <a:rPr lang="en-GB" sz="2000" dirty="0" smtClean="0"/>
              <a:t>, and </a:t>
            </a:r>
            <a:r>
              <a:rPr lang="en-GB" sz="2000" i="1" dirty="0" smtClean="0"/>
              <a:t>C</a:t>
            </a:r>
            <a:r>
              <a:rPr lang="en-GB" sz="2000" dirty="0" smtClean="0"/>
              <a:t> denote the events the first, second, and third patients, respectively, are allergic to penicillin. Hence,</a:t>
            </a:r>
          </a:p>
          <a:p>
            <a:pPr marL="609600" indent="-609600" eaLnBrk="1" hangingPunct="1">
              <a:buFont typeface="Wingdings" charset="2"/>
              <a:buNone/>
            </a:pPr>
            <a:endParaRPr lang="en-GB" sz="2000" dirty="0" smtClean="0"/>
          </a:p>
          <a:p>
            <a:pPr marL="609600" indent="-609600" eaLnBrk="1" hangingPunct="1">
              <a:buFont typeface="Wingdings" charset="2"/>
              <a:buNone/>
            </a:pPr>
            <a:r>
              <a:rPr lang="en-GB" sz="2000" i="1" dirty="0" smtClean="0"/>
              <a:t>		P </a:t>
            </a:r>
            <a:r>
              <a:rPr lang="en-GB" sz="2000" dirty="0" smtClean="0"/>
              <a:t>(</a:t>
            </a:r>
            <a:r>
              <a:rPr lang="en-GB" sz="2000" i="1" dirty="0" smtClean="0"/>
              <a:t>A</a:t>
            </a:r>
            <a:r>
              <a:rPr lang="en-GB" sz="2000" dirty="0" smtClean="0"/>
              <a:t> and </a:t>
            </a:r>
            <a:r>
              <a:rPr lang="en-GB" sz="2000" i="1" dirty="0" smtClean="0"/>
              <a:t>B </a:t>
            </a:r>
            <a:r>
              <a:rPr lang="en-GB" sz="2000" dirty="0" smtClean="0"/>
              <a:t>and </a:t>
            </a:r>
            <a:r>
              <a:rPr lang="en-GB" sz="2000" i="1" dirty="0" smtClean="0"/>
              <a:t>C</a:t>
            </a:r>
            <a:r>
              <a:rPr lang="en-GB" sz="2000" dirty="0" smtClean="0"/>
              <a:t>) = </a:t>
            </a:r>
            <a:r>
              <a:rPr lang="en-GB" sz="2000" i="1" dirty="0" smtClean="0"/>
              <a:t>P</a:t>
            </a:r>
            <a:r>
              <a:rPr lang="en-GB" sz="2000" dirty="0" smtClean="0"/>
              <a:t>(</a:t>
            </a:r>
            <a:r>
              <a:rPr lang="en-GB" sz="2000" i="1" dirty="0" smtClean="0"/>
              <a:t>A</a:t>
            </a:r>
            <a:r>
              <a:rPr lang="en-GB" sz="2000" dirty="0" smtClean="0"/>
              <a:t>) </a:t>
            </a:r>
            <a:r>
              <a:rPr lang="en-GB" sz="2000" i="1" dirty="0" smtClean="0"/>
              <a:t>P</a:t>
            </a:r>
            <a:r>
              <a:rPr lang="en-GB" sz="2000" dirty="0" smtClean="0"/>
              <a:t>(</a:t>
            </a:r>
            <a:r>
              <a:rPr lang="en-GB" sz="2000" i="1" dirty="0" smtClean="0"/>
              <a:t>B</a:t>
            </a:r>
            <a:r>
              <a:rPr lang="en-GB" sz="2000" dirty="0" smtClean="0"/>
              <a:t>) </a:t>
            </a:r>
            <a:r>
              <a:rPr lang="en-GB" sz="2000" i="1" dirty="0" smtClean="0"/>
              <a:t>P</a:t>
            </a:r>
            <a:r>
              <a:rPr lang="en-GB" sz="2000" dirty="0" smtClean="0"/>
              <a:t>(</a:t>
            </a:r>
            <a:r>
              <a:rPr lang="en-GB" sz="2000" i="1" dirty="0" smtClean="0"/>
              <a:t>C</a:t>
            </a:r>
            <a:r>
              <a:rPr lang="en-GB" sz="2000" dirty="0" smtClean="0"/>
              <a:t>)                             	                           = (.20) (.20) (.20) = .008</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GB" sz="2800" dirty="0" smtClean="0"/>
              <a:t>Example 4-24: Solution</a:t>
            </a:r>
          </a:p>
        </p:txBody>
      </p:sp>
      <p:sp>
        <p:nvSpPr>
          <p:cNvPr id="100355" name="Rectangle 3"/>
          <p:cNvSpPr>
            <a:spLocks noGrp="1" noChangeArrowheads="1"/>
          </p:cNvSpPr>
          <p:nvPr>
            <p:ph type="body" idx="1"/>
          </p:nvPr>
        </p:nvSpPr>
        <p:spPr>
          <a:xfrm>
            <a:off x="457200" y="1600200"/>
            <a:ext cx="8631238" cy="4114800"/>
          </a:xfrm>
        </p:spPr>
        <p:txBody>
          <a:bodyPr/>
          <a:lstStyle/>
          <a:p>
            <a:pPr marL="609600" indent="-609600" eaLnBrk="1" hangingPunct="1">
              <a:lnSpc>
                <a:spcPct val="90000"/>
              </a:lnSpc>
              <a:buFont typeface="Wingdings" charset="2"/>
              <a:buAutoNum type="alphaLcParenR" startAt="2"/>
            </a:pPr>
            <a:r>
              <a:rPr lang="en-GB" sz="2000" dirty="0" smtClean="0"/>
              <a:t>Let us define the following events:</a:t>
            </a:r>
          </a:p>
          <a:p>
            <a:pPr marL="990600" lvl="1" indent="-533400" eaLnBrk="1" hangingPunct="1">
              <a:lnSpc>
                <a:spcPct val="90000"/>
              </a:lnSpc>
              <a:buSzPct val="90000"/>
              <a:buFont typeface="Wingdings" charset="2"/>
              <a:buNone/>
            </a:pPr>
            <a:r>
              <a:rPr lang="en-GB" sz="2000" i="1" dirty="0" smtClean="0"/>
              <a:t>G</a:t>
            </a:r>
            <a:r>
              <a:rPr lang="en-GB" sz="2000" dirty="0" smtClean="0"/>
              <a:t> = all three patients are allergic</a:t>
            </a:r>
          </a:p>
          <a:p>
            <a:pPr marL="990600" lvl="1" indent="-533400" eaLnBrk="1" hangingPunct="1">
              <a:lnSpc>
                <a:spcPct val="90000"/>
              </a:lnSpc>
              <a:buSzPct val="90000"/>
              <a:buFont typeface="Wingdings" charset="2"/>
              <a:buNone/>
            </a:pPr>
            <a:r>
              <a:rPr lang="en-GB" sz="2000" i="1" dirty="0" smtClean="0"/>
              <a:t>H</a:t>
            </a:r>
            <a:r>
              <a:rPr lang="en-GB" sz="2000" dirty="0" smtClean="0"/>
              <a:t> = at least one patient is not allergic</a:t>
            </a:r>
            <a:endParaRPr lang="en-GB" dirty="0" smtClean="0"/>
          </a:p>
          <a:p>
            <a:pPr marL="0" indent="0" eaLnBrk="1" hangingPunct="1">
              <a:lnSpc>
                <a:spcPct val="90000"/>
              </a:lnSpc>
              <a:buSzPct val="90000"/>
              <a:buNone/>
            </a:pPr>
            <a:r>
              <a:rPr lang="en-GB" sz="2000" i="1" dirty="0" smtClean="0"/>
              <a:t>      </a:t>
            </a:r>
          </a:p>
          <a:p>
            <a:pPr marL="0" indent="0" eaLnBrk="1" hangingPunct="1">
              <a:lnSpc>
                <a:spcPct val="90000"/>
              </a:lnSpc>
              <a:buSzPct val="90000"/>
              <a:buNone/>
            </a:pPr>
            <a:r>
              <a:rPr lang="en-GB" sz="2000" i="1" dirty="0"/>
              <a:t> </a:t>
            </a:r>
            <a:r>
              <a:rPr lang="en-GB" sz="2000" i="1" dirty="0" smtClean="0"/>
              <a:t>    P</a:t>
            </a:r>
            <a:r>
              <a:rPr lang="en-GB" sz="2000" dirty="0" smtClean="0"/>
              <a:t>(</a:t>
            </a:r>
            <a:r>
              <a:rPr lang="en-GB" sz="2000" i="1" dirty="0" smtClean="0"/>
              <a:t>G</a:t>
            </a:r>
            <a:r>
              <a:rPr lang="en-GB" sz="2000" dirty="0" smtClean="0"/>
              <a:t>) = </a:t>
            </a:r>
            <a:r>
              <a:rPr lang="en-GB" sz="2000" i="1" dirty="0" smtClean="0"/>
              <a:t>P</a:t>
            </a:r>
            <a:r>
              <a:rPr lang="en-GB" sz="2000" dirty="0" smtClean="0"/>
              <a:t>(</a:t>
            </a:r>
            <a:r>
              <a:rPr lang="en-GB" sz="2000" i="1" dirty="0" smtClean="0"/>
              <a:t>A</a:t>
            </a:r>
            <a:r>
              <a:rPr lang="en-GB" sz="2000" dirty="0" smtClean="0"/>
              <a:t> and </a:t>
            </a:r>
            <a:r>
              <a:rPr lang="en-GB" sz="2000" i="1" dirty="0" smtClean="0"/>
              <a:t>B</a:t>
            </a:r>
            <a:r>
              <a:rPr lang="en-GB" sz="2000" dirty="0" smtClean="0"/>
              <a:t> and </a:t>
            </a:r>
            <a:r>
              <a:rPr lang="en-GB" sz="2000" i="1" dirty="0" smtClean="0"/>
              <a:t>C</a:t>
            </a:r>
            <a:r>
              <a:rPr lang="en-GB" sz="2000" dirty="0" smtClean="0"/>
              <a:t>) = .008</a:t>
            </a:r>
          </a:p>
          <a:p>
            <a:pPr marL="0" indent="0" eaLnBrk="1" hangingPunct="1">
              <a:lnSpc>
                <a:spcPct val="90000"/>
              </a:lnSpc>
              <a:buSzPct val="90000"/>
              <a:buNone/>
            </a:pPr>
            <a:endParaRPr lang="en-GB" sz="2000" dirty="0" smtClean="0"/>
          </a:p>
          <a:p>
            <a:pPr marL="0" indent="0" eaLnBrk="1" hangingPunct="1">
              <a:lnSpc>
                <a:spcPct val="90000"/>
              </a:lnSpc>
              <a:buSzPct val="90000"/>
              <a:buNone/>
            </a:pPr>
            <a:r>
              <a:rPr lang="en-GB" sz="2000" dirty="0" smtClean="0"/>
              <a:t>    Therefore, using the complementary event rule, we obtain</a:t>
            </a:r>
          </a:p>
          <a:p>
            <a:pPr marL="0" indent="0" eaLnBrk="1" hangingPunct="1">
              <a:lnSpc>
                <a:spcPct val="90000"/>
              </a:lnSpc>
              <a:buSzPct val="90000"/>
              <a:buNone/>
            </a:pPr>
            <a:r>
              <a:rPr lang="en-GB" sz="2000" i="1" dirty="0" smtClean="0"/>
              <a:t>    P</a:t>
            </a:r>
            <a:r>
              <a:rPr lang="en-GB" sz="2000" dirty="0" smtClean="0"/>
              <a:t>(</a:t>
            </a:r>
            <a:r>
              <a:rPr lang="en-GB" sz="2000" i="1" dirty="0" smtClean="0"/>
              <a:t>H</a:t>
            </a:r>
            <a:r>
              <a:rPr lang="en-GB" sz="2000" dirty="0" smtClean="0"/>
              <a:t>) = 1 – </a:t>
            </a:r>
            <a:r>
              <a:rPr lang="en-GB" sz="2000" i="1" dirty="0" smtClean="0"/>
              <a:t>P</a:t>
            </a:r>
            <a:r>
              <a:rPr lang="en-GB" sz="2000" dirty="0" smtClean="0"/>
              <a:t>(</a:t>
            </a:r>
            <a:r>
              <a:rPr lang="en-GB" sz="2000" i="1" dirty="0" smtClean="0"/>
              <a:t>G</a:t>
            </a:r>
            <a:r>
              <a:rPr lang="en-GB" sz="2000" dirty="0" smtClean="0"/>
              <a:t>) = 1 - .008 = .992</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GB" sz="2800" dirty="0" smtClean="0"/>
              <a:t>Figure 4.18 Tree diagram for joint probabilities. </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3812" y="1561414"/>
            <a:ext cx="4096571" cy="4686986"/>
          </a:xfrm>
          <a:prstGeom prst="rect">
            <a:avLst/>
          </a:prstGeom>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GB" sz="2800" dirty="0" smtClean="0"/>
              <a:t>MULTIPLICATION RULE FOR INDEPENDENT EVENTS</a:t>
            </a:r>
          </a:p>
        </p:txBody>
      </p:sp>
      <p:sp>
        <p:nvSpPr>
          <p:cNvPr id="102403" name="Rectangle 3"/>
          <p:cNvSpPr>
            <a:spLocks noGrp="1" noChangeArrowheads="1"/>
          </p:cNvSpPr>
          <p:nvPr>
            <p:ph type="body" idx="1"/>
          </p:nvPr>
        </p:nvSpPr>
        <p:spPr>
          <a:xfrm>
            <a:off x="152400" y="1600200"/>
            <a:ext cx="8382000" cy="4114800"/>
          </a:xfrm>
        </p:spPr>
        <p:txBody>
          <a:bodyPr/>
          <a:lstStyle/>
          <a:p>
            <a:pPr eaLnBrk="1" hangingPunct="1">
              <a:buFont typeface="Wingdings" charset="2"/>
              <a:buChar char=" "/>
            </a:pPr>
            <a:r>
              <a:rPr lang="en-GB" sz="2000" dirty="0" smtClean="0">
                <a:solidFill>
                  <a:schemeClr val="hlink"/>
                </a:solidFill>
              </a:rPr>
              <a:t>Joint Probability of Mutually Exclusive Events</a:t>
            </a:r>
          </a:p>
          <a:p>
            <a:pPr eaLnBrk="1" hangingPunct="1">
              <a:buFont typeface="Wingdings" charset="2"/>
              <a:buChar char=" "/>
            </a:pPr>
            <a:endParaRPr lang="en-GB" sz="2000" dirty="0" smtClean="0">
              <a:solidFill>
                <a:schemeClr val="hlink"/>
              </a:solidFill>
            </a:endParaRPr>
          </a:p>
          <a:p>
            <a:pPr eaLnBrk="1" hangingPunct="1">
              <a:buFont typeface="Wingdings" charset="2"/>
              <a:buChar char=" "/>
            </a:pPr>
            <a:r>
              <a:rPr lang="en-GB" sz="2000" dirty="0" smtClean="0"/>
              <a:t>The joint probability of two mutually exclusive events is always zero. If </a:t>
            </a:r>
            <a:r>
              <a:rPr lang="en-GB" sz="2000" i="1" dirty="0" smtClean="0"/>
              <a:t>A</a:t>
            </a:r>
            <a:r>
              <a:rPr lang="en-GB" sz="2000" dirty="0" smtClean="0"/>
              <a:t> and </a:t>
            </a:r>
            <a:r>
              <a:rPr lang="en-GB" sz="2000" i="1" dirty="0" smtClean="0"/>
              <a:t>B</a:t>
            </a:r>
            <a:r>
              <a:rPr lang="en-GB" sz="2000" dirty="0" smtClean="0"/>
              <a:t> are two mutually exclusive events, then</a:t>
            </a:r>
          </a:p>
          <a:p>
            <a:pPr eaLnBrk="1" hangingPunct="1">
              <a:buFont typeface="Wingdings" charset="2"/>
              <a:buChar char=" "/>
            </a:pPr>
            <a:endParaRPr lang="en-GB" sz="2000" dirty="0" smtClean="0"/>
          </a:p>
          <a:p>
            <a:pPr algn="ctr" eaLnBrk="1" hangingPunct="1">
              <a:buFont typeface="Wingdings" charset="2"/>
              <a:buChar char=" "/>
            </a:pPr>
            <a:r>
              <a:rPr lang="en-GB" sz="2000" i="1" dirty="0" smtClean="0"/>
              <a:t>P</a:t>
            </a:r>
            <a:r>
              <a:rPr lang="en-GB" sz="2000" dirty="0" smtClean="0"/>
              <a:t>(</a:t>
            </a:r>
            <a:r>
              <a:rPr lang="en-GB" sz="2000" i="1" dirty="0" smtClean="0"/>
              <a:t>A</a:t>
            </a:r>
            <a:r>
              <a:rPr lang="en-GB" sz="2000" dirty="0" smtClean="0"/>
              <a:t> and </a:t>
            </a:r>
            <a:r>
              <a:rPr lang="en-GB" sz="2000" i="1" dirty="0" smtClean="0"/>
              <a:t>B</a:t>
            </a:r>
            <a:r>
              <a:rPr lang="en-GB" sz="2000" dirty="0" smtClean="0"/>
              <a:t>) = 0</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GB" sz="2800" dirty="0" smtClean="0"/>
              <a:t>Example 4-25</a:t>
            </a:r>
          </a:p>
        </p:txBody>
      </p:sp>
      <p:sp>
        <p:nvSpPr>
          <p:cNvPr id="103427" name="Rectangle 3"/>
          <p:cNvSpPr>
            <a:spLocks noGrp="1" noChangeArrowheads="1"/>
          </p:cNvSpPr>
          <p:nvPr>
            <p:ph type="body" idx="1"/>
          </p:nvPr>
        </p:nvSpPr>
        <p:spPr>
          <a:xfrm>
            <a:off x="123825" y="1524000"/>
            <a:ext cx="8486775" cy="4114800"/>
          </a:xfrm>
        </p:spPr>
        <p:txBody>
          <a:bodyPr/>
          <a:lstStyle/>
          <a:p>
            <a:pPr eaLnBrk="1" hangingPunct="1">
              <a:buSzTx/>
              <a:buFont typeface="Wingdings" charset="2"/>
              <a:buChar char=" "/>
            </a:pPr>
            <a:r>
              <a:rPr lang="en-GB" sz="2000" dirty="0" smtClean="0"/>
              <a:t>Consider the following two events for an application filed by a person to obtain a car loan:</a:t>
            </a:r>
          </a:p>
          <a:p>
            <a:pPr lvl="1" eaLnBrk="1" hangingPunct="1">
              <a:buSzTx/>
              <a:buFont typeface="Wingdings" charset="2"/>
              <a:buChar char=" "/>
            </a:pPr>
            <a:r>
              <a:rPr lang="en-GB" sz="2000" i="1" dirty="0" smtClean="0"/>
              <a:t>A</a:t>
            </a:r>
            <a:r>
              <a:rPr lang="en-GB" sz="2000" dirty="0" smtClean="0"/>
              <a:t> = event that the loan application is approved</a:t>
            </a:r>
          </a:p>
          <a:p>
            <a:pPr lvl="1" eaLnBrk="1" hangingPunct="1">
              <a:buSzTx/>
              <a:buFont typeface="Wingdings" charset="2"/>
              <a:buChar char=" "/>
            </a:pPr>
            <a:r>
              <a:rPr lang="en-GB" sz="2000" i="1" dirty="0" smtClean="0"/>
              <a:t>R</a:t>
            </a:r>
            <a:r>
              <a:rPr lang="en-GB" sz="2000" dirty="0" smtClean="0"/>
              <a:t> = event that the loan application is rejected</a:t>
            </a:r>
          </a:p>
          <a:p>
            <a:pPr eaLnBrk="1" hangingPunct="1">
              <a:buSzTx/>
              <a:buFont typeface="Wingdings" charset="2"/>
              <a:buChar char=" "/>
            </a:pPr>
            <a:r>
              <a:rPr lang="en-GB" sz="2000" dirty="0" smtClean="0"/>
              <a:t>What is the joint probability of </a:t>
            </a:r>
            <a:r>
              <a:rPr lang="en-GB" sz="2000" i="1" dirty="0" smtClean="0"/>
              <a:t>A</a:t>
            </a:r>
            <a:r>
              <a:rPr lang="en-GB" sz="2000" dirty="0" smtClean="0"/>
              <a:t> and </a:t>
            </a:r>
            <a:r>
              <a:rPr lang="en-GB" sz="2000" i="1" dirty="0" smtClean="0"/>
              <a:t>R</a:t>
            </a:r>
            <a:r>
              <a:rPr lang="en-GB" sz="2000" dirty="0" smtClean="0"/>
              <a:t>?</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n-GB" sz="2800" dirty="0" smtClean="0"/>
              <a:t>Example 4-25: Solution</a:t>
            </a:r>
          </a:p>
        </p:txBody>
      </p:sp>
      <p:sp>
        <p:nvSpPr>
          <p:cNvPr id="104451" name="Rectangle 3"/>
          <p:cNvSpPr>
            <a:spLocks noGrp="1" noChangeArrowheads="1"/>
          </p:cNvSpPr>
          <p:nvPr>
            <p:ph type="body" idx="1"/>
          </p:nvPr>
        </p:nvSpPr>
        <p:spPr>
          <a:xfrm>
            <a:off x="127000" y="1600200"/>
            <a:ext cx="8559800" cy="4114800"/>
          </a:xfrm>
        </p:spPr>
        <p:txBody>
          <a:bodyPr/>
          <a:lstStyle/>
          <a:p>
            <a:pPr eaLnBrk="1" hangingPunct="1">
              <a:buFont typeface="Wingdings" charset="2"/>
              <a:buChar char=" "/>
            </a:pPr>
            <a:r>
              <a:rPr lang="en-GB" sz="2000" dirty="0" smtClean="0"/>
              <a:t>The two events A and R are mutually exclusive. Either the loan application will be approved or it will be rejected. Hence,</a:t>
            </a:r>
            <a:br>
              <a:rPr lang="en-GB" sz="2000" dirty="0" smtClean="0"/>
            </a:br>
            <a:r>
              <a:rPr lang="en-GB" sz="2000" dirty="0" smtClean="0"/>
              <a:t>			</a:t>
            </a:r>
            <a:br>
              <a:rPr lang="en-GB" sz="2000" dirty="0" smtClean="0"/>
            </a:br>
            <a:r>
              <a:rPr lang="en-GB" sz="2000" dirty="0" smtClean="0"/>
              <a:t>		      </a:t>
            </a:r>
            <a:r>
              <a:rPr lang="en-GB" sz="2000" i="1" dirty="0" smtClean="0"/>
              <a:t>P</a:t>
            </a:r>
            <a:r>
              <a:rPr lang="en-GB" sz="2000" dirty="0" smtClean="0"/>
              <a:t>(</a:t>
            </a:r>
            <a:r>
              <a:rPr lang="en-GB" sz="2000" i="1" dirty="0" smtClean="0"/>
              <a:t>A</a:t>
            </a:r>
            <a:r>
              <a:rPr lang="en-GB" sz="2000" dirty="0" smtClean="0"/>
              <a:t> and </a:t>
            </a:r>
            <a:r>
              <a:rPr lang="en-GB" sz="2000" i="1" dirty="0" smtClean="0"/>
              <a:t>R</a:t>
            </a:r>
            <a:r>
              <a:rPr lang="en-GB" sz="2000" dirty="0" smtClean="0"/>
              <a:t>) = </a:t>
            </a:r>
            <a:r>
              <a:rPr lang="en-GB" sz="2000" b="1" dirty="0" smtClean="0"/>
              <a:t>0</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57200" y="457200"/>
            <a:ext cx="8229600" cy="911225"/>
          </a:xfrm>
        </p:spPr>
        <p:txBody>
          <a:bodyPr/>
          <a:lstStyle/>
          <a:p>
            <a:pPr eaLnBrk="1" hangingPunct="1"/>
            <a:r>
              <a:rPr lang="en-GB" sz="2800" dirty="0" smtClean="0"/>
              <a:t>UNION OF EVENTS AND THE ADDITION RULE</a:t>
            </a:r>
          </a:p>
        </p:txBody>
      </p:sp>
      <p:sp>
        <p:nvSpPr>
          <p:cNvPr id="105475" name="Rectangle 3"/>
          <p:cNvSpPr>
            <a:spLocks noGrp="1" noChangeArrowheads="1"/>
          </p:cNvSpPr>
          <p:nvPr>
            <p:ph type="body" idx="1"/>
          </p:nvPr>
        </p:nvSpPr>
        <p:spPr>
          <a:xfrm>
            <a:off x="76200" y="1600200"/>
            <a:ext cx="8704263" cy="4114800"/>
          </a:xfrm>
        </p:spPr>
        <p:txBody>
          <a:bodyPr/>
          <a:lstStyle/>
          <a:p>
            <a:pPr eaLnBrk="1" hangingPunct="1">
              <a:buFont typeface="Wingdings" charset="2"/>
              <a:buChar char=" "/>
            </a:pPr>
            <a:r>
              <a:rPr lang="en-GB" sz="2000" dirty="0" smtClean="0">
                <a:solidFill>
                  <a:schemeClr val="folHlink"/>
                </a:solidFill>
              </a:rPr>
              <a:t>Definition</a:t>
            </a:r>
          </a:p>
          <a:p>
            <a:pPr eaLnBrk="1" hangingPunct="1">
              <a:buFont typeface="Wingdings" charset="2"/>
              <a:buChar char=" "/>
            </a:pPr>
            <a:r>
              <a:rPr lang="en-GB" sz="2000" dirty="0" smtClean="0"/>
              <a:t>Let </a:t>
            </a:r>
            <a:r>
              <a:rPr lang="en-GB" sz="2000" i="1" dirty="0" smtClean="0"/>
              <a:t>A</a:t>
            </a:r>
            <a:r>
              <a:rPr lang="en-GB" sz="2000" dirty="0" smtClean="0"/>
              <a:t> and </a:t>
            </a:r>
            <a:r>
              <a:rPr lang="en-GB" sz="2000" i="1" dirty="0" smtClean="0"/>
              <a:t>B</a:t>
            </a:r>
            <a:r>
              <a:rPr lang="en-GB" sz="2000" dirty="0" smtClean="0"/>
              <a:t> be two events defined in a sample space. The </a:t>
            </a:r>
            <a:r>
              <a:rPr lang="en-GB" sz="2000" b="1" i="1" u="sng" dirty="0" smtClean="0">
                <a:solidFill>
                  <a:schemeClr val="hlink"/>
                </a:solidFill>
              </a:rPr>
              <a:t>union of events</a:t>
            </a:r>
            <a:r>
              <a:rPr lang="en-GB" sz="2000" dirty="0" smtClean="0"/>
              <a:t> </a:t>
            </a:r>
            <a:r>
              <a:rPr lang="en-GB" sz="2000" i="1" dirty="0" smtClean="0"/>
              <a:t>A</a:t>
            </a:r>
            <a:r>
              <a:rPr lang="en-GB" sz="2000" dirty="0" smtClean="0"/>
              <a:t> and </a:t>
            </a:r>
            <a:r>
              <a:rPr lang="en-GB" sz="2000" i="1" dirty="0" smtClean="0"/>
              <a:t>B</a:t>
            </a:r>
            <a:r>
              <a:rPr lang="en-GB" sz="2000" dirty="0" smtClean="0"/>
              <a:t> is the collection of all outcomes that belong to either </a:t>
            </a:r>
            <a:r>
              <a:rPr lang="en-GB" sz="2000" i="1" dirty="0" smtClean="0"/>
              <a:t>A</a:t>
            </a:r>
            <a:r>
              <a:rPr lang="en-GB" sz="2000" dirty="0" smtClean="0"/>
              <a:t> or </a:t>
            </a:r>
            <a:r>
              <a:rPr lang="en-GB" sz="2000" i="1" dirty="0" smtClean="0"/>
              <a:t>B</a:t>
            </a:r>
            <a:r>
              <a:rPr lang="en-GB" sz="2000" dirty="0" smtClean="0"/>
              <a:t> or to both </a:t>
            </a:r>
            <a:r>
              <a:rPr lang="en-GB" sz="2000" i="1" dirty="0" smtClean="0"/>
              <a:t>A</a:t>
            </a:r>
            <a:r>
              <a:rPr lang="en-GB" sz="2000" dirty="0" smtClean="0"/>
              <a:t> and </a:t>
            </a:r>
            <a:r>
              <a:rPr lang="en-GB" sz="2000" i="1" dirty="0" smtClean="0"/>
              <a:t>B</a:t>
            </a:r>
            <a:r>
              <a:rPr lang="en-GB" sz="2000" dirty="0" smtClean="0"/>
              <a:t> and is denoted by</a:t>
            </a:r>
          </a:p>
          <a:p>
            <a:pPr eaLnBrk="1" hangingPunct="1">
              <a:buFont typeface="Wingdings" charset="2"/>
              <a:buChar char=" "/>
            </a:pPr>
            <a:endParaRPr lang="en-GB" sz="2000" dirty="0" smtClean="0"/>
          </a:p>
          <a:p>
            <a:pPr algn="ctr" eaLnBrk="1" hangingPunct="1">
              <a:buFont typeface="Wingdings" charset="2"/>
              <a:buChar char=" "/>
            </a:pPr>
            <a:r>
              <a:rPr lang="en-GB" sz="2000" i="1" dirty="0" smtClean="0"/>
              <a:t>A</a:t>
            </a:r>
            <a:r>
              <a:rPr lang="en-GB" sz="2000" dirty="0" smtClean="0"/>
              <a:t>  or  </a:t>
            </a:r>
            <a:r>
              <a:rPr lang="en-GB" sz="2000" i="1" dirty="0" smtClean="0"/>
              <a:t>B</a:t>
            </a:r>
            <a:r>
              <a:rPr lang="en-GB" sz="2000" dirty="0" smtClean="0"/>
              <a:t> </a:t>
            </a:r>
          </a:p>
        </p:txBody>
      </p:sp>
      <p:sp>
        <p:nvSpPr>
          <p:cNvPr id="7"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29783"/>
            <a:ext cx="9144000" cy="641817"/>
          </a:xfrm>
          <a:prstGeom prst="rect">
            <a:avLst/>
          </a:prstGeom>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GB" sz="2800" dirty="0" smtClean="0"/>
              <a:t>Example 4-26</a:t>
            </a:r>
          </a:p>
        </p:txBody>
      </p:sp>
      <p:sp>
        <p:nvSpPr>
          <p:cNvPr id="106499" name="Rectangle 3"/>
          <p:cNvSpPr>
            <a:spLocks noGrp="1" noChangeArrowheads="1"/>
          </p:cNvSpPr>
          <p:nvPr>
            <p:ph type="body" idx="1"/>
          </p:nvPr>
        </p:nvSpPr>
        <p:spPr>
          <a:xfrm>
            <a:off x="119062" y="1524000"/>
            <a:ext cx="8415338" cy="4114800"/>
          </a:xfrm>
        </p:spPr>
        <p:txBody>
          <a:bodyPr/>
          <a:lstStyle/>
          <a:p>
            <a:pPr eaLnBrk="1" hangingPunct="1">
              <a:buFont typeface="Wingdings" charset="2"/>
              <a:buChar char=" "/>
            </a:pPr>
            <a:r>
              <a:rPr lang="en-GB" sz="2000" dirty="0" smtClean="0"/>
              <a:t>A senior citizen </a:t>
            </a:r>
            <a:r>
              <a:rPr lang="en-US" sz="2000" dirty="0" smtClean="0"/>
              <a:t>center</a:t>
            </a:r>
            <a:r>
              <a:rPr lang="en-GB" sz="2000" dirty="0" smtClean="0"/>
              <a:t> has 300 members. Of them, 140 are male, 210 take at least one medicine on a permanent basis, and 95 are male </a:t>
            </a:r>
            <a:r>
              <a:rPr lang="en-GB" sz="2000" i="1" dirty="0" smtClean="0"/>
              <a:t>and</a:t>
            </a:r>
            <a:r>
              <a:rPr lang="en-GB" sz="2000" dirty="0" smtClean="0"/>
              <a:t> take at least one medicine on a permanent basis. Describe the union of the events “male” and “take at least one medicine on a permanent basis.”</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sz="2800" dirty="0" smtClean="0"/>
              <a:t>Example 4-26: Solution</a:t>
            </a:r>
          </a:p>
        </p:txBody>
      </p:sp>
      <p:sp>
        <p:nvSpPr>
          <p:cNvPr id="107523" name="Rectangle 3"/>
          <p:cNvSpPr>
            <a:spLocks noGrp="1" noChangeArrowheads="1"/>
          </p:cNvSpPr>
          <p:nvPr>
            <p:ph type="body" idx="1"/>
          </p:nvPr>
        </p:nvSpPr>
        <p:spPr>
          <a:xfrm>
            <a:off x="436562" y="1579563"/>
            <a:ext cx="8383588" cy="4364037"/>
          </a:xfrm>
        </p:spPr>
        <p:txBody>
          <a:bodyPr/>
          <a:lstStyle/>
          <a:p>
            <a:pPr eaLnBrk="1" hangingPunct="1">
              <a:lnSpc>
                <a:spcPct val="80000"/>
              </a:lnSpc>
            </a:pPr>
            <a:r>
              <a:rPr lang="en-US" sz="2000" dirty="0" smtClean="0"/>
              <a:t>Let us define the following events:</a:t>
            </a:r>
          </a:p>
          <a:p>
            <a:pPr lvl="1" eaLnBrk="1" hangingPunct="1">
              <a:lnSpc>
                <a:spcPct val="80000"/>
              </a:lnSpc>
              <a:buFont typeface="Wingdings" charset="2"/>
              <a:buNone/>
            </a:pPr>
            <a:r>
              <a:rPr lang="en-US" sz="2000" i="1" dirty="0" smtClean="0"/>
              <a:t>M</a:t>
            </a:r>
            <a:r>
              <a:rPr lang="en-US" sz="2000" dirty="0" smtClean="0"/>
              <a:t> = a senior citizen is a male</a:t>
            </a:r>
          </a:p>
          <a:p>
            <a:pPr lvl="1" eaLnBrk="1" hangingPunct="1">
              <a:lnSpc>
                <a:spcPct val="80000"/>
              </a:lnSpc>
              <a:buFont typeface="Wingdings" charset="2"/>
              <a:buNone/>
            </a:pPr>
            <a:r>
              <a:rPr lang="en-US" sz="2000" i="1" dirty="0" smtClean="0"/>
              <a:t>F</a:t>
            </a:r>
            <a:r>
              <a:rPr lang="en-US" sz="2000" dirty="0" smtClean="0"/>
              <a:t> = a senior citizen is a female</a:t>
            </a:r>
          </a:p>
          <a:p>
            <a:pPr lvl="1" eaLnBrk="1" hangingPunct="1">
              <a:lnSpc>
                <a:spcPct val="80000"/>
              </a:lnSpc>
              <a:buFont typeface="Wingdings" charset="2"/>
              <a:buNone/>
            </a:pPr>
            <a:r>
              <a:rPr lang="en-US" sz="2000" i="1" dirty="0" smtClean="0"/>
              <a:t>A</a:t>
            </a:r>
            <a:r>
              <a:rPr lang="en-US" sz="2000" dirty="0" smtClean="0"/>
              <a:t> = a senior citizen takes at least one medicine</a:t>
            </a:r>
          </a:p>
          <a:p>
            <a:pPr lvl="1" eaLnBrk="1" hangingPunct="1">
              <a:lnSpc>
                <a:spcPct val="80000"/>
              </a:lnSpc>
              <a:buFont typeface="Wingdings" charset="2"/>
              <a:buNone/>
            </a:pPr>
            <a:r>
              <a:rPr lang="en-US" sz="2000" i="1" dirty="0" smtClean="0"/>
              <a:t>B</a:t>
            </a:r>
            <a:r>
              <a:rPr lang="en-US" sz="2000" dirty="0" smtClean="0"/>
              <a:t> = a senior citizen does not take any medicine</a:t>
            </a:r>
          </a:p>
          <a:p>
            <a:pPr lvl="1" eaLnBrk="1" hangingPunct="1">
              <a:lnSpc>
                <a:spcPct val="80000"/>
              </a:lnSpc>
              <a:buFont typeface="Wingdings" charset="2"/>
              <a:buNone/>
            </a:pPr>
            <a:endParaRPr lang="en-US" sz="2000" dirty="0" smtClean="0"/>
          </a:p>
          <a:p>
            <a:pPr eaLnBrk="1" hangingPunct="1">
              <a:lnSpc>
                <a:spcPct val="80000"/>
              </a:lnSpc>
            </a:pPr>
            <a:r>
              <a:rPr lang="en-US" sz="2000" dirty="0" smtClean="0"/>
              <a:t>The union of the events “male” and “take at least one medicine” includes those senior citizens who are either male or take at least one medicine or both. The number of such senior citizens is</a:t>
            </a:r>
          </a:p>
          <a:p>
            <a:pPr algn="ctr" eaLnBrk="1" hangingPunct="1">
              <a:lnSpc>
                <a:spcPct val="80000"/>
              </a:lnSpc>
              <a:buFont typeface="Wingdings" charset="2"/>
              <a:buNone/>
            </a:pPr>
            <a:r>
              <a:rPr lang="en-US" sz="2000" dirty="0" smtClean="0"/>
              <a:t>140 + 210 – 95 = 255</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sz="2800" dirty="0" smtClean="0"/>
              <a:t>Table 4.8 </a:t>
            </a:r>
          </a:p>
        </p:txBody>
      </p:sp>
      <p:sp>
        <p:nvSpPr>
          <p:cNvPr id="6" name="Text Box 4"/>
          <p:cNvSpPr txBox="1">
            <a:spLocks noChangeArrowheads="1"/>
          </p:cNvSpPr>
          <p:nvPr/>
        </p:nvSpPr>
        <p:spPr bwMode="auto">
          <a:xfrm>
            <a:off x="4049486" y="6222547"/>
            <a:ext cx="4781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sz="1400" dirty="0"/>
              <a:t>                          Prem Mann, </a:t>
            </a:r>
            <a:r>
              <a:rPr lang="en-US" sz="1400" i="1" dirty="0"/>
              <a:t>Introductory Statistics</a:t>
            </a:r>
            <a:r>
              <a:rPr lang="en-US" sz="1400" dirty="0"/>
              <a:t>, </a:t>
            </a:r>
            <a:r>
              <a:rPr lang="en-US" sz="1400" i="1" dirty="0" smtClean="0"/>
              <a:t>8/E</a:t>
            </a:r>
            <a:r>
              <a:rPr lang="en-US" sz="1400" dirty="0" smtClean="0"/>
              <a:t> </a:t>
            </a:r>
            <a:r>
              <a:rPr lang="en-US" sz="1400" dirty="0"/>
              <a:t>Copyright © </a:t>
            </a:r>
            <a:r>
              <a:rPr lang="en-US" sz="1400" dirty="0" smtClean="0"/>
              <a:t>2013 </a:t>
            </a:r>
            <a:r>
              <a:rPr lang="en-US" sz="1400" dirty="0"/>
              <a:t>John Wiley &amp; Sons. All </a:t>
            </a:r>
            <a:r>
              <a:rPr lang="en-US" sz="1400" dirty="0" smtClean="0"/>
              <a:t>rights reserved.</a:t>
            </a:r>
            <a:endParaRPr lang="en-US" sz="1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504" y="1856836"/>
            <a:ext cx="7668696" cy="3858164"/>
          </a:xfrm>
          <a:prstGeom prst="rect">
            <a:avLst/>
          </a:prstGeom>
        </p:spPr>
      </p:pic>
    </p:spTree>
  </p:cSld>
  <p:clrMapOvr>
    <a:masterClrMapping/>
  </p:clrMapOvr>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chemeClr val="tx1"/>
            </a:solidFill>
            <a:effectLst/>
            <a:latin typeface="Verdana" charset="0"/>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Level</Template>
  <TotalTime>247</TotalTime>
  <Words>8945</Words>
  <Application>Microsoft Macintosh PowerPoint</Application>
  <PresentationFormat>Presentazione su schermo (4:3)</PresentationFormat>
  <Paragraphs>804</Paragraphs>
  <Slides>152</Slides>
  <Notes>114</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152</vt:i4>
      </vt:variant>
    </vt:vector>
  </HeadingPairs>
  <TitlesOfParts>
    <vt:vector size="154" baseType="lpstr">
      <vt:lpstr>Level</vt:lpstr>
      <vt:lpstr>Equation</vt:lpstr>
      <vt:lpstr>CHAPTER 4</vt:lpstr>
      <vt:lpstr>Opening Example</vt:lpstr>
      <vt:lpstr>EXPERIMENT, OUTCOMES, AND SAMPLE SPACE</vt:lpstr>
      <vt:lpstr>Table 4.1 Examples of Experiments, Outcomes, and Sample Spaces</vt:lpstr>
      <vt:lpstr>Example 4-1</vt:lpstr>
      <vt:lpstr>Figure 4.1 (a) Venn Diagram and (b) tree diagram for one toss of a coin.</vt:lpstr>
      <vt:lpstr>Example 4-2 </vt:lpstr>
      <vt:lpstr>Figure 4.2 (a) Venn diagram and (b) tree diagram for two tosses of a coin.</vt:lpstr>
      <vt:lpstr>Example 4-3</vt:lpstr>
      <vt:lpstr>Figure 4.3 (a) Venn diagram and (b) tree diagram for selecting two workers.</vt:lpstr>
      <vt:lpstr>Simple and Compound Events</vt:lpstr>
      <vt:lpstr>Simple and Compound Events</vt:lpstr>
      <vt:lpstr>Example 4-4</vt:lpstr>
      <vt:lpstr>Simple and Compound Events</vt:lpstr>
      <vt:lpstr>Example 4-5</vt:lpstr>
      <vt:lpstr>Figure 4.4 Venn diagram for event A.</vt:lpstr>
      <vt:lpstr>Example 4-6</vt:lpstr>
      <vt:lpstr>Example 4-6: Solution</vt:lpstr>
      <vt:lpstr>Figure 4.5 Venn and tree diagrams.</vt:lpstr>
      <vt:lpstr>Example 4-6: Solution</vt:lpstr>
      <vt:lpstr>CALCULATING PROBABLITY</vt:lpstr>
      <vt:lpstr>Two Properties of Probability</vt:lpstr>
      <vt:lpstr>Three Conceptual Approaches to Probability</vt:lpstr>
      <vt:lpstr>Classical Probability </vt:lpstr>
      <vt:lpstr>Example 4-7</vt:lpstr>
      <vt:lpstr>Example 4-7: Solution</vt:lpstr>
      <vt:lpstr>Example 4-8</vt:lpstr>
      <vt:lpstr>Example 4-8: Solution</vt:lpstr>
      <vt:lpstr>Example 4-9</vt:lpstr>
      <vt:lpstr>Example 4-9: Solution</vt:lpstr>
      <vt:lpstr>Three Conceptual Approaches to Probability</vt:lpstr>
      <vt:lpstr>Example 4-10</vt:lpstr>
      <vt:lpstr>Example 4-10: Solution</vt:lpstr>
      <vt:lpstr>Table 4.2 Frequency and Relative Frequency Distributions for the Sample of Cars</vt:lpstr>
      <vt:lpstr>Law of Large Numbers</vt:lpstr>
      <vt:lpstr>Example 4-11</vt:lpstr>
      <vt:lpstr>Example 4-11: Solution</vt:lpstr>
      <vt:lpstr>Three Conceptual Approaches to Probability</vt:lpstr>
      <vt:lpstr>MARGINAL PROBABILITY, CONDITIONAL PROBABILITY, AND RELATED PROBABILITY CONCEPTS</vt:lpstr>
      <vt:lpstr>Table 4.3 Two-Way Classification of Employee Responses</vt:lpstr>
      <vt:lpstr>Table 4.4 Two-Way Classification of Employee Responses with Totals</vt:lpstr>
      <vt:lpstr>Presentazione di PowerPoint</vt:lpstr>
      <vt:lpstr>Table 4.5 Listing the Marginal Probabilities </vt:lpstr>
      <vt:lpstr>Presentazione di PowerPoint</vt:lpstr>
      <vt:lpstr>Presentazione di PowerPoint</vt:lpstr>
      <vt:lpstr>Example 4-12</vt:lpstr>
      <vt:lpstr>Example 4-12: Solution</vt:lpstr>
      <vt:lpstr>Figure 4.6 Tree Diagram.</vt:lpstr>
      <vt:lpstr>Example 4-13</vt:lpstr>
      <vt:lpstr>Example 4-13: Solution</vt:lpstr>
      <vt:lpstr>Figure 4.7 Tree diagram.</vt:lpstr>
      <vt:lpstr>Case Study 4-1 Do You Worry About Your Weight?</vt:lpstr>
      <vt:lpstr>Presentazione di PowerPoint</vt:lpstr>
      <vt:lpstr>Example 4-14</vt:lpstr>
      <vt:lpstr>Example 4-14: Solution</vt:lpstr>
      <vt:lpstr>Example 4-15</vt:lpstr>
      <vt:lpstr>Example 4-15: Solution</vt:lpstr>
      <vt:lpstr>Presentazione di PowerPoint</vt:lpstr>
      <vt:lpstr>Example 4-16</vt:lpstr>
      <vt:lpstr>Example 4-16: Solution</vt:lpstr>
      <vt:lpstr>Example 4-17</vt:lpstr>
      <vt:lpstr>Example 4-17: Solution</vt:lpstr>
      <vt:lpstr>Table 4.6 Two-Way Classification Table</vt:lpstr>
      <vt:lpstr>Presentazione di PowerPoint</vt:lpstr>
      <vt:lpstr>Figure 4.11 Venn diagram of two complementary events.</vt:lpstr>
      <vt:lpstr>Example 4-18</vt:lpstr>
      <vt:lpstr>Example 4-18: Solution</vt:lpstr>
      <vt:lpstr>Figure 4.12 Venn diagram.</vt:lpstr>
      <vt:lpstr>Example 4-19</vt:lpstr>
      <vt:lpstr>Example 4-19: Solution</vt:lpstr>
      <vt:lpstr>Figure 4.13 Venn diagram.</vt:lpstr>
      <vt:lpstr>INTERSECTION OF EVENTS AND THE MULTIPLICATION RULE</vt:lpstr>
      <vt:lpstr>Figure 4.14 Intersection of events A and B.</vt:lpstr>
      <vt:lpstr>INTERSECTION OF EVENTS AND THE MULTIPLICATION RULE</vt:lpstr>
      <vt:lpstr>INTERSECTION OF EVENTS AND THE MULTIPLICATION RULE</vt:lpstr>
      <vt:lpstr>Example 4-20</vt:lpstr>
      <vt:lpstr>Example 4-20: Solution</vt:lpstr>
      <vt:lpstr>Figure 4.15 Intersection of events F and G.</vt:lpstr>
      <vt:lpstr>Figure 4.16 Tree diagram for joint probabilities.</vt:lpstr>
      <vt:lpstr>Example 4-21</vt:lpstr>
      <vt:lpstr>Example 4-21: Solution</vt:lpstr>
      <vt:lpstr>Figure 4.17 Selecting two DVDs.</vt:lpstr>
      <vt:lpstr>INTERSECTION OF EVENTS AND THE MULTIPLICATION RULE</vt:lpstr>
      <vt:lpstr>Example 4-22</vt:lpstr>
      <vt:lpstr>Example 4-22: Solution</vt:lpstr>
      <vt:lpstr>MULTIPLICATION RULE FOR INDEPENDENT EVENTS</vt:lpstr>
      <vt:lpstr>Example 4-23</vt:lpstr>
      <vt:lpstr>Example 4-23: Solution</vt:lpstr>
      <vt:lpstr>Example 4-24</vt:lpstr>
      <vt:lpstr>Example 4-24: Solution</vt:lpstr>
      <vt:lpstr>Example 4-24: Solution</vt:lpstr>
      <vt:lpstr>Figure 4.18 Tree diagram for joint probabilities. </vt:lpstr>
      <vt:lpstr>MULTIPLICATION RULE FOR INDEPENDENT EVENTS</vt:lpstr>
      <vt:lpstr>Example 4-25</vt:lpstr>
      <vt:lpstr>Example 4-25: Solution</vt:lpstr>
      <vt:lpstr>UNION OF EVENTS AND THE ADDITION RULE</vt:lpstr>
      <vt:lpstr>Example 4-26</vt:lpstr>
      <vt:lpstr>Example 4-26: Solution</vt:lpstr>
      <vt:lpstr>Table 4.8 </vt:lpstr>
      <vt:lpstr>Figure 4.19 Union of events M and A.</vt:lpstr>
      <vt:lpstr>UNION OF EVENTS AND THE ADDITION RULE</vt:lpstr>
      <vt:lpstr>Example 4-27</vt:lpstr>
      <vt:lpstr>Table 4.9 Two-Way Classification of Responses</vt:lpstr>
      <vt:lpstr>Example 4-27: Solution</vt:lpstr>
      <vt:lpstr>Example 4-28</vt:lpstr>
      <vt:lpstr>Example 4-28: Solution</vt:lpstr>
      <vt:lpstr>Table 4.10 Two-Way Classification Table</vt:lpstr>
      <vt:lpstr>Addition Rule for Mutually Exclusive Events</vt:lpstr>
      <vt:lpstr>Example 4-29</vt:lpstr>
      <vt:lpstr>Example 4-29: Solution</vt:lpstr>
      <vt:lpstr>Example 4-29: Solution</vt:lpstr>
      <vt:lpstr>Figure 4.20 Venn diagram of mutually exclusive events.</vt:lpstr>
      <vt:lpstr>Example 4-30</vt:lpstr>
      <vt:lpstr>Table 4.11 Two Rolls of a Die</vt:lpstr>
      <vt:lpstr>Example 4-30: Solution</vt:lpstr>
      <vt:lpstr>Example 4-31</vt:lpstr>
      <vt:lpstr>Example 4-31: Solution</vt:lpstr>
      <vt:lpstr>Figure 4.21 Tree diagram.</vt:lpstr>
      <vt:lpstr>Example 4-31: Solution</vt:lpstr>
      <vt:lpstr>COUNTING RULE, FACTORIALS, COMBINATIONS, AND PERMUTATIONS</vt:lpstr>
      <vt:lpstr>Example 4-32</vt:lpstr>
      <vt:lpstr>Example 4-33</vt:lpstr>
      <vt:lpstr>Example 4-33: Solution</vt:lpstr>
      <vt:lpstr>Example 4-34</vt:lpstr>
      <vt:lpstr>COUNTING RULE, FACTORIALS, COMBINATIONS, AND PERMUTATIONS</vt:lpstr>
      <vt:lpstr>Example 4-35</vt:lpstr>
      <vt:lpstr>Example 4-36</vt:lpstr>
      <vt:lpstr>Example 4-37</vt:lpstr>
      <vt:lpstr>Example 4-38</vt:lpstr>
      <vt:lpstr>COUNTING RULE, FACTORIALS, COMBINATIONS, AND PERMUTATIONS</vt:lpstr>
      <vt:lpstr>Combinations</vt:lpstr>
      <vt:lpstr>Combinations</vt:lpstr>
      <vt:lpstr>Example 4-39</vt:lpstr>
      <vt:lpstr>Example 4-39: Solution</vt:lpstr>
      <vt:lpstr>Example 4-40</vt:lpstr>
      <vt:lpstr>Example 4-40: Solution</vt:lpstr>
      <vt:lpstr>Example 4-41</vt:lpstr>
      <vt:lpstr>Example 4-41: Solution</vt:lpstr>
      <vt:lpstr>Case Study 4-2 Probability of Winning a Mega Millions Lottery Jackpot</vt:lpstr>
      <vt:lpstr>Permutations</vt:lpstr>
      <vt:lpstr>Permutations</vt:lpstr>
      <vt:lpstr>Example 4-42</vt:lpstr>
      <vt:lpstr>Example 4-42: Solution</vt:lpstr>
      <vt:lpstr>TI-84</vt:lpstr>
      <vt:lpstr>Presentazione di PowerPoint</vt:lpstr>
      <vt:lpstr>Presentazione di PowerPoint</vt:lpstr>
      <vt:lpstr>Minitab</vt:lpstr>
      <vt:lpstr>Minitab</vt:lpstr>
      <vt:lpstr>Minitab</vt:lpstr>
      <vt:lpstr>Excel</vt:lpstr>
      <vt:lpstr>Excel</vt:lpstr>
      <vt:lpstr>Excel</vt:lpstr>
    </vt:vector>
  </TitlesOfParts>
  <Company>Cal Poly Pomona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creator>hoonkim</dc:creator>
  <cp:lastModifiedBy>claudio bonifazzi</cp:lastModifiedBy>
  <cp:revision>56</cp:revision>
  <dcterms:created xsi:type="dcterms:W3CDTF">2009-12-09T07:11:40Z</dcterms:created>
  <dcterms:modified xsi:type="dcterms:W3CDTF">2015-11-03T22:16:57Z</dcterms:modified>
</cp:coreProperties>
</file>