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257" r:id="rId4"/>
    <p:sldId id="286" r:id="rId5"/>
    <p:sldId id="287" r:id="rId6"/>
    <p:sldId id="258" r:id="rId7"/>
    <p:sldId id="288" r:id="rId8"/>
    <p:sldId id="259" r:id="rId9"/>
    <p:sldId id="290" r:id="rId10"/>
    <p:sldId id="260" r:id="rId11"/>
    <p:sldId id="289" r:id="rId12"/>
    <p:sldId id="291" r:id="rId13"/>
    <p:sldId id="292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301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93" r:id="rId39"/>
    <p:sldId id="294" r:id="rId40"/>
    <p:sldId id="295" r:id="rId41"/>
    <p:sldId id="296" r:id="rId42"/>
    <p:sldId id="300" r:id="rId43"/>
    <p:sldId id="299" r:id="rId44"/>
    <p:sldId id="305" r:id="rId45"/>
    <p:sldId id="297" r:id="rId46"/>
    <p:sldId id="298" r:id="rId47"/>
    <p:sldId id="304" r:id="rId48"/>
    <p:sldId id="302" r:id="rId49"/>
    <p:sldId id="303" r:id="rId5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wmf"/><Relationship Id="rId3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59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343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179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88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552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107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1998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804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078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24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E6353-B910-2D43-8827-669D76593CB9}" type="datetimeFigureOut">
              <a:rPr lang="it-IT" smtClean="0"/>
              <a:t>17/11/15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CFB9F-3B27-F04C-9BAA-39016E385B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199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laudio.bonifazzi@unife.it" TargetMode="External"/><Relationship Id="rId3" Type="http://schemas.openxmlformats.org/officeDocument/2006/relationships/hyperlink" Target="http://www.aulaf5.unife.it/Default.htm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1.wmf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Relationship Id="rId3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wmf"/><Relationship Id="rId3" Type="http://schemas.openxmlformats.org/officeDocument/2006/relationships/hyperlink" Target="file://localhost/Volumes/TEMPDISK/TEMPDISK/DIDATTICA/ANALISI%20DATI/AA2014-15/Lezioni_Cap4-6/OrarioLavoro.doc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Volumes/TEMPDISK/TEMPDISK/DIDATTICA/ANALISI%20DATI/AA2014-15/Lezioni_Cap4-6/Capitolo5/Capitolo5.doc" TargetMode="External"/><Relationship Id="rId4" Type="http://schemas.openxmlformats.org/officeDocument/2006/relationships/oleObject" Target="../embeddings/oleObject5.bin"/><Relationship Id="rId5" Type="http://schemas.openxmlformats.org/officeDocument/2006/relationships/oleObject" Target="../embeddings/Foglio_di_lavoro_di_Excel_97_-_20041.xls"/><Relationship Id="rId6" Type="http://schemas.openxmlformats.org/officeDocument/2006/relationships/image" Target="../media/image1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oleObject" Target="../embeddings/Foglio_di_lavoro_di_Excel_97_-_20042.xls"/><Relationship Id="rId5" Type="http://schemas.openxmlformats.org/officeDocument/2006/relationships/image" Target="../media/image16.emf"/><Relationship Id="rId6" Type="http://schemas.openxmlformats.org/officeDocument/2006/relationships/hyperlink" Target="file://localhost/Volumes/TEMPDISK/TEMPDISK/DIDATTICA/ANALISI%20DATI/AA2014-15/Lezioni_Cap4-6/vc_discrete.xlsx" TargetMode="External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oleObject" Target="../embeddings/Foglio_di_lavoro_di_Excel_97_-_20043.xls"/><Relationship Id="rId5" Type="http://schemas.openxmlformats.org/officeDocument/2006/relationships/image" Target="../media/image16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17.w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8.wmf"/><Relationship Id="rId10" Type="http://schemas.openxmlformats.org/officeDocument/2006/relationships/hyperlink" Target="file://localhost/Volumes/TEMPDISK/TEMPDISK/DIDATTICA/ANALISI%20DATI/AA2014-15/Lezioni_Cap4-6/ValoreAtteso.xls" TargetMode="External"/><Relationship Id="rId11" Type="http://schemas.openxmlformats.org/officeDocument/2006/relationships/hyperlink" Target="file://localhost/Volumes/TEMPDISK/TEMPDISK/DIDATTICA/ANALISI%20DATI/AA2014-15/Lezioni_Cap4-6/Primipare.xlsx" TargetMode="External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9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Lezioni%5CDistrib_Binom%20Esempi.pdf" TargetMode="External"/><Relationship Id="rId3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\\localhost\Volumes\TEMPDSK\CDSMotorie\Lezioni\dbinomiale_esvolti.xl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Volumes/TEMPDISK/TEMPDISK/DIDATTICA/ANALISI%20DATI/AA2014-15/Lezioni_Cap4-6/dbinomiale_esvolti.xlsx" TargetMode="Externa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27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jpeg"/><Relationship Id="rId3" Type="http://schemas.openxmlformats.org/officeDocument/2006/relationships/hyperlink" Target="file://localhost/Volumes/TEMPDISK/TEMPDISK/DIDATTICA/ANALISI%20DATI/AA2014-15/Lezioni_Cap4-6/dbinomiale_forma.xls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hyperlink" Target="file://localhost/Volumes/TEMPDISK/TEMPDISK/DIDATTICA/ANALISI%20DATI/AA2014-15/Lezioni_Cap4-6/DistribuzioneNormale.exe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Volumes/TEMPDISK/TEMPDISK/DIDATTICA/ANALISI%20DATI/AA2014-15/Lezioni_Cap4-6/DN_Esercizi.xls" TargetMode="External"/><Relationship Id="rId4" Type="http://schemas.openxmlformats.org/officeDocument/2006/relationships/image" Target="../media/image42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hyperlink" Target="file://localhost/Volumes/TEMPDISK/TEMPDISK/DIDATTICA/ANALISI%20DATI/AA2014-15/Lezioni_Cap4-6/DN_Esempi.xl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hyperlink" Target="DN_Esempi.xls" TargetMode="External"/><Relationship Id="rId5" Type="http://schemas.openxmlformats.org/officeDocument/2006/relationships/hyperlink" Target="DN_Esercizi.xls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hyperlink" Target="file://localhost/Volumes/TEMPDISK/TEMPDISK/DIDATTICA/ANALISI%20DATI/AA2014-15/Lezioni_Cap4-6/DN_Esempi.xls" TargetMode="External"/><Relationship Id="rId7" Type="http://schemas.openxmlformats.org/officeDocument/2006/relationships/oleObject" Target="../embeddings/oleObject12.bin"/><Relationship Id="rId8" Type="http://schemas.openxmlformats.org/officeDocument/2006/relationships/image" Target="../media/image47.e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48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file://localhost/Volumes/TEMPDISK/TEMPDISK/DIDATTICA/ANALISI%20DATI/AA2014-15/Lezioni_Cap4-6/DistribuzioneBinomiale.xlsx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ulaf5.unife.it/esercitazioni/wbook/tab_dns.htm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53.emf"/><Relationship Id="rId5" Type="http://schemas.openxmlformats.org/officeDocument/2006/relationships/hyperlink" Target="http://aulaf5.unife.it/esercitazioni/wbook/tab_dns.htm" TargetMode="External"/><Relationship Id="rId6" Type="http://schemas.openxmlformats.org/officeDocument/2006/relationships/hyperlink" Target="file://localhost/Volumes/TEMPDISK/TEMPDISK/DIDATTICA/ANALISI%20DATI/AA2014-15/Lezioni_Cap4-6/DistNorm_DistNormSt.xls" TargetMode="External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ulaf5.unife.it/esercitazioni/wbook/tab_dns.htm" TargetMode="External"/><Relationship Id="rId3" Type="http://schemas.openxmlformats.org/officeDocument/2006/relationships/hyperlink" Target="file://localhost/Volumes/TEMPDISK/TEMPDISK/DIDATTICA/ANALISI%20DATI/AA2014-15/Lezioni_Cap4-6/DistNorm_DistNormSt.xl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Volumes/TEMPDISK/TEMPDISK/DIDATTICA/ANALISI%20DATI/AA2014-15/Lezioni_Cap4-6/Capitolo4/Capitolo4.doc" TargetMode="Externa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031718"/>
            <a:ext cx="7772400" cy="2107445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1800"/>
              </a:spcAft>
            </a:pPr>
            <a:r>
              <a:rPr lang="it-IT" sz="6000" cap="all" spc="-100" dirty="0">
                <a:solidFill>
                  <a:srgbClr val="D2533C"/>
                </a:solidFill>
                <a:latin typeface="+mn-lt"/>
                <a:cs typeface="Arial"/>
              </a:rPr>
              <a:t>Analisi dei </a:t>
            </a:r>
            <a:r>
              <a:rPr lang="it-IT" sz="6000" cap="all" spc="-100" dirty="0" smtClean="0">
                <a:solidFill>
                  <a:srgbClr val="D2533C"/>
                </a:solidFill>
                <a:latin typeface="+mn-lt"/>
                <a:cs typeface="Arial"/>
              </a:rPr>
              <a:t>Dati</a:t>
            </a:r>
            <a:r>
              <a:rPr lang="it-IT" sz="5400" cap="all" spc="-100" dirty="0">
                <a:solidFill>
                  <a:srgbClr val="D2533C"/>
                </a:solidFill>
                <a:latin typeface="+mn-lt"/>
                <a:cs typeface="Arial"/>
              </a:rPr>
              <a:t/>
            </a:r>
            <a:br>
              <a:rPr lang="it-IT" sz="5400" cap="all" spc="-100" dirty="0">
                <a:solidFill>
                  <a:srgbClr val="D2533C"/>
                </a:solidFill>
                <a:latin typeface="+mn-lt"/>
                <a:cs typeface="Arial"/>
              </a:rPr>
            </a:br>
            <a:r>
              <a:rPr lang="it-IT" sz="2800" cap="all" spc="-100" dirty="0" smtClean="0">
                <a:solidFill>
                  <a:srgbClr val="D2533C"/>
                </a:solidFill>
                <a:latin typeface="+mn-lt"/>
                <a:cs typeface="Arial"/>
              </a:rPr>
              <a:t>Corso </a:t>
            </a:r>
            <a:r>
              <a:rPr lang="it-IT" sz="2800" cap="all" spc="-100" dirty="0">
                <a:solidFill>
                  <a:srgbClr val="D2533C"/>
                </a:solidFill>
                <a:latin typeface="+mn-lt"/>
                <a:cs typeface="Arial"/>
              </a:rPr>
              <a:t>di Laurea in Scienze Motorie AA 2015/</a:t>
            </a:r>
            <a:r>
              <a:rPr lang="it-IT" sz="2800" cap="all" spc="-100" dirty="0" smtClean="0">
                <a:solidFill>
                  <a:srgbClr val="D2533C"/>
                </a:solidFill>
                <a:latin typeface="+mn-lt"/>
                <a:cs typeface="Arial"/>
              </a:rPr>
              <a:t>16 </a:t>
            </a:r>
            <a:r>
              <a:rPr lang="it-IT" sz="2800" cap="all" spc="-100" dirty="0">
                <a:solidFill>
                  <a:srgbClr val="D2533C"/>
                </a:solidFill>
                <a:latin typeface="+mn-lt"/>
                <a:cs typeface="Arial"/>
              </a:rPr>
              <a:t/>
            </a:r>
            <a:br>
              <a:rPr lang="it-IT" sz="2800" cap="all" spc="-100" dirty="0">
                <a:solidFill>
                  <a:srgbClr val="D2533C"/>
                </a:solidFill>
                <a:latin typeface="+mn-lt"/>
                <a:cs typeface="Arial"/>
              </a:rPr>
            </a:br>
            <a:r>
              <a:rPr lang="it-IT" sz="2800" cap="all" spc="-100" dirty="0">
                <a:solidFill>
                  <a:srgbClr val="D2533C"/>
                </a:solidFill>
                <a:latin typeface="+mn-lt"/>
                <a:cs typeface="Arial"/>
              </a:rPr>
              <a:t>Corso Teorico/Pratico I Anno I </a:t>
            </a:r>
            <a:r>
              <a:rPr lang="it-IT" sz="2800" cap="all" spc="-100" dirty="0" smtClean="0">
                <a:solidFill>
                  <a:srgbClr val="D2533C"/>
                </a:solidFill>
                <a:latin typeface="+mn-lt"/>
                <a:cs typeface="Arial"/>
              </a:rPr>
              <a:t>Semestre</a:t>
            </a:r>
            <a:endParaRPr lang="it-IT" sz="5400" dirty="0">
              <a:latin typeface="+mn-lt"/>
              <a:cs typeface="Arial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3429593"/>
            <a:ext cx="7019616" cy="2734580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it-IT" sz="3600" dirty="0" smtClean="0">
                <a:cs typeface="Arial"/>
              </a:rPr>
              <a:t>Gruppo I – Capitoli 4-6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it-IT" sz="1600" dirty="0" smtClean="0">
              <a:cs typeface="Arial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it-IT" sz="1600" dirty="0" smtClean="0">
                <a:cs typeface="Arial"/>
              </a:rPr>
              <a:t>Prof. Claudio Bonifazzi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it-IT" sz="1600" dirty="0" err="1" smtClean="0">
                <a:cs typeface="Arial"/>
              </a:rPr>
              <a:t>Dip</a:t>
            </a:r>
            <a:r>
              <a:rPr lang="it-IT" sz="1600" dirty="0" smtClean="0">
                <a:cs typeface="Arial"/>
              </a:rPr>
              <a:t>. Scienze Biomediche e Chirurgico Specialistiche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it-IT" sz="1600" dirty="0" smtClean="0">
                <a:cs typeface="Arial"/>
                <a:hlinkClick r:id="rId2"/>
              </a:rPr>
              <a:t>claudio.bonifazzi@unife.it</a:t>
            </a:r>
            <a:endParaRPr lang="it-IT" sz="1600" dirty="0" smtClean="0">
              <a:cs typeface="Arial"/>
              <a:hlinkClick r:id="rId3"/>
            </a:endParaRPr>
          </a:p>
          <a:p>
            <a:pPr algn="l">
              <a:lnSpc>
                <a:spcPct val="120000"/>
              </a:lnSpc>
              <a:spcBef>
                <a:spcPct val="40000"/>
              </a:spcBef>
            </a:pPr>
            <a:r>
              <a:rPr lang="it-IT" sz="1600" dirty="0" smtClean="0">
                <a:cs typeface="Arial"/>
                <a:hlinkClick r:id="rId3"/>
              </a:rPr>
              <a:t>www.aulaf5.unife.it/Default.html</a:t>
            </a:r>
            <a:endParaRPr lang="it-IT" sz="1600" dirty="0" smtClean="0">
              <a:cs typeface="Arial"/>
            </a:endParaRPr>
          </a:p>
          <a:p>
            <a:pPr algn="l">
              <a:lnSpc>
                <a:spcPct val="120000"/>
              </a:lnSpc>
              <a:spcBef>
                <a:spcPct val="40000"/>
              </a:spcBef>
            </a:pPr>
            <a:r>
              <a:rPr lang="it-IT" sz="1600" u="sng" dirty="0" err="1" smtClean="0">
                <a:solidFill>
                  <a:srgbClr val="0000FF"/>
                </a:solidFill>
                <a:cs typeface="Arial"/>
              </a:rPr>
              <a:t>DownLoad</a:t>
            </a:r>
            <a:r>
              <a:rPr lang="it-IT" sz="1600" u="sng" dirty="0" smtClean="0">
                <a:solidFill>
                  <a:srgbClr val="0000FF"/>
                </a:solidFill>
                <a:cs typeface="Arial"/>
              </a:rPr>
              <a:t> degli Appunti da PC Aula D4 e D7</a:t>
            </a:r>
            <a:endParaRPr lang="it-IT" sz="1600" u="sng" dirty="0">
              <a:solidFill>
                <a:srgbClr val="0000F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3310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63563" y="375276"/>
            <a:ext cx="7894637" cy="601663"/>
          </a:xfrm>
        </p:spPr>
        <p:txBody>
          <a:bodyPr>
            <a:noAutofit/>
          </a:bodyPr>
          <a:lstStyle/>
          <a:p>
            <a:pPr eaLnBrk="1" hangingPunct="1"/>
            <a:r>
              <a:rPr lang="it-IT" sz="3600" b="0" dirty="0">
                <a:solidFill>
                  <a:srgbClr val="FF0000"/>
                </a:solidFill>
                <a:latin typeface="Tahoma" charset="0"/>
              </a:rPr>
              <a:t>Calcolo delle Probabilità</a:t>
            </a:r>
          </a:p>
        </p:txBody>
      </p:sp>
      <p:sp>
        <p:nvSpPr>
          <p:cNvPr id="44034" name="Text Box 1027"/>
          <p:cNvSpPr txBox="1">
            <a:spLocks noChangeArrowheads="1"/>
          </p:cNvSpPr>
          <p:nvPr/>
        </p:nvSpPr>
        <p:spPr bwMode="auto">
          <a:xfrm>
            <a:off x="563563" y="1089845"/>
            <a:ext cx="827405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Eventi mutuamente esclusivi.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Due eventi X ed Y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sono detti </a:t>
            </a:r>
            <a:r>
              <a:rPr lang="it-IT" sz="1800" i="1" dirty="0">
                <a:solidFill>
                  <a:srgbClr val="292934"/>
                </a:solidFill>
                <a:latin typeface="+mn-lt"/>
              </a:rPr>
              <a:t>mutuamente esclusivi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se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l’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occorrenza dell’uno 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esclude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l’occorrenza dell’altro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Esempi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: Espressione di voto per partito A o partito B.  Esame Superato/Non superato. Risultato di una analisi clinica 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). Superamento dei limiti per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ammissione ad una gara, ecc..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44035" name="Text Box 1030"/>
          <p:cNvSpPr txBox="1">
            <a:spLocks noChangeArrowheads="1"/>
          </p:cNvSpPr>
          <p:nvPr/>
        </p:nvSpPr>
        <p:spPr bwMode="auto">
          <a:xfrm>
            <a:off x="563563" y="2403641"/>
            <a:ext cx="8274050" cy="30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79425" indent="1841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55675" indent="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Eventi Condizionati.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Due eventi X ed Y sono condizionati se il verificarsi di Y dipende da X o il verificarsi di X dipende da Y.</a:t>
            </a:r>
          </a:p>
          <a:p>
            <a:pPr lvl="1" eaLnBrk="1" hangingPunct="1">
              <a:spcBef>
                <a:spcPts val="4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Probabilità che 5 sia il risultato del lancio simultaneo di due dadi A e B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 36 eventi possibili: A={1,2,3,4,5,6}; B={1,2,3,4,5,6};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(E) = 1/36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(5) =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(1 e 4) +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(2 e 3) +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(3 e 2) +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(4 e 1) = 4/36= 11.1%</a:t>
            </a:r>
          </a:p>
          <a:p>
            <a:pPr lvl="1" eaLnBrk="1" hangingPunct="1">
              <a:spcBef>
                <a:spcPts val="4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Probabilità che 5 sia il risultato del lancio successivo di A e B, se il dado A =1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 6 eventi possibili: A={1}; B={1,2,3,4,5,6}; 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(E) = 1/6</a:t>
            </a:r>
          </a:p>
          <a:p>
            <a:pPr lvl="2" eaLnBrk="1" hangingPunct="1">
              <a:spcBef>
                <a:spcPts val="400"/>
              </a:spcBef>
              <a:buFontTx/>
              <a:buChar char="–"/>
            </a:pP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(5) =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(B|A) = 1/6= 16.7%</a:t>
            </a:r>
          </a:p>
        </p:txBody>
      </p:sp>
      <p:sp>
        <p:nvSpPr>
          <p:cNvPr id="44036" name="Text Box 1031"/>
          <p:cNvSpPr txBox="1">
            <a:spLocks noChangeArrowheads="1"/>
          </p:cNvSpPr>
          <p:nvPr/>
        </p:nvSpPr>
        <p:spPr bwMode="auto">
          <a:xfrm>
            <a:off x="563563" y="5497289"/>
            <a:ext cx="82740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AutoNum type="alphaUcParenR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Aspettativa di vita media: luogo di nascita, anno di nascita, sesso, razza, …</a:t>
            </a:r>
          </a:p>
          <a:p>
            <a:pPr eaLnBrk="1" hangingPunct="1">
              <a:spcBef>
                <a:spcPct val="30000"/>
              </a:spcBef>
              <a:buFontTx/>
              <a:buAutoNum type="alphaUcParenR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Avanzamento di carriera: capacità,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impegno, disponibilità,…</a:t>
            </a:r>
          </a:p>
          <a:p>
            <a:pPr eaLnBrk="1" hangingPunct="1">
              <a:spcBef>
                <a:spcPct val="30000"/>
              </a:spcBef>
              <a:buFontTx/>
              <a:buAutoNum type="alphaUcParenR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Apprendimento di un compito: età, istruzione, condizione sociale, necessità, …</a:t>
            </a:r>
          </a:p>
        </p:txBody>
      </p:sp>
    </p:spTree>
    <p:extLst>
      <p:ext uri="{BB962C8B-B14F-4D97-AF65-F5344CB8AC3E}">
        <p14:creationId xmlns:p14="http://schemas.microsoft.com/office/powerpoint/2010/main" val="285860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Probabilità Marginale e Condizionale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327992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Si supponga che </a:t>
            </a:r>
            <a:r>
              <a:rPr lang="it-IT" dirty="0" smtClean="0"/>
              <a:t>a tutti </a:t>
            </a:r>
            <a:r>
              <a:rPr lang="it-IT" dirty="0"/>
              <a:t>i 100 dipendenti di un'azienda </a:t>
            </a:r>
            <a:r>
              <a:rPr lang="it-IT" dirty="0" smtClean="0"/>
              <a:t>sia </a:t>
            </a:r>
            <a:r>
              <a:rPr lang="it-IT" dirty="0"/>
              <a:t>chiesto se sono a favore o contro il pagamento di </a:t>
            </a:r>
            <a:r>
              <a:rPr lang="it-IT" dirty="0" smtClean="0"/>
              <a:t>alti stipendi agli amministratori delle aziende pubbliche. La  Tabella di classificazione a due </a:t>
            </a:r>
            <a:r>
              <a:rPr lang="it-IT" dirty="0"/>
              <a:t>vie </a:t>
            </a:r>
            <a:r>
              <a:rPr lang="it-IT" dirty="0" smtClean="0"/>
              <a:t>riassume le </a:t>
            </a:r>
            <a:r>
              <a:rPr lang="it-IT" dirty="0"/>
              <a:t>risposte </a:t>
            </a:r>
            <a:r>
              <a:rPr lang="it-IT" dirty="0" smtClean="0"/>
              <a:t>dei 100 </a:t>
            </a:r>
            <a:r>
              <a:rPr lang="it-IT" dirty="0"/>
              <a:t>dipendenti.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1239310" y="2236381"/>
            <a:ext cx="5308331" cy="1527294"/>
            <a:chOff x="1239310" y="2236381"/>
            <a:chExt cx="5308331" cy="1527294"/>
          </a:xfrm>
        </p:grpSpPr>
        <p:pic>
          <p:nvPicPr>
            <p:cNvPr id="4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8841" y="2608731"/>
              <a:ext cx="3918800" cy="1154944"/>
            </a:xfrm>
            <a:prstGeom prst="rect">
              <a:avLst/>
            </a:prstGeom>
          </p:spPr>
        </p:pic>
        <p:sp>
          <p:nvSpPr>
            <p:cNvPr id="7" name="CasellaDiTesto 6"/>
            <p:cNvSpPr txBox="1"/>
            <p:nvPr/>
          </p:nvSpPr>
          <p:spPr>
            <a:xfrm>
              <a:off x="1239310" y="3141845"/>
              <a:ext cx="1269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b="1" dirty="0" smtClean="0"/>
                <a:t>Soggetti</a:t>
              </a:r>
              <a:endParaRPr lang="it-IT" b="1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4514415" y="2236381"/>
              <a:ext cx="1643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/>
                <a:t>Parere</a:t>
              </a:r>
              <a:endParaRPr lang="it-IT" b="1" dirty="0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472138" y="3870878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Probabilità marginale. </a:t>
            </a:r>
            <a:r>
              <a:rPr lang="it-IT" dirty="0" smtClean="0"/>
              <a:t> La probabilità marginale o semplice è la probabilità di un </a:t>
            </a:r>
            <a:r>
              <a:rPr lang="it-IT" i="1" dirty="0" smtClean="0"/>
              <a:t>singolo</a:t>
            </a:r>
            <a:r>
              <a:rPr lang="it-IT" dirty="0" smtClean="0"/>
              <a:t> evento indipendentemente dalla presenza di altri eventi.  </a:t>
            </a:r>
            <a:endParaRPr lang="it-IT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7" y="4517208"/>
            <a:ext cx="7019557" cy="21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53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1127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Probabilità Marginale e Condizionale </a:t>
            </a:r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516967" y="1075765"/>
            <a:ext cx="8059268" cy="1754327"/>
            <a:chOff x="666377" y="1075765"/>
            <a:chExt cx="8059268" cy="1754327"/>
          </a:xfrm>
        </p:grpSpPr>
        <p:sp>
          <p:nvSpPr>
            <p:cNvPr id="4" name="CasellaDiTesto 3"/>
            <p:cNvSpPr txBox="1"/>
            <p:nvPr/>
          </p:nvSpPr>
          <p:spPr>
            <a:xfrm>
              <a:off x="666377" y="1075765"/>
              <a:ext cx="8059268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b="1" dirty="0"/>
                <a:t>Probabilità </a:t>
              </a:r>
              <a:r>
                <a:rPr lang="it-IT" b="1" dirty="0" smtClean="0"/>
                <a:t>condizionale</a:t>
              </a:r>
              <a:r>
                <a:rPr lang="it-IT" dirty="0" smtClean="0"/>
                <a:t>. La probabilità condizionale è </a:t>
              </a:r>
              <a:r>
                <a:rPr lang="it-IT" dirty="0"/>
                <a:t>la probabilità che un evento si verifichi, </a:t>
              </a:r>
              <a:r>
                <a:rPr lang="it-IT" dirty="0" smtClean="0"/>
                <a:t>dopo </a:t>
              </a:r>
              <a:r>
                <a:rPr lang="it-IT" dirty="0"/>
                <a:t>che un altro si è già verificato. Se A e B sono due eventi, quindi la probabilità condizionale </a:t>
              </a:r>
              <a:r>
                <a:rPr lang="it-IT" dirty="0" smtClean="0"/>
                <a:t>di A </a:t>
              </a:r>
              <a:r>
                <a:rPr lang="it-IT" i="1" dirty="0" smtClean="0"/>
                <a:t>dato</a:t>
              </a:r>
              <a:r>
                <a:rPr lang="it-IT" dirty="0" smtClean="0"/>
                <a:t> B </a:t>
              </a:r>
              <a:r>
                <a:rPr lang="it-IT" dirty="0"/>
                <a:t>dato è </a:t>
              </a:r>
              <a:r>
                <a:rPr lang="it-IT" dirty="0" smtClean="0"/>
                <a:t>data dalla espressione</a:t>
              </a:r>
            </a:p>
            <a:p>
              <a:pPr algn="just"/>
              <a:endParaRPr lang="it-IT" dirty="0"/>
            </a:p>
            <a:p>
              <a:pPr algn="just"/>
              <a:endParaRPr lang="en-GB" dirty="0" smtClean="0"/>
            </a:p>
            <a:p>
              <a:pPr algn="just"/>
              <a:r>
                <a:rPr lang="it-IT" dirty="0" smtClean="0"/>
                <a:t>e si legge "la probabilità di </a:t>
              </a:r>
              <a:r>
                <a:rPr lang="it-IT" b="1" i="1" dirty="0" smtClean="0"/>
                <a:t>A</a:t>
              </a:r>
              <a:r>
                <a:rPr lang="it-IT" dirty="0" smtClean="0"/>
                <a:t> dato che </a:t>
              </a:r>
              <a:r>
                <a:rPr lang="it-IT" b="1" i="1" dirty="0" smtClean="0"/>
                <a:t>B</a:t>
              </a:r>
              <a:r>
                <a:rPr lang="it-IT" dirty="0" smtClean="0"/>
                <a:t> si è già verificato.”</a:t>
              </a:r>
            </a:p>
          </p:txBody>
        </p:sp>
        <p:sp>
          <p:nvSpPr>
            <p:cNvPr id="5" name="Rettangolo 4"/>
            <p:cNvSpPr/>
            <p:nvPr/>
          </p:nvSpPr>
          <p:spPr>
            <a:xfrm>
              <a:off x="3960142" y="2055670"/>
              <a:ext cx="13131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buFont typeface="Wingdings" charset="2"/>
                <a:buChar char=" "/>
              </a:pPr>
              <a:r>
                <a:rPr lang="en-GB" b="1" i="1" dirty="0">
                  <a:solidFill>
                    <a:prstClr val="black"/>
                  </a:solidFill>
                </a:rPr>
                <a:t>P</a:t>
              </a:r>
              <a:r>
                <a:rPr lang="en-GB" b="1" dirty="0">
                  <a:solidFill>
                    <a:prstClr val="black"/>
                  </a:solidFill>
                </a:rPr>
                <a:t> ( </a:t>
              </a:r>
              <a:r>
                <a:rPr lang="en-GB" b="1" i="1" dirty="0">
                  <a:solidFill>
                    <a:prstClr val="black"/>
                  </a:solidFill>
                </a:rPr>
                <a:t>A </a:t>
              </a:r>
              <a:r>
                <a:rPr lang="en-GB" b="1" dirty="0">
                  <a:solidFill>
                    <a:prstClr val="black"/>
                  </a:solidFill>
                </a:rPr>
                <a:t>| </a:t>
              </a:r>
              <a:r>
                <a:rPr lang="en-GB" b="1" i="1" dirty="0">
                  <a:solidFill>
                    <a:prstClr val="black"/>
                  </a:solidFill>
                </a:rPr>
                <a:t>B </a:t>
              </a:r>
              <a:r>
                <a:rPr lang="en-GB" b="1" dirty="0">
                  <a:solidFill>
                    <a:prstClr val="black"/>
                  </a:solidFill>
                </a:rPr>
                <a:t>)</a:t>
              </a: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516967" y="3302000"/>
            <a:ext cx="8059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Esempio</a:t>
            </a:r>
            <a:r>
              <a:rPr lang="it-IT" dirty="0" smtClean="0"/>
              <a:t>. Probabilità che il dipendente uomo sia favorevole agli alti stipendi</a:t>
            </a:r>
            <a:endParaRPr lang="it-IT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92" y="4016190"/>
            <a:ext cx="7100105" cy="143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73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6068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Probabilità Marginale e Condizionale </a:t>
            </a:r>
            <a:endParaRPr lang="it-IT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973450"/>
              </p:ext>
            </p:extLst>
          </p:nvPr>
        </p:nvGraphicFramePr>
        <p:xfrm>
          <a:off x="465717" y="2933764"/>
          <a:ext cx="5867225" cy="575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6" name="Equation" r:id="rId3" imgW="4000320" imgH="393480" progId="Equation.3">
                  <p:embed/>
                </p:oleObj>
              </mc:Choice>
              <mc:Fallback>
                <p:oleObj name="Equation" r:id="rId3" imgW="4000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717" y="2933764"/>
                        <a:ext cx="5867225" cy="575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42" y="1090706"/>
            <a:ext cx="5400000" cy="180235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58" y="3681810"/>
            <a:ext cx="4644000" cy="289790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827059" y="3759805"/>
            <a:ext cx="274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Diagramma ad Albero.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56256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538440" y="413684"/>
            <a:ext cx="8143875" cy="823913"/>
          </a:xfrm>
        </p:spPr>
        <p:txBody>
          <a:bodyPr>
            <a:normAutofit fontScale="90000"/>
          </a:bodyPr>
          <a:lstStyle/>
          <a:p>
            <a:r>
              <a:rPr lang="it-IT" sz="3600" dirty="0">
                <a:solidFill>
                  <a:srgbClr val="FF0000"/>
                </a:solidFill>
              </a:rPr>
              <a:t>Probabilità Marginale e Condizionale </a:t>
            </a:r>
            <a:r>
              <a:rPr lang="it-IT" sz="3600" dirty="0" smtClean="0">
                <a:solidFill>
                  <a:srgbClr val="FF0000"/>
                </a:solidFill>
              </a:rPr>
              <a:t/>
            </a:r>
            <a:br>
              <a:rPr lang="it-IT" sz="3600" dirty="0" smtClean="0">
                <a:solidFill>
                  <a:srgbClr val="FF0000"/>
                </a:solidFill>
              </a:rPr>
            </a:br>
            <a:r>
              <a:rPr lang="it-IT" sz="1800" b="0" dirty="0" smtClean="0">
                <a:solidFill>
                  <a:srgbClr val="FF0000"/>
                </a:solidFill>
                <a:latin typeface="Tahoma" charset="0"/>
              </a:rPr>
              <a:t>Eventi </a:t>
            </a:r>
            <a:r>
              <a:rPr lang="it-IT" sz="1800" b="0" dirty="0">
                <a:solidFill>
                  <a:srgbClr val="FF0000"/>
                </a:solidFill>
                <a:latin typeface="Tahoma" charset="0"/>
              </a:rPr>
              <a:t>mutuamente esclusivi e proprietà additiva della probabilità</a:t>
            </a:r>
            <a:r>
              <a:rPr lang="it-IT" sz="1400" b="0" dirty="0">
                <a:solidFill>
                  <a:srgbClr val="FF0000"/>
                </a:solidFill>
                <a:latin typeface="Tahoma" charset="0"/>
              </a:rPr>
              <a:t> </a:t>
            </a:r>
          </a:p>
        </p:txBody>
      </p:sp>
      <p:sp>
        <p:nvSpPr>
          <p:cNvPr id="45058" name="Text Box 8"/>
          <p:cNvSpPr txBox="1">
            <a:spLocks noChangeArrowheads="1"/>
          </p:cNvSpPr>
          <p:nvPr/>
        </p:nvSpPr>
        <p:spPr bwMode="auto">
          <a:xfrm>
            <a:off x="236538" y="1450790"/>
            <a:ext cx="3768725" cy="35702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3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Consumo Integratori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</a:t>
            </a:r>
          </a:p>
          <a:p>
            <a:pPr algn="just" eaLnBrk="1" hangingPunct="1">
              <a:spcBef>
                <a:spcPct val="3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La scelta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dell’integratore Proteico, Salino o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 è 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un evento mutuamente esclusivo</a:t>
            </a:r>
            <a:r>
              <a:rPr lang="ja-JP" altLang="it-IT" sz="1600" b="0" dirty="0" smtClean="0">
                <a:solidFill>
                  <a:srgbClr val="292934"/>
                </a:solidFill>
                <a:latin typeface="+mn-lt"/>
              </a:rPr>
              <a:t>”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: quale 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la Probabilità che il prossimo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integratore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acquistato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da un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cliente sia Proteico, oppure Salino?</a:t>
            </a:r>
          </a:p>
          <a:p>
            <a:pPr algn="just" eaLnBrk="1" hangingPunct="1">
              <a:spcBef>
                <a:spcPct val="3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Se X ed Y sono eventi mutuamente esclusivi la probabilità che accada X o Y è la somma della probabilità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(X) più la probabilità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(Y)</a:t>
            </a:r>
          </a:p>
          <a:p>
            <a:pPr algn="ctr" eaLnBrk="1" hangingPunct="1">
              <a:spcBef>
                <a:spcPct val="30000"/>
              </a:spcBef>
            </a:pP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(X o Y) = 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(X) + 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(Y)</a:t>
            </a:r>
            <a:endParaRPr lang="it-IT" sz="160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ct val="30000"/>
              </a:spcBef>
            </a:pPr>
            <a:endParaRPr lang="it-IT" sz="1400" b="0" dirty="0">
              <a:solidFill>
                <a:srgbClr val="292934"/>
              </a:solidFill>
              <a:latin typeface="+mn-lt"/>
            </a:endParaRPr>
          </a:p>
          <a:p>
            <a:pPr algn="ctr" eaLnBrk="1" hangingPunct="1">
              <a:spcBef>
                <a:spcPct val="30000"/>
              </a:spcBef>
            </a:pP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 o 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)=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)+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40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)=0.40 o 40%</a:t>
            </a:r>
          </a:p>
        </p:txBody>
      </p:sp>
      <p:pic>
        <p:nvPicPr>
          <p:cNvPr id="45059" name="Picture 1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86" t="-4134" r="31270" b="-827"/>
          <a:stretch>
            <a:fillRect/>
          </a:stretch>
        </p:blipFill>
        <p:spPr bwMode="auto">
          <a:xfrm>
            <a:off x="4175125" y="1434915"/>
            <a:ext cx="4676775" cy="1885950"/>
          </a:xfrm>
          <a:prstGeom prst="rect">
            <a:avLst/>
          </a:prstGeom>
          <a:solidFill>
            <a:srgbClr val="808080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5060" name="Picture 256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301C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1" t="-4327" r="19043" b="4327"/>
          <a:stretch>
            <a:fillRect/>
          </a:stretch>
        </p:blipFill>
        <p:spPr bwMode="auto">
          <a:xfrm>
            <a:off x="4184650" y="3508190"/>
            <a:ext cx="4667250" cy="15700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5061" name="Text Box 258"/>
          <p:cNvSpPr txBox="1">
            <a:spLocks noChangeArrowheads="1"/>
          </p:cNvSpPr>
          <p:nvPr/>
        </p:nvSpPr>
        <p:spPr bwMode="auto">
          <a:xfrm>
            <a:off x="266700" y="5401236"/>
            <a:ext cx="8585200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0" eaLnBrk="1" hangingPunct="1">
              <a:spcBef>
                <a:spcPct val="20000"/>
              </a:spcBef>
            </a:pPr>
            <a:r>
              <a:rPr lang="it-IT" sz="1800" dirty="0">
                <a:latin typeface="+mn-lt"/>
              </a:rPr>
              <a:t>Applicazioni</a:t>
            </a:r>
            <a:r>
              <a:rPr lang="it-IT" sz="1800" b="0" dirty="0">
                <a:latin typeface="+mn-lt"/>
              </a:rPr>
              <a:t>. </a:t>
            </a:r>
          </a:p>
          <a:p>
            <a:pPr indent="0" eaLnBrk="1" hangingPunct="1">
              <a:spcBef>
                <a:spcPct val="20000"/>
              </a:spcBef>
            </a:pPr>
            <a:r>
              <a:rPr lang="it-IT" sz="1600" b="0" dirty="0">
                <a:latin typeface="+mn-lt"/>
              </a:rPr>
              <a:t>Approvvigionamento di </a:t>
            </a:r>
            <a:r>
              <a:rPr lang="it-IT" sz="1600" b="0" dirty="0" smtClean="0">
                <a:latin typeface="+mn-lt"/>
              </a:rPr>
              <a:t>un dato bene (alimentari, elettrodomestici) </a:t>
            </a:r>
            <a:r>
              <a:rPr lang="it-IT" sz="1600" b="0" dirty="0">
                <a:latin typeface="+mn-lt"/>
              </a:rPr>
              <a:t>da parte </a:t>
            </a:r>
            <a:r>
              <a:rPr lang="it-IT" sz="1600" b="0" dirty="0" smtClean="0">
                <a:latin typeface="+mn-lt"/>
              </a:rPr>
              <a:t>di un negozio. </a:t>
            </a:r>
            <a:endParaRPr lang="it-IT" sz="1600" b="0" dirty="0">
              <a:latin typeface="+mn-lt"/>
            </a:endParaRPr>
          </a:p>
          <a:p>
            <a:pPr indent="0" eaLnBrk="1" hangingPunct="1">
              <a:spcBef>
                <a:spcPct val="20000"/>
              </a:spcBef>
            </a:pPr>
            <a:r>
              <a:rPr lang="it-IT" sz="1600" b="0" dirty="0">
                <a:latin typeface="+mn-lt"/>
              </a:rPr>
              <a:t>Incidenza </a:t>
            </a:r>
            <a:r>
              <a:rPr lang="it-IT" sz="1600" b="0" dirty="0" smtClean="0">
                <a:latin typeface="+mn-lt"/>
              </a:rPr>
              <a:t>dei traumi </a:t>
            </a:r>
            <a:r>
              <a:rPr lang="it-IT" sz="1600" b="0" dirty="0" err="1" smtClean="0">
                <a:latin typeface="+mn-lt"/>
              </a:rPr>
              <a:t>osteo</a:t>
            </a:r>
            <a:r>
              <a:rPr lang="it-IT" sz="1600" b="0" dirty="0" smtClean="0">
                <a:latin typeface="+mn-lt"/>
              </a:rPr>
              <a:t>-muscolari </a:t>
            </a:r>
            <a:r>
              <a:rPr lang="it-IT" sz="1600" b="0" dirty="0">
                <a:latin typeface="+mn-lt"/>
              </a:rPr>
              <a:t>negli sportivi, nei lavori </a:t>
            </a:r>
            <a:r>
              <a:rPr lang="it-IT" sz="1600" b="0" dirty="0" smtClean="0">
                <a:latin typeface="+mn-lt"/>
              </a:rPr>
              <a:t>usuranti o in soggetti sedentari.</a:t>
            </a:r>
            <a:endParaRPr lang="it-IT" sz="16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257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8" y="138113"/>
            <a:ext cx="8355012" cy="1143000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FF0000"/>
                </a:solidFill>
              </a:rPr>
              <a:t>Probabilità Marginale e Condizionale </a:t>
            </a:r>
            <a:r>
              <a:rPr lang="it-IT" sz="4000" b="0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it-IT" sz="40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1800" b="0" dirty="0">
                <a:solidFill>
                  <a:srgbClr val="FF0000"/>
                </a:solidFill>
                <a:latin typeface="Tahoma" charset="0"/>
              </a:rPr>
              <a:t>Eventi condizionati e proprietà moltiplicativa della probabilità</a:t>
            </a:r>
          </a:p>
        </p:txBody>
      </p:sp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570430" y="1296842"/>
            <a:ext cx="81153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1800225" algn="l"/>
              </a:tabLs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Gli integratori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sono mutuamente esclusivi; calcoliamo la probabilità che il prossimo integratore sia di tipo Proteico e Salino 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e sia  acquistato da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un cliente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Maschio (M). 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integratore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è acquistato dal 60% degli atleti. Di questi gli atleti maschi (M) sono in numero maggiore rispetto alle Femmine (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F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), rispettivamente 48 e 12.  La Probabilità che presi 100 acquirenti un M acquisti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integratore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è data dalla probabilità condizionata: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600" b="0" dirty="0" err="1">
                <a:solidFill>
                  <a:srgbClr val="292934"/>
                </a:solidFill>
                <a:latin typeface="+mn-lt"/>
                <a:sym typeface="Wingdings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Wingdings" charset="0"/>
              </a:rPr>
              <a:t>[M|(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sym typeface="Wingdings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Wingdings" charset="0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sym typeface="Wingdings" charset="0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Wingdings" charset="0"/>
              </a:rPr>
              <a:t>)] =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48 Maschi acquistano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o il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Wingdings" charset="0"/>
              </a:rPr>
              <a:t>48%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</a:p>
        </p:txBody>
      </p:sp>
      <p:sp>
        <p:nvSpPr>
          <p:cNvPr id="46083" name="Text Box 6"/>
          <p:cNvSpPr txBox="1">
            <a:spLocks noChangeArrowheads="1"/>
          </p:cNvSpPr>
          <p:nvPr/>
        </p:nvSpPr>
        <p:spPr bwMode="auto">
          <a:xfrm>
            <a:off x="617538" y="5319329"/>
            <a:ext cx="8115300" cy="90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Tahoma" charset="0"/>
              </a:rPr>
              <a:t>Proprietà Moltiplicativa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. Se X ed Y sono eventi che presentano una probabilità condizionata, la probabilità che accadano entrambi è la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probabilità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4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(X) moltiplicata per la probabilità </a:t>
            </a:r>
            <a:r>
              <a:rPr lang="it-IT" sz="14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(Y|X)</a:t>
            </a:r>
          </a:p>
          <a:p>
            <a:pPr algn="ctr" eaLnBrk="1" hangingPunct="1">
              <a:spcBef>
                <a:spcPct val="30000"/>
              </a:spcBef>
            </a:pPr>
            <a:endParaRPr lang="it-IT" sz="700" dirty="0">
              <a:solidFill>
                <a:srgbClr val="292934"/>
              </a:solidFill>
              <a:latin typeface="Tahoma" charset="0"/>
            </a:endParaRPr>
          </a:p>
          <a:p>
            <a:pPr algn="ctr" eaLnBrk="1" hangingPunct="1">
              <a:spcBef>
                <a:spcPct val="30000"/>
              </a:spcBef>
            </a:pPr>
            <a:r>
              <a:rPr lang="it-IT" sz="120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200" dirty="0">
                <a:solidFill>
                  <a:srgbClr val="292934"/>
                </a:solidFill>
                <a:latin typeface="Tahoma" charset="0"/>
              </a:rPr>
              <a:t>(X e Y) = </a:t>
            </a:r>
            <a:r>
              <a:rPr lang="it-IT" sz="120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200" dirty="0">
                <a:solidFill>
                  <a:srgbClr val="292934"/>
                </a:solidFill>
                <a:latin typeface="Tahoma" charset="0"/>
              </a:rPr>
              <a:t>(X) x </a:t>
            </a:r>
            <a:r>
              <a:rPr lang="it-IT" sz="120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200" dirty="0">
                <a:solidFill>
                  <a:srgbClr val="292934"/>
                </a:solidFill>
                <a:latin typeface="Tahoma" charset="0"/>
              </a:rPr>
              <a:t>(Y|X)</a:t>
            </a:r>
            <a:endParaRPr lang="it-IT" sz="1400" dirty="0">
              <a:solidFill>
                <a:srgbClr val="292934"/>
              </a:solidFill>
              <a:latin typeface="Tahoma" charset="0"/>
            </a:endParaRP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2328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20" b="4272"/>
          <a:stretch>
            <a:fillRect/>
          </a:stretch>
        </p:blipFill>
        <p:spPr bwMode="auto">
          <a:xfrm>
            <a:off x="4191000" y="3254375"/>
            <a:ext cx="45466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414991" y="3231113"/>
            <a:ext cx="36322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541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defTabSz="12541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2541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2541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2541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25412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25412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25412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25412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it-IT" sz="1400" b="0" dirty="0">
                <a:solidFill>
                  <a:srgbClr val="292934"/>
                </a:solidFill>
                <a:latin typeface="Arial" charset="0"/>
                <a:cs typeface="Arial" charset="0"/>
              </a:rPr>
              <a:t>La probabilità condizionale si calcola come prodotto </a:t>
            </a:r>
            <a:r>
              <a:rPr lang="it-IT" sz="14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della </a:t>
            </a:r>
            <a:r>
              <a:rPr lang="it-IT" sz="1400" dirty="0">
                <a:solidFill>
                  <a:srgbClr val="292934"/>
                </a:solidFill>
                <a:latin typeface="Arial" charset="0"/>
                <a:cs typeface="Arial" charset="0"/>
              </a:rPr>
              <a:t>probabilità </a:t>
            </a:r>
            <a:r>
              <a:rPr lang="it-IT" sz="140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marginale</a:t>
            </a:r>
            <a:r>
              <a:rPr lang="it-IT" sz="14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Arial" charset="0"/>
                <a:cs typeface="Arial" charset="0"/>
              </a:rPr>
              <a:t>di Riga e Colonna.</a:t>
            </a:r>
          </a:p>
          <a:p>
            <a:pPr algn="just" eaLnBrk="1" hangingPunct="1"/>
            <a:endParaRPr lang="it-IT" sz="1400" b="0" dirty="0">
              <a:solidFill>
                <a:srgbClr val="292934"/>
              </a:solidFill>
              <a:latin typeface="Arial" charset="0"/>
              <a:cs typeface="Arial" charset="0"/>
            </a:endParaRPr>
          </a:p>
          <a:p>
            <a:pPr lvl="1" algn="ctr" eaLnBrk="1" hangingPunct="1"/>
            <a:r>
              <a:rPr lang="it-IT" sz="16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Arial" charset="0"/>
                <a:cs typeface="Arial" charset="0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) = </a:t>
            </a:r>
            <a:r>
              <a:rPr lang="it-IT" sz="1600" b="0" dirty="0">
                <a:solidFill>
                  <a:srgbClr val="292934"/>
                </a:solidFill>
                <a:latin typeface="Arial" charset="0"/>
                <a:cs typeface="Arial" charset="0"/>
              </a:rPr>
              <a:t>60/100</a:t>
            </a:r>
          </a:p>
          <a:p>
            <a:pPr lvl="1" algn="ctr" eaLnBrk="1" hangingPunct="1"/>
            <a:r>
              <a:rPr lang="it-IT" sz="16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Arial" charset="0"/>
                <a:cs typeface="Arial" charset="0"/>
              </a:rPr>
              <a:t>(M</a:t>
            </a:r>
            <a:r>
              <a:rPr lang="it-IT" sz="16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) = </a:t>
            </a:r>
            <a:r>
              <a:rPr lang="it-IT" sz="1600" b="0" dirty="0">
                <a:solidFill>
                  <a:srgbClr val="292934"/>
                </a:solidFill>
                <a:latin typeface="Arial" charset="0"/>
                <a:cs typeface="Arial" charset="0"/>
              </a:rPr>
              <a:t>48/60</a:t>
            </a:r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966788" y="4862257"/>
            <a:ext cx="716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ctr"/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(M|(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)) = 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((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/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)) x 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cs typeface="Arial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Arial" charset="0"/>
              </a:rPr>
              <a:t>(M)= 60/100 x 48/60 = 0.48</a:t>
            </a:r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617538" y="6229350"/>
            <a:ext cx="3448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it-IT" sz="1800" dirty="0">
                <a:solidFill>
                  <a:srgbClr val="292934"/>
                </a:solidFill>
                <a:latin typeface="Tahoma" charset="0"/>
              </a:rPr>
              <a:t>Esempio: </a:t>
            </a:r>
            <a:r>
              <a:rPr lang="it-IT" sz="1800" dirty="0">
                <a:solidFill>
                  <a:srgbClr val="FFFFFF"/>
                </a:solidFill>
                <a:latin typeface="Tahoma" charset="0"/>
                <a:hlinkClick r:id="rId3" action="ppaction://hlinkfile"/>
              </a:rPr>
              <a:t>Orario di Lavoro</a:t>
            </a:r>
            <a:endParaRPr lang="it-IT" sz="1800" dirty="0">
              <a:solidFill>
                <a:srgbClr val="FFFFFF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98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404813" y="238125"/>
            <a:ext cx="8424862" cy="941388"/>
          </a:xfrm>
        </p:spPr>
        <p:txBody>
          <a:bodyPr/>
          <a:lstStyle/>
          <a:p>
            <a:pPr eaLnBrk="1" hangingPunct="1"/>
            <a:r>
              <a:rPr lang="it-IT" sz="3200" b="0" dirty="0">
                <a:solidFill>
                  <a:srgbClr val="FF0000"/>
                </a:solidFill>
                <a:latin typeface="Tahoma" charset="0"/>
              </a:rPr>
              <a:t>Variabili casuali discrete</a:t>
            </a:r>
            <a:br>
              <a:rPr lang="it-IT" sz="32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000" b="0" dirty="0">
                <a:solidFill>
                  <a:srgbClr val="FF0000"/>
                </a:solidFill>
                <a:latin typeface="Tahoma" charset="0"/>
              </a:rPr>
              <a:t>Distribuzione di Probabilità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361950" y="5705475"/>
            <a:ext cx="3486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Arial"/>
                <a:cs typeface="Arial"/>
              </a:rPr>
              <a:t>Appunti: </a:t>
            </a:r>
            <a:r>
              <a:rPr lang="it-IT" sz="2000" b="0" dirty="0" smtClean="0">
                <a:solidFill>
                  <a:srgbClr val="292934"/>
                </a:solidFill>
                <a:latin typeface="Arial"/>
                <a:cs typeface="Arial"/>
                <a:hlinkClick r:id="rId3" action="ppaction://hlinkfile"/>
              </a:rPr>
              <a:t>Capitolo 5</a:t>
            </a:r>
            <a:endParaRPr lang="it-IT" sz="2000" b="0" dirty="0">
              <a:solidFill>
                <a:srgbClr val="292934"/>
              </a:solidFill>
              <a:latin typeface="Arial"/>
              <a:cs typeface="Arial"/>
            </a:endParaRPr>
          </a:p>
        </p:txBody>
      </p:sp>
      <p:graphicFrame>
        <p:nvGraphicFramePr>
          <p:cNvPr id="254140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735953"/>
              </p:ext>
            </p:extLst>
          </p:nvPr>
        </p:nvGraphicFramePr>
        <p:xfrm>
          <a:off x="490538" y="1651148"/>
          <a:ext cx="5165725" cy="6969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635250"/>
                <a:gridCol w="627062"/>
                <a:gridCol w="639763"/>
                <a:gridCol w="641350"/>
                <a:gridCol w="622300"/>
              </a:tblGrid>
              <a:tr h="3068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Interruzioni settimanali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2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</a:tr>
              <a:tr h="3901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Probabilità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0,15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0,20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0,35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0,30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</a:tr>
            </a:tbl>
          </a:graphicData>
        </a:graphic>
      </p:graphicFrame>
      <p:sp>
        <p:nvSpPr>
          <p:cNvPr id="48152" name="Text Box 135"/>
          <p:cNvSpPr txBox="1">
            <a:spLocks noChangeArrowheads="1"/>
          </p:cNvSpPr>
          <p:nvPr/>
        </p:nvSpPr>
        <p:spPr bwMode="auto">
          <a:xfrm>
            <a:off x="414526" y="1212810"/>
            <a:ext cx="5330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Arial"/>
                <a:cs typeface="Arial"/>
              </a:rPr>
              <a:t>Soste forzate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cs typeface="Arial"/>
              </a:rPr>
              <a:t>di un </a:t>
            </a:r>
            <a:r>
              <a:rPr lang="it-IT" altLang="ja-JP" sz="1800" b="0" dirty="0" smtClean="0">
                <a:solidFill>
                  <a:srgbClr val="292934"/>
                </a:solidFill>
                <a:latin typeface="Arial"/>
                <a:cs typeface="Arial"/>
              </a:rPr>
              <a:t>impianto </a:t>
            </a:r>
            <a:r>
              <a:rPr lang="it-IT" altLang="ja-JP" sz="1800" b="0" dirty="0">
                <a:solidFill>
                  <a:srgbClr val="292934"/>
                </a:solidFill>
                <a:latin typeface="Arial"/>
                <a:cs typeface="Arial"/>
              </a:rPr>
              <a:t>di produzione dei CD</a:t>
            </a:r>
            <a:endParaRPr lang="it-IT" sz="1800" b="0" dirty="0">
              <a:solidFill>
                <a:srgbClr val="292934"/>
              </a:solidFill>
              <a:latin typeface="Arial"/>
              <a:cs typeface="Arial"/>
            </a:endParaRPr>
          </a:p>
        </p:txBody>
      </p:sp>
      <p:graphicFrame>
        <p:nvGraphicFramePr>
          <p:cNvPr id="48153" name="Object 138"/>
          <p:cNvGraphicFramePr>
            <a:graphicFrameLocks noChangeAspect="1"/>
          </p:cNvGraphicFramePr>
          <p:nvPr/>
        </p:nvGraphicFramePr>
        <p:xfrm>
          <a:off x="314325" y="2884488"/>
          <a:ext cx="3638550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Foglio di lavoro" r:id="rId5" imgW="4410151" imgH="2943149" progId="Excel.Sheet.8">
                  <p:embed/>
                </p:oleObj>
              </mc:Choice>
              <mc:Fallback>
                <p:oleObj name="Foglio di lavoro" r:id="rId5" imgW="4410151" imgH="29431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307" t="10307" r="10187" b="5179"/>
                      <a:stretch>
                        <a:fillRect/>
                      </a:stretch>
                    </p:blipFill>
                    <p:spPr bwMode="auto">
                      <a:xfrm>
                        <a:off x="314325" y="2884488"/>
                        <a:ext cx="3638550" cy="261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56" name="Text Box 147"/>
          <p:cNvSpPr txBox="1">
            <a:spLocks noChangeArrowheads="1"/>
          </p:cNvSpPr>
          <p:nvPr/>
        </p:nvSpPr>
        <p:spPr bwMode="auto">
          <a:xfrm>
            <a:off x="4224618" y="2569789"/>
            <a:ext cx="4625975" cy="2011362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Eventi Indipendenti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={0,1,2,3},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it-IT" sz="160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={0},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it-IT" sz="160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={1}, …,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it-IT" sz="1600" baseline="-250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={3}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Qual è la probabilità che si verifichino un numero di interruzioni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 compreso fra 0 e 2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 Qual è la probabilità che si verifichino un numero di interruzioni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 &gt; 0 e &lt; di 3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48157" name="Text Box 148"/>
          <p:cNvSpPr txBox="1">
            <a:spLocks noChangeArrowheads="1"/>
          </p:cNvSpPr>
          <p:nvPr/>
        </p:nvSpPr>
        <p:spPr bwMode="auto">
          <a:xfrm>
            <a:off x="4239558" y="4615239"/>
            <a:ext cx="4625975" cy="2033587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Eventi mutuamente esclusivi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={0,1,2,3},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it-IT" sz="160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={0</a:t>
            </a:r>
            <a:r>
              <a:rPr lang="it-IT" sz="1600" b="0" dirty="0" smtClean="0">
                <a:solidFill>
                  <a:srgbClr val="FFFFFF"/>
                </a:solidFill>
                <a:latin typeface="Arial"/>
                <a:cs typeface="Arial"/>
              </a:rPr>
              <a:t>}, 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…,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it-IT" sz="1600" baseline="-250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={3</a:t>
            </a:r>
            <a:r>
              <a:rPr lang="it-IT" sz="1600" b="0" dirty="0" smtClean="0">
                <a:solidFill>
                  <a:srgbClr val="FFFFFF"/>
                </a:solidFill>
                <a:latin typeface="Arial"/>
                <a:cs typeface="Arial"/>
              </a:rPr>
              <a:t>}; </a:t>
            </a:r>
            <a:r>
              <a:rPr lang="it-IT" sz="1600" b="0" dirty="0" err="1" smtClean="0">
                <a:solidFill>
                  <a:srgbClr val="FFFFFF"/>
                </a:solidFill>
                <a:latin typeface="Arial"/>
                <a:cs typeface="Arial"/>
              </a:rPr>
              <a:t>Ev</a:t>
            </a:r>
            <a:r>
              <a:rPr lang="it-IT" sz="1600" b="0" dirty="0" smtClean="0">
                <a:solidFill>
                  <a:srgbClr val="FFFFFF"/>
                </a:solidFill>
                <a:latin typeface="Arial"/>
                <a:cs typeface="Arial"/>
              </a:rPr>
              <a:t>. Semplici</a:t>
            </a:r>
            <a:endParaRPr lang="it-IT" sz="1600" b="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Evento composto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={0} interruzioni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Evento composto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={1,2,3} interruzioni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Qual è la probabilità che si verifichi </a:t>
            </a:r>
            <a:r>
              <a:rPr lang="it-IT" sz="1600" dirty="0">
                <a:solidFill>
                  <a:srgbClr val="FFFFFF"/>
                </a:solidFill>
                <a:latin typeface="Arial"/>
                <a:cs typeface="Arial"/>
              </a:rPr>
              <a:t>almeno una</a:t>
            </a:r>
            <a:r>
              <a:rPr lang="it-IT" sz="1600" b="0" dirty="0">
                <a:solidFill>
                  <a:srgbClr val="FFFFFF"/>
                </a:solidFill>
                <a:latin typeface="Arial"/>
                <a:cs typeface="Arial"/>
              </a:rPr>
              <a:t> interruzione? </a:t>
            </a:r>
          </a:p>
        </p:txBody>
      </p:sp>
    </p:spTree>
    <p:extLst>
      <p:ext uri="{BB962C8B-B14F-4D97-AF65-F5344CB8AC3E}">
        <p14:creationId xmlns:p14="http://schemas.microsoft.com/office/powerpoint/2010/main" val="240901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Group 150"/>
          <p:cNvGrpSpPr>
            <a:grpSpLocks/>
          </p:cNvGrpSpPr>
          <p:nvPr/>
        </p:nvGrpSpPr>
        <p:grpSpPr bwMode="auto">
          <a:xfrm>
            <a:off x="4186238" y="2589213"/>
            <a:ext cx="4808537" cy="3730625"/>
            <a:chOff x="307" y="1851"/>
            <a:chExt cx="3029" cy="2350"/>
          </a:xfrm>
        </p:grpSpPr>
        <p:sp>
          <p:nvSpPr>
            <p:cNvPr id="48158" name="Text Box 151"/>
            <p:cNvSpPr txBox="1">
              <a:spLocks noChangeArrowheads="1"/>
            </p:cNvSpPr>
            <p:nvPr/>
          </p:nvSpPr>
          <p:spPr bwMode="auto">
            <a:xfrm>
              <a:off x="307" y="2603"/>
              <a:ext cx="3026" cy="159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1746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600" dirty="0">
                  <a:solidFill>
                    <a:srgbClr val="FFFFFF"/>
                  </a:solidFill>
                  <a:latin typeface="Tahoma" charset="0"/>
                </a:rPr>
                <a:t>Probabilità che si verifichino X interruzioni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(X=0) = 0,15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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1) = 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 (x=1)+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 (x=2)+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 (x=3) = 0,85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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1) = 1 - 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0)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endParaRPr lang="it-IT" sz="1600" b="0" dirty="0">
                <a:solidFill>
                  <a:srgbClr val="FFFFFF"/>
                </a:solidFill>
                <a:latin typeface="Tahoma" charset="0"/>
              </a:endParaRP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(0 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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 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2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) = 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0)+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1)+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2) = 0,70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(0&lt;X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&lt;3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) = 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1) + </a:t>
              </a:r>
              <a:r>
                <a:rPr lang="it-IT" sz="1600" b="0" dirty="0" err="1">
                  <a:solidFill>
                    <a:srgbClr val="FFFFFF"/>
                  </a:solidFill>
                  <a:latin typeface="Tahoma" charset="0"/>
                </a:rPr>
                <a:t>P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(x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  <a:sym typeface="Symbol" charset="0"/>
                </a:rPr>
                <a:t>=</a:t>
              </a:r>
              <a:r>
                <a:rPr lang="it-IT" sz="1600" b="0" dirty="0">
                  <a:solidFill>
                    <a:srgbClr val="FFFFFF"/>
                  </a:solidFill>
                  <a:latin typeface="Tahoma" charset="0"/>
                </a:rPr>
                <a:t>2) = 0,55</a:t>
              </a:r>
            </a:p>
          </p:txBody>
        </p:sp>
        <p:sp>
          <p:nvSpPr>
            <p:cNvPr id="48159" name="Text Box 152"/>
            <p:cNvSpPr txBox="1">
              <a:spLocks noChangeArrowheads="1"/>
            </p:cNvSpPr>
            <p:nvPr/>
          </p:nvSpPr>
          <p:spPr bwMode="auto">
            <a:xfrm>
              <a:off x="310" y="1851"/>
              <a:ext cx="3026" cy="75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dirty="0">
                  <a:solidFill>
                    <a:srgbClr val="FFFFFF"/>
                  </a:solidFill>
                  <a:latin typeface="Tahoma" charset="0"/>
                </a:rPr>
                <a:t>Proprietà della probabilità</a:t>
              </a:r>
            </a:p>
            <a:p>
              <a:pPr eaLnBrk="1" hangingPunct="1">
                <a:spcBef>
                  <a:spcPct val="50000"/>
                </a:spcBef>
                <a:buFont typeface="Tahoma" charset="0"/>
                <a:buChar char="–"/>
              </a:pPr>
              <a:r>
                <a:rPr lang="it-IT" sz="1800" b="0" dirty="0">
                  <a:solidFill>
                    <a:srgbClr val="FFFFFF"/>
                  </a:solidFill>
                  <a:latin typeface="Tahoma" charset="0"/>
                  <a:cs typeface="Tahoma" charset="0"/>
                </a:rPr>
                <a:t>0 </a:t>
              </a:r>
              <a:r>
                <a:rPr lang="it-IT" sz="1800" b="0" dirty="0">
                  <a:solidFill>
                    <a:srgbClr val="FFFFFF"/>
                  </a:solidFill>
                  <a:latin typeface="Tahoma" charset="0"/>
                  <a:cs typeface="Tahoma" charset="0"/>
                  <a:sym typeface="Symbol" charset="0"/>
                </a:rPr>
                <a:t> </a:t>
              </a:r>
              <a:r>
                <a:rPr lang="it-IT" sz="1800" b="0" dirty="0" err="1">
                  <a:solidFill>
                    <a:srgbClr val="FFFFFF"/>
                  </a:solidFill>
                  <a:latin typeface="Tahoma" charset="0"/>
                  <a:cs typeface="Tahoma" charset="0"/>
                  <a:sym typeface="Symbol" charset="0"/>
                </a:rPr>
                <a:t>P</a:t>
              </a:r>
              <a:r>
                <a:rPr lang="it-IT" sz="1800" b="0" dirty="0">
                  <a:solidFill>
                    <a:srgbClr val="FFFFFF"/>
                  </a:solidFill>
                  <a:latin typeface="Tahoma" charset="0"/>
                  <a:cs typeface="Tahoma" charset="0"/>
                  <a:sym typeface="Symbol" charset="0"/>
                </a:rPr>
                <a:t>(x)  1</a:t>
              </a:r>
            </a:p>
            <a:p>
              <a:pPr eaLnBrk="1" hangingPunct="1">
                <a:spcBef>
                  <a:spcPct val="50000"/>
                </a:spcBef>
                <a:buFont typeface="Tahoma" charset="0"/>
                <a:buChar char="–"/>
              </a:pPr>
              <a:r>
                <a:rPr lang="it-IT" sz="1800" b="0" dirty="0">
                  <a:solidFill>
                    <a:srgbClr val="FFFFFF"/>
                  </a:solidFill>
                  <a:latin typeface="Symbol" charset="0"/>
                  <a:cs typeface="Tahoma" charset="0"/>
                  <a:sym typeface="Symbol" charset="0"/>
                </a:rPr>
                <a:t>S</a:t>
              </a:r>
              <a:r>
                <a:rPr lang="it-IT" sz="1800" b="0" dirty="0">
                  <a:solidFill>
                    <a:srgbClr val="FFFFFF"/>
                  </a:solidFill>
                  <a:latin typeface="Tahoma" charset="0"/>
                  <a:cs typeface="Tahoma" charset="0"/>
                  <a:sym typeface="Symbol" charset="0"/>
                </a:rPr>
                <a:t>P(x) =1  </a:t>
              </a:r>
              <a:endParaRPr lang="it-IT" sz="1800" dirty="0">
                <a:solidFill>
                  <a:srgbClr val="FFFFFF"/>
                </a:solidFill>
                <a:latin typeface="Tahoma" charset="0"/>
              </a:endParaRPr>
            </a:p>
          </p:txBody>
        </p:sp>
      </p:grpSp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404813" y="238125"/>
            <a:ext cx="8424862" cy="941388"/>
          </a:xfrm>
        </p:spPr>
        <p:txBody>
          <a:bodyPr/>
          <a:lstStyle/>
          <a:p>
            <a:pPr eaLnBrk="1" hangingPunct="1"/>
            <a:r>
              <a:rPr lang="it-IT" sz="3200" b="0" dirty="0">
                <a:solidFill>
                  <a:srgbClr val="FF0000"/>
                </a:solidFill>
                <a:latin typeface="Tahoma" charset="0"/>
              </a:rPr>
              <a:t>Variabili casuali discrete</a:t>
            </a:r>
            <a:br>
              <a:rPr lang="it-IT" sz="32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000" b="0" dirty="0">
                <a:solidFill>
                  <a:srgbClr val="FF0000"/>
                </a:solidFill>
                <a:latin typeface="Tahoma" charset="0"/>
              </a:rPr>
              <a:t>Distribuzione di Probabilità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361950" y="5705475"/>
            <a:ext cx="3486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FFFFFF"/>
                </a:solidFill>
                <a:latin typeface="Tahoma" charset="0"/>
              </a:rPr>
              <a:t>Appunti: </a:t>
            </a:r>
            <a:r>
              <a:rPr lang="it-IT" sz="2000" b="0" dirty="0" smtClean="0">
                <a:solidFill>
                  <a:srgbClr val="FFFFFF"/>
                </a:solidFill>
                <a:latin typeface="Tahoma" charset="0"/>
              </a:rPr>
              <a:t>Capitolo 5</a:t>
            </a:r>
            <a:endParaRPr lang="it-IT" sz="2000" b="0" dirty="0">
              <a:solidFill>
                <a:srgbClr val="FFFFFF"/>
              </a:solidFill>
              <a:latin typeface="Tahoma" charset="0"/>
            </a:endParaRPr>
          </a:p>
        </p:txBody>
      </p:sp>
      <p:graphicFrame>
        <p:nvGraphicFramePr>
          <p:cNvPr id="254140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76435"/>
              </p:ext>
            </p:extLst>
          </p:nvPr>
        </p:nvGraphicFramePr>
        <p:xfrm>
          <a:off x="490538" y="1693955"/>
          <a:ext cx="5165725" cy="6969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635250"/>
                <a:gridCol w="627062"/>
                <a:gridCol w="639763"/>
                <a:gridCol w="641350"/>
                <a:gridCol w="622300"/>
              </a:tblGrid>
              <a:tr h="3068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Interruzioni settimanali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2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</a:tr>
              <a:tr h="3901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Probabilità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0,15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0,20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0,35</a:t>
                      </a: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0,30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L="90000" marR="90000" marT="46750" marB="46750" anchor="ctr" anchorCtr="1" horzOverflow="overflow"/>
                </a:tc>
              </a:tr>
            </a:tbl>
          </a:graphicData>
        </a:graphic>
      </p:graphicFrame>
      <p:sp>
        <p:nvSpPr>
          <p:cNvPr id="48152" name="Text Box 135"/>
          <p:cNvSpPr txBox="1">
            <a:spLocks noChangeArrowheads="1"/>
          </p:cNvSpPr>
          <p:nvPr/>
        </p:nvSpPr>
        <p:spPr bwMode="auto">
          <a:xfrm>
            <a:off x="519113" y="1222375"/>
            <a:ext cx="5330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latin typeface="Tahoma" charset="0"/>
              </a:rPr>
              <a:t>Soste forzate </a:t>
            </a:r>
            <a:r>
              <a:rPr lang="it-IT" sz="1800" b="0" dirty="0" err="1">
                <a:latin typeface="Tahoma" charset="0"/>
              </a:rPr>
              <a:t>dell</a:t>
            </a:r>
            <a:r>
              <a:rPr lang="ja-JP" altLang="it-IT" sz="1800" b="0" dirty="0">
                <a:latin typeface="Tahoma" charset="0"/>
              </a:rPr>
              <a:t>’</a:t>
            </a:r>
            <a:r>
              <a:rPr lang="it-IT" altLang="ja-JP" sz="1800" b="0" dirty="0">
                <a:latin typeface="Tahoma" charset="0"/>
              </a:rPr>
              <a:t>impianto di produzione dei CD</a:t>
            </a:r>
            <a:endParaRPr lang="it-IT" sz="1800" b="0" dirty="0">
              <a:latin typeface="Tahoma" charset="0"/>
            </a:endParaRPr>
          </a:p>
        </p:txBody>
      </p:sp>
      <p:graphicFrame>
        <p:nvGraphicFramePr>
          <p:cNvPr id="48153" name="Object 138"/>
          <p:cNvGraphicFramePr>
            <a:graphicFrameLocks noChangeAspect="1"/>
          </p:cNvGraphicFramePr>
          <p:nvPr/>
        </p:nvGraphicFramePr>
        <p:xfrm>
          <a:off x="314325" y="2884488"/>
          <a:ext cx="3638550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6" name="Foglio di lavoro" r:id="rId4" imgW="4410151" imgH="2943149" progId="Excel.Sheet.8">
                  <p:embed/>
                </p:oleObj>
              </mc:Choice>
              <mc:Fallback>
                <p:oleObj name="Foglio di lavoro" r:id="rId4" imgW="4410151" imgH="29431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307" t="10307" r="10187" b="5179"/>
                      <a:stretch>
                        <a:fillRect/>
                      </a:stretch>
                    </p:blipFill>
                    <p:spPr bwMode="auto">
                      <a:xfrm>
                        <a:off x="314325" y="2884488"/>
                        <a:ext cx="3638550" cy="261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55" name="Rectangle 154"/>
          <p:cNvSpPr>
            <a:spLocks noChangeArrowheads="1"/>
          </p:cNvSpPr>
          <p:nvPr/>
        </p:nvSpPr>
        <p:spPr bwMode="auto">
          <a:xfrm>
            <a:off x="374090" y="6177242"/>
            <a:ext cx="3543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it-IT" sz="2000" b="0" dirty="0">
                <a:solidFill>
                  <a:srgbClr val="FFFFFF"/>
                </a:solidFill>
                <a:latin typeface="Tahoma" charset="0"/>
                <a:hlinkClick r:id="rId6" action="ppaction://hlinkfile"/>
              </a:rPr>
              <a:t>Variabili casuali discrete</a:t>
            </a:r>
            <a:endParaRPr lang="it-IT" sz="2000" dirty="0">
              <a:solidFill>
                <a:srgbClr val="FFFFFF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22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 noChangeArrowheads="1"/>
          </p:cNvSpPr>
          <p:nvPr>
            <p:ph type="title"/>
          </p:nvPr>
        </p:nvSpPr>
        <p:spPr>
          <a:xfrm>
            <a:off x="314325" y="280988"/>
            <a:ext cx="8143875" cy="1143000"/>
          </a:xfrm>
        </p:spPr>
        <p:txBody>
          <a:bodyPr/>
          <a:lstStyle/>
          <a:p>
            <a:pPr eaLnBrk="1" hangingPunct="1"/>
            <a:r>
              <a:rPr lang="it-IT" sz="3600" b="0" dirty="0">
                <a:solidFill>
                  <a:srgbClr val="FF0000"/>
                </a:solidFill>
                <a:latin typeface="Tahoma" charset="0"/>
              </a:rPr>
              <a:t>Variabili casuali discrete</a:t>
            </a:r>
            <a:br>
              <a:rPr lang="it-IT" sz="36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Media e Deviazione standard</a:t>
            </a:r>
          </a:p>
        </p:txBody>
      </p:sp>
      <p:graphicFrame>
        <p:nvGraphicFramePr>
          <p:cNvPr id="49154" name="Object 5"/>
          <p:cNvGraphicFramePr>
            <a:graphicFrameLocks noChangeAspect="1"/>
          </p:cNvGraphicFramePr>
          <p:nvPr/>
        </p:nvGraphicFramePr>
        <p:xfrm>
          <a:off x="519113" y="2011363"/>
          <a:ext cx="3638550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8" name="Grafico" r:id="rId4" imgW="4410151" imgH="2943149" progId="Excel.Sheet.8">
                  <p:embed/>
                </p:oleObj>
              </mc:Choice>
              <mc:Fallback>
                <p:oleObj name="Grafico" r:id="rId4" imgW="4410151" imgH="29431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307" t="10307" r="10187" b="5179"/>
                      <a:stretch>
                        <a:fillRect/>
                      </a:stretch>
                    </p:blipFill>
                    <p:spPr bwMode="auto">
                      <a:xfrm>
                        <a:off x="519113" y="2011363"/>
                        <a:ext cx="3638550" cy="261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5" name="Text Box 6"/>
          <p:cNvSpPr txBox="1">
            <a:spLocks noChangeArrowheads="1"/>
          </p:cNvSpPr>
          <p:nvPr/>
        </p:nvSpPr>
        <p:spPr bwMode="auto">
          <a:xfrm>
            <a:off x="490538" y="1493838"/>
            <a:ext cx="5141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Soste forzate </a:t>
            </a:r>
            <a:r>
              <a:rPr lang="it-IT" sz="1800" b="0" dirty="0" err="1">
                <a:solidFill>
                  <a:srgbClr val="292934"/>
                </a:solidFill>
                <a:latin typeface="Tahoma" charset="0"/>
              </a:rPr>
              <a:t>dell</a:t>
            </a:r>
            <a:r>
              <a:rPr lang="ja-JP" altLang="it-IT" sz="18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Tahoma" charset="0"/>
              </a:rPr>
              <a:t>impianto di produzione dei CD. </a:t>
            </a:r>
            <a:endParaRPr lang="it-IT" sz="1800" b="0" dirty="0">
              <a:solidFill>
                <a:srgbClr val="292934"/>
              </a:solidFill>
              <a:latin typeface="Symbol" charset="0"/>
            </a:endParaRPr>
          </a:p>
        </p:txBody>
      </p:sp>
      <p:graphicFrame>
        <p:nvGraphicFramePr>
          <p:cNvPr id="257123" name="Group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873449"/>
              </p:ext>
            </p:extLst>
          </p:nvPr>
        </p:nvGraphicFramePr>
        <p:xfrm>
          <a:off x="4388878" y="2229035"/>
          <a:ext cx="4247121" cy="169232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02675"/>
                <a:gridCol w="767393"/>
                <a:gridCol w="688007"/>
                <a:gridCol w="1000857"/>
                <a:gridCol w="988189"/>
              </a:tblGrid>
              <a:tr h="304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P(x)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xP(x)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it-IT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it-IT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P(x)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  <a:tr h="274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  <a:tr h="274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0.20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0.20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0.20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  <a:tr h="274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0.35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0.70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1.40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  <a:tr h="274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0.30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0.90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2.70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  <a:tr h="290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xP(x)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1.00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1.80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x</a:t>
                      </a:r>
                      <a:r>
                        <a:rPr kumimoji="0" lang="it-IT" sz="1200" u="none" strike="noStrike" cap="none" normalizeH="0" baseline="3000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2</a:t>
                      </a: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P(x)=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marT="45703" marB="4570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4.30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03" marB="45703" horzOverflow="overflow"/>
                </a:tc>
              </a:tr>
            </a:tbl>
          </a:graphicData>
        </a:graphic>
      </p:graphicFrame>
      <p:sp>
        <p:nvSpPr>
          <p:cNvPr id="49200" name="Rectangle 48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49201" name="Text Box 43"/>
          <p:cNvSpPr txBox="1">
            <a:spLocks noChangeArrowheads="1"/>
          </p:cNvSpPr>
          <p:nvPr/>
        </p:nvSpPr>
        <p:spPr bwMode="auto">
          <a:xfrm>
            <a:off x="604838" y="5035550"/>
            <a:ext cx="3343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>
                <a:solidFill>
                  <a:srgbClr val="292934"/>
                </a:solidFill>
                <a:latin typeface="Tahoma" charset="0"/>
              </a:rPr>
              <a:t>Media  </a:t>
            </a:r>
            <a:r>
              <a:rPr lang="it-IT" sz="1800" b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800" b="0">
                <a:solidFill>
                  <a:srgbClr val="292934"/>
                </a:solidFill>
                <a:latin typeface="Tahoma" charset="0"/>
              </a:rPr>
              <a:t> o valore atteso E(x):</a:t>
            </a:r>
          </a:p>
        </p:txBody>
      </p:sp>
      <p:graphicFrame>
        <p:nvGraphicFramePr>
          <p:cNvPr id="49202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52224"/>
              </p:ext>
            </p:extLst>
          </p:nvPr>
        </p:nvGraphicFramePr>
        <p:xfrm>
          <a:off x="4484688" y="5027613"/>
          <a:ext cx="1908175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9" name="Equation" r:id="rId6" imgW="1269449" imgH="253890" progId="Equation.3">
                  <p:embed/>
                </p:oleObj>
              </mc:Choice>
              <mc:Fallback>
                <p:oleObj name="Equation" r:id="rId6" imgW="1269449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688" y="5027613"/>
                        <a:ext cx="1908175" cy="3825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03" name="Text Box 46"/>
          <p:cNvSpPr txBox="1">
            <a:spLocks noChangeArrowheads="1"/>
          </p:cNvSpPr>
          <p:nvPr/>
        </p:nvSpPr>
        <p:spPr bwMode="auto">
          <a:xfrm>
            <a:off x="604838" y="5572125"/>
            <a:ext cx="26749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Deviazione Standard :</a:t>
            </a:r>
          </a:p>
        </p:txBody>
      </p:sp>
      <p:graphicFrame>
        <p:nvGraphicFramePr>
          <p:cNvPr id="49204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968617"/>
              </p:ext>
            </p:extLst>
          </p:nvPr>
        </p:nvGraphicFramePr>
        <p:xfrm>
          <a:off x="4470400" y="5518150"/>
          <a:ext cx="3746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0" name="Equation" r:id="rId8" imgW="2514600" imgH="317500" progId="Equation.3">
                  <p:embed/>
                </p:oleObj>
              </mc:Choice>
              <mc:Fallback>
                <p:oleObj name="Equation" r:id="rId8" imgW="25146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5518150"/>
                        <a:ext cx="3746500" cy="476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05" name="Text Box 89"/>
          <p:cNvSpPr txBox="1">
            <a:spLocks noChangeArrowheads="1"/>
          </p:cNvSpPr>
          <p:nvPr/>
        </p:nvSpPr>
        <p:spPr bwMode="auto">
          <a:xfrm>
            <a:off x="4421188" y="4024313"/>
            <a:ext cx="3951287" cy="77946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>
                <a:solidFill>
                  <a:schemeClr val="bg1"/>
                </a:solidFill>
                <a:latin typeface="Tahoma" charset="0"/>
              </a:rPr>
              <a:t>Media  </a:t>
            </a:r>
            <a:r>
              <a:rPr lang="it-IT" sz="1800" b="0">
                <a:solidFill>
                  <a:schemeClr val="bg1"/>
                </a:solidFill>
                <a:latin typeface="Symbol" charset="0"/>
              </a:rPr>
              <a:t>m</a:t>
            </a:r>
            <a:r>
              <a:rPr lang="it-IT" sz="1800" b="0">
                <a:solidFill>
                  <a:schemeClr val="bg1"/>
                </a:solidFill>
                <a:latin typeface="Tahoma" charset="0"/>
              </a:rPr>
              <a:t> = 1.80</a:t>
            </a:r>
          </a:p>
          <a:p>
            <a:pPr eaLnBrk="1" hangingPunct="1">
              <a:spcBef>
                <a:spcPct val="50000"/>
              </a:spcBef>
            </a:pPr>
            <a:r>
              <a:rPr lang="it-IT" sz="1800" b="0">
                <a:solidFill>
                  <a:schemeClr val="bg1"/>
                </a:solidFill>
                <a:latin typeface="Tahoma" charset="0"/>
              </a:rPr>
              <a:t>Deviazione Standard </a:t>
            </a:r>
            <a:r>
              <a:rPr lang="it-IT" sz="1800" b="0">
                <a:solidFill>
                  <a:schemeClr val="bg1"/>
                </a:solidFill>
                <a:latin typeface="Symbol" charset="0"/>
              </a:rPr>
              <a:t>s</a:t>
            </a:r>
            <a:r>
              <a:rPr lang="it-IT" sz="1800" b="0">
                <a:solidFill>
                  <a:schemeClr val="bg1"/>
                </a:solidFill>
                <a:latin typeface="Tahoma" charset="0"/>
              </a:rPr>
              <a:t> =1,58</a:t>
            </a:r>
          </a:p>
        </p:txBody>
      </p:sp>
      <p:sp>
        <p:nvSpPr>
          <p:cNvPr id="49206" name="Text Box 91"/>
          <p:cNvSpPr txBox="1">
            <a:spLocks noChangeArrowheads="1"/>
          </p:cNvSpPr>
          <p:nvPr/>
        </p:nvSpPr>
        <p:spPr bwMode="auto">
          <a:xfrm>
            <a:off x="533400" y="6142038"/>
            <a:ext cx="5127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Esercizi: 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  <a:hlinkClick r:id="rId10" action="ppaction://hlinkfile"/>
              </a:rPr>
              <a:t>Valore Atteso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: 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  <a:hlinkClick r:id="rId11" action="ppaction://hlinkfile"/>
              </a:rPr>
              <a:t>Primipare</a:t>
            </a:r>
            <a:endParaRPr lang="it-IT" sz="2000" b="0" dirty="0">
              <a:solidFill>
                <a:srgbClr val="292934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4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"/>
            <a:ext cx="7772400" cy="804863"/>
          </a:xfrm>
        </p:spPr>
        <p:txBody>
          <a:bodyPr/>
          <a:lstStyle/>
          <a:p>
            <a:pPr eaLnBrk="1" hangingPunct="1"/>
            <a:r>
              <a:rPr lang="it-IT" sz="4000" b="0" dirty="0">
                <a:solidFill>
                  <a:srgbClr val="FF0000"/>
                </a:solidFill>
                <a:latin typeface="Tahoma" charset="0"/>
              </a:rPr>
              <a:t>Ogni giocata una vincita</a:t>
            </a:r>
          </a:p>
        </p:txBody>
      </p:sp>
      <p:graphicFrame>
        <p:nvGraphicFramePr>
          <p:cNvPr id="261299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879052"/>
              </p:ext>
            </p:extLst>
          </p:nvPr>
        </p:nvGraphicFramePr>
        <p:xfrm>
          <a:off x="2214563" y="2270033"/>
          <a:ext cx="4664075" cy="1676400"/>
        </p:xfrm>
        <a:graphic>
          <a:graphicData uri="http://schemas.openxmlformats.org/drawingml/2006/table">
            <a:tbl>
              <a:tblPr/>
              <a:tblGrid>
                <a:gridCol w="1223962"/>
                <a:gridCol w="841375"/>
                <a:gridCol w="1365250"/>
                <a:gridCol w="1233488"/>
              </a:tblGrid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Evento 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Probabilità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Vincita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A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1, 2 ,3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3/6 = 0.50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B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4, 5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2/6 = 0.33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 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C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1/6 = 0.17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35 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Times New Roman" charset="0"/>
                        </a:rPr>
                        <a:t>S</a:t>
                      </a:r>
                      <a:r>
                        <a:rPr kumimoji="0" lang="it-IT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P</a:t>
                      </a: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(</a:t>
                      </a:r>
                      <a:r>
                        <a:rPr kumimoji="0" lang="it-IT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x</a:t>
                      </a: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) =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6/6 = 1.00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10" name="Text Box 143"/>
          <p:cNvSpPr txBox="1">
            <a:spLocks noChangeArrowheads="1"/>
          </p:cNvSpPr>
          <p:nvPr/>
        </p:nvSpPr>
        <p:spPr bwMode="auto">
          <a:xfrm>
            <a:off x="490538" y="1079500"/>
            <a:ext cx="81153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latin typeface="+mn-lt"/>
              </a:rPr>
              <a:t>Una ragazzo</a:t>
            </a:r>
            <a:r>
              <a:rPr lang="it-IT" sz="1600" b="0" i="1" dirty="0">
                <a:latin typeface="+mn-lt"/>
              </a:rPr>
              <a:t> </a:t>
            </a:r>
            <a:r>
              <a:rPr lang="it-IT" sz="1600" b="0" dirty="0">
                <a:latin typeface="+mn-lt"/>
              </a:rPr>
              <a:t>decide di proporre agli amici una scommessa basata sul lancio di un dado a 6 facce: in qualità di </a:t>
            </a:r>
            <a:r>
              <a:rPr lang="ja-JP" altLang="it-IT" sz="1600" b="0" dirty="0">
                <a:latin typeface="+mn-lt"/>
              </a:rPr>
              <a:t>“</a:t>
            </a:r>
            <a:r>
              <a:rPr lang="it-IT" altLang="ja-JP" sz="1600" b="0" dirty="0">
                <a:latin typeface="+mn-lt"/>
              </a:rPr>
              <a:t>banco</a:t>
            </a:r>
            <a:r>
              <a:rPr lang="ja-JP" altLang="it-IT" sz="1600" b="0" dirty="0">
                <a:latin typeface="+mn-lt"/>
              </a:rPr>
              <a:t>”</a:t>
            </a:r>
            <a:r>
              <a:rPr lang="it-IT" altLang="ja-JP" sz="1600" b="0" dirty="0">
                <a:latin typeface="+mn-lt"/>
              </a:rPr>
              <a:t> accetta le scommesse e paga le vincite. Per invogliare gli amici ha deciso che la cifra da scommettere non sia molto elevata, e che al giocatore sia subito data la vincita. Vuole anche, come in tutti i giochi d</a:t>
            </a:r>
            <a:r>
              <a:rPr lang="ja-JP" altLang="it-IT" sz="1600" b="0" dirty="0">
                <a:latin typeface="+mn-lt"/>
              </a:rPr>
              <a:t>’</a:t>
            </a:r>
            <a:r>
              <a:rPr lang="it-IT" altLang="ja-JP" sz="1600" b="0" dirty="0">
                <a:latin typeface="+mn-lt"/>
              </a:rPr>
              <a:t>azzardo, che </a:t>
            </a:r>
            <a:r>
              <a:rPr lang="ja-JP" altLang="it-IT" sz="1600" b="0" dirty="0">
                <a:latin typeface="+mn-lt"/>
              </a:rPr>
              <a:t>“</a:t>
            </a:r>
            <a:r>
              <a:rPr lang="it-IT" altLang="ja-JP" sz="1600" b="0" dirty="0">
                <a:latin typeface="+mn-lt"/>
              </a:rPr>
              <a:t>in media</a:t>
            </a:r>
            <a:r>
              <a:rPr lang="ja-JP" altLang="it-IT" sz="1600" b="0" dirty="0">
                <a:latin typeface="+mn-lt"/>
              </a:rPr>
              <a:t>”</a:t>
            </a:r>
            <a:r>
              <a:rPr lang="it-IT" altLang="ja-JP" sz="1600" b="0" dirty="0">
                <a:latin typeface="+mn-lt"/>
              </a:rPr>
              <a:t> il banco vinca. </a:t>
            </a:r>
            <a:endParaRPr lang="it-IT" sz="1600" b="0" dirty="0">
              <a:latin typeface="+mn-lt"/>
            </a:endParaRPr>
          </a:p>
        </p:txBody>
      </p:sp>
      <p:graphicFrame>
        <p:nvGraphicFramePr>
          <p:cNvPr id="50211" name="Object 1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074229"/>
              </p:ext>
            </p:extLst>
          </p:nvPr>
        </p:nvGraphicFramePr>
        <p:xfrm>
          <a:off x="2281612" y="4884738"/>
          <a:ext cx="462121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Equation" r:id="rId3" imgW="3505200" imgH="393700" progId="Equation.3">
                  <p:embed/>
                </p:oleObj>
              </mc:Choice>
              <mc:Fallback>
                <p:oleObj name="Equation" r:id="rId3" imgW="3505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612" y="4884738"/>
                        <a:ext cx="4621212" cy="514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12" name="Text Box 160"/>
          <p:cNvSpPr txBox="1">
            <a:spLocks noChangeArrowheads="1"/>
          </p:cNvSpPr>
          <p:nvPr/>
        </p:nvSpPr>
        <p:spPr bwMode="auto">
          <a:xfrm>
            <a:off x="433388" y="4111832"/>
            <a:ext cx="8213725" cy="58477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Per decidere la posta di ciascuna scommessa, calcoliamo prima quanto in media deve pagare il banco per ciascun risultato, tramite la formula   </a:t>
            </a:r>
          </a:p>
        </p:txBody>
      </p:sp>
      <p:sp>
        <p:nvSpPr>
          <p:cNvPr id="50213" name="Text Box 174"/>
          <p:cNvSpPr txBox="1">
            <a:spLocks noChangeArrowheads="1"/>
          </p:cNvSpPr>
          <p:nvPr/>
        </p:nvSpPr>
        <p:spPr bwMode="auto">
          <a:xfrm>
            <a:off x="459350" y="5574644"/>
            <a:ext cx="8115300" cy="83099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A seguito del valore atteso calcolato con formula precedente, il ragazzo ha deciso di fissare posta in 10 centesimi; infatti, in questo modo su un numero molto grande di scommesse il banco guadagnerà in media 2 centesimi per puntata.</a:t>
            </a:r>
          </a:p>
        </p:txBody>
      </p:sp>
    </p:spTree>
    <p:extLst>
      <p:ext uri="{BB962C8B-B14F-4D97-AF65-F5344CB8AC3E}">
        <p14:creationId xmlns:p14="http://schemas.microsoft.com/office/powerpoint/2010/main" val="303051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Contenuto</a:t>
            </a:r>
            <a:endParaRPr lang="it-IT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973"/>
            <a:ext cx="8229600" cy="4368204"/>
          </a:xfrm>
        </p:spPr>
        <p:txBody>
          <a:bodyPr>
            <a:normAutofit fontScale="92500" lnSpcReduction="10000"/>
          </a:bodyPr>
          <a:lstStyle/>
          <a:p>
            <a:r>
              <a:rPr lang="it-IT" sz="2800" dirty="0" smtClean="0">
                <a:cs typeface="Arial"/>
              </a:rPr>
              <a:t>Probabilità e Calcolo delle Probabilità</a:t>
            </a:r>
          </a:p>
          <a:p>
            <a:pPr marL="622300" lvl="1"/>
            <a:r>
              <a:rPr lang="it-IT" sz="2400" dirty="0" smtClean="0">
                <a:cs typeface="Arial"/>
              </a:rPr>
              <a:t>Spazio campionario, evento semplice e composto, probabilità</a:t>
            </a:r>
          </a:p>
          <a:p>
            <a:pPr marL="622300" lvl="1"/>
            <a:r>
              <a:rPr lang="it-IT" sz="2400" dirty="0" smtClean="0">
                <a:cs typeface="Arial"/>
              </a:rPr>
              <a:t>Eventi indipendenti, mutuamente esclusivi, condizionati </a:t>
            </a:r>
          </a:p>
          <a:p>
            <a:r>
              <a:rPr lang="it-IT" sz="2800" dirty="0" smtClean="0">
                <a:cs typeface="Arial"/>
              </a:rPr>
              <a:t>Variabili Casuali Discrete</a:t>
            </a:r>
          </a:p>
          <a:p>
            <a:pPr marL="622300" lvl="1"/>
            <a:r>
              <a:rPr lang="it-IT" sz="2400" dirty="0">
                <a:cs typeface="Arial"/>
              </a:rPr>
              <a:t>Probabilità di eventi singoli e multipli</a:t>
            </a:r>
          </a:p>
          <a:p>
            <a:pPr marL="622300" lvl="1"/>
            <a:r>
              <a:rPr lang="it-IT" sz="2400" dirty="0">
                <a:cs typeface="Arial"/>
              </a:rPr>
              <a:t>Distribuzione di probabilità binomiale e di </a:t>
            </a:r>
            <a:r>
              <a:rPr lang="it-IT" sz="2400" dirty="0" err="1" smtClean="0">
                <a:cs typeface="Arial"/>
              </a:rPr>
              <a:t>Bernoulli</a:t>
            </a:r>
            <a:endParaRPr lang="it-IT" sz="2400" dirty="0" smtClean="0">
              <a:cs typeface="Arial"/>
            </a:endParaRPr>
          </a:p>
          <a:p>
            <a:pPr marL="622300" lvl="1"/>
            <a:r>
              <a:rPr lang="it-IT" sz="2400" dirty="0">
                <a:cs typeface="Arial"/>
              </a:rPr>
              <a:t>Calcolo della Probabilità </a:t>
            </a:r>
            <a:r>
              <a:rPr lang="it-IT" sz="2400" dirty="0">
                <a:solidFill>
                  <a:prstClr val="black"/>
                </a:solidFill>
                <a:cs typeface="Arial"/>
              </a:rPr>
              <a:t>di una </a:t>
            </a:r>
            <a:r>
              <a:rPr lang="it-IT" sz="2400" dirty="0" err="1" smtClean="0">
                <a:solidFill>
                  <a:prstClr val="black"/>
                </a:solidFill>
                <a:cs typeface="Arial"/>
              </a:rPr>
              <a:t>v.c.</a:t>
            </a:r>
            <a:r>
              <a:rPr lang="it-IT" sz="2400" dirty="0" smtClean="0">
                <a:solidFill>
                  <a:prstClr val="black"/>
                </a:solidFill>
                <a:cs typeface="Arial"/>
              </a:rPr>
              <a:t> discreta</a:t>
            </a:r>
            <a:endParaRPr lang="it-IT" sz="2400" dirty="0">
              <a:cs typeface="Arial"/>
            </a:endParaRPr>
          </a:p>
          <a:p>
            <a:r>
              <a:rPr lang="it-IT" sz="2800" dirty="0" smtClean="0">
                <a:cs typeface="Arial"/>
              </a:rPr>
              <a:t>Variabili Casuali Continue   </a:t>
            </a:r>
          </a:p>
          <a:p>
            <a:pPr marL="622300" lvl="1"/>
            <a:r>
              <a:rPr lang="it-IT" sz="2400" dirty="0" smtClean="0">
                <a:cs typeface="Arial"/>
              </a:rPr>
              <a:t>Distribuzione di Probabilità di una variabile continua</a:t>
            </a:r>
            <a:endParaRPr lang="it-IT" sz="2400" dirty="0">
              <a:cs typeface="Arial"/>
            </a:endParaRPr>
          </a:p>
          <a:p>
            <a:pPr marL="622300" lvl="1"/>
            <a:r>
              <a:rPr lang="it-IT" sz="2400" dirty="0">
                <a:cs typeface="Arial"/>
              </a:rPr>
              <a:t>Distribuzione di probabilità </a:t>
            </a:r>
            <a:r>
              <a:rPr lang="it-IT" sz="2400" dirty="0" smtClean="0">
                <a:cs typeface="Arial"/>
              </a:rPr>
              <a:t>Normale </a:t>
            </a:r>
            <a:r>
              <a:rPr lang="it-IT" sz="2400" dirty="0">
                <a:cs typeface="Arial"/>
              </a:rPr>
              <a:t>o di </a:t>
            </a:r>
            <a:r>
              <a:rPr lang="it-IT" sz="2400" dirty="0" smtClean="0">
                <a:cs typeface="Arial"/>
              </a:rPr>
              <a:t>Gauss</a:t>
            </a:r>
          </a:p>
          <a:p>
            <a:pPr marL="622300" lvl="1"/>
            <a:r>
              <a:rPr lang="it-IT" sz="2400" dirty="0" smtClean="0">
                <a:cs typeface="Arial"/>
              </a:rPr>
              <a:t>Calcolo della Probabilità </a:t>
            </a:r>
            <a:r>
              <a:rPr lang="it-IT" sz="2400" dirty="0">
                <a:solidFill>
                  <a:prstClr val="black"/>
                </a:solidFill>
                <a:cs typeface="Arial"/>
              </a:rPr>
              <a:t>di una </a:t>
            </a:r>
            <a:r>
              <a:rPr lang="it-IT" sz="2400" dirty="0" err="1" smtClean="0">
                <a:solidFill>
                  <a:prstClr val="black"/>
                </a:solidFill>
                <a:cs typeface="Arial"/>
              </a:rPr>
              <a:t>v.c.</a:t>
            </a:r>
            <a:r>
              <a:rPr lang="it-IT" sz="240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it-IT" sz="2400" dirty="0">
                <a:solidFill>
                  <a:prstClr val="black"/>
                </a:solidFill>
                <a:cs typeface="Arial"/>
              </a:rPr>
              <a:t>continua</a:t>
            </a:r>
            <a:endParaRPr lang="it-IT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559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242888"/>
            <a:ext cx="8320088" cy="713347"/>
          </a:xfrm>
        </p:spPr>
        <p:txBody>
          <a:bodyPr/>
          <a:lstStyle/>
          <a:p>
            <a:pPr eaLnBrk="1" hangingPunct="1"/>
            <a:r>
              <a:rPr lang="it-IT" sz="3200" b="0" dirty="0">
                <a:latin typeface="Tahoma" charset="0"/>
              </a:rPr>
              <a:t>Lotteria Istantanea - Gratta e Vinci</a:t>
            </a:r>
          </a:p>
        </p:txBody>
      </p:sp>
      <p:pic>
        <p:nvPicPr>
          <p:cNvPr id="5120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077950"/>
            <a:ext cx="2743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2705119"/>
            <a:ext cx="27654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307" y="2866461"/>
            <a:ext cx="2968625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Text Box 9"/>
          <p:cNvSpPr txBox="1">
            <a:spLocks noChangeArrowheads="1"/>
          </p:cNvSpPr>
          <p:nvPr/>
        </p:nvSpPr>
        <p:spPr bwMode="auto">
          <a:xfrm>
            <a:off x="3454400" y="1092200"/>
            <a:ext cx="5180013" cy="168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3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Poiché per giocare alla lotteria istantanea ciascun giocatore deve comprare un biglietto del costo di 1 dollaro, il guadagno netto delle vincita è pari alla cifra dichiarata meno 1$. Se indichiamo con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la variabile casuale corrispondente alla vincita netta del giocatore </a:t>
            </a:r>
            <a:endParaRPr lang="it-IT" sz="1600" b="0" i="1" dirty="0">
              <a:solidFill>
                <a:srgbClr val="292934"/>
              </a:solidFill>
              <a:latin typeface="+mn-lt"/>
            </a:endParaRPr>
          </a:p>
          <a:p>
            <a:pPr algn="ctr" eaLnBrk="1" hangingPunct="1">
              <a:spcBef>
                <a:spcPct val="30000"/>
              </a:spcBef>
            </a:pP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cifra vinta – 1$</a:t>
            </a:r>
          </a:p>
        </p:txBody>
      </p:sp>
      <p:sp>
        <p:nvSpPr>
          <p:cNvPr id="51206" name="Rectangle 11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51207" name="Group 14"/>
          <p:cNvGrpSpPr>
            <a:grpSpLocks/>
          </p:cNvGrpSpPr>
          <p:nvPr/>
        </p:nvGrpSpPr>
        <p:grpSpPr bwMode="auto">
          <a:xfrm>
            <a:off x="4585494" y="4673036"/>
            <a:ext cx="4032250" cy="1758950"/>
            <a:chOff x="2899" y="2953"/>
            <a:chExt cx="2540" cy="1108"/>
          </a:xfrm>
        </p:grpSpPr>
        <p:pic>
          <p:nvPicPr>
            <p:cNvPr id="51210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" y="2953"/>
              <a:ext cx="2540" cy="1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11" name="Text Box 12"/>
            <p:cNvSpPr txBox="1">
              <a:spLocks noChangeArrowheads="1"/>
            </p:cNvSpPr>
            <p:nvPr/>
          </p:nvSpPr>
          <p:spPr bwMode="auto">
            <a:xfrm>
              <a:off x="3917" y="3849"/>
              <a:ext cx="96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200">
                  <a:latin typeface="Tahoma" charset="0"/>
                </a:rPr>
                <a:t>Media </a:t>
              </a:r>
              <a:r>
                <a:rPr lang="it-IT" sz="1200">
                  <a:latin typeface="Symbol" charset="0"/>
                </a:rPr>
                <a:t>m</a:t>
              </a:r>
              <a:r>
                <a:rPr lang="it-IT" sz="1200">
                  <a:latin typeface="Tahoma" charset="0"/>
                </a:rPr>
                <a:t> =</a:t>
              </a:r>
            </a:p>
          </p:txBody>
        </p:sp>
      </p:grpSp>
      <p:sp>
        <p:nvSpPr>
          <p:cNvPr id="51208" name="Text Box 15"/>
          <p:cNvSpPr txBox="1">
            <a:spLocks noChangeArrowheads="1"/>
          </p:cNvSpPr>
          <p:nvPr/>
        </p:nvSpPr>
        <p:spPr bwMode="auto">
          <a:xfrm>
            <a:off x="476250" y="4620649"/>
            <a:ext cx="40100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La </a:t>
            </a:r>
            <a:r>
              <a:rPr lang="it-IT" sz="1600" dirty="0">
                <a:solidFill>
                  <a:srgbClr val="292934"/>
                </a:solidFill>
                <a:latin typeface="+mn-lt"/>
                <a:cs typeface="Times New Roman" charset="0"/>
              </a:rPr>
              <a:t>vincita media netta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 è paria a –0.35$; cioè tutti i giocatori presi insieme perderà in media 0.35$ per biglietto acquistato.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In altri termini del costo del biglietto (1$) solo il 65% (100-35) sarà restituito sotto forma di vincita, mentre il restante 35% è incamerato dallo stato a vario titolo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280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224742"/>
            <a:ext cx="8228013" cy="930275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Esperimento  Binomiale o di </a:t>
            </a:r>
            <a:r>
              <a:rPr lang="fr-FR" sz="3600" b="0" dirty="0">
                <a:latin typeface="Tahoma" charset="0"/>
              </a:rPr>
              <a:t>Bernoulli </a:t>
            </a:r>
            <a:r>
              <a:rPr lang="it-IT" sz="3600" b="0" dirty="0">
                <a:latin typeface="Tahoma" charset="0"/>
              </a:rPr>
              <a:t> 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339333" y="1160683"/>
            <a:ext cx="8324850" cy="2100263"/>
          </a:xfrm>
          <a:noFill/>
        </p:spPr>
        <p:txBody>
          <a:bodyPr>
            <a:normAutofit/>
          </a:bodyPr>
          <a:lstStyle/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 smtClean="0"/>
              <a:t>L’</a:t>
            </a:r>
            <a:r>
              <a:rPr lang="it-IT" altLang="ja-JP" sz="2000" dirty="0" smtClean="0"/>
              <a:t>esperimento </a:t>
            </a:r>
            <a:r>
              <a:rPr lang="it-IT" altLang="ja-JP" sz="2000" dirty="0"/>
              <a:t>è ripetuto </a:t>
            </a:r>
            <a:r>
              <a:rPr lang="it-IT" altLang="ja-JP" sz="2000" i="1" dirty="0" err="1"/>
              <a:t>n</a:t>
            </a:r>
            <a:r>
              <a:rPr lang="it-IT" altLang="ja-JP" sz="2000" dirty="0"/>
              <a:t> volte nelle </a:t>
            </a:r>
            <a:r>
              <a:rPr lang="it-IT" altLang="ja-JP" sz="2000" b="0" dirty="0"/>
              <a:t>medesime condizioni</a:t>
            </a:r>
            <a:r>
              <a:rPr lang="it-IT" altLang="ja-JP" sz="2000" dirty="0"/>
              <a:t>.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Ciascun esperimento ha </a:t>
            </a:r>
            <a:r>
              <a:rPr lang="it-IT" sz="2000" b="0" dirty="0"/>
              <a:t>2</a:t>
            </a:r>
            <a:r>
              <a:rPr lang="it-IT" sz="2000" dirty="0"/>
              <a:t> soli risultati possibili: </a:t>
            </a:r>
            <a:r>
              <a:rPr lang="it-IT" sz="2000" b="0" dirty="0"/>
              <a:t>successo o fallimento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Le probabilità di successo, </a:t>
            </a:r>
            <a:r>
              <a:rPr lang="it-IT" sz="2000" b="0" i="1" dirty="0" err="1"/>
              <a:t>p</a:t>
            </a:r>
            <a:r>
              <a:rPr lang="it-IT" sz="2000" dirty="0"/>
              <a:t>, e di fallimento, </a:t>
            </a:r>
            <a:r>
              <a:rPr lang="it-IT" sz="2000" b="0" i="1" dirty="0" err="1"/>
              <a:t>q</a:t>
            </a:r>
            <a:r>
              <a:rPr lang="it-IT" sz="2000" b="0" i="1" dirty="0"/>
              <a:t> =</a:t>
            </a:r>
            <a:r>
              <a:rPr lang="it-IT" sz="2000" b="0" i="1" dirty="0" err="1"/>
              <a:t>p</a:t>
            </a:r>
            <a:r>
              <a:rPr lang="it-IT" sz="2000" b="0" i="1" dirty="0"/>
              <a:t> – 1,</a:t>
            </a:r>
            <a:r>
              <a:rPr lang="it-IT" sz="2000" dirty="0"/>
              <a:t>  rimangono invariate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Le </a:t>
            </a:r>
            <a:r>
              <a:rPr lang="it-IT" sz="2000" i="1" dirty="0" err="1"/>
              <a:t>n</a:t>
            </a:r>
            <a:r>
              <a:rPr lang="it-IT" sz="2000" dirty="0"/>
              <a:t> prove </a:t>
            </a:r>
            <a:r>
              <a:rPr lang="it-IT" sz="2000" b="0" dirty="0"/>
              <a:t>sono indipendenti</a:t>
            </a:r>
            <a:r>
              <a:rPr lang="it-IT" sz="2000" dirty="0"/>
              <a:t>: il risultato di una prova non influenza la prova successiva </a:t>
            </a:r>
          </a:p>
        </p:txBody>
      </p:sp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533400" y="3778250"/>
            <a:ext cx="8102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  <a:buFont typeface="Tahoma" charset="0"/>
              <a:buNone/>
            </a:pPr>
            <a:r>
              <a:rPr lang="it-IT" sz="2000">
                <a:solidFill>
                  <a:schemeClr val="bg1"/>
                </a:solidFill>
                <a:latin typeface="Tahoma" charset="0"/>
                <a:cs typeface="Times New Roman" charset="0"/>
                <a:hlinkClick r:id="rId2" action="ppaction://hlinkfile"/>
              </a:rPr>
              <a:t>Esempi</a:t>
            </a:r>
            <a:endParaRPr lang="it-IT" sz="2000">
              <a:solidFill>
                <a:schemeClr val="bg1"/>
              </a:solidFill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L</a:t>
            </a:r>
            <a:r>
              <a:rPr lang="ja-JP" alt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’</a:t>
            </a:r>
            <a:r>
              <a:rPr lang="it-IT" altLang="ja-JP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esecuzione dei tiri liberi al basket (trasformato/non trasformato)</a:t>
            </a:r>
          </a:p>
          <a:p>
            <a:pPr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Controllo di qualità sulla produzione (conforme/non conforme) </a:t>
            </a:r>
          </a:p>
          <a:p>
            <a:pPr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L</a:t>
            </a:r>
            <a:r>
              <a:rPr lang="ja-JP" alt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’</a:t>
            </a:r>
            <a:r>
              <a:rPr lang="it-IT" altLang="ja-JP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esito (Promosso/Bocciato) di un esame sostenuto  per la I volta</a:t>
            </a:r>
          </a:p>
          <a:p>
            <a:pPr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Lancio del dado a sei facce</a:t>
            </a:r>
            <a:r>
              <a:rPr lang="it-IT" sz="1800">
                <a:solidFill>
                  <a:schemeClr val="bg1"/>
                </a:solidFill>
                <a:latin typeface="Tahoma" charset="0"/>
                <a:cs typeface="Times New Roman" charset="0"/>
              </a:rPr>
              <a:t> [non è binomiale, perché?]</a:t>
            </a:r>
          </a:p>
          <a:p>
            <a:pPr algn="just"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Il rapporto dei sessi alla nascita è di 105 (F)/100 (M) </a:t>
            </a:r>
            <a:r>
              <a:rPr lang="it-IT" sz="1800" b="0">
                <a:solidFill>
                  <a:schemeClr val="bg1"/>
                </a:solidFill>
                <a:latin typeface="Arial" charset="0"/>
                <a:cs typeface="Times New Roman" charset="0"/>
              </a:rPr>
              <a:t>[</a:t>
            </a:r>
            <a:r>
              <a:rPr lang="it-IT" sz="1800">
                <a:solidFill>
                  <a:schemeClr val="bg1"/>
                </a:solidFill>
                <a:latin typeface="Arial" charset="0"/>
              </a:rPr>
              <a:t>è binomiale</a:t>
            </a:r>
            <a:r>
              <a:rPr lang="it-IT" sz="1800" b="0">
                <a:solidFill>
                  <a:schemeClr val="bg1"/>
                </a:solidFill>
                <a:latin typeface="Arial" charset="0"/>
              </a:rPr>
              <a:t>?]</a:t>
            </a: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. </a:t>
            </a:r>
          </a:p>
          <a:p>
            <a:pPr eaLnBrk="1" hangingPunct="1">
              <a:lnSpc>
                <a:spcPct val="120000"/>
              </a:lnSpc>
              <a:buFont typeface="Tahoma" charset="0"/>
              <a:buChar char="−"/>
            </a:pPr>
            <a:r>
              <a:rPr 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L</a:t>
            </a:r>
            <a:r>
              <a:rPr lang="ja-JP" altLang="it-IT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’</a:t>
            </a:r>
            <a:r>
              <a:rPr lang="it-IT" altLang="ja-JP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esito (P/B) di un esame sostenuto  per la II volta </a:t>
            </a:r>
            <a:r>
              <a:rPr lang="it-IT" altLang="ja-JP" sz="1800" b="0">
                <a:solidFill>
                  <a:schemeClr val="bg1"/>
                </a:solidFill>
                <a:latin typeface="Arial" charset="0"/>
                <a:cs typeface="Times New Roman" charset="0"/>
              </a:rPr>
              <a:t>[</a:t>
            </a:r>
            <a:r>
              <a:rPr lang="it-IT" altLang="ja-JP" sz="1800">
                <a:solidFill>
                  <a:schemeClr val="bg1"/>
                </a:solidFill>
                <a:latin typeface="Arial" charset="0"/>
              </a:rPr>
              <a:t>è binomiale</a:t>
            </a:r>
            <a:r>
              <a:rPr lang="it-IT" altLang="ja-JP" sz="1800" b="0">
                <a:solidFill>
                  <a:schemeClr val="bg1"/>
                </a:solidFill>
                <a:latin typeface="Arial" charset="0"/>
              </a:rPr>
              <a:t>?]</a:t>
            </a:r>
            <a:r>
              <a:rPr lang="it-IT" altLang="ja-JP" sz="1800" b="0">
                <a:solidFill>
                  <a:schemeClr val="bg1"/>
                </a:solidFill>
                <a:latin typeface="Tahoma" charset="0"/>
                <a:cs typeface="Times New Roman" charset="0"/>
              </a:rPr>
              <a:t>. </a:t>
            </a:r>
            <a:endParaRPr lang="it-IT" sz="1800" b="0">
              <a:solidFill>
                <a:schemeClr val="bg1"/>
              </a:solidFill>
              <a:latin typeface="Tahoma" charset="0"/>
              <a:cs typeface="Times New Roman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11188" y="3322712"/>
            <a:ext cx="7775575" cy="3317875"/>
            <a:chOff x="421" y="2099"/>
            <a:chExt cx="4898" cy="2090"/>
          </a:xfrm>
        </p:grpSpPr>
        <p:pic>
          <p:nvPicPr>
            <p:cNvPr id="52229" name="Picture 8" descr="Tab_5-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" y="2099"/>
              <a:ext cx="4898" cy="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0" name="Text Box 10"/>
            <p:cNvSpPr txBox="1">
              <a:spLocks noChangeArrowheads="1"/>
            </p:cNvSpPr>
            <p:nvPr/>
          </p:nvSpPr>
          <p:spPr bwMode="auto">
            <a:xfrm>
              <a:off x="2115" y="2121"/>
              <a:ext cx="3035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>
                  <a:solidFill>
                    <a:srgbClr val="993300"/>
                  </a:solidFill>
                  <a:latin typeface="Arial" charset="0"/>
                </a:rPr>
                <a:t>Filtrazione renale: Creatinina nelle urine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434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224742"/>
            <a:ext cx="8228013" cy="770601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Esperimento  Binomiale o di </a:t>
            </a:r>
            <a:r>
              <a:rPr lang="fr-FR" sz="3600" b="0" dirty="0">
                <a:latin typeface="Tahoma" charset="0"/>
              </a:rPr>
              <a:t>Bernoulli </a:t>
            </a:r>
            <a:r>
              <a:rPr lang="it-IT" sz="3600" b="0" dirty="0">
                <a:latin typeface="Tahoma" charset="0"/>
              </a:rPr>
              <a:t> 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504825" y="1250329"/>
            <a:ext cx="8159358" cy="2199161"/>
          </a:xfrm>
          <a:noFill/>
        </p:spPr>
        <p:txBody>
          <a:bodyPr>
            <a:normAutofit/>
          </a:bodyPr>
          <a:lstStyle/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 smtClean="0"/>
              <a:t>L’</a:t>
            </a:r>
            <a:r>
              <a:rPr lang="it-IT" altLang="ja-JP" sz="2000" dirty="0" smtClean="0"/>
              <a:t>esperimento </a:t>
            </a:r>
            <a:r>
              <a:rPr lang="it-IT" altLang="ja-JP" sz="2000" dirty="0"/>
              <a:t>è ripetuto </a:t>
            </a:r>
            <a:r>
              <a:rPr lang="it-IT" altLang="ja-JP" sz="2000" i="1" dirty="0" err="1"/>
              <a:t>n</a:t>
            </a:r>
            <a:r>
              <a:rPr lang="it-IT" altLang="ja-JP" sz="2000" dirty="0"/>
              <a:t> volte nelle </a:t>
            </a:r>
            <a:r>
              <a:rPr lang="it-IT" altLang="ja-JP" sz="2000" b="0" dirty="0"/>
              <a:t>medesime condizioni</a:t>
            </a:r>
            <a:r>
              <a:rPr lang="it-IT" altLang="ja-JP" sz="2000" dirty="0"/>
              <a:t>.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Ciascun esperimento ha </a:t>
            </a:r>
            <a:r>
              <a:rPr lang="it-IT" sz="2000" b="0" dirty="0"/>
              <a:t>2</a:t>
            </a:r>
            <a:r>
              <a:rPr lang="it-IT" sz="2000" dirty="0"/>
              <a:t> soli risultati possibili: </a:t>
            </a:r>
            <a:r>
              <a:rPr lang="it-IT" sz="2000" b="0" dirty="0"/>
              <a:t>successo o fallimento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Le probabilità di successo, </a:t>
            </a:r>
            <a:r>
              <a:rPr lang="it-IT" sz="2000" b="0" i="1" dirty="0" err="1"/>
              <a:t>p</a:t>
            </a:r>
            <a:r>
              <a:rPr lang="it-IT" sz="2000" dirty="0"/>
              <a:t>, e di fallimento, </a:t>
            </a:r>
            <a:r>
              <a:rPr lang="it-IT" sz="2000" b="0" i="1" dirty="0" err="1"/>
              <a:t>q</a:t>
            </a:r>
            <a:r>
              <a:rPr lang="it-IT" sz="2000" b="0" i="1" dirty="0"/>
              <a:t> =</a:t>
            </a:r>
            <a:r>
              <a:rPr lang="it-IT" sz="2000" b="0" i="1" dirty="0" err="1"/>
              <a:t>p</a:t>
            </a:r>
            <a:r>
              <a:rPr lang="it-IT" sz="2000" b="0" i="1" dirty="0"/>
              <a:t> – 1,</a:t>
            </a:r>
            <a:r>
              <a:rPr lang="it-IT" sz="2000" dirty="0"/>
              <a:t>  rimangono invariate</a:t>
            </a:r>
          </a:p>
          <a:p>
            <a:pPr marL="363538" indent="-363538" eaLnBrk="1" hangingPunct="1"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it-IT" sz="2000" dirty="0"/>
              <a:t>Le </a:t>
            </a:r>
            <a:r>
              <a:rPr lang="it-IT" sz="2000" i="1" dirty="0" err="1"/>
              <a:t>n</a:t>
            </a:r>
            <a:r>
              <a:rPr lang="it-IT" sz="2000" dirty="0"/>
              <a:t> prove </a:t>
            </a:r>
            <a:r>
              <a:rPr lang="it-IT" sz="2000" b="0" dirty="0"/>
              <a:t>sono indipendenti</a:t>
            </a:r>
            <a:r>
              <a:rPr lang="it-IT" sz="2000" dirty="0"/>
              <a:t>: il risultato di una prova non influenza la prova successiva </a:t>
            </a:r>
          </a:p>
        </p:txBody>
      </p:sp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491773" y="3449490"/>
            <a:ext cx="8102600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  <a:buFont typeface="Tahoma" charset="0"/>
              <a:buNone/>
            </a:pPr>
            <a:r>
              <a:rPr lang="it-IT" sz="2000" dirty="0">
                <a:latin typeface="+mn-lt"/>
                <a:cs typeface="Times New Roman" charset="0"/>
                <a:hlinkClick r:id="rId2" action="ppaction://hlinkfile"/>
              </a:rPr>
              <a:t>Esempi</a:t>
            </a:r>
            <a:endParaRPr lang="it-IT" sz="2000" dirty="0">
              <a:latin typeface="+mn-lt"/>
              <a:cs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L</a:t>
            </a:r>
            <a:r>
              <a:rPr lang="ja-JP" altLang="it-IT" sz="1800" b="0" dirty="0">
                <a:latin typeface="+mn-lt"/>
                <a:cs typeface="Times New Roman" charset="0"/>
              </a:rPr>
              <a:t>’</a:t>
            </a:r>
            <a:r>
              <a:rPr lang="it-IT" altLang="ja-JP" sz="1800" b="0" dirty="0">
                <a:latin typeface="+mn-lt"/>
                <a:cs typeface="Times New Roman" charset="0"/>
              </a:rPr>
              <a:t>esecuzione dei tiri liberi al basket (trasformato/non trasformato)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Controllo di qualità sulla produzione (conforme/non conforme) 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L</a:t>
            </a:r>
            <a:r>
              <a:rPr lang="ja-JP" altLang="it-IT" sz="1800" b="0" dirty="0">
                <a:latin typeface="+mn-lt"/>
                <a:cs typeface="Times New Roman" charset="0"/>
              </a:rPr>
              <a:t>’</a:t>
            </a:r>
            <a:r>
              <a:rPr lang="it-IT" altLang="ja-JP" sz="1800" b="0" dirty="0">
                <a:latin typeface="+mn-lt"/>
                <a:cs typeface="Times New Roman" charset="0"/>
              </a:rPr>
              <a:t>esito (Promosso/Bocciato) di un esame sostenuto  per la I volta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Lancio del dado a sei facce</a:t>
            </a:r>
            <a:r>
              <a:rPr lang="it-IT" sz="1800" dirty="0">
                <a:latin typeface="+mn-lt"/>
                <a:cs typeface="Times New Roman" charset="0"/>
              </a:rPr>
              <a:t> [non è binomiale, perché?]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Il rapporto dei sessi alla nascita è di 105 (</a:t>
            </a:r>
            <a:r>
              <a:rPr lang="it-IT" sz="1800" b="0" dirty="0" err="1">
                <a:latin typeface="+mn-lt"/>
                <a:cs typeface="Times New Roman" charset="0"/>
              </a:rPr>
              <a:t>F</a:t>
            </a:r>
            <a:r>
              <a:rPr lang="it-IT" sz="1800" b="0" dirty="0">
                <a:latin typeface="+mn-lt"/>
                <a:cs typeface="Times New Roman" charset="0"/>
              </a:rPr>
              <a:t>)/100 (M) [</a:t>
            </a:r>
            <a:r>
              <a:rPr lang="it-IT" sz="1800" dirty="0">
                <a:latin typeface="+mn-lt"/>
              </a:rPr>
              <a:t>è binomiale</a:t>
            </a:r>
            <a:r>
              <a:rPr lang="it-IT" sz="1800" b="0" dirty="0">
                <a:latin typeface="+mn-lt"/>
              </a:rPr>
              <a:t>?]</a:t>
            </a:r>
            <a:r>
              <a:rPr lang="it-IT" sz="1800" b="0" dirty="0">
                <a:latin typeface="+mn-lt"/>
                <a:cs typeface="Times New Roman" charset="0"/>
              </a:rPr>
              <a:t>. 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Tahoma" charset="0"/>
              <a:buChar char="−"/>
            </a:pPr>
            <a:r>
              <a:rPr lang="it-IT" sz="1800" b="0" dirty="0">
                <a:latin typeface="+mn-lt"/>
                <a:cs typeface="Times New Roman" charset="0"/>
              </a:rPr>
              <a:t>L</a:t>
            </a:r>
            <a:r>
              <a:rPr lang="ja-JP" altLang="it-IT" sz="1800" b="0" dirty="0">
                <a:latin typeface="+mn-lt"/>
                <a:cs typeface="Times New Roman" charset="0"/>
              </a:rPr>
              <a:t>’</a:t>
            </a:r>
            <a:r>
              <a:rPr lang="it-IT" altLang="ja-JP" sz="1800" b="0" dirty="0">
                <a:latin typeface="+mn-lt"/>
                <a:cs typeface="Times New Roman" charset="0"/>
              </a:rPr>
              <a:t>esito (</a:t>
            </a:r>
            <a:r>
              <a:rPr lang="it-IT" altLang="ja-JP" sz="1800" b="0" dirty="0" err="1">
                <a:latin typeface="+mn-lt"/>
                <a:cs typeface="Times New Roman" charset="0"/>
              </a:rPr>
              <a:t>P</a:t>
            </a:r>
            <a:r>
              <a:rPr lang="it-IT" altLang="ja-JP" sz="1800" b="0" dirty="0">
                <a:latin typeface="+mn-lt"/>
                <a:cs typeface="Times New Roman" charset="0"/>
              </a:rPr>
              <a:t>/B) di un esame sostenuto  per la II volta [</a:t>
            </a:r>
            <a:r>
              <a:rPr lang="it-IT" altLang="ja-JP" sz="1800" dirty="0">
                <a:latin typeface="+mn-lt"/>
              </a:rPr>
              <a:t>è binomiale</a:t>
            </a:r>
            <a:r>
              <a:rPr lang="it-IT" altLang="ja-JP" sz="1800" b="0" dirty="0">
                <a:latin typeface="+mn-lt"/>
              </a:rPr>
              <a:t>?]</a:t>
            </a:r>
            <a:r>
              <a:rPr lang="it-IT" altLang="ja-JP" sz="1800" b="0" dirty="0">
                <a:latin typeface="+mn-lt"/>
                <a:cs typeface="Times New Roman" charset="0"/>
              </a:rPr>
              <a:t>. </a:t>
            </a:r>
            <a:endParaRPr lang="it-IT" sz="1800" b="0" dirty="0">
              <a:latin typeface="+mn-lt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2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276225"/>
            <a:ext cx="8143875" cy="976313"/>
          </a:xfrm>
        </p:spPr>
        <p:txBody>
          <a:bodyPr/>
          <a:lstStyle/>
          <a:p>
            <a:pPr eaLnBrk="1" hangingPunct="1"/>
            <a:r>
              <a:rPr lang="it-IT" sz="4000" b="0">
                <a:latin typeface="Tahoma" charset="0"/>
              </a:rPr>
              <a:t>Calcolo delle Probabilità</a:t>
            </a:r>
            <a:br>
              <a:rPr lang="it-IT" sz="4000" b="0">
                <a:latin typeface="Tahoma" charset="0"/>
              </a:rPr>
            </a:br>
            <a:r>
              <a:rPr lang="it-IT" sz="1800" b="0">
                <a:latin typeface="Tahoma" charset="0"/>
              </a:rPr>
              <a:t>Eventi Indipendenti e Complementari</a:t>
            </a:r>
          </a:p>
        </p:txBody>
      </p:sp>
      <p:pic>
        <p:nvPicPr>
          <p:cNvPr id="47106" name="Picture 3" descr="Tab_5-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1949450"/>
            <a:ext cx="39592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333375" y="2010952"/>
            <a:ext cx="4352925" cy="426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Eventi indipendenti</a:t>
            </a:r>
          </a:p>
          <a:p>
            <a:pPr algn="ctr" eaLnBrk="1" hangingPunct="1">
              <a:spcBef>
                <a:spcPct val="30000"/>
              </a:spcBef>
            </a:pP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{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};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Negativo;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Positivo </a:t>
            </a:r>
          </a:p>
          <a:p>
            <a:pPr algn="ctr" eaLnBrk="1" hangingPunct="1">
              <a:spcBef>
                <a:spcPct val="30000"/>
              </a:spcBef>
            </a:pP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)=0.05;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)=0.95;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)+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)=1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Il medico ha richiesto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3 esami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, qual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è la probabilità che si verifichi almeno un falso positivo?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Evento complementare</a:t>
            </a:r>
          </a:p>
          <a:p>
            <a:pPr algn="ctr" eaLnBrk="1" hangingPunct="1">
              <a:spcBef>
                <a:spcPct val="30000"/>
              </a:spcBef>
            </a:pP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(Almeno 1 sia </a:t>
            </a: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) = 1 – </a:t>
            </a: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(Nessuno </a:t>
            </a: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)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</a:t>
            </a:r>
            <a:endParaRPr lang="it-IT" sz="2000" b="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Nessun esame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equivale ad ottenere 3 esami con esito N.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(Nessuno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=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x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x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= 0.95</a:t>
            </a:r>
            <a:r>
              <a:rPr lang="it-IT" sz="1600" b="0" baseline="30000" dirty="0">
                <a:solidFill>
                  <a:srgbClr val="292934"/>
                </a:solidFill>
                <a:latin typeface="+mn-lt"/>
              </a:rPr>
              <a:t>3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(Almeno 1 sia </a:t>
            </a:r>
            <a:r>
              <a:rPr lang="it-IT" sz="16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) = 1 – 0.95</a:t>
            </a:r>
            <a:r>
              <a:rPr lang="it-IT" sz="1600" baseline="30000" dirty="0">
                <a:solidFill>
                  <a:srgbClr val="292934"/>
                </a:solidFill>
                <a:latin typeface="+mn-lt"/>
              </a:rPr>
              <a:t>3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=0.857</a:t>
            </a:r>
          </a:p>
        </p:txBody>
      </p:sp>
      <p:pic>
        <p:nvPicPr>
          <p:cNvPr id="47108" name="Picture 4" descr="Fig_5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3819525"/>
            <a:ext cx="3959225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392113" y="1347788"/>
            <a:ext cx="4591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it-IT" b="0" dirty="0">
                <a:solidFill>
                  <a:srgbClr val="292934"/>
                </a:solidFill>
                <a:latin typeface="Arial" charset="0"/>
              </a:rPr>
              <a:t>Test di Laboratorio. Falsi Positivi</a:t>
            </a:r>
          </a:p>
        </p:txBody>
      </p:sp>
    </p:spTree>
    <p:extLst>
      <p:ext uri="{BB962C8B-B14F-4D97-AF65-F5344CB8AC3E}">
        <p14:creationId xmlns:p14="http://schemas.microsoft.com/office/powerpoint/2010/main" val="9418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9563"/>
            <a:ext cx="7772400" cy="671512"/>
          </a:xfrm>
        </p:spPr>
        <p:txBody>
          <a:bodyPr>
            <a:noAutofit/>
          </a:bodyPr>
          <a:lstStyle/>
          <a:p>
            <a:pPr eaLnBrk="1" hangingPunct="1"/>
            <a:r>
              <a:rPr lang="it-IT" sz="4400" b="0" dirty="0">
                <a:latin typeface="Tahoma" charset="0"/>
              </a:rPr>
              <a:t>Distribuzione Binomiale</a:t>
            </a:r>
          </a:p>
        </p:txBody>
      </p:sp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563563" y="1109663"/>
            <a:ext cx="82740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La distribuzione binomiale mostra la probabilità che si verifichino eventi casuali fra loro indipendenti, ognuno dei quali può assumere solo uno fra due valori diversi: Successo o Fallimento.</a:t>
            </a:r>
          </a:p>
        </p:txBody>
      </p:sp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549275" y="2103872"/>
            <a:ext cx="8274050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Tiri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liberi: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={Trasformato, Non trasformato}. Gli eventi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sono indipendenti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e la probabilità di ciascun evento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=0.5. Un solo tentativo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(T) =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) = 0.5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2 tentativi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={TT,TN,NT,NN}.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(TT)=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(T)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xP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(T)= 0.5*0.5=0.25;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(TN o NT) = 0.5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3 tentativi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={TTT,TTN,TNT,NTT,NNT,NTN,TNN,NNN}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10 tentativi, qual è la probabilità che 7 siano sbagliati e 3 giusti?  </a:t>
            </a:r>
          </a:p>
        </p:txBody>
      </p:sp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550863" y="4030663"/>
            <a:ext cx="6469062" cy="148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Sviluppo Binomiale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Due Eventi: {Successo, Fallimento} 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Numero di tentativi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= 10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Numero di risultati favorevoli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r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=7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La probabilità di Successo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=0.5 e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q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= 1-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la probabilità di Fallimento</a:t>
            </a:r>
          </a:p>
        </p:txBody>
      </p:sp>
      <p:sp>
        <p:nvSpPr>
          <p:cNvPr id="53254" name="Text Box 2"/>
          <p:cNvSpPr txBox="1">
            <a:spLocks noChangeArrowheads="1"/>
          </p:cNvSpPr>
          <p:nvPr/>
        </p:nvSpPr>
        <p:spPr bwMode="auto">
          <a:xfrm>
            <a:off x="4859898" y="4332101"/>
            <a:ext cx="386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FFFFFF"/>
                </a:solidFill>
                <a:latin typeface="Tahoma" charset="0"/>
              </a:rPr>
              <a:t>Appunti: </a:t>
            </a:r>
            <a:r>
              <a:rPr lang="it-IT" sz="2000" b="0" dirty="0" smtClean="0">
                <a:solidFill>
                  <a:srgbClr val="FFFFFF"/>
                </a:solidFill>
                <a:latin typeface="Tahoma" charset="0"/>
              </a:rPr>
              <a:t>Capitolo 5</a:t>
            </a:r>
            <a:r>
              <a:rPr lang="it-IT" sz="2000" b="0" dirty="0">
                <a:solidFill>
                  <a:srgbClr val="FFFFFF"/>
                </a:solidFill>
                <a:latin typeface="Tahoma" charset="0"/>
              </a:rPr>
              <a:t>; </a:t>
            </a:r>
            <a:r>
              <a:rPr lang="it-IT" sz="2000" b="0" dirty="0">
                <a:solidFill>
                  <a:srgbClr val="FFFFFF"/>
                </a:solidFill>
                <a:latin typeface="Tahoma" charset="0"/>
                <a:hlinkClick r:id="rId3" action="ppaction://hlinkfile"/>
              </a:rPr>
              <a:t>Esercizi</a:t>
            </a:r>
            <a:endParaRPr lang="it-IT" sz="2000" b="0" dirty="0">
              <a:solidFill>
                <a:srgbClr val="FFFFFF"/>
              </a:solidFill>
              <a:latin typeface="Tahoma" charset="0"/>
            </a:endParaRPr>
          </a:p>
        </p:txBody>
      </p:sp>
      <p:graphicFrame>
        <p:nvGraphicFramePr>
          <p:cNvPr id="532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167831"/>
              </p:ext>
            </p:extLst>
          </p:nvPr>
        </p:nvGraphicFramePr>
        <p:xfrm>
          <a:off x="1042988" y="5694363"/>
          <a:ext cx="69659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9" name="Equation" r:id="rId4" imgW="3708400" imgH="419100" progId="Equation.3">
                  <p:embed/>
                </p:oleObj>
              </mc:Choice>
              <mc:Fallback>
                <p:oleObj name="Equation" r:id="rId4" imgW="3708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5694363"/>
                        <a:ext cx="6965950" cy="787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207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8125"/>
            <a:ext cx="7772400" cy="776288"/>
          </a:xfrm>
        </p:spPr>
        <p:txBody>
          <a:bodyPr/>
          <a:lstStyle/>
          <a:p>
            <a:pPr eaLnBrk="1" hangingPunct="1"/>
            <a:r>
              <a:rPr lang="it-IT">
                <a:latin typeface="Tahoma" charset="0"/>
              </a:rPr>
              <a:t>Proprietà della Binomiale</a:t>
            </a:r>
            <a:endParaRPr lang="it-IT" sz="1200">
              <a:latin typeface="Tahoma" charset="0"/>
            </a:endParaRPr>
          </a:p>
        </p:txBody>
      </p:sp>
      <p:pic>
        <p:nvPicPr>
          <p:cNvPr id="54274" name="Picture 3" descr="Fig_5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6" r="33488" b="6122"/>
          <a:stretch>
            <a:fillRect/>
          </a:stretch>
        </p:blipFill>
        <p:spPr bwMode="auto">
          <a:xfrm>
            <a:off x="1119188" y="2790825"/>
            <a:ext cx="221615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4" descr="Fig_5-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44"/>
          <a:stretch>
            <a:fillRect/>
          </a:stretch>
        </p:blipFill>
        <p:spPr bwMode="auto">
          <a:xfrm>
            <a:off x="3552825" y="2792413"/>
            <a:ext cx="215582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5" descr="Fig_5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0" r="33092" b="2185"/>
          <a:stretch>
            <a:fillRect/>
          </a:stretch>
        </p:blipFill>
        <p:spPr bwMode="auto">
          <a:xfrm>
            <a:off x="5926138" y="2787650"/>
            <a:ext cx="227012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3"/>
          <p:cNvSpPr>
            <a:spLocks noChangeArrowheads="1"/>
          </p:cNvSpPr>
          <p:nvPr/>
        </p:nvSpPr>
        <p:spPr bwMode="auto">
          <a:xfrm>
            <a:off x="647700" y="1095375"/>
            <a:ext cx="7732713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88925">
              <a:spcBef>
                <a:spcPct val="45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Tiri liberi</a:t>
            </a:r>
          </a:p>
          <a:p>
            <a:pPr marL="936625" lvl="1" indent="-457200">
              <a:spcBef>
                <a:spcPct val="45000"/>
              </a:spcBef>
              <a:buFontTx/>
              <a:buAutoNum type="arabicPeriod"/>
            </a:pP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= 15 ,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0.2,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q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1-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0.8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 Media = 3, Varianza = 2.4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  <a:p>
            <a:pPr marL="936625" lvl="1" indent="-457200">
              <a:spcBef>
                <a:spcPct val="45000"/>
              </a:spcBef>
              <a:buFontTx/>
              <a:buAutoNum type="arabicPeriod"/>
            </a:pP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15 ,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0.3,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q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1-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0.7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 Media = 4.5, Varianza = 3.15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  <a:p>
            <a:pPr marL="936625" lvl="1" indent="-457200">
              <a:spcBef>
                <a:spcPct val="45000"/>
              </a:spcBef>
              <a:buFontTx/>
              <a:buAutoNum type="arabicPeriod"/>
            </a:pP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30,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0.3,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q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1-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= 0.7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 Media = 9, Varianza = 6.3</a:t>
            </a:r>
          </a:p>
        </p:txBody>
      </p:sp>
      <p:sp>
        <p:nvSpPr>
          <p:cNvPr id="54279" name="Text Box 14"/>
          <p:cNvSpPr txBox="1">
            <a:spLocks noChangeArrowheads="1"/>
          </p:cNvSpPr>
          <p:nvPr/>
        </p:nvSpPr>
        <p:spPr bwMode="auto">
          <a:xfrm>
            <a:off x="1071563" y="4865688"/>
            <a:ext cx="7908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Media = </a:t>
            </a:r>
            <a:r>
              <a:rPr lang="it-IT" sz="2000" b="0" i="1" dirty="0" err="1">
                <a:solidFill>
                  <a:srgbClr val="292934"/>
                </a:solidFill>
                <a:latin typeface="Tahoma" charset="0"/>
              </a:rPr>
              <a:t>np</a:t>
            </a:r>
            <a:endParaRPr lang="it-IT" sz="2000" b="0" i="1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Varianza =</a:t>
            </a:r>
            <a:r>
              <a:rPr lang="it-IT" sz="2000" b="0" i="1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2000" b="0" i="1" dirty="0" err="1">
                <a:solidFill>
                  <a:srgbClr val="292934"/>
                </a:solidFill>
                <a:latin typeface="Tahoma" charset="0"/>
              </a:rPr>
              <a:t>npq</a:t>
            </a:r>
            <a:endParaRPr lang="it-IT" sz="2000" b="0" i="1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Deviazione standard =</a:t>
            </a:r>
            <a:r>
              <a:rPr lang="it-IT" sz="2000" b="0" i="1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2000" b="0" i="1" dirty="0">
                <a:solidFill>
                  <a:srgbClr val="292934"/>
                </a:solidFill>
                <a:latin typeface="Tahoma" charset="0"/>
                <a:sym typeface="Symbol" charset="0"/>
              </a:rPr>
              <a:t></a:t>
            </a:r>
            <a:r>
              <a:rPr lang="it-IT" sz="2000" b="0" i="1" dirty="0" err="1">
                <a:solidFill>
                  <a:srgbClr val="292934"/>
                </a:solidFill>
                <a:latin typeface="Tahoma" charset="0"/>
              </a:rPr>
              <a:t>npq</a:t>
            </a:r>
            <a:endParaRPr lang="it-IT" sz="2000" b="0" i="1" dirty="0">
              <a:solidFill>
                <a:srgbClr val="292934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8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8588"/>
            <a:ext cx="7772400" cy="809625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Tahoma" charset="0"/>
              </a:rPr>
              <a:t>Binomiale Simmetrica e Normale</a:t>
            </a:r>
          </a:p>
        </p:txBody>
      </p:sp>
      <p:pic>
        <p:nvPicPr>
          <p:cNvPr id="55298" name="Picture 3" descr="Fig_5-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63" y="1163638"/>
            <a:ext cx="5875337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531813" y="4229100"/>
            <a:ext cx="8320087" cy="1006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18097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2000" b="0" dirty="0">
                <a:latin typeface="+mn-lt"/>
              </a:rPr>
              <a:t>Per </a:t>
            </a:r>
            <a:r>
              <a:rPr lang="it-IT" sz="2000" b="0" dirty="0" err="1">
                <a:latin typeface="+mn-lt"/>
              </a:rPr>
              <a:t>p</a:t>
            </a:r>
            <a:r>
              <a:rPr lang="it-IT" sz="2000" b="0" dirty="0">
                <a:latin typeface="+mn-lt"/>
              </a:rPr>
              <a:t>=0.5 </a:t>
            </a:r>
            <a:r>
              <a:rPr lang="it-IT" sz="2000" b="0" dirty="0" err="1">
                <a:latin typeface="+mn-lt"/>
              </a:rPr>
              <a:t>all</a:t>
            </a:r>
            <a:r>
              <a:rPr lang="ja-JP" altLang="it-IT" sz="2000" b="0" dirty="0">
                <a:latin typeface="+mn-lt"/>
              </a:rPr>
              <a:t>’</a:t>
            </a:r>
            <a:r>
              <a:rPr lang="it-IT" altLang="ja-JP" sz="2000" b="0" dirty="0">
                <a:latin typeface="+mn-lt"/>
              </a:rPr>
              <a:t>aumentare del numero di tentativi </a:t>
            </a:r>
            <a:r>
              <a:rPr lang="it-IT" altLang="ja-JP" sz="2000" b="0" i="1" dirty="0" err="1">
                <a:latin typeface="+mn-lt"/>
              </a:rPr>
              <a:t>n</a:t>
            </a:r>
            <a:r>
              <a:rPr lang="it-IT" altLang="ja-JP" sz="2000" b="0" dirty="0">
                <a:latin typeface="+mn-lt"/>
              </a:rPr>
              <a:t> la distribuzione binomiale tende ad una distribuzione a forma di campana, cioè alla </a:t>
            </a:r>
            <a:r>
              <a:rPr lang="it-IT" altLang="ja-JP" sz="2000" u="sng" dirty="0">
                <a:latin typeface="+mn-lt"/>
              </a:rPr>
              <a:t>distribuzione Normale </a:t>
            </a:r>
            <a:endParaRPr lang="it-IT" sz="2000" u="sng" dirty="0">
              <a:latin typeface="+mn-lt"/>
            </a:endParaRPr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632385" y="5690346"/>
            <a:ext cx="67675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 smtClean="0">
                <a:latin typeface="Tahoma" charset="0"/>
              </a:rPr>
              <a:t>Esempio: </a:t>
            </a:r>
            <a:r>
              <a:rPr lang="it-IT" sz="2000" b="0" dirty="0" smtClean="0">
                <a:latin typeface="Tahoma" charset="0"/>
                <a:hlinkClick r:id="rId3" action="ppaction://hlinkfile"/>
              </a:rPr>
              <a:t>forma della distribuzione binomiale </a:t>
            </a:r>
            <a:endParaRPr lang="it-IT" sz="2000" b="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3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67253"/>
            <a:ext cx="8229600" cy="960600"/>
          </a:xfrm>
        </p:spPr>
        <p:txBody>
          <a:bodyPr/>
          <a:lstStyle/>
          <a:p>
            <a:r>
              <a:rPr lang="it-IT" dirty="0" smtClean="0"/>
              <a:t>Variabile Casuale Continua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3932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03200"/>
            <a:ext cx="8569325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3600" b="0" dirty="0">
                <a:latin typeface="Tahoma" charset="0"/>
              </a:rPr>
              <a:t>Variabile Casuale Continua</a:t>
            </a:r>
            <a:br>
              <a:rPr lang="it-IT" sz="3600" b="0" dirty="0">
                <a:latin typeface="Tahoma" charset="0"/>
              </a:rPr>
            </a:br>
            <a:r>
              <a:rPr lang="it-IT" sz="2400" b="0" dirty="0">
                <a:latin typeface="Tahoma" charset="0"/>
              </a:rPr>
              <a:t>Funzione di Distribuzione P(x) </a:t>
            </a:r>
          </a:p>
        </p:txBody>
      </p:sp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482319" y="1187503"/>
            <a:ext cx="840410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it-IT" b="0" dirty="0">
                <a:solidFill>
                  <a:srgbClr val="292934"/>
                </a:solidFill>
                <a:latin typeface="+mn-lt"/>
                <a:cs typeface="Times New Roman" charset="0"/>
              </a:rPr>
              <a:t>Una variabile casuale continua, </a:t>
            </a:r>
            <a:r>
              <a:rPr lang="it-IT" b="0" i="1" dirty="0">
                <a:solidFill>
                  <a:srgbClr val="292934"/>
                </a:solidFill>
                <a:latin typeface="+mn-lt"/>
                <a:cs typeface="Times New Roman" charset="0"/>
              </a:rPr>
              <a:t>x</a:t>
            </a:r>
            <a:r>
              <a:rPr lang="it-IT" b="0" dirty="0">
                <a:solidFill>
                  <a:srgbClr val="292934"/>
                </a:solidFill>
                <a:latin typeface="+mn-lt"/>
                <a:cs typeface="Times New Roman" charset="0"/>
              </a:rPr>
              <a:t>, assume tutti i valori compresi </a:t>
            </a:r>
            <a:r>
              <a:rPr lang="it-IT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nell’</a:t>
            </a:r>
            <a:r>
              <a:rPr lang="it-IT" altLang="ja-JP" b="0" dirty="0" smtClean="0">
                <a:solidFill>
                  <a:srgbClr val="292934"/>
                </a:solidFill>
                <a:latin typeface="+mn-lt"/>
                <a:cs typeface="Arial" charset="0"/>
              </a:rPr>
              <a:t>intervallo di estremi</a:t>
            </a:r>
            <a:r>
              <a:rPr lang="it-IT" altLang="ja-JP" b="0" i="1" dirty="0" smtClean="0">
                <a:solidFill>
                  <a:srgbClr val="292934"/>
                </a:solidFill>
                <a:latin typeface="+mn-lt"/>
                <a:cs typeface="Arial" charset="0"/>
              </a:rPr>
              <a:t> </a:t>
            </a:r>
            <a:r>
              <a:rPr lang="it-IT" altLang="ja-JP" b="0" dirty="0" smtClean="0">
                <a:solidFill>
                  <a:srgbClr val="292934"/>
                </a:solidFill>
                <a:latin typeface="+mn-lt"/>
                <a:cs typeface="Arial" charset="0"/>
              </a:rPr>
              <a:t>[</a:t>
            </a:r>
            <a:r>
              <a:rPr lang="it-IT" altLang="ja-JP" b="0" i="1" dirty="0" err="1" smtClean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x</a:t>
            </a:r>
            <a:r>
              <a:rPr lang="it-IT" altLang="ja-JP" b="0" baseline="-30000" dirty="0" err="1" smtClean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min</a:t>
            </a:r>
            <a:r>
              <a:rPr lang="it-IT" altLang="ja-JP" b="0" dirty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, </a:t>
            </a:r>
            <a:r>
              <a:rPr lang="it-IT" altLang="ja-JP" b="0" i="1" dirty="0" err="1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x</a:t>
            </a:r>
            <a:r>
              <a:rPr lang="it-IT" altLang="ja-JP" b="0" baseline="-30000" dirty="0" err="1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max</a:t>
            </a:r>
            <a:r>
              <a:rPr lang="it-IT" altLang="ja-JP" b="0" dirty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]. Esempi di </a:t>
            </a:r>
            <a:r>
              <a:rPr lang="it-IT" altLang="ja-JP" b="0" dirty="0" smtClean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variabile casuale </a:t>
            </a:r>
            <a:r>
              <a:rPr lang="it-IT" altLang="ja-JP" b="0" dirty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continua sono: il tempo impiegato nel percorso casa-lavoro; la vita media di una </a:t>
            </a:r>
            <a:r>
              <a:rPr lang="it-IT" altLang="ja-JP" b="0" dirty="0" smtClean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batteria per automobile; </a:t>
            </a:r>
            <a:r>
              <a:rPr lang="it-IT" altLang="ja-JP" b="0" dirty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l</a:t>
            </a:r>
            <a:r>
              <a:rPr lang="ja-JP" altLang="it-IT" b="0" dirty="0">
                <a:solidFill>
                  <a:srgbClr val="292934"/>
                </a:solidFill>
                <a:latin typeface="+mn-lt"/>
                <a:cs typeface="Times New Roman" charset="0"/>
                <a:sym typeface="Symbol" charset="0"/>
              </a:rPr>
              <a:t>’</a:t>
            </a:r>
            <a:r>
              <a:rPr lang="it-IT" altLang="ja-JP" b="0" dirty="0">
                <a:solidFill>
                  <a:srgbClr val="292934"/>
                </a:solidFill>
                <a:latin typeface="+mn-lt"/>
                <a:cs typeface="Arial" charset="0"/>
                <a:sym typeface="Symbol" charset="0"/>
              </a:rPr>
              <a:t>altezza di una persona; ecc. </a:t>
            </a:r>
            <a:endParaRPr lang="it-IT" b="0" dirty="0">
              <a:solidFill>
                <a:srgbClr val="292934"/>
              </a:solidFill>
              <a:latin typeface="+mn-lt"/>
              <a:cs typeface="Arial" charset="0"/>
              <a:sym typeface="Symbol" charset="0"/>
            </a:endParaRPr>
          </a:p>
        </p:txBody>
      </p:sp>
      <p:pic>
        <p:nvPicPr>
          <p:cNvPr id="56323" name="Picture 4" descr="Par-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" r="2287" b="2859"/>
          <a:stretch>
            <a:fillRect/>
          </a:stretch>
        </p:blipFill>
        <p:spPr bwMode="auto">
          <a:xfrm>
            <a:off x="741363" y="2545907"/>
            <a:ext cx="3722687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 Box 5"/>
          <p:cNvSpPr txBox="1">
            <a:spLocks noChangeArrowheads="1"/>
          </p:cNvSpPr>
          <p:nvPr/>
        </p:nvSpPr>
        <p:spPr bwMode="auto">
          <a:xfrm>
            <a:off x="547407" y="5984852"/>
            <a:ext cx="821531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it-IT" sz="16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Esempio. </a:t>
            </a:r>
            <a:r>
              <a:rPr lang="it-IT" sz="1600" b="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Popolazione </a:t>
            </a:r>
            <a:r>
              <a:rPr lang="it-IT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universitaria </a:t>
            </a:r>
            <a:r>
              <a:rPr lang="it-IT" sz="1600" b="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femminile: distribuzione </a:t>
            </a:r>
            <a:r>
              <a:rPr lang="it-IT" sz="1600" b="0" dirty="0" err="1">
                <a:solidFill>
                  <a:srgbClr val="FFFFFF"/>
                </a:solidFill>
                <a:latin typeface="Arial" charset="0"/>
                <a:cs typeface="Arial" charset="0"/>
              </a:rPr>
              <a:t>dell</a:t>
            </a:r>
            <a:r>
              <a:rPr lang="ja-JP" altLang="it-IT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’</a:t>
            </a:r>
            <a:r>
              <a:rPr lang="it-IT" altLang="ja-JP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altezza: la frequenza relativa</a:t>
            </a:r>
            <a:r>
              <a:rPr lang="en-US" altLang="ja-JP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it-IT" altLang="ja-JP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coincide con la probabilità </a:t>
            </a:r>
            <a:r>
              <a:rPr lang="en-US" altLang="ja-JP" sz="1600" b="0" dirty="0">
                <a:solidFill>
                  <a:srgbClr val="FFFFFF"/>
                </a:solidFill>
                <a:latin typeface="Arial" charset="0"/>
                <a:cs typeface="Arial" charset="0"/>
              </a:rPr>
              <a:t>P(</a:t>
            </a:r>
            <a:r>
              <a:rPr lang="en-US" altLang="ja-JP" sz="1600" b="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x) </a:t>
            </a:r>
            <a:endParaRPr lang="en-US" altLang="ja-JP" sz="1600" b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56327" name="Picture 7" descr="Par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r="31227" b="6418"/>
          <a:stretch>
            <a:fillRect/>
          </a:stretch>
        </p:blipFill>
        <p:spPr bwMode="auto">
          <a:xfrm>
            <a:off x="4857750" y="2553129"/>
            <a:ext cx="3195638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8" descr="Par-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64"/>
          <a:stretch>
            <a:fillRect/>
          </a:stretch>
        </p:blipFill>
        <p:spPr bwMode="auto">
          <a:xfrm>
            <a:off x="5162738" y="4335638"/>
            <a:ext cx="31591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14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1600"/>
            <a:ext cx="7772400" cy="911225"/>
          </a:xfrm>
        </p:spPr>
        <p:txBody>
          <a:bodyPr/>
          <a:lstStyle/>
          <a:p>
            <a:pPr eaLnBrk="1" hangingPunct="1"/>
            <a:r>
              <a:rPr lang="it-IT" sz="4000" b="0">
                <a:latin typeface="Tahoma" charset="0"/>
              </a:rPr>
              <a:t>Calcolo della Probabilità P(x)</a:t>
            </a:r>
          </a:p>
        </p:txBody>
      </p:sp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343100" y="1027643"/>
            <a:ext cx="8474075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5113">
              <a:spcAft>
                <a:spcPts val="1200"/>
              </a:spcAft>
              <a:tabLst>
                <a:tab pos="539750" algn="l"/>
              </a:tabLst>
            </a:pP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Data la </a:t>
            </a:r>
            <a:r>
              <a:rPr lang="it-IT" sz="18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variabile casuale continua, x, 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definita 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nell</a:t>
            </a:r>
            <a:r>
              <a:rPr lang="ja-JP" alt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intervallo [</a:t>
            </a:r>
            <a:r>
              <a:rPr lang="it-IT" altLang="ja-JP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altLang="ja-JP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min</a:t>
            </a:r>
            <a:r>
              <a:rPr lang="it-IT" altLang="ja-JP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, </a:t>
            </a:r>
            <a:r>
              <a:rPr lang="it-IT" altLang="ja-JP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altLang="ja-JP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max</a:t>
            </a:r>
            <a:r>
              <a:rPr lang="it-IT" altLang="ja-JP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], la distribuzione di probabilità, </a:t>
            </a:r>
            <a:r>
              <a:rPr lang="it-IT" altLang="ja-JP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altLang="ja-JP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altLang="ja-JP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altLang="ja-JP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), deve soddisfare le seguenti </a:t>
            </a:r>
            <a:r>
              <a:rPr lang="it-IT" altLang="ja-JP" sz="1800" b="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proprietà:</a:t>
            </a:r>
            <a:endParaRPr lang="it-IT" altLang="ja-JP" sz="1800" b="0" dirty="0">
              <a:solidFill>
                <a:srgbClr val="292934"/>
              </a:solidFill>
              <a:latin typeface="Arial" charset="0"/>
              <a:cs typeface="Arial" charset="0"/>
            </a:endParaRPr>
          </a:p>
          <a:p>
            <a:pPr indent="265113">
              <a:spcAft>
                <a:spcPct val="20000"/>
              </a:spcAft>
              <a:buFontTx/>
              <a:buChar char="•"/>
              <a:tabLst>
                <a:tab pos="539750" algn="l"/>
              </a:tabLst>
            </a:pP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Per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a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≤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≤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b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, 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dove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 a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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min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 e b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max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, 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la 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) assume un valore 0&lt;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)&lt;1</a:t>
            </a:r>
          </a:p>
          <a:p>
            <a:pPr indent="265113">
              <a:spcAft>
                <a:spcPct val="20000"/>
              </a:spcAft>
              <a:buFontTx/>
              <a:buChar char="•"/>
              <a:tabLst>
                <a:tab pos="539750" algn="l"/>
              </a:tabLst>
            </a:pP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Per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a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≤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≤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b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, 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dove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 a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=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min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 e b=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800" b="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max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, 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la 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) assume valore </a:t>
            </a:r>
            <a:r>
              <a:rPr lang="it-IT" sz="1800" b="0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800" b="0" i="1" dirty="0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Arial" charset="0"/>
                <a:cs typeface="Arial" charset="0"/>
              </a:rPr>
              <a:t>)=1</a:t>
            </a:r>
          </a:p>
        </p:txBody>
      </p:sp>
      <p:grpSp>
        <p:nvGrpSpPr>
          <p:cNvPr id="57347" name="Group 15"/>
          <p:cNvGrpSpPr>
            <a:grpSpLocks/>
          </p:cNvGrpSpPr>
          <p:nvPr/>
        </p:nvGrpSpPr>
        <p:grpSpPr bwMode="auto">
          <a:xfrm>
            <a:off x="333865" y="3019114"/>
            <a:ext cx="3781425" cy="3273425"/>
            <a:chOff x="332" y="1673"/>
            <a:chExt cx="2382" cy="2062"/>
          </a:xfrm>
        </p:grpSpPr>
        <p:pic>
          <p:nvPicPr>
            <p:cNvPr id="57350" name="Picture 5" descr="Par-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8"/>
            <a:stretch>
              <a:fillRect/>
            </a:stretch>
          </p:blipFill>
          <p:spPr bwMode="auto">
            <a:xfrm>
              <a:off x="394" y="1673"/>
              <a:ext cx="2262" cy="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7351" name="Group 6"/>
            <p:cNvGrpSpPr>
              <a:grpSpLocks/>
            </p:cNvGrpSpPr>
            <p:nvPr/>
          </p:nvGrpSpPr>
          <p:grpSpPr bwMode="auto">
            <a:xfrm>
              <a:off x="332" y="2697"/>
              <a:ext cx="2382" cy="1038"/>
              <a:chOff x="332" y="2909"/>
              <a:chExt cx="2382" cy="1038"/>
            </a:xfrm>
          </p:grpSpPr>
          <p:pic>
            <p:nvPicPr>
              <p:cNvPr id="57352" name="Picture 7" descr="Par-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5924"/>
              <a:stretch>
                <a:fillRect/>
              </a:stretch>
            </p:blipFill>
            <p:spPr bwMode="auto">
              <a:xfrm>
                <a:off x="394" y="2909"/>
                <a:ext cx="2262" cy="1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353" name="Text Box 8"/>
              <p:cNvSpPr txBox="1">
                <a:spLocks noChangeArrowheads="1"/>
              </p:cNvSpPr>
              <p:nvPr/>
            </p:nvSpPr>
            <p:spPr bwMode="auto">
              <a:xfrm>
                <a:off x="332" y="3770"/>
                <a:ext cx="48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1200" b="0" i="1">
                    <a:cs typeface="Arial" charset="0"/>
                  </a:rPr>
                  <a:t>x=x</a:t>
                </a:r>
                <a:r>
                  <a:rPr lang="it-IT" sz="1200" b="0" baseline="-25000">
                    <a:cs typeface="Arial" charset="0"/>
                  </a:rPr>
                  <a:t>min</a:t>
                </a:r>
              </a:p>
            </p:txBody>
          </p:sp>
          <p:sp>
            <p:nvSpPr>
              <p:cNvPr id="57354" name="Text Box 9"/>
              <p:cNvSpPr txBox="1">
                <a:spLocks noChangeArrowheads="1"/>
              </p:cNvSpPr>
              <p:nvPr/>
            </p:nvSpPr>
            <p:spPr bwMode="auto">
              <a:xfrm>
                <a:off x="2228" y="3770"/>
                <a:ext cx="48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1200" b="0" i="1">
                    <a:cs typeface="Arial" charset="0"/>
                  </a:rPr>
                  <a:t>x=x</a:t>
                </a:r>
                <a:r>
                  <a:rPr lang="it-IT" sz="1200" b="0" baseline="-25000">
                    <a:cs typeface="Arial" charset="0"/>
                  </a:rPr>
                  <a:t>min</a:t>
                </a:r>
              </a:p>
            </p:txBody>
          </p:sp>
          <p:sp>
            <p:nvSpPr>
              <p:cNvPr id="57355" name="Line 10"/>
              <p:cNvSpPr>
                <a:spLocks noChangeShapeType="1"/>
              </p:cNvSpPr>
              <p:nvPr/>
            </p:nvSpPr>
            <p:spPr bwMode="auto">
              <a:xfrm>
                <a:off x="576" y="3699"/>
                <a:ext cx="0" cy="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356" name="Line 11"/>
              <p:cNvSpPr>
                <a:spLocks noChangeShapeType="1"/>
              </p:cNvSpPr>
              <p:nvPr/>
            </p:nvSpPr>
            <p:spPr bwMode="auto">
              <a:xfrm>
                <a:off x="2471" y="3707"/>
                <a:ext cx="0" cy="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57348" name="Rectangle 12"/>
          <p:cNvSpPr>
            <a:spLocks noChangeArrowheads="1"/>
          </p:cNvSpPr>
          <p:nvPr/>
        </p:nvSpPr>
        <p:spPr bwMode="auto">
          <a:xfrm>
            <a:off x="4376703" y="2617248"/>
            <a:ext cx="4249738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63538">
              <a:spcAft>
                <a:spcPct val="20000"/>
              </a:spcAft>
            </a:pP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(a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 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 b) &lt; 1</a:t>
            </a:r>
          </a:p>
          <a:p>
            <a:pPr indent="363538">
              <a:spcAft>
                <a:spcPct val="20000"/>
              </a:spcAft>
            </a:pP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cs typeface="Arial" charset="0"/>
              </a:rPr>
              <a:t>x 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= a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) = </a:t>
            </a: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cs typeface="Arial" charset="0"/>
              </a:rPr>
              <a:t>x 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= b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) = 0</a:t>
            </a:r>
          </a:p>
          <a:p>
            <a:pPr indent="363538">
              <a:spcAft>
                <a:spcPct val="20000"/>
              </a:spcAft>
            </a:pPr>
            <a:r>
              <a:rPr lang="it-IT" sz="1600" i="1" dirty="0" err="1">
                <a:solidFill>
                  <a:srgbClr val="292934"/>
                </a:solidFill>
                <a:latin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</a:rPr>
              <a:t>(a</a:t>
            </a:r>
            <a:r>
              <a:rPr lang="it-IT" sz="1600" dirty="0">
                <a:solidFill>
                  <a:srgbClr val="292934"/>
                </a:solidFill>
                <a:latin typeface="Arial" charset="0"/>
                <a:sym typeface="Symbol" charset="0"/>
              </a:rPr>
              <a:t> 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sym typeface="Symbol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Arial" charset="0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Arial" charset="0"/>
              </a:rPr>
              <a:t> b) 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= </a:t>
            </a:r>
            <a:r>
              <a:rPr lang="it-IT" sz="1600" i="1" dirty="0" err="1">
                <a:solidFill>
                  <a:srgbClr val="292934"/>
                </a:solidFill>
                <a:latin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</a:rPr>
              <a:t>(a</a:t>
            </a:r>
            <a:r>
              <a:rPr lang="it-IT" sz="1600" dirty="0">
                <a:solidFill>
                  <a:srgbClr val="292934"/>
                </a:solidFill>
                <a:latin typeface="Arial" charset="0"/>
                <a:sym typeface="Symbol" charset="0"/>
              </a:rPr>
              <a:t>&lt; 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sym typeface="Symbol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Arial" charset="0"/>
                <a:sym typeface="Symbol" charset="0"/>
              </a:rPr>
              <a:t>&lt;</a:t>
            </a:r>
            <a:r>
              <a:rPr lang="it-IT" sz="1600" dirty="0">
                <a:solidFill>
                  <a:srgbClr val="292934"/>
                </a:solidFill>
                <a:latin typeface="Arial" charset="0"/>
              </a:rPr>
              <a:t> b)</a:t>
            </a:r>
          </a:p>
          <a:p>
            <a:pPr indent="363538">
              <a:spcAft>
                <a:spcPct val="20000"/>
              </a:spcAft>
            </a:pPr>
            <a:r>
              <a:rPr lang="it-IT" sz="1600" dirty="0">
                <a:solidFill>
                  <a:srgbClr val="292934"/>
                </a:solidFill>
                <a:latin typeface="Arial" charset="0"/>
              </a:rPr>
              <a:t> </a:t>
            </a: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(</a:t>
            </a: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60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min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600" i="1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x 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 </a:t>
            </a:r>
            <a:r>
              <a:rPr lang="it-IT" sz="1600" i="1" dirty="0" err="1">
                <a:solidFill>
                  <a:srgbClr val="292934"/>
                </a:solidFill>
                <a:latin typeface="Arial" charset="0"/>
                <a:cs typeface="Arial" charset="0"/>
              </a:rPr>
              <a:t>x</a:t>
            </a:r>
            <a:r>
              <a:rPr lang="it-IT" sz="1600" baseline="-25000" dirty="0" err="1">
                <a:solidFill>
                  <a:srgbClr val="292934"/>
                </a:solidFill>
                <a:latin typeface="Arial" charset="0"/>
                <a:cs typeface="Arial" charset="0"/>
              </a:rPr>
              <a:t>max</a:t>
            </a:r>
            <a:r>
              <a:rPr lang="it-IT" sz="1600" dirty="0">
                <a:solidFill>
                  <a:srgbClr val="292934"/>
                </a:solidFill>
                <a:latin typeface="Arial" charset="0"/>
                <a:cs typeface="Arial" charset="0"/>
              </a:rPr>
              <a:t> )  = 1</a:t>
            </a:r>
          </a:p>
        </p:txBody>
      </p:sp>
      <p:sp>
        <p:nvSpPr>
          <p:cNvPr id="57349" name="Text Box 13"/>
          <p:cNvSpPr txBox="1">
            <a:spLocks noChangeArrowheads="1"/>
          </p:cNvSpPr>
          <p:nvPr/>
        </p:nvSpPr>
        <p:spPr bwMode="auto">
          <a:xfrm>
            <a:off x="4224270" y="3924300"/>
            <a:ext cx="455460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Per una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  <a:cs typeface="Times New Roman" charset="0"/>
              </a:rPr>
              <a:t>v.c.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 continua la probabilità </a:t>
            </a:r>
            <a:r>
              <a:rPr lang="it-IT" sz="1600" b="0" i="1" dirty="0" err="1">
                <a:solidFill>
                  <a:srgbClr val="292934"/>
                </a:solidFill>
                <a:latin typeface="Tahoma" charset="0"/>
                <a:cs typeface="Times New Roman" charset="0"/>
              </a:rPr>
              <a:t>P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(x) è calcolata a partire da un intervallo delimitato della distribuzione di probabilità. 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Cioè la </a:t>
            </a:r>
            <a:r>
              <a:rPr lang="it-IT" sz="1600" dirty="0" err="1">
                <a:solidFill>
                  <a:srgbClr val="292934"/>
                </a:solidFill>
                <a:latin typeface="Tahoma" charset="0"/>
                <a:cs typeface="Times New Roman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(x) è pari </a:t>
            </a:r>
            <a:r>
              <a:rPr lang="it-IT" sz="1600" dirty="0" err="1">
                <a:solidFill>
                  <a:srgbClr val="292934"/>
                </a:solidFill>
                <a:latin typeface="Tahoma" charset="0"/>
                <a:cs typeface="Times New Roman" charset="0"/>
              </a:rPr>
              <a:t>all</a:t>
            </a:r>
            <a:r>
              <a:rPr lang="ja-JP" altLang="it-IT" sz="160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’</a:t>
            </a:r>
            <a:r>
              <a:rPr lang="it-IT" altLang="ja-JP" sz="1600" dirty="0">
                <a:solidFill>
                  <a:srgbClr val="292934"/>
                </a:solidFill>
                <a:latin typeface="Tahoma" charset="0"/>
                <a:cs typeface="Arial" charset="0"/>
              </a:rPr>
              <a:t>area delimitata da </a:t>
            </a:r>
            <a:r>
              <a:rPr lang="it-IT" altLang="ja-JP" sz="1800" dirty="0" err="1">
                <a:solidFill>
                  <a:srgbClr val="292934"/>
                </a:solidFill>
                <a:latin typeface="Arial" charset="0"/>
                <a:cs typeface="Arial" charset="0"/>
              </a:rPr>
              <a:t>a≤x≤b</a:t>
            </a:r>
            <a:r>
              <a:rPr lang="it-IT" altLang="ja-JP" sz="1800" dirty="0">
                <a:solidFill>
                  <a:srgbClr val="292934"/>
                </a:solidFill>
                <a:latin typeface="Arial" charset="0"/>
                <a:cs typeface="Arial" charset="0"/>
              </a:rPr>
              <a:t>.</a:t>
            </a:r>
            <a:endParaRPr lang="it-IT" altLang="ja-JP" sz="1600" dirty="0">
              <a:solidFill>
                <a:srgbClr val="292934"/>
              </a:solidFill>
              <a:latin typeface="Tahoma" charset="0"/>
              <a:cs typeface="Arial" charset="0"/>
            </a:endParaRP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  <a:cs typeface="Arial" charset="0"/>
              </a:rPr>
              <a:t>La </a:t>
            </a:r>
            <a:r>
              <a:rPr lang="it-IT" sz="1600" i="1" dirty="0" smtClean="0">
                <a:solidFill>
                  <a:srgbClr val="292934"/>
                </a:solidFill>
                <a:latin typeface="Tahoma" charset="0"/>
                <a:cs typeface="Arial" charset="0"/>
              </a:rPr>
              <a:t>Probabilità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  <a:cs typeface="Arial" charset="0"/>
              </a:rPr>
              <a:t>che x assuma 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cs typeface="Arial" charset="0"/>
              </a:rPr>
              <a:t>un singolo valore,  x=x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  <a:cs typeface="Arial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cs typeface="Arial" charset="0"/>
              </a:rPr>
              <a:t>, è sempre uguale a zero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cs typeface="Arial" charset="0"/>
              </a:rPr>
              <a:t>. Infatti, non è possibile calcolare l</a:t>
            </a:r>
            <a:r>
              <a:rPr lang="ja-JP" altLang="it-IT" sz="16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  <a:cs typeface="Arial" charset="0"/>
              </a:rPr>
              <a:t>area al di sotto di una curva delimitata da un intervallo in cui estremi sono uguali. </a:t>
            </a:r>
            <a:endParaRPr lang="it-IT" sz="1600" b="0" dirty="0">
              <a:solidFill>
                <a:srgbClr val="292934"/>
              </a:solidFill>
              <a:latin typeface="Tahoma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03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66688"/>
            <a:ext cx="7772400" cy="685800"/>
          </a:xfrm>
        </p:spPr>
        <p:txBody>
          <a:bodyPr/>
          <a:lstStyle/>
          <a:p>
            <a:pPr eaLnBrk="1" hangingPunct="1"/>
            <a:r>
              <a:rPr lang="it-IT" sz="3600" b="0" dirty="0">
                <a:solidFill>
                  <a:srgbClr val="FF0000"/>
                </a:solidFill>
                <a:latin typeface="Tahoma" charset="0"/>
              </a:rPr>
              <a:t>Probabilità</a:t>
            </a:r>
          </a:p>
        </p:txBody>
      </p:sp>
      <p:sp>
        <p:nvSpPr>
          <p:cNvPr id="40962" name="Text Box 1028"/>
          <p:cNvSpPr txBox="1">
            <a:spLocks noChangeArrowheads="1"/>
          </p:cNvSpPr>
          <p:nvPr/>
        </p:nvSpPr>
        <p:spPr bwMode="auto">
          <a:xfrm>
            <a:off x="533400" y="925886"/>
            <a:ext cx="8102600" cy="247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66750" indent="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+mn-lt"/>
                <a:cs typeface="Arial"/>
              </a:rPr>
              <a:t>Spazio </a:t>
            </a:r>
            <a:r>
              <a:rPr lang="it-IT" sz="2000" dirty="0" smtClean="0">
                <a:latin typeface="+mn-lt"/>
                <a:cs typeface="Arial"/>
              </a:rPr>
              <a:t>Campionario, Esperimento </a:t>
            </a:r>
            <a:r>
              <a:rPr lang="it-IT" sz="2000" dirty="0" err="1">
                <a:latin typeface="+mn-lt"/>
                <a:cs typeface="Arial"/>
              </a:rPr>
              <a:t>S</a:t>
            </a:r>
            <a:r>
              <a:rPr lang="it-IT" sz="2000" dirty="0">
                <a:latin typeface="+mn-lt"/>
                <a:cs typeface="Arial"/>
              </a:rPr>
              <a:t>, Evento 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latin typeface="+mn-lt"/>
                <a:cs typeface="Arial"/>
              </a:rPr>
              <a:t>Lancio di un dado a 4 facce. Esperimento </a:t>
            </a:r>
            <a:r>
              <a:rPr lang="it-IT" sz="1800" b="0" dirty="0" err="1">
                <a:latin typeface="+mn-lt"/>
                <a:cs typeface="Arial"/>
              </a:rPr>
              <a:t>S</a:t>
            </a:r>
            <a:r>
              <a:rPr lang="it-IT" sz="1800" b="0" dirty="0">
                <a:latin typeface="+mn-lt"/>
                <a:cs typeface="Arial"/>
              </a:rPr>
              <a:t>={E</a:t>
            </a:r>
            <a:r>
              <a:rPr lang="it-IT" sz="1800" b="0" baseline="-25000" dirty="0">
                <a:latin typeface="+mn-lt"/>
                <a:cs typeface="Arial"/>
              </a:rPr>
              <a:t>1</a:t>
            </a:r>
            <a:r>
              <a:rPr lang="it-IT" sz="1800" b="0" dirty="0">
                <a:latin typeface="+mn-lt"/>
                <a:cs typeface="Arial"/>
              </a:rPr>
              <a:t>, E</a:t>
            </a:r>
            <a:r>
              <a:rPr lang="it-IT" sz="1800" b="0" baseline="-25000" dirty="0">
                <a:latin typeface="+mn-lt"/>
                <a:cs typeface="Arial"/>
              </a:rPr>
              <a:t>2</a:t>
            </a:r>
            <a:r>
              <a:rPr lang="it-IT" sz="1800" b="0" dirty="0">
                <a:latin typeface="+mn-lt"/>
                <a:cs typeface="Arial"/>
              </a:rPr>
              <a:t>, E</a:t>
            </a:r>
            <a:r>
              <a:rPr lang="it-IT" sz="1800" b="0" baseline="-25000" dirty="0">
                <a:latin typeface="+mn-lt"/>
                <a:cs typeface="Arial"/>
              </a:rPr>
              <a:t>3</a:t>
            </a:r>
            <a:r>
              <a:rPr lang="it-IT" sz="1800" b="0" dirty="0">
                <a:latin typeface="+mn-lt"/>
                <a:cs typeface="Arial"/>
              </a:rPr>
              <a:t>, E</a:t>
            </a:r>
            <a:r>
              <a:rPr lang="it-IT" sz="1800" b="0" baseline="-25000" dirty="0">
                <a:latin typeface="+mn-lt"/>
                <a:cs typeface="Arial"/>
              </a:rPr>
              <a:t>4</a:t>
            </a:r>
            <a:r>
              <a:rPr lang="it-IT" sz="1800" b="0" dirty="0">
                <a:latin typeface="+mn-lt"/>
                <a:cs typeface="Arial"/>
              </a:rPr>
              <a:t>} = {1, 2, 3, 4}</a:t>
            </a:r>
          </a:p>
          <a:p>
            <a:pPr marL="547688" lvl="1" indent="-285750" eaLnBrk="1" hangingPunct="1">
              <a:spcBef>
                <a:spcPct val="50000"/>
              </a:spcBef>
              <a:buFont typeface="Lucida Grande"/>
              <a:buChar char="-"/>
              <a:tabLst>
                <a:tab pos="358775" algn="l"/>
              </a:tabLst>
            </a:pPr>
            <a:r>
              <a:rPr lang="it-IT" sz="1800" dirty="0" err="1">
                <a:latin typeface="+mn-lt"/>
                <a:cs typeface="Arial"/>
              </a:rPr>
              <a:t>S</a:t>
            </a:r>
            <a:r>
              <a:rPr lang="it-IT" sz="1800" b="0" dirty="0">
                <a:latin typeface="+mn-lt"/>
                <a:cs typeface="Arial"/>
              </a:rPr>
              <a:t> = spazio dei campioni o campionario; </a:t>
            </a:r>
            <a:r>
              <a:rPr lang="it-IT" sz="1800" dirty="0">
                <a:latin typeface="+mn-lt"/>
                <a:cs typeface="Arial"/>
              </a:rPr>
              <a:t>E</a:t>
            </a:r>
            <a:r>
              <a:rPr lang="it-IT" sz="1800" baseline="-25000" dirty="0">
                <a:latin typeface="+mn-lt"/>
                <a:cs typeface="Arial"/>
              </a:rPr>
              <a:t>i</a:t>
            </a:r>
            <a:r>
              <a:rPr lang="it-IT" sz="1800" b="0" dirty="0">
                <a:latin typeface="+mn-lt"/>
                <a:cs typeface="Arial"/>
              </a:rPr>
              <a:t> eventi, osservazioni, risultati. </a:t>
            </a:r>
          </a:p>
          <a:p>
            <a:pPr marL="547688" lvl="1" indent="-285750" eaLnBrk="1" hangingPunct="1">
              <a:spcBef>
                <a:spcPct val="50000"/>
              </a:spcBef>
              <a:buFont typeface="Lucida Grande"/>
              <a:buChar char="-"/>
              <a:tabLst>
                <a:tab pos="358775" algn="l"/>
              </a:tabLst>
            </a:pPr>
            <a:r>
              <a:rPr lang="it-IT" sz="1800" dirty="0">
                <a:latin typeface="+mn-lt"/>
                <a:cs typeface="Arial"/>
              </a:rPr>
              <a:t>Evento semplice</a:t>
            </a:r>
            <a:r>
              <a:rPr lang="it-IT" sz="1800" b="0" dirty="0">
                <a:latin typeface="+mn-lt"/>
                <a:cs typeface="Arial"/>
              </a:rPr>
              <a:t> A=I con I={1, 4, 3, 4}; </a:t>
            </a:r>
            <a:r>
              <a:rPr lang="it-IT" sz="1800" dirty="0">
                <a:latin typeface="+mn-lt"/>
                <a:cs typeface="Arial"/>
              </a:rPr>
              <a:t>Eventi composti </a:t>
            </a:r>
            <a:r>
              <a:rPr lang="it-IT" sz="1800" b="0" dirty="0">
                <a:latin typeface="+mn-lt"/>
                <a:cs typeface="Arial"/>
              </a:rPr>
              <a:t>A={Pari}; B={Dispari}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latin typeface="+mn-lt"/>
                <a:cs typeface="Arial"/>
              </a:rPr>
              <a:t>Qual è la probabilità che esca il numero 1: </a:t>
            </a:r>
            <a:r>
              <a:rPr lang="it-IT" sz="1800" dirty="0" err="1">
                <a:latin typeface="+mn-lt"/>
                <a:cs typeface="Arial"/>
              </a:rPr>
              <a:t>P</a:t>
            </a:r>
            <a:r>
              <a:rPr lang="it-IT" sz="1800" dirty="0">
                <a:latin typeface="+mn-lt"/>
                <a:cs typeface="Arial"/>
              </a:rPr>
              <a:t>(Ei=1) =?</a:t>
            </a:r>
            <a:r>
              <a:rPr lang="it-IT" sz="1800" b="0" dirty="0">
                <a:latin typeface="+mn-lt"/>
                <a:cs typeface="Arial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latin typeface="+mn-lt"/>
                <a:cs typeface="Arial"/>
              </a:rPr>
              <a:t>Qual è la probabilità che esca un numero pari: </a:t>
            </a:r>
            <a:r>
              <a:rPr lang="it-IT" sz="1800" dirty="0" err="1">
                <a:latin typeface="+mn-lt"/>
                <a:cs typeface="Arial"/>
              </a:rPr>
              <a:t>P</a:t>
            </a:r>
            <a:r>
              <a:rPr lang="it-IT" sz="1800" dirty="0">
                <a:latin typeface="+mn-lt"/>
                <a:cs typeface="Arial"/>
              </a:rPr>
              <a:t>(A) = </a:t>
            </a:r>
            <a:r>
              <a:rPr lang="it-IT" sz="1800" dirty="0" err="1">
                <a:latin typeface="+mn-lt"/>
                <a:cs typeface="Arial"/>
              </a:rPr>
              <a:t>P</a:t>
            </a:r>
            <a:r>
              <a:rPr lang="it-IT" sz="1800" dirty="0">
                <a:latin typeface="+mn-lt"/>
                <a:cs typeface="Arial"/>
              </a:rPr>
              <a:t>(Ei = 2 o Ei = 4) ?</a:t>
            </a:r>
          </a:p>
        </p:txBody>
      </p:sp>
      <p:grpSp>
        <p:nvGrpSpPr>
          <p:cNvPr id="2" name="Group 314"/>
          <p:cNvGrpSpPr>
            <a:grpSpLocks/>
          </p:cNvGrpSpPr>
          <p:nvPr/>
        </p:nvGrpSpPr>
        <p:grpSpPr bwMode="auto">
          <a:xfrm>
            <a:off x="533400" y="3648142"/>
            <a:ext cx="8145463" cy="2886075"/>
            <a:chOff x="336" y="2174"/>
            <a:chExt cx="5131" cy="1818"/>
          </a:xfrm>
        </p:grpSpPr>
        <p:sp>
          <p:nvSpPr>
            <p:cNvPr id="40964" name="Text Box 1027"/>
            <p:cNvSpPr txBox="1">
              <a:spLocks noChangeArrowheads="1"/>
            </p:cNvSpPr>
            <p:nvPr/>
          </p:nvSpPr>
          <p:spPr bwMode="auto">
            <a:xfrm>
              <a:off x="336" y="2174"/>
              <a:ext cx="510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dirty="0" smtClean="0">
                  <a:solidFill>
                    <a:srgbClr val="292934"/>
                  </a:solidFill>
                  <a:latin typeface="+mn-lt"/>
                </a:rPr>
                <a:t>Probabilità. 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Valore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numerico che da informazioni sulla </a:t>
              </a:r>
              <a:r>
                <a:rPr lang="it-IT" sz="1800" dirty="0">
                  <a:solidFill>
                    <a:srgbClr val="292934"/>
                  </a:solidFill>
                  <a:latin typeface="+mn-lt"/>
                </a:rPr>
                <a:t>verosimiglianza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che un dato evento possa o non possa accadere in rapporto agli altri eventi.</a:t>
              </a:r>
            </a:p>
          </p:txBody>
        </p:sp>
        <p:sp>
          <p:nvSpPr>
            <p:cNvPr id="40965" name="Text Box 1036"/>
            <p:cNvSpPr txBox="1">
              <a:spLocks noChangeArrowheads="1"/>
            </p:cNvSpPr>
            <p:nvPr/>
          </p:nvSpPr>
          <p:spPr bwMode="auto">
            <a:xfrm>
              <a:off x="336" y="2625"/>
              <a:ext cx="5131" cy="1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b="0" dirty="0">
                  <a:solidFill>
                    <a:srgbClr val="292934"/>
                  </a:solidFill>
                  <a:latin typeface="+mn-lt"/>
                  <a:cs typeface="Arial"/>
                </a:rPr>
                <a:t>La probabilità di un evento 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</a:rPr>
                <a:t>è un valore compreso fra 0 ed 1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cs typeface="Arial"/>
                </a:rPr>
                <a:t>: ad un evento certo si assegna il valore </a:t>
              </a:r>
              <a:r>
                <a:rPr lang="it-IT" sz="1800" b="0" dirty="0" err="1">
                  <a:solidFill>
                    <a:srgbClr val="292934"/>
                  </a:solidFill>
                  <a:latin typeface="+mn-lt"/>
                  <a:cs typeface="Arial"/>
                </a:rPr>
                <a:t>P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cs typeface="Arial"/>
                </a:rPr>
                <a:t>(E)=1, ad un evento impossibile il valore </a:t>
              </a:r>
              <a:r>
                <a:rPr lang="it-IT" sz="1800" b="0" dirty="0" err="1">
                  <a:solidFill>
                    <a:srgbClr val="292934"/>
                  </a:solidFill>
                  <a:latin typeface="+mn-lt"/>
                  <a:cs typeface="Arial"/>
                </a:rPr>
                <a:t>P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cs typeface="Arial"/>
                </a:rPr>
                <a:t>(E)=0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</a:rPr>
                <a:t>0  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 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(E)  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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  1;  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</a:rPr>
                <a:t>0 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 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(A)  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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 1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</a:rPr>
                <a:t>La somma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cs typeface="Arial"/>
                </a:rPr>
                <a:t> delle probabilità degli eventi semplici di un esperimento 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</a:rPr>
                <a:t>è sempre uguale a 1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it-IT" sz="1800" b="0" dirty="0" err="1">
                  <a:solidFill>
                    <a:srgbClr val="292934"/>
                  </a:solidFill>
                  <a:latin typeface="+mn-lt"/>
                  <a:cs typeface="Arial"/>
                </a:rPr>
                <a:t>S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(E) </a:t>
              </a:r>
              <a:r>
                <a:rPr lang="it-IT" sz="1800" i="1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=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(E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1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) +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(E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2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)+…+ </a:t>
              </a:r>
              <a:r>
                <a:rPr lang="it-IT" sz="1800" dirty="0" err="1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P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(E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4</a:t>
              </a:r>
              <a:r>
                <a:rPr lang="it-IT" sz="1800" dirty="0">
                  <a:solidFill>
                    <a:srgbClr val="292934"/>
                  </a:solidFill>
                  <a:latin typeface="+mn-lt"/>
                  <a:cs typeface="Arial"/>
                  <a:sym typeface="Symbol" charset="0"/>
                </a:rPr>
                <a:t>) =1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86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393133"/>
            <a:ext cx="8062913" cy="735200"/>
          </a:xfrm>
        </p:spPr>
        <p:txBody>
          <a:bodyPr>
            <a:noAutofit/>
          </a:bodyPr>
          <a:lstStyle/>
          <a:p>
            <a:r>
              <a:rPr lang="it-IT" sz="4000" b="0" dirty="0">
                <a:latin typeface="Tahoma" charset="0"/>
              </a:rPr>
              <a:t>Distribuzione </a:t>
            </a:r>
            <a:r>
              <a:rPr lang="it-IT" sz="4000" b="0" dirty="0" smtClean="0">
                <a:latin typeface="Tahoma" charset="0"/>
              </a:rPr>
              <a:t>Normale </a:t>
            </a:r>
            <a:r>
              <a:rPr lang="it-IT" sz="4000" dirty="0" smtClean="0">
                <a:latin typeface="Tahoma" charset="0"/>
              </a:rPr>
              <a:t>o </a:t>
            </a:r>
            <a:r>
              <a:rPr lang="it-IT" sz="4000" b="0" dirty="0" smtClean="0">
                <a:latin typeface="Tahoma" charset="0"/>
              </a:rPr>
              <a:t>di Gauss</a:t>
            </a:r>
            <a:endParaRPr lang="it-IT" sz="4000" b="0" dirty="0">
              <a:latin typeface="Tahoma" charset="0"/>
            </a:endParaRPr>
          </a:p>
        </p:txBody>
      </p:sp>
      <p:sp>
        <p:nvSpPr>
          <p:cNvPr id="58370" name="Text Box 4"/>
          <p:cNvSpPr txBox="1">
            <a:spLocks noChangeArrowheads="1"/>
          </p:cNvSpPr>
          <p:nvPr/>
        </p:nvSpPr>
        <p:spPr bwMode="auto">
          <a:xfrm>
            <a:off x="404813" y="1234564"/>
            <a:ext cx="8318500" cy="4960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577850" indent="2730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0" eaLnBrk="1" hangingPunct="1">
              <a:lnSpc>
                <a:spcPct val="115000"/>
              </a:lnSpc>
              <a:spcBef>
                <a:spcPct val="50000"/>
              </a:spcBef>
            </a:pP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Variabili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casuali </a:t>
            </a: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continue e distribuzione di probabilità Normale</a:t>
            </a:r>
            <a:endParaRPr lang="it-IT" sz="1800" dirty="0">
              <a:solidFill>
                <a:srgbClr val="292934"/>
              </a:solidFill>
              <a:latin typeface="+mn-lt"/>
            </a:endParaRPr>
          </a:p>
          <a:p>
            <a:pPr marL="285750" indent="-285750" algn="just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Si sono distribuite secondo la Normale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.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Peso 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a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ltezza di una persona. La pressione sistolica in un gruppo di persone sane. Il tempo 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di corretto funzionamento di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un apparecchio TV. Il tempo 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di apprendimento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di nuove funzioni del cellulare. La tolleranza attesa nel contenuto di una lattina di birra.</a:t>
            </a:r>
            <a:endParaRPr lang="it-IT" altLang="ja-JP" sz="1800" b="0" dirty="0">
              <a:solidFill>
                <a:srgbClr val="292934"/>
              </a:solidFill>
              <a:latin typeface="+mn-lt"/>
            </a:endParaRPr>
          </a:p>
          <a:p>
            <a:pPr marL="285750" indent="-285750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Non sono distribuite secondo la normale o non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è possibile determinarlo.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Aspettativa di vita media. Risultati di una test attitudinale.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Risultati di una indagine sulla soddisfazione professionale. La distribuzione del valori di una variabile categoriale (ex. colore delle auto). Esito del test di ammissione al </a:t>
            </a:r>
            <a:r>
              <a:rPr lang="it-IT" sz="1800" b="0" dirty="0" err="1" smtClean="0">
                <a:solidFill>
                  <a:srgbClr val="292934"/>
                </a:solidFill>
                <a:latin typeface="+mn-lt"/>
              </a:rPr>
              <a:t>CdS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 in Medicina e Chirurgia,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ecc.</a:t>
            </a:r>
          </a:p>
          <a:p>
            <a:pPr marL="285750" indent="-285750"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Si sempre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.  La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media campionaria </a:t>
            </a:r>
            <a:r>
              <a:rPr lang="it-IT" sz="1800" b="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(X-barrato) </a:t>
            </a:r>
            <a:r>
              <a:rPr lang="it-IT" sz="1800" b="0" dirty="0" err="1" smtClean="0">
                <a:solidFill>
                  <a:srgbClr val="292934"/>
                </a:solidFill>
                <a:latin typeface="+mn-lt"/>
              </a:rPr>
              <a:t>é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distribuita secondo la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Normale. Qualunque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sia la distribuzione originale della variabile esaminata, se prendiamo una serie di campioni di dimensioni,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ragionevoli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la distribuzione delle medie calcolate per ciascun campioni è Normale </a:t>
            </a:r>
          </a:p>
        </p:txBody>
      </p:sp>
    </p:spTree>
    <p:extLst>
      <p:ext uri="{BB962C8B-B14F-4D97-AF65-F5344CB8AC3E}">
        <p14:creationId xmlns:p14="http://schemas.microsoft.com/office/powerpoint/2010/main" val="90326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3" y="161926"/>
            <a:ext cx="8101012" cy="876300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Tahoma" charset="0"/>
              </a:rPr>
              <a:t>Curva di distribuzione Normale</a:t>
            </a:r>
          </a:p>
        </p:txBody>
      </p:sp>
      <p:sp>
        <p:nvSpPr>
          <p:cNvPr id="59394" name="Text Box 4"/>
          <p:cNvSpPr txBox="1">
            <a:spLocks noChangeArrowheads="1"/>
          </p:cNvSpPr>
          <p:nvPr/>
        </p:nvSpPr>
        <p:spPr bwMode="auto">
          <a:xfrm>
            <a:off x="4238625" y="1190982"/>
            <a:ext cx="46736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Tahoma" charset="0"/>
              </a:rPr>
              <a:t>Proprietà della Normale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Media, mediana e moda hanno il medesimo valore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La curva è simmetrica rispetto alla media </a:t>
            </a:r>
            <a:r>
              <a:rPr lang="it-IT" sz="1600" b="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: </a:t>
            </a: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indice di simmetria (</a:t>
            </a:r>
            <a:r>
              <a:rPr lang="it-IT" sz="1600" b="0" dirty="0" err="1" smtClean="0">
                <a:solidFill>
                  <a:srgbClr val="292934"/>
                </a:solidFill>
                <a:latin typeface="Tahoma" charset="0"/>
              </a:rPr>
              <a:t>skewness</a:t>
            </a: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) = 0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La curva è asintotica </a:t>
            </a: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rispetto all’</a:t>
            </a:r>
            <a:r>
              <a:rPr lang="it-IT" altLang="ja-JP" sz="1600" b="0" dirty="0" smtClean="0">
                <a:solidFill>
                  <a:srgbClr val="292934"/>
                </a:solidFill>
                <a:latin typeface="Tahoma" charset="0"/>
              </a:rPr>
              <a:t>asse 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delle </a:t>
            </a:r>
            <a:r>
              <a:rPr lang="it-IT" altLang="ja-JP" sz="1600" b="0" i="1" dirty="0">
                <a:solidFill>
                  <a:srgbClr val="292934"/>
                </a:solidFill>
              </a:rPr>
              <a:t>X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area al di sotto della curva Normale è uguale a 1.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59395" name="Text Box 6"/>
          <p:cNvSpPr txBox="1">
            <a:spLocks noChangeArrowheads="1"/>
          </p:cNvSpPr>
          <p:nvPr/>
        </p:nvSpPr>
        <p:spPr bwMode="auto">
          <a:xfrm>
            <a:off x="304800" y="4156075"/>
            <a:ext cx="8607425" cy="18034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54013" indent="1825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Normale fra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=m ed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=1s è pari al 34.1%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</a:p>
          <a:p>
            <a:pPr lvl="1" eaLnBrk="1" hangingPunct="1">
              <a:spcBef>
                <a:spcPct val="5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Normale fra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=-1s ed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=1s è pari al 68%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Normale fra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=m ed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=2s è pari al 47.7%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</a:p>
          <a:p>
            <a:pPr lvl="1" eaLnBrk="1" hangingPunct="1">
              <a:spcBef>
                <a:spcPct val="5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Normale fra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=-2s ed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=2s è pari al 95%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</a:p>
          <a:p>
            <a:pPr lvl="1"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Normale fra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=-3s ed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=3s è pari 99%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pic>
        <p:nvPicPr>
          <p:cNvPr id="59396" name="Picture 7" descr="te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5" b="11287"/>
          <a:stretch>
            <a:fillRect/>
          </a:stretch>
        </p:blipFill>
        <p:spPr bwMode="auto">
          <a:xfrm>
            <a:off x="519113" y="1069975"/>
            <a:ext cx="36004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8"/>
          <p:cNvSpPr txBox="1">
            <a:spLocks noChangeArrowheads="1"/>
          </p:cNvSpPr>
          <p:nvPr/>
        </p:nvSpPr>
        <p:spPr bwMode="auto">
          <a:xfrm>
            <a:off x="519113" y="6242050"/>
            <a:ext cx="39482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FFFFFF"/>
                </a:solidFill>
                <a:latin typeface="Tahoma" charset="0"/>
              </a:rPr>
              <a:t>Appunti: </a:t>
            </a:r>
            <a:r>
              <a:rPr lang="it-IT" sz="2000" b="0" dirty="0" smtClean="0">
                <a:solidFill>
                  <a:srgbClr val="FFFFFF"/>
                </a:solidFill>
                <a:latin typeface="Tahoma" charset="0"/>
              </a:rPr>
              <a:t>Capitolo 6</a:t>
            </a:r>
            <a:endParaRPr lang="it-IT" sz="2000" b="0" dirty="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59398" name="Text Box 9"/>
          <p:cNvSpPr txBox="1">
            <a:spLocks noChangeArrowheads="1"/>
          </p:cNvSpPr>
          <p:nvPr/>
        </p:nvSpPr>
        <p:spPr bwMode="auto">
          <a:xfrm>
            <a:off x="4385703" y="6111875"/>
            <a:ext cx="3932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800" b="0" dirty="0">
                <a:solidFill>
                  <a:schemeClr val="bg1"/>
                </a:solidFill>
                <a:latin typeface="Tahoma" charset="0"/>
                <a:hlinkClick r:id="rId3" action="ppaction://hlinkfile"/>
              </a:rPr>
              <a:t>Simulazione</a:t>
            </a:r>
            <a:endParaRPr lang="it-IT" sz="2800" b="0" dirty="0">
              <a:solidFill>
                <a:schemeClr val="bg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2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95250"/>
            <a:ext cx="7772400" cy="831103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Tahoma" charset="0"/>
              </a:rPr>
              <a:t>Parametri della Normale</a:t>
            </a:r>
          </a:p>
        </p:txBody>
      </p:sp>
      <p:sp>
        <p:nvSpPr>
          <p:cNvPr id="60418" name="Text Box 8"/>
          <p:cNvSpPr txBox="1">
            <a:spLocks noChangeArrowheads="1"/>
          </p:cNvSpPr>
          <p:nvPr/>
        </p:nvSpPr>
        <p:spPr bwMode="auto">
          <a:xfrm>
            <a:off x="612775" y="1008904"/>
            <a:ext cx="8302625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Tahoma" charset="0"/>
              </a:rPr>
              <a:t>La distribuzione normale è completamente descritta da 2 parametri: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Valore medio </a:t>
            </a:r>
            <a:r>
              <a:rPr lang="it-IT" sz="1800" b="0" dirty="0">
                <a:solidFill>
                  <a:srgbClr val="292934"/>
                </a:solidFill>
                <a:latin typeface="Symbol" charset="0"/>
              </a:rPr>
              <a:t>m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(popolazione),</a:t>
            </a:r>
            <a:r>
              <a:rPr lang="it-IT" sz="1800" b="0" dirty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media campionaria </a:t>
            </a:r>
            <a:r>
              <a:rPr lang="it-IT" sz="1800" b="0" u="sng" dirty="0" smtClean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(campione)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Deviazione standard </a:t>
            </a:r>
            <a:r>
              <a:rPr lang="it-IT" sz="1800" b="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(popolazione),</a:t>
            </a:r>
            <a:r>
              <a:rPr lang="it-IT" sz="1800" b="0" dirty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800" b="0" dirty="0" err="1">
                <a:solidFill>
                  <a:srgbClr val="292934"/>
                </a:solidFill>
                <a:latin typeface="Tahoma" charset="0"/>
              </a:rPr>
              <a:t>s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(campione)</a:t>
            </a:r>
          </a:p>
        </p:txBody>
      </p:sp>
      <p:grpSp>
        <p:nvGrpSpPr>
          <p:cNvPr id="60419" name="Group 14"/>
          <p:cNvGrpSpPr>
            <a:grpSpLocks/>
          </p:cNvGrpSpPr>
          <p:nvPr/>
        </p:nvGrpSpPr>
        <p:grpSpPr bwMode="auto">
          <a:xfrm>
            <a:off x="519113" y="2520950"/>
            <a:ext cx="8129587" cy="1736725"/>
            <a:chOff x="327" y="1561"/>
            <a:chExt cx="5121" cy="1094"/>
          </a:xfrm>
        </p:grpSpPr>
        <p:pic>
          <p:nvPicPr>
            <p:cNvPr id="60423" name="Picture 6" descr="Par-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378"/>
            <a:stretch>
              <a:fillRect/>
            </a:stretch>
          </p:blipFill>
          <p:spPr bwMode="auto">
            <a:xfrm>
              <a:off x="327" y="1561"/>
              <a:ext cx="2002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4" name="Text Box 9"/>
            <p:cNvSpPr txBox="1">
              <a:spLocks noChangeArrowheads="1"/>
            </p:cNvSpPr>
            <p:nvPr/>
          </p:nvSpPr>
          <p:spPr bwMode="auto">
            <a:xfrm>
              <a:off x="2337" y="1610"/>
              <a:ext cx="3111" cy="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800" dirty="0">
                  <a:solidFill>
                    <a:srgbClr val="292934"/>
                  </a:solidFill>
                  <a:latin typeface="Tahoma" charset="0"/>
                </a:rPr>
                <a:t>Media 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Curve della distribuzione normale con la medesima media </a:t>
              </a:r>
              <a:r>
                <a:rPr lang="it-IT" sz="1600" b="0" dirty="0">
                  <a:solidFill>
                    <a:srgbClr val="292934"/>
                  </a:solidFill>
                  <a:latin typeface="Symbol" charset="0"/>
                </a:rPr>
                <a:t>m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 e diversa deviazione standard </a:t>
              </a:r>
              <a:r>
                <a:rPr lang="it-IT" sz="1600" b="0" dirty="0">
                  <a:solidFill>
                    <a:srgbClr val="292934"/>
                  </a:solidFill>
                  <a:latin typeface="Symbol" charset="0"/>
                </a:rPr>
                <a:t>s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. Valori crescenti di </a:t>
              </a:r>
              <a:r>
                <a:rPr lang="it-IT" sz="1600" b="0" dirty="0" err="1">
                  <a:solidFill>
                    <a:srgbClr val="292934"/>
                  </a:solidFill>
                  <a:latin typeface="Symbol" charset="0"/>
                </a:rPr>
                <a:t>s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 </a:t>
              </a:r>
              <a:r>
                <a:rPr lang="it-IT" sz="1600" b="0" dirty="0" smtClean="0">
                  <a:solidFill>
                    <a:srgbClr val="292934"/>
                  </a:solidFill>
                  <a:latin typeface="Tahoma" charset="0"/>
                </a:rPr>
                <a:t>indicano una 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maggior dispersione dei valori attorno alla media</a:t>
              </a:r>
            </a:p>
          </p:txBody>
        </p:sp>
      </p:grpSp>
      <p:grpSp>
        <p:nvGrpSpPr>
          <p:cNvPr id="60420" name="Group 13"/>
          <p:cNvGrpSpPr>
            <a:grpSpLocks/>
          </p:cNvGrpSpPr>
          <p:nvPr/>
        </p:nvGrpSpPr>
        <p:grpSpPr bwMode="auto">
          <a:xfrm>
            <a:off x="527050" y="4383088"/>
            <a:ext cx="8115300" cy="1860550"/>
            <a:chOff x="332" y="2671"/>
            <a:chExt cx="5112" cy="1172"/>
          </a:xfrm>
        </p:grpSpPr>
        <p:pic>
          <p:nvPicPr>
            <p:cNvPr id="60421" name="Picture 7" descr="Par-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795"/>
            <a:stretch>
              <a:fillRect/>
            </a:stretch>
          </p:blipFill>
          <p:spPr bwMode="auto">
            <a:xfrm>
              <a:off x="332" y="2671"/>
              <a:ext cx="2301" cy="1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2" name="Text Box 10"/>
            <p:cNvSpPr txBox="1">
              <a:spLocks noChangeArrowheads="1"/>
            </p:cNvSpPr>
            <p:nvPr/>
          </p:nvSpPr>
          <p:spPr bwMode="auto">
            <a:xfrm>
              <a:off x="2635" y="2715"/>
              <a:ext cx="2809" cy="1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800" dirty="0">
                  <a:solidFill>
                    <a:srgbClr val="292934"/>
                  </a:solidFill>
                  <a:latin typeface="Tahoma" charset="0"/>
                </a:rPr>
                <a:t>Deviazione Standard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Curve della distribuzione normale con valori diversi della media </a:t>
              </a:r>
              <a:r>
                <a:rPr lang="it-IT" sz="1600" b="0" dirty="0">
                  <a:solidFill>
                    <a:srgbClr val="292934"/>
                  </a:solidFill>
                  <a:latin typeface="Symbol" charset="0"/>
                </a:rPr>
                <a:t>m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 e </a:t>
              </a:r>
              <a:r>
                <a:rPr lang="it-IT" sz="1600" b="0" dirty="0" smtClean="0">
                  <a:solidFill>
                    <a:srgbClr val="292934"/>
                  </a:solidFill>
                  <a:latin typeface="Tahoma" charset="0"/>
                </a:rPr>
                <a:t>medesima 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deviazione standard </a:t>
              </a:r>
              <a:r>
                <a:rPr lang="it-IT" sz="1600" b="0" dirty="0">
                  <a:solidFill>
                    <a:srgbClr val="292934"/>
                  </a:solidFill>
                  <a:latin typeface="Symbol" charset="0"/>
                </a:rPr>
                <a:t>s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. Valori crescenti di </a:t>
              </a:r>
              <a:r>
                <a:rPr lang="it-IT" sz="1600" b="0" dirty="0">
                  <a:solidFill>
                    <a:srgbClr val="292934"/>
                  </a:solidFill>
                  <a:latin typeface="Symbol" charset="0"/>
                </a:rPr>
                <a:t>m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 </a:t>
              </a:r>
              <a:r>
                <a:rPr lang="it-IT" sz="1600" b="0" dirty="0" smtClean="0">
                  <a:solidFill>
                    <a:srgbClr val="292934"/>
                  </a:solidFill>
                  <a:latin typeface="Tahoma" charset="0"/>
                </a:rPr>
                <a:t>indicano </a:t>
              </a:r>
              <a:r>
                <a:rPr lang="it-IT" sz="1600" b="0" dirty="0">
                  <a:solidFill>
                    <a:srgbClr val="292934"/>
                  </a:solidFill>
                  <a:latin typeface="Tahoma" charset="0"/>
                </a:rPr>
                <a:t>uno </a:t>
              </a:r>
              <a:r>
                <a:rPr lang="it-IT" sz="1600" b="0" dirty="0" smtClean="0">
                  <a:solidFill>
                    <a:srgbClr val="292934"/>
                  </a:solidFill>
                  <a:latin typeface="Tahoma" charset="0"/>
                </a:rPr>
                <a:t>spostamento (</a:t>
              </a:r>
              <a:r>
                <a:rPr lang="ja-JP" altLang="it-IT" sz="1600" b="0" dirty="0" smtClean="0">
                  <a:solidFill>
                    <a:srgbClr val="292934"/>
                  </a:solidFill>
                  <a:latin typeface="Tahoma" charset="0"/>
                </a:rPr>
                <a:t>“</a:t>
              </a:r>
              <a:r>
                <a:rPr lang="it-IT" altLang="ja-JP" sz="1600" b="0" dirty="0" err="1">
                  <a:solidFill>
                    <a:srgbClr val="292934"/>
                  </a:solidFill>
                  <a:latin typeface="Tahoma" charset="0"/>
                </a:rPr>
                <a:t>shift</a:t>
              </a:r>
              <a:r>
                <a:rPr lang="ja-JP" altLang="it-IT" sz="1600" b="0" dirty="0" smtClean="0">
                  <a:solidFill>
                    <a:srgbClr val="292934"/>
                  </a:solidFill>
                  <a:latin typeface="Tahoma" charset="0"/>
                </a:rPr>
                <a:t>”</a:t>
              </a:r>
              <a:r>
                <a:rPr lang="it-IT" altLang="ja-JP" sz="1600" b="0" dirty="0" smtClean="0">
                  <a:solidFill>
                    <a:srgbClr val="292934"/>
                  </a:solidFill>
                  <a:latin typeface="Tahoma" charset="0"/>
                </a:rPr>
                <a:t>) </a:t>
              </a:r>
              <a:r>
                <a:rPr lang="it-IT" altLang="ja-JP" sz="1600" b="0" dirty="0">
                  <a:solidFill>
                    <a:srgbClr val="292934"/>
                  </a:solidFill>
                  <a:latin typeface="Tahoma" charset="0"/>
                </a:rPr>
                <a:t>di tutti i valori della variabile casuale.</a:t>
              </a:r>
              <a:endParaRPr lang="it-IT" sz="1600" b="0" dirty="0">
                <a:solidFill>
                  <a:srgbClr val="292934"/>
                </a:solidFill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900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247650"/>
            <a:ext cx="8101013" cy="838200"/>
          </a:xfrm>
        </p:spPr>
        <p:txBody>
          <a:bodyPr/>
          <a:lstStyle/>
          <a:p>
            <a:pPr eaLnBrk="1" hangingPunct="1"/>
            <a:r>
              <a:rPr lang="it-IT" sz="3600" b="0">
                <a:latin typeface="Tahoma" charset="0"/>
              </a:rPr>
              <a:t>Distribuzione Normale standard</a:t>
            </a:r>
            <a:endParaRPr lang="it-IT" b="0">
              <a:latin typeface="Tahoma" charset="0"/>
            </a:endParaRPr>
          </a:p>
        </p:txBody>
      </p:sp>
      <p:sp>
        <p:nvSpPr>
          <p:cNvPr id="61442" name="Text Box 1027"/>
          <p:cNvSpPr txBox="1">
            <a:spLocks noChangeArrowheads="1"/>
          </p:cNvSpPr>
          <p:nvPr/>
        </p:nvSpPr>
        <p:spPr bwMode="auto">
          <a:xfrm>
            <a:off x="533400" y="1038962"/>
            <a:ext cx="8101013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Distribuzione Normale standard.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Trasformazione della variabile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in </a:t>
            </a:r>
            <a:r>
              <a:rPr lang="it-IT" sz="1600" u="sng" dirty="0">
                <a:solidFill>
                  <a:srgbClr val="292934"/>
                </a:solidFill>
                <a:latin typeface="+mn-lt"/>
              </a:rPr>
              <a:t>unità di deviazione standard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. La distribuzione normale con media </a:t>
            </a:r>
            <a:r>
              <a:rPr lang="it-IT" sz="1600" b="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e deviazione standard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è trasformata in una distribuzione normale con media </a:t>
            </a:r>
            <a:r>
              <a:rPr lang="it-IT" sz="1600" b="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=0 e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=1.</a:t>
            </a:r>
          </a:p>
        </p:txBody>
      </p:sp>
      <p:graphicFrame>
        <p:nvGraphicFramePr>
          <p:cNvPr id="47274" name="Group 1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499766"/>
              </p:ext>
            </p:extLst>
          </p:nvPr>
        </p:nvGraphicFramePr>
        <p:xfrm>
          <a:off x="538163" y="2081213"/>
          <a:ext cx="8096250" cy="925513"/>
        </p:xfrm>
        <a:graphic>
          <a:graphicData uri="http://schemas.openxmlformats.org/drawingml/2006/table">
            <a:tbl>
              <a:tblPr/>
              <a:tblGrid>
                <a:gridCol w="735012"/>
                <a:gridCol w="736600"/>
                <a:gridCol w="735013"/>
                <a:gridCol w="736600"/>
                <a:gridCol w="736600"/>
                <a:gridCol w="736600"/>
                <a:gridCol w="736600"/>
                <a:gridCol w="736600"/>
                <a:gridCol w="735012"/>
                <a:gridCol w="736600"/>
                <a:gridCol w="735013"/>
              </a:tblGrid>
              <a:tr h="320675"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No. Pause caffè. </a:t>
                      </a:r>
                      <a:r>
                        <a:rPr kumimoji="0" lang="it-IT" sz="1400" b="0" i="0" u="sng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X</a:t>
                      </a:r>
                      <a:r>
                        <a:rPr kumimoji="0" lang="it-IT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= 9, s=5.22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1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Century Gothic" charset="0"/>
                          <a:ea typeface="ＭＳ Ｐゴシック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1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Century Gothic" charset="0"/>
                          <a:ea typeface="ＭＳ Ｐゴシック" charset="0"/>
                        </a:rPr>
                        <a:t>z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-1.53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-1.15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-0.96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-0.38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0.38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0.57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1.34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1.72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83" name="Text Box 1203"/>
          <p:cNvSpPr txBox="1">
            <a:spLocks noChangeArrowheads="1"/>
          </p:cNvSpPr>
          <p:nvPr/>
        </p:nvSpPr>
        <p:spPr bwMode="auto">
          <a:xfrm>
            <a:off x="542925" y="6156325"/>
            <a:ext cx="8161338" cy="3460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>
                <a:solidFill>
                  <a:srgbClr val="663300"/>
                </a:solidFill>
                <a:latin typeface="Tahoma" charset="0"/>
              </a:rPr>
              <a:t>NOTA: dati</a:t>
            </a:r>
            <a:r>
              <a:rPr lang="it-IT" sz="1600">
                <a:solidFill>
                  <a:srgbClr val="663300"/>
                </a:solidFill>
              </a:rPr>
              <a:t> </a:t>
            </a:r>
            <a:r>
              <a:rPr lang="it-IT" sz="1600" i="1">
                <a:solidFill>
                  <a:srgbClr val="663300"/>
                </a:solidFill>
                <a:latin typeface="Tahoma" charset="0"/>
              </a:rPr>
              <a:t>z</a:t>
            </a:r>
            <a:r>
              <a:rPr lang="it-IT" sz="1600" i="1">
                <a:solidFill>
                  <a:srgbClr val="663300"/>
                </a:solidFill>
              </a:rPr>
              <a:t> </a:t>
            </a:r>
            <a:r>
              <a:rPr lang="it-IT" sz="1600">
                <a:solidFill>
                  <a:srgbClr val="663300"/>
                </a:solidFill>
                <a:latin typeface="Tahoma" charset="0"/>
              </a:rPr>
              <a:t>= – 0.96, </a:t>
            </a:r>
            <a:r>
              <a:rPr lang="it-IT" sz="1600" i="1" u="sng">
                <a:solidFill>
                  <a:srgbClr val="663300"/>
                </a:solidFill>
                <a:latin typeface="Tahoma" charset="0"/>
              </a:rPr>
              <a:t>X</a:t>
            </a:r>
            <a:r>
              <a:rPr lang="it-IT" sz="1600">
                <a:solidFill>
                  <a:srgbClr val="663300"/>
                </a:solidFill>
                <a:latin typeface="Tahoma" charset="0"/>
              </a:rPr>
              <a:t> = 9 ed</a:t>
            </a:r>
            <a:r>
              <a:rPr lang="it-IT" sz="1600" i="1">
                <a:solidFill>
                  <a:srgbClr val="663300"/>
                </a:solidFill>
                <a:latin typeface="Tahoma" charset="0"/>
              </a:rPr>
              <a:t> s</a:t>
            </a:r>
            <a:r>
              <a:rPr lang="it-IT" sz="1600">
                <a:solidFill>
                  <a:srgbClr val="663300"/>
                </a:solidFill>
                <a:latin typeface="Tahoma" charset="0"/>
              </a:rPr>
              <a:t>=5.22 è possibile calcolare</a:t>
            </a:r>
            <a:r>
              <a:rPr lang="it-IT" sz="1600" i="1">
                <a:solidFill>
                  <a:srgbClr val="663300"/>
                </a:solidFill>
                <a:latin typeface="Tahoma" charset="0"/>
              </a:rPr>
              <a:t> X = zs+</a:t>
            </a:r>
            <a:r>
              <a:rPr lang="it-IT" sz="1600" i="1" u="sng">
                <a:solidFill>
                  <a:srgbClr val="663300"/>
                </a:solidFill>
                <a:latin typeface="Tahoma" charset="0"/>
              </a:rPr>
              <a:t>X</a:t>
            </a:r>
            <a:r>
              <a:rPr lang="it-IT" sz="1600" i="1">
                <a:solidFill>
                  <a:srgbClr val="663300"/>
                </a:solidFill>
              </a:rPr>
              <a:t> </a:t>
            </a:r>
            <a:r>
              <a:rPr lang="it-IT" sz="1600">
                <a:solidFill>
                  <a:srgbClr val="663300"/>
                </a:solidFill>
                <a:latin typeface="Tahoma" charset="0"/>
              </a:rPr>
              <a:t>= 4</a:t>
            </a:r>
          </a:p>
        </p:txBody>
      </p:sp>
      <p:pic>
        <p:nvPicPr>
          <p:cNvPr id="61485" name="Picture 1186" descr="temp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9" t="22890" r="24727" b="25725"/>
          <a:stretch>
            <a:fillRect/>
          </a:stretch>
        </p:blipFill>
        <p:spPr bwMode="auto">
          <a:xfrm>
            <a:off x="5122863" y="3232150"/>
            <a:ext cx="3425825" cy="26400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6" name="Picture 1037" descr="Pippo"/>
          <p:cNvPicPr>
            <a:picLocks noChangeAspect="1" noChangeArrowheads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7" t="36168" r="30630" b="11955"/>
          <a:stretch>
            <a:fillRect/>
          </a:stretch>
        </p:blipFill>
        <p:spPr bwMode="auto">
          <a:xfrm>
            <a:off x="672353" y="3262033"/>
            <a:ext cx="4235450" cy="2844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6636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14325"/>
            <a:ext cx="7962900" cy="657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>
                <a:latin typeface="Tahoma" charset="0"/>
              </a:rPr>
              <a:t>Tabella della Normale Standard</a:t>
            </a:r>
          </a:p>
        </p:txBody>
      </p:sp>
      <p:pic>
        <p:nvPicPr>
          <p:cNvPr id="6246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9"/>
          <a:stretch>
            <a:fillRect/>
          </a:stretch>
        </p:blipFill>
        <p:spPr bwMode="auto">
          <a:xfrm>
            <a:off x="5412595" y="1185863"/>
            <a:ext cx="3554412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9"/>
          <p:cNvSpPr>
            <a:spLocks noChangeArrowheads="1"/>
          </p:cNvSpPr>
          <p:nvPr/>
        </p:nvSpPr>
        <p:spPr bwMode="auto">
          <a:xfrm>
            <a:off x="345406" y="1185863"/>
            <a:ext cx="4934932" cy="470898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261938" algn="just"/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La distribuzione normale standard è inserita in ciascun libro di Statistica sotto forma di una Tavola che riporta il valore della probabilità (area al di sotto della curva Normale) delimitata fra un estremo inferire pari z=0,00 e un estremo superiore compreso fra z=0,01 z=3,00. </a:t>
            </a:r>
          </a:p>
          <a:p>
            <a:pPr indent="261938" algn="just"/>
            <a:endParaRPr lang="it-IT" sz="1200" b="0" dirty="0" smtClean="0">
              <a:solidFill>
                <a:srgbClr val="292934"/>
              </a:solidFill>
              <a:latin typeface="Tahoma" charset="0"/>
              <a:cs typeface="Times New Roman" charset="0"/>
            </a:endParaRPr>
          </a:p>
          <a:p>
            <a:pPr indent="261938" algn="just"/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Nella tabella i valori della variabile standard z sono indicati con una precisione pari alla II cifra decimale (0.43, 1,65, 1.96, …) e sono separati in due parti: </a:t>
            </a:r>
          </a:p>
          <a:p>
            <a:pPr indent="261938" algn="just"/>
            <a:endParaRPr lang="it-IT" sz="1200" b="0" dirty="0" smtClean="0">
              <a:solidFill>
                <a:srgbClr val="292934"/>
              </a:solidFill>
              <a:latin typeface="Tahoma" charset="0"/>
              <a:cs typeface="Times New Roman" charset="0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Il valore dell’unità e del primo decimale (0,4; 1,6; …)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Il valore </a:t>
            </a:r>
            <a:r>
              <a:rPr lang="it-IT" sz="12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secondo </a:t>
            </a: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decimale(0,03; 0,05; …)</a:t>
            </a:r>
          </a:p>
          <a:p>
            <a:pPr algn="just"/>
            <a:endParaRPr lang="it-IT" sz="1200" b="0" dirty="0" smtClean="0">
              <a:solidFill>
                <a:srgbClr val="292934"/>
              </a:solidFill>
              <a:latin typeface="Tahoma" charset="0"/>
              <a:cs typeface="Times New Roman" charset="0"/>
            </a:endParaRPr>
          </a:p>
          <a:p>
            <a:pPr indent="261938" algn="just"/>
            <a:r>
              <a:rPr lang="it-IT" sz="12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La I parte del valore di z è inserita nella prima colonna della Tavola, la II parte nella prima riga della Tavola. </a:t>
            </a: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In </a:t>
            </a:r>
            <a:r>
              <a:rPr lang="it-IT" sz="1200" b="0" dirty="0" err="1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Table</a:t>
            </a: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 6 i valori nella I parte di z sono in Corsivo, quelli della I parte sono in Grassetto.  </a:t>
            </a:r>
          </a:p>
          <a:p>
            <a:pPr indent="261938" algn="just"/>
            <a:endParaRPr lang="it-IT" sz="1200" b="0" dirty="0">
              <a:solidFill>
                <a:srgbClr val="292934"/>
              </a:solidFill>
              <a:latin typeface="Tahoma" charset="0"/>
              <a:cs typeface="Times New Roman" charset="0"/>
            </a:endParaRPr>
          </a:p>
          <a:p>
            <a:pPr indent="261938" algn="just"/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In </a:t>
            </a:r>
            <a:r>
              <a:rPr lang="it-IT" sz="1200" b="0" dirty="0" err="1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Table</a:t>
            </a:r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 6.2 (up) la I parte del valore z=1,96 (1,9) è evidenziata con un riquadro nella I colonna della Tavola della probabilità Normale. I valori riportati nella riga a destra di 1,9 sono i valori della probabilità (area) compresa fra gli estremi z=0.00 e i valori z = 1,90, 1,91, 1,92, …., 1,99.  </a:t>
            </a:r>
          </a:p>
          <a:p>
            <a:pPr indent="261938" algn="just"/>
            <a:endParaRPr lang="it-IT" sz="1200" b="0" dirty="0" smtClean="0">
              <a:solidFill>
                <a:srgbClr val="292934"/>
              </a:solidFill>
              <a:latin typeface="Tahoma" charset="0"/>
              <a:cs typeface="Times New Roman" charset="0"/>
            </a:endParaRPr>
          </a:p>
          <a:p>
            <a:pPr indent="261938" algn="just"/>
            <a:r>
              <a:rPr lang="it-IT" sz="12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I valori di z =1,90, 1,91, …, 1,99 sono calcolati sommando il valore 1,9 con la II parte del valore z  posto nella I Riga della Tavola. </a:t>
            </a:r>
          </a:p>
        </p:txBody>
      </p:sp>
      <p:pic>
        <p:nvPicPr>
          <p:cNvPr id="62468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" r="3879" b="1677"/>
          <a:stretch>
            <a:fillRect/>
          </a:stretch>
        </p:blipFill>
        <p:spPr bwMode="auto">
          <a:xfrm>
            <a:off x="5411007" y="3552825"/>
            <a:ext cx="3556000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Rectangle 12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6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184151"/>
            <a:ext cx="7772400" cy="704492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Valore di z e Probabilità</a:t>
            </a:r>
          </a:p>
        </p:txBody>
      </p:sp>
      <p:sp>
        <p:nvSpPr>
          <p:cNvPr id="63491" name="Text Box 14"/>
          <p:cNvSpPr txBox="1">
            <a:spLocks noChangeArrowheads="1"/>
          </p:cNvSpPr>
          <p:nvPr/>
        </p:nvSpPr>
        <p:spPr bwMode="auto">
          <a:xfrm>
            <a:off x="544871" y="6194759"/>
            <a:ext cx="4429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Tahoma" charset="0"/>
              </a:rPr>
              <a:t>Esempi: </a:t>
            </a:r>
            <a:r>
              <a:rPr lang="it-IT" sz="2000" b="0" dirty="0">
                <a:latin typeface="Tahoma" charset="0"/>
                <a:hlinkClick r:id="rId2" action="ppaction://hlinkfile"/>
              </a:rPr>
              <a:t>DN_Esempi</a:t>
            </a:r>
            <a:r>
              <a:rPr lang="it-IT" sz="2000" b="0" dirty="0">
                <a:latin typeface="Tahoma" charset="0"/>
              </a:rPr>
              <a:t>, </a:t>
            </a:r>
            <a:r>
              <a:rPr lang="it-IT" sz="2000" b="0" dirty="0" err="1">
                <a:latin typeface="Tahoma" charset="0"/>
                <a:hlinkClick r:id="rId3" action="ppaction://hlinkfile"/>
              </a:rPr>
              <a:t>DN_Esercizi</a:t>
            </a:r>
            <a:endParaRPr lang="it-IT" sz="2000" b="0" dirty="0">
              <a:latin typeface="Tahoma" charset="0"/>
            </a:endParaRP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469901" y="948049"/>
            <a:ext cx="8115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Calcolo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area (probabilità) racchiusa dalla normale fra i valori </a:t>
            </a:r>
            <a:r>
              <a:rPr lang="it-IT" altLang="ja-JP" sz="1600" b="0" dirty="0" err="1">
                <a:solidFill>
                  <a:srgbClr val="292934"/>
                </a:solidFill>
                <a:latin typeface="Tahoma" charset="0"/>
              </a:rPr>
              <a:t>z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=0 e </a:t>
            </a:r>
            <a:r>
              <a:rPr lang="it-IT" altLang="ja-JP" sz="1600" b="0" dirty="0" err="1">
                <a:solidFill>
                  <a:srgbClr val="292934"/>
                </a:solidFill>
                <a:latin typeface="Tahoma" charset="0"/>
              </a:rPr>
              <a:t>z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=1,95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469901" y="3732190"/>
            <a:ext cx="72956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Valore dell’ area di colore rosso P(0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 </a:t>
            </a:r>
            <a:r>
              <a:rPr lang="en-US" sz="1800" b="0" dirty="0">
                <a:solidFill>
                  <a:srgbClr val="292934"/>
                </a:solidFill>
                <a:latin typeface="Tahoma" charset="0"/>
                <a:cs typeface="Tahoma" charset="0"/>
                <a:sym typeface="Symbol" charset="0"/>
              </a:rPr>
              <a:t>z 1,96) = 0.4744  47%</a:t>
            </a:r>
          </a:p>
        </p:txBody>
      </p:sp>
      <p:grpSp>
        <p:nvGrpSpPr>
          <p:cNvPr id="63496" name="Group 17"/>
          <p:cNvGrpSpPr>
            <a:grpSpLocks/>
          </p:cNvGrpSpPr>
          <p:nvPr/>
        </p:nvGrpSpPr>
        <p:grpSpPr bwMode="auto">
          <a:xfrm>
            <a:off x="4478339" y="1459269"/>
            <a:ext cx="3736457" cy="2114729"/>
            <a:chOff x="2831" y="1035"/>
            <a:chExt cx="2192" cy="1178"/>
          </a:xfrm>
        </p:grpSpPr>
        <p:pic>
          <p:nvPicPr>
            <p:cNvPr id="63498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" y="1035"/>
              <a:ext cx="2192" cy="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9" name="Line 15"/>
            <p:cNvSpPr>
              <a:spLocks noChangeShapeType="1"/>
            </p:cNvSpPr>
            <p:nvPr/>
          </p:nvSpPr>
          <p:spPr bwMode="auto">
            <a:xfrm>
              <a:off x="2976" y="1728"/>
              <a:ext cx="1124" cy="0"/>
            </a:xfrm>
            <a:prstGeom prst="line">
              <a:avLst/>
            </a:prstGeom>
            <a:noFill/>
            <a:ln w="9525">
              <a:solidFill>
                <a:srgbClr val="99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3500" name="Line 16"/>
            <p:cNvSpPr>
              <a:spLocks noChangeShapeType="1"/>
            </p:cNvSpPr>
            <p:nvPr/>
          </p:nvSpPr>
          <p:spPr bwMode="auto">
            <a:xfrm flipH="1">
              <a:off x="4212" y="1248"/>
              <a:ext cx="4" cy="440"/>
            </a:xfrm>
            <a:prstGeom prst="line">
              <a:avLst/>
            </a:prstGeom>
            <a:noFill/>
            <a:ln w="9525">
              <a:solidFill>
                <a:srgbClr val="99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63497" name="Picture 30" descr="Distribution Plot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55" y="1459269"/>
            <a:ext cx="33909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69901" y="4178796"/>
            <a:ext cx="7701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Uso della Tabella 6 per il calcolo della Probabilità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Separo il valore z = 1,96 in due parti 1,9 e 0,06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Individuo il valore z=1,9 nella </a:t>
            </a:r>
            <a:r>
              <a:rPr lang="it-IT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 colonna  </a:t>
            </a: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della Tabella 6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Individuo il valore 0,06 nella </a:t>
            </a:r>
            <a:r>
              <a:rPr lang="it-IT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 riga </a:t>
            </a: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della Tabella 6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Disegno una linea orizzontale a partire dal valore z=1,96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Disegno una linea verticale a partire dal valore z = 0,06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L’intersezione fra le linee è ii valore di probabilità cercato </a:t>
            </a:r>
          </a:p>
        </p:txBody>
      </p:sp>
    </p:spTree>
    <p:extLst>
      <p:ext uri="{BB962C8B-B14F-4D97-AF65-F5344CB8AC3E}">
        <p14:creationId xmlns:p14="http://schemas.microsoft.com/office/powerpoint/2010/main" val="422109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184151"/>
            <a:ext cx="7772400" cy="704492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Valore di z e Probabilità</a:t>
            </a:r>
          </a:p>
        </p:txBody>
      </p:sp>
      <p:sp>
        <p:nvSpPr>
          <p:cNvPr id="63490" name="Text Box 8"/>
          <p:cNvSpPr txBox="1">
            <a:spLocks noChangeArrowheads="1"/>
          </p:cNvSpPr>
          <p:nvPr/>
        </p:nvSpPr>
        <p:spPr bwMode="auto">
          <a:xfrm>
            <a:off x="477838" y="974541"/>
            <a:ext cx="8115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FFFFFF"/>
                </a:solidFill>
                <a:latin typeface="Tahoma" charset="0"/>
              </a:rPr>
              <a:t>Calcolo del valore z corrispondente </a:t>
            </a:r>
            <a:r>
              <a:rPr lang="it-IT" sz="1600" dirty="0" smtClean="0">
                <a:solidFill>
                  <a:srgbClr val="FFFFFF"/>
                </a:solidFill>
                <a:latin typeface="Tahoma" charset="0"/>
              </a:rPr>
              <a:t>all’</a:t>
            </a:r>
            <a:r>
              <a:rPr lang="it-IT" altLang="ja-JP" sz="1600" dirty="0" smtClean="0">
                <a:solidFill>
                  <a:srgbClr val="FFFFFF"/>
                </a:solidFill>
                <a:latin typeface="Tahoma" charset="0"/>
              </a:rPr>
              <a:t>area </a:t>
            </a:r>
            <a:r>
              <a:rPr lang="it-IT" altLang="ja-JP" sz="1600" dirty="0">
                <a:solidFill>
                  <a:srgbClr val="FFFFFF"/>
                </a:solidFill>
                <a:latin typeface="Tahoma" charset="0"/>
              </a:rPr>
              <a:t>della normale pari a 0.4251</a:t>
            </a:r>
            <a:endParaRPr lang="it-IT" sz="1600" dirty="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63501" name="Text Box 11"/>
          <p:cNvSpPr txBox="1">
            <a:spLocks noChangeArrowheads="1"/>
          </p:cNvSpPr>
          <p:nvPr/>
        </p:nvSpPr>
        <p:spPr bwMode="auto">
          <a:xfrm>
            <a:off x="469900" y="3699092"/>
            <a:ext cx="70288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 smtClean="0">
                <a:latin typeface="Tahoma" charset="0"/>
              </a:rPr>
              <a:t>Data la probabilità P </a:t>
            </a:r>
            <a:r>
              <a:rPr lang="en-US" sz="1800" b="0" dirty="0">
                <a:latin typeface="Tahoma" charset="0"/>
                <a:cs typeface="Tahoma" charset="0"/>
                <a:sym typeface="Symbol" charset="0"/>
              </a:rPr>
              <a:t>= </a:t>
            </a:r>
            <a:r>
              <a:rPr lang="en-US" sz="1800" b="0" dirty="0" smtClean="0">
                <a:latin typeface="Tahoma" charset="0"/>
                <a:cs typeface="Tahoma" charset="0"/>
                <a:sym typeface="Symbol" charset="0"/>
              </a:rPr>
              <a:t>0,4251 </a:t>
            </a:r>
            <a:r>
              <a:rPr lang="en-US" sz="1800" b="0" dirty="0">
                <a:latin typeface="Tahoma" charset="0"/>
                <a:cs typeface="Tahoma" charset="0"/>
                <a:sym typeface="Symbol" charset="0"/>
              </a:rPr>
              <a:t>(42%) </a:t>
            </a:r>
            <a:r>
              <a:rPr lang="en-US" sz="1800" b="0" dirty="0" err="1" smtClean="0">
                <a:latin typeface="Tahoma" charset="0"/>
                <a:cs typeface="Tahoma" charset="0"/>
                <a:sym typeface="Symbol" charset="0"/>
              </a:rPr>
              <a:t>il</a:t>
            </a:r>
            <a:r>
              <a:rPr lang="en-US" sz="1800" b="0" dirty="0" smtClean="0">
                <a:latin typeface="Tahoma" charset="0"/>
                <a:cs typeface="Tahoma" charset="0"/>
                <a:sym typeface="Symbol" charset="0"/>
              </a:rPr>
              <a:t> </a:t>
            </a:r>
            <a:r>
              <a:rPr lang="en-US" sz="1800" b="0" dirty="0" err="1" smtClean="0">
                <a:latin typeface="Tahoma" charset="0"/>
                <a:cs typeface="Tahoma" charset="0"/>
                <a:sym typeface="Symbol" charset="0"/>
              </a:rPr>
              <a:t>valore</a:t>
            </a:r>
            <a:r>
              <a:rPr lang="en-US" sz="1800" b="0" dirty="0" smtClean="0">
                <a:latin typeface="Tahoma" charset="0"/>
                <a:cs typeface="Tahoma" charset="0"/>
                <a:sym typeface="Symbol" charset="0"/>
              </a:rPr>
              <a:t> di z </a:t>
            </a:r>
            <a:r>
              <a:rPr lang="en-US" sz="1800" b="0" dirty="0" smtClean="0">
                <a:latin typeface="Tahoma" charset="0"/>
                <a:cs typeface="Tahoma" charset="0"/>
                <a:sym typeface="Wingdings" charset="0"/>
              </a:rPr>
              <a:t>è </a:t>
            </a:r>
            <a:r>
              <a:rPr lang="en-US" sz="1800" b="0" dirty="0" err="1" smtClean="0">
                <a:latin typeface="Tahoma" charset="0"/>
                <a:cs typeface="Tahoma" charset="0"/>
                <a:sym typeface="Wingdings" charset="0"/>
              </a:rPr>
              <a:t>pari</a:t>
            </a:r>
            <a:r>
              <a:rPr lang="en-US" sz="1800" b="0" dirty="0" smtClean="0">
                <a:latin typeface="Tahoma" charset="0"/>
                <a:cs typeface="Tahoma" charset="0"/>
                <a:sym typeface="Wingdings" charset="0"/>
              </a:rPr>
              <a:t> a</a:t>
            </a:r>
            <a:r>
              <a:rPr lang="en-US" sz="1800" b="0" dirty="0" smtClean="0">
                <a:latin typeface="Tahoma" charset="0"/>
                <a:cs typeface="Tahoma" charset="0"/>
                <a:sym typeface="Symbol" charset="0"/>
              </a:rPr>
              <a:t> 1.44</a:t>
            </a:r>
            <a:endParaRPr lang="en-US" sz="1800" b="0" dirty="0">
              <a:latin typeface="Tahoma" charset="0"/>
              <a:cs typeface="Tahoma" charset="0"/>
              <a:sym typeface="Symbol" charset="0"/>
            </a:endParaRPr>
          </a:p>
        </p:txBody>
      </p:sp>
      <p:grpSp>
        <p:nvGrpSpPr>
          <p:cNvPr id="63502" name="Group 25"/>
          <p:cNvGrpSpPr>
            <a:grpSpLocks/>
          </p:cNvGrpSpPr>
          <p:nvPr/>
        </p:nvGrpSpPr>
        <p:grpSpPr bwMode="auto">
          <a:xfrm>
            <a:off x="4099898" y="1414132"/>
            <a:ext cx="3448050" cy="2098675"/>
            <a:chOff x="2852" y="2667"/>
            <a:chExt cx="2172" cy="1322"/>
          </a:xfrm>
        </p:grpSpPr>
        <p:pic>
          <p:nvPicPr>
            <p:cNvPr id="63504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5" r="1894" b="1677"/>
            <a:stretch>
              <a:fillRect/>
            </a:stretch>
          </p:blipFill>
          <p:spPr bwMode="auto">
            <a:xfrm>
              <a:off x="2852" y="2667"/>
              <a:ext cx="2172" cy="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05" name="Line 19"/>
            <p:cNvSpPr>
              <a:spLocks noChangeShapeType="1"/>
            </p:cNvSpPr>
            <p:nvPr/>
          </p:nvSpPr>
          <p:spPr bwMode="auto">
            <a:xfrm flipV="1">
              <a:off x="4215" y="2910"/>
              <a:ext cx="0" cy="420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3506" name="Line 20"/>
            <p:cNvSpPr>
              <a:spLocks noChangeShapeType="1"/>
            </p:cNvSpPr>
            <p:nvPr/>
          </p:nvSpPr>
          <p:spPr bwMode="auto">
            <a:xfrm flipH="1">
              <a:off x="2964" y="3387"/>
              <a:ext cx="1128" cy="0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63503" name="Picture 29" descr="Distribution Plot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430544"/>
            <a:ext cx="33909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asellaDiTesto 19"/>
          <p:cNvSpPr txBox="1"/>
          <p:nvPr/>
        </p:nvSpPr>
        <p:spPr>
          <a:xfrm>
            <a:off x="469900" y="4178796"/>
            <a:ext cx="81232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Uso della Tabella 6 per il calcolo della Probabilità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Individuo il valore </a:t>
            </a: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0,4251 </a:t>
            </a:r>
            <a:r>
              <a:rPr lang="it-IT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nella </a:t>
            </a: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parte centrale della Tabella 6</a:t>
            </a:r>
            <a:endParaRPr lang="it-IT" sz="16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Disegno una linea orizzontale a partire da 0,4251 in direzione della I Colonna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Disegno una linea verticale a partire da 0,4251 in direzione della I Riga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Prendo nota del valore z individuato dalla linea orizzontale z = 1,4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Prendo nota del valore individuato dalla linea verticale: z = 0,04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IL valore di z cercato è 1,4 + 0,04 = 1,44 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44871" y="6194759"/>
            <a:ext cx="4429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Tahoma" charset="0"/>
              </a:rPr>
              <a:t>Esempi: </a:t>
            </a:r>
            <a:r>
              <a:rPr lang="it-IT" sz="2000" b="0" dirty="0">
                <a:latin typeface="Tahoma" charset="0"/>
                <a:hlinkClick r:id="rId4" action="ppaction://hlinkfile"/>
              </a:rPr>
              <a:t>DN_Esempi</a:t>
            </a:r>
            <a:r>
              <a:rPr lang="it-IT" sz="2000" b="0" dirty="0">
                <a:latin typeface="Tahoma" charset="0"/>
              </a:rPr>
              <a:t>, </a:t>
            </a:r>
            <a:r>
              <a:rPr lang="it-IT" sz="2000" b="0" dirty="0" err="1">
                <a:latin typeface="Tahoma" charset="0"/>
                <a:hlinkClick r:id="rId5" action="ppaction://hlinkfile"/>
              </a:rPr>
              <a:t>DN_Esercizi</a:t>
            </a:r>
            <a:endParaRPr lang="it-IT" sz="2000" b="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1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85738"/>
            <a:ext cx="7772400" cy="621086"/>
          </a:xfrm>
        </p:spPr>
        <p:txBody>
          <a:bodyPr/>
          <a:lstStyle/>
          <a:p>
            <a:pPr eaLnBrk="1" hangingPunct="1"/>
            <a:r>
              <a:rPr lang="it-IT" sz="3200" b="0" dirty="0">
                <a:latin typeface="Tahoma" charset="0"/>
              </a:rPr>
              <a:t>Esempio di Uso della Normale</a:t>
            </a:r>
          </a:p>
        </p:txBody>
      </p:sp>
      <p:sp>
        <p:nvSpPr>
          <p:cNvPr id="64514" name="Text Box 1028"/>
          <p:cNvSpPr txBox="1">
            <a:spLocks noChangeArrowheads="1"/>
          </p:cNvSpPr>
          <p:nvPr/>
        </p:nvSpPr>
        <p:spPr bwMode="auto">
          <a:xfrm>
            <a:off x="609600" y="1057275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Indagine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sull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uso degli integratori dietetici: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=2000 persone, media annuale </a:t>
            </a:r>
            <a:r>
              <a:rPr lang="it-IT" altLang="ja-JP" sz="1600" b="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 100, deviazione standard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=15.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64515" name="Rectangle 1036"/>
          <p:cNvSpPr>
            <a:spLocks noChangeArrowheads="1"/>
          </p:cNvSpPr>
          <p:nvPr/>
        </p:nvSpPr>
        <p:spPr bwMode="auto">
          <a:xfrm>
            <a:off x="388620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grpSp>
        <p:nvGrpSpPr>
          <p:cNvPr id="64516" name="Group 1085"/>
          <p:cNvGrpSpPr>
            <a:grpSpLocks/>
          </p:cNvGrpSpPr>
          <p:nvPr/>
        </p:nvGrpSpPr>
        <p:grpSpPr bwMode="auto">
          <a:xfrm>
            <a:off x="533400" y="1646238"/>
            <a:ext cx="7559675" cy="1482725"/>
            <a:chOff x="336" y="1037"/>
            <a:chExt cx="4762" cy="934"/>
          </a:xfrm>
        </p:grpSpPr>
        <p:pic>
          <p:nvPicPr>
            <p:cNvPr id="64539" name="Picture 1032" descr="Fig_4-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919"/>
            <a:stretch>
              <a:fillRect/>
            </a:stretch>
          </p:blipFill>
          <p:spPr bwMode="auto">
            <a:xfrm>
              <a:off x="3874" y="1037"/>
              <a:ext cx="1224" cy="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40" name="Text Box 1029"/>
            <p:cNvSpPr txBox="1">
              <a:spLocks noChangeArrowheads="1"/>
            </p:cNvSpPr>
            <p:nvPr/>
          </p:nvSpPr>
          <p:spPr bwMode="auto">
            <a:xfrm>
              <a:off x="336" y="1089"/>
              <a:ext cx="3420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A)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Quante persone assumono 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integratore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al più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115 volte </a:t>
              </a:r>
              <a:r>
                <a:rPr lang="it-IT" altLang="ja-JP" sz="1400" b="0" dirty="0" err="1">
                  <a:solidFill>
                    <a:srgbClr val="292934"/>
                  </a:solidFill>
                  <a:latin typeface="+mn-lt"/>
                </a:rPr>
                <a:t>all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anno? </a:t>
              </a:r>
              <a:endParaRPr lang="it-IT" sz="1400" b="0" dirty="0">
                <a:solidFill>
                  <a:srgbClr val="292934"/>
                </a:solidFill>
                <a:latin typeface="+mn-lt"/>
              </a:endParaRPr>
            </a:p>
          </p:txBody>
        </p:sp>
        <p:grpSp>
          <p:nvGrpSpPr>
            <p:cNvPr id="64541" name="Group 1084"/>
            <p:cNvGrpSpPr>
              <a:grpSpLocks/>
            </p:cNvGrpSpPr>
            <p:nvPr/>
          </p:nvGrpSpPr>
          <p:grpSpPr bwMode="auto">
            <a:xfrm>
              <a:off x="740" y="1386"/>
              <a:ext cx="2981" cy="397"/>
              <a:chOff x="740" y="1386"/>
              <a:chExt cx="2981" cy="397"/>
            </a:xfrm>
          </p:grpSpPr>
          <p:sp>
            <p:nvSpPr>
              <p:cNvPr id="64546" name="Line 1040"/>
              <p:cNvSpPr>
                <a:spLocks noChangeShapeType="1"/>
              </p:cNvSpPr>
              <p:nvPr/>
            </p:nvSpPr>
            <p:spPr bwMode="auto">
              <a:xfrm>
                <a:off x="740" y="1676"/>
                <a:ext cx="634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64543" name="Text Box 1052"/>
              <p:cNvSpPr txBox="1">
                <a:spLocks noChangeArrowheads="1"/>
              </p:cNvSpPr>
              <p:nvPr/>
            </p:nvSpPr>
            <p:spPr bwMode="auto">
              <a:xfrm>
                <a:off x="1938" y="1386"/>
                <a:ext cx="1783" cy="3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1400" b="0">
                    <a:solidFill>
                      <a:srgbClr val="292934"/>
                    </a:solidFill>
                    <a:latin typeface="+mn-lt"/>
                  </a:rPr>
                  <a:t>Area colorata = 0.5000 + 0.3413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>
                    <a:solidFill>
                      <a:srgbClr val="292934"/>
                    </a:solidFill>
                    <a:latin typeface="+mn-lt"/>
                  </a:rPr>
                  <a:t>Percentuale   = 84%.   </a:t>
                </a:r>
              </a:p>
            </p:txBody>
          </p:sp>
        </p:grpSp>
      </p:grpSp>
      <p:grpSp>
        <p:nvGrpSpPr>
          <p:cNvPr id="64517" name="Group 97"/>
          <p:cNvGrpSpPr>
            <a:grpSpLocks/>
          </p:cNvGrpSpPr>
          <p:nvPr/>
        </p:nvGrpSpPr>
        <p:grpSpPr bwMode="auto">
          <a:xfrm>
            <a:off x="533400" y="3148013"/>
            <a:ext cx="7559675" cy="1525587"/>
            <a:chOff x="336" y="2055"/>
            <a:chExt cx="4762" cy="961"/>
          </a:xfrm>
        </p:grpSpPr>
        <p:sp>
          <p:nvSpPr>
            <p:cNvPr id="64524" name="Text Box 1030"/>
            <p:cNvSpPr txBox="1">
              <a:spLocks noChangeArrowheads="1"/>
            </p:cNvSpPr>
            <p:nvPr/>
          </p:nvSpPr>
          <p:spPr bwMode="auto">
            <a:xfrm>
              <a:off x="336" y="2055"/>
              <a:ext cx="343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B)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Quante persone assumono 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integratore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da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di 70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a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100 volte 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+mn-lt"/>
                </a:rPr>
                <a:t>all’anno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? </a:t>
              </a:r>
              <a:endParaRPr lang="it-IT" sz="1400" b="0" dirty="0">
                <a:solidFill>
                  <a:srgbClr val="292934"/>
                </a:solidFill>
                <a:latin typeface="+mn-lt"/>
              </a:endParaRPr>
            </a:p>
          </p:txBody>
        </p:sp>
        <p:pic>
          <p:nvPicPr>
            <p:cNvPr id="64525" name="Picture 1033" descr="Fig_4-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815"/>
            <a:stretch>
              <a:fillRect/>
            </a:stretch>
          </p:blipFill>
          <p:spPr bwMode="auto">
            <a:xfrm>
              <a:off x="3874" y="2086"/>
              <a:ext cx="1224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7" name="Text Box 1067"/>
            <p:cNvSpPr txBox="1">
              <a:spLocks noChangeArrowheads="1"/>
            </p:cNvSpPr>
            <p:nvPr/>
          </p:nvSpPr>
          <p:spPr bwMode="auto">
            <a:xfrm>
              <a:off x="1961" y="2415"/>
              <a:ext cx="2003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Area colorata=0.5000-0.023=0.477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Area a sinistra =0228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Percentuale = 47.72%</a:t>
              </a:r>
            </a:p>
          </p:txBody>
        </p:sp>
      </p:grpSp>
      <p:grpSp>
        <p:nvGrpSpPr>
          <p:cNvPr id="64518" name="Group 98"/>
          <p:cNvGrpSpPr>
            <a:grpSpLocks/>
          </p:cNvGrpSpPr>
          <p:nvPr/>
        </p:nvGrpSpPr>
        <p:grpSpPr bwMode="auto">
          <a:xfrm>
            <a:off x="504825" y="4703763"/>
            <a:ext cx="7596188" cy="1590675"/>
            <a:chOff x="318" y="3107"/>
            <a:chExt cx="4785" cy="1002"/>
          </a:xfrm>
          <a:noFill/>
        </p:grpSpPr>
        <p:sp>
          <p:nvSpPr>
            <p:cNvPr id="64520" name="Text Box 1031"/>
            <p:cNvSpPr txBox="1">
              <a:spLocks noChangeArrowheads="1"/>
            </p:cNvSpPr>
            <p:nvPr/>
          </p:nvSpPr>
          <p:spPr bwMode="auto">
            <a:xfrm>
              <a:off x="318" y="3107"/>
              <a:ext cx="3458" cy="3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C)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Quante persone assumono 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integratore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fra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106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e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112 volte </a:t>
              </a:r>
              <a:r>
                <a:rPr lang="it-IT" altLang="ja-JP" sz="1400" b="0" dirty="0" err="1">
                  <a:solidFill>
                    <a:srgbClr val="292934"/>
                  </a:solidFill>
                  <a:latin typeface="+mn-lt"/>
                </a:rPr>
                <a:t>all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anno?</a:t>
              </a:r>
              <a:endParaRPr lang="it-IT" sz="1400" b="0" dirty="0">
                <a:solidFill>
                  <a:srgbClr val="292934"/>
                </a:solidFill>
                <a:latin typeface="+mn-lt"/>
              </a:endParaRPr>
            </a:p>
          </p:txBody>
        </p:sp>
        <p:pic>
          <p:nvPicPr>
            <p:cNvPr id="64521" name="Picture 1034" descr="Fig_4-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86"/>
            <a:stretch>
              <a:fillRect/>
            </a:stretch>
          </p:blipFill>
          <p:spPr bwMode="auto">
            <a:xfrm>
              <a:off x="3879" y="3129"/>
              <a:ext cx="1224" cy="9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2" name="Text Box 1082"/>
            <p:cNvSpPr txBox="1">
              <a:spLocks noChangeArrowheads="1"/>
            </p:cNvSpPr>
            <p:nvPr/>
          </p:nvSpPr>
          <p:spPr bwMode="auto">
            <a:xfrm>
              <a:off x="1966" y="3381"/>
              <a:ext cx="1902" cy="6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>
                  <a:solidFill>
                    <a:srgbClr val="292934"/>
                  </a:solidFill>
                  <a:latin typeface="+mn-lt"/>
                </a:rPr>
                <a:t>Area colorata=0.2881-0.1544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>
                  <a:solidFill>
                    <a:srgbClr val="292934"/>
                  </a:solidFill>
                  <a:latin typeface="+mn-lt"/>
                </a:rPr>
                <a:t>Il 13.3% delle persone intervistate utilizza gli integratori fra le 106 e 112 volte in un anno.   </a:t>
              </a:r>
            </a:p>
          </p:txBody>
        </p:sp>
        <p:sp>
          <p:nvSpPr>
            <p:cNvPr id="64523" name="Text Box 1083"/>
            <p:cNvSpPr txBox="1">
              <a:spLocks noChangeArrowheads="1"/>
            </p:cNvSpPr>
            <p:nvPr/>
          </p:nvSpPr>
          <p:spPr bwMode="auto">
            <a:xfrm>
              <a:off x="570" y="3502"/>
              <a:ext cx="1218" cy="4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b="0" i="1" dirty="0">
                  <a:solidFill>
                    <a:srgbClr val="292934"/>
                  </a:solidFill>
                  <a:latin typeface="+mn-lt"/>
                </a:rPr>
                <a:t>z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</a:rPr>
                <a:t>1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= 0.40,  </a:t>
              </a:r>
              <a:r>
                <a:rPr lang="it-IT" sz="1800" b="0" i="1" dirty="0">
                  <a:solidFill>
                    <a:srgbClr val="292934"/>
                  </a:solidFill>
                  <a:latin typeface="+mn-lt"/>
                </a:rPr>
                <a:t>z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</a:rPr>
                <a:t>2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= 0.80</a:t>
              </a: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350359" y="6200776"/>
            <a:ext cx="5123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Esercizi. </a:t>
            </a:r>
            <a:r>
              <a:rPr lang="it-IT" sz="2000" dirty="0" smtClean="0">
                <a:hlinkClick r:id="rId6" action="ppaction://hlinkfile"/>
              </a:rPr>
              <a:t>DN_Esempi</a:t>
            </a:r>
            <a:endParaRPr lang="it-IT" sz="2000" dirty="0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511715"/>
              </p:ext>
            </p:extLst>
          </p:nvPr>
        </p:nvGraphicFramePr>
        <p:xfrm>
          <a:off x="1104936" y="2248836"/>
          <a:ext cx="1589997" cy="53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2" name="Equation" r:id="rId7" imgW="1346200" imgH="457200" progId="Equation.3">
                  <p:embed/>
                </p:oleObj>
              </mc:Choice>
              <mc:Fallback>
                <p:oleObj name="Equation" r:id="rId7" imgW="1346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04936" y="2248836"/>
                        <a:ext cx="1589997" cy="53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58226"/>
              </p:ext>
            </p:extLst>
          </p:nvPr>
        </p:nvGraphicFramePr>
        <p:xfrm>
          <a:off x="1036257" y="3964123"/>
          <a:ext cx="162083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3" name="Equation" r:id="rId9" imgW="1371600" imgH="457200" progId="Equation.3">
                  <p:embed/>
                </p:oleObj>
              </mc:Choice>
              <mc:Fallback>
                <p:oleObj name="Equation" r:id="rId9" imgW="1371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36257" y="3964123"/>
                        <a:ext cx="1620837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65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3811"/>
          </a:xfrm>
        </p:spPr>
        <p:txBody>
          <a:bodyPr/>
          <a:lstStyle/>
          <a:p>
            <a:r>
              <a:rPr lang="it-IT" dirty="0" smtClean="0"/>
              <a:t>Esercizi - Probabilità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441161"/>
            <a:ext cx="839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Vedi appunti della  Esercitazione AD 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509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Variabili Casuali Discrete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57200" y="1239060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600" dirty="0"/>
              <a:t>La tabella elenca la distribuzione di probabilità </a:t>
            </a:r>
            <a:r>
              <a:rPr lang="it-IT" sz="1600" dirty="0" smtClean="0"/>
              <a:t>del numero di apparecchi TV posseduti dalle famiglie del tuo quartiere  </a:t>
            </a:r>
            <a:endParaRPr lang="it-IT" sz="1600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416473"/>
              </p:ext>
            </p:extLst>
          </p:nvPr>
        </p:nvGraphicFramePr>
        <p:xfrm>
          <a:off x="1524000" y="1917246"/>
          <a:ext cx="6096000" cy="7416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P</a:t>
                      </a:r>
                      <a:r>
                        <a:rPr lang="it-IT" dirty="0" smtClean="0"/>
                        <a:t>(x)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0.07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0.41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0.30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0.14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0.08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57200" y="2837456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Il numero medio dei televisori posseduti dalle famiglie è:___</a:t>
            </a:r>
            <a:r>
              <a:rPr lang="it-IT" sz="1600" b="1" dirty="0" smtClean="0"/>
              <a:t>1.75</a:t>
            </a:r>
            <a:r>
              <a:rPr lang="it-IT" sz="1600" dirty="0" smtClean="0"/>
              <a:t>____</a:t>
            </a:r>
          </a:p>
          <a:p>
            <a:r>
              <a:rPr lang="it-IT" sz="1600" dirty="0" smtClean="0"/>
              <a:t>La deviazione standard è: ____</a:t>
            </a:r>
            <a:r>
              <a:rPr lang="it-IT" sz="1600" b="1" dirty="0" smtClean="0"/>
              <a:t>1.04</a:t>
            </a:r>
            <a:r>
              <a:rPr lang="it-IT" sz="1600" dirty="0" smtClean="0"/>
              <a:t>____</a:t>
            </a: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57200" y="3571627"/>
            <a:ext cx="849330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2"/>
            </a:pPr>
            <a:r>
              <a:rPr lang="it-IT" sz="1600" dirty="0" smtClean="0"/>
              <a:t>La deviazione standard di una variabile casuale discreta è la deviazione standard di: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Distribuzione delle frequenze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Distribuzione percentuale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b="1" dirty="0" smtClean="0"/>
              <a:t>Distribuzione di probabilità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Quartili di una distribuzione ordinata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30986" y="5111691"/>
            <a:ext cx="84933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2"/>
            </a:pPr>
            <a:r>
              <a:rPr lang="it-IT" sz="1600" dirty="0" smtClean="0"/>
              <a:t>La media di una variabile casuale discreta è media di: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b="1" dirty="0"/>
              <a:t>Distribuzione di probabilità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Distribuzione delle frequenze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Distribuzione percentuale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Distribuzione di valori ordinati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878260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latin typeface="Tahoma" charset="0"/>
              </a:rPr>
              <a:t>Esperimenti, Risultati, Spazio Campionario</a:t>
            </a:r>
            <a:endParaRPr lang="it-IT" sz="36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07777"/>
            <a:ext cx="7983065" cy="32199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09600" y="5244354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Lo spazio campionario di un esperimento può essere rappresentato graficamente tramite un diagramma di </a:t>
            </a:r>
            <a:r>
              <a:rPr lang="it-IT" dirty="0" err="1" smtClean="0"/>
              <a:t>Veen</a:t>
            </a:r>
            <a:r>
              <a:rPr lang="it-IT" dirty="0" smtClean="0"/>
              <a:t> o un diagramma ad albero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876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5743"/>
          </a:xfrm>
        </p:spPr>
        <p:txBody>
          <a:bodyPr/>
          <a:lstStyle/>
          <a:p>
            <a:r>
              <a:rPr lang="it-IT" dirty="0"/>
              <a:t>Variabili Casuali Discrete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23906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600" dirty="0" smtClean="0"/>
              <a:t>La tabella elenca la distribuzione di probabilità dei frigoriferi posseduti dalle famiglie italiane.</a:t>
            </a:r>
            <a:endParaRPr lang="it-IT" sz="16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03946"/>
              </p:ext>
            </p:extLst>
          </p:nvPr>
        </p:nvGraphicFramePr>
        <p:xfrm>
          <a:off x="1603384" y="1758510"/>
          <a:ext cx="5080000" cy="7416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x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P</a:t>
                      </a:r>
                      <a:r>
                        <a:rPr lang="it-IT" sz="1600" dirty="0" smtClean="0"/>
                        <a:t>(x)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0.01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0.69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0.22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0.08</a:t>
                      </a:r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57200" y="2758088"/>
            <a:ext cx="8374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La probabilità che presa a caso una famiglia questa possieda 2 refrigeratori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La probabilità che una famiglia possieda al più 2 refrigeratori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/>
              <a:t>La probabilità che una famiglia possieda al </a:t>
            </a:r>
            <a:r>
              <a:rPr lang="it-IT" sz="1600" dirty="0" smtClean="0"/>
              <a:t>meno </a:t>
            </a:r>
            <a:r>
              <a:rPr lang="it-IT" sz="1600" dirty="0"/>
              <a:t>2 refrigeratori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La probabilità che presa a caso una famiglia questa possieda un numero di refrigeratori compresi fra 1 e 3.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57200" y="4524049"/>
            <a:ext cx="83742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600" dirty="0"/>
              <a:t>La tabella </a:t>
            </a:r>
            <a:r>
              <a:rPr lang="it-IT" sz="1600" dirty="0" smtClean="0"/>
              <a:t>con la distribuzione </a:t>
            </a:r>
            <a:r>
              <a:rPr lang="it-IT" sz="1600" dirty="0"/>
              <a:t>di probabilità di una variabile casuale discreta elenca</a:t>
            </a:r>
            <a:r>
              <a:rPr lang="it-IT" sz="1600" dirty="0" smtClean="0"/>
              <a:t>:</a:t>
            </a:r>
            <a:r>
              <a:rPr lang="it-IT" sz="1600" dirty="0"/>
              <a:t>	</a:t>
            </a:r>
            <a:endParaRPr lang="it-IT" sz="1600" dirty="0" smtClean="0"/>
          </a:p>
          <a:p>
            <a:endParaRPr lang="it-IT" sz="1600" dirty="0" smtClean="0"/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I valori della variabile e la corrispondente probabilità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I valori della variabile e la corrispondente frequenza relativa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I valori della variabile e la corrispondente frequenza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I valori della variabile e i valori dei corrispondenti percentili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038622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059"/>
          </a:xfrm>
        </p:spPr>
        <p:txBody>
          <a:bodyPr/>
          <a:lstStyle/>
          <a:p>
            <a:r>
              <a:rPr lang="it-IT" dirty="0" smtClean="0"/>
              <a:t>Variabili Casuali Discrete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8151" y="1309596"/>
            <a:ext cx="871235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 smtClean="0"/>
              <a:t>Quale </a:t>
            </a:r>
            <a:r>
              <a:rPr lang="it-IT" dirty="0"/>
              <a:t>delle seguenti non è </a:t>
            </a:r>
            <a:r>
              <a:rPr lang="it-IT" dirty="0" smtClean="0"/>
              <a:t>una variabile </a:t>
            </a:r>
            <a:r>
              <a:rPr lang="it-IT" dirty="0"/>
              <a:t>casuale discreta</a:t>
            </a:r>
            <a:r>
              <a:rPr lang="it-IT" dirty="0" smtClean="0"/>
              <a:t>?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I giorni di pioggia registrati nel mese precedente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Le azioni FCA possedute dalle banche della tua città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Le persone tue conoscenti allergiche alla penicillina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Il tempo di attesa per prenotare una visita medica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38151" y="3108910"/>
            <a:ext cx="871235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 smtClean="0"/>
              <a:t>Per una variabile casuale discreta x la probabilità di ciascuno dei valori xi è: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zero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Compresa fra 0 e 1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1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0.5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38151" y="4908225"/>
            <a:ext cx="871235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 smtClean="0"/>
              <a:t>Per una variabile casuale discreta x la probabilità di ciascuno dei valori xi è: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zero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Compresa fra 0 e 1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1</a:t>
            </a:r>
          </a:p>
          <a:p>
            <a:pPr marL="342900" indent="-342900">
              <a:buFont typeface="+mj-lt"/>
              <a:buAutoNum type="alphaLcParenR"/>
            </a:pPr>
            <a:r>
              <a:rPr lang="it-IT" dirty="0" smtClean="0"/>
              <a:t>Uguale a 0.5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88000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5586"/>
          </a:xfrm>
        </p:spPr>
        <p:txBody>
          <a:bodyPr/>
          <a:lstStyle/>
          <a:p>
            <a:r>
              <a:rPr lang="it-IT" dirty="0"/>
              <a:t>Variabili Casuali </a:t>
            </a:r>
            <a:r>
              <a:rPr lang="it-IT" dirty="0" smtClean="0"/>
              <a:t>Discrete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90224" y="1377416"/>
            <a:ext cx="8096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distribuzione binomiale è asimmetrica a sinistra se:</a:t>
            </a:r>
            <a:endParaRPr lang="it-IT" dirty="0"/>
          </a:p>
          <a:p>
            <a:r>
              <a:rPr lang="it-IT" dirty="0"/>
              <a:t>	A)	</a:t>
            </a:r>
            <a:r>
              <a:rPr lang="it-IT" i="1" dirty="0" err="1"/>
              <a:t>p</a:t>
            </a:r>
            <a:r>
              <a:rPr lang="it-IT" dirty="0"/>
              <a:t> </a:t>
            </a:r>
            <a:r>
              <a:rPr lang="it-IT" dirty="0" smtClean="0"/>
              <a:t>è </a:t>
            </a:r>
            <a:r>
              <a:rPr lang="it-IT" dirty="0"/>
              <a:t>0.25 </a:t>
            </a:r>
            <a:r>
              <a:rPr lang="it-IT" dirty="0" smtClean="0"/>
              <a:t>superiore</a:t>
            </a:r>
            <a:r>
              <a:rPr lang="it-IT" dirty="0"/>
              <a:t>	C)	</a:t>
            </a:r>
            <a:r>
              <a:rPr lang="it-IT" i="1" dirty="0" err="1"/>
              <a:t>p</a:t>
            </a:r>
            <a:r>
              <a:rPr lang="it-IT" dirty="0"/>
              <a:t> </a:t>
            </a:r>
            <a:r>
              <a:rPr lang="it-IT" dirty="0" smtClean="0"/>
              <a:t>è minore di </a:t>
            </a:r>
            <a:r>
              <a:rPr lang="it-IT" dirty="0"/>
              <a:t>0.50</a:t>
            </a:r>
          </a:p>
          <a:p>
            <a:r>
              <a:rPr lang="it-IT" dirty="0"/>
              <a:t>	B)	</a:t>
            </a:r>
            <a:r>
              <a:rPr lang="it-IT" i="1" dirty="0" err="1"/>
              <a:t>p</a:t>
            </a:r>
            <a:r>
              <a:rPr lang="it-IT" dirty="0"/>
              <a:t> </a:t>
            </a:r>
            <a:r>
              <a:rPr lang="it-IT" dirty="0" smtClean="0"/>
              <a:t>è uguale a 0.50</a:t>
            </a:r>
            <a:r>
              <a:rPr lang="it-IT" dirty="0"/>
              <a:t>	</a:t>
            </a:r>
            <a:r>
              <a:rPr lang="it-IT" b="1" dirty="0"/>
              <a:t>D)	</a:t>
            </a:r>
            <a:r>
              <a:rPr lang="it-IT" b="1" i="1" dirty="0" err="1"/>
              <a:t>p</a:t>
            </a:r>
            <a:r>
              <a:rPr lang="it-IT" b="1" dirty="0"/>
              <a:t> </a:t>
            </a:r>
            <a:r>
              <a:rPr lang="it-IT" b="1" dirty="0" smtClean="0"/>
              <a:t>è maggiore di 0.50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90224" y="2517119"/>
            <a:ext cx="8096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media di una distribuzione binomiale è uguale a:</a:t>
            </a:r>
            <a:endParaRPr lang="it-IT" dirty="0"/>
          </a:p>
          <a:p>
            <a:r>
              <a:rPr lang="it-IT" dirty="0"/>
              <a:t>	</a:t>
            </a:r>
            <a:endParaRPr lang="it-IT" dirty="0" smtClean="0"/>
          </a:p>
          <a:p>
            <a:r>
              <a:rPr lang="it-IT" dirty="0"/>
              <a:t>	</a:t>
            </a:r>
            <a:r>
              <a:rPr lang="it-IT" dirty="0" smtClean="0"/>
              <a:t>A</a:t>
            </a:r>
            <a:r>
              <a:rPr lang="it-IT" dirty="0"/>
              <a:t>)  </a:t>
            </a:r>
            <a:r>
              <a:rPr lang="it-IT" i="1" dirty="0" err="1"/>
              <a:t>npq</a:t>
            </a:r>
            <a:r>
              <a:rPr lang="it-IT" dirty="0"/>
              <a:t>   </a:t>
            </a:r>
            <a:r>
              <a:rPr lang="it-IT" b="1" dirty="0"/>
              <a:t> B)  </a:t>
            </a:r>
            <a:r>
              <a:rPr lang="it-IT" b="1" i="1" dirty="0" err="1"/>
              <a:t>np</a:t>
            </a:r>
            <a:r>
              <a:rPr lang="it-IT" dirty="0"/>
              <a:t>    C)  </a:t>
            </a:r>
            <a:r>
              <a:rPr lang="it-IT" dirty="0" smtClean="0"/>
              <a:t>radice quadrata di </a:t>
            </a:r>
            <a:r>
              <a:rPr lang="it-IT" i="1" dirty="0" err="1"/>
              <a:t>npq</a:t>
            </a:r>
            <a:r>
              <a:rPr lang="it-IT" dirty="0"/>
              <a:t>    D)  </a:t>
            </a:r>
            <a:r>
              <a:rPr lang="it-IT" dirty="0" smtClean="0"/>
              <a:t>radice quadrata di </a:t>
            </a:r>
            <a:r>
              <a:rPr lang="it-IT" i="1" dirty="0" err="1" smtClean="0"/>
              <a:t>npq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90224" y="3953356"/>
            <a:ext cx="8096576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 smtClean="0"/>
              <a:t>Indica l’esperimento binomiale fra quelli riportati di seguito?</a:t>
            </a:r>
            <a:endParaRPr lang="it-IT" dirty="0"/>
          </a:p>
          <a:p>
            <a:r>
              <a:rPr lang="it-IT" dirty="0" smtClean="0"/>
              <a:t>A) 10 lanci di un dado onesto registrando il valore numerico</a:t>
            </a:r>
          </a:p>
          <a:p>
            <a:pPr marL="342900" indent="-342900">
              <a:buAutoNum type="alphaUcParenR" startAt="2"/>
            </a:pPr>
            <a:r>
              <a:rPr lang="it-IT" dirty="0" smtClean="0"/>
              <a:t>Selezionare 5 persone e prendere nota se sono favorevoli, contrari alla eutanasia o non hanno opinione in merito.</a:t>
            </a:r>
          </a:p>
          <a:p>
            <a:pPr marL="342900" indent="-342900">
              <a:buAutoNum type="alphaUcParenR" startAt="3"/>
            </a:pPr>
            <a:r>
              <a:rPr lang="it-IT" dirty="0" smtClean="0"/>
              <a:t>Lancio 20 volte una moneta e registro il risultato Testa/Croce</a:t>
            </a:r>
            <a:endParaRPr lang="it-IT" dirty="0"/>
          </a:p>
          <a:p>
            <a:pPr marL="342900" indent="-342900">
              <a:buAutoNum type="alphaUcParenR" startAt="3"/>
            </a:pPr>
            <a:r>
              <a:rPr lang="it-IT" dirty="0" smtClean="0"/>
              <a:t>Estraggo tre palline da una scatola che contiene palline rosse, blu e gialle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10607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Variabili Casuali discrete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11141" y="1318428"/>
            <a:ext cx="8229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L’otto </a:t>
            </a:r>
            <a:r>
              <a:rPr lang="it-IT" dirty="0"/>
              <a:t>per cento di tutti i laureati assunti dalle aziende rimanere con la stessa azienda per più di cinque anni. </a:t>
            </a:r>
            <a:r>
              <a:rPr lang="it-IT" dirty="0" smtClean="0"/>
              <a:t>Calcola la probabilità</a:t>
            </a:r>
            <a:r>
              <a:rPr lang="it-IT" dirty="0"/>
              <a:t>, arrotondata a quattro cifre decimali, che in un campione casuale di 11 tali laureati assunti recentemente dalle aziende, esattamente 3 rimarrà con la stessa azienda per più di cinque anni è</a:t>
            </a:r>
            <a:r>
              <a:rPr lang="it-IT" dirty="0" smtClean="0"/>
              <a:t>:</a:t>
            </a:r>
          </a:p>
          <a:p>
            <a:pPr algn="just"/>
            <a:r>
              <a:rPr lang="it-IT" dirty="0" err="1" smtClean="0"/>
              <a:t>Sugg</a:t>
            </a:r>
            <a:r>
              <a:rPr lang="it-IT" dirty="0" smtClean="0"/>
              <a:t>. Utilizza la funzione distribuzione binomiale di Excel</a:t>
            </a:r>
          </a:p>
          <a:p>
            <a:pPr algn="just"/>
            <a:r>
              <a:rPr lang="it-IT" dirty="0" smtClean="0"/>
              <a:t>Risposta. 0.0434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2" y="3363124"/>
            <a:ext cx="6642100" cy="3060700"/>
          </a:xfrm>
          <a:prstGeom prst="rect">
            <a:avLst/>
          </a:prstGeom>
        </p:spPr>
      </p:pic>
      <p:sp>
        <p:nvSpPr>
          <p:cNvPr id="8" name="Freccia destra 7"/>
          <p:cNvSpPr/>
          <p:nvPr/>
        </p:nvSpPr>
        <p:spPr>
          <a:xfrm>
            <a:off x="1260340" y="4105405"/>
            <a:ext cx="357226" cy="218265"/>
          </a:xfrm>
          <a:prstGeom prst="rightArrow">
            <a:avLst/>
          </a:prstGeom>
          <a:solidFill>
            <a:srgbClr val="C0504D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68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Variabile Casuale Discreta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79652" y="1466860"/>
            <a:ext cx="786965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it-IT" dirty="0" smtClean="0"/>
              <a:t>	Il 5% di tutti i possessori di carta di Credito commette crimini contro il patrimonio. La  probabilità, arrotondata a 3 cifre decimali, che in campione casuale di 10 possessori di carta di credito esattamente 3 siano portati a delinquere è uguale a:</a:t>
            </a:r>
            <a:endParaRPr lang="it-IT" dirty="0"/>
          </a:p>
          <a:p>
            <a:pPr algn="just">
              <a:spcBef>
                <a:spcPts val="600"/>
              </a:spcBef>
            </a:pPr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</a:t>
            </a:r>
            <a:r>
              <a:rPr lang="de-DE" dirty="0" smtClean="0"/>
              <a:t>0.010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79652" y="3631364"/>
            <a:ext cx="786965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lphaUcPeriod" startAt="2"/>
            </a:pPr>
            <a:r>
              <a:rPr lang="it-IT" dirty="0" smtClean="0"/>
              <a:t>Il 60% di </a:t>
            </a:r>
            <a:r>
              <a:rPr lang="it-IT" dirty="0"/>
              <a:t>tutti i bambini </a:t>
            </a:r>
            <a:r>
              <a:rPr lang="it-IT" dirty="0" smtClean="0"/>
              <a:t>di una scuola primarie non ha carie. </a:t>
            </a:r>
            <a:r>
              <a:rPr lang="it-IT" dirty="0"/>
              <a:t>La probabilità, arrotondata a </a:t>
            </a:r>
            <a:r>
              <a:rPr lang="it-IT" dirty="0" smtClean="0"/>
              <a:t>tre </a:t>
            </a:r>
            <a:r>
              <a:rPr lang="it-IT" dirty="0"/>
              <a:t>cifre decimali, che in un campione casuale di 9 bambini selezionati da questa scuola, almeno 4 non hanno cavità </a:t>
            </a:r>
            <a:r>
              <a:rPr lang="it-IT" dirty="0" smtClean="0"/>
              <a:t>è uguale a:</a:t>
            </a:r>
          </a:p>
          <a:p>
            <a:pPr algn="just">
              <a:spcBef>
                <a:spcPts val="600"/>
              </a:spcBef>
            </a:pPr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</a:t>
            </a:r>
            <a:r>
              <a:rPr lang="de-DE" dirty="0" smtClean="0"/>
              <a:t>0.870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62564" y="5616986"/>
            <a:ext cx="4024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hlinkClick r:id="rId2" action="ppaction://hlinkfile"/>
              </a:rPr>
              <a:t>Workbook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2148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7320"/>
            <a:ext cx="8229600" cy="981108"/>
          </a:xfrm>
        </p:spPr>
        <p:txBody>
          <a:bodyPr/>
          <a:lstStyle/>
          <a:p>
            <a:r>
              <a:rPr lang="it-IT" dirty="0" smtClean="0"/>
              <a:t>Variabile Casuale Continua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57200" y="1358115"/>
            <a:ext cx="8076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Per una variabile </a:t>
            </a:r>
            <a:r>
              <a:rPr lang="it-IT" sz="1600" dirty="0"/>
              <a:t>casuale </a:t>
            </a:r>
            <a:r>
              <a:rPr lang="it-IT" sz="1600" dirty="0" smtClean="0"/>
              <a:t>continua x </a:t>
            </a:r>
            <a:r>
              <a:rPr lang="it-IT" sz="1600" dirty="0"/>
              <a:t>la probabilità totale di tutti gli intervalli </a:t>
            </a:r>
            <a:r>
              <a:rPr lang="it-IT" sz="1600" dirty="0" smtClean="0"/>
              <a:t>(mutuamente esclusivi) </a:t>
            </a:r>
            <a:r>
              <a:rPr lang="it-IT" sz="1600" dirty="0"/>
              <a:t>entro cui x può assumere </a:t>
            </a:r>
            <a:r>
              <a:rPr lang="it-IT" sz="1600" dirty="0" smtClean="0"/>
              <a:t>un </a:t>
            </a:r>
            <a:r>
              <a:rPr lang="it-IT" sz="1600" dirty="0"/>
              <a:t>valore è</a:t>
            </a:r>
            <a:r>
              <a:rPr lang="it-IT" sz="1600" dirty="0" smtClean="0"/>
              <a:t>: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Minore di 1</a:t>
            </a:r>
            <a:endParaRPr lang="it-IT" sz="1600" dirty="0"/>
          </a:p>
          <a:p>
            <a:pPr marL="342900" indent="-342900">
              <a:buFont typeface="+mj-lt"/>
              <a:buAutoNum type="alphaLcParenR"/>
            </a:pPr>
            <a:r>
              <a:rPr lang="it-IT" sz="1600" dirty="0"/>
              <a:t>Compresa fra 0 e 1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/>
              <a:t>Uguale a 1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Maggiore di 1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3075566"/>
            <a:ext cx="8076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La probabilità che </a:t>
            </a:r>
            <a:r>
              <a:rPr lang="it-IT" sz="1600" dirty="0" smtClean="0"/>
              <a:t>una variabile </a:t>
            </a:r>
            <a:r>
              <a:rPr lang="it-IT" sz="1600" dirty="0"/>
              <a:t>casuale x </a:t>
            </a:r>
            <a:r>
              <a:rPr lang="it-IT" sz="1600" dirty="0" smtClean="0"/>
              <a:t>continua assuma </a:t>
            </a:r>
            <a:r>
              <a:rPr lang="it-IT" sz="1600" dirty="0"/>
              <a:t>un valore singolo è sempre::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Uguale a 0</a:t>
            </a:r>
            <a:endParaRPr lang="it-IT" sz="1600" dirty="0"/>
          </a:p>
          <a:p>
            <a:pPr marL="342900" indent="-342900">
              <a:buFont typeface="+mj-lt"/>
              <a:buAutoNum type="alphaLcParenR"/>
            </a:pPr>
            <a:r>
              <a:rPr lang="it-IT" sz="1600" dirty="0"/>
              <a:t>Compresa fra 0 e 1</a:t>
            </a:r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Maggiore di 0</a:t>
            </a:r>
            <a:endParaRPr lang="it-IT" sz="1600" dirty="0"/>
          </a:p>
          <a:p>
            <a:pPr marL="342900" indent="-342900">
              <a:buFont typeface="+mj-lt"/>
              <a:buAutoNum type="alphaLcParenR"/>
            </a:pPr>
            <a:r>
              <a:rPr lang="it-IT" sz="1600" dirty="0" smtClean="0"/>
              <a:t>Minore </a:t>
            </a:r>
            <a:r>
              <a:rPr lang="it-IT" sz="1600" dirty="0"/>
              <a:t>di 1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57201" y="4563734"/>
            <a:ext cx="80765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Quale delle seguenti non è una caratteristica della distribuzione normale</a:t>
            </a:r>
            <a:r>
              <a:rPr lang="it-IT" dirty="0" smtClean="0"/>
              <a:t>?</a:t>
            </a:r>
          </a:p>
          <a:p>
            <a:pPr marL="342900" indent="-342900">
              <a:buAutoNum type="alphaUcParenR"/>
            </a:pPr>
            <a:r>
              <a:rPr lang="it-IT" dirty="0" smtClean="0"/>
              <a:t>L’area totale sotto la curva di distribuzione è uguale a 1.0</a:t>
            </a:r>
            <a:endParaRPr lang="it-IT" dirty="0"/>
          </a:p>
          <a:p>
            <a:pPr marL="342900" indent="-342900">
              <a:buAutoNum type="alphaUcParenR"/>
            </a:pPr>
            <a:r>
              <a:rPr lang="it-IT" dirty="0" smtClean="0"/>
              <a:t>La curva di distribuzione è simmetrica attorno alla media</a:t>
            </a:r>
            <a:endParaRPr lang="it-IT" dirty="0"/>
          </a:p>
          <a:p>
            <a:pPr marL="342900" indent="-342900">
              <a:buAutoNum type="alphaUcParenR"/>
            </a:pPr>
            <a:r>
              <a:rPr lang="it-IT" dirty="0" smtClean="0"/>
              <a:t>Il valore della media è sempre maggiore del valore della deviazione standard</a:t>
            </a:r>
            <a:endParaRPr lang="it-IT" dirty="0"/>
          </a:p>
          <a:p>
            <a:pPr marL="342900" indent="-342900">
              <a:buAutoNum type="alphaUcParenR"/>
            </a:pPr>
            <a:r>
              <a:rPr lang="it-IT" dirty="0" smtClean="0"/>
              <a:t>Le due code della curva si estendono infinitamente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404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Variabili Casuali Continue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484748"/>
            <a:ext cx="8229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Le code di una curva di distribuzione Normale Standard:</a:t>
            </a:r>
            <a:endParaRPr lang="it-IT" sz="1600" dirty="0"/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Incontrano l’asse orizzontale a </a:t>
            </a:r>
            <a:r>
              <a:rPr lang="it-IT" sz="1600" i="1" dirty="0" err="1" smtClean="0"/>
              <a:t>z</a:t>
            </a:r>
            <a:r>
              <a:rPr lang="it-IT" sz="1600" dirty="0" smtClean="0"/>
              <a:t> </a:t>
            </a:r>
            <a:r>
              <a:rPr lang="it-IT" sz="1600" dirty="0"/>
              <a:t>= </a:t>
            </a:r>
            <a:r>
              <a:rPr lang="it-IT" sz="1600" dirty="0" smtClean="0"/>
              <a:t>3.0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Non incontrano mai l’asse orizzontale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Incontrano l’asse orizzontale a </a:t>
            </a:r>
            <a:r>
              <a:rPr lang="it-IT" sz="1600" dirty="0" err="1" smtClean="0"/>
              <a:t>z</a:t>
            </a:r>
            <a:r>
              <a:rPr lang="it-IT" sz="1600" dirty="0" smtClean="0"/>
              <a:t>=4.0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Divergono entrambe dall’asse orizzontale </a:t>
            </a:r>
            <a:endParaRPr lang="it-IT" sz="16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57200" y="2987385"/>
            <a:ext cx="8092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In una curva di distribuzione normale, la dispersione della curva  diminuisce e la altezza aumenta se:</a:t>
            </a:r>
            <a:endParaRPr lang="it-IT" sz="1600" dirty="0"/>
          </a:p>
          <a:p>
            <a:pPr marL="342900" indent="-342900">
              <a:buAutoNum type="alphaUcParenR"/>
            </a:pPr>
            <a:r>
              <a:rPr lang="it-IT" sz="1600" dirty="0" smtClean="0"/>
              <a:t>le dimensioni del campione diminuiscono</a:t>
            </a:r>
            <a:endParaRPr lang="it-IT" sz="1600" dirty="0"/>
          </a:p>
          <a:p>
            <a:pPr marL="342900" indent="-342900">
              <a:buAutoNum type="alphaUcParenR"/>
            </a:pPr>
            <a:r>
              <a:rPr lang="it-IT" sz="1600" dirty="0" smtClean="0"/>
              <a:t>la deviazione standard diminuisce</a:t>
            </a:r>
            <a:endParaRPr lang="it-IT" sz="1600" dirty="0"/>
          </a:p>
          <a:p>
            <a:pPr marL="342900" indent="-342900">
              <a:buAutoNum type="alphaUcParenR" startAt="3"/>
            </a:pPr>
            <a:r>
              <a:rPr lang="it-IT" sz="1600" dirty="0" smtClean="0"/>
              <a:t>il rapporto fra media e deviazione standard aumenta</a:t>
            </a:r>
            <a:endParaRPr lang="it-IT" sz="1600" dirty="0"/>
          </a:p>
          <a:p>
            <a:pPr marL="342900" indent="-342900">
              <a:buAutoNum type="alphaUcParenR" startAt="3"/>
            </a:pPr>
            <a:r>
              <a:rPr lang="it-IT" sz="1600" dirty="0" smtClean="0"/>
              <a:t>la media aumenta 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474046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Per la distribuzione normale standard la media è:</a:t>
            </a:r>
            <a:endParaRPr lang="it-IT" sz="1600" dirty="0"/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1 la </a:t>
            </a:r>
            <a:r>
              <a:rPr lang="it-IT" sz="1600" dirty="0"/>
              <a:t>standard </a:t>
            </a:r>
            <a:r>
              <a:rPr lang="it-IT" sz="1600" dirty="0" err="1"/>
              <a:t>deviation</a:t>
            </a:r>
            <a:r>
              <a:rPr lang="it-IT" sz="1600" dirty="0"/>
              <a:t> </a:t>
            </a:r>
            <a:r>
              <a:rPr lang="it-IT" sz="1600" dirty="0" smtClean="0"/>
              <a:t>è 0</a:t>
            </a:r>
            <a:r>
              <a:rPr lang="it-IT" sz="1600" dirty="0"/>
              <a:t>	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0.5 e la </a:t>
            </a:r>
            <a:r>
              <a:rPr lang="it-IT" sz="1600" dirty="0"/>
              <a:t>standard </a:t>
            </a:r>
            <a:r>
              <a:rPr lang="it-IT" sz="1600" dirty="0" err="1"/>
              <a:t>deviation</a:t>
            </a:r>
            <a:r>
              <a:rPr lang="it-IT" sz="1600" dirty="0"/>
              <a:t> </a:t>
            </a:r>
            <a:r>
              <a:rPr lang="it-IT" sz="1600" dirty="0" smtClean="0"/>
              <a:t>è 0.5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0 </a:t>
            </a:r>
            <a:r>
              <a:rPr lang="it-IT" sz="1600" dirty="0"/>
              <a:t>la  standard </a:t>
            </a:r>
            <a:r>
              <a:rPr lang="it-IT" sz="1600" dirty="0" err="1"/>
              <a:t>deviation</a:t>
            </a:r>
            <a:r>
              <a:rPr lang="it-IT" sz="1600" dirty="0"/>
              <a:t> è 1</a:t>
            </a:r>
            <a:endParaRPr lang="it-IT" sz="1600" dirty="0" smtClean="0"/>
          </a:p>
          <a:p>
            <a:pPr marL="342900" indent="-342900">
              <a:buFont typeface="+mj-lt"/>
              <a:buAutoNum type="alphaUcPeriod"/>
            </a:pPr>
            <a:r>
              <a:rPr lang="it-IT" sz="1600" dirty="0" smtClean="0"/>
              <a:t>1 </a:t>
            </a:r>
            <a:r>
              <a:rPr lang="it-IT" sz="1600" dirty="0"/>
              <a:t>and the standard </a:t>
            </a:r>
            <a:r>
              <a:rPr lang="it-IT" sz="1600" dirty="0" err="1"/>
              <a:t>deviation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smtClean="0"/>
              <a:t>1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54049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Variabili Casuali </a:t>
            </a:r>
            <a:r>
              <a:rPr lang="it-IT" dirty="0" smtClean="0"/>
              <a:t>Continua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26412" y="1574188"/>
            <a:ext cx="83782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it-IT" dirty="0" smtClean="0"/>
              <a:t>	L’area sotto la curva normale standard da 0 a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 uguale a  </a:t>
            </a:r>
            <a:r>
              <a:rPr lang="it-IT" dirty="0"/>
              <a:t>0.4906 </a:t>
            </a:r>
            <a:r>
              <a:rPr lang="it-IT" dirty="0" smtClean="0"/>
              <a:t>e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 positivo. Il valore di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è:</a:t>
            </a:r>
            <a:endParaRPr lang="it-IT" dirty="0"/>
          </a:p>
          <a:p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</a:t>
            </a:r>
            <a:r>
              <a:rPr lang="de-DE" dirty="0" smtClean="0"/>
              <a:t>2.35</a:t>
            </a:r>
          </a:p>
          <a:p>
            <a:endParaRPr lang="de-DE" dirty="0"/>
          </a:p>
          <a:p>
            <a:pPr marL="342900" indent="-342900">
              <a:buFont typeface="+mj-lt"/>
              <a:buAutoNum type="alphaUcPeriod" startAt="2"/>
            </a:pPr>
            <a:r>
              <a:rPr lang="it-IT" dirty="0" smtClean="0"/>
              <a:t>	L’area </a:t>
            </a:r>
            <a:r>
              <a:rPr lang="it-IT" dirty="0"/>
              <a:t>sotto la curva normale standard da 0 a </a:t>
            </a:r>
            <a:r>
              <a:rPr lang="it-IT" i="1" dirty="0" err="1"/>
              <a:t>z</a:t>
            </a:r>
            <a:r>
              <a:rPr lang="it-IT" dirty="0"/>
              <a:t> è uguale a </a:t>
            </a:r>
            <a:r>
              <a:rPr lang="it-IT" dirty="0" smtClean="0"/>
              <a:t>0.1772 e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 negativo. Il valore di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è:</a:t>
            </a:r>
            <a:endParaRPr lang="it-IT" dirty="0"/>
          </a:p>
          <a:p>
            <a:r>
              <a:rPr lang="de-DE" dirty="0"/>
              <a:t>	</a:t>
            </a:r>
            <a:r>
              <a:rPr lang="de-DE" dirty="0" err="1"/>
              <a:t>Risposta</a:t>
            </a:r>
            <a:r>
              <a:rPr lang="de-DE" dirty="0"/>
              <a:t>:	</a:t>
            </a:r>
            <a:r>
              <a:rPr lang="de-DE" dirty="0" smtClean="0"/>
              <a:t>–0.46</a:t>
            </a:r>
          </a:p>
          <a:p>
            <a:endParaRPr lang="de-DE" dirty="0" smtClean="0"/>
          </a:p>
          <a:p>
            <a:pPr marL="342900" indent="-342900">
              <a:buFont typeface="+mj-lt"/>
              <a:buAutoNum type="alphaUcPeriod" startAt="3"/>
            </a:pPr>
            <a:r>
              <a:rPr lang="it-IT" dirty="0" smtClean="0"/>
              <a:t>	L’area </a:t>
            </a:r>
            <a:r>
              <a:rPr lang="it-IT" dirty="0"/>
              <a:t>sotto la curva normale standard </a:t>
            </a:r>
            <a:r>
              <a:rPr lang="it-IT" dirty="0" smtClean="0"/>
              <a:t>a destra di </a:t>
            </a:r>
            <a:r>
              <a:rPr lang="it-IT" i="1" dirty="0" err="1"/>
              <a:t>z</a:t>
            </a:r>
            <a:r>
              <a:rPr lang="it-IT" dirty="0"/>
              <a:t> </a:t>
            </a:r>
            <a:r>
              <a:rPr lang="it-IT" dirty="0" smtClean="0"/>
              <a:t>è </a:t>
            </a:r>
            <a:r>
              <a:rPr lang="it-IT" dirty="0"/>
              <a:t>0.0089 </a:t>
            </a:r>
            <a:r>
              <a:rPr lang="it-IT" dirty="0" err="1" smtClean="0"/>
              <a:t>z</a:t>
            </a:r>
            <a:r>
              <a:rPr lang="it-IT" dirty="0" smtClean="0"/>
              <a:t> </a:t>
            </a:r>
            <a:r>
              <a:rPr lang="it-IT" i="1" dirty="0" smtClean="0"/>
              <a:t>è</a:t>
            </a:r>
            <a:r>
              <a:rPr lang="it-IT" dirty="0" smtClean="0"/>
              <a:t> positivo. Il valore di </a:t>
            </a:r>
            <a:r>
              <a:rPr lang="it-IT" dirty="0" err="1" smtClean="0"/>
              <a:t>z</a:t>
            </a:r>
            <a:r>
              <a:rPr lang="it-IT" dirty="0" smtClean="0"/>
              <a:t>  è:</a:t>
            </a:r>
            <a:endParaRPr lang="it-IT" dirty="0"/>
          </a:p>
          <a:p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2.37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82402" y="5974763"/>
            <a:ext cx="259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2"/>
              </a:rPr>
              <a:t>Tabella 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09691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Variabile Casuale Continua</a:t>
            </a:r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>
            <a:off x="457200" y="1381862"/>
            <a:ext cx="8229600" cy="1361653"/>
            <a:chOff x="457200" y="1484746"/>
            <a:chExt cx="8229600" cy="1361653"/>
          </a:xfrm>
        </p:grpSpPr>
        <p:sp>
          <p:nvSpPr>
            <p:cNvPr id="3" name="CasellaDiTesto 2"/>
            <p:cNvSpPr txBox="1"/>
            <p:nvPr/>
          </p:nvSpPr>
          <p:spPr>
            <a:xfrm>
              <a:off x="457200" y="1484746"/>
              <a:ext cx="822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La variabile </a:t>
              </a:r>
              <a:r>
                <a:rPr lang="it-IT" i="1" dirty="0" smtClean="0"/>
                <a:t>x</a:t>
              </a:r>
              <a:r>
                <a:rPr lang="it-IT" dirty="0" smtClean="0"/>
                <a:t> ha distribuzione normale con media 123.7 e standard </a:t>
              </a:r>
              <a:r>
                <a:rPr lang="it-IT" dirty="0" err="1" smtClean="0"/>
                <a:t>deviation</a:t>
              </a:r>
              <a:r>
                <a:rPr lang="it-IT" dirty="0" smtClean="0"/>
                <a:t> 6.01. Il valore della variabile standard </a:t>
              </a:r>
              <a:r>
                <a:rPr lang="it-IT" dirty="0" err="1" smtClean="0"/>
                <a:t>z</a:t>
              </a:r>
              <a:r>
                <a:rPr lang="it-IT" dirty="0" smtClean="0"/>
                <a:t> per </a:t>
              </a:r>
              <a:r>
                <a:rPr lang="it-IT" i="1" dirty="0" smtClean="0"/>
                <a:t>x</a:t>
              </a:r>
              <a:r>
                <a:rPr lang="it-IT" dirty="0" smtClean="0"/>
                <a:t> = 133.67, arrotondato a due decimali è:</a:t>
              </a:r>
            </a:p>
          </p:txBody>
        </p:sp>
        <p:graphicFrame>
          <p:nvGraphicFramePr>
            <p:cNvPr id="4" name="Ogget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362399"/>
                </p:ext>
              </p:extLst>
            </p:nvPr>
          </p:nvGraphicFramePr>
          <p:xfrm>
            <a:off x="3048745" y="2342400"/>
            <a:ext cx="3023994" cy="503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6" name="Equation" r:id="rId3" imgW="2438400" imgH="406400" progId="Equation.3">
                    <p:embed/>
                  </p:oleObj>
                </mc:Choice>
                <mc:Fallback>
                  <p:oleObj name="Equation" r:id="rId3" imgW="2438400" imgH="406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048745" y="2342400"/>
                          <a:ext cx="3023994" cy="5039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CasellaDiTesto 5"/>
          <p:cNvSpPr txBox="1"/>
          <p:nvPr/>
        </p:nvSpPr>
        <p:spPr>
          <a:xfrm>
            <a:off x="457200" y="2897951"/>
            <a:ext cx="8229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	Per la distribuzione normale standard l’area alla sinistra di </a:t>
            </a:r>
            <a:r>
              <a:rPr lang="it-IT" i="1" dirty="0" err="1" smtClean="0"/>
              <a:t>z</a:t>
            </a:r>
            <a:r>
              <a:rPr lang="it-IT" dirty="0" smtClean="0"/>
              <a:t> </a:t>
            </a:r>
            <a:r>
              <a:rPr lang="it-IT" dirty="0"/>
              <a:t>= 1.23, </a:t>
            </a:r>
            <a:r>
              <a:rPr lang="it-IT" dirty="0" smtClean="0"/>
              <a:t>arrotondata alla quarta cifra decimale, è uguale a:</a:t>
            </a:r>
            <a:endParaRPr lang="it-IT" dirty="0"/>
          </a:p>
          <a:p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/>
              <a:t>	</a:t>
            </a:r>
            <a:r>
              <a:rPr lang="de-DE" dirty="0" smtClean="0"/>
              <a:t>0.8907</a:t>
            </a:r>
          </a:p>
          <a:p>
            <a:endParaRPr lang="de-DE" dirty="0"/>
          </a:p>
          <a:p>
            <a:r>
              <a:rPr lang="it-IT" dirty="0" smtClean="0"/>
              <a:t>	Per </a:t>
            </a:r>
            <a:r>
              <a:rPr lang="it-IT" dirty="0"/>
              <a:t>la distribuzione normale standard </a:t>
            </a:r>
            <a:r>
              <a:rPr lang="it-IT" dirty="0" smtClean="0"/>
              <a:t>l’area fra </a:t>
            </a:r>
            <a:r>
              <a:rPr lang="it-IT" i="1" dirty="0" err="1" smtClean="0"/>
              <a:t>z</a:t>
            </a:r>
            <a:r>
              <a:rPr lang="it-IT" dirty="0" smtClean="0"/>
              <a:t> </a:t>
            </a:r>
            <a:r>
              <a:rPr lang="it-IT" dirty="0"/>
              <a:t>= 1.03 and </a:t>
            </a:r>
            <a:r>
              <a:rPr lang="it-IT" i="1" dirty="0" err="1"/>
              <a:t>z</a:t>
            </a:r>
            <a:r>
              <a:rPr lang="it-IT" dirty="0"/>
              <a:t> = 1.30, arrotondata alla quarta cifra decimale, è uguale a:</a:t>
            </a:r>
          </a:p>
          <a:p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</a:t>
            </a:r>
            <a:r>
              <a:rPr lang="de-DE" dirty="0" smtClean="0"/>
              <a:t>0.0544</a:t>
            </a:r>
          </a:p>
          <a:p>
            <a:endParaRPr lang="it-IT" dirty="0" smtClean="0"/>
          </a:p>
          <a:p>
            <a:r>
              <a:rPr lang="it-IT" dirty="0" smtClean="0"/>
              <a:t>	Per </a:t>
            </a:r>
            <a:r>
              <a:rPr lang="it-IT" dirty="0"/>
              <a:t>la distribuzione normale standard l’area fra </a:t>
            </a:r>
            <a:r>
              <a:rPr lang="it-IT" i="1" dirty="0" err="1"/>
              <a:t>z</a:t>
            </a:r>
            <a:r>
              <a:rPr lang="it-IT" dirty="0"/>
              <a:t> = </a:t>
            </a:r>
            <a:r>
              <a:rPr lang="it-IT" dirty="0" smtClean="0"/>
              <a:t>-2.04 </a:t>
            </a:r>
            <a:r>
              <a:rPr lang="it-IT" dirty="0"/>
              <a:t>and </a:t>
            </a:r>
            <a:r>
              <a:rPr lang="it-IT" i="1" dirty="0" err="1"/>
              <a:t>z</a:t>
            </a:r>
            <a:r>
              <a:rPr lang="it-IT" dirty="0"/>
              <a:t> = </a:t>
            </a:r>
            <a:r>
              <a:rPr lang="it-IT" dirty="0" smtClean="0"/>
              <a:t>2.28, </a:t>
            </a:r>
            <a:r>
              <a:rPr lang="it-IT" dirty="0"/>
              <a:t>arrotondata alla quarta cifra decimale, è uguale a:</a:t>
            </a:r>
          </a:p>
          <a:p>
            <a:r>
              <a:rPr lang="de-DE" dirty="0"/>
              <a:t>	</a:t>
            </a:r>
            <a:r>
              <a:rPr lang="de-DE" dirty="0" err="1" smtClean="0"/>
              <a:t>Risposta</a:t>
            </a:r>
            <a:r>
              <a:rPr lang="de-DE" dirty="0" smtClean="0"/>
              <a:t>:</a:t>
            </a:r>
            <a:r>
              <a:rPr lang="de-DE" dirty="0"/>
              <a:t>	0.9680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57200" y="6225195"/>
            <a:ext cx="259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/>
              </a:rPr>
              <a:t>Tabella 6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471395" y="6225195"/>
            <a:ext cx="2593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hlinkClick r:id="rId6" action="ppaction://hlinkfile"/>
              </a:rPr>
              <a:t>Workbook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07383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Variabile Casuale Continua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381862"/>
            <a:ext cx="8229600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	Il Peso netto di tutte le scatole dei </a:t>
            </a:r>
            <a:r>
              <a:rPr lang="it-IT" dirty="0"/>
              <a:t>biscotti </a:t>
            </a:r>
            <a:r>
              <a:rPr lang="it-IT" dirty="0" smtClean="0"/>
              <a:t>Top Taste può essere descritto da una </a:t>
            </a:r>
            <a:r>
              <a:rPr lang="it-IT" dirty="0"/>
              <a:t>distribuzione che è approssimativamente normale con una media di 31,74 e una deviazione standard di 0,58</a:t>
            </a:r>
            <a:r>
              <a:rPr lang="it-IT" dirty="0" smtClean="0"/>
              <a:t>.</a:t>
            </a:r>
          </a:p>
          <a:p>
            <a:endParaRPr lang="it-IT" dirty="0"/>
          </a:p>
          <a:p>
            <a:pPr marL="342900" indent="-342900">
              <a:spcAft>
                <a:spcPts val="600"/>
              </a:spcAft>
              <a:buFont typeface="+mj-lt"/>
              <a:buAutoNum type="alphaUcPeriod"/>
            </a:pPr>
            <a:r>
              <a:rPr lang="it-IT" dirty="0" smtClean="0"/>
              <a:t>La probabilità </a:t>
            </a:r>
            <a:r>
              <a:rPr lang="it-IT" dirty="0"/>
              <a:t>che il peso netto di una scatola </a:t>
            </a:r>
            <a:r>
              <a:rPr lang="it-IT" dirty="0" smtClean="0"/>
              <a:t>di </a:t>
            </a:r>
            <a:r>
              <a:rPr lang="it-IT" dirty="0"/>
              <a:t>questi </a:t>
            </a:r>
            <a:r>
              <a:rPr lang="it-IT" dirty="0" smtClean="0"/>
              <a:t>biscotti, selezionata a caso sia maggiore  </a:t>
            </a:r>
            <a:r>
              <a:rPr lang="it-IT" dirty="0"/>
              <a:t>di 32,6 once, </a:t>
            </a:r>
            <a:r>
              <a:rPr lang="it-IT" dirty="0" smtClean="0"/>
              <a:t>arrotondata </a:t>
            </a:r>
            <a:r>
              <a:rPr lang="it-IT" dirty="0"/>
              <a:t>a quattro cifre decimali, è</a:t>
            </a:r>
            <a:r>
              <a:rPr lang="it-IT" dirty="0" smtClean="0"/>
              <a:t>: [0.0691]</a:t>
            </a:r>
          </a:p>
          <a:p>
            <a:pPr marL="342900" indent="-342900">
              <a:spcAft>
                <a:spcPts val="600"/>
              </a:spcAft>
              <a:buFont typeface="+mj-lt"/>
              <a:buAutoNum type="alphaUcPeriod"/>
            </a:pPr>
            <a:r>
              <a:rPr lang="it-IT" dirty="0"/>
              <a:t>La probabilità che il peso netto di una scatola di questi biscotti, selezionata a caso sia </a:t>
            </a:r>
            <a:r>
              <a:rPr lang="it-IT" dirty="0" smtClean="0"/>
              <a:t>minore di 31,58 </a:t>
            </a:r>
            <a:r>
              <a:rPr lang="it-IT" dirty="0"/>
              <a:t>once, </a:t>
            </a:r>
            <a:r>
              <a:rPr lang="it-IT" dirty="0" smtClean="0"/>
              <a:t>arrotondata </a:t>
            </a:r>
            <a:r>
              <a:rPr lang="it-IT" dirty="0"/>
              <a:t>a quattro cifre decimali, è: [</a:t>
            </a:r>
            <a:r>
              <a:rPr lang="it-IT" dirty="0" smtClean="0"/>
              <a:t>0.3913]</a:t>
            </a:r>
          </a:p>
          <a:p>
            <a:pPr marL="342900" indent="-342900">
              <a:spcAft>
                <a:spcPts val="600"/>
              </a:spcAft>
              <a:buFont typeface="+mj-lt"/>
              <a:buAutoNum type="alphaUcPeriod"/>
            </a:pPr>
            <a:r>
              <a:rPr lang="it-IT" dirty="0"/>
              <a:t>La probabilità che il peso netto di una scatola di questi biscotti, selezionata a caso sia </a:t>
            </a:r>
            <a:r>
              <a:rPr lang="it-IT" dirty="0" smtClean="0"/>
              <a:t>compreso fra 31,8 e 32.5 once</a:t>
            </a:r>
            <a:r>
              <a:rPr lang="it-IT" dirty="0"/>
              <a:t>, </a:t>
            </a:r>
            <a:r>
              <a:rPr lang="it-IT" dirty="0" smtClean="0"/>
              <a:t>arrotondata </a:t>
            </a:r>
            <a:r>
              <a:rPr lang="it-IT" dirty="0"/>
              <a:t>a quattro cifre decimali, è: [0.3638</a:t>
            </a:r>
            <a:r>
              <a:rPr lang="it-IT" dirty="0" smtClean="0"/>
              <a:t>]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6225195"/>
            <a:ext cx="259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2"/>
              </a:rPr>
              <a:t>Tabella 6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471395" y="6225195"/>
            <a:ext cx="2593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hlinkClick r:id="rId3" action="ppaction://hlinkfile"/>
              </a:rPr>
              <a:t>Workbook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970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>
                <a:solidFill>
                  <a:srgbClr val="FF0000"/>
                </a:solidFill>
                <a:latin typeface="Tahoma" charset="0"/>
              </a:rPr>
              <a:t>Esperimenti, Risultati, Spazio Campionario</a:t>
            </a:r>
            <a:endParaRPr lang="it-IT" dirty="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66" y="1864533"/>
            <a:ext cx="3923999" cy="1807754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66" y="3983748"/>
            <a:ext cx="4857173" cy="2232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04966" y="1495201"/>
            <a:ext cx="3711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1) Lancio di una moneta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04965" y="3672287"/>
            <a:ext cx="471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2) Lancio di due monete simultaneamente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090330" y="1864533"/>
            <a:ext cx="306891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/>
              <a:t>Diagramma di </a:t>
            </a:r>
            <a:r>
              <a:rPr lang="it-IT" dirty="0" err="1" smtClean="0"/>
              <a:t>Veen</a:t>
            </a:r>
            <a:endParaRPr lang="it-IT" dirty="0" smtClean="0"/>
          </a:p>
          <a:p>
            <a:pPr marL="342900" indent="-342900"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/>
              <a:t>Diagramma ad albero</a:t>
            </a:r>
            <a:endParaRPr lang="it-IT" dirty="0"/>
          </a:p>
        </p:txBody>
      </p:sp>
      <p:grpSp>
        <p:nvGrpSpPr>
          <p:cNvPr id="10" name="Gruppo 9"/>
          <p:cNvGrpSpPr/>
          <p:nvPr/>
        </p:nvGrpSpPr>
        <p:grpSpPr>
          <a:xfrm>
            <a:off x="5090329" y="4370294"/>
            <a:ext cx="3818605" cy="2300974"/>
            <a:chOff x="5090329" y="4370294"/>
            <a:chExt cx="3818605" cy="2300974"/>
          </a:xfrm>
        </p:grpSpPr>
        <p:pic>
          <p:nvPicPr>
            <p:cNvPr id="8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0329" y="4871268"/>
              <a:ext cx="3818605" cy="1800000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5826749" y="4370294"/>
              <a:ext cx="2345765" cy="373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Esempio</a:t>
              </a:r>
              <a:endParaRPr lang="it-IT" dirty="0"/>
            </a:p>
          </p:txBody>
        </p:sp>
      </p:grpSp>
      <p:sp>
        <p:nvSpPr>
          <p:cNvPr id="11" name="CasellaDiTesto 10"/>
          <p:cNvSpPr txBox="1"/>
          <p:nvPr/>
        </p:nvSpPr>
        <p:spPr>
          <a:xfrm>
            <a:off x="5090330" y="2790634"/>
            <a:ext cx="364428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it-IT" dirty="0" smtClean="0"/>
              <a:t>Evento semplice: H, T 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it-IT" dirty="0"/>
              <a:t>Evento semplice: </a:t>
            </a:r>
            <a:r>
              <a:rPr lang="it-IT" dirty="0" smtClean="0"/>
              <a:t>HH, HT, TH, TT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404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4350" y="209550"/>
            <a:ext cx="7772400" cy="1143000"/>
          </a:xfrm>
        </p:spPr>
        <p:txBody>
          <a:bodyPr/>
          <a:lstStyle/>
          <a:p>
            <a:pPr eaLnBrk="1" hangingPunct="1"/>
            <a:r>
              <a:rPr lang="it-IT" sz="3600" b="0" dirty="0">
                <a:solidFill>
                  <a:srgbClr val="FF0000"/>
                </a:solidFill>
                <a:latin typeface="Tahoma" charset="0"/>
              </a:rPr>
              <a:t>Calcolo delle Probabilità</a:t>
            </a:r>
            <a:br>
              <a:rPr lang="it-IT" sz="36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000" b="0" dirty="0" smtClean="0">
                <a:solidFill>
                  <a:srgbClr val="FF0000"/>
                </a:solidFill>
                <a:latin typeface="Tahoma" charset="0"/>
              </a:rPr>
              <a:t>Probabilità Classica</a:t>
            </a:r>
            <a:endParaRPr lang="it-IT" sz="2000" b="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1986" name="Text Box 1027"/>
          <p:cNvSpPr txBox="1">
            <a:spLocks noChangeArrowheads="1"/>
          </p:cNvSpPr>
          <p:nvPr/>
        </p:nvSpPr>
        <p:spPr bwMode="auto">
          <a:xfrm>
            <a:off x="584200" y="3881007"/>
            <a:ext cx="8253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+mn-lt"/>
              </a:rPr>
              <a:t>Lancio di un dado</a:t>
            </a:r>
            <a:r>
              <a:rPr lang="it-IT" sz="2000" b="0" i="1" dirty="0">
                <a:solidFill>
                  <a:srgbClr val="292934"/>
                </a:solidFill>
                <a:latin typeface="+mn-lt"/>
              </a:rPr>
              <a:t> onesto 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a 4 facce: </a:t>
            </a:r>
            <a:r>
              <a:rPr lang="it-IT" sz="20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2000" b="0" i="1" dirty="0">
                <a:solidFill>
                  <a:srgbClr val="292934"/>
                </a:solidFill>
                <a:latin typeface="+mn-lt"/>
              </a:rPr>
              <a:t>E</a:t>
            </a:r>
            <a:r>
              <a:rPr lang="it-IT" sz="2000" b="0" baseline="-25000" dirty="0">
                <a:solidFill>
                  <a:srgbClr val="292934"/>
                </a:solidFill>
                <a:latin typeface="+mn-lt"/>
              </a:rPr>
              <a:t>i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)=1/4 ; </a:t>
            </a:r>
            <a:r>
              <a:rPr lang="it-IT" sz="20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2000" b="0" i="1" dirty="0">
                <a:solidFill>
                  <a:srgbClr val="292934"/>
                </a:solidFill>
                <a:latin typeface="+mn-lt"/>
              </a:rPr>
              <a:t>pari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) = </a:t>
            </a:r>
            <a:r>
              <a:rPr lang="it-IT" sz="20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2000" b="0" i="1" dirty="0">
                <a:solidFill>
                  <a:srgbClr val="292934"/>
                </a:solidFill>
                <a:latin typeface="+mn-lt"/>
              </a:rPr>
              <a:t>dispari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) = 1/2 </a:t>
            </a:r>
          </a:p>
        </p:txBody>
      </p:sp>
      <p:sp>
        <p:nvSpPr>
          <p:cNvPr id="41987" name="Text Box 1030"/>
          <p:cNvSpPr txBox="1">
            <a:spLocks noChangeArrowheads="1"/>
          </p:cNvSpPr>
          <p:nvPr/>
        </p:nvSpPr>
        <p:spPr bwMode="auto">
          <a:xfrm>
            <a:off x="563563" y="1293501"/>
            <a:ext cx="82740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+mn-lt"/>
              </a:rPr>
              <a:t>Eventi equiprobabili.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 Due o più eventi che hanno la medesima probabilità di verificarsi sono detti </a:t>
            </a:r>
            <a:r>
              <a:rPr lang="it-IT" sz="2000" b="0" u="sng" dirty="0">
                <a:solidFill>
                  <a:srgbClr val="292934"/>
                </a:solidFill>
                <a:latin typeface="+mn-lt"/>
              </a:rPr>
              <a:t>equiprobabili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.</a:t>
            </a:r>
          </a:p>
        </p:txBody>
      </p:sp>
      <p:sp>
        <p:nvSpPr>
          <p:cNvPr id="41991" name="Text Box 1066"/>
          <p:cNvSpPr txBox="1">
            <a:spLocks noChangeArrowheads="1"/>
          </p:cNvSpPr>
          <p:nvPr/>
        </p:nvSpPr>
        <p:spPr bwMode="auto">
          <a:xfrm>
            <a:off x="577850" y="4389512"/>
            <a:ext cx="8274050" cy="173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+mn-lt"/>
              </a:rPr>
              <a:t>Esempi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. </a:t>
            </a:r>
          </a:p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Lancio di una moneta bilanciata: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{</a:t>
            </a:r>
            <a:r>
              <a:rPr lang="it-IT" sz="1800" b="0" i="1" dirty="0">
                <a:solidFill>
                  <a:srgbClr val="292934"/>
                </a:solidFill>
                <a:latin typeface="+mn-lt"/>
                <a:cs typeface="Times New Roman" charset="0"/>
              </a:rPr>
              <a:t>Testa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}=?;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 {</a:t>
            </a:r>
            <a:r>
              <a:rPr lang="it-IT" sz="1800" b="0" i="1" dirty="0">
                <a:solidFill>
                  <a:srgbClr val="292934"/>
                </a:solidFill>
                <a:latin typeface="+mn-lt"/>
                <a:cs typeface="Times New Roman" charset="0"/>
              </a:rPr>
              <a:t>Croce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}=?. </a:t>
            </a:r>
          </a:p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Associazione composta da 40 Donne e 60 Uomini: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: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{</a:t>
            </a:r>
            <a:r>
              <a:rPr lang="it-IT" sz="1800" b="0" i="1" dirty="0">
                <a:solidFill>
                  <a:srgbClr val="292934"/>
                </a:solidFill>
                <a:latin typeface="+mn-lt"/>
                <a:cs typeface="Times New Roman" charset="0"/>
              </a:rPr>
              <a:t>Donna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}=?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; </a:t>
            </a:r>
            <a:r>
              <a:rPr lang="it-IT" sz="1800" b="0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={</a:t>
            </a:r>
            <a:r>
              <a:rPr lang="it-IT" sz="1800" b="0" i="1" dirty="0">
                <a:solidFill>
                  <a:srgbClr val="292934"/>
                </a:solidFill>
                <a:latin typeface="+mn-lt"/>
                <a:cs typeface="Times New Roman" charset="0"/>
              </a:rPr>
              <a:t>Uomo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}=?. </a:t>
            </a:r>
          </a:p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Studente scelto fra i 24 della classe, 16 di questi alla 1° interrogazione: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{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Non Interrogati}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=? ;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{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Interrogati}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=?</a:t>
            </a:r>
          </a:p>
        </p:txBody>
      </p:sp>
      <p:sp>
        <p:nvSpPr>
          <p:cNvPr id="41992" name="Text Box 1040"/>
          <p:cNvSpPr txBox="1">
            <a:spLocks noChangeArrowheads="1"/>
          </p:cNvSpPr>
          <p:nvPr/>
        </p:nvSpPr>
        <p:spPr bwMode="auto">
          <a:xfrm>
            <a:off x="5589588" y="6169208"/>
            <a:ext cx="2971706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Appunti. 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  <a:hlinkClick r:id="rId3" action="ppaction://hlinkfile"/>
              </a:rPr>
              <a:t>Capitolo 4</a:t>
            </a:r>
            <a:endParaRPr lang="it-IT" sz="2000" dirty="0">
              <a:solidFill>
                <a:srgbClr val="292934"/>
              </a:solidFill>
              <a:latin typeface="Tahoma" charset="0"/>
            </a:endParaRP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490669"/>
              </p:ext>
            </p:extLst>
          </p:nvPr>
        </p:nvGraphicFramePr>
        <p:xfrm>
          <a:off x="2742573" y="2209454"/>
          <a:ext cx="3514001" cy="149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quation" r:id="rId4" imgW="2273300" imgH="965200" progId="Equation.3">
                  <p:embed/>
                </p:oleObj>
              </mc:Choice>
              <mc:Fallback>
                <p:oleObj name="Equation" r:id="rId4" imgW="2273300" imgH="965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2573" y="2209454"/>
                        <a:ext cx="3514001" cy="1491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45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solidFill>
                  <a:srgbClr val="FF0000"/>
                </a:solidFill>
                <a:latin typeface="Tahoma" charset="0"/>
              </a:rPr>
              <a:t>Calcolo delle Probabilità</a:t>
            </a:r>
            <a:br>
              <a:rPr lang="it-IT" dirty="0">
                <a:solidFill>
                  <a:srgbClr val="FF0000"/>
                </a:solidFill>
                <a:latin typeface="Tahoma" charset="0"/>
              </a:rPr>
            </a:br>
            <a:r>
              <a:rPr lang="it-IT" sz="2800" dirty="0">
                <a:solidFill>
                  <a:srgbClr val="FF0000"/>
                </a:solidFill>
                <a:latin typeface="Tahoma" charset="0"/>
              </a:rPr>
              <a:t>Probabilità Empirica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28706" y="1464238"/>
            <a:ext cx="8621059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>
              <a:spcAft>
                <a:spcPts val="1200"/>
              </a:spcAft>
            </a:pPr>
            <a:r>
              <a:rPr lang="it-IT" sz="2000" b="1" dirty="0" smtClean="0"/>
              <a:t>Frequenza Relativa e Probabilità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la prossima auto che transita sia di colore grigio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presa una famiglia a caso questa possieda la casa in cui abita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presa a caso una ragazza questa abbia mai fumato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una persona di 80 anni sopravviva ancora un anno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il lancio di una moneta ‘truccata’ dia quale risultato testa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Probabilità che perso a caso un automobilista questo possieda una SUV</a:t>
            </a:r>
            <a:endParaRPr lang="it-IT" sz="2000" dirty="0" smtClean="0"/>
          </a:p>
          <a:p>
            <a:pPr marL="447675">
              <a:spcBef>
                <a:spcPts val="600"/>
              </a:spcBef>
            </a:pPr>
            <a:r>
              <a:rPr lang="it-IT" dirty="0"/>
              <a:t>Cosa accumuna il calcolo delle probabilità </a:t>
            </a:r>
            <a:r>
              <a:rPr lang="it-IT" dirty="0" smtClean="0"/>
              <a:t>negli esempio 1</a:t>
            </a:r>
            <a:r>
              <a:rPr lang="it-IT" dirty="0"/>
              <a:t>-6</a:t>
            </a:r>
            <a:r>
              <a:rPr lang="it-IT" dirty="0" smtClean="0"/>
              <a:t>? Abbiamo informazioni a priori che consentano di valutare la probabilità dell’evento “prossima auto ….”, …. </a:t>
            </a:r>
            <a:endParaRPr lang="it-IT" dirty="0"/>
          </a:p>
        </p:txBody>
      </p:sp>
      <p:grpSp>
        <p:nvGrpSpPr>
          <p:cNvPr id="8" name="Gruppo 7"/>
          <p:cNvGrpSpPr/>
          <p:nvPr/>
        </p:nvGrpSpPr>
        <p:grpSpPr>
          <a:xfrm>
            <a:off x="328706" y="4467415"/>
            <a:ext cx="8621059" cy="1889119"/>
            <a:chOff x="328706" y="4467415"/>
            <a:chExt cx="8621059" cy="1889119"/>
          </a:xfrm>
        </p:grpSpPr>
        <p:sp>
          <p:nvSpPr>
            <p:cNvPr id="5" name="CasellaDiTesto 4"/>
            <p:cNvSpPr txBox="1"/>
            <p:nvPr/>
          </p:nvSpPr>
          <p:spPr>
            <a:xfrm>
              <a:off x="328706" y="4467415"/>
              <a:ext cx="86210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buFont typeface="Wingdings" charset="2"/>
                <a:buChar char=" "/>
              </a:pPr>
              <a:r>
                <a:rPr lang="it-IT" b="1" dirty="0" smtClean="0"/>
                <a:t>Frequenza Relativa come approssimazione della Probabilità</a:t>
              </a:r>
              <a:r>
                <a:rPr lang="it-IT" dirty="0" smtClean="0"/>
                <a:t>. Se un esperimento è ripetuto </a:t>
              </a:r>
              <a:r>
                <a:rPr lang="it-IT" i="1" dirty="0" err="1" smtClean="0"/>
                <a:t>n</a:t>
              </a:r>
              <a:r>
                <a:rPr lang="it-IT" dirty="0" smtClean="0"/>
                <a:t> volte e l’</a:t>
              </a:r>
              <a:r>
                <a:rPr lang="it-IT" i="1" dirty="0" smtClean="0"/>
                <a:t>A</a:t>
              </a:r>
              <a:r>
                <a:rPr lang="it-IT" dirty="0" smtClean="0"/>
                <a:t> evento è osservato </a:t>
              </a:r>
              <a:r>
                <a:rPr lang="it-IT" i="1" dirty="0" err="1" smtClean="0"/>
                <a:t>f</a:t>
              </a:r>
              <a:r>
                <a:rPr lang="it-IT" dirty="0" smtClean="0"/>
                <a:t> volte, la probabilità associata all’evento </a:t>
              </a:r>
              <a:r>
                <a:rPr lang="it-IT" i="1" dirty="0" smtClean="0"/>
                <a:t>A</a:t>
              </a:r>
              <a:r>
                <a:rPr lang="it-IT" dirty="0" smtClean="0"/>
                <a:t> è approssimata dalla frequenza relativa della di </a:t>
              </a:r>
              <a:r>
                <a:rPr lang="it-IT" i="1" dirty="0" smtClean="0"/>
                <a:t>A</a:t>
              </a:r>
              <a:endParaRPr lang="it-IT" i="1" dirty="0"/>
            </a:p>
          </p:txBody>
        </p:sp>
        <p:graphicFrame>
          <p:nvGraphicFramePr>
            <p:cNvPr id="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4069405"/>
                </p:ext>
              </p:extLst>
            </p:nvPr>
          </p:nvGraphicFramePr>
          <p:xfrm>
            <a:off x="3949748" y="5518334"/>
            <a:ext cx="1378975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3" name="Equation" r:id="rId3" imgW="647640" imgH="393480" progId="Equation.3">
                    <p:embed/>
                  </p:oleObj>
                </mc:Choice>
                <mc:Fallback>
                  <p:oleObj name="Equation" r:id="rId3" imgW="647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9748" y="5518334"/>
                          <a:ext cx="1378975" cy="838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87390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276225"/>
            <a:ext cx="8418513" cy="90809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4000" b="0" dirty="0">
                <a:solidFill>
                  <a:srgbClr val="FF0000"/>
                </a:solidFill>
                <a:latin typeface="Tahoma" charset="0"/>
              </a:rPr>
              <a:t>Calcolo delle Probabilità</a:t>
            </a:r>
            <a:br>
              <a:rPr lang="it-IT" sz="40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Probabilità Empirica</a:t>
            </a:r>
            <a:endParaRPr lang="it-IT" sz="2400" b="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768827" y="1331401"/>
            <a:ext cx="2397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Frequenza relativa</a:t>
            </a:r>
          </a:p>
        </p:txBody>
      </p:sp>
      <p:graphicFrame>
        <p:nvGraphicFramePr>
          <p:cNvPr id="238659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41502"/>
              </p:ext>
            </p:extLst>
          </p:nvPr>
        </p:nvGraphicFramePr>
        <p:xfrm>
          <a:off x="3762375" y="1334064"/>
          <a:ext cx="5091113" cy="229395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5113"/>
                <a:gridCol w="1395412"/>
                <a:gridCol w="1057275"/>
                <a:gridCol w="1055688"/>
                <a:gridCol w="1317625"/>
              </a:tblGrid>
              <a:tr h="33525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Tentativi di Corteggiamento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Motivo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Tentativi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Successi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% Successo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  <a:tr h="34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A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Fisico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30.00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  <a:tr h="3825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B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Intelligenza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12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41.67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  <a:tr h="314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C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Ricchezza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20.00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  <a:tr h="30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D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Disperazione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23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21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91.30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  <a:tr h="30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Totale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50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30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60.00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10" marB="45710" horzOverflow="overflow"/>
                </a:tc>
              </a:tr>
            </a:tbl>
          </a:graphicData>
        </a:graphic>
      </p:graphicFrame>
      <p:sp>
        <p:nvSpPr>
          <p:cNvPr id="53377" name="Text Box 129"/>
          <p:cNvSpPr txBox="1">
            <a:spLocks noChangeArrowheads="1"/>
          </p:cNvSpPr>
          <p:nvPr/>
        </p:nvSpPr>
        <p:spPr bwMode="auto">
          <a:xfrm>
            <a:off x="522090" y="3731983"/>
            <a:ext cx="8274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73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I valori calcolati della probabilità </a:t>
            </a:r>
            <a:r>
              <a:rPr lang="it-IT" sz="18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(X) possono essere utilizzati per fare previsioni solo assumendo che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le condizioni sperimentali non siano cambiate!!! </a:t>
            </a:r>
            <a:endParaRPr lang="it-IT" sz="2000" b="0" dirty="0">
              <a:solidFill>
                <a:srgbClr val="292934"/>
              </a:solidFill>
              <a:latin typeface="+mn-lt"/>
            </a:endParaRPr>
          </a:p>
        </p:txBody>
      </p:sp>
      <p:graphicFrame>
        <p:nvGraphicFramePr>
          <p:cNvPr id="238661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988706"/>
              </p:ext>
            </p:extLst>
          </p:nvPr>
        </p:nvGraphicFramePr>
        <p:xfrm>
          <a:off x="3787775" y="4688446"/>
          <a:ext cx="5045075" cy="151910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25650"/>
                <a:gridCol w="1730375"/>
                <a:gridCol w="1289050"/>
              </a:tblGrid>
              <a:tr h="32399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Famiglie che possiedono la casa in cui abitano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2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Evento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Frequenza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Fr.Relativa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</a:tr>
              <a:tr h="325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Proprietario 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630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0.63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</a:tr>
              <a:tr h="2572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Inquilino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370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0.37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</a:tr>
              <a:tr h="2439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Totale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1000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/>
                          <a:cs typeface="Verdana"/>
                        </a:rPr>
                        <a:t>1.00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cs typeface="Verdana"/>
                      </a:endParaRPr>
                    </a:p>
                  </a:txBody>
                  <a:tcPr marT="45740" marB="45740" horzOverflow="overflow"/>
                </a:tc>
              </a:tr>
            </a:tbl>
          </a:graphicData>
        </a:graphic>
      </p:graphicFrame>
      <p:sp>
        <p:nvSpPr>
          <p:cNvPr id="53497" name="Text Box 249"/>
          <p:cNvSpPr txBox="1">
            <a:spLocks noChangeArrowheads="1"/>
          </p:cNvSpPr>
          <p:nvPr/>
        </p:nvSpPr>
        <p:spPr bwMode="auto">
          <a:xfrm>
            <a:off x="181563" y="4719684"/>
            <a:ext cx="333363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i="1" dirty="0">
                <a:solidFill>
                  <a:srgbClr val="292934"/>
                </a:solidFill>
                <a:latin typeface="+mn-lt"/>
              </a:rPr>
              <a:t>Legge dei grandi numeri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. Se un esperimento è ripetuto molte volte la frequenza relativa di un evento approssima il valore della probabilità</a:t>
            </a:r>
          </a:p>
        </p:txBody>
      </p:sp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438823"/>
              </p:ext>
            </p:extLst>
          </p:nvPr>
        </p:nvGraphicFramePr>
        <p:xfrm>
          <a:off x="888647" y="1918071"/>
          <a:ext cx="2062162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Equation" r:id="rId3" imgW="1333500" imgH="901700" progId="Equation.3">
                  <p:embed/>
                </p:oleObj>
              </mc:Choice>
              <mc:Fallback>
                <p:oleObj name="Equation" r:id="rId3" imgW="1333500" imgH="901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8647" y="1918071"/>
                        <a:ext cx="2062162" cy="139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Connettore 1 4"/>
          <p:cNvCxnSpPr/>
          <p:nvPr/>
        </p:nvCxnSpPr>
        <p:spPr>
          <a:xfrm>
            <a:off x="269412" y="4481236"/>
            <a:ext cx="868535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8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8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77" grpId="0" autoUpdateAnimBg="0"/>
      <p:bldP spid="5349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0303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Calcolo delle Probabilità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3100" dirty="0" smtClean="0">
                <a:solidFill>
                  <a:srgbClr val="FF0000"/>
                </a:solidFill>
              </a:rPr>
              <a:t>Probabilità Soggettiva</a:t>
            </a:r>
            <a:endParaRPr lang="it-IT" sz="3100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03411" y="1479181"/>
            <a:ext cx="8387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/>
              <a:t>Probabilità soggettiva</a:t>
            </a:r>
            <a:r>
              <a:rPr lang="it-IT" dirty="0" smtClean="0"/>
              <a:t>. Si definisce probabilità soggettiva la probabilità assegnata ad un dato evento sulla base di un parere soggettivo, sulla esperienza o su informazioni possedute da soggetto che stima la probabilità.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480238"/>
            <a:ext cx="8229600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>
              <a:spcAft>
                <a:spcPts val="600"/>
              </a:spcAft>
            </a:pPr>
            <a:r>
              <a:rPr lang="it-IT" b="1" dirty="0"/>
              <a:t>Probabilità soggettiva</a:t>
            </a:r>
            <a:r>
              <a:rPr lang="it-IT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La probabilità che Aldo superi l’esame di statistica con un punteggio pari o superiore a 28/30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La probabilità che i dividendi delle azioni FCA superino il 6% dell’investimento iniziale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La probabilità che la nazionale italiana di Rugby vinca il prossimo torneo delle sei nazioni</a:t>
            </a:r>
          </a:p>
          <a:p>
            <a:pPr indent="358775">
              <a:spcBef>
                <a:spcPts val="600"/>
              </a:spcBef>
            </a:pPr>
            <a:r>
              <a:rPr lang="it-IT" dirty="0"/>
              <a:t>Cosa accumuna il calcolo delle probabilità negli esempio 1</a:t>
            </a:r>
            <a:r>
              <a:rPr lang="it-IT" dirty="0" smtClean="0"/>
              <a:t>-3? Cosa differenzia il calcolo delle probabilità degli eventi 1-3 rispetto al calcolo della probabilità classica e empirica?  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57200" y="549644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probabilità soggettiva è assegnata in modo arbitrario e per questa ragione è influenzata da pregiudizi, precedenti esperienze, valutazione approssimative, ecc.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87053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5502</Words>
  <Application>Microsoft Macintosh PowerPoint</Application>
  <PresentationFormat>Presentazione su schermo (4:3)</PresentationFormat>
  <Paragraphs>603</Paragraphs>
  <Slides>49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49</vt:i4>
      </vt:variant>
    </vt:vector>
  </HeadingPairs>
  <TitlesOfParts>
    <vt:vector size="53" baseType="lpstr">
      <vt:lpstr>Tema di Office</vt:lpstr>
      <vt:lpstr>Equation</vt:lpstr>
      <vt:lpstr>Foglio di lavoro</vt:lpstr>
      <vt:lpstr>Grafico</vt:lpstr>
      <vt:lpstr>Analisi dei Dati Corso di Laurea in Scienze Motorie AA 2015/16  Corso Teorico/Pratico I Anno I Semestre</vt:lpstr>
      <vt:lpstr>Contenuto</vt:lpstr>
      <vt:lpstr>Probabilità</vt:lpstr>
      <vt:lpstr>Esperimenti, Risultati, Spazio Campionario</vt:lpstr>
      <vt:lpstr>Esperimenti, Risultati, Spazio Campionario</vt:lpstr>
      <vt:lpstr>Calcolo delle Probabilità Probabilità Classica</vt:lpstr>
      <vt:lpstr>Calcolo delle Probabilità Probabilità Empirica</vt:lpstr>
      <vt:lpstr>Calcolo delle Probabilità Probabilità Empirica</vt:lpstr>
      <vt:lpstr>Calcolo delle Probabilità Probabilità Soggettiva</vt:lpstr>
      <vt:lpstr>Calcolo delle Probabilità</vt:lpstr>
      <vt:lpstr>Probabilità Marginale e Condizionale </vt:lpstr>
      <vt:lpstr>Probabilità Marginale e Condizionale </vt:lpstr>
      <vt:lpstr>Probabilità Marginale e Condizionale </vt:lpstr>
      <vt:lpstr>Probabilità Marginale e Condizionale  Eventi mutuamente esclusivi e proprietà additiva della probabilità </vt:lpstr>
      <vt:lpstr>Probabilità Marginale e Condizionale  Eventi condizionati e proprietà moltiplicativa della probabilità</vt:lpstr>
      <vt:lpstr>Variabili casuali discrete Distribuzione di Probabilità</vt:lpstr>
      <vt:lpstr>Variabili casuali discrete Distribuzione di Probabilità</vt:lpstr>
      <vt:lpstr>Variabili casuali discrete Media e Deviazione standard</vt:lpstr>
      <vt:lpstr>Ogni giocata una vincita</vt:lpstr>
      <vt:lpstr>Lotteria Istantanea - Gratta e Vinci</vt:lpstr>
      <vt:lpstr>Esperimento  Binomiale o di Bernoulli  </vt:lpstr>
      <vt:lpstr>Esperimento  Binomiale o di Bernoulli  </vt:lpstr>
      <vt:lpstr>Calcolo delle Probabilità Eventi Indipendenti e Complementari</vt:lpstr>
      <vt:lpstr>Distribuzione Binomiale</vt:lpstr>
      <vt:lpstr>Proprietà della Binomiale</vt:lpstr>
      <vt:lpstr>Binomiale Simmetrica e Normale</vt:lpstr>
      <vt:lpstr>Variabile Casuale Continua</vt:lpstr>
      <vt:lpstr>Variabile Casuale Continua Funzione di Distribuzione P(x) </vt:lpstr>
      <vt:lpstr>Calcolo della Probabilità P(x)</vt:lpstr>
      <vt:lpstr>Distribuzione Normale o di Gauss</vt:lpstr>
      <vt:lpstr>Curva di distribuzione Normale</vt:lpstr>
      <vt:lpstr>Parametri della Normale</vt:lpstr>
      <vt:lpstr>Distribuzione Normale standard</vt:lpstr>
      <vt:lpstr>Tabella della Normale Standard</vt:lpstr>
      <vt:lpstr>Valore di z e Probabilità</vt:lpstr>
      <vt:lpstr>Valore di z e Probabilità</vt:lpstr>
      <vt:lpstr>Esempio di Uso della Normale</vt:lpstr>
      <vt:lpstr>Esercizi - Probabilità</vt:lpstr>
      <vt:lpstr>Variabili Casuali Discrete</vt:lpstr>
      <vt:lpstr>Variabili Casuali Discrete</vt:lpstr>
      <vt:lpstr>Variabili Casuali Discrete</vt:lpstr>
      <vt:lpstr>Variabili Casuali Discrete</vt:lpstr>
      <vt:lpstr>Variabili Casuali discrete</vt:lpstr>
      <vt:lpstr>Variabile Casuale Discreta</vt:lpstr>
      <vt:lpstr>Variabile Casuale Continua</vt:lpstr>
      <vt:lpstr>Variabili Casuali Continue</vt:lpstr>
      <vt:lpstr>Variabili Casuali Continua</vt:lpstr>
      <vt:lpstr>Variabile Casuale Continua</vt:lpstr>
      <vt:lpstr>Variabile Casuale Continua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claudio bonifazzi</dc:creator>
  <cp:lastModifiedBy>claudio bonifazzi</cp:lastModifiedBy>
  <cp:revision>95</cp:revision>
  <dcterms:created xsi:type="dcterms:W3CDTF">2015-11-02T08:57:02Z</dcterms:created>
  <dcterms:modified xsi:type="dcterms:W3CDTF">2015-11-17T17:09:55Z</dcterms:modified>
</cp:coreProperties>
</file>