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579" r:id="rId2"/>
    <p:sldId id="641" r:id="rId3"/>
    <p:sldId id="793" r:id="rId4"/>
    <p:sldId id="794" r:id="rId5"/>
    <p:sldId id="795" r:id="rId6"/>
    <p:sldId id="801" r:id="rId7"/>
    <p:sldId id="796" r:id="rId8"/>
    <p:sldId id="797" r:id="rId9"/>
    <p:sldId id="798" r:id="rId10"/>
    <p:sldId id="799" r:id="rId11"/>
    <p:sldId id="802" r:id="rId12"/>
    <p:sldId id="803" r:id="rId13"/>
    <p:sldId id="805" r:id="rId14"/>
    <p:sldId id="806" r:id="rId15"/>
    <p:sldId id="807" r:id="rId16"/>
    <p:sldId id="816" r:id="rId17"/>
    <p:sldId id="808" r:id="rId18"/>
    <p:sldId id="809" r:id="rId19"/>
    <p:sldId id="810" r:id="rId20"/>
    <p:sldId id="811" r:id="rId21"/>
    <p:sldId id="812" r:id="rId22"/>
    <p:sldId id="813" r:id="rId23"/>
    <p:sldId id="814" r:id="rId24"/>
    <p:sldId id="815" r:id="rId25"/>
    <p:sldId id="817" r:id="rId26"/>
    <p:sldId id="818" r:id="rId27"/>
    <p:sldId id="819" r:id="rId28"/>
    <p:sldId id="820" r:id="rId29"/>
    <p:sldId id="821" r:id="rId30"/>
    <p:sldId id="822" r:id="rId31"/>
    <p:sldId id="823" r:id="rId32"/>
    <p:sldId id="824" r:id="rId33"/>
    <p:sldId id="825" r:id="rId34"/>
    <p:sldId id="826" r:id="rId35"/>
    <p:sldId id="827" r:id="rId36"/>
    <p:sldId id="828" r:id="rId37"/>
    <p:sldId id="75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i Lock Morgan" initials="kl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000"/>
    <a:srgbClr val="F715DC"/>
    <a:srgbClr val="BA0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15" autoAdjust="0"/>
  </p:normalViewPr>
  <p:slideViewPr>
    <p:cSldViewPr>
      <p:cViewPr varScale="1">
        <p:scale>
          <a:sx n="101" d="100"/>
          <a:sy n="101" d="100"/>
        </p:scale>
        <p:origin x="-176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commentAuthors" Target="commentAuthors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77D7C-6E98-443D-9186-B6C061ABD919}" type="datetimeFigureOut">
              <a:rPr lang="en-US" smtClean="0"/>
              <a:pPr/>
              <a:t>09/11/14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81A71-1E8A-43E8-B5C2-524F1D0E2AC7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73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4A0B3-D59B-4A0C-B834-D1F990153E5F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4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371600" y="457200"/>
            <a:ext cx="6400800" cy="762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 b="1" cap="none" spc="250" baseline="0">
                <a:solidFill>
                  <a:srgbClr val="DC0000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Section xx</a:t>
            </a:r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066800" y="2105025"/>
            <a:ext cx="7010400" cy="2647950"/>
          </a:xfrm>
          <a:solidFill>
            <a:schemeClr val="accent1"/>
          </a:solidFill>
          <a:ln w="127000" cmpd="tri">
            <a:solidFill>
              <a:schemeClr val="accent2"/>
            </a:solidFill>
          </a:ln>
        </p:spPr>
        <p:txBody>
          <a:bodyPr anchor="ctr">
            <a:normAutofit/>
          </a:bodyPr>
          <a:lstStyle>
            <a:lvl1pPr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Section Title</a:t>
            </a:r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49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DC0000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 Placeholder 12"/>
          <p:cNvSpPr>
            <a:spLocks noGrp="1"/>
          </p:cNvSpPr>
          <p:nvPr>
            <p:ph idx="1"/>
          </p:nvPr>
        </p:nvSpPr>
        <p:spPr>
          <a:xfrm>
            <a:off x="301752" y="1066800"/>
            <a:ext cx="8534400" cy="49530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 sz="3200"/>
            </a:lvl1pPr>
            <a:lvl2pPr>
              <a:spcBef>
                <a:spcPts val="0"/>
              </a:spcBef>
              <a:spcAft>
                <a:spcPts val="1800"/>
              </a:spcAft>
              <a:defRPr sz="2800"/>
            </a:lvl2pPr>
            <a:lvl3pPr>
              <a:spcBef>
                <a:spcPts val="0"/>
              </a:spcBef>
              <a:spcAft>
                <a:spcPts val="1800"/>
              </a:spcAft>
              <a:defRPr sz="2400"/>
            </a:lvl3pPr>
            <a:lvl4pPr>
              <a:spcBef>
                <a:spcPts val="0"/>
              </a:spcBef>
              <a:spcAft>
                <a:spcPts val="1800"/>
              </a:spcAft>
              <a:defRPr sz="2000"/>
            </a:lvl4pPr>
            <a:lvl5pPr>
              <a:spcBef>
                <a:spcPts val="0"/>
              </a:spcBef>
              <a:spcAft>
                <a:spcPts val="1800"/>
              </a:spcAft>
              <a:defRPr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42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1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3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784" y="152400"/>
            <a:ext cx="7290816" cy="762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2" descr="http://t3.gstatic.com/images?q=tbn:ANd9GcTYmiLh9B_aVjviHh1xZIewSwIAVBJM6GGUwjQGMknDgt1O3VWWMFpakkXX"/>
          <p:cNvPicPr>
            <a:picLocks noChangeAspect="1" noChangeArrowheads="1"/>
          </p:cNvPicPr>
          <p:nvPr userDrawn="1"/>
        </p:nvPicPr>
        <p:blipFill>
          <a:blip r:embed="rId2" cstate="print"/>
          <a:srcRect t="17160" b="8480"/>
          <a:stretch>
            <a:fillRect/>
          </a:stretch>
        </p:blipFill>
        <p:spPr bwMode="auto">
          <a:xfrm>
            <a:off x="173736" y="173736"/>
            <a:ext cx="1066800" cy="990600"/>
          </a:xfrm>
          <a:prstGeom prst="rect">
            <a:avLst/>
          </a:prstGeom>
          <a:noFill/>
        </p:spPr>
      </p:pic>
      <p:sp>
        <p:nvSpPr>
          <p:cNvPr id="9" name="Text Placeholder 12"/>
          <p:cNvSpPr>
            <a:spLocks noGrp="1"/>
          </p:cNvSpPr>
          <p:nvPr>
            <p:ph idx="1"/>
          </p:nvPr>
        </p:nvSpPr>
        <p:spPr>
          <a:xfrm>
            <a:off x="301752" y="1371600"/>
            <a:ext cx="8534400" cy="2209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spcBef>
                <a:spcPts val="0"/>
              </a:spcBef>
              <a:spcAft>
                <a:spcPts val="1800"/>
              </a:spcAft>
              <a:buNone/>
              <a:defRPr sz="3200"/>
            </a:lvl1pPr>
            <a:lvl2pPr>
              <a:spcBef>
                <a:spcPts val="0"/>
              </a:spcBef>
              <a:spcAft>
                <a:spcPts val="1800"/>
              </a:spcAft>
              <a:defRPr sz="2800"/>
            </a:lvl2pPr>
            <a:lvl3pPr>
              <a:spcBef>
                <a:spcPts val="0"/>
              </a:spcBef>
              <a:spcAft>
                <a:spcPts val="1800"/>
              </a:spcAft>
              <a:defRPr sz="2400"/>
            </a:lvl3pPr>
            <a:lvl4pPr>
              <a:spcBef>
                <a:spcPts val="0"/>
              </a:spcBef>
              <a:spcAft>
                <a:spcPts val="1800"/>
              </a:spcAft>
              <a:defRPr sz="2000"/>
            </a:lvl4pPr>
            <a:lvl5pPr>
              <a:spcBef>
                <a:spcPts val="0"/>
              </a:spcBef>
              <a:spcAft>
                <a:spcPts val="1800"/>
              </a:spcAft>
              <a:defRPr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idx="13"/>
          </p:nvPr>
        </p:nvSpPr>
        <p:spPr>
          <a:xfrm>
            <a:off x="1143000" y="3886200"/>
            <a:ext cx="7568680" cy="21610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idx="14"/>
          </p:nvPr>
        </p:nvSpPr>
        <p:spPr>
          <a:xfrm>
            <a:off x="5181600" y="4114800"/>
            <a:ext cx="3733800" cy="2057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Segoe Print" pitchFamily="2" charset="0"/>
              </a:defRPr>
            </a:lvl1pPr>
            <a:lvl2pPr marL="274320" indent="0">
              <a:buNone/>
              <a:defRPr sz="2800">
                <a:solidFill>
                  <a:schemeClr val="accent1"/>
                </a:solidFill>
                <a:latin typeface="Segoe Print" pitchFamily="2" charset="0"/>
              </a:defRPr>
            </a:lvl2pPr>
            <a:lvl3pPr marL="594360" indent="0">
              <a:buNone/>
              <a:defRPr sz="2400">
                <a:solidFill>
                  <a:schemeClr val="accent1"/>
                </a:solidFill>
                <a:latin typeface="Segoe Print" pitchFamily="2" charset="0"/>
              </a:defRPr>
            </a:lvl3pPr>
            <a:lvl4pPr marL="868680" indent="0">
              <a:buNone/>
              <a:defRPr sz="2000">
                <a:solidFill>
                  <a:schemeClr val="accent1"/>
                </a:solidFill>
                <a:latin typeface="Segoe Print" pitchFamily="2" charset="0"/>
              </a:defRPr>
            </a:lvl4pPr>
            <a:lvl5pPr marL="1143000" indent="0">
              <a:buNone/>
              <a:defRPr>
                <a:solidFill>
                  <a:schemeClr val="accent1"/>
                </a:solidFill>
                <a:latin typeface="Segoe Print" pitchFamily="2" charset="0"/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817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312152" cy="758952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DC0000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idx="1"/>
          </p:nvPr>
        </p:nvSpPr>
        <p:spPr>
          <a:xfrm>
            <a:off x="301752" y="1066800"/>
            <a:ext cx="8534400" cy="49530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  <a:lvl2pPr>
              <a:spcBef>
                <a:spcPts val="0"/>
              </a:spcBef>
              <a:spcAft>
                <a:spcPts val="1800"/>
              </a:spcAft>
              <a:defRPr/>
            </a:lvl2pPr>
            <a:lvl3pPr>
              <a:spcBef>
                <a:spcPts val="0"/>
              </a:spcBef>
              <a:spcAft>
                <a:spcPts val="1800"/>
              </a:spcAft>
              <a:defRPr/>
            </a:lvl3pPr>
            <a:lvl4pPr>
              <a:spcBef>
                <a:spcPts val="0"/>
              </a:spcBef>
              <a:spcAft>
                <a:spcPts val="1800"/>
              </a:spcAft>
              <a:defRPr/>
            </a:lvl4pPr>
            <a:lvl5pPr>
              <a:spcBef>
                <a:spcPts val="0"/>
              </a:spcBef>
              <a:spcAft>
                <a:spcPts val="1800"/>
              </a:spcAft>
              <a:defRPr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pic>
        <p:nvPicPr>
          <p:cNvPr id="8" name="Picture 2" descr="http://www.isaac-online.org/cgi-bin/symbol.cgi/committeediscu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228600"/>
            <a:ext cx="1117598" cy="609600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830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2"/>
          <p:cNvSpPr>
            <a:spLocks noGrp="1"/>
          </p:cNvSpPr>
          <p:nvPr>
            <p:ph idx="1"/>
          </p:nvPr>
        </p:nvSpPr>
        <p:spPr>
          <a:xfrm>
            <a:off x="1257300" y="1676400"/>
            <a:ext cx="6629400" cy="1759458"/>
          </a:xfrm>
          <a:prstGeom prst="rect">
            <a:avLst/>
          </a:prstGeom>
          <a:ln w="76200" cmpd="thickThin">
            <a:solidFill>
              <a:schemeClr val="accent1"/>
            </a:solidFill>
          </a:ln>
        </p:spPr>
        <p:txBody>
          <a:bodyPr vert="horz" anchor="ctr">
            <a:normAutofit/>
          </a:bodyPr>
          <a:lstStyle>
            <a:lvl1pPr marL="0" indent="0" algn="ctr">
              <a:spcBef>
                <a:spcPts val="0"/>
              </a:spcBef>
              <a:spcAft>
                <a:spcPts val="1800"/>
              </a:spcAft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idx="10"/>
          </p:nvPr>
        </p:nvSpPr>
        <p:spPr>
          <a:xfrm>
            <a:off x="304800" y="3962400"/>
            <a:ext cx="8534400" cy="12192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5140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066800"/>
            <a:ext cx="8534400" cy="495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rgbClr val="DC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8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8" r:id="rId3"/>
    <p:sldLayoutId id="2147483679" r:id="rId4"/>
    <p:sldLayoutId id="2147483680" r:id="rId5"/>
    <p:sldLayoutId id="2147483683" r:id="rId6"/>
    <p:sldLayoutId id="2147483684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0"/>
        </a:spcBef>
        <a:spcAft>
          <a:spcPts val="1800"/>
        </a:spcAft>
        <a:buClr>
          <a:schemeClr val="accent1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0"/>
        </a:spcBef>
        <a:spcAft>
          <a:spcPts val="0"/>
        </a:spcAft>
        <a:buClr>
          <a:schemeClr val="accent2"/>
        </a:buClr>
        <a:buSzPct val="70000"/>
        <a:buFont typeface="Wingdings"/>
        <a:buChar char="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0"/>
        </a:spcBef>
        <a:spcAft>
          <a:spcPts val="0"/>
        </a:spcAft>
        <a:buClr>
          <a:schemeClr val="accent3"/>
        </a:buClr>
        <a:buSzPct val="75000"/>
        <a:buFont typeface="Wingdings 2"/>
        <a:buChar char="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0"/>
        </a:spcBef>
        <a:spcAft>
          <a:spcPts val="0"/>
        </a:spcAft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0"/>
        </a:spcBef>
        <a:spcAft>
          <a:spcPts val="2400"/>
        </a:spcAft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weather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04800"/>
            <a:ext cx="6400800" cy="1066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4400" spc="0" dirty="0" smtClean="0">
                <a:solidFill>
                  <a:schemeClr val="tx2"/>
                </a:solidFill>
              </a:rPr>
              <a:t>Section 11.1</a:t>
            </a:r>
            <a:endParaRPr lang="en-US" sz="3600" spc="0" dirty="0" smtClean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19200" y="1676400"/>
            <a:ext cx="67818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Probability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47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Combining Events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361182"/>
            <a:ext cx="81534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  <a:cs typeface="Times New Roman" pitchFamily="18" charset="0"/>
              </a:rPr>
              <a:t>P(A and B)</a:t>
            </a:r>
            <a:r>
              <a:rPr lang="en-US" sz="36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is the probability that both events A </a:t>
            </a:r>
            <a:r>
              <a:rPr lang="en-US" sz="3600" i="1" dirty="0" smtClean="0">
                <a:solidFill>
                  <a:prstClr val="black"/>
                </a:solidFill>
                <a:cs typeface="Times New Roman" pitchFamily="18" charset="0"/>
              </a:rPr>
              <a:t>and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B will happen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  <a:cs typeface="Times New Roman" pitchFamily="18" charset="0"/>
              </a:rPr>
              <a:t>P(A or B)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is the probability that either event A </a:t>
            </a:r>
            <a:r>
              <a:rPr lang="en-US" sz="3600" i="1" dirty="0" smtClean="0">
                <a:solidFill>
                  <a:prstClr val="black"/>
                </a:solidFill>
                <a:cs typeface="Times New Roman" pitchFamily="18" charset="0"/>
              </a:rPr>
              <a:t>or 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event B will happen (or both)</a:t>
            </a:r>
            <a:endParaRPr lang="en-US" sz="36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32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4252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833438" y="1524000"/>
            <a:ext cx="4424362" cy="3078163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2743200" y="2362200"/>
            <a:ext cx="4191000" cy="3657600"/>
          </a:xfrm>
          <a:prstGeom prst="ellipse">
            <a:avLst/>
          </a:prstGeom>
          <a:solidFill>
            <a:srgbClr val="800080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981200" y="2209800"/>
            <a:ext cx="28035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dirty="0"/>
              <a:t>B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124200" y="3124200"/>
            <a:ext cx="28035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 smtClean="0">
                <a:sym typeface="Symbol" pitchFamily="18" charset="2"/>
              </a:rPr>
              <a:t>A </a:t>
            </a:r>
            <a:r>
              <a:rPr lang="en-US" sz="3600" dirty="0">
                <a:sym typeface="Symbol" pitchFamily="18" charset="2"/>
              </a:rPr>
              <a:t>and B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045075" y="4348163"/>
            <a:ext cx="974725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/>
              <a:t>A</a:t>
            </a:r>
            <a:endParaRPr lang="en-US" sz="3600">
              <a:sym typeface="Symbol" pitchFamily="18" charset="2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96000" y="1524000"/>
            <a:ext cx="28035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 smtClean="0">
                <a:sym typeface="Symbol" pitchFamily="18" charset="2"/>
              </a:rPr>
              <a:t>A or B: </a:t>
            </a:r>
          </a:p>
          <a:p>
            <a:pPr marL="342900" indent="-342900" eaLnBrk="1" hangingPunct="1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 smtClean="0">
                <a:sym typeface="Symbol" pitchFamily="18" charset="2"/>
              </a:rPr>
              <a:t>all color</a:t>
            </a:r>
            <a:endParaRPr lang="en-US" sz="3600" dirty="0">
              <a:sym typeface="Symbol" pitchFamily="18" charset="2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Combining Events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9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Venn Diagram</a:t>
            </a:r>
            <a:endParaRPr lang="en-US" dirty="0"/>
          </a:p>
        </p:txBody>
      </p:sp>
      <p:pic>
        <p:nvPicPr>
          <p:cNvPr id="83970" name="Picture 2" descr="http://sphotos-b.xx.fbcdn.net/hphotos-ash4/252288_825976624269_208352431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682008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675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468053"/>
              </p:ext>
            </p:extLst>
          </p:nvPr>
        </p:nvGraphicFramePr>
        <p:xfrm>
          <a:off x="1295401" y="83820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494782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is male and homosexual?</a:t>
            </a:r>
            <a:endParaRPr lang="en-US" sz="2800" dirty="0" smtClean="0"/>
          </a:p>
        </p:txBody>
      </p:sp>
      <p:pic>
        <p:nvPicPr>
          <p:cNvPr id="9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1200" y="4791670"/>
            <a:ext cx="37657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105/5042 = 0.021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6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93586"/>
              </p:ext>
            </p:extLst>
          </p:nvPr>
        </p:nvGraphicFramePr>
        <p:xfrm>
          <a:off x="1143001" y="68580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494782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is female or bisexual?</a:t>
            </a:r>
            <a:endParaRPr lang="en-US" sz="2800" dirty="0" smtClean="0"/>
          </a:p>
        </p:txBody>
      </p:sp>
      <p:pic>
        <p:nvPicPr>
          <p:cNvPr id="9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62200" y="4791670"/>
            <a:ext cx="41216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2587/5042 = 0.513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710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Additive Rule: P(A or B)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2967038" y="2567496"/>
            <a:ext cx="2443162" cy="2392363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4038600" y="3558096"/>
            <a:ext cx="2209800" cy="2080704"/>
          </a:xfrm>
          <a:prstGeom prst="ellipse">
            <a:avLst/>
          </a:prstGeom>
          <a:solidFill>
            <a:srgbClr val="800080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886200" y="2796096"/>
            <a:ext cx="838200" cy="79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/>
              <a:t>B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334000" y="4624896"/>
            <a:ext cx="685800" cy="76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/>
              <a:t>A</a:t>
            </a:r>
            <a:endParaRPr lang="en-US" sz="3600" dirty="0"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7700" y="1524000"/>
                <a:ext cx="8153400" cy="64633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𝑜𝑟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)=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)+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)−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𝑎𝑛𝑑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" y="1524000"/>
                <a:ext cx="8153400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645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86662"/>
              </p:ext>
            </p:extLst>
          </p:nvPr>
        </p:nvGraphicFramePr>
        <p:xfrm>
          <a:off x="990601" y="68580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353068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is female or bisexual?</a:t>
            </a: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" y="44958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P(F or B) = P(F) + P(B) </a:t>
            </a:r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  <a:sym typeface="Symbol"/>
              </a:rPr>
              <a:t> </a:t>
            </a:r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P(F and B)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57400" y="5033030"/>
                <a:ext cx="4343400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2521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5042</m:t>
                          </m:r>
                        </m:den>
                      </m:f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158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5042</m:t>
                          </m:r>
                        </m:den>
                      </m:f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92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6042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5033030"/>
                <a:ext cx="4343400" cy="9105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72200" y="5033030"/>
                <a:ext cx="3200400" cy="91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2587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5042</m:t>
                          </m:r>
                        </m:den>
                      </m:f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=0.513</m:t>
                      </m:r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5033030"/>
                <a:ext cx="3200400" cy="9105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32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673172"/>
              </p:ext>
            </p:extLst>
          </p:nvPr>
        </p:nvGraphicFramePr>
        <p:xfrm>
          <a:off x="1143001" y="68580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494782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is not heterosexual</a:t>
            </a:r>
            <a:r>
              <a:rPr lang="en-US" sz="3200" dirty="0"/>
              <a:t>?</a:t>
            </a:r>
            <a:endParaRPr lang="en-US" sz="2800" dirty="0" smtClean="0"/>
          </a:p>
        </p:txBody>
      </p:sp>
      <p:pic>
        <p:nvPicPr>
          <p:cNvPr id="9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09800" y="4791670"/>
            <a:ext cx="37657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369/5042 = </a:t>
            </a:r>
            <a:r>
              <a:rPr lang="en-US" sz="3600" dirty="0" smtClean="0">
                <a:solidFill>
                  <a:srgbClr val="C00000"/>
                </a:solidFill>
              </a:rPr>
              <a:t>0.073</a:t>
            </a:r>
            <a:endParaRPr lang="en-US" sz="3600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51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Complement rule: P(not A)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548161" y="1524000"/>
                <a:ext cx="5638800" cy="64633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6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dirty="0" smtClean="0">
                              <a:latin typeface="Cambria Math"/>
                            </a:rPr>
                            <m:t>𝑛𝑜𝑡</m:t>
                          </m:r>
                          <m:r>
                            <a:rPr lang="en-US" sz="36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dirty="0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sz="3600" i="1" dirty="0" smtClean="0">
                          <a:latin typeface="Cambria Math"/>
                        </a:rPr>
                        <m:t>=</m:t>
                      </m:r>
                      <m:r>
                        <a:rPr lang="en-US" sz="3600" b="0" i="1" dirty="0" smtClean="0">
                          <a:latin typeface="Cambria Math"/>
                        </a:rPr>
                        <m:t>1−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161" y="1524000"/>
                <a:ext cx="5638800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66700" y="298383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P(not Heterosexual) = 1-P(Heterosexual)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34522" y="3723588"/>
                <a:ext cx="2362200" cy="92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 1−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4673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5042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4522" y="3723588"/>
                <a:ext cx="2362200" cy="9246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34522" y="4805456"/>
                <a:ext cx="3609278" cy="909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369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5042</m:t>
                          </m:r>
                        </m:den>
                      </m:f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=0.073</m:t>
                      </m:r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4522" y="4805456"/>
                <a:ext cx="3609278" cy="9095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1792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762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Caffeine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762000"/>
            <a:ext cx="815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         Based on recent survey data, 52% of students drink caffeine in the morning, 48% of students drink caffeine in the afternoon, and 37% drink caffeine in the morning and the afternoon.  What percent of students do not drink caffeine in the morning or the afternoon?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0" y="3810000"/>
            <a:ext cx="525780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P( not( M or A))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1 – P( M or A 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1 – [P(M)+P(A)– P(M and A)]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1 – [0.52 + 0.48 – 0.37]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1 – 0.63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0.37 </a:t>
            </a:r>
          </a:p>
        </p:txBody>
      </p:sp>
      <p:pic>
        <p:nvPicPr>
          <p:cNvPr id="8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760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2578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Probabilities for equally likely outcomes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Complement rule: P(not A)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Additive rule:  P(A or B)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Conditional probability:  P(B if A)</a:t>
            </a:r>
          </a:p>
          <a:p>
            <a:pPr marL="274320" lvl="1">
              <a:spcAft>
                <a:spcPts val="120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200" dirty="0" smtClean="0"/>
              <a:t>Multiplicative rule: P(A and B)</a:t>
            </a:r>
          </a:p>
          <a:p>
            <a:pPr marL="274320" lvl="1">
              <a:spcAft>
                <a:spcPts val="120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200" dirty="0" smtClean="0"/>
              <a:t>Special cases:  </a:t>
            </a:r>
          </a:p>
          <a:p>
            <a:pPr marL="777240" lvl="2" indent="-457200">
              <a:spcAft>
                <a:spcPts val="1200"/>
              </a:spcAft>
              <a:buClr>
                <a:schemeClr val="accent1"/>
              </a:buClr>
              <a:buSzPct val="85000"/>
              <a:buFont typeface="Courier New" pitchFamily="49" charset="0"/>
              <a:buChar char="o"/>
            </a:pPr>
            <a:r>
              <a:rPr lang="en-US" sz="3200" dirty="0" smtClean="0"/>
              <a:t>Independent </a:t>
            </a:r>
          </a:p>
          <a:p>
            <a:pPr marL="777240" lvl="2" indent="-457200">
              <a:spcAft>
                <a:spcPts val="1200"/>
              </a:spcAft>
              <a:buClr>
                <a:schemeClr val="accent1"/>
              </a:buClr>
              <a:buSzPct val="85000"/>
              <a:buFont typeface="Courier New" pitchFamily="49" charset="0"/>
              <a:buChar char="o"/>
            </a:pPr>
            <a:r>
              <a:rPr lang="en-US" sz="3200" dirty="0" smtClean="0"/>
              <a:t>Mutually exclusive</a:t>
            </a:r>
          </a:p>
        </p:txBody>
      </p:sp>
    </p:spTree>
    <p:extLst>
      <p:ext uri="{BB962C8B-B14F-4D97-AF65-F5344CB8AC3E}">
        <p14:creationId xmlns:p14="http://schemas.microsoft.com/office/powerpoint/2010/main" val="96846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Conditional Probability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214259"/>
            <a:ext cx="8305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  <a:cs typeface="Times New Roman" pitchFamily="18" charset="0"/>
              </a:rPr>
              <a:t>P(A if B)</a:t>
            </a:r>
            <a:r>
              <a:rPr lang="en-US" sz="36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is the probability of A, if we know B has happened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This is read in multiple ways: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“probability of A if B”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“probability of A given B” 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“probability of A conditional on B”</a:t>
            </a:r>
          </a:p>
          <a:p>
            <a:pPr lvl="1"/>
            <a:endParaRPr lang="en-US" sz="36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You may also see this written as P(A | B)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endParaRPr lang="en-US" sz="32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32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815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188046"/>
              </p:ext>
            </p:extLst>
          </p:nvPr>
        </p:nvGraphicFramePr>
        <p:xfrm>
          <a:off x="1219201" y="68580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353068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male is homosexual?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572000" y="4338935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P(Homosexual if Male) </a:t>
            </a:r>
            <a:endParaRPr lang="en-US" sz="3200" dirty="0">
              <a:solidFill>
                <a:srgbClr val="C0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00" y="685800"/>
            <a:ext cx="1143000" cy="2590800"/>
          </a:xfrm>
          <a:prstGeom prst="rect">
            <a:avLst/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48200" y="50292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C00000"/>
                </a:solidFill>
              </a:rPr>
              <a:t>= 105/2521 </a:t>
            </a:r>
            <a:r>
              <a:rPr lang="en-US" sz="3200" dirty="0">
                <a:solidFill>
                  <a:srgbClr val="C00000"/>
                </a:solidFill>
              </a:rPr>
              <a:t>= </a:t>
            </a:r>
            <a:r>
              <a:rPr lang="en-US" sz="3200" dirty="0" smtClean="0">
                <a:solidFill>
                  <a:srgbClr val="C00000"/>
                </a:solidFill>
              </a:rPr>
              <a:t>0.04</a:t>
            </a:r>
            <a:endParaRPr lang="en-US" sz="2400" dirty="0" smtClean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54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211372"/>
              </p:ext>
            </p:extLst>
          </p:nvPr>
        </p:nvGraphicFramePr>
        <p:xfrm>
          <a:off x="1295401" y="71628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355028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homosexual is male?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572000" y="4340895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P(Male if Homosexual)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33800" y="1523999"/>
            <a:ext cx="4343400" cy="457201"/>
          </a:xfrm>
          <a:prstGeom prst="rect">
            <a:avLst/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1000" y="503116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= 105/128 </a:t>
            </a:r>
            <a:r>
              <a:rPr lang="en-US" sz="3600" dirty="0">
                <a:solidFill>
                  <a:srgbClr val="C00000"/>
                </a:solidFill>
              </a:rPr>
              <a:t>= 0.82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82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Conditional Probability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95600"/>
            <a:ext cx="5791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P(Homosexual if Male) = 0.04</a:t>
            </a:r>
          </a:p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P(Male if Homosexual) = 0.82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5300" y="1600200"/>
            <a:ext cx="758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Note:  </a:t>
            </a:r>
            <a:r>
              <a:rPr lang="en-US" sz="4000" dirty="0" smtClean="0">
                <a:solidFill>
                  <a:schemeClr val="accent1"/>
                </a:solidFill>
              </a:rPr>
              <a:t>P(A if B) ≠ P(B if A)</a:t>
            </a:r>
            <a:endParaRPr lang="en-US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81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Conditional Probability Rule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286000" y="3200400"/>
            <a:ext cx="4191000" cy="31242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2895600" y="4038600"/>
            <a:ext cx="1371600" cy="12192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3276600" y="4386263"/>
            <a:ext cx="1600200" cy="1328737"/>
          </a:xfrm>
          <a:prstGeom prst="ellipse">
            <a:avLst/>
          </a:prstGeom>
          <a:solidFill>
            <a:srgbClr val="800080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952376" y="4901441"/>
            <a:ext cx="917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121452" y="4257675"/>
            <a:ext cx="917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48863" y="1393458"/>
                <a:ext cx="6324600" cy="150214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𝑖𝑓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4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863" y="1393458"/>
                <a:ext cx="6324600" cy="15021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2179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/>
      <p:bldP spid="10" grpId="0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2286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Caffeine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914400"/>
            <a:ext cx="815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Based on recent survey data, 52% of students drink caffeine in the morning, 48% of students drink caffeine in the afternoon, and 37% drink caffeine in the morning and the afternoon.  What percent of students who drink caffeine in the morning also drink caffeine in the afternoon?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200" y="4371707"/>
            <a:ext cx="35433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P( A if M)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P(A and M)/P(M)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0.37/0.52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0.71</a:t>
            </a:r>
          </a:p>
        </p:txBody>
      </p:sp>
      <p:pic>
        <p:nvPicPr>
          <p:cNvPr id="8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037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762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Helpful Tip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685800"/>
            <a:ext cx="89154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If the table problems are easier for you than the sentence problems, try to first convert what you know into a table.</a:t>
            </a:r>
          </a:p>
          <a:p>
            <a:pPr>
              <a:spcAft>
                <a:spcPts val="1200"/>
              </a:spcAft>
            </a:pPr>
            <a:r>
              <a:rPr lang="en-US" sz="2800" i="1" dirty="0" smtClean="0">
                <a:solidFill>
                  <a:prstClr val="black"/>
                </a:solidFill>
                <a:cs typeface="Times New Roman" pitchFamily="18" charset="0"/>
              </a:rPr>
              <a:t>52% of students drink caffeine in the morning, 48% of students drink caffeine in the afternoon, and 37% drink caffeine in the morning and the afternoon</a:t>
            </a:r>
          </a:p>
          <a:p>
            <a:pPr>
              <a:spcAft>
                <a:spcPts val="1800"/>
              </a:spcAft>
            </a:pPr>
            <a:endParaRPr lang="en-US" sz="32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32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13196"/>
              </p:ext>
            </p:extLst>
          </p:nvPr>
        </p:nvGraphicFramePr>
        <p:xfrm>
          <a:off x="228600" y="3429000"/>
          <a:ext cx="85344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7530"/>
                <a:gridCol w="1855470"/>
                <a:gridCol w="2133600"/>
                <a:gridCol w="1447800"/>
              </a:tblGrid>
              <a:tr h="27432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Caffeine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Afternoon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Caffeine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Afternoon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Caffeine</a:t>
                      </a:r>
                      <a:r>
                        <a:rPr lang="en-US" sz="2400" b="1" baseline="0" dirty="0" smtClean="0"/>
                        <a:t> Morning</a:t>
                      </a:r>
                      <a:endParaRPr lang="en-US" sz="24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No</a:t>
                      </a:r>
                      <a:r>
                        <a:rPr lang="en-US" sz="2400" b="1" baseline="0" dirty="0" smtClean="0"/>
                        <a:t> Caffeine Morning</a:t>
                      </a:r>
                      <a:endParaRPr lang="en-US" sz="24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</a:t>
                      </a:r>
                      <a:endParaRPr lang="en-US" sz="24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96200" y="4872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100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72400" y="4114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52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400" y="4876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48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4114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37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72400" y="4495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48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4872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52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91200" y="4114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15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4491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37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962400" y="4495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11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143000" y="54057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accent1"/>
                </a:solidFill>
                <a:latin typeface="Segoe Print" pitchFamily="2" charset="0"/>
              </a:rPr>
              <a:t>P( afternoon if morning) = 37/52 = 0.71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59391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accent1"/>
                </a:solidFill>
                <a:latin typeface="Segoe Print" pitchFamily="2" charset="0"/>
              </a:rPr>
              <a:t>P( not(morning or afternoon))= 37/100=0.37</a:t>
            </a:r>
          </a:p>
        </p:txBody>
      </p:sp>
    </p:spTree>
    <p:extLst>
      <p:ext uri="{BB962C8B-B14F-4D97-AF65-F5344CB8AC3E}">
        <p14:creationId xmlns:p14="http://schemas.microsoft.com/office/powerpoint/2010/main" val="7251091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9906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Multiplicative Rule: P(A and B)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48863" y="1367246"/>
                <a:ext cx="6324600" cy="15021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𝑖𝑓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4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863" y="1367246"/>
                <a:ext cx="6324600" cy="15021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24226" y="3529185"/>
                <a:ext cx="312420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𝑖𝑓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226" y="3529185"/>
                <a:ext cx="3124200" cy="7694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3489426"/>
                <a:ext cx="3352800" cy="15021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44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489426"/>
                <a:ext cx="3352800" cy="15021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48100" y="3521547"/>
                <a:ext cx="68580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100" y="3521547"/>
                <a:ext cx="685800" cy="76944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38200" y="3429000"/>
                <a:ext cx="316230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429000"/>
                <a:ext cx="3162300" cy="7694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58000" y="3497759"/>
                <a:ext cx="152400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3497759"/>
                <a:ext cx="1524000" cy="76944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62000" y="3124200"/>
            <a:ext cx="3086100" cy="1867368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2000" y="3505200"/>
                <a:ext cx="7543800" cy="76944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𝑖𝑓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r>
                        <a:rPr lang="en-US" sz="4400" b="0" i="1" smtClean="0">
                          <a:latin typeface="Cambria Math"/>
                        </a:rPr>
                        <m:t>(</m:t>
                      </m:r>
                      <m:r>
                        <a:rPr lang="en-US" sz="4400" b="0" i="1" smtClean="0">
                          <a:latin typeface="Cambria Math"/>
                        </a:rPr>
                        <m:t>𝐵</m:t>
                      </m:r>
                      <m:r>
                        <a:rPr lang="en-US" sz="4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505200"/>
                <a:ext cx="7543800" cy="76944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74123" y="5486400"/>
                <a:ext cx="7543800" cy="76944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r>
                        <a:rPr lang="en-US" sz="4400" b="0" i="1" smtClean="0">
                          <a:latin typeface="Cambria Math"/>
                        </a:rPr>
                        <m:t>(</m:t>
                      </m:r>
                      <m:r>
                        <a:rPr lang="en-US" sz="4400" b="0" i="1" smtClean="0">
                          <a:latin typeface="Cambria Math"/>
                        </a:rPr>
                        <m:t>𝐵</m:t>
                      </m:r>
                      <m:r>
                        <a:rPr lang="en-US" sz="4400" b="0" i="1" smtClean="0"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latin typeface="Cambria Math"/>
                        </a:rPr>
                        <m:t>𝑖𝑓</m:t>
                      </m:r>
                      <m:r>
                        <a:rPr lang="en-US" sz="4400" b="0" i="1" smtClean="0"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latin typeface="Cambria Math"/>
                        </a:rPr>
                        <m:t>𝐴</m:t>
                      </m:r>
                      <m:r>
                        <a:rPr lang="en-US" sz="4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123" y="5486400"/>
                <a:ext cx="7543800" cy="76944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95300" y="4876800"/>
            <a:ext cx="3915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Equivalent form: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77658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167 -0.31111 L -3.33333E-6 -2.22222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83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-0.26667 L -3.33333E-6 2.22222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1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666 0.11181 L 0.00834 -2.22222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50" y="-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7" grpId="2"/>
      <p:bldP spid="8" grpId="0"/>
      <p:bldP spid="9" grpId="0"/>
      <p:bldP spid="10" grpId="0"/>
      <p:bldP spid="10" grpId="1"/>
      <p:bldP spid="2" grpId="0" animBg="1"/>
      <p:bldP spid="11" grpId="0" animBg="1"/>
      <p:bldP spid="14" grpId="0" animBg="1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382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College Rank and Experience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06680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60% of STAT 101 students rank their college experience as “Excellent,” and this was the first choice school for 59% of those who ranked their experience as excellent.  What percentage of STAT 101 students had this college as a first choice and rank their experience as excellent?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0" y="4343400"/>
            <a:ext cx="64008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P( first choice and excellent)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P(excellent) P(first choice if excellent)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0.60 </a:t>
            </a: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  <a:sym typeface="Symbol"/>
              </a:rPr>
              <a:t> 0.59</a:t>
            </a:r>
            <a:endParaRPr lang="en-US" sz="2400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= 0.354</a:t>
            </a:r>
          </a:p>
        </p:txBody>
      </p:sp>
      <p:pic>
        <p:nvPicPr>
          <p:cNvPr id="8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586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Summary: Probability Rules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83326" y="1578148"/>
                <a:ext cx="8153400" cy="64633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𝑜𝑟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)=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)+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)−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𝑎𝑛𝑑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26" y="1578148"/>
                <a:ext cx="8153400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57200" y="2489142"/>
                <a:ext cx="6248400" cy="64633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r>
                        <a:rPr lang="en-US" sz="36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𝑃</m:t>
                      </m:r>
                      <m:r>
                        <a:rPr lang="en-US" sz="3600" b="0" i="1" smtClean="0">
                          <a:latin typeface="Cambria Math"/>
                        </a:rPr>
                        <m:t>(</m:t>
                      </m:r>
                      <m:r>
                        <a:rPr lang="en-US" sz="3600" b="0" i="1" smtClean="0">
                          <a:latin typeface="Cambria Math"/>
                        </a:rPr>
                        <m:t>𝐵</m:t>
                      </m:r>
                      <m:r>
                        <a:rPr lang="en-US" sz="3600" b="0" i="1" smtClean="0">
                          <a:latin typeface="Cambria Math"/>
                        </a:rPr>
                        <m:t> </m:t>
                      </m:r>
                      <m:r>
                        <a:rPr lang="en-US" sz="3600" b="0" i="1" smtClean="0">
                          <a:latin typeface="Cambria Math"/>
                        </a:rPr>
                        <m:t>𝑖𝑓</m:t>
                      </m:r>
                      <m:r>
                        <a:rPr lang="en-US" sz="3600" b="0" i="1" smtClean="0">
                          <a:latin typeface="Cambria Math"/>
                        </a:rPr>
                        <m:t> </m:t>
                      </m:r>
                      <m:r>
                        <a:rPr lang="en-US" sz="3600" b="0" i="1" smtClean="0">
                          <a:latin typeface="Cambria Math"/>
                        </a:rPr>
                        <m:t>𝐴</m:t>
                      </m:r>
                      <m:r>
                        <a:rPr lang="en-US" sz="3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489142"/>
                <a:ext cx="6248400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7200" y="3321371"/>
                <a:ext cx="5638800" cy="64633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6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dirty="0" smtClean="0">
                              <a:latin typeface="Cambria Math"/>
                            </a:rPr>
                            <m:t>𝑛𝑜𝑡</m:t>
                          </m:r>
                          <m:r>
                            <a:rPr lang="en-US" sz="36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dirty="0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sz="3600" i="1" dirty="0" smtClean="0">
                          <a:latin typeface="Cambria Math"/>
                        </a:rPr>
                        <m:t>=</m:t>
                      </m:r>
                      <m:r>
                        <a:rPr lang="en-US" sz="3600" b="0" i="1" dirty="0" smtClean="0">
                          <a:latin typeface="Cambria Math"/>
                        </a:rPr>
                        <m:t>1−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321371"/>
                <a:ext cx="5638800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3326" y="4191000"/>
                <a:ext cx="6324600" cy="124579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𝑖𝑓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26" y="4191000"/>
                <a:ext cx="6324600" cy="12457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79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762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Event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4582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An </a:t>
            </a:r>
            <a:r>
              <a:rPr lang="en-US" sz="3600" b="1" i="1" dirty="0" smtClean="0">
                <a:solidFill>
                  <a:srgbClr val="C00000"/>
                </a:solidFill>
                <a:cs typeface="Times New Roman" pitchFamily="18" charset="0"/>
              </a:rPr>
              <a:t>event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is something that either happens or doesn’t happen, or something that either is true or is not true</a:t>
            </a:r>
            <a:endParaRPr lang="en-US" sz="32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Examples: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A </a:t>
            </a:r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r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andomly selected card is a Heart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The response variable Y &gt; 90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A randomly selected person is male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It rains today</a:t>
            </a:r>
          </a:p>
        </p:txBody>
      </p:sp>
    </p:spTree>
    <p:extLst>
      <p:ext uri="{BB962C8B-B14F-4D97-AF65-F5344CB8AC3E}">
        <p14:creationId xmlns:p14="http://schemas.microsoft.com/office/powerpoint/2010/main" val="29509117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Disjoint Events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39589"/>
            <a:ext cx="83820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Events A and B are </a:t>
            </a:r>
            <a:r>
              <a:rPr lang="en-US" sz="3200" b="1" i="1" dirty="0" smtClean="0">
                <a:solidFill>
                  <a:srgbClr val="C00000"/>
                </a:solidFill>
                <a:cs typeface="Times New Roman" pitchFamily="18" charset="0"/>
              </a:rPr>
              <a:t>disjoint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or </a:t>
            </a:r>
            <a:r>
              <a:rPr lang="en-US" sz="3200" b="1" i="1" dirty="0" smtClean="0">
                <a:solidFill>
                  <a:srgbClr val="C00000"/>
                </a:solidFill>
                <a:cs typeface="Times New Roman" pitchFamily="18" charset="0"/>
              </a:rPr>
              <a:t>mutually exclusive</a:t>
            </a:r>
            <a:r>
              <a:rPr lang="en-US" sz="32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if only one of the two events can happen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Think of two events that </a:t>
            </a:r>
            <a:r>
              <a:rPr lang="en-US" sz="3200" i="1" dirty="0" smtClean="0">
                <a:solidFill>
                  <a:prstClr val="black"/>
                </a:solidFill>
                <a:cs typeface="Times New Roman" pitchFamily="18" charset="0"/>
              </a:rPr>
              <a:t>are 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disjoint, and two events that </a:t>
            </a:r>
            <a:r>
              <a:rPr lang="en-US" sz="3200" i="1" dirty="0" smtClean="0">
                <a:solidFill>
                  <a:prstClr val="black"/>
                </a:solidFill>
                <a:cs typeface="Times New Roman" pitchFamily="18" charset="0"/>
              </a:rPr>
              <a:t>are not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disjoint.</a:t>
            </a:r>
          </a:p>
        </p:txBody>
      </p:sp>
      <p:pic>
        <p:nvPicPr>
          <p:cNvPr id="5" name="Picture 2" descr="http://www.isaac-online.org/cgi-bin/symbol.cgi/committeediscu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1047750" cy="571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3613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762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Disjoint Events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39589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Pick the best choice:</a:t>
            </a:r>
          </a:p>
          <a:p>
            <a:pPr>
              <a:spcAft>
                <a:spcPts val="1800"/>
              </a:spcAft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If A and B are disjoint, then</a:t>
            </a:r>
          </a:p>
          <a:p>
            <a:pPr marL="171450">
              <a:spcAft>
                <a:spcPts val="1800"/>
              </a:spcAft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P(A or B) = P(A) + P(B)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3670518"/>
            <a:ext cx="731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Segoe Print" pitchFamily="2" charset="0"/>
              </a:rPr>
              <a:t>P(A or B) = P(A) + P(B) – P(A and B)</a:t>
            </a:r>
          </a:p>
          <a:p>
            <a:endParaRPr lang="en-US" sz="2800" dirty="0" smtClean="0">
              <a:solidFill>
                <a:srgbClr val="FF0000"/>
              </a:solidFill>
              <a:latin typeface="Segoe Print" pitchFamily="2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Segoe Print" pitchFamily="2" charset="0"/>
              </a:rPr>
              <a:t>If A and B are disjoint, then both cannot happen, so P(A and B) = 0.</a:t>
            </a:r>
          </a:p>
        </p:txBody>
      </p:sp>
    </p:spTree>
    <p:extLst>
      <p:ext uri="{BB962C8B-B14F-4D97-AF65-F5344CB8AC3E}">
        <p14:creationId xmlns:p14="http://schemas.microsoft.com/office/powerpoint/2010/main" val="3895497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953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P(A or B)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609600" y="2491296"/>
            <a:ext cx="2443162" cy="2392363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1681162" y="3481896"/>
            <a:ext cx="2209800" cy="2080704"/>
          </a:xfrm>
          <a:prstGeom prst="ellipse">
            <a:avLst/>
          </a:prstGeom>
          <a:solidFill>
            <a:srgbClr val="800080">
              <a:alpha val="54901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528762" y="2719896"/>
            <a:ext cx="838200" cy="79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/>
              <a:t>B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976562" y="4548696"/>
            <a:ext cx="685800" cy="76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/>
              <a:t>A</a:t>
            </a:r>
            <a:endParaRPr lang="en-US" sz="3600" dirty="0">
              <a:sym typeface="Symbol" pitchFamily="18" charset="2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4719638" y="2643696"/>
            <a:ext cx="2443162" cy="2392363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6781800" y="4267200"/>
            <a:ext cx="2209800" cy="2080704"/>
          </a:xfrm>
          <a:prstGeom prst="ellipse">
            <a:avLst/>
          </a:prstGeom>
          <a:solidFill>
            <a:srgbClr val="800080">
              <a:alpha val="54901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638800" y="2872296"/>
            <a:ext cx="838200" cy="79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/>
              <a:t>B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077200" y="5334000"/>
            <a:ext cx="685800" cy="76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dirty="0"/>
              <a:t>A</a:t>
            </a:r>
            <a:endParaRPr lang="en-US" sz="3600" dirty="0">
              <a:sym typeface="Symbol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219200"/>
            <a:ext cx="4267200" cy="10156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P(A or B)=</a:t>
            </a:r>
          </a:p>
          <a:p>
            <a:r>
              <a:rPr lang="en-US" sz="3000" dirty="0"/>
              <a:t> </a:t>
            </a:r>
            <a:r>
              <a:rPr lang="en-US" sz="3000" dirty="0" smtClean="0"/>
              <a:t>   P(A)+P(B)</a:t>
            </a:r>
            <a:r>
              <a:rPr lang="en-US" sz="3000" dirty="0" smtClean="0">
                <a:sym typeface="Symbol"/>
              </a:rPr>
              <a:t></a:t>
            </a:r>
            <a:r>
              <a:rPr lang="en-US" sz="3000" dirty="0" smtClean="0"/>
              <a:t>P(A and B)</a:t>
            </a:r>
            <a:endParaRPr lang="en-US" sz="3000" dirty="0"/>
          </a:p>
        </p:txBody>
      </p:sp>
      <p:sp>
        <p:nvSpPr>
          <p:cNvPr id="14" name="TextBox 13"/>
          <p:cNvSpPr txBox="1"/>
          <p:nvPr/>
        </p:nvSpPr>
        <p:spPr>
          <a:xfrm>
            <a:off x="4823868" y="990600"/>
            <a:ext cx="4091532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Special Case:</a:t>
            </a:r>
          </a:p>
          <a:p>
            <a:r>
              <a:rPr lang="en-US" sz="3200" dirty="0" smtClean="0"/>
              <a:t>If A and B are </a:t>
            </a:r>
            <a:r>
              <a:rPr lang="en-US" sz="3200" b="1" i="1" dirty="0" smtClean="0"/>
              <a:t>disjoint</a:t>
            </a:r>
          </a:p>
          <a:p>
            <a:r>
              <a:rPr lang="en-US" sz="3200" dirty="0" smtClean="0"/>
              <a:t>P(A or B)=P(A)+P(B)</a:t>
            </a:r>
          </a:p>
        </p:txBody>
      </p:sp>
    </p:spTree>
    <p:extLst>
      <p:ext uri="{BB962C8B-B14F-4D97-AF65-F5344CB8AC3E}">
        <p14:creationId xmlns:p14="http://schemas.microsoft.com/office/powerpoint/2010/main" val="2636150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Independence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143000"/>
            <a:ext cx="83820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Events A and B are </a:t>
            </a:r>
            <a:r>
              <a:rPr lang="en-US" sz="3200" b="1" i="1" dirty="0" smtClean="0">
                <a:solidFill>
                  <a:srgbClr val="C00000"/>
                </a:solidFill>
                <a:cs typeface="Times New Roman" pitchFamily="18" charset="0"/>
              </a:rPr>
              <a:t>independent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if                 P(A if B) = P(A).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Intuitively, knowing that event B happened does not change the probability that event A happened.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Think of two events that </a:t>
            </a:r>
            <a:r>
              <a:rPr lang="en-US" sz="3200" i="1" dirty="0" smtClean="0">
                <a:solidFill>
                  <a:prstClr val="black"/>
                </a:solidFill>
                <a:cs typeface="Times New Roman" pitchFamily="18" charset="0"/>
              </a:rPr>
              <a:t>are 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independent, and two events that </a:t>
            </a:r>
            <a:r>
              <a:rPr lang="en-US" sz="3200" i="1" dirty="0" smtClean="0">
                <a:solidFill>
                  <a:prstClr val="black"/>
                </a:solidFill>
                <a:cs typeface="Times New Roman" pitchFamily="18" charset="0"/>
              </a:rPr>
              <a:t>are not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independent.</a:t>
            </a:r>
          </a:p>
        </p:txBody>
      </p:sp>
      <p:pic>
        <p:nvPicPr>
          <p:cNvPr id="5" name="Picture 2" descr="http://www.isaac-online.org/cgi-bin/symbol.cgi/committeediscu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152400"/>
            <a:ext cx="1047750" cy="571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47511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762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Independent Events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239589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Pick the best choice:</a:t>
            </a:r>
          </a:p>
          <a:p>
            <a:pPr>
              <a:spcAft>
                <a:spcPts val="1800"/>
              </a:spcAft>
            </a:pPr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If 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A and B are independent, then</a:t>
            </a:r>
          </a:p>
          <a:p>
            <a:pPr marL="171450">
              <a:spcAft>
                <a:spcPts val="1800"/>
              </a:spcAft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P(A and B) = P(A)P(B)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5814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P( A and B) = P(A if B)P(B)</a:t>
            </a:r>
          </a:p>
          <a:p>
            <a:endParaRPr lang="en-US" sz="2400" dirty="0" smtClean="0">
              <a:solidFill>
                <a:srgbClr val="FF0000"/>
              </a:solidFill>
              <a:latin typeface="Segoe Print" pitchFamily="2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If A and B are independent, then P(A if B) = P(A), so P(A and B) = P(A)P(B)</a:t>
            </a:r>
          </a:p>
        </p:txBody>
      </p:sp>
    </p:spTree>
    <p:extLst>
      <p:ext uri="{BB962C8B-B14F-4D97-AF65-F5344CB8AC3E}">
        <p14:creationId xmlns:p14="http://schemas.microsoft.com/office/powerpoint/2010/main" val="26798177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P(A and B)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76300" y="1594336"/>
                <a:ext cx="7391400" cy="76944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𝑎𝑛𝑑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44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4400" b="0" i="1" smtClean="0">
                          <a:latin typeface="Cambria Math"/>
                        </a:rPr>
                        <m:t>𝑃</m:t>
                      </m:r>
                      <m:r>
                        <a:rPr lang="en-US" sz="4400" b="0" i="1" smtClean="0">
                          <a:latin typeface="Cambria Math"/>
                        </a:rPr>
                        <m:t>(</m:t>
                      </m:r>
                      <m:r>
                        <a:rPr lang="en-US" sz="4400" b="0" i="1" smtClean="0">
                          <a:latin typeface="Cambria Math"/>
                        </a:rPr>
                        <m:t>𝐵</m:t>
                      </m:r>
                      <m:r>
                        <a:rPr lang="en-US" sz="4400" b="0" i="1" smtClean="0"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latin typeface="Cambria Math"/>
                        </a:rPr>
                        <m:t>𝑖𝑓</m:t>
                      </m:r>
                      <m:r>
                        <a:rPr lang="en-US" sz="4400" b="0" i="1" smtClean="0"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latin typeface="Cambria Math"/>
                        </a:rPr>
                        <m:t>𝐴</m:t>
                      </m:r>
                      <m:r>
                        <a:rPr lang="en-US" sz="4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00" y="1594336"/>
                <a:ext cx="739140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876300" y="2667000"/>
                <a:ext cx="66675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If A and B are independent, then </a:t>
                </a:r>
                <a14:m>
                  <m:oMath xmlns:m="http://schemas.openxmlformats.org/officeDocument/2006/math" xmlns="">
                    <m:r>
                      <a:rPr lang="en-US" sz="3600" i="1" dirty="0" smtClean="0">
                        <a:latin typeface="Cambria Math"/>
                      </a:rPr>
                      <m:t>𝑃</m:t>
                    </m:r>
                    <m:r>
                      <a:rPr lang="en-US" sz="3600" i="1" dirty="0" smtClean="0">
                        <a:latin typeface="Cambria Math"/>
                      </a:rPr>
                      <m:t>(</m:t>
                    </m:r>
                    <m:r>
                      <a:rPr lang="en-US" sz="3600" i="1" dirty="0" smtClean="0">
                        <a:latin typeface="Cambria Math"/>
                      </a:rPr>
                      <m:t>𝐵</m:t>
                    </m:r>
                    <m:r>
                      <a:rPr lang="en-US" sz="3600" i="1" dirty="0" smtClean="0">
                        <a:latin typeface="Cambria Math"/>
                      </a:rPr>
                      <m:t> </m:t>
                    </m:r>
                    <m:r>
                      <a:rPr lang="en-US" sz="3600" i="1" dirty="0" smtClean="0">
                        <a:latin typeface="Cambria Math"/>
                      </a:rPr>
                      <m:t>𝑖𝑓</m:t>
                    </m:r>
                    <m:r>
                      <a:rPr lang="en-US" sz="3600" i="1" dirty="0" smtClean="0">
                        <a:latin typeface="Cambria Math"/>
                      </a:rPr>
                      <m:t> </m:t>
                    </m:r>
                    <m:r>
                      <a:rPr lang="en-US" sz="3600" i="1" dirty="0" smtClean="0">
                        <a:latin typeface="Cambria Math"/>
                      </a:rPr>
                      <m:t>𝐴</m:t>
                    </m:r>
                    <m:r>
                      <a:rPr lang="en-US" sz="3600" i="1" dirty="0" smtClean="0">
                        <a:latin typeface="Cambria Math"/>
                      </a:rPr>
                      <m:t>) = </m:t>
                    </m:r>
                    <m:r>
                      <a:rPr lang="en-US" sz="3600" i="1" dirty="0" smtClean="0">
                        <a:latin typeface="Cambria Math"/>
                      </a:rPr>
                      <m:t>𝑃</m:t>
                    </m:r>
                    <m:r>
                      <a:rPr lang="en-US" sz="3600" i="1" dirty="0" smtClean="0">
                        <a:latin typeface="Cambria Math"/>
                      </a:rPr>
                      <m:t>(</m:t>
                    </m:r>
                    <m:r>
                      <a:rPr lang="en-US" sz="3600" i="1" dirty="0" smtClean="0">
                        <a:latin typeface="Cambria Math"/>
                      </a:rPr>
                      <m:t>𝐴</m:t>
                    </m:r>
                    <m:r>
                      <a:rPr lang="en-US" sz="3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3600" dirty="0" smtClean="0"/>
                  <a:t>, so</a:t>
                </a:r>
                <a:endParaRPr lang="en-US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00" y="2667000"/>
                <a:ext cx="6667500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2834" t="-7653" r="-1005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23950" y="4191000"/>
                <a:ext cx="6896100" cy="1754326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 smtClean="0">
                    <a:solidFill>
                      <a:schemeClr val="tx2"/>
                    </a:solidFill>
                  </a:rPr>
                  <a:t>Special Case:</a:t>
                </a:r>
              </a:p>
              <a:p>
                <a:r>
                  <a:rPr lang="en-US" sz="3600" dirty="0" smtClean="0"/>
                  <a:t>If A and B are </a:t>
                </a:r>
                <a:r>
                  <a:rPr lang="en-US" sz="3600" b="1" i="1" dirty="0" smtClean="0"/>
                  <a:t>independent</a:t>
                </a:r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𝑎𝑛𝑑</m:t>
                      </m:r>
                      <m:r>
                        <a:rPr lang="en-US" sz="3600" i="1" dirty="0" smtClean="0"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)=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𝐴</m:t>
                      </m:r>
                      <m:r>
                        <a:rPr lang="en-US" sz="3600" i="1" dirty="0" smtClean="0">
                          <a:latin typeface="Cambria Math"/>
                        </a:rPr>
                        <m:t>)</m:t>
                      </m:r>
                      <m:r>
                        <a:rPr lang="en-US" sz="3600" i="1" dirty="0" smtClean="0">
                          <a:latin typeface="Cambria Math"/>
                        </a:rPr>
                        <m:t>𝑃</m:t>
                      </m:r>
                      <m:r>
                        <a:rPr lang="en-US" sz="3600" i="1" dirty="0" smtClean="0">
                          <a:latin typeface="Cambria Math"/>
                        </a:rPr>
                        <m:t>(</m:t>
                      </m:r>
                      <m:r>
                        <a:rPr lang="en-US" sz="3600" i="1" dirty="0" smtClean="0">
                          <a:latin typeface="Cambria Math"/>
                        </a:rPr>
                        <m:t>𝐵</m:t>
                      </m:r>
                      <m:r>
                        <a:rPr lang="en-US" sz="36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950" y="4191000"/>
                <a:ext cx="6896100" cy="1754326"/>
              </a:xfrm>
              <a:prstGeom prst="rect">
                <a:avLst/>
              </a:prstGeom>
              <a:blipFill rotWithShape="1">
                <a:blip r:embed="rId4"/>
                <a:stretch>
                  <a:fillRect l="-2557" t="-4844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98843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3810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Disjoint and Independent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066800"/>
            <a:ext cx="83820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Assuming that P(A) &gt; 0 and P(B) &gt; 0, then disjoint events are: </a:t>
            </a:r>
          </a:p>
          <a:p>
            <a:pPr marL="914400" indent="-742950">
              <a:buFont typeface="+mj-lt"/>
              <a:buAutoNum type="alphaLcParenR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Always independent</a:t>
            </a:r>
          </a:p>
          <a:p>
            <a:pPr marL="914400" indent="-742950">
              <a:buFont typeface="+mj-lt"/>
              <a:buAutoNum type="alphaLcParenR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Never independent</a:t>
            </a:r>
          </a:p>
          <a:p>
            <a:pPr marL="914400" indent="-742950">
              <a:buFont typeface="+mj-lt"/>
              <a:buAutoNum type="alphaLcParenR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Sometimes independent – we need more information to judge</a:t>
            </a:r>
            <a:endParaRPr lang="en-US" sz="36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04800" y="2709178"/>
            <a:ext cx="4267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4461778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If A and B are disjoint, then A cannot happen if B has happened, so P(A if B) = 0. </a:t>
            </a:r>
          </a:p>
          <a:p>
            <a:endParaRPr lang="en-US" sz="2400" dirty="0" smtClean="0">
              <a:solidFill>
                <a:srgbClr val="FF0000"/>
              </a:solidFill>
              <a:latin typeface="Segoe Print" pitchFamily="2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If P(A) &gt; 0, then P(A if B) ≠ P(A) so A and B are not independent.</a:t>
            </a:r>
          </a:p>
        </p:txBody>
      </p:sp>
      <p:pic>
        <p:nvPicPr>
          <p:cNvPr id="10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058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AutoShape 2" descr="http://beta.rstudio.org/graphics/plot_zoom_png?width=459&amp;height=36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81000" y="1219200"/>
            <a:ext cx="8382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53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</a:rPr>
              <a:t>Summary: Special Cases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7975" y="1150471"/>
            <a:ext cx="8607425" cy="39549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If events A and B are </a:t>
            </a:r>
            <a:r>
              <a:rPr lang="en-US" sz="2800" b="1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disjoint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 (mutually exclusive):</a:t>
            </a:r>
          </a:p>
          <a:p>
            <a:pPr marL="914400" lvl="1" indent="-457200">
              <a:spcAft>
                <a:spcPts val="1800"/>
              </a:spcAft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P(A or B) = P(A) + P(B)</a:t>
            </a:r>
          </a:p>
          <a:p>
            <a:pPr marL="914400" lvl="1" indent="-457200">
              <a:spcAft>
                <a:spcPts val="1800"/>
              </a:spcAft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P(A and B) = 0</a:t>
            </a:r>
          </a:p>
          <a:p>
            <a:pPr>
              <a:spcAft>
                <a:spcPts val="18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 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If events A and B are </a:t>
            </a:r>
            <a:r>
              <a:rPr lang="en-US" sz="2800" b="1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independent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:</a:t>
            </a:r>
            <a:endParaRPr lang="en-US" sz="2800" dirty="0">
              <a:solidFill>
                <a:prstClr val="black"/>
              </a:solidFill>
              <a:cs typeface="Times New Roman" pitchFamily="18" charset="0"/>
              <a:sym typeface="Symbol"/>
            </a:endParaRPr>
          </a:p>
          <a:p>
            <a:pPr marL="914400" lvl="1" indent="-457200">
              <a:spcAft>
                <a:spcPts val="1800"/>
              </a:spcAft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 P(A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if B) 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=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P(A)</a:t>
            </a:r>
            <a:endParaRPr lang="en-US" sz="2800" dirty="0">
              <a:solidFill>
                <a:prstClr val="black"/>
              </a:solidFill>
              <a:cs typeface="Times New Roman" pitchFamily="18" charset="0"/>
              <a:sym typeface="Symbol"/>
            </a:endParaRPr>
          </a:p>
          <a:p>
            <a:pPr marL="914400" lvl="1" indent="-457200">
              <a:spcAft>
                <a:spcPts val="1800"/>
              </a:spcAft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prstClr val="black"/>
                </a:solidFill>
                <a:cs typeface="Times New Roman" pitchFamily="18" charset="0"/>
                <a:sym typeface="Symbol"/>
              </a:rPr>
              <a:t> P(A and B) =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sym typeface="Symbol"/>
              </a:rPr>
              <a:t>P(A) P(B)</a:t>
            </a:r>
            <a:endParaRPr lang="en-US" sz="2800" dirty="0">
              <a:solidFill>
                <a:prstClr val="black"/>
              </a:solidFill>
              <a:cs typeface="Times New Roman" pitchFamily="18" charset="0"/>
              <a:sym typeface="Symbo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45306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Probability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975044"/>
            <a:ext cx="8039100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Probability is always between 0 and 1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Probability always refers to an event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P(A) = 1 means A will definitely happen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P(A) = 0 means A will definitely not happen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021140"/>
            <a:ext cx="8077200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The </a:t>
            </a:r>
            <a:r>
              <a:rPr lang="en-US" sz="3600" b="1" i="1" dirty="0">
                <a:solidFill>
                  <a:srgbClr val="C00000"/>
                </a:solidFill>
                <a:cs typeface="Times New Roman" pitchFamily="18" charset="0"/>
              </a:rPr>
              <a:t>probability</a:t>
            </a:r>
            <a:r>
              <a:rPr lang="en-US" sz="3600" b="1" i="1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of event A, </a:t>
            </a:r>
            <a:r>
              <a:rPr lang="en-US" sz="3600" b="1" dirty="0">
                <a:solidFill>
                  <a:srgbClr val="DC0000"/>
                </a:solidFill>
                <a:cs typeface="Times New Roman" pitchFamily="18" charset="0"/>
              </a:rPr>
              <a:t>P(A)</a:t>
            </a:r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, is the long run frequency or proportion of times the </a:t>
            </a:r>
            <a:r>
              <a:rPr lang="en-US" sz="3600" dirty="0" smtClean="0">
                <a:solidFill>
                  <a:prstClr val="black"/>
                </a:solidFill>
                <a:cs typeface="Times New Roman" pitchFamily="18" charset="0"/>
              </a:rPr>
              <a:t>event occurs.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917523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95300" y="762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Probability Examples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763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Y = number of siblings  </a:t>
            </a:r>
          </a:p>
          <a:p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              P(Y = 1) =  0.481</a:t>
            </a:r>
          </a:p>
          <a:p>
            <a:pPr algn="r">
              <a:spcAft>
                <a:spcPts val="1200"/>
              </a:spcAft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(based on survey data)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Y= final grade in STAT 101</a:t>
            </a:r>
          </a:p>
          <a:p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           P(Y &gt; 90) = 0.338</a:t>
            </a:r>
          </a:p>
          <a:p>
            <a:pPr algn="r">
              <a:spcAft>
                <a:spcPts val="1200"/>
              </a:spcAft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(based on previous classes)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For U.S, college students in 2010</a:t>
            </a:r>
          </a:p>
          <a:p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           P(Gender = female) = 0.585 </a:t>
            </a:r>
          </a:p>
          <a:p>
            <a:pPr algn="r">
              <a:spcAft>
                <a:spcPts val="1200"/>
              </a:spcAft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(World </a:t>
            </a: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DataBank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P(it rains today) = 0.3            (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  <a:hlinkClick r:id="rId2"/>
              </a:rPr>
              <a:t>www.weather.com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)</a:t>
            </a:r>
          </a:p>
          <a:p>
            <a:pPr>
              <a:spcAft>
                <a:spcPts val="1200"/>
              </a:spcAft>
            </a:pPr>
            <a:endParaRPr lang="en-US" sz="28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313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Equally Likely Outcomes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3400" y="1219200"/>
                <a:ext cx="8077200" cy="259218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If all possible outcomes are equally likely, the probability of an event is </a:t>
                </a:r>
              </a:p>
              <a:p>
                <a:endParaRPr lang="en-US" sz="3200" dirty="0"/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𝑁𝑢𝑚𝑏𝑒𝑟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𝑜𝑢𝑡𝑐𝑜𝑚𝑒𝑠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𝑇𝑜𝑡𝑎𝑙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𝑜𝑢𝑡𝑐𝑜𝑚𝑒𝑠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219200"/>
                <a:ext cx="8077200" cy="2592184"/>
              </a:xfrm>
              <a:prstGeom prst="rect">
                <a:avLst/>
              </a:prstGeom>
              <a:blipFill rotWithShape="1">
                <a:blip r:embed="rId2"/>
                <a:stretch>
                  <a:fillRect l="-1962" t="-3059" r="-15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81000" y="40386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Example: Draw a card from a standard 52 card deck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81200" y="4800600"/>
                <a:ext cx="4724400" cy="9105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 dirty="0" smtClean="0">
                              <a:latin typeface="Cambria Math"/>
                            </a:rPr>
                            <m:t>𝐽𝑎𝑐𝑘</m:t>
                          </m:r>
                        </m:e>
                      </m:d>
                      <m:r>
                        <a:rPr lang="en-US" sz="2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latin typeface="Cambria Math"/>
                            </a:rPr>
                            <m:t>4 </m:t>
                          </m:r>
                          <m:r>
                            <a:rPr lang="en-US" sz="2800" b="0" i="1" dirty="0" smtClean="0">
                              <a:latin typeface="Cambria Math"/>
                            </a:rPr>
                            <m:t>𝑗𝑎𝑐𝑘𝑠</m:t>
                          </m:r>
                        </m:num>
                        <m:den>
                          <m:r>
                            <a:rPr lang="en-US" sz="2800" b="0" i="1" dirty="0" smtClean="0">
                              <a:latin typeface="Cambria Math"/>
                            </a:rPr>
                            <m:t>52 </m:t>
                          </m:r>
                          <m:r>
                            <a:rPr lang="en-US" sz="2800" b="0" i="1" dirty="0" smtClean="0">
                              <a:latin typeface="Cambria Math"/>
                            </a:rPr>
                            <m:t>𝑐𝑎𝑟𝑑𝑠</m:t>
                          </m:r>
                        </m:den>
                      </m:f>
                      <m:r>
                        <a:rPr lang="en-US" sz="2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dirty="0" smtClean="0">
                              <a:latin typeface="Cambria Math"/>
                            </a:rPr>
                            <m:t>13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4800600"/>
                <a:ext cx="4724400" cy="9105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799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266140"/>
            <a:ext cx="87630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600" dirty="0" smtClean="0"/>
              <a:t> What are the sexual orientation demographics of American adults?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600" dirty="0" smtClean="0"/>
              <a:t> We need data!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3600" dirty="0" smtClean="0"/>
              <a:t> Data collected in 2009 on a random sample of American adults (National Survey of Sexual Health and Behavior)</a:t>
            </a:r>
          </a:p>
          <a:p>
            <a:pPr lvl="1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90902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66800" y="1447800"/>
          <a:ext cx="6994843" cy="3108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2843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8006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Herbenick</a:t>
            </a:r>
            <a:r>
              <a:rPr lang="en-US" sz="2400" dirty="0" smtClean="0"/>
              <a:t> D, Reece M, Schick V, Sanders SA, Dodge B, and </a:t>
            </a:r>
            <a:r>
              <a:rPr lang="en-US" sz="2400" dirty="0" err="1" smtClean="0"/>
              <a:t>Fortenberry</a:t>
            </a:r>
            <a:r>
              <a:rPr lang="en-US" sz="2400" dirty="0" smtClean="0"/>
              <a:t> JD (2010). </a:t>
            </a:r>
            <a:r>
              <a:rPr lang="en-US" sz="2400" i="1" dirty="0" smtClean="0"/>
              <a:t>Sexual behavior in the United States: Results from a national probability sample of men and women ages 14–94</a:t>
            </a:r>
            <a:r>
              <a:rPr lang="en-US" sz="2400" dirty="0" smtClean="0"/>
              <a:t>. Journal of Sexual Medicine;7(</a:t>
            </a:r>
            <a:r>
              <a:rPr lang="en-US" sz="2400" dirty="0" err="1" smtClean="0"/>
              <a:t>suppl</a:t>
            </a:r>
            <a:r>
              <a:rPr lang="en-US" sz="2400" dirty="0" smtClean="0"/>
              <a:t> 5):255–265.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782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785555"/>
              </p:ext>
            </p:extLst>
          </p:nvPr>
        </p:nvGraphicFramePr>
        <p:xfrm>
          <a:off x="1143001" y="838200"/>
          <a:ext cx="6934199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38"/>
                <a:gridCol w="1510787"/>
                <a:gridCol w="1510787"/>
                <a:gridCol w="1510787"/>
              </a:tblGrid>
              <a:tr h="27432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Female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Heterosexual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2348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4673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Homosexual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Bisexual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66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Other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58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  <a:endParaRPr lang="en-US" sz="2800" b="1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2521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5042</a:t>
                      </a:r>
                      <a:endParaRPr lang="en-US" sz="2800" dirty="0"/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153400" cy="1219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Sexual Orientation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611195"/>
            <a:ext cx="853440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What is the probability that an American adult is homosexual?</a:t>
            </a:r>
          </a:p>
          <a:p>
            <a:pPr marL="400050"/>
            <a:endParaRPr lang="en-US" sz="3200" dirty="0" smtClean="0"/>
          </a:p>
        </p:txBody>
      </p:sp>
      <p:pic>
        <p:nvPicPr>
          <p:cNvPr id="9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4724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128/5042 = </a:t>
            </a:r>
            <a:r>
              <a:rPr lang="en-US" sz="3600" dirty="0" smtClean="0">
                <a:solidFill>
                  <a:srgbClr val="C00000"/>
                </a:solidFill>
              </a:rPr>
              <a:t>0.025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841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Lock5">
  <a:themeElements>
    <a:clrScheme name="Lock5">
      <a:dk1>
        <a:sysClr val="windowText" lastClr="000000"/>
      </a:dk1>
      <a:lt1>
        <a:sysClr val="window" lastClr="FFFFFF"/>
      </a:lt1>
      <a:dk2>
        <a:srgbClr val="DC0000"/>
      </a:dk2>
      <a:lt2>
        <a:srgbClr val="D2D2D2"/>
      </a:lt2>
      <a:accent1>
        <a:srgbClr val="0000BF"/>
      </a:accent1>
      <a:accent2>
        <a:srgbClr val="218F21"/>
      </a:accent2>
      <a:accent3>
        <a:srgbClr val="DC0000"/>
      </a:accent3>
      <a:accent4>
        <a:srgbClr val="FFFF00"/>
      </a:accent4>
      <a:accent5>
        <a:srgbClr val="0000BF"/>
      </a:accent5>
      <a:accent6>
        <a:srgbClr val="DC0000"/>
      </a:accent6>
      <a:hlink>
        <a:srgbClr val="0000FF"/>
      </a:hlink>
      <a:folHlink>
        <a:srgbClr val="0000FF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noFill/>
        <a:ln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Lock5</Template>
  <TotalTime>6826</TotalTime>
  <Words>2155</Words>
  <Application>Microsoft Macintosh PowerPoint</Application>
  <PresentationFormat>Presentazione su schermo (4:3)</PresentationFormat>
  <Paragraphs>399</Paragraphs>
  <Slides>37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38" baseType="lpstr">
      <vt:lpstr>Lock5</vt:lpstr>
      <vt:lpstr>Probability Rules</vt:lpstr>
      <vt:lpstr>Outline</vt:lpstr>
      <vt:lpstr>Presentazione di PowerPoint</vt:lpstr>
      <vt:lpstr>Presentazione di PowerPoint</vt:lpstr>
      <vt:lpstr>Presentazione di PowerPoint</vt:lpstr>
      <vt:lpstr>Equally Likely Outcomes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Venn Diagram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</dc:creator>
  <cp:lastModifiedBy>claudio bonifazzi</cp:lastModifiedBy>
  <cp:revision>357</cp:revision>
  <dcterms:created xsi:type="dcterms:W3CDTF">2012-08-25T17:22:45Z</dcterms:created>
  <dcterms:modified xsi:type="dcterms:W3CDTF">2014-11-09T16:36:52Z</dcterms:modified>
</cp:coreProperties>
</file>