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579" r:id="rId2"/>
    <p:sldId id="641" r:id="rId3"/>
    <p:sldId id="857" r:id="rId4"/>
    <p:sldId id="850" r:id="rId5"/>
    <p:sldId id="852" r:id="rId6"/>
    <p:sldId id="859" r:id="rId7"/>
    <p:sldId id="858" r:id="rId8"/>
    <p:sldId id="860" r:id="rId9"/>
    <p:sldId id="861" r:id="rId10"/>
    <p:sldId id="862" r:id="rId11"/>
    <p:sldId id="863" r:id="rId12"/>
    <p:sldId id="864" r:id="rId13"/>
    <p:sldId id="865" r:id="rId14"/>
    <p:sldId id="866" r:id="rId15"/>
    <p:sldId id="84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ri Lock Morgan" initials="kl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0000"/>
    <a:srgbClr val="F715DC"/>
    <a:srgbClr val="BA0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49" autoAdjust="0"/>
  </p:normalViewPr>
  <p:slideViewPr>
    <p:cSldViewPr>
      <p:cViewPr varScale="1">
        <p:scale>
          <a:sx n="93" d="100"/>
          <a:sy n="93" d="100"/>
        </p:scale>
        <p:origin x="-125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77D7C-6E98-443D-9186-B6C061ABD919}" type="datetimeFigureOut">
              <a:rPr lang="en-US" smtClean="0"/>
              <a:pPr/>
              <a:t>11/11/14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81A71-1E8A-43E8-B5C2-524F1D0E2AC7}" type="slidenum">
              <a:rPr lang="en-US" smtClean="0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673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4A0B3-D59B-4A0C-B834-D1F990153E5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544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gi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1371600" y="457200"/>
            <a:ext cx="6400800" cy="762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000" b="1" cap="none" spc="250" baseline="0">
                <a:solidFill>
                  <a:srgbClr val="DC0000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Section xx</a:t>
            </a:r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38100" cap="flat" cmpd="thickThin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1066800" y="2105025"/>
            <a:ext cx="7010400" cy="2647950"/>
          </a:xfrm>
          <a:solidFill>
            <a:schemeClr val="accent1"/>
          </a:solidFill>
          <a:ln w="127000" cmpd="tri">
            <a:solidFill>
              <a:schemeClr val="accent2"/>
            </a:solidFill>
          </a:ln>
        </p:spPr>
        <p:txBody>
          <a:bodyPr anchor="ctr">
            <a:normAutofit/>
          </a:bodyPr>
          <a:lstStyle>
            <a:lvl1pPr>
              <a:defRPr sz="5400" b="1" baseline="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Section Title</a:t>
            </a:r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r>
              <a:rPr lang="en-US" dirty="0" smtClean="0">
                <a:solidFill>
                  <a:schemeClr val="bg1"/>
                </a:solidFill>
              </a:rPr>
              <a:t>Statistics: Unlocking the Power of Data				</a:t>
            </a:r>
            <a:r>
              <a:rPr lang="en-US" baseline="0" dirty="0" smtClean="0">
                <a:solidFill>
                  <a:schemeClr val="bg1"/>
                </a:solidFill>
              </a:rPr>
              <a:t>               </a:t>
            </a:r>
            <a:r>
              <a:rPr lang="en-US" dirty="0" smtClean="0">
                <a:solidFill>
                  <a:schemeClr val="bg1"/>
                </a:solidFill>
              </a:rPr>
              <a:t>Lock</a:t>
            </a:r>
            <a:r>
              <a:rPr lang="en-US" baseline="30000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0496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solidFill>
                  <a:srgbClr val="DC0000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38100" cap="flat" cmpd="thickThin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 Placeholder 12"/>
          <p:cNvSpPr>
            <a:spLocks noGrp="1"/>
          </p:cNvSpPr>
          <p:nvPr>
            <p:ph idx="1"/>
          </p:nvPr>
        </p:nvSpPr>
        <p:spPr>
          <a:xfrm>
            <a:off x="301752" y="1066800"/>
            <a:ext cx="8534400" cy="4953000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spcBef>
                <a:spcPts val="0"/>
              </a:spcBef>
              <a:spcAft>
                <a:spcPts val="1800"/>
              </a:spcAft>
              <a:defRPr sz="3200"/>
            </a:lvl1pPr>
            <a:lvl2pPr>
              <a:spcBef>
                <a:spcPts val="0"/>
              </a:spcBef>
              <a:spcAft>
                <a:spcPts val="1800"/>
              </a:spcAft>
              <a:defRPr sz="2800"/>
            </a:lvl2pPr>
            <a:lvl3pPr>
              <a:spcBef>
                <a:spcPts val="0"/>
              </a:spcBef>
              <a:spcAft>
                <a:spcPts val="1800"/>
              </a:spcAft>
              <a:defRPr sz="2400"/>
            </a:lvl3pPr>
            <a:lvl4pPr>
              <a:spcBef>
                <a:spcPts val="0"/>
              </a:spcBef>
              <a:spcAft>
                <a:spcPts val="1800"/>
              </a:spcAft>
              <a:defRPr sz="2000"/>
            </a:lvl4pPr>
            <a:lvl5pPr>
              <a:spcBef>
                <a:spcPts val="0"/>
              </a:spcBef>
              <a:spcAft>
                <a:spcPts val="1800"/>
              </a:spcAft>
              <a:defRPr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r>
              <a:rPr lang="en-US" dirty="0" smtClean="0">
                <a:solidFill>
                  <a:schemeClr val="bg1"/>
                </a:solidFill>
              </a:rPr>
              <a:t>Statistics: Unlocking the Power of Data				</a:t>
            </a:r>
            <a:r>
              <a:rPr lang="en-US" baseline="0" dirty="0" smtClean="0">
                <a:solidFill>
                  <a:schemeClr val="bg1"/>
                </a:solidFill>
              </a:rPr>
              <a:t>               </a:t>
            </a:r>
            <a:r>
              <a:rPr lang="en-US" dirty="0" smtClean="0">
                <a:solidFill>
                  <a:schemeClr val="bg1"/>
                </a:solidFill>
              </a:rPr>
              <a:t>Lock</a:t>
            </a:r>
            <a:r>
              <a:rPr lang="en-US" baseline="30000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2428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38100" cap="flat" cmpd="thickThin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r>
              <a:rPr lang="en-US" dirty="0" smtClean="0">
                <a:solidFill>
                  <a:schemeClr val="bg1"/>
                </a:solidFill>
              </a:rPr>
              <a:t>Statistics: Unlocking the Power of Data				</a:t>
            </a:r>
            <a:r>
              <a:rPr lang="en-US" baseline="0" dirty="0" smtClean="0">
                <a:solidFill>
                  <a:schemeClr val="bg1"/>
                </a:solidFill>
              </a:rPr>
              <a:t>               </a:t>
            </a:r>
            <a:r>
              <a:rPr lang="en-US" dirty="0" smtClean="0">
                <a:solidFill>
                  <a:schemeClr val="bg1"/>
                </a:solidFill>
              </a:rPr>
              <a:t>Lock</a:t>
            </a:r>
            <a:r>
              <a:rPr lang="en-US" baseline="30000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119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38100" cap="flat" cmpd="thickThin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r>
              <a:rPr lang="en-US" dirty="0" smtClean="0">
                <a:solidFill>
                  <a:schemeClr val="bg1"/>
                </a:solidFill>
              </a:rPr>
              <a:t>Statistics: Unlocking the Power of Data				</a:t>
            </a:r>
            <a:r>
              <a:rPr lang="en-US" baseline="0" dirty="0" smtClean="0">
                <a:solidFill>
                  <a:schemeClr val="bg1"/>
                </a:solidFill>
              </a:rPr>
              <a:t>               </a:t>
            </a:r>
            <a:r>
              <a:rPr lang="en-US" dirty="0" smtClean="0">
                <a:solidFill>
                  <a:schemeClr val="bg1"/>
                </a:solidFill>
              </a:rPr>
              <a:t>Lock</a:t>
            </a:r>
            <a:r>
              <a:rPr lang="en-US" baseline="30000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136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ic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784" y="152400"/>
            <a:ext cx="7290816" cy="762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4" name="Picture 2" descr="http://t3.gstatic.com/images?q=tbn:ANd9GcTYmiLh9B_aVjviHh1xZIewSwIAVBJM6GGUwjQGMknDgt1O3VWWMFpakkXX"/>
          <p:cNvPicPr>
            <a:picLocks noChangeAspect="1" noChangeArrowheads="1"/>
          </p:cNvPicPr>
          <p:nvPr userDrawn="1"/>
        </p:nvPicPr>
        <p:blipFill>
          <a:blip r:embed="rId2" cstate="print"/>
          <a:srcRect t="17160" b="8480"/>
          <a:stretch>
            <a:fillRect/>
          </a:stretch>
        </p:blipFill>
        <p:spPr bwMode="auto">
          <a:xfrm>
            <a:off x="173736" y="173736"/>
            <a:ext cx="1066800" cy="990600"/>
          </a:xfrm>
          <a:prstGeom prst="rect">
            <a:avLst/>
          </a:prstGeom>
          <a:noFill/>
        </p:spPr>
      </p:pic>
      <p:sp>
        <p:nvSpPr>
          <p:cNvPr id="9" name="Text Placeholder 12"/>
          <p:cNvSpPr>
            <a:spLocks noGrp="1"/>
          </p:cNvSpPr>
          <p:nvPr>
            <p:ph idx="1"/>
          </p:nvPr>
        </p:nvSpPr>
        <p:spPr>
          <a:xfrm>
            <a:off x="301752" y="1371600"/>
            <a:ext cx="8534400" cy="2209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spcBef>
                <a:spcPts val="0"/>
              </a:spcBef>
              <a:spcAft>
                <a:spcPts val="1800"/>
              </a:spcAft>
              <a:buNone/>
              <a:defRPr sz="3200"/>
            </a:lvl1pPr>
            <a:lvl2pPr>
              <a:spcBef>
                <a:spcPts val="0"/>
              </a:spcBef>
              <a:spcAft>
                <a:spcPts val="1800"/>
              </a:spcAft>
              <a:defRPr sz="2800"/>
            </a:lvl2pPr>
            <a:lvl3pPr>
              <a:spcBef>
                <a:spcPts val="0"/>
              </a:spcBef>
              <a:spcAft>
                <a:spcPts val="1800"/>
              </a:spcAft>
              <a:defRPr sz="2400"/>
            </a:lvl3pPr>
            <a:lvl4pPr>
              <a:spcBef>
                <a:spcPts val="0"/>
              </a:spcBef>
              <a:spcAft>
                <a:spcPts val="1800"/>
              </a:spcAft>
              <a:defRPr sz="2000"/>
            </a:lvl4pPr>
            <a:lvl5pPr>
              <a:spcBef>
                <a:spcPts val="0"/>
              </a:spcBef>
              <a:spcAft>
                <a:spcPts val="1800"/>
              </a:spcAft>
              <a:defRPr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10" name="Text Placeholder 12"/>
          <p:cNvSpPr>
            <a:spLocks noGrp="1"/>
          </p:cNvSpPr>
          <p:nvPr>
            <p:ph idx="13"/>
          </p:nvPr>
        </p:nvSpPr>
        <p:spPr>
          <a:xfrm>
            <a:off x="1143000" y="3886200"/>
            <a:ext cx="7568680" cy="21610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idx="14"/>
          </p:nvPr>
        </p:nvSpPr>
        <p:spPr>
          <a:xfrm>
            <a:off x="5181600" y="4114800"/>
            <a:ext cx="3733800" cy="2057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  <a:latin typeface="Segoe Print" pitchFamily="2" charset="0"/>
              </a:defRPr>
            </a:lvl1pPr>
            <a:lvl2pPr marL="274320" indent="0">
              <a:buNone/>
              <a:defRPr sz="2800">
                <a:solidFill>
                  <a:schemeClr val="accent1"/>
                </a:solidFill>
                <a:latin typeface="Segoe Print" pitchFamily="2" charset="0"/>
              </a:defRPr>
            </a:lvl2pPr>
            <a:lvl3pPr marL="594360" indent="0">
              <a:buNone/>
              <a:defRPr sz="2400">
                <a:solidFill>
                  <a:schemeClr val="accent1"/>
                </a:solidFill>
                <a:latin typeface="Segoe Print" pitchFamily="2" charset="0"/>
              </a:defRPr>
            </a:lvl3pPr>
            <a:lvl4pPr marL="868680" indent="0">
              <a:buNone/>
              <a:defRPr sz="2000">
                <a:solidFill>
                  <a:schemeClr val="accent1"/>
                </a:solidFill>
                <a:latin typeface="Segoe Print" pitchFamily="2" charset="0"/>
              </a:defRPr>
            </a:lvl4pPr>
            <a:lvl5pPr marL="1143000" indent="0">
              <a:buNone/>
              <a:defRPr>
                <a:solidFill>
                  <a:schemeClr val="accent1"/>
                </a:solidFill>
                <a:latin typeface="Segoe Print" pitchFamily="2" charset="0"/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8172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7312152" cy="758952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DC0000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38100" cap="flat" cmpd="thickThin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 Placeholder 12"/>
          <p:cNvSpPr>
            <a:spLocks noGrp="1"/>
          </p:cNvSpPr>
          <p:nvPr>
            <p:ph idx="1"/>
          </p:nvPr>
        </p:nvSpPr>
        <p:spPr>
          <a:xfrm>
            <a:off x="301752" y="1066800"/>
            <a:ext cx="8534400" cy="4953000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spcBef>
                <a:spcPts val="0"/>
              </a:spcBef>
              <a:spcAft>
                <a:spcPts val="1800"/>
              </a:spcAft>
              <a:defRPr/>
            </a:lvl1pPr>
            <a:lvl2pPr>
              <a:spcBef>
                <a:spcPts val="0"/>
              </a:spcBef>
              <a:spcAft>
                <a:spcPts val="1800"/>
              </a:spcAft>
              <a:defRPr/>
            </a:lvl2pPr>
            <a:lvl3pPr>
              <a:spcBef>
                <a:spcPts val="0"/>
              </a:spcBef>
              <a:spcAft>
                <a:spcPts val="1800"/>
              </a:spcAft>
              <a:defRPr/>
            </a:lvl3pPr>
            <a:lvl4pPr>
              <a:spcBef>
                <a:spcPts val="0"/>
              </a:spcBef>
              <a:spcAft>
                <a:spcPts val="1800"/>
              </a:spcAft>
              <a:defRPr/>
            </a:lvl4pPr>
            <a:lvl5pPr>
              <a:spcBef>
                <a:spcPts val="0"/>
              </a:spcBef>
              <a:spcAft>
                <a:spcPts val="1800"/>
              </a:spcAft>
              <a:defRPr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pic>
        <p:nvPicPr>
          <p:cNvPr id="8" name="Picture 2" descr="http://www.isaac-online.org/cgi-bin/symbol.cgi/committeediscu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" y="228600"/>
            <a:ext cx="1117598" cy="609600"/>
          </a:xfrm>
          <a:prstGeom prst="rect">
            <a:avLst/>
          </a:prstGeom>
          <a:noFill/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r>
              <a:rPr lang="en-US" dirty="0" smtClean="0">
                <a:solidFill>
                  <a:schemeClr val="bg1"/>
                </a:solidFill>
              </a:rPr>
              <a:t>Statistics: Unlocking the Power of Data				</a:t>
            </a:r>
            <a:r>
              <a:rPr lang="en-US" baseline="0" dirty="0" smtClean="0">
                <a:solidFill>
                  <a:schemeClr val="bg1"/>
                </a:solidFill>
              </a:rPr>
              <a:t>               </a:t>
            </a:r>
            <a:r>
              <a:rPr lang="en-US" dirty="0" smtClean="0">
                <a:solidFill>
                  <a:schemeClr val="bg1"/>
                </a:solidFill>
              </a:rPr>
              <a:t>Lock</a:t>
            </a:r>
            <a:r>
              <a:rPr lang="en-US" baseline="30000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8303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2"/>
          <p:cNvSpPr>
            <a:spLocks noGrp="1"/>
          </p:cNvSpPr>
          <p:nvPr>
            <p:ph idx="1"/>
          </p:nvPr>
        </p:nvSpPr>
        <p:spPr>
          <a:xfrm>
            <a:off x="1257300" y="1676400"/>
            <a:ext cx="6629400" cy="1759458"/>
          </a:xfrm>
          <a:prstGeom prst="rect">
            <a:avLst/>
          </a:prstGeom>
          <a:ln w="76200" cmpd="thickThin">
            <a:solidFill>
              <a:schemeClr val="accent1"/>
            </a:solidFill>
          </a:ln>
        </p:spPr>
        <p:txBody>
          <a:bodyPr vert="horz" anchor="ctr">
            <a:normAutofit/>
          </a:bodyPr>
          <a:lstStyle>
            <a:lvl1pPr marL="0" indent="0" algn="ctr">
              <a:spcBef>
                <a:spcPts val="0"/>
              </a:spcBef>
              <a:spcAft>
                <a:spcPts val="1800"/>
              </a:spcAft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idx="10"/>
          </p:nvPr>
        </p:nvSpPr>
        <p:spPr>
          <a:xfrm>
            <a:off x="304800" y="3962400"/>
            <a:ext cx="8534400" cy="1219200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spcBef>
                <a:spcPts val="0"/>
              </a:spcBef>
              <a:spcAft>
                <a:spcPts val="1800"/>
              </a:spcAft>
              <a:defRPr/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51406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38100" cap="flat" cmpd="thickThin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1524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066800"/>
            <a:ext cx="8534400" cy="4953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rgbClr val="DC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r>
              <a:rPr lang="en-US" dirty="0" smtClean="0">
                <a:solidFill>
                  <a:schemeClr val="bg1"/>
                </a:solidFill>
              </a:rPr>
              <a:t>Statistics: Unlocking the Power of Data				</a:t>
            </a:r>
            <a:r>
              <a:rPr lang="en-US" baseline="0" dirty="0" smtClean="0">
                <a:solidFill>
                  <a:schemeClr val="bg1"/>
                </a:solidFill>
              </a:rPr>
              <a:t>               </a:t>
            </a:r>
            <a:r>
              <a:rPr lang="en-US" dirty="0" smtClean="0">
                <a:solidFill>
                  <a:schemeClr val="bg1"/>
                </a:solidFill>
              </a:rPr>
              <a:t>Lock</a:t>
            </a:r>
            <a:r>
              <a:rPr lang="en-US" baseline="30000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881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8" r:id="rId3"/>
    <p:sldLayoutId id="2147483679" r:id="rId4"/>
    <p:sldLayoutId id="2147483680" r:id="rId5"/>
    <p:sldLayoutId id="2147483683" r:id="rId6"/>
    <p:sldLayoutId id="2147483684" r:id="rId7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0"/>
        </a:spcBef>
        <a:spcAft>
          <a:spcPts val="1800"/>
        </a:spcAft>
        <a:buClr>
          <a:schemeClr val="accent1"/>
        </a:buClr>
        <a:buSzPct val="85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0"/>
        </a:spcBef>
        <a:spcAft>
          <a:spcPts val="0"/>
        </a:spcAft>
        <a:buClr>
          <a:schemeClr val="accent2"/>
        </a:buClr>
        <a:buSzPct val="70000"/>
        <a:buFont typeface="Wingdings"/>
        <a:buChar char="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0"/>
        </a:spcBef>
        <a:spcAft>
          <a:spcPts val="0"/>
        </a:spcAft>
        <a:buClr>
          <a:schemeClr val="accent3"/>
        </a:buClr>
        <a:buSzPct val="75000"/>
        <a:buFont typeface="Wingdings 2"/>
        <a:buChar char="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0"/>
        </a:spcBef>
        <a:spcAft>
          <a:spcPts val="0"/>
        </a:spcAft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0"/>
        </a:spcBef>
        <a:spcAft>
          <a:spcPts val="2400"/>
        </a:spcAft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3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4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304800"/>
            <a:ext cx="6400800" cy="10668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sz="4400" spc="0" dirty="0" smtClean="0">
                <a:solidFill>
                  <a:schemeClr val="tx2"/>
                </a:solidFill>
              </a:rPr>
              <a:t>Section 11.4</a:t>
            </a:r>
            <a:endParaRPr lang="en-US" sz="3600" spc="0" dirty="0" smtClean="0">
              <a:solidFill>
                <a:schemeClr val="tx2"/>
              </a:solidFill>
              <a:latin typeface="Cambria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219200" y="1676400"/>
            <a:ext cx="6781800" cy="3657600"/>
          </a:xfrm>
        </p:spPr>
        <p:txBody>
          <a:bodyPr>
            <a:normAutofit/>
          </a:bodyPr>
          <a:lstStyle/>
          <a:p>
            <a:r>
              <a:rPr lang="en-US" dirty="0" smtClean="0"/>
              <a:t>Binomial </a:t>
            </a:r>
            <a:br>
              <a:rPr lang="en-US" dirty="0" smtClean="0"/>
            </a:br>
            <a:r>
              <a:rPr lang="en-US" dirty="0" smtClean="0"/>
              <a:t>Random Variable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647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Throws</a:t>
            </a:r>
            <a:endParaRPr lang="en-US" dirty="0"/>
          </a:p>
        </p:txBody>
      </p:sp>
      <p:pic>
        <p:nvPicPr>
          <p:cNvPr id="3" name="Picture 2" descr="http://www.school-clipart.com/school_clipart_images/pencil_touching_lead_to_paper_0515-1007-2718-0955_SM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248158"/>
            <a:ext cx="838200" cy="81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13716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very good basketball player makes about 90% of his free throws.  If we assume successive attempts are independent, what is the probability the player makes at least 8 free throws in 10 attempts? 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26720" y="3124200"/>
                <a:ext cx="5745480" cy="5557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80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P</m:t>
                      </m:r>
                      <m:d>
                        <m:dPr>
                          <m:ctrlPr>
                            <a:rPr lang="en-US" sz="28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800" i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X</m:t>
                          </m:r>
                          <m:r>
                            <m:rPr>
                              <m:nor/>
                            </m:rPr>
                            <a:rPr lang="en-US" sz="28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&gt;8</m:t>
                          </m:r>
                        </m:e>
                      </m:d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800" i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p</m:t>
                      </m:r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(8) + </m:t>
                      </m:r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p</m:t>
                      </m:r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(9) + </m:t>
                      </m:r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p</m:t>
                      </m:r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(10)</m:t>
                      </m:r>
                    </m:oMath>
                  </m:oMathPara>
                </a14:m>
                <a:endParaRPr lang="en-US" sz="3200" dirty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20" y="3124200"/>
                <a:ext cx="5745480" cy="5557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781050" y="3962400"/>
                <a:ext cx="7505699" cy="7090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=</m:t>
                      </m:r>
                      <m:d>
                        <m:dPr>
                          <m:ctrlPr>
                            <a:rPr lang="en-US" sz="240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b="0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en-US" sz="24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10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 sz="24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8</m:t>
                              </m:r>
                            </m:e>
                          </m:eqArr>
                        </m:e>
                      </m:d>
                      <m:sSup>
                        <m:sSupPr>
                          <m:ctrlPr>
                            <a:rPr lang="en-US" sz="240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0.9</m:t>
                          </m:r>
                        </m:e>
                        <m:sup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8</m:t>
                          </m:r>
                        </m:sup>
                      </m:sSup>
                      <m:sSup>
                        <m:sSupPr>
                          <m:ctrlPr>
                            <a:rPr lang="en-US" sz="240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0.1</m:t>
                          </m:r>
                        </m:e>
                        <m:sup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+</m:t>
                      </m:r>
                      <m:d>
                        <m:dPr>
                          <m:ctrlPr>
                            <a:rPr lang="en-US" sz="24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>
                                  <a:solidFill>
                                    <a:schemeClr val="accent1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10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 sz="24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9</m:t>
                              </m:r>
                            </m:e>
                          </m:eqArr>
                        </m:e>
                      </m:d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0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.9</m:t>
                          </m:r>
                        </m:e>
                        <m:sup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9</m:t>
                          </m:r>
                        </m:sup>
                      </m:sSup>
                      <m:sSup>
                        <m:sSupPr>
                          <m:ctrlPr>
                            <a:rPr lang="en-US" sz="24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0.1</m:t>
                          </m:r>
                        </m:e>
                        <m:sup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1</m:t>
                          </m:r>
                        </m:sup>
                      </m:sSup>
                      <m:r>
                        <m:rPr>
                          <m:nor/>
                        </m:rPr>
                        <a:rPr lang="en-US" sz="2400" i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+</m:t>
                      </m:r>
                      <m:d>
                        <m:dPr>
                          <m:ctrlPr>
                            <a:rPr lang="en-US" sz="24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>
                                  <a:solidFill>
                                    <a:schemeClr val="accent1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10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 sz="24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10</m:t>
                              </m:r>
                            </m:e>
                          </m:eqArr>
                        </m:e>
                      </m:d>
                      <m:sSup>
                        <m:sSupPr>
                          <m:ctrlPr>
                            <a:rPr lang="en-US" sz="24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0</m:t>
                          </m:r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.9</m:t>
                          </m:r>
                        </m:e>
                        <m:sup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10</m:t>
                          </m:r>
                        </m:sup>
                      </m:sSup>
                      <m:sSup>
                        <m:sSupPr>
                          <m:ctrlPr>
                            <a:rPr lang="en-US" sz="24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0.1</m:t>
                          </m:r>
                        </m:e>
                        <m:sup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050" y="3962400"/>
                <a:ext cx="7505699" cy="709040"/>
              </a:xfrm>
              <a:prstGeom prst="rect">
                <a:avLst/>
              </a:prstGeom>
              <a:blipFill rotWithShape="1">
                <a:blip r:embed="rId4"/>
                <a:stretch>
                  <a:fillRect r="-60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097281" y="5016192"/>
            <a:ext cx="793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45</a:t>
            </a:r>
            <a:endParaRPr lang="en-US" sz="2400" dirty="0">
              <a:solidFill>
                <a:srgbClr val="FF0000"/>
              </a:solidFill>
              <a:latin typeface="Segoe Print" pitchFamily="2" charset="0"/>
            </a:endParaRPr>
          </a:p>
        </p:txBody>
      </p:sp>
      <p:cxnSp>
        <p:nvCxnSpPr>
          <p:cNvPr id="11" name="Straight Arrow Connector 10"/>
          <p:cNvCxnSpPr>
            <a:stCxn id="9" idx="0"/>
          </p:cNvCxnSpPr>
          <p:nvPr/>
        </p:nvCxnSpPr>
        <p:spPr>
          <a:xfrm flipH="1" flipV="1">
            <a:off x="1493997" y="4671440"/>
            <a:ext cx="1" cy="34475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26167" y="4992952"/>
            <a:ext cx="793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10</a:t>
            </a:r>
            <a:endParaRPr lang="en-US" sz="2400" dirty="0">
              <a:solidFill>
                <a:srgbClr val="FF0000"/>
              </a:solidFill>
              <a:latin typeface="Segoe Print" pitchFamily="2" charset="0"/>
            </a:endParaRPr>
          </a:p>
        </p:txBody>
      </p:sp>
      <p:cxnSp>
        <p:nvCxnSpPr>
          <p:cNvPr id="13" name="Straight Arrow Connector 12"/>
          <p:cNvCxnSpPr>
            <a:stCxn id="12" idx="0"/>
          </p:cNvCxnSpPr>
          <p:nvPr/>
        </p:nvCxnSpPr>
        <p:spPr>
          <a:xfrm flipH="1" flipV="1">
            <a:off x="4022883" y="4648200"/>
            <a:ext cx="1" cy="34475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72200" y="4916752"/>
            <a:ext cx="793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Segoe Print" pitchFamily="2" charset="0"/>
              </a:rPr>
              <a:t>1</a:t>
            </a:r>
            <a:endParaRPr lang="en-US" sz="2400" dirty="0">
              <a:solidFill>
                <a:srgbClr val="FF0000"/>
              </a:solidFill>
              <a:latin typeface="Segoe Print" pitchFamily="2" charset="0"/>
            </a:endParaRPr>
          </a:p>
        </p:txBody>
      </p:sp>
      <p:cxnSp>
        <p:nvCxnSpPr>
          <p:cNvPr id="15" name="Straight Arrow Connector 14"/>
          <p:cNvCxnSpPr>
            <a:stCxn id="14" idx="0"/>
          </p:cNvCxnSpPr>
          <p:nvPr/>
        </p:nvCxnSpPr>
        <p:spPr>
          <a:xfrm flipH="1" flipV="1">
            <a:off x="6568916" y="4572000"/>
            <a:ext cx="1" cy="34475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96290" y="5486400"/>
            <a:ext cx="75056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Segoe Print" pitchFamily="2" charset="0"/>
              </a:rPr>
              <a:t>= 0.1937 + 0.3874 + 0.3487 = 0.9298 </a:t>
            </a:r>
            <a:endParaRPr lang="en-US" sz="2400" dirty="0">
              <a:solidFill>
                <a:schemeClr val="accent1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276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2" grpId="0"/>
      <p:bldP spid="14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Yahtzee</a:t>
            </a:r>
            <a:r>
              <a:rPr lang="en-US" dirty="0" smtClean="0"/>
              <a:t> Mean</a:t>
            </a:r>
            <a:endParaRPr lang="en-US" dirty="0"/>
          </a:p>
        </p:txBody>
      </p:sp>
      <p:pic>
        <p:nvPicPr>
          <p:cNvPr id="3" name="Picture 2" descr="http://www.school-clipart.com/school_clipart_images/pencil_touching_lead_to_paper_0515-1007-2718-0955_SM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248158"/>
            <a:ext cx="838200" cy="81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9567" y="1219200"/>
            <a:ext cx="4762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 = # of sixes in five dice rolls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304799" y="3741003"/>
            <a:ext cx="848868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Segoe Print" pitchFamily="2" charset="0"/>
              </a:rPr>
              <a:t>µ = 0(0.4019) + 1(0.4019) + 2(0.1608) </a:t>
            </a:r>
            <a:endParaRPr lang="en-US" sz="2800" dirty="0" smtClean="0">
              <a:solidFill>
                <a:schemeClr val="accent1"/>
              </a:solidFill>
              <a:latin typeface="Segoe Print" pitchFamily="2" charset="0"/>
            </a:endParaRPr>
          </a:p>
          <a:p>
            <a:r>
              <a:rPr lang="en-US" sz="2800" dirty="0">
                <a:solidFill>
                  <a:schemeClr val="accent1"/>
                </a:solidFill>
                <a:latin typeface="Segoe Print" pitchFamily="2" charset="0"/>
              </a:rPr>
              <a:t> </a:t>
            </a:r>
            <a:r>
              <a:rPr lang="en-US" sz="2800" dirty="0" smtClean="0">
                <a:solidFill>
                  <a:schemeClr val="accent1"/>
                </a:solidFill>
                <a:latin typeface="Segoe Print" pitchFamily="2" charset="0"/>
              </a:rPr>
              <a:t> </a:t>
            </a:r>
            <a:r>
              <a:rPr lang="en-US" sz="2400" dirty="0" smtClean="0">
                <a:solidFill>
                  <a:schemeClr val="accent1"/>
                </a:solidFill>
                <a:latin typeface="Segoe Print" pitchFamily="2" charset="0"/>
              </a:rPr>
              <a:t>+ 3(0.0322) + 4(0.0032) + 5(.0001)</a:t>
            </a:r>
            <a:endParaRPr lang="en-US" sz="2400" dirty="0">
              <a:solidFill>
                <a:schemeClr val="accent1"/>
              </a:solidFill>
              <a:latin typeface="Segoe Print" pitchFamily="2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134170"/>
              </p:ext>
            </p:extLst>
          </p:nvPr>
        </p:nvGraphicFramePr>
        <p:xfrm>
          <a:off x="479821" y="1905000"/>
          <a:ext cx="7879557" cy="9144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25651"/>
                <a:gridCol w="1125651"/>
                <a:gridCol w="1125651"/>
                <a:gridCol w="1125651"/>
                <a:gridCol w="1125651"/>
                <a:gridCol w="1125651"/>
                <a:gridCol w="112565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/>
                        <a:t>x</a:t>
                      </a:r>
                      <a:endParaRPr lang="en-US" sz="2400" b="0" i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p(x)</a:t>
                      </a:r>
                      <a:endParaRPr lang="en-US" sz="2400" i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0.4019</a:t>
                      </a:r>
                      <a:endParaRPr lang="en-US" sz="2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0.4019</a:t>
                      </a:r>
                      <a:endParaRPr lang="en-US" sz="2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0.1608</a:t>
                      </a:r>
                      <a:endParaRPr lang="en-US" sz="2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0.0322</a:t>
                      </a:r>
                      <a:endParaRPr lang="en-US" sz="2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0.0032</a:t>
                      </a:r>
                      <a:endParaRPr lang="en-US" sz="2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0.0001</a:t>
                      </a:r>
                      <a:endParaRPr lang="en-US" sz="2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01966" y="2981980"/>
            <a:ext cx="8108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is the mean number of sixes in five dice rolls? </a:t>
            </a:r>
            <a:endParaRPr lang="en-US" sz="2800" dirty="0"/>
          </a:p>
        </p:txBody>
      </p:sp>
      <p:sp>
        <p:nvSpPr>
          <p:cNvPr id="18" name="Rectangle 17"/>
          <p:cNvSpPr/>
          <p:nvPr/>
        </p:nvSpPr>
        <p:spPr>
          <a:xfrm>
            <a:off x="441959" y="4787740"/>
            <a:ext cx="21488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Segoe Print" pitchFamily="2" charset="0"/>
              </a:rPr>
              <a:t>µ = 0.833</a:t>
            </a:r>
            <a:endParaRPr lang="en-US" sz="2400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2800" y="4987795"/>
            <a:ext cx="48386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</a:rPr>
              <a:t>Is there an easier way? </a:t>
            </a:r>
            <a:endParaRPr lang="en-US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433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8" y="228600"/>
            <a:ext cx="8534400" cy="758952"/>
          </a:xfrm>
        </p:spPr>
        <p:txBody>
          <a:bodyPr/>
          <a:lstStyle/>
          <a:p>
            <a:r>
              <a:rPr lang="en-US" dirty="0" smtClean="0"/>
              <a:t>Mean for Binomial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19740" y="1143000"/>
                <a:ext cx="8240195" cy="1938992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800" dirty="0" smtClean="0"/>
                  <a:t>For a binomial random variable with </a:t>
                </a:r>
                <a:r>
                  <a:rPr lang="en-US" sz="2800" i="1" dirty="0" smtClean="0"/>
                  <a:t>n</a:t>
                </a:r>
                <a:r>
                  <a:rPr lang="en-US" sz="2800" dirty="0" smtClean="0"/>
                  <a:t> trials and probability of success </a:t>
                </a:r>
                <a:r>
                  <a:rPr lang="en-US" sz="2800" i="1" dirty="0" smtClean="0"/>
                  <a:t>p</a:t>
                </a:r>
                <a:r>
                  <a:rPr lang="en-US" sz="2800" dirty="0" smtClean="0"/>
                  <a:t>  on each trial,  the mean is </a:t>
                </a: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i="1" smtClean="0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44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4400" b="0" i="1" smtClean="0">
                          <a:latin typeface="Cambria Math"/>
                          <a:ea typeface="Cambria Math"/>
                        </a:rPr>
                        <m:t>𝑛</m:t>
                      </m:r>
                      <m:r>
                        <a:rPr lang="en-US" sz="44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4400" b="0" i="1" smtClean="0">
                          <a:latin typeface="Cambria Math"/>
                          <a:ea typeface="Cambria Math"/>
                        </a:rPr>
                        <m:t>𝑝</m:t>
                      </m:r>
                    </m:oMath>
                  </m:oMathPara>
                </a14:m>
                <a:endParaRPr lang="en-US" sz="4400" dirty="0" smtClean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740" y="1143000"/>
                <a:ext cx="8240195" cy="1938992"/>
              </a:xfrm>
              <a:prstGeom prst="rect">
                <a:avLst/>
              </a:prstGeom>
              <a:blipFill rotWithShape="1">
                <a:blip r:embed="rId2"/>
                <a:stretch>
                  <a:fillRect l="-1403" t="-2813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826135" y="3657600"/>
                <a:ext cx="3733800" cy="9103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800" i="0" smtClean="0">
                          <a:solidFill>
                            <a:schemeClr val="accent1"/>
                          </a:solidFill>
                          <a:latin typeface="Segoe Print" pitchFamily="2" charset="0"/>
                          <a:ea typeface="Cambria Math"/>
                        </a:rPr>
                        <m:t>μ</m:t>
                      </m:r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  <a:ea typeface="Cambria Math"/>
                        </a:rPr>
                        <m:t> = 5∙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0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  <a:ea typeface="Cambria Math"/>
                                </a:rPr>
                                <m:t>6</m:t>
                              </m:r>
                            </m:den>
                          </m:f>
                        </m:e>
                      </m:d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  <a:ea typeface="Cambria Math"/>
                        </a:rPr>
                        <m:t>= 0.833</m:t>
                      </m:r>
                    </m:oMath>
                  </m:oMathPara>
                </a14:m>
                <a:endParaRPr lang="en-US" sz="2800" dirty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6135" y="3657600"/>
                <a:ext cx="3733800" cy="9103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319740" y="3854702"/>
            <a:ext cx="44808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 # of sixes in 5 dice rolls: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124200" y="4827201"/>
            <a:ext cx="556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</a:rPr>
              <a:t>What about standard deviation? </a:t>
            </a:r>
            <a:endParaRPr lang="en-US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901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8" y="228600"/>
            <a:ext cx="8534400" cy="758952"/>
          </a:xfrm>
        </p:spPr>
        <p:txBody>
          <a:bodyPr/>
          <a:lstStyle/>
          <a:p>
            <a:r>
              <a:rPr lang="en-US" dirty="0" smtClean="0"/>
              <a:t>Mean and Std. Dev.  for Binomial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19740" y="1143000"/>
                <a:ext cx="8240195" cy="3423117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800" dirty="0" smtClean="0"/>
                  <a:t>For a binomial random variable with </a:t>
                </a:r>
                <a:r>
                  <a:rPr lang="en-US" sz="2800" i="1" dirty="0" smtClean="0"/>
                  <a:t>n</a:t>
                </a:r>
                <a:r>
                  <a:rPr lang="en-US" sz="2800" dirty="0" smtClean="0"/>
                  <a:t> trials and probability of success </a:t>
                </a:r>
                <a:r>
                  <a:rPr lang="en-US" sz="2800" i="1" dirty="0" smtClean="0"/>
                  <a:t>p</a:t>
                </a:r>
                <a:r>
                  <a:rPr lang="en-US" sz="2800" dirty="0" smtClean="0"/>
                  <a:t>  on each trial,  the mean is </a:t>
                </a: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i="1" smtClean="0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44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4400" b="0" i="1" smtClean="0">
                          <a:latin typeface="Cambria Math"/>
                          <a:ea typeface="Cambria Math"/>
                        </a:rPr>
                        <m:t>𝑛</m:t>
                      </m:r>
                      <m:r>
                        <a:rPr lang="en-US" sz="44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4400" b="0" i="1" smtClean="0">
                          <a:latin typeface="Cambria Math"/>
                          <a:ea typeface="Cambria Math"/>
                        </a:rPr>
                        <m:t>𝑝</m:t>
                      </m:r>
                    </m:oMath>
                  </m:oMathPara>
                </a14:m>
                <a:endParaRPr lang="en-US" sz="4400" dirty="0" smtClean="0"/>
              </a:p>
              <a:p>
                <a:pPr>
                  <a:spcAft>
                    <a:spcPts val="1200"/>
                  </a:spcAft>
                </a:pPr>
                <a:r>
                  <a:rPr lang="en-US" sz="2800" dirty="0" smtClean="0"/>
                  <a:t>and the standard deviation is </a:t>
                </a: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smtClean="0">
                          <a:latin typeface="Cambria Math"/>
                          <a:ea typeface="Cambria Math"/>
                        </a:rPr>
                        <m:t>𝜎</m:t>
                      </m:r>
                      <m:r>
                        <a:rPr lang="en-US" sz="4000" b="0" i="1" smtClean="0"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4000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4000" b="0" i="1" smtClean="0">
                              <a:latin typeface="Cambria Math"/>
                              <a:ea typeface="Cambria Math"/>
                            </a:rPr>
                            <m:t>𝑛𝑝</m:t>
                          </m:r>
                          <m:r>
                            <a:rPr lang="en-US" sz="4000" b="0" i="1" smtClean="0">
                              <a:latin typeface="Cambria Math"/>
                              <a:ea typeface="Cambria Math"/>
                            </a:rPr>
                            <m:t>(1−</m:t>
                          </m:r>
                          <m:r>
                            <a:rPr lang="en-US" sz="4000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  <m:r>
                            <a:rPr lang="en-US" sz="40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US" sz="4000" dirty="0" smtClean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740" y="1143000"/>
                <a:ext cx="8240195" cy="3423117"/>
              </a:xfrm>
              <a:prstGeom prst="rect">
                <a:avLst/>
              </a:prstGeom>
              <a:blipFill rotWithShape="1">
                <a:blip r:embed="rId2"/>
                <a:stretch>
                  <a:fillRect l="-1403" t="-1599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575410" y="5019020"/>
                <a:ext cx="5270365" cy="13653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sz="2800" i="0" smtClean="0">
                          <a:solidFill>
                            <a:schemeClr val="accent1"/>
                          </a:solidFill>
                          <a:latin typeface="Segoe Print" pitchFamily="2" charset="0"/>
                          <a:ea typeface="Cambria Math"/>
                        </a:rPr>
                        <m:t>σ</m:t>
                      </m:r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  <a:ea typeface="Cambria Math"/>
                        </a:rPr>
                        <m:t> = 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m:rPr>
                              <m:nor/>
                            </m:rPr>
                            <a:rPr lang="en-US" sz="2800">
                              <a:solidFill>
                                <a:schemeClr val="accent1"/>
                              </a:solidFill>
                              <a:latin typeface="Segoe Print" pitchFamily="2" charset="0"/>
                              <a:ea typeface="Cambria Math"/>
                            </a:rPr>
                            <m:t>5∙</m:t>
                          </m:r>
                          <m:d>
                            <m:dPr>
                              <m:ctrlPr>
                                <a:rPr lang="en-US" sz="2800" i="1">
                                  <a:solidFill>
                                    <a:schemeClr val="accent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nor/>
                                    </m:rPr>
                                    <a:rPr lang="en-US" sz="2800">
                                      <a:solidFill>
                                        <a:schemeClr val="accent1"/>
                                      </a:solidFill>
                                      <a:latin typeface="Segoe Print" pitchFamily="2" charset="0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m:rPr>
                                      <m:nor/>
                                    </m:rPr>
                                    <a:rPr lang="en-US" sz="2800">
                                      <a:solidFill>
                                        <a:schemeClr val="accent1"/>
                                      </a:solidFill>
                                      <a:latin typeface="Segoe Print" pitchFamily="2" charset="0"/>
                                      <a:ea typeface="Cambria Math"/>
                                    </a:rPr>
                                    <m:t>6</m:t>
                                  </m:r>
                                </m:den>
                              </m:f>
                            </m:e>
                          </m:d>
                          <m:r>
                            <m:rPr>
                              <m:nor/>
                            </m:rPr>
                            <a:rPr lang="en-US" sz="28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  <a:ea typeface="Cambria Math"/>
                            </a:rPr>
                            <m:t>(1−</m:t>
                          </m:r>
                          <m:f>
                            <m:fPr>
                              <m:ctrlPr>
                                <a:rPr lang="en-US" sz="2800" b="0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  <a:ea typeface="Cambria Math"/>
                                </a:rPr>
                                <m:t>6</m:t>
                              </m:r>
                            </m:den>
                          </m:f>
                          <m:r>
                            <m:rPr>
                              <m:nor/>
                            </m:rPr>
                            <a:rPr lang="en-US" sz="28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  <a:ea typeface="Cambria Math"/>
                            </a:rPr>
                            <m:t>)</m:t>
                          </m:r>
                        </m:e>
                      </m:rad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  <a:ea typeface="Cambria Math"/>
                        </a:rPr>
                        <m:t>= 0.833</m:t>
                      </m:r>
                    </m:oMath>
                  </m:oMathPara>
                </a14:m>
                <a:endParaRPr lang="en-US" sz="2800" dirty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5410" y="5019020"/>
                <a:ext cx="5270365" cy="13653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319740" y="4648200"/>
            <a:ext cx="44808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 # of sixes in 5 dice rolls: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23437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Free Throws</a:t>
            </a:r>
            <a:endParaRPr lang="en-US" dirty="0"/>
          </a:p>
        </p:txBody>
      </p:sp>
      <p:pic>
        <p:nvPicPr>
          <p:cNvPr id="3" name="Picture 2" descr="http://www.school-clipart.com/school_clipart_images/pencil_touching_lead_to_paper_0515-1007-2718-0955_SM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248158"/>
            <a:ext cx="838200" cy="81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13716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basketball player who makes about 90% of his free throws, attempts  290 free throws over an entire season.  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26720" y="2293203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Find the mean and standard deviation for the number of free throws he makes in the season.  </a:t>
            </a:r>
            <a:endParaRPr lang="en-US" sz="24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" y="44958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Would you be surprised to learn that he made only 250 free throws in the 290 attempts?   </a:t>
            </a:r>
            <a:endParaRPr lang="en-US" sz="24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1371600" y="3124200"/>
                <a:ext cx="5105400" cy="466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 i="0" smtClean="0">
                          <a:solidFill>
                            <a:schemeClr val="accent1"/>
                          </a:solidFill>
                          <a:latin typeface="Segoe Print" pitchFamily="2" charset="0"/>
                          <a:ea typeface="Cambria Math"/>
                        </a:rPr>
                        <m:t>μ</m:t>
                      </m:r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  <a:ea typeface="Cambria Math"/>
                        </a:rPr>
                        <m:t> = 290(0.9) = 261</m:t>
                      </m:r>
                    </m:oMath>
                  </m:oMathPara>
                </a14:m>
                <a:endParaRPr lang="en-US" sz="2400" dirty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3124200"/>
                <a:ext cx="5105400" cy="466666"/>
              </a:xfrm>
              <a:prstGeom prst="rect">
                <a:avLst/>
              </a:prstGeom>
              <a:blipFill rotWithShape="1">
                <a:blip r:embed="rId3"/>
                <a:stretch>
                  <a:fillRect l="-239" b="-19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1287780" y="3581400"/>
                <a:ext cx="6232206" cy="8438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sz="2400" i="0" smtClean="0">
                          <a:solidFill>
                            <a:schemeClr val="accent1"/>
                          </a:solidFill>
                          <a:latin typeface="Segoe Print" pitchFamily="2" charset="0"/>
                          <a:ea typeface="Cambria Math"/>
                        </a:rPr>
                        <m:t>σ</m:t>
                      </m:r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  <a:ea typeface="Cambria Math"/>
                        </a:rPr>
                        <m:t> = 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  <a:ea typeface="Cambria Math"/>
                            </a:rPr>
                            <m:t>290(0.9)(1−0.9)</m:t>
                          </m:r>
                        </m:e>
                      </m:rad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  <a:ea typeface="Cambria Math"/>
                        </a:rPr>
                        <m:t> = 5.11</m:t>
                      </m:r>
                    </m:oMath>
                  </m:oMathPara>
                </a14:m>
                <a:endParaRPr lang="en-US" sz="2400" dirty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7780" y="3581400"/>
                <a:ext cx="6232206" cy="84388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381000" y="5355759"/>
                <a:ext cx="4648200" cy="8180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  <a:ea typeface="Cambria Math"/>
                        </a:rPr>
                        <m:t>z</m:t>
                      </m:r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  <a:ea typeface="Cambria Math"/>
                        </a:rPr>
                        <m:t> 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  <a:ea typeface="Cambria Math"/>
                            </a:rPr>
                            <m:t>x</m:t>
                          </m:r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  <a:ea typeface="Cambria Math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  <a:ea typeface="Cambria Math"/>
                            </a:rPr>
                            <m:t>μ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  <a:ea typeface="Cambria Math"/>
                            </a:rPr>
                            <m:t>σ</m:t>
                          </m:r>
                        </m:den>
                      </m:f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  <a:ea typeface="Cambria Math"/>
                        </a:rPr>
                        <m:t> 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  <a:ea typeface="Cambria Math"/>
                            </a:rPr>
                            <m:t>250−261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  <a:ea typeface="Cambria Math"/>
                            </a:rPr>
                            <m:t>5.11</m:t>
                          </m:r>
                        </m:den>
                      </m:f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  <a:ea typeface="Cambria Math"/>
                        </a:rPr>
                        <m:t>= −2.15</m:t>
                      </m:r>
                    </m:oMath>
                  </m:oMathPara>
                </a14:m>
                <a:endParaRPr lang="en-US" sz="2400" dirty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5355759"/>
                <a:ext cx="4648200" cy="81804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5181600" y="4979951"/>
            <a:ext cx="37337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0" i="1" dirty="0" smtClean="0">
                <a:solidFill>
                  <a:srgbClr val="FF0000"/>
                </a:solidFill>
                <a:ea typeface="Cambria Math"/>
              </a:rPr>
              <a:t>This is more than 2 std. dev. below the mean, so would be somewhat surprising.</a:t>
            </a:r>
            <a:endParaRPr lang="en-US" sz="2400" i="1" dirty="0">
              <a:solidFill>
                <a:srgbClr val="FF0000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894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1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AutoShape 2" descr="http://beta.rstudio.org/graphics/plot_zoom_png?width=459&amp;height=36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381000" y="1219200"/>
            <a:ext cx="8382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5300" y="152400"/>
            <a:ext cx="8153400" cy="12192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Summary</a:t>
            </a:r>
            <a:endParaRPr lang="en-US" sz="4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07975" y="990600"/>
                <a:ext cx="8607425" cy="5275483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2400"/>
                  </a:spcAft>
                  <a:buClr>
                    <a:schemeClr val="accent1"/>
                  </a:buClr>
                  <a:buFont typeface="Arial" pitchFamily="34" charset="0"/>
                  <a:buChar char="•"/>
                </a:pPr>
                <a:r>
                  <a:rPr lang="en-US" sz="3200" b="1" dirty="0" smtClean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  Binomial random variable </a:t>
                </a:r>
                <a:r>
                  <a:rPr lang="en-US" sz="3200" dirty="0" smtClean="0">
                    <a:solidFill>
                      <a:prstClr val="black"/>
                    </a:solidFill>
                    <a:cs typeface="Times New Roman" pitchFamily="18" charset="0"/>
                    <a:sym typeface="Symbol"/>
                  </a:rPr>
                  <a:t>– counts the number of success in </a:t>
                </a:r>
                <a:r>
                  <a:rPr lang="en-US" sz="3200" i="1" dirty="0" smtClean="0">
                    <a:solidFill>
                      <a:prstClr val="black"/>
                    </a:solidFill>
                    <a:cs typeface="Times New Roman" pitchFamily="18" charset="0"/>
                    <a:sym typeface="Symbol"/>
                  </a:rPr>
                  <a:t>n</a:t>
                </a:r>
                <a:r>
                  <a:rPr lang="en-US" sz="3200" dirty="0" smtClean="0">
                    <a:solidFill>
                      <a:prstClr val="black"/>
                    </a:solidFill>
                    <a:cs typeface="Times New Roman" pitchFamily="18" charset="0"/>
                    <a:sym typeface="Symbol"/>
                  </a:rPr>
                  <a:t> independent trials, each with the same probability of success, </a:t>
                </a:r>
                <a:r>
                  <a:rPr lang="en-US" sz="3200" i="1" dirty="0" smtClean="0">
                    <a:solidFill>
                      <a:prstClr val="black"/>
                    </a:solidFill>
                    <a:cs typeface="Times New Roman" pitchFamily="18" charset="0"/>
                    <a:sym typeface="Symbol"/>
                  </a:rPr>
                  <a:t>p</a:t>
                </a:r>
                <a:r>
                  <a:rPr lang="en-US" sz="3200" dirty="0" smtClean="0">
                    <a:solidFill>
                      <a:prstClr val="black"/>
                    </a:solidFill>
                    <a:cs typeface="Times New Roman" pitchFamily="18" charset="0"/>
                    <a:sym typeface="Symbol"/>
                  </a:rPr>
                  <a:t>. </a:t>
                </a:r>
              </a:p>
              <a:p>
                <a:pPr>
                  <a:spcAft>
                    <a:spcPts val="2400"/>
                  </a:spcAft>
                  <a:buClr>
                    <a:schemeClr val="accent1"/>
                  </a:buClr>
                  <a:buFont typeface="Arial" pitchFamily="34" charset="0"/>
                  <a:buChar char="•"/>
                </a:pPr>
                <a:r>
                  <a:rPr lang="en-US" sz="3200" b="1" dirty="0">
                    <a:solidFill>
                      <a:prstClr val="black"/>
                    </a:solidFill>
                    <a:cs typeface="Times New Roman" pitchFamily="18" charset="0"/>
                    <a:sym typeface="Symbol"/>
                  </a:rPr>
                  <a:t> </a:t>
                </a:r>
                <a:r>
                  <a:rPr lang="en-US" sz="3200" b="1" dirty="0" smtClean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Binomial probability function </a:t>
                </a:r>
              </a:p>
              <a:p>
                <a:pPr algn="ctr">
                  <a:spcAft>
                    <a:spcPts val="2400"/>
                  </a:spcAft>
                  <a:buClr>
                    <a:schemeClr val="accent1"/>
                  </a:buClr>
                </a:pPr>
                <a:r>
                  <a:rPr lang="en-US" sz="3200" b="1" dirty="0" smtClean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 </a:t>
                </a:r>
                <a14:m>
                  <m:oMath xmlns:m="http://schemas.openxmlformats.org/officeDocument/2006/math" xmlns="">
                    <m:r>
                      <a:rPr lang="en-US" sz="3200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sz="32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i="1">
                            <a:latin typeface="Cambria Math"/>
                          </a:rPr>
                          <m:t>𝑋</m:t>
                        </m:r>
                        <m:r>
                          <a:rPr lang="en-US" sz="3200" i="1">
                            <a:latin typeface="Cambria Math"/>
                          </a:rPr>
                          <m:t>=</m:t>
                        </m:r>
                        <m:r>
                          <a:rPr lang="en-US" sz="32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32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32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𝑛</m:t>
                            </m:r>
                          </m:e>
                          <m:e>
                            <m:r>
                              <a:rPr lang="en-US" sz="3200" i="1">
                                <a:latin typeface="Cambria Math"/>
                              </a:rPr>
                              <m:t>𝑘</m:t>
                            </m:r>
                          </m:e>
                        </m:eqArr>
                      </m:e>
                    </m:d>
                    <m:sSup>
                      <m:sSupPr>
                        <m:ctrlPr>
                          <a:rPr lang="en-US" sz="32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sz="3200" i="1">
                            <a:latin typeface="Cambria Math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sz="32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3200" i="1">
                                <a:latin typeface="Cambria Math"/>
                              </a:rPr>
                              <m:t>1−</m:t>
                            </m:r>
                            <m:r>
                              <a:rPr lang="en-US" sz="3200" i="1">
                                <a:latin typeface="Cambria Math"/>
                              </a:rPr>
                              <m:t>𝑝</m:t>
                            </m:r>
                          </m:e>
                        </m:d>
                      </m:e>
                      <m:sup>
                        <m:r>
                          <a:rPr lang="en-US" sz="3200" i="1">
                            <a:latin typeface="Cambria Math"/>
                          </a:rPr>
                          <m:t>𝑛</m:t>
                        </m:r>
                        <m:r>
                          <a:rPr lang="en-US" sz="3200" i="1">
                            <a:latin typeface="Cambria Math"/>
                          </a:rPr>
                          <m:t>−</m:t>
                        </m:r>
                        <m:r>
                          <a:rPr lang="en-US" sz="3200" i="1">
                            <a:latin typeface="Cambria Math"/>
                          </a:rPr>
                          <m:t>𝑘</m:t>
                        </m:r>
                      </m:sup>
                    </m:sSup>
                  </m:oMath>
                </a14:m>
                <a:endParaRPr lang="en-US" sz="3200" b="1" dirty="0">
                  <a:solidFill>
                    <a:srgbClr val="C00000"/>
                  </a:solidFill>
                  <a:cs typeface="Times New Roman" pitchFamily="18" charset="0"/>
                  <a:sym typeface="Symbol"/>
                </a:endParaRPr>
              </a:p>
              <a:p>
                <a:pPr>
                  <a:spcAft>
                    <a:spcPts val="2400"/>
                  </a:spcAft>
                  <a:buClr>
                    <a:schemeClr val="accent1"/>
                  </a:buClr>
                  <a:buFont typeface="Arial" pitchFamily="34" charset="0"/>
                  <a:buChar char="•"/>
                </a:pPr>
                <a:r>
                  <a:rPr lang="en-US" sz="3200" b="1" dirty="0" smtClean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Mean</a:t>
                </a:r>
                <a:r>
                  <a:rPr lang="en-US" sz="3200" dirty="0" smtClean="0">
                    <a:solidFill>
                      <a:prstClr val="black"/>
                    </a:solidFill>
                    <a:cs typeface="Times New Roman" pitchFamily="18" charset="0"/>
                    <a:sym typeface="Symbol"/>
                  </a:rPr>
                  <a:t> for a binomial </a:t>
                </a:r>
                <a:r>
                  <a:rPr lang="en-US" sz="3200" dirty="0" err="1" smtClean="0">
                    <a:solidFill>
                      <a:prstClr val="black"/>
                    </a:solidFill>
                    <a:cs typeface="Times New Roman" pitchFamily="18" charset="0"/>
                    <a:sym typeface="Symbol"/>
                  </a:rPr>
                  <a:t>r.v</a:t>
                </a:r>
                <a:r>
                  <a:rPr lang="en-US" sz="3200" dirty="0" smtClean="0">
                    <a:solidFill>
                      <a:prstClr val="black"/>
                    </a:solidFill>
                    <a:cs typeface="Times New Roman" pitchFamily="18" charset="0"/>
                    <a:sym typeface="Symbol"/>
                  </a:rPr>
                  <a:t>.:   </a:t>
                </a:r>
                <a14:m>
                  <m:oMath xmlns:m="http://schemas.openxmlformats.org/officeDocument/2006/math" xmlns="">
                    <m:r>
                      <a:rPr lang="en-US" sz="3600" b="0" i="1" smtClean="0">
                        <a:solidFill>
                          <a:prstClr val="black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𝜇</m:t>
                    </m:r>
                    <m:r>
                      <a:rPr lang="en-US" sz="3600" b="0" i="1" smtClean="0">
                        <a:solidFill>
                          <a:prstClr val="black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=</m:t>
                    </m:r>
                    <m:r>
                      <a:rPr lang="en-US" sz="3600" b="0" i="1" smtClean="0">
                        <a:solidFill>
                          <a:prstClr val="black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𝑛𝑝</m:t>
                    </m:r>
                  </m:oMath>
                </a14:m>
                <a:endParaRPr lang="en-US" sz="3600" dirty="0" smtClean="0">
                  <a:solidFill>
                    <a:prstClr val="black"/>
                  </a:solidFill>
                  <a:cs typeface="Times New Roman" pitchFamily="18" charset="0"/>
                  <a:sym typeface="Symbol"/>
                </a:endParaRPr>
              </a:p>
              <a:p>
                <a:pPr>
                  <a:spcAft>
                    <a:spcPts val="2400"/>
                  </a:spcAft>
                  <a:buClr>
                    <a:schemeClr val="accent1"/>
                  </a:buClr>
                  <a:buFont typeface="Arial" pitchFamily="34" charset="0"/>
                  <a:buChar char="•"/>
                </a:pPr>
                <a:r>
                  <a:rPr lang="en-US" sz="3200" dirty="0">
                    <a:solidFill>
                      <a:prstClr val="black"/>
                    </a:solidFill>
                    <a:cs typeface="Times New Roman" pitchFamily="18" charset="0"/>
                    <a:sym typeface="Symbol"/>
                  </a:rPr>
                  <a:t> </a:t>
                </a:r>
                <a:r>
                  <a:rPr lang="en-US" sz="3200" b="1" dirty="0" smtClean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Standard deviation     </a:t>
                </a:r>
                <a14:m>
                  <m:oMath xmlns:m="http://schemas.openxmlformats.org/officeDocument/2006/math" xmlns="">
                    <m:r>
                      <a:rPr lang="en-US" sz="32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  <a:cs typeface="Times New Roman" pitchFamily="18" charset="0"/>
                        <a:sym typeface="Symbol"/>
                      </a:rPr>
                      <m:t>𝜎</m:t>
                    </m:r>
                    <m:r>
                      <a:rPr lang="en-US" sz="3200" i="1">
                        <a:solidFill>
                          <a:prstClr val="black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320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</m:ctrlPr>
                      </m:radPr>
                      <m:deg/>
                      <m:e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𝑛𝑝</m:t>
                        </m:r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(1−</m:t>
                        </m:r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𝑝</m:t>
                        </m:r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) </m:t>
                        </m:r>
                      </m:e>
                    </m:rad>
                  </m:oMath>
                </a14:m>
                <a:endParaRPr lang="en-US" sz="3200" dirty="0" smtClean="0">
                  <a:solidFill>
                    <a:prstClr val="black"/>
                  </a:solidFill>
                  <a:cs typeface="Times New Roman" pitchFamily="18" charset="0"/>
                  <a:sym typeface="Symbol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975" y="990600"/>
                <a:ext cx="8607425" cy="5275483"/>
              </a:xfrm>
              <a:prstGeom prst="rect">
                <a:avLst/>
              </a:prstGeom>
              <a:blipFill rotWithShape="1">
                <a:blip r:embed="rId4"/>
                <a:stretch>
                  <a:fillRect l="-1768" t="-1384" r="-71" b="-231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80750282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305800" cy="4419600"/>
          </a:xfrm>
        </p:spPr>
        <p:txBody>
          <a:bodyPr>
            <a:normAutofit fontScale="92500"/>
          </a:bodyPr>
          <a:lstStyle/>
          <a:p>
            <a:pPr>
              <a:spcAft>
                <a:spcPts val="1200"/>
              </a:spcAft>
            </a:pPr>
            <a:r>
              <a:rPr lang="en-US" sz="3500" dirty="0" smtClean="0"/>
              <a:t>Conditions for a binomial random variable</a:t>
            </a:r>
          </a:p>
          <a:p>
            <a:pPr>
              <a:spcAft>
                <a:spcPts val="1200"/>
              </a:spcAft>
            </a:pPr>
            <a:r>
              <a:rPr lang="en-US" sz="3500" dirty="0" smtClean="0"/>
              <a:t>Computing binomial probabilities</a:t>
            </a:r>
          </a:p>
          <a:p>
            <a:pPr lvl="1">
              <a:spcAft>
                <a:spcPts val="1200"/>
              </a:spcAft>
            </a:pPr>
            <a:r>
              <a:rPr lang="en-US" sz="3000" dirty="0" smtClean="0"/>
              <a:t>Binomial coefficient</a:t>
            </a:r>
          </a:p>
          <a:p>
            <a:pPr lvl="1">
              <a:spcAft>
                <a:spcPts val="1200"/>
              </a:spcAft>
            </a:pPr>
            <a:r>
              <a:rPr lang="en-US" sz="3000" dirty="0" smtClean="0"/>
              <a:t>Binomial probability function</a:t>
            </a:r>
          </a:p>
          <a:p>
            <a:pPr>
              <a:spcAft>
                <a:spcPts val="1200"/>
              </a:spcAft>
            </a:pPr>
            <a:r>
              <a:rPr lang="en-US" sz="3500" dirty="0" smtClean="0"/>
              <a:t>Properties of a binomial random variable</a:t>
            </a:r>
          </a:p>
          <a:p>
            <a:pPr lvl="1">
              <a:spcAft>
                <a:spcPts val="1200"/>
              </a:spcAft>
            </a:pPr>
            <a:r>
              <a:rPr lang="en-US" sz="3000" dirty="0" smtClean="0"/>
              <a:t>Mean</a:t>
            </a:r>
          </a:p>
          <a:p>
            <a:pPr lvl="1">
              <a:spcAft>
                <a:spcPts val="1200"/>
              </a:spcAft>
            </a:pPr>
            <a:r>
              <a:rPr lang="en-US" sz="3000" dirty="0" smtClean="0"/>
              <a:t>Standard deviation</a:t>
            </a:r>
          </a:p>
        </p:txBody>
      </p:sp>
    </p:spTree>
    <p:extLst>
      <p:ext uri="{BB962C8B-B14F-4D97-AF65-F5344CB8AC3E}">
        <p14:creationId xmlns:p14="http://schemas.microsoft.com/office/powerpoint/2010/main" val="968465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Binomial Random Variable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193393"/>
            <a:ext cx="8534400" cy="26776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</a:t>
            </a:r>
            <a:r>
              <a:rPr lang="en-US" sz="2800" b="1" i="1" dirty="0" smtClean="0">
                <a:solidFill>
                  <a:srgbClr val="C00000"/>
                </a:solidFill>
              </a:rPr>
              <a:t>binomial random variable </a:t>
            </a:r>
            <a:r>
              <a:rPr lang="en-US" sz="2800" dirty="0" smtClean="0"/>
              <a:t>counts the number of “successes” (any outcome of interest) in a sequence of trials where</a:t>
            </a:r>
          </a:p>
          <a:p>
            <a:pPr marL="234950" indent="-234950">
              <a:buFont typeface="Arial" pitchFamily="34" charset="0"/>
              <a:buChar char="•"/>
            </a:pPr>
            <a:r>
              <a:rPr lang="en-US" sz="2800" dirty="0" smtClean="0"/>
              <a:t>The number of trials, </a:t>
            </a:r>
            <a:r>
              <a:rPr lang="en-US" sz="2800" i="1" dirty="0" smtClean="0"/>
              <a:t>n</a:t>
            </a:r>
            <a:r>
              <a:rPr lang="en-US" sz="2800" dirty="0" smtClean="0"/>
              <a:t>, is fixed in advance</a:t>
            </a:r>
          </a:p>
          <a:p>
            <a:pPr marL="234950" indent="-234950">
              <a:buFont typeface="Arial" pitchFamily="34" charset="0"/>
              <a:buChar char="•"/>
            </a:pPr>
            <a:r>
              <a:rPr lang="en-US" sz="2800" dirty="0" smtClean="0"/>
              <a:t>The probability of success, </a:t>
            </a:r>
            <a:r>
              <a:rPr lang="en-US" sz="2800" i="1" dirty="0" smtClean="0"/>
              <a:t>p</a:t>
            </a:r>
            <a:r>
              <a:rPr lang="en-US" sz="2800" dirty="0" smtClean="0"/>
              <a:t>, is the same on each trial</a:t>
            </a:r>
          </a:p>
          <a:p>
            <a:pPr marL="234950" indent="-234950">
              <a:buFont typeface="Arial" pitchFamily="34" charset="0"/>
              <a:buChar char="•"/>
            </a:pPr>
            <a:r>
              <a:rPr lang="en-US" sz="2800" dirty="0" smtClean="0"/>
              <a:t>Successive trials are independent of each other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4191000"/>
            <a:ext cx="8153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Examples:</a:t>
            </a:r>
          </a:p>
          <a:p>
            <a:pPr>
              <a:spcAft>
                <a:spcPts val="1200"/>
              </a:spcAft>
            </a:pPr>
            <a:r>
              <a:rPr lang="en-US" sz="2800" dirty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  X = Number of heads in two coin flips</a:t>
            </a:r>
          </a:p>
          <a:p>
            <a:pPr>
              <a:spcAft>
                <a:spcPts val="1200"/>
              </a:spcAft>
            </a:pP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   Y = Number of sixes in five dice rolls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77000" y="4806553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Segoe Print" pitchFamily="2" charset="0"/>
              </a:rPr>
              <a:t>n=2, p=1/2</a:t>
            </a:r>
            <a:endParaRPr lang="en-US" sz="2800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00800" y="5477946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Segoe Print" pitchFamily="2" charset="0"/>
              </a:rPr>
              <a:t>n=5, p=1/6</a:t>
            </a:r>
            <a:endParaRPr lang="en-US" sz="2800" dirty="0">
              <a:solidFill>
                <a:schemeClr val="accent1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099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Binomial? 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1049953"/>
            <a:ext cx="8229600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b="1" i="1" dirty="0" smtClean="0"/>
              <a:t>Which of these is a reasonable binomial </a:t>
            </a:r>
            <a:r>
              <a:rPr lang="en-US" sz="2800" b="1" i="1" dirty="0" err="1" smtClean="0"/>
              <a:t>r.v</a:t>
            </a:r>
            <a:r>
              <a:rPr lang="en-US" sz="2800" b="1" i="1" dirty="0" smtClean="0"/>
              <a:t>.?</a:t>
            </a:r>
          </a:p>
          <a:p>
            <a:pPr marL="457200" indent="-457200">
              <a:spcAft>
                <a:spcPts val="2400"/>
              </a:spcAft>
              <a:buFont typeface="+mj-lt"/>
              <a:buAutoNum type="alphaLcParenR"/>
            </a:pPr>
            <a:r>
              <a:rPr lang="en-US" sz="2800" dirty="0" smtClean="0"/>
              <a:t>Number of home team wins in a best 4 of 7 playoff series. </a:t>
            </a:r>
          </a:p>
          <a:p>
            <a:pPr marL="457200" indent="-457200">
              <a:spcAft>
                <a:spcPts val="2400"/>
              </a:spcAft>
              <a:buFont typeface="+mj-lt"/>
              <a:buAutoNum type="alphaLcParenR"/>
            </a:pPr>
            <a:r>
              <a:rPr lang="en-US" sz="2800" dirty="0"/>
              <a:t>Number of Democrats in a random sample of 50 voters in a large city where about 55% of voters are Democrats.</a:t>
            </a:r>
          </a:p>
          <a:p>
            <a:pPr marL="457200" indent="-457200">
              <a:spcAft>
                <a:spcPts val="2400"/>
              </a:spcAft>
              <a:buFont typeface="+mj-lt"/>
              <a:buAutoNum type="alphaLcParenR"/>
            </a:pPr>
            <a:r>
              <a:rPr lang="en-US" sz="2800" dirty="0" smtClean="0"/>
              <a:t>Number of correct answers in a 5 question multiple choice quiz (four choices each).</a:t>
            </a:r>
          </a:p>
          <a:p>
            <a:pPr marL="457200" indent="-457200">
              <a:spcAft>
                <a:spcPts val="2400"/>
              </a:spcAft>
              <a:buFont typeface="+mj-lt"/>
              <a:buAutoNum type="alphaLcParenR"/>
            </a:pPr>
            <a:r>
              <a:rPr lang="en-US" sz="2800" dirty="0" smtClean="0"/>
              <a:t>Number of days of rain in a seven day week.</a:t>
            </a:r>
          </a:p>
        </p:txBody>
      </p:sp>
      <p:pic>
        <p:nvPicPr>
          <p:cNvPr id="14" name="Picture 2" descr="http://www.isaac-online.org/cgi-bin/symbol.cgi/committeediscu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40576"/>
            <a:ext cx="1047750" cy="571501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505200" y="19812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Segoe Print" pitchFamily="2" charset="0"/>
              </a:rPr>
              <a:t>Not a fixed n</a:t>
            </a:r>
            <a:endParaRPr lang="en-US" sz="2800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43800" y="4419600"/>
            <a:ext cx="182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Segoe Print" pitchFamily="2" charset="0"/>
              </a:rPr>
              <a:t>Only if guessing!</a:t>
            </a:r>
            <a:endParaRPr lang="en-US" sz="2800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95500" y="5927766"/>
            <a:ext cx="3486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Segoe Print" pitchFamily="2" charset="0"/>
              </a:rPr>
              <a:t>Not independent</a:t>
            </a:r>
            <a:endParaRPr lang="en-US" sz="2800" dirty="0">
              <a:solidFill>
                <a:schemeClr val="accent1"/>
              </a:solidFill>
              <a:latin typeface="Segoe Print" pitchFamily="2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28600" y="2743200"/>
            <a:ext cx="8382000" cy="1371600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657600" y="359664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Segoe Print" pitchFamily="2" charset="0"/>
              </a:rPr>
              <a:t>n=50, p=0.55</a:t>
            </a:r>
            <a:endParaRPr lang="en-US" sz="2800" dirty="0">
              <a:solidFill>
                <a:schemeClr val="accent1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442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9" grpId="0" animBg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Binomial Probabilities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35280" y="1134726"/>
            <a:ext cx="8503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YAHTZEE!</a:t>
            </a:r>
            <a:r>
              <a:rPr lang="en-US" sz="2800" dirty="0" smtClean="0"/>
              <a:t>  Count the number of sixes in five dice rolls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1774806"/>
            <a:ext cx="678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Segoe Print" pitchFamily="2" charset="0"/>
              </a:rPr>
              <a:t>On each roll:  S = “6” (success)    </a:t>
            </a:r>
          </a:p>
          <a:p>
            <a:r>
              <a:rPr lang="en-US" sz="2800" dirty="0">
                <a:latin typeface="Segoe Print" pitchFamily="2" charset="0"/>
              </a:rPr>
              <a:t> </a:t>
            </a:r>
            <a:r>
              <a:rPr lang="en-US" sz="2800" dirty="0" smtClean="0">
                <a:latin typeface="Segoe Print" pitchFamily="2" charset="0"/>
              </a:rPr>
              <a:t>                 F = any other number </a:t>
            </a:r>
            <a:endParaRPr lang="en-US" sz="2800" dirty="0">
              <a:latin typeface="Segoe Print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2940" y="2728913"/>
            <a:ext cx="3108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Segoe Print" pitchFamily="2" charset="0"/>
              </a:rPr>
              <a:t>p=P(S)=1/6</a:t>
            </a:r>
            <a:endParaRPr lang="en-US" sz="2800" dirty="0">
              <a:latin typeface="Segoe Print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44240" y="2753380"/>
            <a:ext cx="4533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Segoe Print" pitchFamily="2" charset="0"/>
              </a:rPr>
              <a:t>X = #S’s in 5 trials</a:t>
            </a:r>
            <a:endParaRPr lang="en-US" sz="2800" dirty="0">
              <a:latin typeface="Segoe Print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5760" y="3462070"/>
            <a:ext cx="149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dirty="0" smtClean="0">
                <a:solidFill>
                  <a:schemeClr val="accent1"/>
                </a:solidFill>
                <a:latin typeface="Segoe Print" pitchFamily="2" charset="0"/>
              </a:rPr>
              <a:t>P(X=5)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80608" y="3462070"/>
            <a:ext cx="2181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dirty="0" smtClean="0">
                <a:solidFill>
                  <a:schemeClr val="accent1"/>
                </a:solidFill>
                <a:latin typeface="Segoe Print" pitchFamily="2" charset="0"/>
              </a:rPr>
              <a:t>=P(SSSSS)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38008" y="3462070"/>
            <a:ext cx="4239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dirty="0" smtClean="0">
                <a:solidFill>
                  <a:schemeClr val="accent1"/>
                </a:solidFill>
                <a:latin typeface="Segoe Print" pitchFamily="2" charset="0"/>
              </a:rPr>
              <a:t>=P(S)P(S)P(S)P(S)P(S)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572000" y="3972468"/>
                <a:ext cx="1600200" cy="950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0" i="0" dirty="0" smtClean="0">
                    <a:solidFill>
                      <a:schemeClr val="accent1"/>
                    </a:solidFill>
                    <a:latin typeface="Segoe Print" pitchFamily="2" charset="0"/>
                  </a:rPr>
                  <a:t>=</a:t>
                </a:r>
                <a14:m>
                  <m:oMath xmlns:m="http://schemas.openxmlformats.org/officeDocument/2006/math" xmlns="">
                    <m:sSup>
                      <m:sSupPr>
                        <m:ctrlPr>
                          <a:rPr lang="en-US" sz="2800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b="0" i="1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solidFill>
                                      <a:schemeClr val="accent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sz="2800">
                                    <a:solidFill>
                                      <a:schemeClr val="accent1"/>
                                    </a:solidFill>
                                    <a:latin typeface="Segoe Print" pitchFamily="2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sz="2800" i="1" smtClean="0">
                                    <a:solidFill>
                                      <a:schemeClr val="accent1"/>
                                    </a:solidFill>
                                    <a:latin typeface="Segoe Print" pitchFamily="2" charset="0"/>
                                  </a:rPr>
                                  <m:t>6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m:rPr>
                            <m:nor/>
                          </m:rPr>
                          <a:rPr lang="en-US" sz="2800" b="0" i="0" smtClean="0">
                            <a:solidFill>
                              <a:schemeClr val="accent1"/>
                            </a:solidFill>
                            <a:latin typeface="Segoe Print" pitchFamily="2" charset="0"/>
                          </a:rPr>
                          <m:t>5</m:t>
                        </m:r>
                      </m:sup>
                    </m:sSup>
                  </m:oMath>
                </a14:m>
                <a:endParaRPr lang="en-US" sz="2800" b="0" i="0" dirty="0" smtClean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972468"/>
                <a:ext cx="1600200" cy="950388"/>
              </a:xfrm>
              <a:prstGeom prst="rect">
                <a:avLst/>
              </a:prstGeom>
              <a:blipFill rotWithShape="1">
                <a:blip r:embed="rId5"/>
                <a:stretch>
                  <a:fillRect l="-7605" b="-89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5791200" y="4323436"/>
            <a:ext cx="2486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dirty="0" smtClean="0">
                <a:solidFill>
                  <a:schemeClr val="accent1"/>
                </a:solidFill>
                <a:latin typeface="Segoe Print" pitchFamily="2" charset="0"/>
              </a:rPr>
              <a:t>=0.00013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65280" y="4042623"/>
                <a:ext cx="4177441" cy="910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=</m:t>
                      </m:r>
                      <m:d>
                        <m:dPr>
                          <m:ctrlPr>
                            <a:rPr lang="en-US" sz="28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i="1">
                                  <a:solidFill>
                                    <a:schemeClr val="accent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6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28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i="1">
                                  <a:solidFill>
                                    <a:schemeClr val="accent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6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28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i="1">
                                  <a:solidFill>
                                    <a:schemeClr val="accent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n-US" sz="280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6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28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i="1">
                                  <a:solidFill>
                                    <a:schemeClr val="accent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n-US" sz="280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6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28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i="1">
                                  <a:solidFill>
                                    <a:schemeClr val="accent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n-US" sz="280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n-US" sz="280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6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800" b="0" i="0" dirty="0" smtClean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280" y="4042623"/>
                <a:ext cx="4177441" cy="9103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57200" y="5620642"/>
            <a:ext cx="149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dirty="0" smtClean="0">
                <a:solidFill>
                  <a:schemeClr val="accent1"/>
                </a:solidFill>
                <a:latin typeface="Segoe Print" pitchFamily="2" charset="0"/>
              </a:rPr>
              <a:t>P(X=0)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872048" y="5620642"/>
            <a:ext cx="2181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dirty="0" smtClean="0">
                <a:solidFill>
                  <a:schemeClr val="accent1"/>
                </a:solidFill>
                <a:latin typeface="Segoe Print" pitchFamily="2" charset="0"/>
              </a:rPr>
              <a:t>=P(FFFFF)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749040" y="5298012"/>
                <a:ext cx="1600200" cy="950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0" i="0" dirty="0" smtClean="0">
                    <a:solidFill>
                      <a:schemeClr val="accent1"/>
                    </a:solidFill>
                    <a:latin typeface="Segoe Print" pitchFamily="2" charset="0"/>
                  </a:rPr>
                  <a:t>=</a:t>
                </a:r>
                <a14:m>
                  <m:oMath xmlns:m="http://schemas.openxmlformats.org/officeDocument/2006/math" xmlns="">
                    <m:sSup>
                      <m:sSupPr>
                        <m:ctrlPr>
                          <a:rPr lang="en-US" sz="2800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b="0" i="1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solidFill>
                                      <a:schemeClr val="accent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sz="2800" b="0" i="0" smtClean="0">
                                    <a:solidFill>
                                      <a:schemeClr val="accent1"/>
                                    </a:solidFill>
                                    <a:latin typeface="Segoe Print" pitchFamily="2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sz="2800" i="1" smtClean="0">
                                    <a:solidFill>
                                      <a:schemeClr val="accent1"/>
                                    </a:solidFill>
                                    <a:latin typeface="Segoe Print" pitchFamily="2" charset="0"/>
                                  </a:rPr>
                                  <m:t>6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m:rPr>
                            <m:nor/>
                          </m:rPr>
                          <a:rPr lang="en-US" sz="2800" b="0" i="0" smtClean="0">
                            <a:solidFill>
                              <a:schemeClr val="accent1"/>
                            </a:solidFill>
                            <a:latin typeface="Segoe Print" pitchFamily="2" charset="0"/>
                          </a:rPr>
                          <m:t>5</m:t>
                        </m:r>
                      </m:sup>
                    </m:sSup>
                  </m:oMath>
                </a14:m>
                <a:endParaRPr lang="en-US" sz="2800" b="0" i="0" dirty="0" smtClean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9040" y="5298012"/>
                <a:ext cx="1600200" cy="950388"/>
              </a:xfrm>
              <a:prstGeom prst="rect">
                <a:avLst/>
              </a:prstGeom>
              <a:blipFill rotWithShape="1">
                <a:blip r:embed="rId7"/>
                <a:stretch>
                  <a:fillRect l="-7605"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4892040" y="5648980"/>
            <a:ext cx="2486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dirty="0" smtClean="0">
                <a:solidFill>
                  <a:schemeClr val="accent1"/>
                </a:solidFill>
                <a:latin typeface="Segoe Print" pitchFamily="2" charset="0"/>
              </a:rPr>
              <a:t>=0.4019</a:t>
            </a:r>
          </a:p>
        </p:txBody>
      </p:sp>
    </p:spTree>
    <p:extLst>
      <p:ext uri="{BB962C8B-B14F-4D97-AF65-F5344CB8AC3E}">
        <p14:creationId xmlns:p14="http://schemas.microsoft.com/office/powerpoint/2010/main" val="290802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14" grpId="0"/>
      <p:bldP spid="15" grpId="0"/>
      <p:bldP spid="16" grpId="0" build="p"/>
      <p:bldP spid="17" grpId="0" build="p"/>
      <p:bldP spid="18" grpId="0" build="p"/>
      <p:bldP spid="19" grpId="0" build="p"/>
      <p:bldP spid="20" grpId="0" build="p"/>
      <p:bldP spid="21" grpId="0" build="p"/>
      <p:bldP spid="22" grpId="0" build="p"/>
      <p:bldP spid="23" grpId="0" build="p"/>
      <p:bldP spid="24" grpId="0" build="p"/>
      <p:bldP spid="2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Binomial Probabilities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28" y="1219200"/>
            <a:ext cx="289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Segoe Print" pitchFamily="2" charset="0"/>
              </a:rPr>
              <a:t>n=5   p=1/6</a:t>
            </a:r>
            <a:endParaRPr lang="en-US" sz="2800" dirty="0">
              <a:latin typeface="Segoe Print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4320" y="2143552"/>
            <a:ext cx="149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dirty="0" smtClean="0">
                <a:solidFill>
                  <a:schemeClr val="accent1"/>
                </a:solidFill>
                <a:latin typeface="Segoe Print" pitchFamily="2" charset="0"/>
              </a:rPr>
              <a:t>P(X=1)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602167" y="2149565"/>
            <a:ext cx="63988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0838" indent="-350838"/>
            <a:r>
              <a:rPr lang="en-US" sz="2800" b="0" i="0" dirty="0" smtClean="0">
                <a:solidFill>
                  <a:schemeClr val="accent1"/>
                </a:solidFill>
                <a:latin typeface="Segoe Print" pitchFamily="2" charset="0"/>
              </a:rPr>
              <a:t>= P(SFFFF) + P(FSFFF) + P(FFSFF) + P(FFFSF) + P(FFFFS)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693813" y="3336409"/>
                <a:ext cx="3741174" cy="9471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0" i="0" dirty="0" smtClean="0">
                    <a:solidFill>
                      <a:schemeClr val="accent1"/>
                    </a:solidFill>
                    <a:latin typeface="Segoe Print" pitchFamily="2" charset="0"/>
                  </a:rPr>
                  <a:t>=5 x </a:t>
                </a:r>
                <a14:m>
                  <m:oMath xmlns:m="http://schemas.openxmlformats.org/officeDocument/2006/math" xmlns="">
                    <m:sSup>
                      <m:sSupPr>
                        <m:ctrlPr>
                          <a:rPr lang="en-US" sz="2800" i="1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i="1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solidFill>
                                      <a:schemeClr val="accent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sz="2800" b="0" i="0" smtClean="0">
                                    <a:solidFill>
                                      <a:schemeClr val="accent1"/>
                                    </a:solidFill>
                                    <a:latin typeface="Segoe Print" pitchFamily="2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sz="2800" b="0" i="0" smtClean="0">
                                    <a:solidFill>
                                      <a:schemeClr val="accent1"/>
                                    </a:solidFill>
                                    <a:latin typeface="Segoe Print" pitchFamily="2" charset="0"/>
                                  </a:rPr>
                                  <m:t>6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m:rPr>
                            <m:nor/>
                          </m:rPr>
                          <a:rPr lang="en-US" sz="2800" b="0" i="0" smtClean="0">
                            <a:solidFill>
                              <a:schemeClr val="accent1"/>
                            </a:solidFill>
                            <a:latin typeface="Segoe Print" pitchFamily="2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2800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 xmlns="">
                    <m:sSup>
                      <m:sSupPr>
                        <m:ctrlPr>
                          <a:rPr lang="en-US" sz="2800" i="1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i="1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solidFill>
                                      <a:schemeClr val="accent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sz="2800" i="1" smtClean="0">
                                    <a:solidFill>
                                      <a:schemeClr val="accent1"/>
                                    </a:solidFill>
                                    <a:latin typeface="Segoe Print" pitchFamily="2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sz="2800" b="0" i="0" smtClean="0">
                                    <a:solidFill>
                                      <a:schemeClr val="accent1"/>
                                    </a:solidFill>
                                    <a:latin typeface="Segoe Print" pitchFamily="2" charset="0"/>
                                  </a:rPr>
                                  <m:t>6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m:rPr>
                            <m:nor/>
                          </m:rPr>
                          <a:rPr lang="en-US" sz="2800" b="0" i="0" smtClean="0">
                            <a:solidFill>
                              <a:schemeClr val="accent1"/>
                            </a:solidFill>
                            <a:latin typeface="Segoe Print" pitchFamily="2" charset="0"/>
                          </a:rPr>
                          <m:t>4</m:t>
                        </m:r>
                      </m:sup>
                    </m:sSup>
                  </m:oMath>
                </a14:m>
                <a:endParaRPr lang="en-US" sz="2800" b="0" i="0" dirty="0" smtClean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3813" y="3336409"/>
                <a:ext cx="3741174" cy="947182"/>
              </a:xfrm>
              <a:prstGeom prst="rect">
                <a:avLst/>
              </a:prstGeom>
              <a:blipFill rotWithShape="1">
                <a:blip r:embed="rId2"/>
                <a:stretch>
                  <a:fillRect l="-3420" b="-9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4648200" y="3667780"/>
            <a:ext cx="2234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dirty="0" smtClean="0">
                <a:solidFill>
                  <a:schemeClr val="accent1"/>
                </a:solidFill>
                <a:latin typeface="Segoe Print" pitchFamily="2" charset="0"/>
              </a:rPr>
              <a:t>= 0.4019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8184" y="5638800"/>
            <a:ext cx="7009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DC0000"/>
                </a:solidFill>
                <a:latin typeface="Segoe Print" pitchFamily="2" charset="0"/>
              </a:rPr>
              <a:t># arrangements with one S and four F</a:t>
            </a:r>
            <a:endParaRPr lang="en-US" sz="2400" dirty="0">
              <a:solidFill>
                <a:srgbClr val="DC0000"/>
              </a:solidFill>
              <a:latin typeface="Segoe Print" pitchFamily="2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02167" y="4191000"/>
            <a:ext cx="455233" cy="14478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301386" y="4836467"/>
            <a:ext cx="5842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DC0000"/>
                </a:solidFill>
                <a:latin typeface="Segoe Print" pitchFamily="2" charset="0"/>
              </a:rPr>
              <a:t># probability for each arrangement</a:t>
            </a:r>
            <a:endParaRPr lang="en-US" sz="2400" dirty="0">
              <a:solidFill>
                <a:srgbClr val="DC0000"/>
              </a:solidFill>
              <a:latin typeface="Segoe Print" pitchFamily="2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3657600" y="4283591"/>
            <a:ext cx="762000" cy="55287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7441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27" grpId="0" build="p"/>
      <p:bldP spid="28" grpId="0" build="p"/>
      <p:bldP spid="29" grpId="0" build="p"/>
      <p:bldP spid="3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5278"/>
            <a:ext cx="8534400" cy="758952"/>
          </a:xfrm>
        </p:spPr>
        <p:txBody>
          <a:bodyPr/>
          <a:lstStyle/>
          <a:p>
            <a:r>
              <a:rPr lang="en-US" dirty="0" smtClean="0"/>
              <a:t>Calculating Binomial Probabilities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28" y="1219200"/>
            <a:ext cx="289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Segoe Print" pitchFamily="2" charset="0"/>
              </a:rPr>
              <a:t>n=5   p=1/6</a:t>
            </a:r>
            <a:endParaRPr lang="en-US" sz="2800" dirty="0">
              <a:latin typeface="Segoe Print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6492" y="4774912"/>
            <a:ext cx="1933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dirty="0" smtClean="0">
                <a:solidFill>
                  <a:schemeClr val="accent1"/>
                </a:solidFill>
                <a:latin typeface="Segoe Print" pitchFamily="2" charset="0"/>
              </a:rPr>
              <a:t>P(X=2) =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8184" y="2322145"/>
            <a:ext cx="84572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dirty="0" smtClean="0">
                <a:solidFill>
                  <a:schemeClr val="accent1"/>
                </a:solidFill>
                <a:latin typeface="Segoe Print" pitchFamily="2" charset="0"/>
              </a:rPr>
              <a:t>P(SSFFF) + P(</a:t>
            </a:r>
            <a:r>
              <a:rPr lang="en-US" sz="2800" dirty="0" smtClean="0">
                <a:solidFill>
                  <a:schemeClr val="accent1"/>
                </a:solidFill>
                <a:latin typeface="Segoe Print" pitchFamily="2" charset="0"/>
              </a:rPr>
              <a:t>S</a:t>
            </a:r>
            <a:r>
              <a:rPr lang="en-US" sz="2800" b="0" i="0" dirty="0" smtClean="0">
                <a:solidFill>
                  <a:schemeClr val="accent1"/>
                </a:solidFill>
                <a:latin typeface="Segoe Print" pitchFamily="2" charset="0"/>
              </a:rPr>
              <a:t>FSFF) + P(SFFSF) + P(SFFFS) + P(FSSFF) + P(FSFSF) + P(FSFFS) + P(FFSSF) + P(FFSFS) + P(FFFSS)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2050026" y="4767818"/>
                <a:ext cx="3741174" cy="9471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0" i="0" dirty="0" smtClean="0">
                    <a:solidFill>
                      <a:schemeClr val="accent1"/>
                    </a:solidFill>
                    <a:latin typeface="Segoe Print" pitchFamily="2" charset="0"/>
                  </a:rPr>
                  <a:t>10 x </a:t>
                </a:r>
                <a14:m>
                  <m:oMath xmlns:m="http://schemas.openxmlformats.org/officeDocument/2006/math" xmlns="">
                    <m:sSup>
                      <m:sSupPr>
                        <m:ctrlPr>
                          <a:rPr lang="en-US" sz="2800" i="1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i="1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solidFill>
                                      <a:schemeClr val="accent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sz="2800" b="0" i="0" smtClean="0">
                                    <a:solidFill>
                                      <a:schemeClr val="accent1"/>
                                    </a:solidFill>
                                    <a:latin typeface="Segoe Print" pitchFamily="2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sz="2800" b="0" i="0" smtClean="0">
                                    <a:solidFill>
                                      <a:schemeClr val="accent1"/>
                                    </a:solidFill>
                                    <a:latin typeface="Segoe Print" pitchFamily="2" charset="0"/>
                                  </a:rPr>
                                  <m:t>6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m:rPr>
                            <m:nor/>
                          </m:rPr>
                          <a:rPr lang="en-US" sz="2800" b="0" i="0" smtClean="0">
                            <a:solidFill>
                              <a:schemeClr val="accent1"/>
                            </a:solidFill>
                            <a:latin typeface="Segoe Print" pitchFamily="2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 xmlns="">
                    <m:sSup>
                      <m:sSupPr>
                        <m:ctrlPr>
                          <a:rPr lang="en-US" sz="2800" i="1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i="1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solidFill>
                                      <a:schemeClr val="accent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sz="2800" i="1" smtClean="0">
                                    <a:solidFill>
                                      <a:schemeClr val="accent1"/>
                                    </a:solidFill>
                                    <a:latin typeface="Segoe Print" pitchFamily="2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sz="2800" b="0" i="0" smtClean="0">
                                    <a:solidFill>
                                      <a:schemeClr val="accent1"/>
                                    </a:solidFill>
                                    <a:latin typeface="Segoe Print" pitchFamily="2" charset="0"/>
                                  </a:rPr>
                                  <m:t>6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m:rPr>
                            <m:nor/>
                          </m:rPr>
                          <a:rPr lang="en-US" sz="2800" b="0" i="0" smtClean="0">
                            <a:solidFill>
                              <a:schemeClr val="accent1"/>
                            </a:solidFill>
                            <a:latin typeface="Segoe Print" pitchFamily="2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2800" b="0" i="0" dirty="0" smtClean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0026" y="4767818"/>
                <a:ext cx="3741174" cy="94718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4698693" y="3406170"/>
            <a:ext cx="2234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dirty="0" smtClean="0">
                <a:solidFill>
                  <a:schemeClr val="accent1"/>
                </a:solidFill>
                <a:latin typeface="Segoe Print" pitchFamily="2" charset="0"/>
              </a:rPr>
              <a:t>10 ways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8005" y="1742420"/>
            <a:ext cx="7466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How many arrangements with 2 S and 3 F?</a:t>
            </a:r>
            <a:endParaRPr lang="en-US" sz="2800" dirty="0"/>
          </a:p>
        </p:txBody>
      </p:sp>
      <p:sp>
        <p:nvSpPr>
          <p:cNvPr id="33" name="TextBox 32"/>
          <p:cNvSpPr txBox="1"/>
          <p:nvPr/>
        </p:nvSpPr>
        <p:spPr>
          <a:xfrm>
            <a:off x="4981008" y="4769852"/>
            <a:ext cx="2486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dirty="0" smtClean="0">
                <a:solidFill>
                  <a:schemeClr val="accent1"/>
                </a:solidFill>
                <a:latin typeface="Segoe Print" pitchFamily="2" charset="0"/>
              </a:rPr>
              <a:t>= 0.1608</a:t>
            </a:r>
          </a:p>
        </p:txBody>
      </p:sp>
      <p:pic>
        <p:nvPicPr>
          <p:cNvPr id="34" name="Picture 2" descr="http://www.school-clipart.com/school_clipart_images/pencil_touching_lead_to_paper_0515-1007-2718-0955_SM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248158"/>
            <a:ext cx="838200" cy="81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468145" y="3252281"/>
            <a:ext cx="2691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C00000"/>
                </a:solidFill>
              </a:rPr>
              <a:t>Need an easy way to count these!</a:t>
            </a:r>
            <a:endParaRPr lang="en-US" sz="24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278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27" grpId="0" build="p"/>
      <p:bldP spid="28" grpId="0" build="p"/>
      <p:bldP spid="29" grpId="0" build="p"/>
      <p:bldP spid="33" grpId="0" build="p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8" y="228600"/>
            <a:ext cx="8534400" cy="758952"/>
          </a:xfrm>
        </p:spPr>
        <p:txBody>
          <a:bodyPr/>
          <a:lstStyle/>
          <a:p>
            <a:r>
              <a:rPr lang="en-US" dirty="0" smtClean="0"/>
              <a:t>Binomial Coefficient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19740" y="1371600"/>
                <a:ext cx="8240195" cy="2885213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800" dirty="0" smtClean="0"/>
                  <a:t>The number of arrangements of </a:t>
                </a:r>
                <a:r>
                  <a:rPr lang="en-US" sz="2800" i="1" dirty="0" smtClean="0"/>
                  <a:t>k</a:t>
                </a:r>
                <a:r>
                  <a:rPr lang="en-US" sz="2800" dirty="0" smtClean="0"/>
                  <a:t> successes among </a:t>
                </a:r>
                <a:r>
                  <a:rPr lang="en-US" sz="2800" i="1" dirty="0" smtClean="0"/>
                  <a:t>n</a:t>
                </a:r>
                <a:r>
                  <a:rPr lang="en-US" sz="2800" dirty="0" smtClean="0"/>
                  <a:t> trials  can be counted with a </a:t>
                </a:r>
                <a:r>
                  <a:rPr lang="en-US" sz="2800" b="1" dirty="0" smtClean="0">
                    <a:solidFill>
                      <a:srgbClr val="C00000"/>
                    </a:solidFill>
                  </a:rPr>
                  <a:t>binomial coefficient</a:t>
                </a:r>
              </a:p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360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3600" b="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3600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eqArr>
                        </m:e>
                      </m:d>
                      <m:r>
                        <a:rPr lang="en-US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!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!</m:t>
                          </m:r>
                          <m:d>
                            <m:dPr>
                              <m:ctrlPr>
                                <a:rPr lang="en-US" sz="3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36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36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3600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3600" b="0" i="1" smtClean="0">
                              <a:latin typeface="Cambria Math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3600" dirty="0" smtClean="0"/>
              </a:p>
              <a:p>
                <a:pPr>
                  <a:spcBef>
                    <a:spcPts val="1800"/>
                  </a:spcBef>
                </a:pPr>
                <a:r>
                  <a:rPr lang="en-US" sz="2800" dirty="0"/>
                  <a:t>w</a:t>
                </a:r>
                <a:r>
                  <a:rPr lang="en-US" sz="2800" dirty="0" smtClean="0"/>
                  <a:t>here </a:t>
                </a:r>
                <a14:m>
                  <m:oMath xmlns:m="http://schemas.openxmlformats.org/officeDocument/2006/math" xmlns="">
                    <m:r>
                      <a:rPr lang="en-US" sz="2800" b="0" i="1" smtClean="0">
                        <a:latin typeface="Cambria Math"/>
                      </a:rPr>
                      <m:t>𝑛</m:t>
                    </m:r>
                    <m:r>
                      <a:rPr lang="en-US" sz="2800" b="0" i="1" smtClean="0">
                        <a:latin typeface="Cambria Math"/>
                      </a:rPr>
                      <m:t>!=</m:t>
                    </m:r>
                    <m:r>
                      <a:rPr lang="en-US" sz="2800" b="0" i="1" smtClean="0">
                        <a:latin typeface="Cambria Math"/>
                      </a:rPr>
                      <m:t>𝑛</m:t>
                    </m:r>
                    <m:r>
                      <a:rPr lang="en-US" sz="2800" b="0" i="1" smtClean="0">
                        <a:latin typeface="Cambria Math"/>
                      </a:rPr>
                      <m:t>×(</m:t>
                    </m:r>
                    <m:r>
                      <a:rPr lang="en-US" sz="2800" b="0" i="1" smtClean="0">
                        <a:latin typeface="Cambria Math"/>
                      </a:rPr>
                      <m:t>𝑛</m:t>
                    </m:r>
                    <m:r>
                      <a:rPr lang="en-US" sz="2800" b="0" i="1" smtClean="0">
                        <a:latin typeface="Cambria Math"/>
                      </a:rPr>
                      <m:t>−1)×(</m:t>
                    </m:r>
                    <m:r>
                      <a:rPr lang="en-US" sz="2800" b="0" i="1" smtClean="0">
                        <a:latin typeface="Cambria Math"/>
                      </a:rPr>
                      <m:t>𝑛</m:t>
                    </m:r>
                    <m:r>
                      <a:rPr lang="en-US" sz="2800" b="0" i="1" smtClean="0">
                        <a:latin typeface="Cambria Math"/>
                      </a:rPr>
                      <m:t>−2)×⋯3×2×1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740" y="1371600"/>
                <a:ext cx="8240195" cy="2885213"/>
              </a:xfrm>
              <a:prstGeom prst="rect">
                <a:avLst/>
              </a:prstGeom>
              <a:blipFill rotWithShape="1">
                <a:blip r:embed="rId3"/>
                <a:stretch>
                  <a:fillRect l="-1403" t="-1895" r="-665" b="-4632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85800" y="5029200"/>
                <a:ext cx="2562561" cy="10567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320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3200" i="1">
                                  <a:solidFill>
                                    <a:schemeClr val="accent1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en-US" sz="32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5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 sz="32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2</m:t>
                              </m:r>
                            </m:e>
                          </m:eqArr>
                          <m:r>
                            <a:rPr lang="en-US" sz="32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m:rPr>
                          <m:nor/>
                        </m:rPr>
                        <a:rPr lang="en-US" sz="3200" i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z="32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 </m:t>
                      </m:r>
                      <m:f>
                        <m:fPr>
                          <m:ctrlPr>
                            <a:rPr lang="en-US" sz="32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32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5</m:t>
                          </m:r>
                          <m:r>
                            <m:rPr>
                              <m:nor/>
                            </m:rPr>
                            <a:rPr lang="en-US" sz="3200" i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!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32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2</m:t>
                          </m:r>
                          <m:r>
                            <m:rPr>
                              <m:nor/>
                            </m:rPr>
                            <a:rPr lang="en-US" sz="3200" i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!</m:t>
                          </m:r>
                          <m:r>
                            <m:rPr>
                              <m:nor/>
                            </m:rPr>
                            <a:rPr lang="en-US" sz="32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3</m:t>
                          </m:r>
                          <m:r>
                            <m:rPr>
                              <m:nor/>
                            </m:rPr>
                            <a:rPr lang="en-US" sz="3200" i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3200" dirty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5029200"/>
                <a:ext cx="2562561" cy="105676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005031" y="5029200"/>
                <a:ext cx="4843569" cy="11245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320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z="32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 </m:t>
                      </m:r>
                      <m:f>
                        <m:fPr>
                          <m:ctrlPr>
                            <a:rPr lang="en-US" sz="32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32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5</m:t>
                          </m:r>
                          <m:r>
                            <m:rPr>
                              <m:nor/>
                            </m:rPr>
                            <a:rPr lang="en-US" sz="32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×</m:t>
                          </m:r>
                          <m:r>
                            <m:rPr>
                              <m:nor/>
                            </m:rPr>
                            <a:rPr lang="en-US" sz="32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4</m:t>
                          </m:r>
                          <m:r>
                            <m:rPr>
                              <m:nor/>
                            </m:rPr>
                            <a:rPr lang="en-US" sz="3200" i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×</m:t>
                          </m:r>
                          <m:r>
                            <m:rPr>
                              <m:nor/>
                            </m:rPr>
                            <a:rPr lang="en-US" sz="32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3</m:t>
                          </m:r>
                          <m:r>
                            <m:rPr>
                              <m:nor/>
                            </m:rPr>
                            <a:rPr lang="en-US" sz="3200" i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×</m:t>
                          </m:r>
                          <m:r>
                            <m:rPr>
                              <m:nor/>
                            </m:rPr>
                            <a:rPr lang="en-US" sz="32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2</m:t>
                          </m:r>
                          <m:r>
                            <m:rPr>
                              <m:nor/>
                            </m:rPr>
                            <a:rPr lang="en-US" sz="3200" i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×</m:t>
                          </m:r>
                          <m:r>
                            <m:rPr>
                              <m:nor/>
                            </m:rPr>
                            <a:rPr lang="en-US" sz="32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32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(2</m:t>
                          </m:r>
                          <m:r>
                            <m:rPr>
                              <m:nor/>
                            </m:rPr>
                            <a:rPr lang="en-US" sz="3200" i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×</m:t>
                          </m:r>
                          <m:r>
                            <m:rPr>
                              <m:nor/>
                            </m:rPr>
                            <a:rPr lang="en-US" sz="32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1)(3</m:t>
                          </m:r>
                          <m:r>
                            <m:rPr>
                              <m:nor/>
                            </m:rPr>
                            <a:rPr lang="en-US" sz="3200" i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×</m:t>
                          </m:r>
                          <m:r>
                            <m:rPr>
                              <m:nor/>
                            </m:rPr>
                            <a:rPr lang="en-US" sz="32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2</m:t>
                          </m:r>
                          <m:r>
                            <m:rPr>
                              <m:nor/>
                            </m:rPr>
                            <a:rPr lang="en-US" sz="3200" i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×</m:t>
                          </m:r>
                          <m:r>
                            <m:rPr>
                              <m:nor/>
                            </m:rPr>
                            <a:rPr lang="en-US" sz="32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1)</m:t>
                          </m:r>
                        </m:den>
                      </m:f>
                      <m:r>
                        <m:rPr>
                          <m:nor/>
                        </m:rPr>
                        <a:rPr lang="en-US" sz="3200" b="0" i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2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= 10</m:t>
                      </m:r>
                    </m:oMath>
                  </m:oMathPara>
                </a14:m>
                <a:endParaRPr lang="en-US" sz="3200" dirty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5031" y="5029200"/>
                <a:ext cx="4843569" cy="112453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319740" y="4256813"/>
            <a:ext cx="7466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 2 successes in 5 trials: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62205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8" y="228600"/>
            <a:ext cx="8534400" cy="758952"/>
          </a:xfrm>
        </p:spPr>
        <p:txBody>
          <a:bodyPr/>
          <a:lstStyle/>
          <a:p>
            <a:r>
              <a:rPr lang="en-US" dirty="0" smtClean="0"/>
              <a:t>Binomial Probability Function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19740" y="1371599"/>
                <a:ext cx="8240195" cy="2370777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800" dirty="0" smtClean="0"/>
                  <a:t>For a binomial random variable with </a:t>
                </a:r>
                <a:r>
                  <a:rPr lang="en-US" sz="2800" i="1" dirty="0" smtClean="0"/>
                  <a:t>n</a:t>
                </a:r>
                <a:r>
                  <a:rPr lang="en-US" sz="2800" dirty="0" smtClean="0"/>
                  <a:t> trials and probability of success </a:t>
                </a:r>
                <a:r>
                  <a:rPr lang="en-US" sz="2800" i="1" dirty="0" smtClean="0"/>
                  <a:t>p</a:t>
                </a:r>
                <a:r>
                  <a:rPr lang="en-US" sz="2800" dirty="0" smtClean="0"/>
                  <a:t>  on each trial, the probability of exactly </a:t>
                </a:r>
                <a:r>
                  <a:rPr lang="en-US" sz="2800" i="1" dirty="0" smtClean="0"/>
                  <a:t>k</a:t>
                </a:r>
                <a:r>
                  <a:rPr lang="en-US" sz="2800" dirty="0" smtClean="0"/>
                  <a:t> successes in the n trials is </a:t>
                </a:r>
                <a:endParaRPr lang="en-US" sz="2800" b="1" dirty="0" smtClean="0">
                  <a:solidFill>
                    <a:srgbClr val="C00000"/>
                  </a:solidFill>
                </a:endParaRPr>
              </a:p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𝑋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𝑘</m:t>
                          </m:r>
                        </m:e>
                      </m:d>
                      <m:r>
                        <a:rPr lang="en-US" sz="36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360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3600" b="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3600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eqArr>
                        </m:e>
                      </m:d>
                      <m:sSup>
                        <m:sSupPr>
                          <m:ctrlPr>
                            <a:rPr lang="en-US" sz="36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𝑝</m:t>
                          </m:r>
                        </m:e>
                        <m:sup>
                          <m:r>
                            <a:rPr lang="en-US" sz="3600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  <m:sSup>
                        <m:sSupPr>
                          <m:ctrlPr>
                            <a:rPr lang="en-US" sz="360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36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3600" b="0" i="1" smtClean="0">
                                  <a:latin typeface="Cambria Math"/>
                                </a:rPr>
                                <m:t>1−</m:t>
                              </m:r>
                              <m:r>
                                <a:rPr lang="en-US" sz="3600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</m:d>
                        </m:e>
                        <m:sup>
                          <m:r>
                            <a:rPr lang="en-US" sz="3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en-US" sz="3600" dirty="0" smtClean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740" y="1371599"/>
                <a:ext cx="8240195" cy="2370777"/>
              </a:xfrm>
              <a:prstGeom prst="rect">
                <a:avLst/>
              </a:prstGeom>
              <a:blipFill rotWithShape="1">
                <a:blip r:embed="rId5"/>
                <a:stretch>
                  <a:fillRect l="-1403" t="-2302" r="-1551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52401" y="4724400"/>
                <a:ext cx="4648200" cy="15548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80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P</m:t>
                      </m:r>
                      <m:d>
                        <m:dPr>
                          <m:ctrlPr>
                            <a:rPr lang="en-US" sz="28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800" i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X</m:t>
                          </m:r>
                          <m:r>
                            <m:rPr>
                              <m:nor/>
                            </m:rPr>
                            <a:rPr lang="en-US" sz="2800" i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=3</m:t>
                          </m:r>
                        </m:e>
                      </m:d>
                      <m:r>
                        <m:rPr>
                          <m:nor/>
                        </m:rPr>
                        <a:rPr lang="en-US" sz="2800" i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=</m:t>
                      </m:r>
                      <m:d>
                        <m:dPr>
                          <m:ctrlPr>
                            <a:rPr lang="en-US" sz="28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800" i="1">
                                  <a:solidFill>
                                    <a:schemeClr val="accent1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5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3</m:t>
                              </m:r>
                            </m:e>
                          </m:eqArr>
                        </m:e>
                      </m:d>
                      <m:sSup>
                        <m:sSupPr>
                          <m:ctrlPr>
                            <a:rPr lang="en-US" sz="28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nor/>
                                    </m:rPr>
                                    <a:rPr lang="en-US" sz="2800" b="0" i="0" smtClean="0">
                                      <a:solidFill>
                                        <a:schemeClr val="accent1"/>
                                      </a:solidFill>
                                      <a:latin typeface="Segoe Print" pitchFamily="2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m:rPr>
                                      <m:nor/>
                                    </m:rPr>
                                    <a:rPr lang="en-US" sz="2800" b="0" i="0" smtClean="0">
                                      <a:solidFill>
                                        <a:schemeClr val="accent1"/>
                                      </a:solidFill>
                                      <a:latin typeface="Segoe Print" pitchFamily="2" charset="0"/>
                                    </a:rPr>
                                    <m:t>6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m:rPr>
                              <m:nor/>
                            </m:rPr>
                            <a:rPr lang="en-US" sz="28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>
                                  <a:solidFill>
                                    <a:schemeClr val="accent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nor/>
                                    </m:rPr>
                                    <a:rPr lang="en-US" sz="2800" b="0" i="0" smtClean="0">
                                      <a:solidFill>
                                        <a:schemeClr val="accent1"/>
                                      </a:solidFill>
                                      <a:latin typeface="Segoe Print" pitchFamily="2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m:rPr>
                                      <m:nor/>
                                    </m:rPr>
                                    <a:rPr lang="en-US" sz="2800" b="0" i="0" smtClean="0">
                                      <a:solidFill>
                                        <a:schemeClr val="accent1"/>
                                      </a:solidFill>
                                      <a:latin typeface="Segoe Print" pitchFamily="2" charset="0"/>
                                    </a:rPr>
                                    <m:t>6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m:rPr>
                              <m:nor/>
                            </m:rPr>
                            <a:rPr lang="en-US" sz="2800" b="0" i="0" smtClean="0">
                              <a:solidFill>
                                <a:schemeClr val="accent1"/>
                              </a:solidFill>
                              <a:latin typeface="Segoe Print" pitchFamily="2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accent1"/>
                  </a:solidFill>
                  <a:latin typeface="Segoe Print" pitchFamily="2" charset="0"/>
                </a:endParaRPr>
              </a:p>
              <a:p>
                <a:endParaRPr lang="en-US" sz="3200" dirty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1" y="4724400"/>
                <a:ext cx="4648200" cy="155484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319740" y="4015296"/>
            <a:ext cx="7466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To get 3 sixes in 5 dice rolls: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190683" y="4876800"/>
                <a:ext cx="4911409" cy="9167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=10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0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216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28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0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25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solidFill>
                                    <a:schemeClr val="accent1"/>
                                  </a:solidFill>
                                  <a:latin typeface="Segoe Print" pitchFamily="2" charset="0"/>
                                </a:rPr>
                                <m:t>36</m:t>
                              </m:r>
                            </m:den>
                          </m:f>
                        </m:e>
                      </m:d>
                      <m:r>
                        <m:rPr>
                          <m:nor/>
                        </m:rPr>
                        <a:rPr lang="en-US" sz="2800" b="0" i="0" smtClean="0">
                          <a:solidFill>
                            <a:schemeClr val="accent1"/>
                          </a:solidFill>
                          <a:latin typeface="Segoe Print" pitchFamily="2" charset="0"/>
                        </a:rPr>
                        <m:t>=0.0322</m:t>
                      </m:r>
                    </m:oMath>
                  </m:oMathPara>
                </a14:m>
                <a:endParaRPr lang="en-US" sz="2800" dirty="0">
                  <a:solidFill>
                    <a:schemeClr val="accent1"/>
                  </a:solidFill>
                  <a:latin typeface="Segoe Print" pitchFamily="2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683" y="4876800"/>
                <a:ext cx="4911409" cy="91672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335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Lock5">
  <a:themeElements>
    <a:clrScheme name="Lock5">
      <a:dk1>
        <a:sysClr val="windowText" lastClr="000000"/>
      </a:dk1>
      <a:lt1>
        <a:sysClr val="window" lastClr="FFFFFF"/>
      </a:lt1>
      <a:dk2>
        <a:srgbClr val="DC0000"/>
      </a:dk2>
      <a:lt2>
        <a:srgbClr val="D2D2D2"/>
      </a:lt2>
      <a:accent1>
        <a:srgbClr val="0000BF"/>
      </a:accent1>
      <a:accent2>
        <a:srgbClr val="218F21"/>
      </a:accent2>
      <a:accent3>
        <a:srgbClr val="DC0000"/>
      </a:accent3>
      <a:accent4>
        <a:srgbClr val="FFFF00"/>
      </a:accent4>
      <a:accent5>
        <a:srgbClr val="0000BF"/>
      </a:accent5>
      <a:accent6>
        <a:srgbClr val="DC0000"/>
      </a:accent6>
      <a:hlink>
        <a:srgbClr val="0000FF"/>
      </a:hlink>
      <a:folHlink>
        <a:srgbClr val="0000FF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>
        <a:noFill/>
        <a:ln>
          <a:prstDash val="soli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Lock5</Template>
  <TotalTime>7941</TotalTime>
  <Words>1367</Words>
  <Application>Microsoft Macintosh PowerPoint</Application>
  <PresentationFormat>Presentazione su schermo (4:3)</PresentationFormat>
  <Paragraphs>133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Lock5</vt:lpstr>
      <vt:lpstr>Binomial  Random Variable</vt:lpstr>
      <vt:lpstr>Outline</vt:lpstr>
      <vt:lpstr>Binomial Random Variable</vt:lpstr>
      <vt:lpstr>Binomial?  </vt:lpstr>
      <vt:lpstr>Calculating Binomial Probabilities</vt:lpstr>
      <vt:lpstr>Calculating Binomial Probabilities</vt:lpstr>
      <vt:lpstr>Calculating Binomial Probabilities</vt:lpstr>
      <vt:lpstr>Binomial Coefficient</vt:lpstr>
      <vt:lpstr>Binomial Probability Function</vt:lpstr>
      <vt:lpstr>Free Throws</vt:lpstr>
      <vt:lpstr>Yahtzee Mean</vt:lpstr>
      <vt:lpstr>Mean for Binomial</vt:lpstr>
      <vt:lpstr>Mean and Std. Dev.  for Binomial</vt:lpstr>
      <vt:lpstr>More Free Throws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Kari</dc:creator>
  <cp:lastModifiedBy>claudio bonifazzi</cp:lastModifiedBy>
  <cp:revision>425</cp:revision>
  <dcterms:created xsi:type="dcterms:W3CDTF">2012-08-25T17:22:45Z</dcterms:created>
  <dcterms:modified xsi:type="dcterms:W3CDTF">2014-11-11T20:32:30Z</dcterms:modified>
</cp:coreProperties>
</file>