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Microsoft_Equation1.bin" ContentType="application/vnd.openxmlformats-officedocument.oleObject"/>
  <Override PartName="/ppt/embeddings/Microsoft_Equation2.bin" ContentType="application/vnd.openxmlformats-officedocument.oleObject"/>
  <Override PartName="/ppt/embeddings/Microsoft_Equation3.bin" ContentType="application/vnd.openxmlformats-officedocument.oleObject"/>
  <Override PartName="/ppt/embeddings/Microsoft_Equation4.bin" ContentType="application/vnd.openxmlformats-officedocument.oleObject"/>
  <Override PartName="/ppt/embeddings/Microsoft_Equation5.bin" ContentType="application/vnd.openxmlformats-officedocument.oleObject"/>
  <Override PartName="/ppt/embeddings/Microsoft_Equation6.bin" ContentType="application/vnd.openxmlformats-officedocument.oleObject"/>
  <Override PartName="/ppt/embeddings/Microsoft_Equation7.bin" ContentType="application/vnd.openxmlformats-officedocument.oleObject"/>
  <Override PartName="/ppt/embeddings/Microsoft_Equation8.bin" ContentType="application/vnd.openxmlformats-officedocument.oleObject"/>
  <Override PartName="/ppt/notesSlides/notesSlide1.xml" ContentType="application/vnd.openxmlformats-officedocument.presentationml.notesSlide+xml"/>
  <Override PartName="/ppt/embeddings/Microsoft_Equation9.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71" r:id="rId17"/>
    <p:sldId id="272" r:id="rId18"/>
    <p:sldId id="273" r:id="rId19"/>
    <p:sldId id="274" r:id="rId20"/>
    <p:sldId id="275" r:id="rId21"/>
    <p:sldId id="276" r:id="rId22"/>
    <p:sldId id="277" r:id="rId23"/>
    <p:sldId id="281" r:id="rId24"/>
    <p:sldId id="282" r:id="rId25"/>
    <p:sldId id="283" r:id="rId26"/>
    <p:sldId id="284" r:id="rId27"/>
    <p:sldId id="285" r:id="rId28"/>
    <p:sldId id="278" r:id="rId29"/>
    <p:sldId id="279" r:id="rId30"/>
    <p:sldId id="280" r:id="rId31"/>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19" autoAdjust="0"/>
  </p:normalViewPr>
  <p:slideViewPr>
    <p:cSldViewPr snapToGrid="0" snapToObjects="1">
      <p:cViewPr>
        <p:scale>
          <a:sx n="103" d="100"/>
          <a:sy n="103" d="100"/>
        </p:scale>
        <p:origin x="-648" y="7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 Id="rId2"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79C871-18ED-C449-B617-9735AB7F5AC9}" type="datetimeFigureOut">
              <a:rPr lang="it-IT" smtClean="0"/>
              <a:t>13/11/16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C1AEA4-D6A4-DC44-8EDE-7DBD3C920DEF}" type="slidenum">
              <a:rPr lang="it-IT" smtClean="0"/>
              <a:t>‹n.›</a:t>
            </a:fld>
            <a:endParaRPr lang="it-IT"/>
          </a:p>
        </p:txBody>
      </p:sp>
    </p:spTree>
    <p:extLst>
      <p:ext uri="{BB962C8B-B14F-4D97-AF65-F5344CB8AC3E}">
        <p14:creationId xmlns:p14="http://schemas.microsoft.com/office/powerpoint/2010/main" val="7959442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7C1AEA4-D6A4-DC44-8EDE-7DBD3C920DEF}" type="slidenum">
              <a:rPr lang="it-IT" smtClean="0"/>
              <a:t>20</a:t>
            </a:fld>
            <a:endParaRPr lang="it-IT"/>
          </a:p>
        </p:txBody>
      </p:sp>
    </p:spTree>
    <p:extLst>
      <p:ext uri="{BB962C8B-B14F-4D97-AF65-F5344CB8AC3E}">
        <p14:creationId xmlns:p14="http://schemas.microsoft.com/office/powerpoint/2010/main" val="3781413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099180CF-6C27-E043-8FD4-F1AFBBFA78EC}" type="datetimeFigureOut">
              <a:rPr lang="it-IT" smtClean="0"/>
              <a:t>13/11/16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2315681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99180CF-6C27-E043-8FD4-F1AFBBFA78EC}" type="datetimeFigureOut">
              <a:rPr lang="it-IT" smtClean="0"/>
              <a:t>13/11/16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3337632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99180CF-6C27-E043-8FD4-F1AFBBFA78EC}" type="datetimeFigureOut">
              <a:rPr lang="it-IT" smtClean="0"/>
              <a:t>13/11/16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1410450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99180CF-6C27-E043-8FD4-F1AFBBFA78EC}" type="datetimeFigureOut">
              <a:rPr lang="it-IT" smtClean="0"/>
              <a:t>13/11/16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292440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099180CF-6C27-E043-8FD4-F1AFBBFA78EC}" type="datetimeFigureOut">
              <a:rPr lang="it-IT" smtClean="0"/>
              <a:t>13/11/16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39129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099180CF-6C27-E043-8FD4-F1AFBBFA78EC}" type="datetimeFigureOut">
              <a:rPr lang="it-IT" smtClean="0"/>
              <a:t>13/11/16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3493815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099180CF-6C27-E043-8FD4-F1AFBBFA78EC}" type="datetimeFigureOut">
              <a:rPr lang="it-IT" smtClean="0"/>
              <a:t>13/11/16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5767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099180CF-6C27-E043-8FD4-F1AFBBFA78EC}" type="datetimeFigureOut">
              <a:rPr lang="it-IT" smtClean="0"/>
              <a:t>13/11/16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472892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99180CF-6C27-E043-8FD4-F1AFBBFA78EC}" type="datetimeFigureOut">
              <a:rPr lang="it-IT" smtClean="0"/>
              <a:t>13/11/16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3552982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099180CF-6C27-E043-8FD4-F1AFBBFA78EC}" type="datetimeFigureOut">
              <a:rPr lang="it-IT" smtClean="0"/>
              <a:t>13/11/16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3245232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099180CF-6C27-E043-8FD4-F1AFBBFA78EC}" type="datetimeFigureOut">
              <a:rPr lang="it-IT" smtClean="0"/>
              <a:t>13/11/16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F545533-7939-714E-BEB8-7E357A9CF170}" type="slidenum">
              <a:rPr lang="it-IT" smtClean="0"/>
              <a:t>‹n.›</a:t>
            </a:fld>
            <a:endParaRPr lang="it-IT"/>
          </a:p>
        </p:txBody>
      </p:sp>
    </p:spTree>
    <p:extLst>
      <p:ext uri="{BB962C8B-B14F-4D97-AF65-F5344CB8AC3E}">
        <p14:creationId xmlns:p14="http://schemas.microsoft.com/office/powerpoint/2010/main" val="9026045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9180CF-6C27-E043-8FD4-F1AFBBFA78EC}" type="datetimeFigureOut">
              <a:rPr lang="it-IT" smtClean="0"/>
              <a:t>13/11/16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545533-7939-714E-BEB8-7E357A9CF170}" type="slidenum">
              <a:rPr lang="it-IT" smtClean="0"/>
              <a:t>‹n.›</a:t>
            </a:fld>
            <a:endParaRPr lang="it-IT"/>
          </a:p>
        </p:txBody>
      </p:sp>
    </p:spTree>
    <p:extLst>
      <p:ext uri="{BB962C8B-B14F-4D97-AF65-F5344CB8AC3E}">
        <p14:creationId xmlns:p14="http://schemas.microsoft.com/office/powerpoint/2010/main" val="3514411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Equation3.bin"/><Relationship Id="rId4" Type="http://schemas.openxmlformats.org/officeDocument/2006/relationships/image" Target="../media/image8.e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oleObject" Target="../embeddings/Microsoft_Equation4.bin"/><Relationship Id="rId5" Type="http://schemas.openxmlformats.org/officeDocument/2006/relationships/image" Target="../media/image9.emf"/><Relationship Id="rId6" Type="http://schemas.openxmlformats.org/officeDocument/2006/relationships/oleObject" Target="../embeddings/Microsoft_Equation5.bin"/><Relationship Id="rId7" Type="http://schemas.openxmlformats.org/officeDocument/2006/relationships/image" Target="../media/image10.emf"/><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Microsoft_Equation6.bin"/><Relationship Id="rId4" Type="http://schemas.openxmlformats.org/officeDocument/2006/relationships/image" Target="../media/image12.emf"/><Relationship Id="rId5" Type="http://schemas.openxmlformats.org/officeDocument/2006/relationships/oleObject" Target="../embeddings/Microsoft_Equation7.bin"/><Relationship Id="rId6" Type="http://schemas.openxmlformats.org/officeDocument/2006/relationships/image" Target="../media/image13.emf"/><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quation8.bin"/><Relationship Id="rId4" Type="http://schemas.openxmlformats.org/officeDocument/2006/relationships/image" Target="../media/image14.emf"/><Relationship Id="rId1" Type="http://schemas.openxmlformats.org/officeDocument/2006/relationships/vmlDrawing" Target="../drawings/vmlDrawing6.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 Id="rId3"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Microsoft_Equation9.bin"/><Relationship Id="rId4" Type="http://schemas.openxmlformats.org/officeDocument/2006/relationships/image" Target="../media/image22.emf"/><Relationship Id="rId5" Type="http://schemas.openxmlformats.org/officeDocument/2006/relationships/image" Target="../media/image23.png"/><Relationship Id="rId1" Type="http://schemas.openxmlformats.org/officeDocument/2006/relationships/vmlDrawing" Target="../drawings/vmlDrawing7.vml"/><Relationship Id="rId2"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oleObject" Target="../embeddings/Microsoft_Equation2.bin"/><Relationship Id="rId5"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Capitoli 4-6</a:t>
            </a:r>
            <a:endParaRPr lang="it-IT" dirty="0"/>
          </a:p>
        </p:txBody>
      </p:sp>
      <p:sp>
        <p:nvSpPr>
          <p:cNvPr id="3" name="Sottotitolo 2"/>
          <p:cNvSpPr>
            <a:spLocks noGrp="1"/>
          </p:cNvSpPr>
          <p:nvPr>
            <p:ph type="subTitle" idx="1"/>
          </p:nvPr>
        </p:nvSpPr>
        <p:spPr/>
        <p:txBody>
          <a:bodyPr/>
          <a:lstStyle/>
          <a:p>
            <a:r>
              <a:rPr lang="it-IT" dirty="0" smtClean="0"/>
              <a:t>Esempi ed Esercizi</a:t>
            </a:r>
            <a:endParaRPr lang="it-IT" dirty="0"/>
          </a:p>
        </p:txBody>
      </p:sp>
    </p:spTree>
    <p:extLst>
      <p:ext uri="{BB962C8B-B14F-4D97-AF65-F5344CB8AC3E}">
        <p14:creationId xmlns:p14="http://schemas.microsoft.com/office/powerpoint/2010/main" val="2412602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Funzione di Probabilità Binomiale</a:t>
            </a:r>
            <a:endParaRPr lang="it-IT" dirty="0"/>
          </a:p>
        </p:txBody>
      </p:sp>
      <p:sp>
        <p:nvSpPr>
          <p:cNvPr id="3" name="CasellaDiTesto 2"/>
          <p:cNvSpPr txBox="1"/>
          <p:nvPr/>
        </p:nvSpPr>
        <p:spPr>
          <a:xfrm>
            <a:off x="457200" y="1148455"/>
            <a:ext cx="8229600" cy="2031325"/>
          </a:xfrm>
          <a:prstGeom prst="rect">
            <a:avLst/>
          </a:prstGeom>
          <a:noFill/>
        </p:spPr>
        <p:txBody>
          <a:bodyPr wrap="square" rtlCol="0">
            <a:spAutoFit/>
          </a:bodyPr>
          <a:lstStyle/>
          <a:p>
            <a:pPr algn="just"/>
            <a:r>
              <a:rPr lang="it-IT" dirty="0" smtClean="0"/>
              <a:t>La funzione di probabilità binomiale si presenta in situazioni in cui l’osservazione risultato di un esperimento è binario, cioè ha due soli valori. Ad esempio, la risposta Si/No data alla domanda “sei d'accordo o in disaccordo con </a:t>
            </a:r>
            <a:r>
              <a:rPr lang="is-IS" dirty="0" smtClean="0"/>
              <a:t>…”</a:t>
            </a:r>
            <a:r>
              <a:rPr lang="it-IT" dirty="0" smtClean="0"/>
              <a:t>. Il risultato per ciascuna delle prova del gratta e vinci “vinto/perso”. In generale in una prova il cui risultato è dicotomico il numero 1 viene associato al successo e 0 associato al fallimento. Una convenzione comune è associare al </a:t>
            </a:r>
            <a:r>
              <a:rPr lang="it-IT" dirty="0" err="1" smtClean="0"/>
              <a:t>successp</a:t>
            </a:r>
            <a:r>
              <a:rPr lang="it-IT" dirty="0" smtClean="0"/>
              <a:t> la </a:t>
            </a:r>
            <a:r>
              <a:rPr lang="it-IT" dirty="0" err="1" smtClean="0"/>
              <a:t>probilità</a:t>
            </a:r>
            <a:r>
              <a:rPr lang="it-IT" dirty="0" smtClean="0"/>
              <a:t> </a:t>
            </a:r>
            <a:r>
              <a:rPr lang="it-IT" i="1" dirty="0" err="1" smtClean="0"/>
              <a:t>p</a:t>
            </a:r>
            <a:r>
              <a:rPr lang="it-IT" dirty="0" smtClean="0"/>
              <a:t> e al fallimento la probabilità </a:t>
            </a:r>
            <a:r>
              <a:rPr lang="it-IT" dirty="0" err="1" smtClean="0"/>
              <a:t>q</a:t>
            </a:r>
            <a:r>
              <a:rPr lang="it-IT" dirty="0" smtClean="0"/>
              <a:t>=1-p.</a:t>
            </a:r>
          </a:p>
        </p:txBody>
      </p:sp>
      <p:sp>
        <p:nvSpPr>
          <p:cNvPr id="4" name="CasellaDiTesto 3"/>
          <p:cNvSpPr txBox="1"/>
          <p:nvPr/>
        </p:nvSpPr>
        <p:spPr>
          <a:xfrm>
            <a:off x="457200" y="3241556"/>
            <a:ext cx="8229600" cy="2031325"/>
          </a:xfrm>
          <a:prstGeom prst="rect">
            <a:avLst/>
          </a:prstGeom>
          <a:noFill/>
        </p:spPr>
        <p:txBody>
          <a:bodyPr wrap="square" rtlCol="0">
            <a:spAutoFit/>
          </a:bodyPr>
          <a:lstStyle/>
          <a:p>
            <a:pPr algn="just"/>
            <a:r>
              <a:rPr lang="it-IT" dirty="0" smtClean="0"/>
              <a:t>Sia </a:t>
            </a:r>
            <a:r>
              <a:rPr lang="it-IT" i="1" dirty="0" smtClean="0"/>
              <a:t>X</a:t>
            </a:r>
            <a:r>
              <a:rPr lang="it-IT" dirty="0" smtClean="0"/>
              <a:t> = {1,0} la variabile casuale dicotomica, si vuole calcolare la probabilità di </a:t>
            </a:r>
            <a:r>
              <a:rPr lang="it-IT" i="1" dirty="0" err="1" smtClean="0"/>
              <a:t>P</a:t>
            </a:r>
            <a:r>
              <a:rPr lang="it-IT" dirty="0" smtClean="0"/>
              <a:t>(X) in una successione di </a:t>
            </a:r>
            <a:r>
              <a:rPr lang="it-IT" i="1" dirty="0" err="1" smtClean="0"/>
              <a:t>n</a:t>
            </a:r>
            <a:r>
              <a:rPr lang="it-IT" dirty="0" smtClean="0"/>
              <a:t> prove </a:t>
            </a:r>
            <a:r>
              <a:rPr lang="it-IT" dirty="0" err="1" smtClean="0"/>
              <a:t>P</a:t>
            </a:r>
            <a:r>
              <a:rPr lang="it-IT" dirty="0" smtClean="0"/>
              <a:t>[</a:t>
            </a:r>
            <a:r>
              <a:rPr lang="it-IT" i="1" dirty="0" smtClean="0"/>
              <a:t>X</a:t>
            </a:r>
            <a:r>
              <a:rPr lang="it-IT" dirty="0" smtClean="0"/>
              <a:t>=</a:t>
            </a:r>
            <a:r>
              <a:rPr lang="it-IT" i="1" dirty="0" smtClean="0"/>
              <a:t>x</a:t>
            </a:r>
            <a:r>
              <a:rPr lang="it-IT" dirty="0" smtClean="0"/>
              <a:t>]. Per esempio, per verificare l’affidabilità di un intervento chirurgico si monitora lo stato di </a:t>
            </a:r>
            <a:r>
              <a:rPr lang="it-IT" dirty="0" err="1" smtClean="0"/>
              <a:t>n</a:t>
            </a:r>
            <a:r>
              <a:rPr lang="it-IT" dirty="0" smtClean="0"/>
              <a:t>=5 pazienti, se in tre pazienti mostrano la completa guarigione la probabilità di successo è </a:t>
            </a:r>
            <a:r>
              <a:rPr lang="it-IT" dirty="0" err="1" smtClean="0"/>
              <a:t>p</a:t>
            </a:r>
            <a:r>
              <a:rPr lang="it-IT" dirty="0" smtClean="0"/>
              <a:t>=0.6. Assumendo che le prove (trials) siano indipendenti e che a ciascuno sia associata la medesima probabilità (</a:t>
            </a:r>
            <a:r>
              <a:rPr lang="it-IT" dirty="0" err="1" smtClean="0"/>
              <a:t>p</a:t>
            </a:r>
            <a:r>
              <a:rPr lang="it-IT" dirty="0" smtClean="0"/>
              <a:t>=0.6) la probabilità che in </a:t>
            </a:r>
            <a:r>
              <a:rPr lang="it-IT" i="1" dirty="0" err="1" smtClean="0"/>
              <a:t>n</a:t>
            </a:r>
            <a:r>
              <a:rPr lang="it-IT" dirty="0" smtClean="0"/>
              <a:t> interventi vi siano esattamente </a:t>
            </a:r>
            <a:r>
              <a:rPr lang="it-IT" i="1" dirty="0" smtClean="0"/>
              <a:t>x</a:t>
            </a:r>
            <a:r>
              <a:rPr lang="it-IT" dirty="0" smtClean="0"/>
              <a:t> successi è data dalla funzione di probabilità binomiale.</a:t>
            </a:r>
            <a:endParaRPr lang="it-IT" dirty="0"/>
          </a:p>
        </p:txBody>
      </p:sp>
      <p:graphicFrame>
        <p:nvGraphicFramePr>
          <p:cNvPr id="5" name="Oggetto 4"/>
          <p:cNvGraphicFramePr>
            <a:graphicFrameLocks noChangeAspect="1"/>
          </p:cNvGraphicFramePr>
          <p:nvPr>
            <p:extLst>
              <p:ext uri="{D42A27DB-BD31-4B8C-83A1-F6EECF244321}">
                <p14:modId xmlns:p14="http://schemas.microsoft.com/office/powerpoint/2010/main" val="3888689076"/>
              </p:ext>
            </p:extLst>
          </p:nvPr>
        </p:nvGraphicFramePr>
        <p:xfrm>
          <a:off x="2280163" y="5551311"/>
          <a:ext cx="4265613" cy="746125"/>
        </p:xfrm>
        <a:graphic>
          <a:graphicData uri="http://schemas.openxmlformats.org/presentationml/2006/ole">
            <mc:AlternateContent xmlns:mc="http://schemas.openxmlformats.org/markup-compatibility/2006">
              <mc:Choice xmlns:v="urn:schemas-microsoft-com:vml" Requires="v">
                <p:oleObj spid="_x0000_s3106" name="Equation" r:id="rId3" imgW="3048000" imgH="533400" progId="Equation.3">
                  <p:embed/>
                </p:oleObj>
              </mc:Choice>
              <mc:Fallback>
                <p:oleObj name="Equation" r:id="rId3" imgW="3048000" imgH="533400" progId="Equation.3">
                  <p:embed/>
                  <p:pic>
                    <p:nvPicPr>
                      <p:cNvPr id="0" name=""/>
                      <p:cNvPicPr/>
                      <p:nvPr/>
                    </p:nvPicPr>
                    <p:blipFill>
                      <a:blip r:embed="rId4"/>
                      <a:stretch>
                        <a:fillRect/>
                      </a:stretch>
                    </p:blipFill>
                    <p:spPr>
                      <a:xfrm>
                        <a:off x="2280163" y="5551311"/>
                        <a:ext cx="4265613" cy="746125"/>
                      </a:xfrm>
                      <a:prstGeom prst="rect">
                        <a:avLst/>
                      </a:prstGeom>
                    </p:spPr>
                  </p:pic>
                </p:oleObj>
              </mc:Fallback>
            </mc:AlternateContent>
          </a:graphicData>
        </a:graphic>
      </p:graphicFrame>
    </p:spTree>
    <p:extLst>
      <p:ext uri="{BB962C8B-B14F-4D97-AF65-F5344CB8AC3E}">
        <p14:creationId xmlns:p14="http://schemas.microsoft.com/office/powerpoint/2010/main" val="26916742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74934"/>
          </a:xfrm>
        </p:spPr>
        <p:txBody>
          <a:bodyPr/>
          <a:lstStyle/>
          <a:p>
            <a:r>
              <a:rPr lang="it-IT" dirty="0" smtClean="0"/>
              <a:t>Funzione di Probabilità di </a:t>
            </a:r>
            <a:r>
              <a:rPr lang="it-IT" dirty="0" err="1" smtClean="0"/>
              <a:t>Bernoulli</a:t>
            </a:r>
            <a:endParaRPr lang="it-IT" dirty="0"/>
          </a:p>
        </p:txBody>
      </p:sp>
      <p:pic>
        <p:nvPicPr>
          <p:cNvPr id="3" name="Immagine 2"/>
          <p:cNvPicPr>
            <a:picLocks noChangeAspect="1"/>
          </p:cNvPicPr>
          <p:nvPr/>
        </p:nvPicPr>
        <p:blipFill rotWithShape="1">
          <a:blip r:embed="rId3"/>
          <a:srcRect b="41341"/>
          <a:stretch/>
        </p:blipFill>
        <p:spPr>
          <a:xfrm>
            <a:off x="345486" y="1249572"/>
            <a:ext cx="8611754" cy="2111735"/>
          </a:xfrm>
          <a:prstGeom prst="rect">
            <a:avLst/>
          </a:prstGeom>
        </p:spPr>
      </p:pic>
      <p:sp>
        <p:nvSpPr>
          <p:cNvPr id="4" name="CasellaDiTesto 3"/>
          <p:cNvSpPr txBox="1"/>
          <p:nvPr/>
        </p:nvSpPr>
        <p:spPr>
          <a:xfrm>
            <a:off x="345486" y="3622741"/>
            <a:ext cx="8611754" cy="1754327"/>
          </a:xfrm>
          <a:prstGeom prst="rect">
            <a:avLst/>
          </a:prstGeom>
          <a:noFill/>
        </p:spPr>
        <p:txBody>
          <a:bodyPr wrap="square" rtlCol="0">
            <a:spAutoFit/>
          </a:bodyPr>
          <a:lstStyle/>
          <a:p>
            <a:pPr marL="285750" indent="-285750">
              <a:buFont typeface="Arial"/>
              <a:buChar char="•"/>
            </a:pPr>
            <a:r>
              <a:rPr lang="it-IT" dirty="0" smtClean="0"/>
              <a:t>La Probabilità che </a:t>
            </a:r>
            <a:r>
              <a:rPr lang="it-IT" b="1" i="1" dirty="0" smtClean="0"/>
              <a:t>esattamente tre interventi</a:t>
            </a:r>
            <a:r>
              <a:rPr lang="it-IT" dirty="0" smtClean="0"/>
              <a:t> siano un successo è: </a:t>
            </a:r>
          </a:p>
          <a:p>
            <a:endParaRPr lang="it-IT" dirty="0" smtClean="0"/>
          </a:p>
          <a:p>
            <a:pPr marL="285750" indent="-285750">
              <a:buFont typeface="Arial"/>
              <a:buChar char="•"/>
            </a:pPr>
            <a:endParaRPr lang="it-IT" dirty="0"/>
          </a:p>
          <a:p>
            <a:pPr marL="285750" indent="-285750">
              <a:buFont typeface="Arial"/>
              <a:buChar char="•"/>
            </a:pPr>
            <a:endParaRPr lang="it-IT" dirty="0" smtClean="0"/>
          </a:p>
          <a:p>
            <a:pPr marL="285750" indent="-285750">
              <a:buFont typeface="Arial"/>
              <a:buChar char="•"/>
            </a:pPr>
            <a:endParaRPr lang="it-IT" dirty="0"/>
          </a:p>
          <a:p>
            <a:pPr marL="285750" indent="-285750">
              <a:buFont typeface="Arial"/>
              <a:buChar char="•"/>
            </a:pPr>
            <a:r>
              <a:rPr lang="it-IT" dirty="0" smtClean="0"/>
              <a:t>Probabilità che </a:t>
            </a:r>
            <a:r>
              <a:rPr lang="it-IT" b="1" i="1" dirty="0" smtClean="0"/>
              <a:t>al più quattro interventi</a:t>
            </a:r>
            <a:r>
              <a:rPr lang="it-IT" i="1" dirty="0" smtClean="0"/>
              <a:t> </a:t>
            </a:r>
            <a:r>
              <a:rPr lang="it-IT" dirty="0" smtClean="0"/>
              <a:t>siano un successo  </a:t>
            </a:r>
            <a:endParaRPr lang="it-IT" dirty="0"/>
          </a:p>
        </p:txBody>
      </p:sp>
      <p:graphicFrame>
        <p:nvGraphicFramePr>
          <p:cNvPr id="5" name="Oggetto 4"/>
          <p:cNvGraphicFramePr>
            <a:graphicFrameLocks noChangeAspect="1"/>
          </p:cNvGraphicFramePr>
          <p:nvPr>
            <p:extLst>
              <p:ext uri="{D42A27DB-BD31-4B8C-83A1-F6EECF244321}">
                <p14:modId xmlns:p14="http://schemas.microsoft.com/office/powerpoint/2010/main" val="570818111"/>
              </p:ext>
            </p:extLst>
          </p:nvPr>
        </p:nvGraphicFramePr>
        <p:xfrm>
          <a:off x="1863725" y="4113213"/>
          <a:ext cx="5100638" cy="746125"/>
        </p:xfrm>
        <a:graphic>
          <a:graphicData uri="http://schemas.openxmlformats.org/presentationml/2006/ole">
            <mc:AlternateContent xmlns:mc="http://schemas.openxmlformats.org/markup-compatibility/2006">
              <mc:Choice xmlns:v="urn:schemas-microsoft-com:vml" Requires="v">
                <p:oleObj spid="_x0000_s4161" name="Equation" r:id="rId4" imgW="3644900" imgH="533400" progId="Equation.3">
                  <p:embed/>
                </p:oleObj>
              </mc:Choice>
              <mc:Fallback>
                <p:oleObj name="Equation" r:id="rId4" imgW="3644900" imgH="533400" progId="Equation.3">
                  <p:embed/>
                  <p:pic>
                    <p:nvPicPr>
                      <p:cNvPr id="0" name=""/>
                      <p:cNvPicPr/>
                      <p:nvPr/>
                    </p:nvPicPr>
                    <p:blipFill>
                      <a:blip r:embed="rId5"/>
                      <a:stretch>
                        <a:fillRect/>
                      </a:stretch>
                    </p:blipFill>
                    <p:spPr>
                      <a:xfrm>
                        <a:off x="1863725" y="4113213"/>
                        <a:ext cx="5100638" cy="746125"/>
                      </a:xfrm>
                      <a:prstGeom prst="rect">
                        <a:avLst/>
                      </a:prstGeom>
                    </p:spPr>
                  </p:pic>
                </p:oleObj>
              </mc:Fallback>
            </mc:AlternateContent>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1022304628"/>
              </p:ext>
            </p:extLst>
          </p:nvPr>
        </p:nvGraphicFramePr>
        <p:xfrm>
          <a:off x="2197100" y="5602288"/>
          <a:ext cx="4460875" cy="763587"/>
        </p:xfrm>
        <a:graphic>
          <a:graphicData uri="http://schemas.openxmlformats.org/presentationml/2006/ole">
            <mc:AlternateContent xmlns:mc="http://schemas.openxmlformats.org/markup-compatibility/2006">
              <mc:Choice xmlns:v="urn:schemas-microsoft-com:vml" Requires="v">
                <p:oleObj spid="_x0000_s4162" name="Equation" r:id="rId6" imgW="3187700" imgH="546100" progId="Equation.3">
                  <p:embed/>
                </p:oleObj>
              </mc:Choice>
              <mc:Fallback>
                <p:oleObj name="Equation" r:id="rId6" imgW="3187700" imgH="546100" progId="Equation.3">
                  <p:embed/>
                  <p:pic>
                    <p:nvPicPr>
                      <p:cNvPr id="0" name=""/>
                      <p:cNvPicPr/>
                      <p:nvPr/>
                    </p:nvPicPr>
                    <p:blipFill>
                      <a:blip r:embed="rId7"/>
                      <a:stretch>
                        <a:fillRect/>
                      </a:stretch>
                    </p:blipFill>
                    <p:spPr>
                      <a:xfrm>
                        <a:off x="2197100" y="5602288"/>
                        <a:ext cx="4460875" cy="763587"/>
                      </a:xfrm>
                      <a:prstGeom prst="rect">
                        <a:avLst/>
                      </a:prstGeom>
                    </p:spPr>
                  </p:pic>
                </p:oleObj>
              </mc:Fallback>
            </mc:AlternateContent>
          </a:graphicData>
        </a:graphic>
      </p:graphicFrame>
    </p:spTree>
    <p:extLst>
      <p:ext uri="{BB962C8B-B14F-4D97-AF65-F5344CB8AC3E}">
        <p14:creationId xmlns:p14="http://schemas.microsoft.com/office/powerpoint/2010/main" val="33076470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95248"/>
          </a:xfrm>
        </p:spPr>
        <p:txBody>
          <a:bodyPr/>
          <a:lstStyle/>
          <a:p>
            <a:r>
              <a:rPr lang="it-IT" dirty="0" smtClean="0"/>
              <a:t>Funzione di Probabilità di </a:t>
            </a:r>
            <a:r>
              <a:rPr lang="it-IT" dirty="0" err="1" smtClean="0"/>
              <a:t>Bernoulli</a:t>
            </a:r>
            <a:endParaRPr lang="it-IT" dirty="0"/>
          </a:p>
        </p:txBody>
      </p:sp>
      <p:graphicFrame>
        <p:nvGraphicFramePr>
          <p:cNvPr id="3" name="Oggetto 2"/>
          <p:cNvGraphicFramePr>
            <a:graphicFrameLocks noChangeAspect="1"/>
          </p:cNvGraphicFramePr>
          <p:nvPr>
            <p:extLst>
              <p:ext uri="{D42A27DB-BD31-4B8C-83A1-F6EECF244321}">
                <p14:modId xmlns:p14="http://schemas.microsoft.com/office/powerpoint/2010/main" val="3623921767"/>
              </p:ext>
            </p:extLst>
          </p:nvPr>
        </p:nvGraphicFramePr>
        <p:xfrm>
          <a:off x="749603" y="1976712"/>
          <a:ext cx="4415022" cy="1463075"/>
        </p:xfrm>
        <a:graphic>
          <a:graphicData uri="http://schemas.openxmlformats.org/presentationml/2006/ole">
            <mc:AlternateContent xmlns:mc="http://schemas.openxmlformats.org/markup-compatibility/2006">
              <mc:Choice xmlns:v="urn:schemas-microsoft-com:vml" Requires="v">
                <p:oleObj spid="_x0000_s5180" name="Equation" r:id="rId3" imgW="2717800" imgH="901700" progId="Equation.3">
                  <p:embed/>
                </p:oleObj>
              </mc:Choice>
              <mc:Fallback>
                <p:oleObj name="Equation" r:id="rId3" imgW="2717800" imgH="901700" progId="Equation.3">
                  <p:embed/>
                  <p:pic>
                    <p:nvPicPr>
                      <p:cNvPr id="0" name=""/>
                      <p:cNvPicPr/>
                      <p:nvPr/>
                    </p:nvPicPr>
                    <p:blipFill>
                      <a:blip r:embed="rId4"/>
                      <a:stretch>
                        <a:fillRect/>
                      </a:stretch>
                    </p:blipFill>
                    <p:spPr>
                      <a:xfrm>
                        <a:off x="749603" y="1976712"/>
                        <a:ext cx="4415022" cy="1463075"/>
                      </a:xfrm>
                      <a:prstGeom prst="rect">
                        <a:avLst/>
                      </a:prstGeom>
                    </p:spPr>
                  </p:pic>
                </p:oleObj>
              </mc:Fallback>
            </mc:AlternateContent>
          </a:graphicData>
        </a:graphic>
      </p:graphicFrame>
      <p:sp>
        <p:nvSpPr>
          <p:cNvPr id="4" name="CasellaDiTesto 3"/>
          <p:cNvSpPr txBox="1"/>
          <p:nvPr/>
        </p:nvSpPr>
        <p:spPr>
          <a:xfrm>
            <a:off x="653473" y="1368518"/>
            <a:ext cx="4685279" cy="400110"/>
          </a:xfrm>
          <a:prstGeom prst="rect">
            <a:avLst/>
          </a:prstGeom>
          <a:noFill/>
        </p:spPr>
        <p:txBody>
          <a:bodyPr wrap="square" rtlCol="0">
            <a:spAutoFit/>
          </a:bodyPr>
          <a:lstStyle/>
          <a:p>
            <a:r>
              <a:rPr lang="it-IT" sz="2000" dirty="0" smtClean="0"/>
              <a:t>Calcolo della probabilità cumulativa</a:t>
            </a:r>
            <a:endParaRPr lang="it-IT" sz="2000" dirty="0"/>
          </a:p>
        </p:txBody>
      </p:sp>
      <p:sp>
        <p:nvSpPr>
          <p:cNvPr id="5" name="CasellaDiTesto 4"/>
          <p:cNvSpPr txBox="1"/>
          <p:nvPr/>
        </p:nvSpPr>
        <p:spPr>
          <a:xfrm>
            <a:off x="749603" y="3641504"/>
            <a:ext cx="7937197" cy="400110"/>
          </a:xfrm>
          <a:prstGeom prst="rect">
            <a:avLst/>
          </a:prstGeom>
          <a:noFill/>
        </p:spPr>
        <p:txBody>
          <a:bodyPr wrap="square" rtlCol="0">
            <a:spAutoFit/>
          </a:bodyPr>
          <a:lstStyle/>
          <a:p>
            <a:r>
              <a:rPr lang="it-IT" sz="2000" dirty="0" smtClean="0"/>
              <a:t>Media, varianza e deviazione standard della probabilità binomiale</a:t>
            </a:r>
            <a:endParaRPr lang="it-IT" sz="2000" dirty="0"/>
          </a:p>
        </p:txBody>
      </p:sp>
      <p:grpSp>
        <p:nvGrpSpPr>
          <p:cNvPr id="8" name="Gruppo 7"/>
          <p:cNvGrpSpPr/>
          <p:nvPr/>
        </p:nvGrpSpPr>
        <p:grpSpPr>
          <a:xfrm>
            <a:off x="835914" y="4250747"/>
            <a:ext cx="6783829" cy="1260000"/>
            <a:chOff x="835914" y="4250747"/>
            <a:chExt cx="6783829" cy="1260000"/>
          </a:xfrm>
        </p:grpSpPr>
        <p:graphicFrame>
          <p:nvGraphicFramePr>
            <p:cNvPr id="6" name="Oggetto 5"/>
            <p:cNvGraphicFramePr>
              <a:graphicFrameLocks noChangeAspect="1"/>
            </p:cNvGraphicFramePr>
            <p:nvPr>
              <p:extLst>
                <p:ext uri="{D42A27DB-BD31-4B8C-83A1-F6EECF244321}">
                  <p14:modId xmlns:p14="http://schemas.microsoft.com/office/powerpoint/2010/main" val="1536669988"/>
                </p:ext>
              </p:extLst>
            </p:nvPr>
          </p:nvGraphicFramePr>
          <p:xfrm>
            <a:off x="835914" y="4250747"/>
            <a:ext cx="1911318" cy="1260000"/>
          </p:xfrm>
          <a:graphic>
            <a:graphicData uri="http://schemas.openxmlformats.org/presentationml/2006/ole">
              <mc:AlternateContent xmlns:mc="http://schemas.openxmlformats.org/markup-compatibility/2006">
                <mc:Choice xmlns:v="urn:schemas-microsoft-com:vml" Requires="v">
                  <p:oleObj spid="_x0000_s5181" name="Equation" r:id="rId5" imgW="1270000" imgH="838200" progId="Equation.3">
                    <p:embed/>
                  </p:oleObj>
                </mc:Choice>
                <mc:Fallback>
                  <p:oleObj name="Equation" r:id="rId5" imgW="1270000" imgH="838200" progId="Equation.3">
                    <p:embed/>
                    <p:pic>
                      <p:nvPicPr>
                        <p:cNvPr id="0" name=""/>
                        <p:cNvPicPr/>
                        <p:nvPr/>
                      </p:nvPicPr>
                      <p:blipFill>
                        <a:blip r:embed="rId6"/>
                        <a:stretch>
                          <a:fillRect/>
                        </a:stretch>
                      </p:blipFill>
                      <p:spPr>
                        <a:xfrm>
                          <a:off x="835914" y="4250747"/>
                          <a:ext cx="1911318" cy="1260000"/>
                        </a:xfrm>
                        <a:prstGeom prst="rect">
                          <a:avLst/>
                        </a:prstGeom>
                      </p:spPr>
                    </p:pic>
                  </p:oleObj>
                </mc:Fallback>
              </mc:AlternateContent>
            </a:graphicData>
          </a:graphic>
        </p:graphicFrame>
        <p:sp>
          <p:nvSpPr>
            <p:cNvPr id="7" name="CasellaDiTesto 6"/>
            <p:cNvSpPr txBox="1"/>
            <p:nvPr/>
          </p:nvSpPr>
          <p:spPr>
            <a:xfrm>
              <a:off x="3674245" y="4263076"/>
              <a:ext cx="3945498" cy="1231106"/>
            </a:xfrm>
            <a:prstGeom prst="rect">
              <a:avLst/>
            </a:prstGeom>
            <a:noFill/>
          </p:spPr>
          <p:txBody>
            <a:bodyPr wrap="square" rtlCol="0">
              <a:spAutoFit/>
            </a:bodyPr>
            <a:lstStyle/>
            <a:p>
              <a:pPr marL="285750" indent="-285750">
                <a:spcAft>
                  <a:spcPts val="1200"/>
                </a:spcAft>
                <a:buFont typeface="Arial"/>
                <a:buChar char="•"/>
              </a:pPr>
              <a:r>
                <a:rPr lang="it-IT" dirty="0" smtClean="0"/>
                <a:t>Media</a:t>
              </a:r>
            </a:p>
            <a:p>
              <a:pPr marL="285750" indent="-285750">
                <a:spcAft>
                  <a:spcPts val="1200"/>
                </a:spcAft>
                <a:buFont typeface="Arial"/>
                <a:buChar char="•"/>
              </a:pPr>
              <a:r>
                <a:rPr lang="it-IT" dirty="0" smtClean="0"/>
                <a:t>Varianza</a:t>
              </a:r>
            </a:p>
            <a:p>
              <a:pPr marL="285750" indent="-285750">
                <a:spcAft>
                  <a:spcPts val="1200"/>
                </a:spcAft>
                <a:buFont typeface="Arial"/>
                <a:buChar char="•"/>
              </a:pPr>
              <a:r>
                <a:rPr lang="it-IT" dirty="0" smtClean="0"/>
                <a:t>Deviazione standard</a:t>
              </a:r>
              <a:endParaRPr lang="it-IT" dirty="0"/>
            </a:p>
          </p:txBody>
        </p:sp>
      </p:grpSp>
    </p:spTree>
    <p:extLst>
      <p:ext uri="{BB962C8B-B14F-4D97-AF65-F5344CB8AC3E}">
        <p14:creationId xmlns:p14="http://schemas.microsoft.com/office/powerpoint/2010/main" val="503098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032235"/>
          </a:xfrm>
        </p:spPr>
        <p:txBody>
          <a:bodyPr>
            <a:normAutofit fontScale="90000"/>
          </a:bodyPr>
          <a:lstStyle/>
          <a:p>
            <a:r>
              <a:rPr lang="it-IT" dirty="0" smtClean="0"/>
              <a:t>Funzione di distribuzione Binomiale</a:t>
            </a:r>
            <a:endParaRPr lang="it-IT" dirty="0"/>
          </a:p>
        </p:txBody>
      </p:sp>
      <p:sp>
        <p:nvSpPr>
          <p:cNvPr id="3" name="CasellaDiTesto 2"/>
          <p:cNvSpPr txBox="1"/>
          <p:nvPr/>
        </p:nvSpPr>
        <p:spPr>
          <a:xfrm>
            <a:off x="457200" y="1171254"/>
            <a:ext cx="8229600" cy="2308324"/>
          </a:xfrm>
          <a:prstGeom prst="rect">
            <a:avLst/>
          </a:prstGeom>
          <a:noFill/>
        </p:spPr>
        <p:txBody>
          <a:bodyPr wrap="square" rtlCol="0">
            <a:spAutoFit/>
          </a:bodyPr>
          <a:lstStyle/>
          <a:p>
            <a:pPr algn="just"/>
            <a:r>
              <a:rPr lang="it-IT" dirty="0" smtClean="0"/>
              <a:t>Supponiamo che nel test in itinere ci siano </a:t>
            </a:r>
            <a:r>
              <a:rPr lang="it-IT" dirty="0" err="1" smtClean="0"/>
              <a:t>n</a:t>
            </a:r>
            <a:r>
              <a:rPr lang="it-IT" dirty="0" smtClean="0"/>
              <a:t>=12 domande a risposta multipla; ogni domanda ha 5 possibili risposte e solo una è corretta. Trova la probabilità di avere al più quattro risposte corrette se uno studente tenta di rispondere a tutte le domande in modo casuale.</a:t>
            </a:r>
          </a:p>
          <a:p>
            <a:pPr algn="just"/>
            <a:r>
              <a:rPr lang="it-IT" dirty="0" smtClean="0"/>
              <a:t>Poiché fra le cinque risposte proposte solo una è corretta e gli eventi sono indipendenti, la probabilità di rispondere casualmente in modo corretto ad una domanda è </a:t>
            </a:r>
            <a:r>
              <a:rPr lang="it-IT" dirty="0" err="1" smtClean="0"/>
              <a:t>p</a:t>
            </a:r>
            <a:r>
              <a:rPr lang="it-IT" dirty="0" smtClean="0"/>
              <a:t>=1/</a:t>
            </a:r>
            <a:r>
              <a:rPr lang="it-IT" dirty="0"/>
              <a:t>5=0.2. </a:t>
            </a:r>
            <a:r>
              <a:rPr lang="it-IT" dirty="0" smtClean="0"/>
              <a:t>La probabilità di rispondere in modo corretto ad </a:t>
            </a:r>
            <a:r>
              <a:rPr lang="it-IT" dirty="0" smtClean="0"/>
              <a:t>esattamente </a:t>
            </a:r>
            <a:r>
              <a:rPr lang="it-IT" dirty="0" smtClean="0"/>
              <a:t>4 domande è:</a:t>
            </a:r>
            <a:endParaRPr lang="it-IT" dirty="0"/>
          </a:p>
        </p:txBody>
      </p:sp>
      <p:graphicFrame>
        <p:nvGraphicFramePr>
          <p:cNvPr id="4" name="Oggetto 3"/>
          <p:cNvGraphicFramePr>
            <a:graphicFrameLocks noChangeAspect="1"/>
          </p:cNvGraphicFramePr>
          <p:nvPr>
            <p:extLst>
              <p:ext uri="{D42A27DB-BD31-4B8C-83A1-F6EECF244321}">
                <p14:modId xmlns:p14="http://schemas.microsoft.com/office/powerpoint/2010/main" val="184872272"/>
              </p:ext>
            </p:extLst>
          </p:nvPr>
        </p:nvGraphicFramePr>
        <p:xfrm>
          <a:off x="2193815" y="3596887"/>
          <a:ext cx="3430588" cy="1509712"/>
        </p:xfrm>
        <a:graphic>
          <a:graphicData uri="http://schemas.openxmlformats.org/presentationml/2006/ole">
            <mc:AlternateContent xmlns:mc="http://schemas.openxmlformats.org/markup-compatibility/2006">
              <mc:Choice xmlns:v="urn:schemas-microsoft-com:vml" Requires="v">
                <p:oleObj spid="_x0000_s6171" name="Equation" r:id="rId3" imgW="2451100" imgH="1079500" progId="Equation.3">
                  <p:embed/>
                </p:oleObj>
              </mc:Choice>
              <mc:Fallback>
                <p:oleObj name="Equation" r:id="rId3" imgW="2451100" imgH="1079500" progId="Equation.3">
                  <p:embed/>
                  <p:pic>
                    <p:nvPicPr>
                      <p:cNvPr id="0" name=""/>
                      <p:cNvPicPr/>
                      <p:nvPr/>
                    </p:nvPicPr>
                    <p:blipFill>
                      <a:blip r:embed="rId4"/>
                      <a:stretch>
                        <a:fillRect/>
                      </a:stretch>
                    </p:blipFill>
                    <p:spPr>
                      <a:xfrm>
                        <a:off x="2193815" y="3596887"/>
                        <a:ext cx="3430588" cy="1509712"/>
                      </a:xfrm>
                      <a:prstGeom prst="rect">
                        <a:avLst/>
                      </a:prstGeom>
                    </p:spPr>
                  </p:pic>
                </p:oleObj>
              </mc:Fallback>
            </mc:AlternateContent>
          </a:graphicData>
        </a:graphic>
      </p:graphicFrame>
      <p:sp>
        <p:nvSpPr>
          <p:cNvPr id="5" name="CasellaDiTesto 4"/>
          <p:cNvSpPr txBox="1"/>
          <p:nvPr/>
        </p:nvSpPr>
        <p:spPr>
          <a:xfrm>
            <a:off x="628814" y="5511058"/>
            <a:ext cx="8057986" cy="923330"/>
          </a:xfrm>
          <a:prstGeom prst="rect">
            <a:avLst/>
          </a:prstGeom>
          <a:noFill/>
        </p:spPr>
        <p:txBody>
          <a:bodyPr wrap="square" rtlCol="0">
            <a:spAutoFit/>
          </a:bodyPr>
          <a:lstStyle/>
          <a:p>
            <a:pPr marL="285750" indent="-285750">
              <a:buFont typeface="Arial"/>
              <a:buChar char="•"/>
            </a:pPr>
            <a:r>
              <a:rPr lang="it-IT" dirty="0" smtClean="0"/>
              <a:t>Trials </a:t>
            </a:r>
            <a:r>
              <a:rPr lang="it-IT" dirty="0" err="1" smtClean="0"/>
              <a:t>n</a:t>
            </a:r>
            <a:r>
              <a:rPr lang="it-IT" dirty="0" smtClean="0"/>
              <a:t> = 12</a:t>
            </a:r>
          </a:p>
          <a:p>
            <a:pPr marL="285750" indent="-285750">
              <a:buFont typeface="Arial"/>
              <a:buChar char="•"/>
            </a:pPr>
            <a:r>
              <a:rPr lang="it-IT" dirty="0" smtClean="0"/>
              <a:t>Successi k = 4</a:t>
            </a:r>
          </a:p>
          <a:p>
            <a:pPr marL="285750" indent="-285750">
              <a:buFont typeface="Arial"/>
              <a:buChar char="•"/>
            </a:pPr>
            <a:r>
              <a:rPr lang="it-IT" dirty="0" smtClean="0"/>
              <a:t>Probabilità </a:t>
            </a:r>
            <a:r>
              <a:rPr lang="it-IT" dirty="0" err="1" smtClean="0"/>
              <a:t>p</a:t>
            </a:r>
            <a:r>
              <a:rPr lang="it-IT" dirty="0" smtClean="0"/>
              <a:t> = 0.2</a:t>
            </a:r>
            <a:endParaRPr lang="it-IT" dirty="0"/>
          </a:p>
        </p:txBody>
      </p:sp>
    </p:spTree>
    <p:extLst>
      <p:ext uri="{BB962C8B-B14F-4D97-AF65-F5344CB8AC3E}">
        <p14:creationId xmlns:p14="http://schemas.microsoft.com/office/powerpoint/2010/main" val="225909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i="1" dirty="0" err="1" smtClean="0"/>
              <a:t>P</a:t>
            </a:r>
            <a:r>
              <a:rPr lang="it-IT" dirty="0" smtClean="0"/>
              <a:t>(</a:t>
            </a:r>
            <a:r>
              <a:rPr lang="it-IT" i="1" dirty="0" smtClean="0"/>
              <a:t>X</a:t>
            </a:r>
            <a:r>
              <a:rPr lang="it-IT" dirty="0" smtClean="0"/>
              <a:t>=</a:t>
            </a:r>
            <a:r>
              <a:rPr lang="it-IT" i="1" dirty="0" smtClean="0"/>
              <a:t>x</a:t>
            </a:r>
            <a:r>
              <a:rPr lang="it-IT" dirty="0" smtClean="0"/>
              <a:t>) e </a:t>
            </a:r>
            <a:r>
              <a:rPr lang="it-IT" i="1" dirty="0" smtClean="0"/>
              <a:t>C</a:t>
            </a:r>
            <a:r>
              <a:rPr lang="it-IT" dirty="0" smtClean="0"/>
              <a:t>(</a:t>
            </a:r>
            <a:r>
              <a:rPr lang="it-IT" i="1" dirty="0" err="1" smtClean="0"/>
              <a:t>X</a:t>
            </a:r>
            <a:r>
              <a:rPr lang="it-IT" dirty="0" err="1" smtClean="0"/>
              <a:t>≤</a:t>
            </a:r>
            <a:r>
              <a:rPr lang="it-IT" i="1" dirty="0" err="1" smtClean="0"/>
              <a:t>x</a:t>
            </a:r>
            <a:r>
              <a:rPr lang="it-IT" dirty="0" smtClean="0"/>
              <a:t>)</a:t>
            </a:r>
            <a:endParaRPr lang="it-IT" dirty="0"/>
          </a:p>
        </p:txBody>
      </p:sp>
      <p:sp>
        <p:nvSpPr>
          <p:cNvPr id="4" name="CasellaDiTesto 3"/>
          <p:cNvSpPr txBox="1"/>
          <p:nvPr/>
        </p:nvSpPr>
        <p:spPr>
          <a:xfrm>
            <a:off x="1294619" y="5633810"/>
            <a:ext cx="6547061" cy="369332"/>
          </a:xfrm>
          <a:prstGeom prst="rect">
            <a:avLst/>
          </a:prstGeom>
          <a:noFill/>
        </p:spPr>
        <p:txBody>
          <a:bodyPr wrap="square" rtlCol="0">
            <a:spAutoFit/>
          </a:bodyPr>
          <a:lstStyle/>
          <a:p>
            <a:pPr marL="285750" indent="-285750">
              <a:buFont typeface="Arial"/>
              <a:buChar char="•"/>
            </a:pPr>
            <a:r>
              <a:rPr lang="it-IT" dirty="0" smtClean="0"/>
              <a:t>Trials </a:t>
            </a:r>
            <a:r>
              <a:rPr lang="it-IT" dirty="0" err="1" smtClean="0"/>
              <a:t>n</a:t>
            </a:r>
            <a:r>
              <a:rPr lang="it-IT" dirty="0" smtClean="0"/>
              <a:t>=12; Probabilità </a:t>
            </a:r>
            <a:r>
              <a:rPr lang="it-IT" dirty="0" err="1" smtClean="0"/>
              <a:t>p</a:t>
            </a:r>
            <a:r>
              <a:rPr lang="it-IT" dirty="0" smtClean="0"/>
              <a:t> = 0.2; x = 0,1,2,3,4,5,6,7,8,9,10,11,12 </a:t>
            </a:r>
            <a:endParaRPr lang="it-IT" dirty="0"/>
          </a:p>
        </p:txBody>
      </p:sp>
      <p:pic>
        <p:nvPicPr>
          <p:cNvPr id="6" name="Immagine 5"/>
          <p:cNvPicPr>
            <a:picLocks noChangeAspect="1"/>
          </p:cNvPicPr>
          <p:nvPr/>
        </p:nvPicPr>
        <p:blipFill rotWithShape="1">
          <a:blip r:embed="rId2"/>
          <a:srcRect t="16706" b="14951"/>
          <a:stretch/>
        </p:blipFill>
        <p:spPr>
          <a:xfrm>
            <a:off x="921697" y="1602767"/>
            <a:ext cx="7099300" cy="3871199"/>
          </a:xfrm>
          <a:prstGeom prst="rect">
            <a:avLst/>
          </a:prstGeom>
        </p:spPr>
      </p:pic>
    </p:spTree>
    <p:extLst>
      <p:ext uri="{BB962C8B-B14F-4D97-AF65-F5344CB8AC3E}">
        <p14:creationId xmlns:p14="http://schemas.microsoft.com/office/powerpoint/2010/main" val="3594744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47300"/>
          </a:xfrm>
        </p:spPr>
        <p:txBody>
          <a:bodyPr/>
          <a:lstStyle/>
          <a:p>
            <a:r>
              <a:rPr lang="it-IT" dirty="0" smtClean="0"/>
              <a:t>Esercizi</a:t>
            </a:r>
            <a:endParaRPr lang="it-IT" dirty="0"/>
          </a:p>
        </p:txBody>
      </p:sp>
      <p:sp>
        <p:nvSpPr>
          <p:cNvPr id="3" name="CasellaDiTesto 2"/>
          <p:cNvSpPr txBox="1"/>
          <p:nvPr/>
        </p:nvSpPr>
        <p:spPr>
          <a:xfrm>
            <a:off x="457200" y="1146596"/>
            <a:ext cx="8229600" cy="5509201"/>
          </a:xfrm>
          <a:prstGeom prst="rect">
            <a:avLst/>
          </a:prstGeom>
          <a:noFill/>
        </p:spPr>
        <p:txBody>
          <a:bodyPr wrap="square" rtlCol="0">
            <a:spAutoFit/>
          </a:bodyPr>
          <a:lstStyle/>
          <a:p>
            <a:pPr marL="342900" indent="-342900" algn="just">
              <a:buFont typeface="+mj-lt"/>
              <a:buAutoNum type="arabicPeriod"/>
            </a:pPr>
            <a:r>
              <a:rPr lang="it-IT" dirty="0" smtClean="0"/>
              <a:t>Siano </a:t>
            </a:r>
            <a:r>
              <a:rPr lang="it-IT" i="1" dirty="0" smtClean="0"/>
              <a:t>X</a:t>
            </a:r>
            <a:r>
              <a:rPr lang="it-IT" dirty="0" smtClean="0"/>
              <a:t>={0</a:t>
            </a:r>
            <a:r>
              <a:rPr lang="it-IT" dirty="0"/>
              <a:t>, 1, 2, 3, 4, </a:t>
            </a:r>
            <a:r>
              <a:rPr lang="it-IT" dirty="0" smtClean="0"/>
              <a:t>5} i valori della </a:t>
            </a:r>
            <a:r>
              <a:rPr lang="it-IT" dirty="0" err="1" smtClean="0"/>
              <a:t>v.c.</a:t>
            </a:r>
            <a:r>
              <a:rPr lang="it-IT" dirty="0" smtClean="0"/>
              <a:t> discreta e </a:t>
            </a:r>
            <a:r>
              <a:rPr lang="it-IT" i="1" dirty="0" err="1" smtClean="0"/>
              <a:t>P</a:t>
            </a:r>
            <a:r>
              <a:rPr lang="it-IT" dirty="0" smtClean="0"/>
              <a:t>(</a:t>
            </a:r>
            <a:r>
              <a:rPr lang="it-IT" i="1" dirty="0" smtClean="0"/>
              <a:t>X</a:t>
            </a:r>
            <a:r>
              <a:rPr lang="it-IT" dirty="0" smtClean="0"/>
              <a:t>) ={0.2</a:t>
            </a:r>
            <a:r>
              <a:rPr lang="it-IT" dirty="0"/>
              <a:t>, 0.2, 0.15, 0.3, 0.35, </a:t>
            </a:r>
            <a:r>
              <a:rPr lang="it-IT" dirty="0" smtClean="0"/>
              <a:t>0.1} le corrispondenti probabilità. I valori di </a:t>
            </a:r>
            <a:r>
              <a:rPr lang="it-IT" i="1" dirty="0" err="1" smtClean="0"/>
              <a:t>P</a:t>
            </a:r>
            <a:r>
              <a:rPr lang="it-IT" dirty="0" smtClean="0"/>
              <a:t>(X) verificano le proprietà della funzione di probabilità.</a:t>
            </a:r>
          </a:p>
          <a:p>
            <a:pPr marL="800100" lvl="1" indent="-342900">
              <a:buFont typeface="Courier New"/>
              <a:buChar char="o"/>
            </a:pPr>
            <a:r>
              <a:rPr lang="it-IT" dirty="0" smtClean="0"/>
              <a:t>Si</a:t>
            </a:r>
          </a:p>
          <a:p>
            <a:pPr marL="800100" lvl="1" indent="-342900">
              <a:buFont typeface="Courier New"/>
              <a:buChar char="o"/>
            </a:pPr>
            <a:r>
              <a:rPr lang="it-IT" dirty="0" smtClean="0"/>
              <a:t>No</a:t>
            </a:r>
            <a:endParaRPr lang="it-IT" dirty="0"/>
          </a:p>
          <a:p>
            <a:pPr marL="342900" indent="-342900">
              <a:spcBef>
                <a:spcPts val="600"/>
              </a:spcBef>
              <a:buFont typeface="+mj-lt"/>
              <a:buAutoNum type="arabicPeriod"/>
            </a:pPr>
            <a:r>
              <a:rPr lang="it-IT" dirty="0" smtClean="0"/>
              <a:t>I valori di X={2</a:t>
            </a:r>
            <a:r>
              <a:rPr lang="it-IT" dirty="0"/>
              <a:t>, 3, 4, </a:t>
            </a:r>
            <a:r>
              <a:rPr lang="it-IT" dirty="0" smtClean="0"/>
              <a:t>5} e le corrispondenti probabilità sono rispettivamente </a:t>
            </a:r>
            <a:r>
              <a:rPr lang="it-IT" dirty="0" err="1" smtClean="0"/>
              <a:t>P</a:t>
            </a:r>
            <a:r>
              <a:rPr lang="it-IT" dirty="0" smtClean="0"/>
              <a:t>(X) = {0.2</a:t>
            </a:r>
            <a:r>
              <a:rPr lang="it-IT" dirty="0"/>
              <a:t>, 0.3, 0.4, </a:t>
            </a:r>
            <a:r>
              <a:rPr lang="it-IT" dirty="0" smtClean="0"/>
              <a:t>0.1}; la probabilità di osservare un valore minore di 4 è:</a:t>
            </a:r>
          </a:p>
          <a:p>
            <a:pPr marL="800100" lvl="1" indent="-342900">
              <a:buFont typeface="Courier New"/>
              <a:buChar char="o"/>
            </a:pPr>
            <a:r>
              <a:rPr lang="it-IT" dirty="0" smtClean="0"/>
              <a:t>0.4</a:t>
            </a:r>
          </a:p>
          <a:p>
            <a:pPr marL="800100" lvl="1" indent="-342900">
              <a:buFont typeface="Courier New"/>
              <a:buChar char="o"/>
            </a:pPr>
            <a:r>
              <a:rPr lang="it-IT" dirty="0" smtClean="0"/>
              <a:t>0.9</a:t>
            </a:r>
          </a:p>
          <a:p>
            <a:pPr marL="800100" lvl="1" indent="-342900">
              <a:buFont typeface="Courier New"/>
              <a:buChar char="o"/>
            </a:pPr>
            <a:r>
              <a:rPr lang="it-IT" dirty="0" smtClean="0"/>
              <a:t>0.5</a:t>
            </a:r>
          </a:p>
          <a:p>
            <a:pPr marL="800100" lvl="1" indent="-342900">
              <a:buFont typeface="Courier New"/>
              <a:buChar char="o"/>
            </a:pPr>
            <a:r>
              <a:rPr lang="it-IT" dirty="0" smtClean="0"/>
              <a:t>0.1</a:t>
            </a:r>
          </a:p>
          <a:p>
            <a:pPr marL="342900" indent="-342900">
              <a:spcBef>
                <a:spcPts val="600"/>
              </a:spcBef>
              <a:buFont typeface="+mj-lt"/>
              <a:buAutoNum type="arabicPeriod"/>
            </a:pPr>
            <a:r>
              <a:rPr lang="it-IT" dirty="0" smtClean="0"/>
              <a:t>I valori di X={2, 3, 4, 5} e le corrispondenti probabilità sono rispettivamente </a:t>
            </a:r>
            <a:r>
              <a:rPr lang="it-IT" dirty="0" err="1" smtClean="0"/>
              <a:t>P</a:t>
            </a:r>
            <a:r>
              <a:rPr lang="it-IT" dirty="0" smtClean="0"/>
              <a:t>(X) = {0.2, 0.3, 0.4, 0.1}; la probabilità di osservare un valore compreso fra 3 e 5 è:</a:t>
            </a:r>
          </a:p>
          <a:p>
            <a:pPr marL="800100" lvl="1" indent="-342900">
              <a:buFont typeface="Courier New"/>
              <a:buChar char="o"/>
            </a:pPr>
            <a:r>
              <a:rPr lang="it-IT" dirty="0" smtClean="0"/>
              <a:t>0.8</a:t>
            </a:r>
          </a:p>
          <a:p>
            <a:pPr marL="800100" lvl="1" indent="-342900">
              <a:buFont typeface="Courier New"/>
              <a:buChar char="o"/>
            </a:pPr>
            <a:r>
              <a:rPr lang="it-IT" dirty="0" smtClean="0"/>
              <a:t>0.2</a:t>
            </a:r>
          </a:p>
          <a:p>
            <a:pPr marL="800100" lvl="1" indent="-342900">
              <a:buFont typeface="Courier New"/>
              <a:buChar char="o"/>
            </a:pPr>
            <a:r>
              <a:rPr lang="it-IT" dirty="0" smtClean="0"/>
              <a:t>0.3</a:t>
            </a:r>
          </a:p>
          <a:p>
            <a:pPr marL="800100" lvl="1" indent="-342900">
              <a:buFont typeface="Courier New"/>
              <a:buChar char="o"/>
            </a:pPr>
            <a:r>
              <a:rPr lang="it-IT" dirty="0" smtClean="0"/>
              <a:t>0.4</a:t>
            </a:r>
          </a:p>
          <a:p>
            <a:endParaRPr lang="it-IT" dirty="0" smtClean="0"/>
          </a:p>
          <a:p>
            <a:pPr marL="342900" indent="-342900">
              <a:buFont typeface="+mj-lt"/>
              <a:buAutoNum type="arabicPeriod"/>
            </a:pPr>
            <a:endParaRPr lang="it-IT" dirty="0" smtClean="0"/>
          </a:p>
        </p:txBody>
      </p:sp>
    </p:spTree>
    <p:extLst>
      <p:ext uri="{BB962C8B-B14F-4D97-AF65-F5344CB8AC3E}">
        <p14:creationId xmlns:p14="http://schemas.microsoft.com/office/powerpoint/2010/main" val="2097312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a:t>
            </a:r>
            <a:endParaRPr lang="it-IT" dirty="0"/>
          </a:p>
        </p:txBody>
      </p:sp>
      <p:sp>
        <p:nvSpPr>
          <p:cNvPr id="3" name="CasellaDiTesto 2"/>
          <p:cNvSpPr txBox="1"/>
          <p:nvPr/>
        </p:nvSpPr>
        <p:spPr>
          <a:xfrm>
            <a:off x="357561" y="1417638"/>
            <a:ext cx="8329239" cy="3400932"/>
          </a:xfrm>
          <a:prstGeom prst="rect">
            <a:avLst/>
          </a:prstGeom>
          <a:noFill/>
        </p:spPr>
        <p:txBody>
          <a:bodyPr wrap="square" rtlCol="0">
            <a:spAutoFit/>
          </a:bodyPr>
          <a:lstStyle/>
          <a:p>
            <a:pPr algn="just"/>
            <a:r>
              <a:rPr lang="it-IT" dirty="0" smtClean="0"/>
              <a:t>Un casa automobilistica vuole valutare il grado di favore della popolazione di potenziali clienti su un modello di nuova produzione proponendo loro un questionario dal quale si calcola una valutazione su una scala di quattro valori dove 1 = pessimo, </a:t>
            </a:r>
            <a:r>
              <a:rPr lang="is-IS" dirty="0" smtClean="0"/>
              <a:t>…, 4=eccellente; </a:t>
            </a:r>
            <a:r>
              <a:rPr lang="it-IT" dirty="0" smtClean="0"/>
              <a:t>le probabilità associale a queste valutazioni  probabilità corrispondenti associate a queste valutazioni </a:t>
            </a:r>
            <a:r>
              <a:rPr lang="it-IT" dirty="0" err="1" smtClean="0"/>
              <a:t>P</a:t>
            </a:r>
            <a:r>
              <a:rPr lang="it-IT" dirty="0" smtClean="0"/>
              <a:t>(1)=02, </a:t>
            </a:r>
            <a:r>
              <a:rPr lang="it-IT" dirty="0" err="1" smtClean="0"/>
              <a:t>P</a:t>
            </a:r>
            <a:r>
              <a:rPr lang="it-IT" dirty="0" smtClean="0"/>
              <a:t>(2)=0.3, </a:t>
            </a:r>
            <a:r>
              <a:rPr lang="it-IT" dirty="0" err="1" smtClean="0"/>
              <a:t>P</a:t>
            </a:r>
            <a:r>
              <a:rPr lang="it-IT" dirty="0" smtClean="0"/>
              <a:t>(3)=0.4; </a:t>
            </a:r>
            <a:r>
              <a:rPr lang="it-IT" dirty="0" err="1" smtClean="0"/>
              <a:t>P</a:t>
            </a:r>
            <a:r>
              <a:rPr lang="it-IT" dirty="0" smtClean="0"/>
              <a:t>(4)=0.1. Calcola la media della popolazione, la varianza e la deviazione standard.</a:t>
            </a:r>
          </a:p>
          <a:p>
            <a:pPr marL="285750" indent="-285750" algn="just">
              <a:spcBef>
                <a:spcPts val="600"/>
              </a:spcBef>
              <a:spcAft>
                <a:spcPts val="600"/>
              </a:spcAft>
              <a:buFont typeface="Arial"/>
              <a:buChar char="•"/>
            </a:pPr>
            <a:r>
              <a:rPr lang="it-IT" dirty="0" err="1" smtClean="0"/>
              <a:t>Workbook</a:t>
            </a:r>
            <a:r>
              <a:rPr lang="it-IT" dirty="0" smtClean="0"/>
              <a:t> Distribuzione Binomiale</a:t>
            </a:r>
          </a:p>
          <a:p>
            <a:pPr marL="285750" indent="-285750" algn="just">
              <a:spcBef>
                <a:spcPts val="600"/>
              </a:spcBef>
              <a:spcAft>
                <a:spcPts val="600"/>
              </a:spcAft>
              <a:buFont typeface="Arial"/>
              <a:buChar char="•"/>
            </a:pPr>
            <a:r>
              <a:rPr lang="it-IT" dirty="0" smtClean="0"/>
              <a:t>Media:				</a:t>
            </a:r>
            <a:r>
              <a:rPr lang="it-IT" dirty="0" smtClean="0">
                <a:latin typeface="Symbol" charset="2"/>
                <a:cs typeface="Symbol" charset="2"/>
              </a:rPr>
              <a:t>m</a:t>
            </a:r>
            <a:r>
              <a:rPr lang="it-IT" dirty="0" smtClean="0"/>
              <a:t> = </a:t>
            </a:r>
            <a:r>
              <a:rPr lang="it-IT" i="1" dirty="0" err="1" smtClean="0"/>
              <a:t>np</a:t>
            </a:r>
            <a:endParaRPr lang="it-IT" i="1" dirty="0" smtClean="0"/>
          </a:p>
          <a:p>
            <a:pPr marL="285750" indent="-285750" algn="just">
              <a:spcBef>
                <a:spcPts val="600"/>
              </a:spcBef>
              <a:spcAft>
                <a:spcPts val="600"/>
              </a:spcAft>
              <a:buFont typeface="Arial"/>
              <a:buChar char="•"/>
            </a:pPr>
            <a:r>
              <a:rPr lang="it-IT" dirty="0" smtClean="0"/>
              <a:t>Varianza:				</a:t>
            </a:r>
            <a:r>
              <a:rPr lang="it-IT" dirty="0" smtClean="0">
                <a:latin typeface="Symbol" charset="2"/>
                <a:cs typeface="Symbol" charset="2"/>
              </a:rPr>
              <a:t>s</a:t>
            </a:r>
            <a:r>
              <a:rPr lang="it-IT" baseline="30000" dirty="0" smtClean="0"/>
              <a:t>2</a:t>
            </a:r>
            <a:r>
              <a:rPr lang="it-IT" dirty="0" smtClean="0"/>
              <a:t> = </a:t>
            </a:r>
            <a:r>
              <a:rPr lang="it-IT" i="1" dirty="0" err="1" smtClean="0"/>
              <a:t>npq</a:t>
            </a:r>
            <a:r>
              <a:rPr lang="it-IT" dirty="0" smtClean="0"/>
              <a:t> = </a:t>
            </a:r>
            <a:r>
              <a:rPr lang="it-IT" dirty="0" err="1" smtClean="0"/>
              <a:t>np</a:t>
            </a:r>
            <a:r>
              <a:rPr lang="it-IT" dirty="0" smtClean="0"/>
              <a:t>(1-p)</a:t>
            </a:r>
            <a:endParaRPr lang="it-IT" i="1" dirty="0" smtClean="0"/>
          </a:p>
          <a:p>
            <a:pPr marL="285750" indent="-285750" algn="just">
              <a:spcBef>
                <a:spcPts val="600"/>
              </a:spcBef>
              <a:spcAft>
                <a:spcPts val="600"/>
              </a:spcAft>
              <a:buFont typeface="Arial"/>
              <a:buChar char="•"/>
            </a:pPr>
            <a:r>
              <a:rPr lang="it-IT" dirty="0" smtClean="0"/>
              <a:t>Deviazione Standard:		</a:t>
            </a:r>
            <a:r>
              <a:rPr lang="it-IT" dirty="0" err="1" smtClean="0">
                <a:latin typeface="Symbol" charset="2"/>
                <a:cs typeface="Symbol" charset="2"/>
              </a:rPr>
              <a:t>s</a:t>
            </a:r>
            <a:r>
              <a:rPr lang="it-IT" dirty="0" smtClean="0"/>
              <a:t>=</a:t>
            </a:r>
            <a:r>
              <a:rPr lang="it-IT" dirty="0" err="1" smtClean="0"/>
              <a:t>radq</a:t>
            </a:r>
            <a:r>
              <a:rPr lang="it-IT" dirty="0" smtClean="0"/>
              <a:t>(</a:t>
            </a:r>
            <a:r>
              <a:rPr lang="it-IT" dirty="0" smtClean="0">
                <a:latin typeface="Symbol" charset="2"/>
                <a:cs typeface="Symbol" charset="2"/>
              </a:rPr>
              <a:t>s</a:t>
            </a:r>
            <a:r>
              <a:rPr lang="it-IT" baseline="30000" dirty="0" smtClean="0"/>
              <a:t>2)</a:t>
            </a:r>
            <a:r>
              <a:rPr lang="it-IT" dirty="0" smtClean="0"/>
              <a:t> = </a:t>
            </a:r>
            <a:r>
              <a:rPr lang="it-IT" dirty="0" err="1" smtClean="0"/>
              <a:t>radq</a:t>
            </a:r>
            <a:r>
              <a:rPr lang="it-IT" dirty="0" smtClean="0"/>
              <a:t>(</a:t>
            </a:r>
            <a:r>
              <a:rPr lang="it-IT" dirty="0" err="1" smtClean="0"/>
              <a:t>npq</a:t>
            </a:r>
            <a:r>
              <a:rPr lang="it-IT" dirty="0" smtClean="0"/>
              <a:t>)</a:t>
            </a:r>
            <a:endParaRPr lang="it-IT" dirty="0"/>
          </a:p>
        </p:txBody>
      </p:sp>
    </p:spTree>
    <p:extLst>
      <p:ext uri="{BB962C8B-B14F-4D97-AF65-F5344CB8AC3E}">
        <p14:creationId xmlns:p14="http://schemas.microsoft.com/office/powerpoint/2010/main" val="4257948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044564"/>
          </a:xfrm>
        </p:spPr>
        <p:txBody>
          <a:bodyPr/>
          <a:lstStyle/>
          <a:p>
            <a:r>
              <a:rPr lang="it-IT" dirty="0" smtClean="0"/>
              <a:t>Esercizi</a:t>
            </a:r>
            <a:endParaRPr lang="it-IT" dirty="0"/>
          </a:p>
        </p:txBody>
      </p:sp>
      <p:sp>
        <p:nvSpPr>
          <p:cNvPr id="3" name="CasellaDiTesto 2"/>
          <p:cNvSpPr txBox="1"/>
          <p:nvPr/>
        </p:nvSpPr>
        <p:spPr>
          <a:xfrm>
            <a:off x="457200" y="3736758"/>
            <a:ext cx="8229600" cy="2108270"/>
          </a:xfrm>
          <a:prstGeom prst="rect">
            <a:avLst/>
          </a:prstGeom>
          <a:noFill/>
        </p:spPr>
        <p:txBody>
          <a:bodyPr wrap="square" rtlCol="0">
            <a:spAutoFit/>
          </a:bodyPr>
          <a:lstStyle/>
          <a:p>
            <a:pPr>
              <a:spcAft>
                <a:spcPts val="600"/>
              </a:spcAft>
            </a:pPr>
            <a:r>
              <a:rPr lang="hr-HR" dirty="0" smtClean="0"/>
              <a:t>Calcola:</a:t>
            </a:r>
          </a:p>
          <a:p>
            <a:pPr marL="342900" indent="-342900" algn="just">
              <a:buFont typeface="+mj-lt"/>
              <a:buAutoNum type="arabicPeriod"/>
            </a:pPr>
            <a:r>
              <a:rPr lang="hr-HR" dirty="0" smtClean="0"/>
              <a:t>La probabilità che un soggetto scelto a caso sia &lt;30</a:t>
            </a:r>
          </a:p>
          <a:p>
            <a:pPr marL="342900" indent="-342900" algn="just">
              <a:buFont typeface="+mj-lt"/>
              <a:buAutoNum type="arabicPeriod"/>
            </a:pPr>
            <a:r>
              <a:rPr lang="hr-HR" dirty="0" smtClean="0"/>
              <a:t>La probabilità che un soggetto scelto a caso abbia un reddito elevato e sia &lt;30</a:t>
            </a:r>
          </a:p>
          <a:p>
            <a:pPr marL="342900" indent="-342900" algn="just">
              <a:buFont typeface="+mj-lt"/>
              <a:buAutoNum type="arabicPeriod"/>
            </a:pPr>
            <a:r>
              <a:rPr lang="hr-HR" dirty="0" smtClean="0"/>
              <a:t>La probabilità </a:t>
            </a:r>
            <a:r>
              <a:rPr lang="hr-HR" dirty="0" smtClean="0"/>
              <a:t>che un soggetto scelto a caso abbia un reddito basso e sia &lt;30</a:t>
            </a:r>
          </a:p>
          <a:p>
            <a:pPr marL="342900" indent="-342900" algn="just">
              <a:buFont typeface="+mj-lt"/>
              <a:buAutoNum type="arabicPeriod"/>
            </a:pPr>
            <a:r>
              <a:rPr lang="hr-HR" dirty="0" smtClean="0"/>
              <a:t>La probabilità che un soggetto scelto a caso abbia un reddito elevato e sia &gt;50</a:t>
            </a:r>
          </a:p>
          <a:p>
            <a:endParaRPr lang="hr-HR" dirty="0" smtClean="0"/>
          </a:p>
          <a:p>
            <a:r>
              <a:rPr lang="hr-HR" dirty="0" smtClean="0"/>
              <a:t>(1) </a:t>
            </a:r>
            <a:r>
              <a:rPr lang="hr-HR" dirty="0"/>
              <a:t>0.3, </a:t>
            </a:r>
            <a:r>
              <a:rPr lang="hr-HR" dirty="0" smtClean="0"/>
              <a:t>(2) </a:t>
            </a:r>
            <a:r>
              <a:rPr lang="hr-HR" dirty="0"/>
              <a:t>0.03/0.3, (c) 0.09/0.3, </a:t>
            </a:r>
            <a:r>
              <a:rPr lang="hr-HR" dirty="0" smtClean="0"/>
              <a:t>(4) </a:t>
            </a:r>
            <a:r>
              <a:rPr lang="hr-HR" dirty="0"/>
              <a:t>0.108/0.18.</a:t>
            </a:r>
            <a:endParaRPr lang="it-IT" dirty="0"/>
          </a:p>
        </p:txBody>
      </p:sp>
      <p:sp>
        <p:nvSpPr>
          <p:cNvPr id="4" name="CasellaDiTesto 3"/>
          <p:cNvSpPr txBox="1"/>
          <p:nvPr/>
        </p:nvSpPr>
        <p:spPr>
          <a:xfrm>
            <a:off x="457200" y="1405505"/>
            <a:ext cx="3365001" cy="369332"/>
          </a:xfrm>
          <a:prstGeom prst="rect">
            <a:avLst/>
          </a:prstGeom>
          <a:noFill/>
        </p:spPr>
        <p:txBody>
          <a:bodyPr wrap="square" rtlCol="0">
            <a:spAutoFit/>
          </a:bodyPr>
          <a:lstStyle/>
          <a:p>
            <a:r>
              <a:rPr lang="it-IT" dirty="0" smtClean="0"/>
              <a:t>Data la tabella delle probabilità </a:t>
            </a:r>
            <a:endParaRPr lang="it-IT" dirty="0"/>
          </a:p>
        </p:txBody>
      </p:sp>
      <p:graphicFrame>
        <p:nvGraphicFramePr>
          <p:cNvPr id="5" name="Tabella 4"/>
          <p:cNvGraphicFramePr>
            <a:graphicFrameLocks noGrp="1"/>
          </p:cNvGraphicFramePr>
          <p:nvPr>
            <p:extLst>
              <p:ext uri="{D42A27DB-BD31-4B8C-83A1-F6EECF244321}">
                <p14:modId xmlns:p14="http://schemas.microsoft.com/office/powerpoint/2010/main" val="520581626"/>
              </p:ext>
            </p:extLst>
          </p:nvPr>
        </p:nvGraphicFramePr>
        <p:xfrm>
          <a:off x="3822201" y="1608534"/>
          <a:ext cx="4746928" cy="1854200"/>
        </p:xfrm>
        <a:graphic>
          <a:graphicData uri="http://schemas.openxmlformats.org/drawingml/2006/table">
            <a:tbl>
              <a:tblPr firstRow="1" firstCol="1" bandRow="1">
                <a:tableStyleId>{616DA210-FB5B-4158-B5E0-FEB733F419BA}</a:tableStyleId>
              </a:tblPr>
              <a:tblGrid>
                <a:gridCol w="1186732"/>
                <a:gridCol w="1186732"/>
                <a:gridCol w="1186732"/>
                <a:gridCol w="1186732"/>
              </a:tblGrid>
              <a:tr h="370840">
                <a:tc>
                  <a:txBody>
                    <a:bodyPr/>
                    <a:lstStyle/>
                    <a:p>
                      <a:endParaRPr lang="it-IT" dirty="0"/>
                    </a:p>
                  </a:txBody>
                  <a:tcPr/>
                </a:tc>
                <a:tc gridSpan="3">
                  <a:txBody>
                    <a:bodyPr/>
                    <a:lstStyle/>
                    <a:p>
                      <a:r>
                        <a:rPr lang="it-IT" i="1" dirty="0" smtClean="0"/>
                        <a:t>Reddito</a:t>
                      </a:r>
                      <a:endParaRPr lang="it-IT" i="1" dirty="0"/>
                    </a:p>
                  </a:txBody>
                  <a:tcPr/>
                </a:tc>
                <a:tc hMerge="1">
                  <a:txBody>
                    <a:bodyPr/>
                    <a:lstStyle/>
                    <a:p>
                      <a:endParaRPr lang="it-IT" dirty="0"/>
                    </a:p>
                  </a:txBody>
                  <a:tcPr/>
                </a:tc>
                <a:tc hMerge="1">
                  <a:txBody>
                    <a:bodyPr/>
                    <a:lstStyle/>
                    <a:p>
                      <a:endParaRPr lang="it-IT"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i="1" dirty="0" smtClean="0"/>
                        <a:t>Età</a:t>
                      </a:r>
                    </a:p>
                  </a:txBody>
                  <a:tcPr/>
                </a:tc>
                <a:tc>
                  <a:txBody>
                    <a:bodyPr/>
                    <a:lstStyle/>
                    <a:p>
                      <a:r>
                        <a:rPr lang="it-IT" dirty="0" smtClean="0"/>
                        <a:t>Elevato</a:t>
                      </a:r>
                      <a:endParaRPr lang="it-IT" dirty="0"/>
                    </a:p>
                  </a:txBody>
                  <a:tcPr/>
                </a:tc>
                <a:tc>
                  <a:txBody>
                    <a:bodyPr/>
                    <a:lstStyle/>
                    <a:p>
                      <a:r>
                        <a:rPr lang="it-IT" dirty="0" smtClean="0"/>
                        <a:t>Medio</a:t>
                      </a:r>
                      <a:endParaRPr lang="it-IT" dirty="0"/>
                    </a:p>
                  </a:txBody>
                  <a:tcPr/>
                </a:tc>
                <a:tc>
                  <a:txBody>
                    <a:bodyPr/>
                    <a:lstStyle/>
                    <a:p>
                      <a:r>
                        <a:rPr lang="it-IT" dirty="0" smtClean="0"/>
                        <a:t>Basso</a:t>
                      </a:r>
                      <a:endParaRPr lang="it-IT" dirty="0"/>
                    </a:p>
                  </a:txBody>
                  <a:tcPr/>
                </a:tc>
              </a:tr>
              <a:tr h="370840">
                <a:tc>
                  <a:txBody>
                    <a:bodyPr/>
                    <a:lstStyle/>
                    <a:p>
                      <a:r>
                        <a:rPr lang="it-IT" dirty="0" smtClean="0"/>
                        <a:t>&lt;30</a:t>
                      </a:r>
                      <a:endParaRPr lang="it-IT" dirty="0"/>
                    </a:p>
                  </a:txBody>
                  <a:tcPr/>
                </a:tc>
                <a:tc>
                  <a:txBody>
                    <a:bodyPr/>
                    <a:lstStyle/>
                    <a:p>
                      <a:r>
                        <a:rPr lang="it-IT" dirty="0" smtClean="0"/>
                        <a:t>0.030</a:t>
                      </a:r>
                      <a:endParaRPr lang="it-IT" dirty="0"/>
                    </a:p>
                  </a:txBody>
                  <a:tcPr/>
                </a:tc>
                <a:tc>
                  <a:txBody>
                    <a:bodyPr/>
                    <a:lstStyle/>
                    <a:p>
                      <a:r>
                        <a:rPr lang="it-IT" dirty="0" smtClean="0"/>
                        <a:t>0.180</a:t>
                      </a:r>
                      <a:endParaRPr lang="it-IT" dirty="0"/>
                    </a:p>
                  </a:txBody>
                  <a:tcPr/>
                </a:tc>
                <a:tc>
                  <a:txBody>
                    <a:bodyPr/>
                    <a:lstStyle/>
                    <a:p>
                      <a:r>
                        <a:rPr lang="it-IT" dirty="0" smtClean="0"/>
                        <a:t>0.090</a:t>
                      </a:r>
                      <a:endParaRPr lang="it-IT" dirty="0"/>
                    </a:p>
                  </a:txBody>
                  <a:tcPr/>
                </a:tc>
              </a:tr>
              <a:tr h="370840">
                <a:tc>
                  <a:txBody>
                    <a:bodyPr/>
                    <a:lstStyle/>
                    <a:p>
                      <a:r>
                        <a:rPr lang="it-IT" dirty="0" smtClean="0"/>
                        <a:t>30-50</a:t>
                      </a:r>
                      <a:endParaRPr lang="it-IT" dirty="0"/>
                    </a:p>
                  </a:txBody>
                  <a:tcPr/>
                </a:tc>
                <a:tc>
                  <a:txBody>
                    <a:bodyPr/>
                    <a:lstStyle/>
                    <a:p>
                      <a:r>
                        <a:rPr lang="it-IT" dirty="0" smtClean="0"/>
                        <a:t>0.052</a:t>
                      </a:r>
                      <a:endParaRPr lang="it-IT" dirty="0"/>
                    </a:p>
                  </a:txBody>
                  <a:tcPr/>
                </a:tc>
                <a:tc>
                  <a:txBody>
                    <a:bodyPr/>
                    <a:lstStyle/>
                    <a:p>
                      <a:r>
                        <a:rPr lang="it-IT" dirty="0" smtClean="0"/>
                        <a:t>0.312</a:t>
                      </a:r>
                      <a:endParaRPr lang="it-IT" dirty="0"/>
                    </a:p>
                  </a:txBody>
                  <a:tcPr/>
                </a:tc>
                <a:tc>
                  <a:txBody>
                    <a:bodyPr/>
                    <a:lstStyle/>
                    <a:p>
                      <a:r>
                        <a:rPr lang="it-IT" dirty="0" smtClean="0"/>
                        <a:t>0.156</a:t>
                      </a:r>
                      <a:endParaRPr lang="it-IT" dirty="0"/>
                    </a:p>
                  </a:txBody>
                  <a:tcPr/>
                </a:tc>
              </a:tr>
              <a:tr h="370840">
                <a:tc>
                  <a:txBody>
                    <a:bodyPr/>
                    <a:lstStyle/>
                    <a:p>
                      <a:r>
                        <a:rPr lang="it-IT" dirty="0" smtClean="0"/>
                        <a:t>&gt;50</a:t>
                      </a:r>
                      <a:endParaRPr lang="it-IT" dirty="0"/>
                    </a:p>
                  </a:txBody>
                  <a:tcPr/>
                </a:tc>
                <a:tc>
                  <a:txBody>
                    <a:bodyPr/>
                    <a:lstStyle/>
                    <a:p>
                      <a:r>
                        <a:rPr lang="it-IT" dirty="0" smtClean="0"/>
                        <a:t>0.018</a:t>
                      </a:r>
                      <a:endParaRPr lang="it-IT" dirty="0"/>
                    </a:p>
                  </a:txBody>
                  <a:tcPr/>
                </a:tc>
                <a:tc>
                  <a:txBody>
                    <a:bodyPr/>
                    <a:lstStyle/>
                    <a:p>
                      <a:r>
                        <a:rPr lang="it-IT" dirty="0" smtClean="0"/>
                        <a:t>0.108</a:t>
                      </a:r>
                      <a:endParaRPr lang="it-IT" dirty="0"/>
                    </a:p>
                  </a:txBody>
                  <a:tcPr/>
                </a:tc>
                <a:tc>
                  <a:txBody>
                    <a:bodyPr/>
                    <a:lstStyle/>
                    <a:p>
                      <a:r>
                        <a:rPr lang="it-IT" dirty="0" smtClean="0"/>
                        <a:t>0.054</a:t>
                      </a:r>
                      <a:endParaRPr lang="it-IT" dirty="0"/>
                    </a:p>
                  </a:txBody>
                  <a:tcPr/>
                </a:tc>
              </a:tr>
            </a:tbl>
          </a:graphicData>
        </a:graphic>
      </p:graphicFrame>
    </p:spTree>
    <p:extLst>
      <p:ext uri="{BB962C8B-B14F-4D97-AF65-F5344CB8AC3E}">
        <p14:creationId xmlns:p14="http://schemas.microsoft.com/office/powerpoint/2010/main" val="2380795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Variabile Casuale Continua</a:t>
            </a:r>
            <a:endParaRPr lang="it-IT" dirty="0"/>
          </a:p>
        </p:txBody>
      </p:sp>
      <p:sp>
        <p:nvSpPr>
          <p:cNvPr id="3" name="CasellaDiTesto 2"/>
          <p:cNvSpPr txBox="1"/>
          <p:nvPr/>
        </p:nvSpPr>
        <p:spPr>
          <a:xfrm>
            <a:off x="469530" y="1417834"/>
            <a:ext cx="8333863" cy="1754327"/>
          </a:xfrm>
          <a:prstGeom prst="rect">
            <a:avLst/>
          </a:prstGeom>
          <a:noFill/>
        </p:spPr>
        <p:txBody>
          <a:bodyPr wrap="square" rtlCol="0">
            <a:spAutoFit/>
          </a:bodyPr>
          <a:lstStyle/>
          <a:p>
            <a:pPr lvl="0" algn="just"/>
            <a:r>
              <a:rPr lang="it-IT" dirty="0" smtClean="0"/>
              <a:t>In contrasto variabili discrete, la probabilità associata ad una variabile casuale continua è data dall'area sotto una curva continua. L'equazione di questa curva è chiamata una funzione di densità di probabilità, che in genere è indicata con </a:t>
            </a:r>
            <a:r>
              <a:rPr lang="it-IT" i="1" dirty="0" err="1" smtClean="0"/>
              <a:t>f</a:t>
            </a:r>
            <a:r>
              <a:rPr lang="it-IT" dirty="0" smtClean="0"/>
              <a:t>(</a:t>
            </a:r>
            <a:r>
              <a:rPr lang="it-IT" i="1" dirty="0" smtClean="0"/>
              <a:t>x</a:t>
            </a:r>
            <a:r>
              <a:rPr lang="it-IT" dirty="0" smtClean="0"/>
              <a:t>). In queste note ci limiteremo ad illustrare le proprietà della </a:t>
            </a:r>
            <a:r>
              <a:rPr lang="it-IT" i="1" dirty="0" smtClean="0"/>
              <a:t>distribuzione di probabilità normale </a:t>
            </a:r>
            <a:r>
              <a:rPr lang="it-IT" dirty="0" smtClean="0"/>
              <a:t>e </a:t>
            </a:r>
            <a:r>
              <a:rPr lang="it-IT" i="1" dirty="0" smtClean="0"/>
              <a:t>normale standard. </a:t>
            </a:r>
            <a:r>
              <a:rPr lang="it-IT" dirty="0">
                <a:solidFill>
                  <a:prstClr val="black"/>
                </a:solidFill>
              </a:rPr>
              <a:t>La figura mostra  la distribuzione normale standard </a:t>
            </a:r>
            <a:r>
              <a:rPr lang="it-IT" dirty="0" err="1" smtClean="0">
                <a:solidFill>
                  <a:prstClr val="black"/>
                </a:solidFill>
              </a:rPr>
              <a:t>definità</a:t>
            </a:r>
            <a:r>
              <a:rPr lang="it-IT" dirty="0" smtClean="0">
                <a:solidFill>
                  <a:prstClr val="black"/>
                </a:solidFill>
              </a:rPr>
              <a:t> nell’intervallo x = [-3, 3] </a:t>
            </a:r>
            <a:endParaRPr lang="it-IT" dirty="0">
              <a:solidFill>
                <a:prstClr val="black"/>
              </a:solidFill>
            </a:endParaRPr>
          </a:p>
        </p:txBody>
      </p:sp>
      <p:pic>
        <p:nvPicPr>
          <p:cNvPr id="5" name="Immagine 4"/>
          <p:cNvPicPr>
            <a:picLocks noChangeAspect="1"/>
          </p:cNvPicPr>
          <p:nvPr/>
        </p:nvPicPr>
        <p:blipFill>
          <a:blip r:embed="rId2"/>
          <a:stretch>
            <a:fillRect/>
          </a:stretch>
        </p:blipFill>
        <p:spPr>
          <a:xfrm>
            <a:off x="4377037" y="2860508"/>
            <a:ext cx="4426356" cy="2895436"/>
          </a:xfrm>
          <a:prstGeom prst="rect">
            <a:avLst/>
          </a:prstGeom>
        </p:spPr>
      </p:pic>
      <p:sp>
        <p:nvSpPr>
          <p:cNvPr id="6" name="CasellaDiTesto 5"/>
          <p:cNvSpPr txBox="1"/>
          <p:nvPr/>
        </p:nvSpPr>
        <p:spPr>
          <a:xfrm>
            <a:off x="481860" y="3316498"/>
            <a:ext cx="3907507" cy="2031325"/>
          </a:xfrm>
          <a:prstGeom prst="rect">
            <a:avLst/>
          </a:prstGeom>
          <a:noFill/>
        </p:spPr>
        <p:txBody>
          <a:bodyPr wrap="square" rtlCol="0">
            <a:spAutoFit/>
          </a:bodyPr>
          <a:lstStyle/>
          <a:p>
            <a:r>
              <a:rPr lang="is-IS" dirty="0" smtClean="0"/>
              <a:t>La linea verticale delimital’area al di sotto della normale standard in due regioni complementari:</a:t>
            </a:r>
          </a:p>
          <a:p>
            <a:endParaRPr lang="is-IS" dirty="0" smtClean="0"/>
          </a:p>
          <a:p>
            <a:pPr marL="285750" indent="-285750">
              <a:buFont typeface="Arial"/>
              <a:buChar char="•"/>
            </a:pPr>
            <a:r>
              <a:rPr lang="is-IS" dirty="0" smtClean="0"/>
              <a:t>P(x ≤ -1) = P(x &lt; -1) =  0.1586</a:t>
            </a:r>
          </a:p>
          <a:p>
            <a:pPr marL="285750" indent="-285750">
              <a:buFont typeface="Arial"/>
              <a:buChar char="•"/>
            </a:pPr>
            <a:r>
              <a:rPr lang="is-IS" dirty="0" smtClean="0"/>
              <a:t>P(x ≥ -1) = P(x &gt; -1) = 1 – 0.1586 =</a:t>
            </a:r>
          </a:p>
          <a:p>
            <a:pPr marL="1073150"/>
            <a:r>
              <a:rPr lang="is-IS" dirty="0"/>
              <a:t>=</a:t>
            </a:r>
            <a:r>
              <a:rPr lang="is-IS" dirty="0" smtClean="0"/>
              <a:t> 0.8414</a:t>
            </a:r>
            <a:endParaRPr lang="it-IT" dirty="0"/>
          </a:p>
        </p:txBody>
      </p:sp>
    </p:spTree>
    <p:extLst>
      <p:ext uri="{BB962C8B-B14F-4D97-AF65-F5344CB8AC3E}">
        <p14:creationId xmlns:p14="http://schemas.microsoft.com/office/powerpoint/2010/main" val="2892407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58261"/>
          </a:xfrm>
        </p:spPr>
        <p:txBody>
          <a:bodyPr/>
          <a:lstStyle/>
          <a:p>
            <a:r>
              <a:rPr lang="it-IT" dirty="0" smtClean="0"/>
              <a:t>Distribuzione Normale</a:t>
            </a:r>
            <a:endParaRPr lang="it-IT" dirty="0"/>
          </a:p>
        </p:txBody>
      </p:sp>
      <p:sp>
        <p:nvSpPr>
          <p:cNvPr id="6" name="CasellaDiTesto 5"/>
          <p:cNvSpPr txBox="1"/>
          <p:nvPr/>
        </p:nvSpPr>
        <p:spPr>
          <a:xfrm>
            <a:off x="332901" y="1232899"/>
            <a:ext cx="8353899" cy="2662268"/>
          </a:xfrm>
          <a:prstGeom prst="rect">
            <a:avLst/>
          </a:prstGeom>
          <a:noFill/>
        </p:spPr>
        <p:txBody>
          <a:bodyPr wrap="square" rtlCol="0">
            <a:spAutoFit/>
          </a:bodyPr>
          <a:lstStyle/>
          <a:p>
            <a:pPr>
              <a:spcAft>
                <a:spcPts val="600"/>
              </a:spcAft>
            </a:pPr>
            <a:r>
              <a:rPr lang="it-IT" dirty="0" smtClean="0"/>
              <a:t>La distribuzione Normale ha le seguenti proprietà</a:t>
            </a:r>
          </a:p>
          <a:p>
            <a:pPr marL="342900" indent="-342900">
              <a:buFont typeface="+mj-lt"/>
              <a:buAutoNum type="arabicPeriod"/>
            </a:pPr>
            <a:r>
              <a:rPr lang="it-IT" dirty="0" smtClean="0"/>
              <a:t>L’area totale al di sotto della distribuzione normale è uguale a 1</a:t>
            </a:r>
          </a:p>
          <a:p>
            <a:pPr marL="342900" indent="-342900">
              <a:buFont typeface="+mj-lt"/>
              <a:buAutoNum type="arabicPeriod"/>
            </a:pPr>
            <a:r>
              <a:rPr lang="it-IT" dirty="0" smtClean="0"/>
              <a:t>La distribuzione normale è simmetrica attorno al valore medio m e ha la forma di una campana</a:t>
            </a:r>
          </a:p>
          <a:p>
            <a:pPr marL="342900" indent="-342900">
              <a:buFont typeface="+mj-lt"/>
              <a:buAutoNum type="arabicPeriod"/>
            </a:pPr>
            <a:r>
              <a:rPr lang="it-IT" dirty="0" smtClean="0"/>
              <a:t>La distribuzione normale ha un comportamento asintotico per x        ± ∞</a:t>
            </a:r>
          </a:p>
          <a:p>
            <a:pPr marL="342900" indent="-342900">
              <a:buFont typeface="+mj-lt"/>
              <a:buAutoNum type="arabicPeriod"/>
            </a:pPr>
            <a:r>
              <a:rPr lang="it-IT" dirty="0" smtClean="0"/>
              <a:t>Se la variabile X ha una distribuzione normale la probabilità che X sia in:</a:t>
            </a:r>
          </a:p>
          <a:p>
            <a:pPr marL="800100" lvl="1" indent="-342900">
              <a:buFont typeface="Arial"/>
              <a:buChar char="•"/>
            </a:pPr>
            <a:r>
              <a:rPr lang="it-IT" dirty="0" smtClean="0">
                <a:latin typeface="Symbol" charset="2"/>
                <a:cs typeface="Symbol" charset="2"/>
              </a:rPr>
              <a:t>m</a:t>
            </a:r>
            <a:r>
              <a:rPr lang="it-IT" dirty="0" smtClean="0"/>
              <a:t>-</a:t>
            </a:r>
            <a:r>
              <a:rPr lang="it-IT" dirty="0" err="1" smtClean="0">
                <a:latin typeface="Symbol" charset="2"/>
                <a:cs typeface="Symbol" charset="2"/>
              </a:rPr>
              <a:t>s</a:t>
            </a:r>
            <a:r>
              <a:rPr lang="it-IT" dirty="0" smtClean="0">
                <a:latin typeface="Symbol" charset="2"/>
                <a:cs typeface="Symbol" charset="2"/>
              </a:rPr>
              <a:t> </a:t>
            </a:r>
            <a:r>
              <a:rPr lang="it-IT" dirty="0" smtClean="0"/>
              <a:t>≤ </a:t>
            </a:r>
            <a:r>
              <a:rPr lang="it-IT" i="1" dirty="0" smtClean="0"/>
              <a:t>X </a:t>
            </a:r>
            <a:r>
              <a:rPr lang="it-IT" dirty="0" smtClean="0"/>
              <a:t>≤ </a:t>
            </a:r>
            <a:r>
              <a:rPr lang="it-IT" dirty="0" err="1" smtClean="0">
                <a:latin typeface="Symbol" charset="2"/>
                <a:cs typeface="Symbol" charset="2"/>
              </a:rPr>
              <a:t>m</a:t>
            </a:r>
            <a:r>
              <a:rPr lang="it-IT" dirty="0" err="1" smtClean="0"/>
              <a:t>+</a:t>
            </a:r>
            <a:r>
              <a:rPr lang="it-IT" dirty="0" err="1" smtClean="0">
                <a:latin typeface="Symbol" charset="2"/>
                <a:cs typeface="Symbol" charset="2"/>
              </a:rPr>
              <a:t>s</a:t>
            </a:r>
            <a:r>
              <a:rPr lang="it-IT" dirty="0" smtClean="0"/>
              <a:t> 		</a:t>
            </a:r>
            <a:r>
              <a:rPr lang="it-IT" dirty="0" smtClean="0">
                <a:sym typeface="Wingdings"/>
              </a:rPr>
              <a:t> </a:t>
            </a:r>
            <a:r>
              <a:rPr lang="it-IT" dirty="0" smtClean="0"/>
              <a:t> </a:t>
            </a:r>
            <a:r>
              <a:rPr lang="it-IT" dirty="0" err="1" smtClean="0"/>
              <a:t>P</a:t>
            </a:r>
            <a:r>
              <a:rPr lang="it-IT" dirty="0" smtClean="0"/>
              <a:t>(</a:t>
            </a:r>
            <a:r>
              <a:rPr lang="it-IT" dirty="0" smtClean="0">
                <a:latin typeface="Symbol" charset="2"/>
                <a:cs typeface="Symbol" charset="2"/>
              </a:rPr>
              <a:t>m</a:t>
            </a:r>
            <a:r>
              <a:rPr lang="it-IT" dirty="0" smtClean="0"/>
              <a:t>-</a:t>
            </a:r>
            <a:r>
              <a:rPr lang="it-IT" dirty="0" err="1" smtClean="0">
                <a:latin typeface="Symbol" charset="2"/>
                <a:cs typeface="Symbol" charset="2"/>
              </a:rPr>
              <a:t>s</a:t>
            </a:r>
            <a:r>
              <a:rPr lang="it-IT" dirty="0" smtClean="0">
                <a:latin typeface="Symbol" charset="2"/>
                <a:cs typeface="Symbol" charset="2"/>
              </a:rPr>
              <a:t> </a:t>
            </a:r>
            <a:r>
              <a:rPr lang="it-IT" dirty="0" smtClean="0"/>
              <a:t>≤ </a:t>
            </a:r>
            <a:r>
              <a:rPr lang="it-IT" i="1" dirty="0" smtClean="0"/>
              <a:t>X </a:t>
            </a:r>
            <a:r>
              <a:rPr lang="it-IT" dirty="0" smtClean="0"/>
              <a:t>≤ </a:t>
            </a:r>
            <a:r>
              <a:rPr lang="it-IT" dirty="0" err="1" smtClean="0">
                <a:latin typeface="Symbol" charset="2"/>
                <a:cs typeface="Symbol" charset="2"/>
              </a:rPr>
              <a:t>m</a:t>
            </a:r>
            <a:r>
              <a:rPr lang="it-IT" dirty="0" err="1" smtClean="0"/>
              <a:t>+</a:t>
            </a:r>
            <a:r>
              <a:rPr lang="it-IT" dirty="0" err="1" smtClean="0">
                <a:latin typeface="Symbol" charset="2"/>
                <a:cs typeface="Symbol" charset="2"/>
              </a:rPr>
              <a:t>s</a:t>
            </a:r>
            <a:r>
              <a:rPr lang="it-IT" dirty="0" smtClean="0">
                <a:latin typeface="Symbol" charset="2"/>
                <a:cs typeface="Symbol" charset="2"/>
              </a:rPr>
              <a:t>) = 0.68</a:t>
            </a:r>
          </a:p>
          <a:p>
            <a:pPr marL="800100" lvl="1" indent="-342900">
              <a:buFont typeface="Arial"/>
              <a:buChar char="•"/>
            </a:pPr>
            <a:r>
              <a:rPr lang="it-IT" dirty="0" smtClean="0">
                <a:latin typeface="Symbol" charset="2"/>
                <a:cs typeface="Symbol" charset="2"/>
              </a:rPr>
              <a:t>m</a:t>
            </a:r>
            <a:r>
              <a:rPr lang="it-IT" dirty="0" smtClean="0"/>
              <a:t>-2</a:t>
            </a:r>
            <a:r>
              <a:rPr lang="it-IT" dirty="0" smtClean="0">
                <a:latin typeface="Symbol" charset="2"/>
                <a:cs typeface="Symbol" charset="2"/>
              </a:rPr>
              <a:t>s </a:t>
            </a:r>
            <a:r>
              <a:rPr lang="it-IT" dirty="0" smtClean="0"/>
              <a:t>≤ </a:t>
            </a:r>
            <a:r>
              <a:rPr lang="it-IT" i="1" dirty="0" smtClean="0"/>
              <a:t>X </a:t>
            </a:r>
            <a:r>
              <a:rPr lang="it-IT" dirty="0" smtClean="0"/>
              <a:t>≤ </a:t>
            </a:r>
            <a:r>
              <a:rPr lang="it-IT" dirty="0" smtClean="0">
                <a:latin typeface="Symbol" charset="2"/>
                <a:cs typeface="Symbol" charset="2"/>
              </a:rPr>
              <a:t>m</a:t>
            </a:r>
            <a:r>
              <a:rPr lang="it-IT" dirty="0" smtClean="0"/>
              <a:t>+2</a:t>
            </a:r>
            <a:r>
              <a:rPr lang="it-IT" dirty="0" smtClean="0">
                <a:latin typeface="Symbol" charset="2"/>
                <a:cs typeface="Symbol" charset="2"/>
              </a:rPr>
              <a:t>s</a:t>
            </a:r>
            <a:r>
              <a:rPr lang="it-IT" dirty="0" smtClean="0"/>
              <a:t> 	</a:t>
            </a:r>
            <a:r>
              <a:rPr lang="it-IT" dirty="0" smtClean="0">
                <a:sym typeface="Wingdings"/>
              </a:rPr>
              <a:t> </a:t>
            </a:r>
            <a:r>
              <a:rPr lang="it-IT" dirty="0" smtClean="0"/>
              <a:t> </a:t>
            </a:r>
            <a:r>
              <a:rPr lang="it-IT" dirty="0" err="1" smtClean="0"/>
              <a:t>P</a:t>
            </a:r>
            <a:r>
              <a:rPr lang="it-IT" dirty="0" smtClean="0"/>
              <a:t>(</a:t>
            </a:r>
            <a:r>
              <a:rPr lang="it-IT" dirty="0" smtClean="0">
                <a:latin typeface="Symbol" charset="2"/>
                <a:cs typeface="Symbol" charset="2"/>
              </a:rPr>
              <a:t>m</a:t>
            </a:r>
            <a:r>
              <a:rPr lang="it-IT" dirty="0" smtClean="0"/>
              <a:t>-2</a:t>
            </a:r>
            <a:r>
              <a:rPr lang="it-IT" dirty="0" smtClean="0">
                <a:latin typeface="Symbol" charset="2"/>
                <a:cs typeface="Symbol" charset="2"/>
              </a:rPr>
              <a:t>s </a:t>
            </a:r>
            <a:r>
              <a:rPr lang="it-IT" dirty="0" smtClean="0"/>
              <a:t>≤ </a:t>
            </a:r>
            <a:r>
              <a:rPr lang="it-IT" i="1" dirty="0" smtClean="0"/>
              <a:t>X </a:t>
            </a:r>
            <a:r>
              <a:rPr lang="it-IT" dirty="0" smtClean="0"/>
              <a:t>≤ </a:t>
            </a:r>
            <a:r>
              <a:rPr lang="it-IT" dirty="0" smtClean="0">
                <a:latin typeface="Symbol" charset="2"/>
                <a:cs typeface="Symbol" charset="2"/>
              </a:rPr>
              <a:t>m</a:t>
            </a:r>
            <a:r>
              <a:rPr lang="it-IT" dirty="0" smtClean="0"/>
              <a:t>+2</a:t>
            </a:r>
            <a:r>
              <a:rPr lang="it-IT" dirty="0" smtClean="0">
                <a:latin typeface="Symbol" charset="2"/>
                <a:cs typeface="Symbol" charset="2"/>
              </a:rPr>
              <a:t>s) = 0.95</a:t>
            </a:r>
          </a:p>
          <a:p>
            <a:pPr marL="800100" lvl="1" indent="-342900">
              <a:buFont typeface="Arial"/>
              <a:buChar char="•"/>
            </a:pPr>
            <a:r>
              <a:rPr lang="it-IT" dirty="0" smtClean="0">
                <a:latin typeface="Symbol" charset="2"/>
                <a:cs typeface="Symbol" charset="2"/>
              </a:rPr>
              <a:t>m</a:t>
            </a:r>
            <a:r>
              <a:rPr lang="it-IT" dirty="0" smtClean="0"/>
              <a:t>-3</a:t>
            </a:r>
            <a:r>
              <a:rPr lang="it-IT" dirty="0" smtClean="0">
                <a:latin typeface="Symbol" charset="2"/>
                <a:cs typeface="Symbol" charset="2"/>
              </a:rPr>
              <a:t>s </a:t>
            </a:r>
            <a:r>
              <a:rPr lang="it-IT" dirty="0" smtClean="0"/>
              <a:t>≤ </a:t>
            </a:r>
            <a:r>
              <a:rPr lang="it-IT" i="1" dirty="0" smtClean="0"/>
              <a:t>X </a:t>
            </a:r>
            <a:r>
              <a:rPr lang="it-IT" dirty="0" smtClean="0"/>
              <a:t>≤ </a:t>
            </a:r>
            <a:r>
              <a:rPr lang="it-IT" dirty="0" smtClean="0">
                <a:latin typeface="Symbol" charset="2"/>
                <a:cs typeface="Symbol" charset="2"/>
              </a:rPr>
              <a:t>m</a:t>
            </a:r>
            <a:r>
              <a:rPr lang="it-IT" dirty="0" smtClean="0"/>
              <a:t>+3</a:t>
            </a:r>
            <a:r>
              <a:rPr lang="it-IT" dirty="0" smtClean="0">
                <a:latin typeface="Symbol" charset="2"/>
                <a:cs typeface="Symbol" charset="2"/>
              </a:rPr>
              <a:t>s</a:t>
            </a:r>
            <a:r>
              <a:rPr lang="it-IT" dirty="0" smtClean="0"/>
              <a:t> 	</a:t>
            </a:r>
            <a:r>
              <a:rPr lang="it-IT" dirty="0" smtClean="0">
                <a:sym typeface="Wingdings"/>
              </a:rPr>
              <a:t> </a:t>
            </a:r>
            <a:r>
              <a:rPr lang="it-IT" dirty="0" smtClean="0"/>
              <a:t> </a:t>
            </a:r>
            <a:r>
              <a:rPr lang="it-IT" dirty="0" err="1" smtClean="0"/>
              <a:t>P</a:t>
            </a:r>
            <a:r>
              <a:rPr lang="it-IT" dirty="0" smtClean="0"/>
              <a:t>(</a:t>
            </a:r>
            <a:r>
              <a:rPr lang="it-IT" dirty="0" smtClean="0">
                <a:latin typeface="Symbol" charset="2"/>
                <a:cs typeface="Symbol" charset="2"/>
              </a:rPr>
              <a:t>m</a:t>
            </a:r>
            <a:r>
              <a:rPr lang="it-IT" dirty="0" smtClean="0"/>
              <a:t>-3</a:t>
            </a:r>
            <a:r>
              <a:rPr lang="it-IT" dirty="0" smtClean="0">
                <a:latin typeface="Symbol" charset="2"/>
                <a:cs typeface="Symbol" charset="2"/>
              </a:rPr>
              <a:t>s </a:t>
            </a:r>
            <a:r>
              <a:rPr lang="it-IT" dirty="0" smtClean="0"/>
              <a:t>≤ </a:t>
            </a:r>
            <a:r>
              <a:rPr lang="it-IT" i="1" dirty="0" smtClean="0"/>
              <a:t>X </a:t>
            </a:r>
            <a:r>
              <a:rPr lang="it-IT" dirty="0" smtClean="0"/>
              <a:t>≤ </a:t>
            </a:r>
            <a:r>
              <a:rPr lang="it-IT" dirty="0" smtClean="0">
                <a:latin typeface="Symbol" charset="2"/>
                <a:cs typeface="Symbol" charset="2"/>
              </a:rPr>
              <a:t>m</a:t>
            </a:r>
            <a:r>
              <a:rPr lang="it-IT" dirty="0" smtClean="0"/>
              <a:t>+3</a:t>
            </a:r>
            <a:r>
              <a:rPr lang="it-IT" dirty="0" smtClean="0">
                <a:latin typeface="Symbol" charset="2"/>
                <a:cs typeface="Symbol" charset="2"/>
              </a:rPr>
              <a:t>s) = 0.99</a:t>
            </a:r>
          </a:p>
        </p:txBody>
      </p:sp>
      <p:cxnSp>
        <p:nvCxnSpPr>
          <p:cNvPr id="8" name="Connettore 2 7"/>
          <p:cNvCxnSpPr/>
          <p:nvPr/>
        </p:nvCxnSpPr>
        <p:spPr>
          <a:xfrm>
            <a:off x="6781323" y="2626075"/>
            <a:ext cx="221934"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9" name="Immagine 8"/>
          <p:cNvPicPr>
            <a:picLocks noChangeAspect="1"/>
          </p:cNvPicPr>
          <p:nvPr/>
        </p:nvPicPr>
        <p:blipFill>
          <a:blip r:embed="rId2"/>
          <a:stretch>
            <a:fillRect/>
          </a:stretch>
        </p:blipFill>
        <p:spPr>
          <a:xfrm>
            <a:off x="4366688" y="3895167"/>
            <a:ext cx="4477784" cy="2882796"/>
          </a:xfrm>
          <a:prstGeom prst="rect">
            <a:avLst/>
          </a:prstGeom>
        </p:spPr>
      </p:pic>
    </p:spTree>
    <p:extLst>
      <p:ext uri="{BB962C8B-B14F-4D97-AF65-F5344CB8AC3E}">
        <p14:creationId xmlns:p14="http://schemas.microsoft.com/office/powerpoint/2010/main" val="1237792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Contenuto</a:t>
            </a:r>
            <a:endParaRPr lang="it-IT" dirty="0"/>
          </a:p>
        </p:txBody>
      </p:sp>
      <p:sp>
        <p:nvSpPr>
          <p:cNvPr id="3" name="Segnaposto contenuto 2"/>
          <p:cNvSpPr>
            <a:spLocks noGrp="1"/>
          </p:cNvSpPr>
          <p:nvPr>
            <p:ph idx="1"/>
          </p:nvPr>
        </p:nvSpPr>
        <p:spPr>
          <a:xfrm>
            <a:off x="457200" y="1563214"/>
            <a:ext cx="8229600" cy="3257422"/>
          </a:xfrm>
        </p:spPr>
        <p:txBody>
          <a:bodyPr/>
          <a:lstStyle/>
          <a:p>
            <a:r>
              <a:rPr lang="it-IT" dirty="0" smtClean="0"/>
              <a:t>Probabilità</a:t>
            </a:r>
          </a:p>
          <a:p>
            <a:r>
              <a:rPr lang="it-IT" dirty="0" smtClean="0"/>
              <a:t>Distribuzione Binomiale</a:t>
            </a:r>
          </a:p>
          <a:p>
            <a:r>
              <a:rPr lang="it-IT" dirty="0" smtClean="0"/>
              <a:t>Esempi e Esercizi</a:t>
            </a:r>
          </a:p>
          <a:p>
            <a:r>
              <a:rPr lang="it-IT" dirty="0" smtClean="0"/>
              <a:t>Distribuzione Normale</a:t>
            </a:r>
          </a:p>
          <a:p>
            <a:r>
              <a:rPr lang="it-IT" dirty="0" smtClean="0"/>
              <a:t>Esempi e Esercizi</a:t>
            </a:r>
            <a:endParaRPr lang="it-IT" dirty="0"/>
          </a:p>
        </p:txBody>
      </p:sp>
    </p:spTree>
    <p:extLst>
      <p:ext uri="{BB962C8B-B14F-4D97-AF65-F5344CB8AC3E}">
        <p14:creationId xmlns:p14="http://schemas.microsoft.com/office/powerpoint/2010/main" val="2321393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Distribuzione Normale</a:t>
            </a:r>
            <a:endParaRPr lang="it-IT" dirty="0"/>
          </a:p>
        </p:txBody>
      </p:sp>
      <p:pic>
        <p:nvPicPr>
          <p:cNvPr id="4" name="Immagine 3"/>
          <p:cNvPicPr>
            <a:picLocks noChangeAspect="1"/>
          </p:cNvPicPr>
          <p:nvPr/>
        </p:nvPicPr>
        <p:blipFill>
          <a:blip r:embed="rId3"/>
          <a:stretch>
            <a:fillRect/>
          </a:stretch>
        </p:blipFill>
        <p:spPr>
          <a:xfrm>
            <a:off x="4652254" y="1528794"/>
            <a:ext cx="4277617" cy="2876698"/>
          </a:xfrm>
          <a:prstGeom prst="rect">
            <a:avLst/>
          </a:prstGeom>
        </p:spPr>
      </p:pic>
      <p:sp>
        <p:nvSpPr>
          <p:cNvPr id="5" name="Rettangolo 4"/>
          <p:cNvSpPr/>
          <p:nvPr/>
        </p:nvSpPr>
        <p:spPr>
          <a:xfrm>
            <a:off x="543508" y="1855044"/>
            <a:ext cx="4080123" cy="3693319"/>
          </a:xfrm>
          <a:prstGeom prst="rect">
            <a:avLst/>
          </a:prstGeom>
        </p:spPr>
        <p:txBody>
          <a:bodyPr wrap="square">
            <a:spAutoFit/>
          </a:bodyPr>
          <a:lstStyle/>
          <a:p>
            <a:pPr marL="285750" indent="-285750" algn="just">
              <a:buFont typeface="Arial"/>
              <a:buChar char="•"/>
            </a:pPr>
            <a:r>
              <a:rPr lang="it-IT" dirty="0" smtClean="0"/>
              <a:t>Le distribuzioni normale a sinistra nella figura hanno il medesimo valore medio (1.0) e diversa deviazione standard (1.5)</a:t>
            </a:r>
          </a:p>
          <a:p>
            <a:pPr marL="285750" indent="-285750" algn="just">
              <a:buFont typeface="Arial"/>
              <a:buChar char="•"/>
            </a:pPr>
            <a:r>
              <a:rPr lang="it-IT" dirty="0" smtClean="0"/>
              <a:t>La distribuzione a destra nella figura ha valore medio 2 e deviazione standard 1.5</a:t>
            </a:r>
          </a:p>
          <a:p>
            <a:pPr marL="285750" indent="-285750" algn="just">
              <a:buFont typeface="Arial"/>
              <a:buChar char="•"/>
            </a:pPr>
            <a:r>
              <a:rPr lang="it-IT" dirty="0" smtClean="0"/>
              <a:t>La distribuzione normale standard è completamente descritta dalla media e dalla deviazione standard</a:t>
            </a:r>
          </a:p>
          <a:p>
            <a:pPr marL="285750" indent="-285750" algn="just">
              <a:buFont typeface="Arial"/>
              <a:buChar char="•"/>
            </a:pPr>
            <a:r>
              <a:rPr lang="it-IT" dirty="0" smtClean="0"/>
              <a:t>La media e la deviazione standard sono noti come parametri della popolazione  </a:t>
            </a:r>
          </a:p>
        </p:txBody>
      </p:sp>
      <p:sp>
        <p:nvSpPr>
          <p:cNvPr id="6" name="CasellaDiTesto 5"/>
          <p:cNvSpPr txBox="1"/>
          <p:nvPr/>
        </p:nvSpPr>
        <p:spPr>
          <a:xfrm>
            <a:off x="457200" y="1417638"/>
            <a:ext cx="5226783" cy="400110"/>
          </a:xfrm>
          <a:prstGeom prst="rect">
            <a:avLst/>
          </a:prstGeom>
          <a:noFill/>
        </p:spPr>
        <p:txBody>
          <a:bodyPr wrap="square" rtlCol="0">
            <a:spAutoFit/>
          </a:bodyPr>
          <a:lstStyle/>
          <a:p>
            <a:r>
              <a:rPr lang="it-IT" sz="2000" dirty="0" smtClean="0"/>
              <a:t>Forma della distribuzione Normale</a:t>
            </a:r>
            <a:endParaRPr lang="it-IT" sz="2000" dirty="0"/>
          </a:p>
        </p:txBody>
      </p:sp>
    </p:spTree>
    <p:extLst>
      <p:ext uri="{BB962C8B-B14F-4D97-AF65-F5344CB8AC3E}">
        <p14:creationId xmlns:p14="http://schemas.microsoft.com/office/powerpoint/2010/main" val="1478373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Distribuzione Normale Standard</a:t>
            </a:r>
            <a:endParaRPr lang="it-IT" dirty="0"/>
          </a:p>
        </p:txBody>
      </p:sp>
      <p:pic>
        <p:nvPicPr>
          <p:cNvPr id="4" name="Immagine 3"/>
          <p:cNvPicPr>
            <a:picLocks noChangeAspect="1"/>
          </p:cNvPicPr>
          <p:nvPr/>
        </p:nvPicPr>
        <p:blipFill>
          <a:blip r:embed="rId2"/>
          <a:stretch>
            <a:fillRect/>
          </a:stretch>
        </p:blipFill>
        <p:spPr>
          <a:xfrm>
            <a:off x="4472820" y="1417638"/>
            <a:ext cx="4140000" cy="2901176"/>
          </a:xfrm>
          <a:prstGeom prst="rect">
            <a:avLst/>
          </a:prstGeom>
        </p:spPr>
      </p:pic>
      <p:sp>
        <p:nvSpPr>
          <p:cNvPr id="5" name="CasellaDiTesto 4"/>
          <p:cNvSpPr txBox="1"/>
          <p:nvPr/>
        </p:nvSpPr>
        <p:spPr>
          <a:xfrm>
            <a:off x="616482" y="1257361"/>
            <a:ext cx="3723565" cy="3570209"/>
          </a:xfrm>
          <a:prstGeom prst="rect">
            <a:avLst/>
          </a:prstGeom>
          <a:noFill/>
        </p:spPr>
        <p:txBody>
          <a:bodyPr wrap="square" rtlCol="0">
            <a:spAutoFit/>
          </a:bodyPr>
          <a:lstStyle/>
          <a:p>
            <a:pPr algn="just">
              <a:spcAft>
                <a:spcPts val="600"/>
              </a:spcAft>
            </a:pPr>
            <a:r>
              <a:rPr lang="it-IT" b="1" dirty="0" smtClean="0"/>
              <a:t>Calcolo della Probabilità</a:t>
            </a:r>
          </a:p>
          <a:p>
            <a:pPr algn="just">
              <a:spcAft>
                <a:spcPts val="600"/>
              </a:spcAft>
            </a:pPr>
            <a:r>
              <a:rPr lang="it-IT" dirty="0" smtClean="0"/>
              <a:t>Alla nascita i bambini hanno peso distribuito secondo la normale con media 3,7kg e deviazione standard  200 </a:t>
            </a:r>
            <a:r>
              <a:rPr lang="it-IT" dirty="0"/>
              <a:t>g. </a:t>
            </a:r>
            <a:r>
              <a:rPr lang="it-IT" dirty="0" smtClean="0"/>
              <a:t>Vogliamo calcolare la probabilità che il peso alla nascita sia ≤3kg.</a:t>
            </a:r>
          </a:p>
          <a:p>
            <a:pPr algn="just"/>
            <a:r>
              <a:rPr lang="it-IT" dirty="0" smtClean="0"/>
              <a:t>La probabilità si ottiene dall’area al di sotto della distribuzione normale e per il calcolo dell’area utilizziamo la distribuzione normale standard con media 0 e deviazione standard 1.</a:t>
            </a:r>
            <a:endParaRPr lang="it-IT" dirty="0"/>
          </a:p>
        </p:txBody>
      </p:sp>
      <p:sp>
        <p:nvSpPr>
          <p:cNvPr id="6" name="CasellaDiTesto 5"/>
          <p:cNvSpPr txBox="1"/>
          <p:nvPr/>
        </p:nvSpPr>
        <p:spPr>
          <a:xfrm>
            <a:off x="641143" y="4802912"/>
            <a:ext cx="8045658" cy="1754327"/>
          </a:xfrm>
          <a:prstGeom prst="rect">
            <a:avLst/>
          </a:prstGeom>
          <a:noFill/>
        </p:spPr>
        <p:txBody>
          <a:bodyPr wrap="square" rtlCol="0">
            <a:spAutoFit/>
          </a:bodyPr>
          <a:lstStyle/>
          <a:p>
            <a:pPr algn="just"/>
            <a:r>
              <a:rPr lang="it-IT" dirty="0" smtClean="0"/>
              <a:t>La coda a sinistra del valore -1.55 delimita un area pari a 0.0606 e indica che la </a:t>
            </a:r>
            <a:r>
              <a:rPr lang="it-IT" dirty="0" err="1" smtClean="0"/>
              <a:t>P</a:t>
            </a:r>
            <a:r>
              <a:rPr lang="it-IT" dirty="0" smtClean="0"/>
              <a:t>(</a:t>
            </a:r>
            <a:r>
              <a:rPr lang="it-IT" dirty="0" err="1" smtClean="0"/>
              <a:t>z</a:t>
            </a:r>
            <a:r>
              <a:rPr lang="it-IT" dirty="0" smtClean="0"/>
              <a:t>≤-1.55) = 0.0606. Seguendo questo approccio per il calcolo della probabilità sono necessarie tre regole:</a:t>
            </a:r>
          </a:p>
          <a:p>
            <a:pPr marL="342900" indent="-342900" algn="just">
              <a:buFont typeface="+mj-lt"/>
              <a:buAutoNum type="arabicPeriod"/>
            </a:pPr>
            <a:r>
              <a:rPr lang="it-IT" dirty="0" err="1" smtClean="0"/>
              <a:t>P</a:t>
            </a:r>
            <a:r>
              <a:rPr lang="it-IT" dirty="0" smtClean="0"/>
              <a:t>(</a:t>
            </a:r>
            <a:r>
              <a:rPr lang="it-IT" dirty="0" err="1" smtClean="0"/>
              <a:t>z</a:t>
            </a:r>
            <a:r>
              <a:rPr lang="it-IT" dirty="0" smtClean="0"/>
              <a:t> ≤ c) probabilità che la variabile normale standard </a:t>
            </a:r>
            <a:r>
              <a:rPr lang="it-IT" dirty="0" err="1" smtClean="0"/>
              <a:t>z</a:t>
            </a:r>
            <a:r>
              <a:rPr lang="it-IT" dirty="0" smtClean="0"/>
              <a:t> sia ≤ c</a:t>
            </a:r>
          </a:p>
          <a:p>
            <a:pPr marL="342900" indent="-342900" algn="just">
              <a:buFont typeface="+mj-lt"/>
              <a:buAutoNum type="arabicPeriod"/>
            </a:pPr>
            <a:r>
              <a:rPr lang="it-IT" dirty="0" err="1" smtClean="0"/>
              <a:t>P</a:t>
            </a:r>
            <a:r>
              <a:rPr lang="it-IT" dirty="0" smtClean="0"/>
              <a:t>(</a:t>
            </a:r>
            <a:r>
              <a:rPr lang="it-IT" dirty="0" err="1" smtClean="0"/>
              <a:t>z</a:t>
            </a:r>
            <a:r>
              <a:rPr lang="it-IT" dirty="0" smtClean="0"/>
              <a:t> ≥ c)</a:t>
            </a:r>
            <a:r>
              <a:rPr lang="it-IT" dirty="0" smtClean="0"/>
              <a:t> </a:t>
            </a:r>
            <a:r>
              <a:rPr lang="it-IT" dirty="0" smtClean="0"/>
              <a:t>probabilità che la variabile normale standard </a:t>
            </a:r>
            <a:r>
              <a:rPr lang="it-IT" dirty="0" err="1" smtClean="0"/>
              <a:t>z</a:t>
            </a:r>
            <a:r>
              <a:rPr lang="it-IT" dirty="0" smtClean="0"/>
              <a:t> sia ≥c</a:t>
            </a:r>
          </a:p>
          <a:p>
            <a:pPr marL="342900" indent="-342900" algn="just">
              <a:buFont typeface="+mj-lt"/>
              <a:buAutoNum type="arabicPeriod"/>
            </a:pPr>
            <a:r>
              <a:rPr lang="it-IT" dirty="0" err="1" smtClean="0"/>
              <a:t>P</a:t>
            </a:r>
            <a:r>
              <a:rPr lang="it-IT" dirty="0" smtClean="0"/>
              <a:t>(a ≤</a:t>
            </a:r>
            <a:r>
              <a:rPr lang="it-IT" dirty="0" err="1" smtClean="0"/>
              <a:t>z</a:t>
            </a:r>
            <a:r>
              <a:rPr lang="it-IT" dirty="0" smtClean="0"/>
              <a:t>≤ b) </a:t>
            </a:r>
            <a:r>
              <a:rPr lang="it-IT" dirty="0" smtClean="0"/>
              <a:t>probabilità che la variabile normale standard </a:t>
            </a:r>
            <a:r>
              <a:rPr lang="it-IT" dirty="0" err="1" smtClean="0"/>
              <a:t>z</a:t>
            </a:r>
            <a:r>
              <a:rPr lang="it-IT" dirty="0" smtClean="0"/>
              <a:t> compresa fra a e b</a:t>
            </a:r>
          </a:p>
        </p:txBody>
      </p:sp>
    </p:spTree>
    <p:extLst>
      <p:ext uri="{BB962C8B-B14F-4D97-AF65-F5344CB8AC3E}">
        <p14:creationId xmlns:p14="http://schemas.microsoft.com/office/powerpoint/2010/main" val="2770763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Distribuzione Normale Standard</a:t>
            </a:r>
            <a:endParaRPr lang="it-IT" dirty="0"/>
          </a:p>
        </p:txBody>
      </p:sp>
      <p:pic>
        <p:nvPicPr>
          <p:cNvPr id="3" name="Immagine 2"/>
          <p:cNvPicPr>
            <a:picLocks noChangeAspect="1"/>
          </p:cNvPicPr>
          <p:nvPr/>
        </p:nvPicPr>
        <p:blipFill>
          <a:blip r:embed="rId2"/>
          <a:stretch>
            <a:fillRect/>
          </a:stretch>
        </p:blipFill>
        <p:spPr>
          <a:xfrm>
            <a:off x="4546800" y="1923127"/>
            <a:ext cx="4140000" cy="2901176"/>
          </a:xfrm>
          <a:prstGeom prst="rect">
            <a:avLst/>
          </a:prstGeom>
        </p:spPr>
      </p:pic>
      <p:sp>
        <p:nvSpPr>
          <p:cNvPr id="5" name="CasellaDiTesto 4"/>
          <p:cNvSpPr txBox="1"/>
          <p:nvPr/>
        </p:nvSpPr>
        <p:spPr>
          <a:xfrm>
            <a:off x="641142" y="1410093"/>
            <a:ext cx="3748225" cy="2739212"/>
          </a:xfrm>
          <a:prstGeom prst="rect">
            <a:avLst/>
          </a:prstGeom>
          <a:noFill/>
        </p:spPr>
        <p:txBody>
          <a:bodyPr wrap="square" rtlCol="0">
            <a:spAutoFit/>
          </a:bodyPr>
          <a:lstStyle/>
          <a:p>
            <a:pPr algn="just">
              <a:spcAft>
                <a:spcPts val="600"/>
              </a:spcAft>
            </a:pPr>
            <a:r>
              <a:rPr lang="it-IT" dirty="0" smtClean="0"/>
              <a:t>Seguendo il calcolo della probabilità le tre condizioni soddisfan</a:t>
            </a:r>
            <a:r>
              <a:rPr lang="it-IT" dirty="0" smtClean="0"/>
              <a:t>o le regole</a:t>
            </a:r>
            <a:r>
              <a:rPr lang="it-IT" dirty="0" smtClean="0"/>
              <a:t>:</a:t>
            </a:r>
          </a:p>
          <a:p>
            <a:pPr marL="342900" indent="-342900" algn="just">
              <a:buFont typeface="+mj-lt"/>
              <a:buAutoNum type="arabicPeriod"/>
            </a:pPr>
            <a:r>
              <a:rPr lang="it-IT" dirty="0" err="1" smtClean="0"/>
              <a:t>P</a:t>
            </a:r>
            <a:r>
              <a:rPr lang="it-IT" dirty="0" smtClean="0"/>
              <a:t>(</a:t>
            </a:r>
            <a:r>
              <a:rPr lang="it-IT" dirty="0" err="1" smtClean="0"/>
              <a:t>z</a:t>
            </a:r>
            <a:r>
              <a:rPr lang="it-IT" dirty="0" smtClean="0"/>
              <a:t> ≤ c) = 1 - </a:t>
            </a:r>
            <a:r>
              <a:rPr lang="it-IT" dirty="0" err="1" smtClean="0"/>
              <a:t>P</a:t>
            </a:r>
            <a:r>
              <a:rPr lang="it-IT" dirty="0" smtClean="0"/>
              <a:t>(</a:t>
            </a:r>
            <a:r>
              <a:rPr lang="it-IT" dirty="0" err="1" smtClean="0"/>
              <a:t>z</a:t>
            </a:r>
            <a:r>
              <a:rPr lang="it-IT" dirty="0" smtClean="0"/>
              <a:t> &gt; c)</a:t>
            </a:r>
          </a:p>
          <a:p>
            <a:pPr marL="342900" indent="-342900" algn="just">
              <a:buFont typeface="+mj-lt"/>
              <a:buAutoNum type="arabicPeriod"/>
            </a:pPr>
            <a:r>
              <a:rPr lang="it-IT" dirty="0" err="1" smtClean="0"/>
              <a:t>P</a:t>
            </a:r>
            <a:r>
              <a:rPr lang="it-IT" dirty="0" smtClean="0"/>
              <a:t>(</a:t>
            </a:r>
            <a:r>
              <a:rPr lang="it-IT" dirty="0" err="1" smtClean="0"/>
              <a:t>z</a:t>
            </a:r>
            <a:r>
              <a:rPr lang="it-IT" dirty="0" smtClean="0"/>
              <a:t> ≥ c)</a:t>
            </a:r>
            <a:r>
              <a:rPr lang="it-IT" dirty="0" smtClean="0"/>
              <a:t> = 1 - </a:t>
            </a:r>
            <a:r>
              <a:rPr lang="it-IT" dirty="0" err="1" smtClean="0"/>
              <a:t>P</a:t>
            </a:r>
            <a:r>
              <a:rPr lang="it-IT" dirty="0" smtClean="0"/>
              <a:t>(</a:t>
            </a:r>
            <a:r>
              <a:rPr lang="it-IT" dirty="0" err="1" smtClean="0"/>
              <a:t>z</a:t>
            </a:r>
            <a:r>
              <a:rPr lang="it-IT" dirty="0" smtClean="0"/>
              <a:t> &lt; c) </a:t>
            </a:r>
          </a:p>
          <a:p>
            <a:pPr marL="342900" indent="-342900" algn="just">
              <a:buFont typeface="+mj-lt"/>
              <a:buAutoNum type="arabicPeriod"/>
            </a:pPr>
            <a:r>
              <a:rPr lang="it-IT" dirty="0" err="1" smtClean="0"/>
              <a:t>P</a:t>
            </a:r>
            <a:r>
              <a:rPr lang="it-IT" dirty="0" smtClean="0"/>
              <a:t>(a ≤</a:t>
            </a:r>
            <a:r>
              <a:rPr lang="it-IT" dirty="0" err="1" smtClean="0"/>
              <a:t>z</a:t>
            </a:r>
            <a:r>
              <a:rPr lang="it-IT" dirty="0" smtClean="0"/>
              <a:t>≤ b) = </a:t>
            </a:r>
            <a:r>
              <a:rPr lang="it-IT" dirty="0" err="1" smtClean="0"/>
              <a:t>P</a:t>
            </a:r>
            <a:r>
              <a:rPr lang="it-IT" dirty="0" smtClean="0"/>
              <a:t>(</a:t>
            </a:r>
            <a:r>
              <a:rPr lang="it-IT" dirty="0" err="1" smtClean="0"/>
              <a:t>z</a:t>
            </a:r>
            <a:r>
              <a:rPr lang="it-IT" dirty="0" smtClean="0"/>
              <a:t> ≤ b) - </a:t>
            </a:r>
            <a:r>
              <a:rPr lang="it-IT" dirty="0" err="1" smtClean="0"/>
              <a:t>P</a:t>
            </a:r>
            <a:r>
              <a:rPr lang="it-IT" dirty="0" smtClean="0"/>
              <a:t>(</a:t>
            </a:r>
            <a:r>
              <a:rPr lang="it-IT" dirty="0" err="1" smtClean="0"/>
              <a:t>z</a:t>
            </a:r>
            <a:r>
              <a:rPr lang="it-IT" dirty="0" smtClean="0"/>
              <a:t> ≤ a)</a:t>
            </a:r>
          </a:p>
          <a:p>
            <a:pPr algn="just"/>
            <a:endParaRPr lang="it-IT" dirty="0"/>
          </a:p>
          <a:p>
            <a:pPr algn="just">
              <a:spcAft>
                <a:spcPts val="600"/>
              </a:spcAft>
            </a:pPr>
            <a:r>
              <a:rPr lang="it-IT" dirty="0" smtClean="0"/>
              <a:t>NB. Nel calcolo dell’area sotto la curva normale standard</a:t>
            </a:r>
          </a:p>
          <a:p>
            <a:pPr algn="just"/>
            <a:r>
              <a:rPr lang="it-IT" dirty="0" err="1" smtClean="0"/>
              <a:t>P</a:t>
            </a:r>
            <a:r>
              <a:rPr lang="it-IT" dirty="0" smtClean="0"/>
              <a:t>(a ≤ </a:t>
            </a:r>
            <a:r>
              <a:rPr lang="it-IT" dirty="0" err="1" smtClean="0"/>
              <a:t>z</a:t>
            </a:r>
            <a:r>
              <a:rPr lang="it-IT" dirty="0" smtClean="0"/>
              <a:t>≤ b) = </a:t>
            </a:r>
            <a:r>
              <a:rPr lang="it-IT" dirty="0" err="1" smtClean="0"/>
              <a:t>P</a:t>
            </a:r>
            <a:r>
              <a:rPr lang="it-IT" dirty="0" smtClean="0"/>
              <a:t>(a ≤ </a:t>
            </a:r>
            <a:r>
              <a:rPr lang="it-IT" dirty="0" err="1" smtClean="0"/>
              <a:t>z</a:t>
            </a:r>
            <a:r>
              <a:rPr lang="it-IT" dirty="0" smtClean="0"/>
              <a:t> ≤ b) </a:t>
            </a:r>
          </a:p>
        </p:txBody>
      </p:sp>
      <p:pic>
        <p:nvPicPr>
          <p:cNvPr id="6" name="Immagine 5"/>
          <p:cNvPicPr>
            <a:picLocks noChangeAspect="1"/>
          </p:cNvPicPr>
          <p:nvPr/>
        </p:nvPicPr>
        <p:blipFill>
          <a:blip r:embed="rId3"/>
          <a:stretch>
            <a:fillRect/>
          </a:stretch>
        </p:blipFill>
        <p:spPr>
          <a:xfrm>
            <a:off x="542513" y="4853831"/>
            <a:ext cx="7835455" cy="1801881"/>
          </a:xfrm>
          <a:prstGeom prst="rect">
            <a:avLst/>
          </a:prstGeom>
        </p:spPr>
      </p:pic>
    </p:spTree>
    <p:extLst>
      <p:ext uri="{BB962C8B-B14F-4D97-AF65-F5344CB8AC3E}">
        <p14:creationId xmlns:p14="http://schemas.microsoft.com/office/powerpoint/2010/main" val="5268193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0" y="685800"/>
            <a:ext cx="9144000" cy="5475767"/>
          </a:xfrm>
          <a:prstGeom prst="rect">
            <a:avLst/>
          </a:prstGeom>
        </p:spPr>
      </p:pic>
    </p:spTree>
    <p:extLst>
      <p:ext uri="{BB962C8B-B14F-4D97-AF65-F5344CB8AC3E}">
        <p14:creationId xmlns:p14="http://schemas.microsoft.com/office/powerpoint/2010/main" val="11959265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Variabile Standard </a:t>
            </a:r>
            <a:endParaRPr lang="it-IT" dirty="0"/>
          </a:p>
        </p:txBody>
      </p:sp>
      <p:sp>
        <p:nvSpPr>
          <p:cNvPr id="5" name="CasellaDiTesto 4"/>
          <p:cNvSpPr txBox="1"/>
          <p:nvPr/>
        </p:nvSpPr>
        <p:spPr>
          <a:xfrm>
            <a:off x="271253" y="1417638"/>
            <a:ext cx="8415547" cy="646331"/>
          </a:xfrm>
          <a:prstGeom prst="rect">
            <a:avLst/>
          </a:prstGeom>
          <a:noFill/>
        </p:spPr>
        <p:txBody>
          <a:bodyPr wrap="square" rtlCol="0">
            <a:spAutoFit/>
          </a:bodyPr>
          <a:lstStyle/>
          <a:p>
            <a:r>
              <a:rPr lang="it-IT" dirty="0" smtClean="0"/>
              <a:t>Data la </a:t>
            </a:r>
            <a:r>
              <a:rPr lang="it-IT" dirty="0" err="1" smtClean="0"/>
              <a:t>v.c.</a:t>
            </a:r>
            <a:r>
              <a:rPr lang="it-IT" dirty="0" smtClean="0"/>
              <a:t> normale </a:t>
            </a:r>
            <a:r>
              <a:rPr lang="it-IT" i="1" dirty="0" smtClean="0"/>
              <a:t>X</a:t>
            </a:r>
            <a:r>
              <a:rPr lang="it-IT" dirty="0" smtClean="0"/>
              <a:t> con media </a:t>
            </a:r>
            <a:r>
              <a:rPr lang="it-IT" dirty="0" smtClean="0">
                <a:latin typeface="Symbol" charset="2"/>
                <a:cs typeface="Symbol" charset="2"/>
              </a:rPr>
              <a:t>m</a:t>
            </a:r>
            <a:r>
              <a:rPr lang="it-IT" dirty="0" smtClean="0"/>
              <a:t> e deviazione standard </a:t>
            </a:r>
            <a:r>
              <a:rPr lang="it-IT" dirty="0" err="1" smtClean="0">
                <a:latin typeface="Symbol" charset="2"/>
                <a:cs typeface="Symbol" charset="2"/>
              </a:rPr>
              <a:t>s</a:t>
            </a:r>
            <a:r>
              <a:rPr lang="it-IT" dirty="0" smtClean="0">
                <a:latin typeface="Symbol" charset="2"/>
                <a:cs typeface="Symbol" charset="2"/>
              </a:rPr>
              <a:t> </a:t>
            </a:r>
            <a:r>
              <a:rPr lang="it-IT" dirty="0" smtClean="0">
                <a:cs typeface="Symbol" charset="2"/>
              </a:rPr>
              <a:t>per calcolare la probabilità che </a:t>
            </a:r>
            <a:r>
              <a:rPr lang="it-IT" dirty="0" err="1" smtClean="0">
                <a:cs typeface="Symbol" charset="2"/>
              </a:rPr>
              <a:t>X≤Xc</a:t>
            </a:r>
            <a:r>
              <a:rPr lang="it-IT" dirty="0" smtClean="0">
                <a:cs typeface="Symbol" charset="2"/>
              </a:rPr>
              <a:t> è utile trasformare X nella variabile standard </a:t>
            </a:r>
            <a:r>
              <a:rPr lang="it-IT" dirty="0" err="1" smtClean="0">
                <a:cs typeface="Symbol" charset="2"/>
              </a:rPr>
              <a:t>Z</a:t>
            </a:r>
            <a:r>
              <a:rPr lang="it-IT" dirty="0" smtClean="0">
                <a:cs typeface="Symbol" charset="2"/>
              </a:rPr>
              <a:t> con la trasformazione:</a:t>
            </a:r>
            <a:endParaRPr lang="it-IT" dirty="0"/>
          </a:p>
        </p:txBody>
      </p:sp>
      <p:graphicFrame>
        <p:nvGraphicFramePr>
          <p:cNvPr id="6" name="Oggetto 5"/>
          <p:cNvGraphicFramePr>
            <a:graphicFrameLocks noChangeAspect="1"/>
          </p:cNvGraphicFramePr>
          <p:nvPr>
            <p:extLst>
              <p:ext uri="{D42A27DB-BD31-4B8C-83A1-F6EECF244321}">
                <p14:modId xmlns:p14="http://schemas.microsoft.com/office/powerpoint/2010/main" val="1014468690"/>
              </p:ext>
            </p:extLst>
          </p:nvPr>
        </p:nvGraphicFramePr>
        <p:xfrm>
          <a:off x="3898900" y="2214823"/>
          <a:ext cx="909676" cy="549238"/>
        </p:xfrm>
        <a:graphic>
          <a:graphicData uri="http://schemas.openxmlformats.org/presentationml/2006/ole">
            <mc:AlternateContent xmlns:mc="http://schemas.openxmlformats.org/markup-compatibility/2006">
              <mc:Choice xmlns:v="urn:schemas-microsoft-com:vml" Requires="v">
                <p:oleObj spid="_x0000_s7175" name="Equation" r:id="rId3" imgW="673100" imgH="406400" progId="Equation.3">
                  <p:embed/>
                </p:oleObj>
              </mc:Choice>
              <mc:Fallback>
                <p:oleObj name="Equation" r:id="rId3" imgW="673100" imgH="406400" progId="Equation.3">
                  <p:embed/>
                  <p:pic>
                    <p:nvPicPr>
                      <p:cNvPr id="0" name=""/>
                      <p:cNvPicPr/>
                      <p:nvPr/>
                    </p:nvPicPr>
                    <p:blipFill>
                      <a:blip r:embed="rId4"/>
                      <a:stretch>
                        <a:fillRect/>
                      </a:stretch>
                    </p:blipFill>
                    <p:spPr>
                      <a:xfrm>
                        <a:off x="3898900" y="2214823"/>
                        <a:ext cx="909676" cy="549238"/>
                      </a:xfrm>
                      <a:prstGeom prst="rect">
                        <a:avLst/>
                      </a:prstGeom>
                    </p:spPr>
                  </p:pic>
                </p:oleObj>
              </mc:Fallback>
            </mc:AlternateContent>
          </a:graphicData>
        </a:graphic>
      </p:graphicFrame>
      <p:sp>
        <p:nvSpPr>
          <p:cNvPr id="7" name="CasellaDiTesto 6"/>
          <p:cNvSpPr txBox="1"/>
          <p:nvPr/>
        </p:nvSpPr>
        <p:spPr>
          <a:xfrm>
            <a:off x="457200" y="2872654"/>
            <a:ext cx="8229600" cy="646331"/>
          </a:xfrm>
          <a:prstGeom prst="rect">
            <a:avLst/>
          </a:prstGeom>
          <a:noFill/>
        </p:spPr>
        <p:txBody>
          <a:bodyPr wrap="square" rtlCol="0">
            <a:spAutoFit/>
          </a:bodyPr>
          <a:lstStyle/>
          <a:p>
            <a:pPr algn="just"/>
            <a:r>
              <a:rPr lang="it-IT" dirty="0" smtClean="0"/>
              <a:t>La variabile </a:t>
            </a:r>
            <a:r>
              <a:rPr lang="it-IT" dirty="0" err="1" smtClean="0"/>
              <a:t>Z</a:t>
            </a:r>
            <a:r>
              <a:rPr lang="it-IT" dirty="0" smtClean="0"/>
              <a:t> ha media 0 e deviazione standard 1 ed è nota come </a:t>
            </a:r>
            <a:r>
              <a:rPr lang="it-IT" dirty="0" err="1" smtClean="0"/>
              <a:t>z</a:t>
            </a:r>
            <a:r>
              <a:rPr lang="it-IT" dirty="0" smtClean="0"/>
              <a:t>-score per rimarcare quanto dista il valore X dalla media m in unità della deviazione standard  </a:t>
            </a:r>
            <a:endParaRPr lang="it-IT" dirty="0"/>
          </a:p>
        </p:txBody>
      </p:sp>
      <p:pic>
        <p:nvPicPr>
          <p:cNvPr id="8" name="Immagine 7"/>
          <p:cNvPicPr>
            <a:picLocks noChangeAspect="1"/>
          </p:cNvPicPr>
          <p:nvPr/>
        </p:nvPicPr>
        <p:blipFill>
          <a:blip r:embed="rId5"/>
          <a:stretch>
            <a:fillRect/>
          </a:stretch>
        </p:blipFill>
        <p:spPr>
          <a:xfrm>
            <a:off x="271253" y="3572374"/>
            <a:ext cx="8646821" cy="3130572"/>
          </a:xfrm>
          <a:prstGeom prst="rect">
            <a:avLst/>
          </a:prstGeom>
        </p:spPr>
      </p:pic>
    </p:spTree>
    <p:extLst>
      <p:ext uri="{BB962C8B-B14F-4D97-AF65-F5344CB8AC3E}">
        <p14:creationId xmlns:p14="http://schemas.microsoft.com/office/powerpoint/2010/main" val="3672278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0" y="228600"/>
            <a:ext cx="9144000" cy="6391197"/>
          </a:xfrm>
          <a:prstGeom prst="rect">
            <a:avLst/>
          </a:prstGeom>
        </p:spPr>
      </p:pic>
    </p:spTree>
    <p:extLst>
      <p:ext uri="{BB962C8B-B14F-4D97-AF65-F5344CB8AC3E}">
        <p14:creationId xmlns:p14="http://schemas.microsoft.com/office/powerpoint/2010/main" val="1670574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457200" y="274638"/>
            <a:ext cx="8229600" cy="995248"/>
          </a:xfrm>
        </p:spPr>
        <p:txBody>
          <a:bodyPr/>
          <a:lstStyle/>
          <a:p>
            <a:r>
              <a:rPr lang="it-IT" dirty="0" smtClean="0"/>
              <a:t>Esercizi</a:t>
            </a:r>
            <a:endParaRPr lang="it-IT" dirty="0"/>
          </a:p>
        </p:txBody>
      </p:sp>
      <p:sp>
        <p:nvSpPr>
          <p:cNvPr id="4" name="CasellaDiTesto 3"/>
          <p:cNvSpPr txBox="1"/>
          <p:nvPr/>
        </p:nvSpPr>
        <p:spPr>
          <a:xfrm>
            <a:off x="333400" y="1257557"/>
            <a:ext cx="8162250" cy="1754327"/>
          </a:xfrm>
          <a:prstGeom prst="rect">
            <a:avLst/>
          </a:prstGeom>
          <a:noFill/>
        </p:spPr>
        <p:txBody>
          <a:bodyPr wrap="square" rtlCol="0">
            <a:spAutoFit/>
          </a:bodyPr>
          <a:lstStyle/>
          <a:p>
            <a:pPr marL="342900" indent="-342900">
              <a:buFont typeface="+mj-lt"/>
              <a:buAutoNum type="arabicPeriod"/>
            </a:pPr>
            <a:r>
              <a:rPr lang="it-IT" dirty="0" err="1" smtClean="0"/>
              <a:t>Z</a:t>
            </a:r>
            <a:r>
              <a:rPr lang="it-IT" dirty="0" smtClean="0"/>
              <a:t> ha distribuzione normale standard, calcola: a) </a:t>
            </a:r>
            <a:r>
              <a:rPr lang="it-IT" dirty="0" err="1" smtClean="0"/>
              <a:t>P</a:t>
            </a:r>
            <a:r>
              <a:rPr lang="it-IT" dirty="0" smtClean="0"/>
              <a:t>(Z≤0.5); b) </a:t>
            </a:r>
            <a:r>
              <a:rPr lang="it-IT" dirty="0" err="1" smtClean="0"/>
              <a:t>P</a:t>
            </a:r>
            <a:r>
              <a:rPr lang="it-IT" dirty="0" smtClean="0"/>
              <a:t>(</a:t>
            </a:r>
            <a:r>
              <a:rPr lang="it-IT" dirty="0" err="1" smtClean="0"/>
              <a:t>Z</a:t>
            </a:r>
            <a:r>
              <a:rPr lang="it-IT" dirty="0" smtClean="0"/>
              <a:t>&gt;-1.25); c) </a:t>
            </a:r>
            <a:r>
              <a:rPr lang="it-IT" dirty="0" err="1" smtClean="0"/>
              <a:t>P</a:t>
            </a:r>
            <a:r>
              <a:rPr lang="it-IT" dirty="0" smtClean="0"/>
              <a:t>(-1.2&lt;</a:t>
            </a:r>
            <a:r>
              <a:rPr lang="it-IT" dirty="0" err="1" smtClean="0"/>
              <a:t>Z</a:t>
            </a:r>
            <a:r>
              <a:rPr lang="it-IT" dirty="0" smtClean="0"/>
              <a:t>&lt;1.2) d) </a:t>
            </a:r>
            <a:r>
              <a:rPr lang="it-IT" dirty="0" err="1" smtClean="0"/>
              <a:t>P</a:t>
            </a:r>
            <a:r>
              <a:rPr lang="it-IT" dirty="0" smtClean="0"/>
              <a:t>(-1.8≤Z≤1.8)</a:t>
            </a:r>
          </a:p>
          <a:p>
            <a:pPr marL="800100" lvl="1" indent="-342900">
              <a:buFont typeface="+mj-lt"/>
              <a:buAutoNum type="alphaLcParenR"/>
            </a:pPr>
            <a:r>
              <a:rPr lang="it-IT" dirty="0" err="1" smtClean="0"/>
              <a:t>Z</a:t>
            </a:r>
            <a:r>
              <a:rPr lang="it-IT" dirty="0" smtClean="0"/>
              <a:t>=0.5</a:t>
            </a:r>
          </a:p>
          <a:p>
            <a:pPr marL="800100" lvl="1" indent="-342900">
              <a:buFont typeface="+mj-lt"/>
              <a:buAutoNum type="alphaLcParenR"/>
            </a:pPr>
            <a:r>
              <a:rPr lang="is-IS" dirty="0" smtClean="0"/>
              <a:t>….</a:t>
            </a:r>
            <a:endParaRPr lang="it-IT" dirty="0" smtClean="0"/>
          </a:p>
          <a:p>
            <a:pPr marL="800100" lvl="1" indent="-342900">
              <a:buFont typeface="+mj-lt"/>
              <a:buAutoNum type="alphaLcParenR"/>
            </a:pPr>
            <a:r>
              <a:rPr lang="is-IS" dirty="0" smtClean="0"/>
              <a:t>….</a:t>
            </a:r>
            <a:endParaRPr lang="it-IT" dirty="0" smtClean="0"/>
          </a:p>
          <a:p>
            <a:pPr marL="800100" lvl="1" indent="-342900">
              <a:buFont typeface="+mj-lt"/>
              <a:buAutoNum type="alphaLcParenR"/>
            </a:pPr>
            <a:r>
              <a:rPr lang="is-IS" dirty="0" smtClean="0"/>
              <a:t>….</a:t>
            </a:r>
            <a:endParaRPr lang="it-IT" dirty="0"/>
          </a:p>
        </p:txBody>
      </p:sp>
      <p:sp>
        <p:nvSpPr>
          <p:cNvPr id="5" name="CasellaDiTesto 4"/>
          <p:cNvSpPr txBox="1"/>
          <p:nvPr/>
        </p:nvSpPr>
        <p:spPr>
          <a:xfrm>
            <a:off x="333400" y="3703149"/>
            <a:ext cx="8162250" cy="1754327"/>
          </a:xfrm>
          <a:prstGeom prst="rect">
            <a:avLst/>
          </a:prstGeom>
          <a:noFill/>
        </p:spPr>
        <p:txBody>
          <a:bodyPr wrap="square" rtlCol="0">
            <a:spAutoFit/>
          </a:bodyPr>
          <a:lstStyle/>
          <a:p>
            <a:pPr marL="342900" indent="-342900">
              <a:buFont typeface="+mj-lt"/>
              <a:buAutoNum type="arabicPeriod" startAt="2"/>
            </a:pPr>
            <a:r>
              <a:rPr lang="it-IT" dirty="0" err="1" smtClean="0"/>
              <a:t>Z</a:t>
            </a:r>
            <a:r>
              <a:rPr lang="it-IT" dirty="0" smtClean="0"/>
              <a:t> ha distribuzione normale standard, calcola il valore della costante  C tale che: a) </a:t>
            </a:r>
            <a:r>
              <a:rPr lang="it-IT" dirty="0" err="1" smtClean="0"/>
              <a:t>P</a:t>
            </a:r>
            <a:r>
              <a:rPr lang="it-IT" dirty="0" smtClean="0"/>
              <a:t>(Z≤C)=0.0099; b) </a:t>
            </a:r>
            <a:r>
              <a:rPr lang="it-IT" dirty="0" err="1" smtClean="0"/>
              <a:t>P</a:t>
            </a:r>
            <a:r>
              <a:rPr lang="it-IT" dirty="0" smtClean="0"/>
              <a:t>(Z≤C)=0.9732; c) </a:t>
            </a:r>
            <a:r>
              <a:rPr lang="it-IT" dirty="0" err="1" smtClean="0"/>
              <a:t>P</a:t>
            </a:r>
            <a:r>
              <a:rPr lang="it-IT" dirty="0" smtClean="0"/>
              <a:t>(</a:t>
            </a:r>
            <a:r>
              <a:rPr lang="it-IT" dirty="0" err="1" smtClean="0"/>
              <a:t>Z</a:t>
            </a:r>
            <a:r>
              <a:rPr lang="it-IT" dirty="0" smtClean="0"/>
              <a:t>&gt;C) = 0.5691 d) </a:t>
            </a:r>
            <a:r>
              <a:rPr lang="it-IT" dirty="0" err="1" smtClean="0"/>
              <a:t>P</a:t>
            </a:r>
            <a:r>
              <a:rPr lang="it-IT" dirty="0" smtClean="0"/>
              <a:t>(-C≤Z≤C)=0.2358</a:t>
            </a:r>
          </a:p>
          <a:p>
            <a:pPr marL="800100" lvl="1" indent="-342900">
              <a:buFont typeface="+mj-lt"/>
              <a:buAutoNum type="alphaLcParenR"/>
            </a:pPr>
            <a:r>
              <a:rPr lang="it-IT" dirty="0" smtClean="0"/>
              <a:t>C=</a:t>
            </a:r>
            <a:r>
              <a:rPr lang="is-IS" dirty="0" smtClean="0"/>
              <a:t>….</a:t>
            </a:r>
            <a:endParaRPr lang="it-IT" dirty="0" smtClean="0"/>
          </a:p>
          <a:p>
            <a:pPr marL="800100" lvl="1" indent="-342900">
              <a:buFont typeface="+mj-lt"/>
              <a:buAutoNum type="alphaLcParenR"/>
            </a:pPr>
            <a:r>
              <a:rPr lang="is-IS" dirty="0" smtClean="0"/>
              <a:t>C=….</a:t>
            </a:r>
            <a:endParaRPr lang="it-IT" dirty="0" smtClean="0"/>
          </a:p>
          <a:p>
            <a:pPr marL="800100" lvl="1" indent="-342900">
              <a:buFont typeface="+mj-lt"/>
              <a:buAutoNum type="alphaLcParenR"/>
            </a:pPr>
            <a:r>
              <a:rPr lang="is-IS" dirty="0" smtClean="0"/>
              <a:t>C=….</a:t>
            </a:r>
            <a:endParaRPr lang="it-IT" dirty="0" smtClean="0"/>
          </a:p>
          <a:p>
            <a:pPr marL="800100" lvl="1" indent="-342900">
              <a:buFont typeface="+mj-lt"/>
              <a:buAutoNum type="alphaLcParenR"/>
            </a:pPr>
            <a:r>
              <a:rPr lang="is-IS" dirty="0" smtClean="0"/>
              <a:t>C=….</a:t>
            </a:r>
            <a:endParaRPr lang="it-IT" dirty="0"/>
          </a:p>
        </p:txBody>
      </p:sp>
    </p:spTree>
    <p:extLst>
      <p:ext uri="{BB962C8B-B14F-4D97-AF65-F5344CB8AC3E}">
        <p14:creationId xmlns:p14="http://schemas.microsoft.com/office/powerpoint/2010/main" val="13981665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45932"/>
          </a:xfrm>
        </p:spPr>
        <p:txBody>
          <a:bodyPr/>
          <a:lstStyle/>
          <a:p>
            <a:r>
              <a:rPr lang="it-IT" dirty="0" smtClean="0"/>
              <a:t>Esercizi</a:t>
            </a:r>
            <a:endParaRPr lang="it-IT" dirty="0"/>
          </a:p>
        </p:txBody>
      </p:sp>
      <p:sp>
        <p:nvSpPr>
          <p:cNvPr id="4" name="CasellaDiTesto 3"/>
          <p:cNvSpPr txBox="1"/>
          <p:nvPr/>
        </p:nvSpPr>
        <p:spPr>
          <a:xfrm>
            <a:off x="357561" y="1220570"/>
            <a:ext cx="8329239" cy="1200329"/>
          </a:xfrm>
          <a:prstGeom prst="rect">
            <a:avLst/>
          </a:prstGeom>
          <a:noFill/>
        </p:spPr>
        <p:txBody>
          <a:bodyPr wrap="square" rtlCol="0">
            <a:spAutoFit/>
          </a:bodyPr>
          <a:lstStyle/>
          <a:p>
            <a:pPr marL="342900" indent="-342900" algn="just">
              <a:buFont typeface="+mj-lt"/>
              <a:buAutoNum type="arabicPeriod" startAt="3"/>
            </a:pPr>
            <a:r>
              <a:rPr lang="it-IT" dirty="0" smtClean="0"/>
              <a:t>Supponiamo che il danaro vinto in media dai giocatori abituali che frequentano i Casinò di Las Vegas sia di -300$ (la perdita media sia di 300$) con una deviazione standard di 100$. Calcola la probabilità che un giocatore scelto a caso non perda danaro  </a:t>
            </a:r>
            <a:endParaRPr lang="it-IT" dirty="0"/>
          </a:p>
        </p:txBody>
      </p:sp>
      <p:sp>
        <p:nvSpPr>
          <p:cNvPr id="5" name="CasellaDiTesto 4"/>
          <p:cNvSpPr txBox="1"/>
          <p:nvPr/>
        </p:nvSpPr>
        <p:spPr>
          <a:xfrm>
            <a:off x="357561" y="4333304"/>
            <a:ext cx="8329239" cy="1200329"/>
          </a:xfrm>
          <a:prstGeom prst="rect">
            <a:avLst/>
          </a:prstGeom>
          <a:noFill/>
        </p:spPr>
        <p:txBody>
          <a:bodyPr wrap="square" rtlCol="0">
            <a:spAutoFit/>
          </a:bodyPr>
          <a:lstStyle/>
          <a:p>
            <a:pPr marL="342900" indent="-342900" algn="just">
              <a:buFont typeface="+mj-lt"/>
              <a:buAutoNum type="arabicPeriod" startAt="4"/>
            </a:pPr>
            <a:r>
              <a:rPr lang="it-IT" dirty="0" smtClean="0"/>
              <a:t>Una compagnia produttrice di computer dichiara che lo stipendio dei dipendenti è distribuito secondo la normale con media 50k€ e deviazione standard 10k€; calcola la probabilità che preso a caso un dipendete questo guadagni una cifra compresa fra 40k€ e 50k€</a:t>
            </a:r>
            <a:endParaRPr lang="it-IT" dirty="0"/>
          </a:p>
        </p:txBody>
      </p:sp>
    </p:spTree>
    <p:extLst>
      <p:ext uri="{BB962C8B-B14F-4D97-AF65-F5344CB8AC3E}">
        <p14:creationId xmlns:p14="http://schemas.microsoft.com/office/powerpoint/2010/main" val="19792680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2"/>
          <a:srcRect t="1258"/>
          <a:stretch/>
        </p:blipFill>
        <p:spPr>
          <a:xfrm>
            <a:off x="1132263" y="209593"/>
            <a:ext cx="7254596" cy="6479996"/>
          </a:xfrm>
          <a:prstGeom prst="rect">
            <a:avLst/>
          </a:prstGeom>
        </p:spPr>
      </p:pic>
    </p:spTree>
    <p:extLst>
      <p:ext uri="{BB962C8B-B14F-4D97-AF65-F5344CB8AC3E}">
        <p14:creationId xmlns:p14="http://schemas.microsoft.com/office/powerpoint/2010/main" val="1248641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180111" y="152403"/>
            <a:ext cx="7104931" cy="6047995"/>
          </a:xfrm>
          <a:prstGeom prst="rect">
            <a:avLst/>
          </a:prstGeom>
        </p:spPr>
      </p:pic>
    </p:spTree>
    <p:extLst>
      <p:ext uri="{BB962C8B-B14F-4D97-AF65-F5344CB8AC3E}">
        <p14:creationId xmlns:p14="http://schemas.microsoft.com/office/powerpoint/2010/main" val="2374554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75046"/>
          </a:xfrm>
        </p:spPr>
        <p:txBody>
          <a:bodyPr/>
          <a:lstStyle/>
          <a:p>
            <a:r>
              <a:rPr lang="it-IT" dirty="0" smtClean="0"/>
              <a:t>Probabilità</a:t>
            </a:r>
            <a:endParaRPr lang="it-IT" dirty="0"/>
          </a:p>
        </p:txBody>
      </p:sp>
      <p:sp>
        <p:nvSpPr>
          <p:cNvPr id="3" name="Segnaposto contenuto 2"/>
          <p:cNvSpPr>
            <a:spLocks noGrp="1"/>
          </p:cNvSpPr>
          <p:nvPr>
            <p:ph idx="1"/>
          </p:nvPr>
        </p:nvSpPr>
        <p:spPr>
          <a:xfrm>
            <a:off x="457200" y="1185785"/>
            <a:ext cx="8229600" cy="3760533"/>
          </a:xfrm>
        </p:spPr>
        <p:txBody>
          <a:bodyPr>
            <a:normAutofit/>
          </a:bodyPr>
          <a:lstStyle/>
          <a:p>
            <a:r>
              <a:rPr lang="it-IT" sz="2400" b="1" dirty="0" smtClean="0"/>
              <a:t>Variabile Casuale</a:t>
            </a:r>
            <a:r>
              <a:rPr lang="it-IT" sz="2400" dirty="0" smtClean="0"/>
              <a:t> </a:t>
            </a:r>
            <a:r>
              <a:rPr lang="it-IT" sz="2400" i="1" dirty="0" smtClean="0"/>
              <a:t>X</a:t>
            </a:r>
          </a:p>
          <a:p>
            <a:pPr marL="266700" lvl="1" indent="268288"/>
            <a:r>
              <a:rPr lang="it-IT" sz="2000" dirty="0" smtClean="0"/>
              <a:t>Misura o osservazione che non può essere nota a priori.</a:t>
            </a:r>
          </a:p>
          <a:p>
            <a:pPr marL="266700" lvl="1" indent="268288"/>
            <a:r>
              <a:rPr lang="it-IT" sz="2000" i="1" dirty="0" smtClean="0"/>
              <a:t>X</a:t>
            </a:r>
            <a:r>
              <a:rPr lang="it-IT" sz="2000" dirty="0" smtClean="0"/>
              <a:t>=</a:t>
            </a:r>
            <a:r>
              <a:rPr lang="it-IT" sz="2000" i="1" dirty="0" smtClean="0"/>
              <a:t>x</a:t>
            </a:r>
            <a:r>
              <a:rPr lang="it-IT" sz="2000" dirty="0" smtClean="0"/>
              <a:t>; valore assunto dalla variabile casuale </a:t>
            </a:r>
            <a:r>
              <a:rPr lang="it-IT" sz="2000" i="1" dirty="0" smtClean="0"/>
              <a:t>X </a:t>
            </a:r>
          </a:p>
          <a:p>
            <a:pPr marL="266700" lvl="1" indent="268288"/>
            <a:r>
              <a:rPr lang="it-IT" sz="2000" dirty="0" smtClean="0"/>
              <a:t>Spazio campionario di </a:t>
            </a:r>
            <a:r>
              <a:rPr lang="it-IT" sz="2000" i="1" dirty="0" smtClean="0"/>
              <a:t>X</a:t>
            </a:r>
            <a:r>
              <a:rPr lang="it-IT" sz="2000" dirty="0" smtClean="0"/>
              <a:t>; insieme di tutti i possibili valori di X</a:t>
            </a:r>
            <a:endParaRPr lang="it-IT" sz="2000" i="1" dirty="0" smtClean="0"/>
          </a:p>
          <a:p>
            <a:r>
              <a:rPr lang="it-IT" sz="2400" b="1" dirty="0" smtClean="0"/>
              <a:t>Probabilità e Funzione Probabilità</a:t>
            </a:r>
          </a:p>
          <a:p>
            <a:pPr lvl="1"/>
            <a:r>
              <a:rPr lang="it-IT" sz="2000" i="1" dirty="0" smtClean="0"/>
              <a:t>Tipi </a:t>
            </a:r>
            <a:r>
              <a:rPr lang="it-IT" sz="2000" dirty="0" smtClean="0"/>
              <a:t>di Probabilità: Teorica, Empirica e Soggettiva</a:t>
            </a:r>
          </a:p>
          <a:p>
            <a:pPr marL="457200" lvl="1" indent="0">
              <a:buNone/>
            </a:pPr>
            <a:r>
              <a:rPr lang="it-IT" sz="2000" dirty="0" smtClean="0"/>
              <a:t> La </a:t>
            </a:r>
            <a:r>
              <a:rPr lang="it-IT" sz="2000" i="1" dirty="0" smtClean="0"/>
              <a:t>Funzione di Probabilità</a:t>
            </a:r>
            <a:r>
              <a:rPr lang="it-IT" sz="2000" dirty="0" smtClean="0"/>
              <a:t> </a:t>
            </a:r>
            <a:r>
              <a:rPr lang="it-IT" sz="2000" i="1" dirty="0" err="1" smtClean="0"/>
              <a:t>P</a:t>
            </a:r>
            <a:r>
              <a:rPr lang="it-IT" sz="2000" dirty="0" smtClean="0"/>
              <a:t>(</a:t>
            </a:r>
            <a:r>
              <a:rPr lang="it-IT" sz="2000" i="1" dirty="0" smtClean="0"/>
              <a:t>x</a:t>
            </a:r>
            <a:r>
              <a:rPr lang="it-IT" sz="2000" dirty="0" smtClean="0"/>
              <a:t>) </a:t>
            </a:r>
            <a:r>
              <a:rPr lang="it-IT" sz="2000" dirty="0" smtClean="0"/>
              <a:t>è una regola che assegna un valore numerico agli elementi dello spazio campionario</a:t>
            </a:r>
          </a:p>
          <a:p>
            <a:pPr lvl="2"/>
            <a:r>
              <a:rPr lang="it-IT" sz="1800" dirty="0" smtClean="0"/>
              <a:t>0 ≤ </a:t>
            </a:r>
            <a:r>
              <a:rPr lang="it-IT" sz="1800" i="1" dirty="0" err="1" smtClean="0"/>
              <a:t>P</a:t>
            </a:r>
            <a:r>
              <a:rPr lang="it-IT" sz="1800" dirty="0" smtClean="0"/>
              <a:t>(</a:t>
            </a:r>
            <a:r>
              <a:rPr lang="it-IT" sz="1800" i="1" dirty="0" smtClean="0"/>
              <a:t>x</a:t>
            </a:r>
            <a:r>
              <a:rPr lang="it-IT" sz="1800" dirty="0" smtClean="0"/>
              <a:t>) ≤ 1</a:t>
            </a:r>
            <a:endParaRPr lang="it-IT" sz="1800" dirty="0" smtClean="0">
              <a:latin typeface="Symbol" charset="2"/>
              <a:cs typeface="Symbol" charset="2"/>
            </a:endParaRPr>
          </a:p>
          <a:p>
            <a:pPr lvl="2"/>
            <a:r>
              <a:rPr lang="it-IT" sz="1800" dirty="0" smtClean="0">
                <a:latin typeface="Symbol" charset="2"/>
                <a:cs typeface="Symbol" charset="2"/>
              </a:rPr>
              <a:t>S</a:t>
            </a:r>
            <a:r>
              <a:rPr lang="it-IT" sz="1800" i="1" dirty="0" smtClean="0"/>
              <a:t>P</a:t>
            </a:r>
            <a:r>
              <a:rPr lang="it-IT" sz="1800" dirty="0" smtClean="0"/>
              <a:t>(</a:t>
            </a:r>
            <a:r>
              <a:rPr lang="it-IT" sz="1800" i="1" dirty="0" smtClean="0"/>
              <a:t>x</a:t>
            </a:r>
            <a:r>
              <a:rPr lang="it-IT" sz="1800" dirty="0" smtClean="0"/>
              <a:t>)=1</a:t>
            </a:r>
          </a:p>
        </p:txBody>
      </p:sp>
      <p:pic>
        <p:nvPicPr>
          <p:cNvPr id="4" name="Immagine 3"/>
          <p:cNvPicPr>
            <a:picLocks noChangeAspect="1"/>
          </p:cNvPicPr>
          <p:nvPr/>
        </p:nvPicPr>
        <p:blipFill>
          <a:blip r:embed="rId2"/>
          <a:stretch>
            <a:fillRect/>
          </a:stretch>
        </p:blipFill>
        <p:spPr>
          <a:xfrm>
            <a:off x="2809448" y="4344737"/>
            <a:ext cx="6143211" cy="2161050"/>
          </a:xfrm>
          <a:prstGeom prst="rect">
            <a:avLst/>
          </a:prstGeom>
        </p:spPr>
      </p:pic>
    </p:spTree>
    <p:extLst>
      <p:ext uri="{BB962C8B-B14F-4D97-AF65-F5344CB8AC3E}">
        <p14:creationId xmlns:p14="http://schemas.microsoft.com/office/powerpoint/2010/main" val="191424816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254082" y="251404"/>
            <a:ext cx="6991630" cy="5939998"/>
          </a:xfrm>
          <a:prstGeom prst="rect">
            <a:avLst/>
          </a:prstGeom>
        </p:spPr>
      </p:pic>
      <p:sp>
        <p:nvSpPr>
          <p:cNvPr id="3" name="CasellaDiTesto 2"/>
          <p:cNvSpPr txBox="1"/>
          <p:nvPr/>
        </p:nvSpPr>
        <p:spPr>
          <a:xfrm>
            <a:off x="209605" y="4980911"/>
            <a:ext cx="3760551" cy="923330"/>
          </a:xfrm>
          <a:prstGeom prst="rect">
            <a:avLst/>
          </a:prstGeom>
          <a:noFill/>
        </p:spPr>
        <p:txBody>
          <a:bodyPr wrap="square" rtlCol="0">
            <a:spAutoFit/>
          </a:bodyPr>
          <a:lstStyle/>
          <a:p>
            <a:pPr algn="just"/>
            <a:r>
              <a:rPr lang="it-IT" dirty="0" smtClean="0"/>
              <a:t>I valori di probabilità per 0≤z≤3 si calcolano grazie alla simmetria della distribuzione normale standard</a:t>
            </a:r>
            <a:endParaRPr lang="it-IT" dirty="0"/>
          </a:p>
        </p:txBody>
      </p:sp>
    </p:spTree>
    <p:extLst>
      <p:ext uri="{BB962C8B-B14F-4D97-AF65-F5344CB8AC3E}">
        <p14:creationId xmlns:p14="http://schemas.microsoft.com/office/powerpoint/2010/main" val="2728448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8229600" cy="901783"/>
          </a:xfrm>
        </p:spPr>
        <p:txBody>
          <a:bodyPr/>
          <a:lstStyle/>
          <a:p>
            <a:r>
              <a:rPr lang="it-IT" dirty="0" smtClean="0"/>
              <a:t>Probabilità</a:t>
            </a:r>
            <a:endParaRPr lang="it-IT" dirty="0"/>
          </a:p>
        </p:txBody>
      </p:sp>
      <p:sp>
        <p:nvSpPr>
          <p:cNvPr id="5" name="Segnaposto contenuto 2"/>
          <p:cNvSpPr txBox="1">
            <a:spLocks/>
          </p:cNvSpPr>
          <p:nvPr/>
        </p:nvSpPr>
        <p:spPr>
          <a:xfrm>
            <a:off x="457199" y="1185787"/>
            <a:ext cx="4716379" cy="128737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2400" b="1" dirty="0" smtClean="0"/>
              <a:t>Valore Atteso</a:t>
            </a:r>
            <a:r>
              <a:rPr lang="it-IT" sz="2400" dirty="0" smtClean="0"/>
              <a:t> </a:t>
            </a:r>
            <a:r>
              <a:rPr lang="it-IT" sz="2400" i="1" dirty="0" smtClean="0"/>
              <a:t>E</a:t>
            </a:r>
            <a:r>
              <a:rPr lang="it-IT" sz="2400" dirty="0" smtClean="0"/>
              <a:t>(</a:t>
            </a:r>
            <a:r>
              <a:rPr lang="it-IT" sz="2400" i="1" dirty="0" smtClean="0"/>
              <a:t>X</a:t>
            </a:r>
            <a:r>
              <a:rPr lang="it-IT" sz="2400" dirty="0" smtClean="0"/>
              <a:t>) o </a:t>
            </a:r>
            <a:r>
              <a:rPr lang="it-IT" sz="2400" dirty="0" smtClean="0">
                <a:latin typeface="Symbol" charset="2"/>
                <a:cs typeface="Symbol" charset="2"/>
              </a:rPr>
              <a:t>m</a:t>
            </a:r>
            <a:endParaRPr lang="it-IT" sz="2000" i="1" dirty="0">
              <a:latin typeface="Symbol" charset="2"/>
              <a:cs typeface="Symbol" charset="2"/>
            </a:endParaRPr>
          </a:p>
          <a:p>
            <a:pPr marL="266700" lvl="1" indent="268288"/>
            <a:r>
              <a:rPr lang="it-IT" sz="2000" i="1" dirty="0" smtClean="0"/>
              <a:t>E</a:t>
            </a:r>
            <a:r>
              <a:rPr lang="it-IT" sz="2000" dirty="0" smtClean="0"/>
              <a:t>(</a:t>
            </a:r>
            <a:r>
              <a:rPr lang="it-IT" sz="2000" i="1" dirty="0" smtClean="0"/>
              <a:t>X</a:t>
            </a:r>
            <a:r>
              <a:rPr lang="it-IT" sz="2000" dirty="0" smtClean="0"/>
              <a:t>) =  </a:t>
            </a:r>
            <a:r>
              <a:rPr lang="it-IT" sz="2000" dirty="0" err="1" smtClean="0">
                <a:latin typeface="Symbol" charset="2"/>
                <a:cs typeface="Symbol" charset="2"/>
              </a:rPr>
              <a:t>S</a:t>
            </a:r>
            <a:r>
              <a:rPr lang="it-IT" sz="2000" dirty="0" err="1" smtClean="0">
                <a:cs typeface="Symbol" charset="2"/>
              </a:rPr>
              <a:t>x</a:t>
            </a:r>
            <a:r>
              <a:rPr lang="it-IT" sz="2000" i="1" dirty="0" err="1" smtClean="0"/>
              <a:t>P</a:t>
            </a:r>
            <a:r>
              <a:rPr lang="it-IT" sz="2000" dirty="0" smtClean="0"/>
              <a:t>(</a:t>
            </a:r>
            <a:r>
              <a:rPr lang="it-IT" sz="2000" i="1" dirty="0" smtClean="0"/>
              <a:t>x)</a:t>
            </a:r>
          </a:p>
          <a:p>
            <a:pPr marL="989013" lvl="1" indent="0">
              <a:buNone/>
            </a:pPr>
            <a:r>
              <a:rPr lang="it-IT" sz="2000" dirty="0" smtClean="0"/>
              <a:t>= (1) 0.2 + (5) 0.5 + (10) 0.3 = 5.7</a:t>
            </a:r>
            <a:endParaRPr lang="it-IT" sz="2000" i="1" dirty="0" smtClean="0"/>
          </a:p>
        </p:txBody>
      </p:sp>
      <p:graphicFrame>
        <p:nvGraphicFramePr>
          <p:cNvPr id="8" name="Tabella 7"/>
          <p:cNvGraphicFramePr>
            <a:graphicFrameLocks noGrp="1"/>
          </p:cNvGraphicFramePr>
          <p:nvPr>
            <p:extLst>
              <p:ext uri="{D42A27DB-BD31-4B8C-83A1-F6EECF244321}">
                <p14:modId xmlns:p14="http://schemas.microsoft.com/office/powerpoint/2010/main" val="1987288703"/>
              </p:ext>
            </p:extLst>
          </p:nvPr>
        </p:nvGraphicFramePr>
        <p:xfrm>
          <a:off x="5070338" y="1383636"/>
          <a:ext cx="3244820" cy="731520"/>
        </p:xfrm>
        <a:graphic>
          <a:graphicData uri="http://schemas.openxmlformats.org/drawingml/2006/table">
            <a:tbl>
              <a:tblPr firstRow="1" bandRow="1">
                <a:tableStyleId>{5940675A-B579-460E-94D1-54222C63F5DA}</a:tableStyleId>
              </a:tblPr>
              <a:tblGrid>
                <a:gridCol w="811205"/>
                <a:gridCol w="811205"/>
                <a:gridCol w="811205"/>
                <a:gridCol w="811205"/>
              </a:tblGrid>
              <a:tr h="317500">
                <a:tc>
                  <a:txBody>
                    <a:bodyPr/>
                    <a:lstStyle/>
                    <a:p>
                      <a:pPr algn="ctr"/>
                      <a:r>
                        <a:rPr lang="it-IT" sz="1800" i="1" dirty="0" smtClean="0"/>
                        <a:t>X</a:t>
                      </a:r>
                      <a:endParaRPr lang="it-IT" sz="1800" i="1" dirty="0"/>
                    </a:p>
                  </a:txBody>
                  <a:tcPr/>
                </a:tc>
                <a:tc>
                  <a:txBody>
                    <a:bodyPr/>
                    <a:lstStyle/>
                    <a:p>
                      <a:pPr algn="ctr"/>
                      <a:r>
                        <a:rPr lang="it-IT" sz="1800" dirty="0" smtClean="0"/>
                        <a:t>1</a:t>
                      </a:r>
                      <a:endParaRPr lang="it-IT" sz="1800" dirty="0"/>
                    </a:p>
                  </a:txBody>
                  <a:tcPr/>
                </a:tc>
                <a:tc>
                  <a:txBody>
                    <a:bodyPr/>
                    <a:lstStyle/>
                    <a:p>
                      <a:pPr algn="ctr"/>
                      <a:r>
                        <a:rPr lang="it-IT" sz="1800" dirty="0" smtClean="0"/>
                        <a:t>5</a:t>
                      </a:r>
                      <a:endParaRPr lang="it-IT" sz="1800" dirty="0"/>
                    </a:p>
                  </a:txBody>
                  <a:tcPr/>
                </a:tc>
                <a:tc>
                  <a:txBody>
                    <a:bodyPr/>
                    <a:lstStyle/>
                    <a:p>
                      <a:pPr algn="ctr"/>
                      <a:r>
                        <a:rPr lang="it-IT" sz="1800" dirty="0" smtClean="0"/>
                        <a:t>10</a:t>
                      </a:r>
                      <a:endParaRPr lang="it-IT" sz="1800" dirty="0"/>
                    </a:p>
                  </a:txBody>
                  <a:tcPr/>
                </a:tc>
              </a:tr>
              <a:tr h="317500">
                <a:tc>
                  <a:txBody>
                    <a:bodyPr/>
                    <a:lstStyle/>
                    <a:p>
                      <a:pPr algn="ctr"/>
                      <a:r>
                        <a:rPr lang="it-IT" sz="1800" dirty="0" err="1" smtClean="0"/>
                        <a:t>P</a:t>
                      </a:r>
                      <a:r>
                        <a:rPr lang="it-IT" sz="1800" dirty="0" smtClean="0"/>
                        <a:t>(</a:t>
                      </a:r>
                      <a:r>
                        <a:rPr lang="it-IT" sz="1800" i="1" dirty="0" smtClean="0"/>
                        <a:t>X</a:t>
                      </a:r>
                      <a:r>
                        <a:rPr lang="it-IT" sz="1800" dirty="0" smtClean="0"/>
                        <a:t>)</a:t>
                      </a:r>
                      <a:endParaRPr lang="it-IT" sz="1800" dirty="0"/>
                    </a:p>
                  </a:txBody>
                  <a:tcPr/>
                </a:tc>
                <a:tc>
                  <a:txBody>
                    <a:bodyPr/>
                    <a:lstStyle/>
                    <a:p>
                      <a:pPr algn="ctr"/>
                      <a:r>
                        <a:rPr lang="it-IT" sz="1800" dirty="0" smtClean="0"/>
                        <a:t>0.2</a:t>
                      </a:r>
                      <a:endParaRPr lang="it-IT" sz="1800" dirty="0"/>
                    </a:p>
                  </a:txBody>
                  <a:tcPr/>
                </a:tc>
                <a:tc>
                  <a:txBody>
                    <a:bodyPr/>
                    <a:lstStyle/>
                    <a:p>
                      <a:pPr algn="ctr"/>
                      <a:r>
                        <a:rPr lang="it-IT" sz="1800" dirty="0" smtClean="0"/>
                        <a:t>0.5</a:t>
                      </a:r>
                      <a:endParaRPr lang="it-IT" sz="1800" dirty="0"/>
                    </a:p>
                  </a:txBody>
                  <a:tcPr/>
                </a:tc>
                <a:tc>
                  <a:txBody>
                    <a:bodyPr/>
                    <a:lstStyle/>
                    <a:p>
                      <a:pPr algn="ctr"/>
                      <a:r>
                        <a:rPr lang="it-IT" sz="1800" dirty="0" smtClean="0"/>
                        <a:t>0.3</a:t>
                      </a:r>
                      <a:endParaRPr lang="it-IT" sz="1800" dirty="0"/>
                    </a:p>
                  </a:txBody>
                  <a:tcPr/>
                </a:tc>
              </a:tr>
            </a:tbl>
          </a:graphicData>
        </a:graphic>
      </p:graphicFrame>
      <p:sp>
        <p:nvSpPr>
          <p:cNvPr id="10" name="Segnaposto contenuto 2"/>
          <p:cNvSpPr txBox="1">
            <a:spLocks/>
          </p:cNvSpPr>
          <p:nvPr/>
        </p:nvSpPr>
        <p:spPr>
          <a:xfrm>
            <a:off x="609599" y="2969142"/>
            <a:ext cx="6716296" cy="1803384"/>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2400" b="1" dirty="0" smtClean="0"/>
              <a:t>Varianza di Popolazione </a:t>
            </a:r>
            <a:r>
              <a:rPr lang="it-IT" sz="2400" i="1" dirty="0" err="1" smtClean="0">
                <a:latin typeface="Symbol" charset="2"/>
                <a:cs typeface="Symbol" charset="2"/>
              </a:rPr>
              <a:t>s</a:t>
            </a:r>
            <a:endParaRPr lang="it-IT" sz="2000" i="1" dirty="0">
              <a:latin typeface="Symbol" charset="2"/>
              <a:cs typeface="Symbol" charset="2"/>
            </a:endParaRPr>
          </a:p>
          <a:p>
            <a:pPr marL="266700" lvl="1" indent="268288"/>
            <a:r>
              <a:rPr lang="it-IT" sz="2000" i="1" dirty="0" err="1" smtClean="0">
                <a:latin typeface="Symbol" charset="2"/>
                <a:cs typeface="Symbol" charset="2"/>
              </a:rPr>
              <a:t>s</a:t>
            </a:r>
            <a:r>
              <a:rPr lang="it-IT" sz="2000" dirty="0" smtClean="0"/>
              <a:t>  = </a:t>
            </a:r>
            <a:r>
              <a:rPr lang="it-IT" sz="2000" dirty="0" err="1" smtClean="0">
                <a:latin typeface="Symbol" charset="2"/>
                <a:cs typeface="Symbol" charset="2"/>
              </a:rPr>
              <a:t>S</a:t>
            </a:r>
            <a:r>
              <a:rPr lang="it-IT" sz="2000" dirty="0" smtClean="0">
                <a:latin typeface="Symbol" charset="2"/>
                <a:cs typeface="Symbol" charset="2"/>
              </a:rPr>
              <a:t>(</a:t>
            </a:r>
            <a:r>
              <a:rPr lang="it-IT" sz="2000" dirty="0" smtClean="0">
                <a:cs typeface="Symbol" charset="2"/>
              </a:rPr>
              <a:t>x-</a:t>
            </a:r>
            <a:r>
              <a:rPr lang="it-IT" sz="2000" dirty="0" smtClean="0">
                <a:latin typeface="Symbol" charset="2"/>
                <a:cs typeface="Symbol" charset="2"/>
              </a:rPr>
              <a:t>m</a:t>
            </a:r>
            <a:r>
              <a:rPr lang="it-IT" sz="2000" dirty="0" smtClean="0">
                <a:cs typeface="Symbol" charset="2"/>
              </a:rPr>
              <a:t>)</a:t>
            </a:r>
            <a:r>
              <a:rPr lang="it-IT" sz="2000" baseline="30000" dirty="0" smtClean="0">
                <a:cs typeface="Symbol" charset="2"/>
              </a:rPr>
              <a:t>2</a:t>
            </a:r>
            <a:r>
              <a:rPr lang="it-IT" sz="2000" i="1" dirty="0" smtClean="0"/>
              <a:t>P</a:t>
            </a:r>
            <a:r>
              <a:rPr lang="it-IT" sz="2000" dirty="0" smtClean="0"/>
              <a:t>(</a:t>
            </a:r>
            <a:r>
              <a:rPr lang="it-IT" sz="2000" i="1" dirty="0" smtClean="0"/>
              <a:t>x)</a:t>
            </a:r>
          </a:p>
          <a:p>
            <a:pPr marL="801688" lvl="1" indent="0">
              <a:buNone/>
            </a:pPr>
            <a:r>
              <a:rPr lang="it-IT" sz="2000" dirty="0" smtClean="0"/>
              <a:t>= (1 - 5.7)</a:t>
            </a:r>
            <a:r>
              <a:rPr lang="it-IT" sz="2000" baseline="30000" dirty="0" smtClean="0"/>
              <a:t>2</a:t>
            </a:r>
            <a:r>
              <a:rPr lang="it-IT" sz="2000" dirty="0" smtClean="0"/>
              <a:t> 0.2 + (5 - 5.7)</a:t>
            </a:r>
            <a:r>
              <a:rPr lang="it-IT" sz="2000" baseline="30000" dirty="0" smtClean="0"/>
              <a:t>2</a:t>
            </a:r>
            <a:r>
              <a:rPr lang="it-IT" sz="2000" dirty="0" smtClean="0"/>
              <a:t> 0.5 + (10 - 5.7)</a:t>
            </a:r>
            <a:r>
              <a:rPr lang="it-IT" sz="2000" baseline="30000" dirty="0" smtClean="0"/>
              <a:t>2 </a:t>
            </a:r>
            <a:r>
              <a:rPr lang="it-IT" sz="2000" dirty="0" smtClean="0"/>
              <a:t>0.3=</a:t>
            </a:r>
          </a:p>
          <a:p>
            <a:pPr marL="801688" lvl="1" indent="0">
              <a:buNone/>
            </a:pPr>
            <a:r>
              <a:rPr lang="it-IT" sz="2000" dirty="0" smtClean="0"/>
              <a:t>= 4.417 + 0.245 + 5.547 = 10.209</a:t>
            </a:r>
            <a:endParaRPr lang="it-IT" sz="2000" i="1" dirty="0" smtClean="0"/>
          </a:p>
        </p:txBody>
      </p:sp>
    </p:spTree>
    <p:extLst>
      <p:ext uri="{BB962C8B-B14F-4D97-AF65-F5344CB8AC3E}">
        <p14:creationId xmlns:p14="http://schemas.microsoft.com/office/powerpoint/2010/main" val="5179957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0" y="790576"/>
            <a:ext cx="9144000" cy="5958636"/>
          </a:xfrm>
          <a:prstGeom prst="rect">
            <a:avLst/>
          </a:prstGeom>
        </p:spPr>
      </p:pic>
    </p:spTree>
    <p:extLst>
      <p:ext uri="{BB962C8B-B14F-4D97-AF65-F5344CB8AC3E}">
        <p14:creationId xmlns:p14="http://schemas.microsoft.com/office/powerpoint/2010/main" val="1548017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165100"/>
            <a:ext cx="9144000" cy="6507591"/>
          </a:xfrm>
          <a:prstGeom prst="rect">
            <a:avLst/>
          </a:prstGeom>
        </p:spPr>
      </p:pic>
    </p:spTree>
    <p:extLst>
      <p:ext uri="{BB962C8B-B14F-4D97-AF65-F5344CB8AC3E}">
        <p14:creationId xmlns:p14="http://schemas.microsoft.com/office/powerpoint/2010/main" val="1908165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34941"/>
          </a:xfrm>
        </p:spPr>
        <p:txBody>
          <a:bodyPr/>
          <a:lstStyle/>
          <a:p>
            <a:r>
              <a:rPr lang="it-IT" dirty="0" smtClean="0"/>
              <a:t>Probabilità</a:t>
            </a:r>
            <a:endParaRPr lang="it-IT" dirty="0"/>
          </a:p>
        </p:txBody>
      </p:sp>
      <p:sp>
        <p:nvSpPr>
          <p:cNvPr id="3" name="CasellaDiTesto 2"/>
          <p:cNvSpPr txBox="1"/>
          <p:nvPr/>
        </p:nvSpPr>
        <p:spPr>
          <a:xfrm>
            <a:off x="561473" y="1270001"/>
            <a:ext cx="7793789" cy="707886"/>
          </a:xfrm>
          <a:prstGeom prst="rect">
            <a:avLst/>
          </a:prstGeom>
          <a:noFill/>
        </p:spPr>
        <p:txBody>
          <a:bodyPr wrap="square" rtlCol="0">
            <a:spAutoFit/>
          </a:bodyPr>
          <a:lstStyle/>
          <a:p>
            <a:pPr marL="285750" indent="-285750">
              <a:buFont typeface="Arial"/>
              <a:buChar char="•"/>
            </a:pPr>
            <a:r>
              <a:rPr lang="it-IT" sz="2000" b="1" i="1" dirty="0" smtClean="0"/>
              <a:t>Probabilità Condizionata</a:t>
            </a:r>
            <a:r>
              <a:rPr lang="it-IT" sz="2000" dirty="0" smtClean="0"/>
              <a:t>. Probabilità di un evento condizionata da un evento che è avvenuto in precedenza.</a:t>
            </a:r>
            <a:endParaRPr lang="it-IT" sz="2000" dirty="0"/>
          </a:p>
        </p:txBody>
      </p:sp>
      <p:sp>
        <p:nvSpPr>
          <p:cNvPr id="4" name="CasellaDiTesto 3"/>
          <p:cNvSpPr txBox="1"/>
          <p:nvPr/>
        </p:nvSpPr>
        <p:spPr>
          <a:xfrm>
            <a:off x="935792" y="2017992"/>
            <a:ext cx="7112000" cy="369332"/>
          </a:xfrm>
          <a:prstGeom prst="rect">
            <a:avLst/>
          </a:prstGeom>
          <a:noFill/>
        </p:spPr>
        <p:txBody>
          <a:bodyPr wrap="square" rtlCol="0">
            <a:spAutoFit/>
          </a:bodyPr>
          <a:lstStyle/>
          <a:p>
            <a:r>
              <a:rPr lang="it-IT" b="1" dirty="0" smtClean="0"/>
              <a:t>Tabella di contingenza</a:t>
            </a:r>
            <a:r>
              <a:rPr lang="it-IT" dirty="0" smtClean="0"/>
              <a:t>. Vaccino e Influenza   </a:t>
            </a:r>
            <a:endParaRPr lang="it-IT" dirty="0"/>
          </a:p>
        </p:txBody>
      </p:sp>
      <p:graphicFrame>
        <p:nvGraphicFramePr>
          <p:cNvPr id="6" name="Tabella 5"/>
          <p:cNvGraphicFramePr>
            <a:graphicFrameLocks noGrp="1"/>
          </p:cNvGraphicFramePr>
          <p:nvPr>
            <p:extLst>
              <p:ext uri="{D42A27DB-BD31-4B8C-83A1-F6EECF244321}">
                <p14:modId xmlns:p14="http://schemas.microsoft.com/office/powerpoint/2010/main" val="2291312182"/>
              </p:ext>
            </p:extLst>
          </p:nvPr>
        </p:nvGraphicFramePr>
        <p:xfrm>
          <a:off x="4398184" y="2555763"/>
          <a:ext cx="3676316" cy="1854200"/>
        </p:xfrm>
        <a:graphic>
          <a:graphicData uri="http://schemas.openxmlformats.org/drawingml/2006/table">
            <a:tbl>
              <a:tblPr firstRow="1" bandRow="1">
                <a:tableStyleId>{5940675A-B579-460E-94D1-54222C63F5DA}</a:tableStyleId>
              </a:tblPr>
              <a:tblGrid>
                <a:gridCol w="1176421"/>
                <a:gridCol w="882317"/>
                <a:gridCol w="855578"/>
                <a:gridCol w="762000"/>
              </a:tblGrid>
              <a:tr h="370840">
                <a:tc>
                  <a:txBody>
                    <a:bodyPr/>
                    <a:lstStyle/>
                    <a:p>
                      <a:endParaRPr lang="it-IT" dirty="0"/>
                    </a:p>
                  </a:txBody>
                  <a:tcPr/>
                </a:tc>
                <a:tc gridSpan="2">
                  <a:txBody>
                    <a:bodyPr/>
                    <a:lstStyle/>
                    <a:p>
                      <a:pPr algn="ctr"/>
                      <a:r>
                        <a:rPr lang="it-IT" dirty="0" smtClean="0"/>
                        <a:t>Influenza</a:t>
                      </a:r>
                      <a:endParaRPr lang="it-IT" dirty="0"/>
                    </a:p>
                  </a:txBody>
                  <a:tcPr/>
                </a:tc>
                <a:tc hMerge="1">
                  <a:txBody>
                    <a:bodyPr/>
                    <a:lstStyle/>
                    <a:p>
                      <a:endParaRPr lang="it-IT" dirty="0"/>
                    </a:p>
                  </a:txBody>
                  <a:tcPr/>
                </a:tc>
                <a:tc>
                  <a:txBody>
                    <a:bodyPr/>
                    <a:lstStyle/>
                    <a:p>
                      <a:endParaRPr lang="it-IT"/>
                    </a:p>
                  </a:txBody>
                  <a:tcPr/>
                </a:tc>
              </a:tr>
              <a:tr h="370840">
                <a:tc>
                  <a:txBody>
                    <a:bodyPr/>
                    <a:lstStyle/>
                    <a:p>
                      <a:r>
                        <a:rPr lang="it-IT" dirty="0" smtClean="0"/>
                        <a:t>Vaccino</a:t>
                      </a:r>
                      <a:endParaRPr lang="it-IT" dirty="0"/>
                    </a:p>
                  </a:txBody>
                  <a:tcPr/>
                </a:tc>
                <a:tc>
                  <a:txBody>
                    <a:bodyPr/>
                    <a:lstStyle/>
                    <a:p>
                      <a:pPr algn="ctr"/>
                      <a:r>
                        <a:rPr lang="it-IT" dirty="0" smtClean="0"/>
                        <a:t>Si</a:t>
                      </a:r>
                      <a:endParaRPr lang="it-IT" dirty="0"/>
                    </a:p>
                  </a:txBody>
                  <a:tcPr/>
                </a:tc>
                <a:tc>
                  <a:txBody>
                    <a:bodyPr/>
                    <a:lstStyle/>
                    <a:p>
                      <a:pPr algn="ctr"/>
                      <a:r>
                        <a:rPr lang="it-IT" dirty="0" smtClean="0"/>
                        <a:t>No</a:t>
                      </a:r>
                      <a:endParaRPr lang="it-IT" dirty="0"/>
                    </a:p>
                  </a:txBody>
                  <a:tcPr/>
                </a:tc>
                <a:tc>
                  <a:txBody>
                    <a:bodyPr/>
                    <a:lstStyle/>
                    <a:p>
                      <a:pPr algn="ctr"/>
                      <a:endParaRPr lang="it-IT"/>
                    </a:p>
                  </a:txBody>
                  <a:tcPr/>
                </a:tc>
              </a:tr>
              <a:tr h="370840">
                <a:tc>
                  <a:txBody>
                    <a:bodyPr/>
                    <a:lstStyle/>
                    <a:p>
                      <a:pPr algn="r"/>
                      <a:r>
                        <a:rPr lang="it-IT" dirty="0" smtClean="0"/>
                        <a:t>Si</a:t>
                      </a:r>
                      <a:endParaRPr lang="it-IT" dirty="0"/>
                    </a:p>
                  </a:txBody>
                  <a:tcPr/>
                </a:tc>
                <a:tc>
                  <a:txBody>
                    <a:bodyPr/>
                    <a:lstStyle/>
                    <a:p>
                      <a:pPr algn="ctr"/>
                      <a:r>
                        <a:rPr lang="it-IT" dirty="0" smtClean="0"/>
                        <a:t>0.25</a:t>
                      </a:r>
                      <a:endParaRPr lang="it-IT" dirty="0"/>
                    </a:p>
                  </a:txBody>
                  <a:tcPr/>
                </a:tc>
                <a:tc>
                  <a:txBody>
                    <a:bodyPr/>
                    <a:lstStyle/>
                    <a:p>
                      <a:pPr algn="ctr"/>
                      <a:r>
                        <a:rPr lang="it-IT" dirty="0" smtClean="0"/>
                        <a:t>0.20</a:t>
                      </a:r>
                      <a:endParaRPr lang="it-IT" dirty="0"/>
                    </a:p>
                  </a:txBody>
                  <a:tcPr/>
                </a:tc>
                <a:tc>
                  <a:txBody>
                    <a:bodyPr/>
                    <a:lstStyle/>
                    <a:p>
                      <a:pPr algn="ctr"/>
                      <a:r>
                        <a:rPr lang="it-IT" dirty="0" smtClean="0"/>
                        <a:t>0.45</a:t>
                      </a:r>
                      <a:endParaRPr lang="it-IT" dirty="0"/>
                    </a:p>
                  </a:txBody>
                  <a:tcPr/>
                </a:tc>
              </a:tr>
              <a:tr h="370840">
                <a:tc>
                  <a:txBody>
                    <a:bodyPr/>
                    <a:lstStyle/>
                    <a:p>
                      <a:pPr algn="r"/>
                      <a:r>
                        <a:rPr lang="it-IT" dirty="0" smtClean="0"/>
                        <a:t>No</a:t>
                      </a:r>
                      <a:endParaRPr lang="it-IT" dirty="0"/>
                    </a:p>
                  </a:txBody>
                  <a:tcPr/>
                </a:tc>
                <a:tc>
                  <a:txBody>
                    <a:bodyPr/>
                    <a:lstStyle/>
                    <a:p>
                      <a:pPr algn="ctr"/>
                      <a:r>
                        <a:rPr lang="it-IT" dirty="0" smtClean="0"/>
                        <a:t>0.28</a:t>
                      </a:r>
                      <a:endParaRPr lang="it-IT" dirty="0"/>
                    </a:p>
                  </a:txBody>
                  <a:tcPr/>
                </a:tc>
                <a:tc>
                  <a:txBody>
                    <a:bodyPr/>
                    <a:lstStyle/>
                    <a:p>
                      <a:pPr algn="ctr"/>
                      <a:r>
                        <a:rPr lang="it-IT" dirty="0" smtClean="0"/>
                        <a:t>0.27</a:t>
                      </a:r>
                      <a:endParaRPr lang="it-IT" dirty="0"/>
                    </a:p>
                  </a:txBody>
                  <a:tcPr/>
                </a:tc>
                <a:tc>
                  <a:txBody>
                    <a:bodyPr/>
                    <a:lstStyle/>
                    <a:p>
                      <a:pPr algn="ctr"/>
                      <a:r>
                        <a:rPr lang="it-IT" dirty="0" smtClean="0"/>
                        <a:t>0.55</a:t>
                      </a:r>
                      <a:endParaRPr lang="it-IT" dirty="0"/>
                    </a:p>
                  </a:txBody>
                  <a:tcPr/>
                </a:tc>
              </a:tr>
              <a:tr h="370840">
                <a:tc>
                  <a:txBody>
                    <a:bodyPr/>
                    <a:lstStyle/>
                    <a:p>
                      <a:pPr algn="r"/>
                      <a:endParaRPr lang="it-IT" dirty="0"/>
                    </a:p>
                  </a:txBody>
                  <a:tcPr/>
                </a:tc>
                <a:tc>
                  <a:txBody>
                    <a:bodyPr/>
                    <a:lstStyle/>
                    <a:p>
                      <a:pPr algn="ctr"/>
                      <a:r>
                        <a:rPr lang="it-IT" dirty="0" smtClean="0"/>
                        <a:t>0.53</a:t>
                      </a:r>
                      <a:endParaRPr lang="it-IT" dirty="0"/>
                    </a:p>
                  </a:txBody>
                  <a:tcPr/>
                </a:tc>
                <a:tc>
                  <a:txBody>
                    <a:bodyPr/>
                    <a:lstStyle/>
                    <a:p>
                      <a:pPr algn="ctr"/>
                      <a:r>
                        <a:rPr lang="it-IT" dirty="0" smtClean="0"/>
                        <a:t>0.47</a:t>
                      </a:r>
                      <a:endParaRPr lang="it-IT" dirty="0"/>
                    </a:p>
                  </a:txBody>
                  <a:tcPr/>
                </a:tc>
                <a:tc>
                  <a:txBody>
                    <a:bodyPr/>
                    <a:lstStyle/>
                    <a:p>
                      <a:pPr algn="ctr"/>
                      <a:r>
                        <a:rPr lang="it-IT" dirty="0" smtClean="0"/>
                        <a:t>1.00</a:t>
                      </a:r>
                      <a:endParaRPr lang="it-IT" dirty="0"/>
                    </a:p>
                  </a:txBody>
                  <a:tcPr/>
                </a:tc>
              </a:tr>
            </a:tbl>
          </a:graphicData>
        </a:graphic>
      </p:graphicFrame>
      <p:sp>
        <p:nvSpPr>
          <p:cNvPr id="7" name="CasellaDiTesto 6"/>
          <p:cNvSpPr txBox="1"/>
          <p:nvPr/>
        </p:nvSpPr>
        <p:spPr>
          <a:xfrm>
            <a:off x="935792" y="2537676"/>
            <a:ext cx="3462392" cy="2662268"/>
          </a:xfrm>
          <a:prstGeom prst="rect">
            <a:avLst/>
          </a:prstGeom>
          <a:noFill/>
        </p:spPr>
        <p:txBody>
          <a:bodyPr wrap="square" rtlCol="0">
            <a:spAutoFit/>
          </a:bodyPr>
          <a:lstStyle/>
          <a:p>
            <a:pPr marL="173038" indent="-173038">
              <a:buFont typeface="Arial"/>
              <a:buChar char="•"/>
            </a:pPr>
            <a:r>
              <a:rPr lang="it-IT" dirty="0" smtClean="0"/>
              <a:t>Eventi mutuamente indipendenti</a:t>
            </a:r>
          </a:p>
          <a:p>
            <a:pPr marL="360363" lvl="1" indent="-198438" defTabSz="722313">
              <a:buFont typeface="Arial"/>
              <a:buChar char="•"/>
            </a:pPr>
            <a:r>
              <a:rPr lang="it-IT" dirty="0"/>
              <a:t>Vaccino (Si) &amp; Influenza (Si)</a:t>
            </a:r>
          </a:p>
          <a:p>
            <a:pPr marL="360363" lvl="1" indent="-198438" defTabSz="722313">
              <a:buFont typeface="Arial"/>
              <a:buChar char="•"/>
            </a:pPr>
            <a:r>
              <a:rPr lang="it-IT" dirty="0"/>
              <a:t>Vaccino (Si) &amp; Influenza (No)</a:t>
            </a:r>
          </a:p>
          <a:p>
            <a:pPr marL="360363" lvl="1" indent="-198438" defTabSz="722313">
              <a:buFont typeface="Arial"/>
              <a:buChar char="•"/>
            </a:pPr>
            <a:r>
              <a:rPr lang="it-IT" dirty="0"/>
              <a:t>Vaccino (No) &amp; Influenza (SI)</a:t>
            </a:r>
          </a:p>
          <a:p>
            <a:pPr marL="360363" lvl="1" indent="-198438" defTabSz="722313">
              <a:buFont typeface="Arial"/>
              <a:buChar char="•"/>
            </a:pPr>
            <a:r>
              <a:rPr lang="it-IT" dirty="0"/>
              <a:t>Vaccino (No) &amp; Influenza (Si)</a:t>
            </a:r>
          </a:p>
          <a:p>
            <a:pPr marL="285750" indent="-285750">
              <a:spcBef>
                <a:spcPts val="600"/>
              </a:spcBef>
              <a:buFont typeface="Arial"/>
              <a:buChar char="•"/>
            </a:pPr>
            <a:r>
              <a:rPr lang="it-IT" dirty="0" smtClean="0"/>
              <a:t>Probabilità Marginale</a:t>
            </a:r>
          </a:p>
          <a:p>
            <a:pPr marL="434975" lvl="1" indent="-285750">
              <a:buFont typeface="Arial"/>
              <a:buChar char="•"/>
            </a:pPr>
            <a:r>
              <a:rPr lang="it-IT" dirty="0" err="1" smtClean="0"/>
              <a:t>P</a:t>
            </a:r>
            <a:r>
              <a:rPr lang="it-IT" dirty="0" smtClean="0"/>
              <a:t>[Vaccino (Si)] = 0.45</a:t>
            </a:r>
          </a:p>
          <a:p>
            <a:pPr marL="434975" lvl="1" indent="-285750">
              <a:buFont typeface="Arial"/>
              <a:buChar char="•"/>
            </a:pPr>
            <a:r>
              <a:rPr lang="it-IT" dirty="0" err="1" smtClean="0"/>
              <a:t>P</a:t>
            </a:r>
            <a:r>
              <a:rPr lang="it-IT" dirty="0" smtClean="0"/>
              <a:t>[Influenza (Si)] = 0.53</a:t>
            </a:r>
          </a:p>
          <a:p>
            <a:pPr indent="-307975">
              <a:buFont typeface="Arial"/>
              <a:buChar char="•"/>
            </a:pPr>
            <a:r>
              <a:rPr lang="it-IT" dirty="0" err="1" smtClean="0"/>
              <a:t>P</a:t>
            </a:r>
            <a:r>
              <a:rPr lang="it-IT" dirty="0"/>
              <a:t>[</a:t>
            </a:r>
            <a:r>
              <a:rPr lang="it-IT" dirty="0" smtClean="0"/>
              <a:t>Influenza(Si)|Vaccino(No) = ]   </a:t>
            </a:r>
            <a:endParaRPr lang="it-IT" dirty="0"/>
          </a:p>
        </p:txBody>
      </p:sp>
      <p:sp>
        <p:nvSpPr>
          <p:cNvPr id="9" name="Rettangolo 8"/>
          <p:cNvSpPr/>
          <p:nvPr/>
        </p:nvSpPr>
        <p:spPr>
          <a:xfrm>
            <a:off x="668421" y="5384817"/>
            <a:ext cx="5267158" cy="400110"/>
          </a:xfrm>
          <a:prstGeom prst="rect">
            <a:avLst/>
          </a:prstGeom>
        </p:spPr>
        <p:txBody>
          <a:bodyPr wrap="square">
            <a:spAutoFit/>
          </a:bodyPr>
          <a:lstStyle/>
          <a:p>
            <a:pPr lvl="0" indent="-307975">
              <a:buFont typeface="Arial"/>
              <a:buChar char="•"/>
            </a:pPr>
            <a:r>
              <a:rPr lang="it-IT" sz="2000" dirty="0" err="1">
                <a:solidFill>
                  <a:prstClr val="black"/>
                </a:solidFill>
              </a:rPr>
              <a:t>P</a:t>
            </a:r>
            <a:r>
              <a:rPr lang="it-IT" sz="2000" dirty="0">
                <a:solidFill>
                  <a:prstClr val="black"/>
                </a:solidFill>
              </a:rPr>
              <a:t>[Influenza(Si)|Vaccino</a:t>
            </a:r>
            <a:r>
              <a:rPr lang="it-IT" sz="2000" dirty="0" smtClean="0">
                <a:solidFill>
                  <a:prstClr val="black"/>
                </a:solidFill>
              </a:rPr>
              <a:t>(Si) = 0.25/0.45 = 0.56 </a:t>
            </a:r>
            <a:endParaRPr lang="it-IT" sz="2000" dirty="0">
              <a:solidFill>
                <a:prstClr val="black"/>
              </a:solidFill>
            </a:endParaRPr>
          </a:p>
        </p:txBody>
      </p:sp>
      <p:graphicFrame>
        <p:nvGraphicFramePr>
          <p:cNvPr id="10" name="Oggetto 9"/>
          <p:cNvGraphicFramePr>
            <a:graphicFrameLocks noChangeAspect="1"/>
          </p:cNvGraphicFramePr>
          <p:nvPr>
            <p:extLst>
              <p:ext uri="{D42A27DB-BD31-4B8C-83A1-F6EECF244321}">
                <p14:modId xmlns:p14="http://schemas.microsoft.com/office/powerpoint/2010/main" val="3097902080"/>
              </p:ext>
            </p:extLst>
          </p:nvPr>
        </p:nvGraphicFramePr>
        <p:xfrm>
          <a:off x="6233883" y="5151558"/>
          <a:ext cx="2439888" cy="912306"/>
        </p:xfrm>
        <a:graphic>
          <a:graphicData uri="http://schemas.openxmlformats.org/presentationml/2006/ole">
            <mc:AlternateContent xmlns:mc="http://schemas.openxmlformats.org/markup-compatibility/2006">
              <mc:Choice xmlns:v="urn:schemas-microsoft-com:vml" Requires="v">
                <p:oleObj spid="_x0000_s1064" name="Equation" r:id="rId3" imgW="1460500" imgH="546100" progId="Equation.3">
                  <p:embed/>
                </p:oleObj>
              </mc:Choice>
              <mc:Fallback>
                <p:oleObj name="Equation" r:id="rId3" imgW="1460500" imgH="546100" progId="Equation.3">
                  <p:embed/>
                  <p:pic>
                    <p:nvPicPr>
                      <p:cNvPr id="0" name=""/>
                      <p:cNvPicPr/>
                      <p:nvPr/>
                    </p:nvPicPr>
                    <p:blipFill>
                      <a:blip r:embed="rId4"/>
                      <a:stretch>
                        <a:fillRect/>
                      </a:stretch>
                    </p:blipFill>
                    <p:spPr>
                      <a:xfrm>
                        <a:off x="6233883" y="5151558"/>
                        <a:ext cx="2439888" cy="912306"/>
                      </a:xfrm>
                      <a:prstGeom prst="rect">
                        <a:avLst/>
                      </a:prstGeom>
                    </p:spPr>
                  </p:pic>
                </p:oleObj>
              </mc:Fallback>
            </mc:AlternateContent>
          </a:graphicData>
        </a:graphic>
      </p:graphicFrame>
      <p:sp>
        <p:nvSpPr>
          <p:cNvPr id="11" name="Rettangolo 10"/>
          <p:cNvSpPr/>
          <p:nvPr/>
        </p:nvSpPr>
        <p:spPr>
          <a:xfrm>
            <a:off x="702693" y="5863809"/>
            <a:ext cx="5531190" cy="400110"/>
          </a:xfrm>
          <a:prstGeom prst="rect">
            <a:avLst/>
          </a:prstGeom>
        </p:spPr>
        <p:txBody>
          <a:bodyPr wrap="square">
            <a:spAutoFit/>
          </a:bodyPr>
          <a:lstStyle/>
          <a:p>
            <a:pPr lvl="0" indent="-307975">
              <a:buFont typeface="Arial"/>
              <a:buChar char="•"/>
            </a:pPr>
            <a:r>
              <a:rPr lang="it-IT" sz="2000" dirty="0" err="1">
                <a:solidFill>
                  <a:prstClr val="black"/>
                </a:solidFill>
              </a:rPr>
              <a:t>P</a:t>
            </a:r>
            <a:r>
              <a:rPr lang="it-IT" sz="2000" dirty="0">
                <a:solidFill>
                  <a:prstClr val="black"/>
                </a:solidFill>
              </a:rPr>
              <a:t>[Influenza</a:t>
            </a:r>
            <a:r>
              <a:rPr lang="it-IT" sz="2000" dirty="0" smtClean="0">
                <a:solidFill>
                  <a:prstClr val="black"/>
                </a:solidFill>
              </a:rPr>
              <a:t>(No)</a:t>
            </a:r>
            <a:r>
              <a:rPr lang="it-IT" sz="2000" dirty="0">
                <a:solidFill>
                  <a:prstClr val="black"/>
                </a:solidFill>
              </a:rPr>
              <a:t>|Vaccino</a:t>
            </a:r>
            <a:r>
              <a:rPr lang="it-IT" sz="2000" dirty="0" smtClean="0">
                <a:solidFill>
                  <a:prstClr val="black"/>
                </a:solidFill>
              </a:rPr>
              <a:t>(Si) = 0.20/0.55 = 0.44 </a:t>
            </a:r>
            <a:endParaRPr lang="it-IT" sz="2000" dirty="0">
              <a:solidFill>
                <a:prstClr val="black"/>
              </a:solidFill>
            </a:endParaRPr>
          </a:p>
        </p:txBody>
      </p:sp>
    </p:spTree>
    <p:extLst>
      <p:ext uri="{BB962C8B-B14F-4D97-AF65-F5344CB8AC3E}">
        <p14:creationId xmlns:p14="http://schemas.microsoft.com/office/powerpoint/2010/main" val="2320587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62516"/>
          </a:xfrm>
        </p:spPr>
        <p:txBody>
          <a:bodyPr/>
          <a:lstStyle/>
          <a:p>
            <a:r>
              <a:rPr lang="it-IT" dirty="0" smtClean="0"/>
              <a:t>Probabilità</a:t>
            </a:r>
            <a:endParaRPr lang="it-IT" dirty="0"/>
          </a:p>
        </p:txBody>
      </p:sp>
      <p:sp>
        <p:nvSpPr>
          <p:cNvPr id="3" name="CasellaDiTesto 2"/>
          <p:cNvSpPr txBox="1"/>
          <p:nvPr/>
        </p:nvSpPr>
        <p:spPr>
          <a:xfrm>
            <a:off x="457200" y="1343913"/>
            <a:ext cx="8229600" cy="923330"/>
          </a:xfrm>
          <a:prstGeom prst="rect">
            <a:avLst/>
          </a:prstGeom>
          <a:noFill/>
        </p:spPr>
        <p:txBody>
          <a:bodyPr wrap="square" rtlCol="0">
            <a:spAutoFit/>
          </a:bodyPr>
          <a:lstStyle/>
          <a:p>
            <a:pPr algn="just"/>
            <a:r>
              <a:rPr lang="it-IT" b="1" dirty="0" smtClean="0"/>
              <a:t>Eventi dipendenti e Indipendenti</a:t>
            </a:r>
            <a:r>
              <a:rPr lang="it-IT" dirty="0" smtClean="0"/>
              <a:t>. Approssimativamente, due eventi sono </a:t>
            </a:r>
            <a:r>
              <a:rPr lang="it-IT" i="1" dirty="0" smtClean="0"/>
              <a:t>indipendenti</a:t>
            </a:r>
            <a:r>
              <a:rPr lang="it-IT" dirty="0" smtClean="0"/>
              <a:t> </a:t>
            </a:r>
            <a:r>
              <a:rPr lang="it-IT" i="1" dirty="0" smtClean="0"/>
              <a:t>se la probabilità associata al primo evento non viene modificata </a:t>
            </a:r>
            <a:r>
              <a:rPr lang="it-IT" dirty="0" smtClean="0"/>
              <a:t>quando il secondo evento è noto. </a:t>
            </a:r>
            <a:r>
              <a:rPr lang="it-IT" i="1" dirty="0" smtClean="0"/>
              <a:t>Se la probabilità è modificata, gli eventi sono dipendenti</a:t>
            </a:r>
            <a:r>
              <a:rPr lang="it-IT" dirty="0" smtClean="0"/>
              <a:t>.</a:t>
            </a:r>
          </a:p>
        </p:txBody>
      </p:sp>
      <p:pic>
        <p:nvPicPr>
          <p:cNvPr id="4" name="Immagine 3"/>
          <p:cNvPicPr>
            <a:picLocks noChangeAspect="1"/>
          </p:cNvPicPr>
          <p:nvPr/>
        </p:nvPicPr>
        <p:blipFill>
          <a:blip r:embed="rId3"/>
          <a:stretch>
            <a:fillRect/>
          </a:stretch>
        </p:blipFill>
        <p:spPr>
          <a:xfrm>
            <a:off x="486732" y="4428892"/>
            <a:ext cx="8287558" cy="2226206"/>
          </a:xfrm>
          <a:prstGeom prst="rect">
            <a:avLst/>
          </a:prstGeom>
        </p:spPr>
      </p:pic>
      <p:graphicFrame>
        <p:nvGraphicFramePr>
          <p:cNvPr id="5" name="Tabella 4"/>
          <p:cNvGraphicFramePr>
            <a:graphicFrameLocks noGrp="1"/>
          </p:cNvGraphicFramePr>
          <p:nvPr>
            <p:extLst>
              <p:ext uri="{D42A27DB-BD31-4B8C-83A1-F6EECF244321}">
                <p14:modId xmlns:p14="http://schemas.microsoft.com/office/powerpoint/2010/main" val="974310360"/>
              </p:ext>
            </p:extLst>
          </p:nvPr>
        </p:nvGraphicFramePr>
        <p:xfrm>
          <a:off x="604860" y="2408944"/>
          <a:ext cx="3676316" cy="1854200"/>
        </p:xfrm>
        <a:graphic>
          <a:graphicData uri="http://schemas.openxmlformats.org/drawingml/2006/table">
            <a:tbl>
              <a:tblPr firstRow="1" bandRow="1">
                <a:tableStyleId>{5940675A-B579-460E-94D1-54222C63F5DA}</a:tableStyleId>
              </a:tblPr>
              <a:tblGrid>
                <a:gridCol w="1176421"/>
                <a:gridCol w="882317"/>
                <a:gridCol w="855578"/>
                <a:gridCol w="762000"/>
              </a:tblGrid>
              <a:tr h="370840">
                <a:tc>
                  <a:txBody>
                    <a:bodyPr/>
                    <a:lstStyle/>
                    <a:p>
                      <a:endParaRPr lang="it-IT" dirty="0"/>
                    </a:p>
                  </a:txBody>
                  <a:tcPr/>
                </a:tc>
                <a:tc gridSpan="2">
                  <a:txBody>
                    <a:bodyPr/>
                    <a:lstStyle/>
                    <a:p>
                      <a:pPr algn="ctr"/>
                      <a:r>
                        <a:rPr lang="it-IT" dirty="0" smtClean="0"/>
                        <a:t>Influenza</a:t>
                      </a:r>
                      <a:endParaRPr lang="it-IT" dirty="0"/>
                    </a:p>
                  </a:txBody>
                  <a:tcPr/>
                </a:tc>
                <a:tc hMerge="1">
                  <a:txBody>
                    <a:bodyPr/>
                    <a:lstStyle/>
                    <a:p>
                      <a:endParaRPr lang="it-IT" dirty="0"/>
                    </a:p>
                  </a:txBody>
                  <a:tcPr/>
                </a:tc>
                <a:tc>
                  <a:txBody>
                    <a:bodyPr/>
                    <a:lstStyle/>
                    <a:p>
                      <a:endParaRPr lang="it-IT"/>
                    </a:p>
                  </a:txBody>
                  <a:tcPr/>
                </a:tc>
              </a:tr>
              <a:tr h="370840">
                <a:tc>
                  <a:txBody>
                    <a:bodyPr/>
                    <a:lstStyle/>
                    <a:p>
                      <a:r>
                        <a:rPr lang="it-IT" dirty="0" smtClean="0"/>
                        <a:t>Vaccino</a:t>
                      </a:r>
                      <a:endParaRPr lang="it-IT" dirty="0"/>
                    </a:p>
                  </a:txBody>
                  <a:tcPr/>
                </a:tc>
                <a:tc>
                  <a:txBody>
                    <a:bodyPr/>
                    <a:lstStyle/>
                    <a:p>
                      <a:pPr algn="ctr"/>
                      <a:r>
                        <a:rPr lang="it-IT" b="1" dirty="0" smtClean="0"/>
                        <a:t>Si</a:t>
                      </a:r>
                      <a:endParaRPr lang="it-IT" b="1" dirty="0"/>
                    </a:p>
                  </a:txBody>
                  <a:tcPr/>
                </a:tc>
                <a:tc>
                  <a:txBody>
                    <a:bodyPr/>
                    <a:lstStyle/>
                    <a:p>
                      <a:pPr algn="ctr"/>
                      <a:r>
                        <a:rPr lang="it-IT" dirty="0" smtClean="0"/>
                        <a:t>No</a:t>
                      </a:r>
                      <a:endParaRPr lang="it-IT" dirty="0"/>
                    </a:p>
                  </a:txBody>
                  <a:tcPr/>
                </a:tc>
                <a:tc>
                  <a:txBody>
                    <a:bodyPr/>
                    <a:lstStyle/>
                    <a:p>
                      <a:pPr algn="ctr"/>
                      <a:endParaRPr lang="it-IT"/>
                    </a:p>
                  </a:txBody>
                  <a:tcPr/>
                </a:tc>
              </a:tr>
              <a:tr h="370840">
                <a:tc>
                  <a:txBody>
                    <a:bodyPr/>
                    <a:lstStyle/>
                    <a:p>
                      <a:pPr algn="r"/>
                      <a:r>
                        <a:rPr lang="it-IT" dirty="0" smtClean="0"/>
                        <a:t>Si</a:t>
                      </a:r>
                      <a:endParaRPr lang="it-IT" dirty="0"/>
                    </a:p>
                  </a:txBody>
                  <a:tcPr/>
                </a:tc>
                <a:tc>
                  <a:txBody>
                    <a:bodyPr/>
                    <a:lstStyle/>
                    <a:p>
                      <a:pPr algn="ctr"/>
                      <a:r>
                        <a:rPr lang="it-IT" b="1" dirty="0" smtClean="0"/>
                        <a:t>0.25</a:t>
                      </a:r>
                      <a:endParaRPr lang="it-IT" b="1" dirty="0"/>
                    </a:p>
                  </a:txBody>
                  <a:tcPr/>
                </a:tc>
                <a:tc>
                  <a:txBody>
                    <a:bodyPr/>
                    <a:lstStyle/>
                    <a:p>
                      <a:pPr algn="ctr"/>
                      <a:r>
                        <a:rPr lang="it-IT" dirty="0" smtClean="0"/>
                        <a:t>0.20</a:t>
                      </a:r>
                      <a:endParaRPr lang="it-IT" dirty="0"/>
                    </a:p>
                  </a:txBody>
                  <a:tcPr/>
                </a:tc>
                <a:tc>
                  <a:txBody>
                    <a:bodyPr/>
                    <a:lstStyle/>
                    <a:p>
                      <a:pPr algn="ctr"/>
                      <a:r>
                        <a:rPr lang="it-IT" b="0" dirty="0" smtClean="0"/>
                        <a:t>0.45</a:t>
                      </a:r>
                      <a:endParaRPr lang="it-IT" b="0" dirty="0"/>
                    </a:p>
                  </a:txBody>
                  <a:tcPr/>
                </a:tc>
              </a:tr>
              <a:tr h="370840">
                <a:tc>
                  <a:txBody>
                    <a:bodyPr/>
                    <a:lstStyle/>
                    <a:p>
                      <a:pPr algn="r"/>
                      <a:r>
                        <a:rPr lang="it-IT" dirty="0" smtClean="0"/>
                        <a:t>No</a:t>
                      </a:r>
                      <a:endParaRPr lang="it-IT" dirty="0"/>
                    </a:p>
                  </a:txBody>
                  <a:tcPr/>
                </a:tc>
                <a:tc>
                  <a:txBody>
                    <a:bodyPr/>
                    <a:lstStyle/>
                    <a:p>
                      <a:pPr algn="ctr"/>
                      <a:r>
                        <a:rPr lang="it-IT" b="1" dirty="0" smtClean="0"/>
                        <a:t>0.28</a:t>
                      </a:r>
                      <a:endParaRPr lang="it-IT" b="1" dirty="0"/>
                    </a:p>
                  </a:txBody>
                  <a:tcPr/>
                </a:tc>
                <a:tc>
                  <a:txBody>
                    <a:bodyPr/>
                    <a:lstStyle/>
                    <a:p>
                      <a:pPr algn="ctr"/>
                      <a:r>
                        <a:rPr lang="it-IT" dirty="0" smtClean="0"/>
                        <a:t>0.27</a:t>
                      </a:r>
                      <a:endParaRPr lang="it-IT" dirty="0"/>
                    </a:p>
                  </a:txBody>
                  <a:tcPr/>
                </a:tc>
                <a:tc>
                  <a:txBody>
                    <a:bodyPr/>
                    <a:lstStyle/>
                    <a:p>
                      <a:pPr algn="ctr"/>
                      <a:r>
                        <a:rPr lang="it-IT" dirty="0" smtClean="0"/>
                        <a:t>0.55</a:t>
                      </a:r>
                      <a:endParaRPr lang="it-IT" dirty="0"/>
                    </a:p>
                  </a:txBody>
                  <a:tcPr/>
                </a:tc>
              </a:tr>
              <a:tr h="370840">
                <a:tc>
                  <a:txBody>
                    <a:bodyPr/>
                    <a:lstStyle/>
                    <a:p>
                      <a:pPr algn="r"/>
                      <a:endParaRPr lang="it-IT" dirty="0"/>
                    </a:p>
                  </a:txBody>
                  <a:tcPr/>
                </a:tc>
                <a:tc>
                  <a:txBody>
                    <a:bodyPr/>
                    <a:lstStyle/>
                    <a:p>
                      <a:pPr algn="ctr"/>
                      <a:r>
                        <a:rPr lang="it-IT" b="1" dirty="0" smtClean="0"/>
                        <a:t>0.53</a:t>
                      </a:r>
                      <a:endParaRPr lang="it-IT" b="1" dirty="0"/>
                    </a:p>
                  </a:txBody>
                  <a:tcPr/>
                </a:tc>
                <a:tc>
                  <a:txBody>
                    <a:bodyPr/>
                    <a:lstStyle/>
                    <a:p>
                      <a:pPr algn="ctr"/>
                      <a:r>
                        <a:rPr lang="it-IT" dirty="0" smtClean="0"/>
                        <a:t>0.47</a:t>
                      </a:r>
                      <a:endParaRPr lang="it-IT" dirty="0"/>
                    </a:p>
                  </a:txBody>
                  <a:tcPr/>
                </a:tc>
                <a:tc>
                  <a:txBody>
                    <a:bodyPr/>
                    <a:lstStyle/>
                    <a:p>
                      <a:pPr algn="ctr"/>
                      <a:r>
                        <a:rPr lang="it-IT" dirty="0" smtClean="0"/>
                        <a:t>1.00</a:t>
                      </a:r>
                      <a:endParaRPr lang="it-IT" dirty="0"/>
                    </a:p>
                  </a:txBody>
                  <a:tcPr/>
                </a:tc>
              </a:tr>
            </a:tbl>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190148481"/>
              </p:ext>
            </p:extLst>
          </p:nvPr>
        </p:nvGraphicFramePr>
        <p:xfrm>
          <a:off x="4495170" y="2710241"/>
          <a:ext cx="3678237" cy="1439862"/>
        </p:xfrm>
        <a:graphic>
          <a:graphicData uri="http://schemas.openxmlformats.org/presentationml/2006/ole">
            <mc:AlternateContent xmlns:mc="http://schemas.openxmlformats.org/markup-compatibility/2006">
              <mc:Choice xmlns:v="urn:schemas-microsoft-com:vml" Requires="v">
                <p:oleObj spid="_x0000_s2085" name="Equation" r:id="rId4" imgW="2628900" imgH="1028700" progId="Equation.3">
                  <p:embed/>
                </p:oleObj>
              </mc:Choice>
              <mc:Fallback>
                <p:oleObj name="Equation" r:id="rId4" imgW="2628900" imgH="1028700" progId="Equation.3">
                  <p:embed/>
                  <p:pic>
                    <p:nvPicPr>
                      <p:cNvPr id="0" name=""/>
                      <p:cNvPicPr/>
                      <p:nvPr/>
                    </p:nvPicPr>
                    <p:blipFill>
                      <a:blip r:embed="rId5"/>
                      <a:stretch>
                        <a:fillRect/>
                      </a:stretch>
                    </p:blipFill>
                    <p:spPr>
                      <a:xfrm>
                        <a:off x="4495170" y="2710241"/>
                        <a:ext cx="3678237" cy="1439862"/>
                      </a:xfrm>
                      <a:prstGeom prst="rect">
                        <a:avLst/>
                      </a:prstGeom>
                    </p:spPr>
                  </p:pic>
                </p:oleObj>
              </mc:Fallback>
            </mc:AlternateContent>
          </a:graphicData>
        </a:graphic>
      </p:graphicFrame>
    </p:spTree>
    <p:extLst>
      <p:ext uri="{BB962C8B-B14F-4D97-AF65-F5344CB8AC3E}">
        <p14:creationId xmlns:p14="http://schemas.microsoft.com/office/powerpoint/2010/main" val="2566915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0" y="274638"/>
            <a:ext cx="8229600" cy="1143000"/>
          </a:xfrm>
        </p:spPr>
        <p:txBody>
          <a:bodyPr/>
          <a:lstStyle/>
          <a:p>
            <a:r>
              <a:rPr lang="it-IT" dirty="0" smtClean="0"/>
              <a:t>Probabilità</a:t>
            </a:r>
            <a:endParaRPr lang="it-IT" dirty="0"/>
          </a:p>
        </p:txBody>
      </p:sp>
      <p:pic>
        <p:nvPicPr>
          <p:cNvPr id="3" name="Immagine 2"/>
          <p:cNvPicPr>
            <a:picLocks noChangeAspect="1"/>
          </p:cNvPicPr>
          <p:nvPr/>
        </p:nvPicPr>
        <p:blipFill>
          <a:blip r:embed="rId2"/>
          <a:stretch>
            <a:fillRect/>
          </a:stretch>
        </p:blipFill>
        <p:spPr>
          <a:xfrm>
            <a:off x="0" y="274638"/>
            <a:ext cx="8963844" cy="6523919"/>
          </a:xfrm>
          <a:prstGeom prst="rect">
            <a:avLst/>
          </a:prstGeom>
        </p:spPr>
      </p:pic>
    </p:spTree>
    <p:extLst>
      <p:ext uri="{BB962C8B-B14F-4D97-AF65-F5344CB8AC3E}">
        <p14:creationId xmlns:p14="http://schemas.microsoft.com/office/powerpoint/2010/main" val="61137481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813</TotalTime>
  <Words>2052</Words>
  <Application>Microsoft Macintosh PowerPoint</Application>
  <PresentationFormat>Presentazione su schermo (4:3)</PresentationFormat>
  <Paragraphs>208</Paragraphs>
  <Slides>30</Slides>
  <Notes>1</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30</vt:i4>
      </vt:variant>
    </vt:vector>
  </HeadingPairs>
  <TitlesOfParts>
    <vt:vector size="32" baseType="lpstr">
      <vt:lpstr>Tema di Office</vt:lpstr>
      <vt:lpstr>Microsoft Equation</vt:lpstr>
      <vt:lpstr>Capitoli 4-6</vt:lpstr>
      <vt:lpstr>Contenuto</vt:lpstr>
      <vt:lpstr>Probabilità</vt:lpstr>
      <vt:lpstr>Probabilità</vt:lpstr>
      <vt:lpstr>Presentazione di PowerPoint</vt:lpstr>
      <vt:lpstr>Presentazione di PowerPoint</vt:lpstr>
      <vt:lpstr>Probabilità</vt:lpstr>
      <vt:lpstr>Probabilità</vt:lpstr>
      <vt:lpstr>Probabilità</vt:lpstr>
      <vt:lpstr>Funzione di Probabilità Binomiale</vt:lpstr>
      <vt:lpstr>Funzione di Probabilità di Bernoulli</vt:lpstr>
      <vt:lpstr>Funzione di Probabilità di Bernoulli</vt:lpstr>
      <vt:lpstr>Funzione di distribuzione Binomiale</vt:lpstr>
      <vt:lpstr>P(X=x) e C(X≤x)</vt:lpstr>
      <vt:lpstr>Esercizi</vt:lpstr>
      <vt:lpstr>Esercizi</vt:lpstr>
      <vt:lpstr>Esercizi</vt:lpstr>
      <vt:lpstr>Variabile Casuale Continua</vt:lpstr>
      <vt:lpstr>Distribuzione Normale</vt:lpstr>
      <vt:lpstr>Distribuzione Normale</vt:lpstr>
      <vt:lpstr>Distribuzione Normale Standard</vt:lpstr>
      <vt:lpstr>Distribuzione Normale Standard</vt:lpstr>
      <vt:lpstr>Presentazione di PowerPoint</vt:lpstr>
      <vt:lpstr>Variabile Standard </vt:lpstr>
      <vt:lpstr>Presentazione di PowerPoint</vt:lpstr>
      <vt:lpstr>Esercizi</vt:lpstr>
      <vt:lpstr>Esercizi</vt:lpstr>
      <vt:lpstr>Presentazione di PowerPoint</vt:lpstr>
      <vt:lpstr>Presentazione di PowerPoint</vt:lpstr>
      <vt:lpstr>Presentazione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Capitoli 4-6</dc:title>
  <dc:creator>claudio bonifazzi</dc:creator>
  <cp:lastModifiedBy>claudio bonifazzi</cp:lastModifiedBy>
  <cp:revision>69</cp:revision>
  <dcterms:created xsi:type="dcterms:W3CDTF">2016-11-13T09:28:30Z</dcterms:created>
  <dcterms:modified xsi:type="dcterms:W3CDTF">2016-11-13T23:01:34Z</dcterms:modified>
</cp:coreProperties>
</file>