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4" r:id="rId1"/>
  </p:sldMasterIdLst>
  <p:notesMasterIdLst>
    <p:notesMasterId r:id="rId53"/>
  </p:notesMasterIdLst>
  <p:sldIdLst>
    <p:sldId id="256" r:id="rId2"/>
    <p:sldId id="259" r:id="rId3"/>
    <p:sldId id="301" r:id="rId4"/>
    <p:sldId id="262" r:id="rId5"/>
    <p:sldId id="345" r:id="rId6"/>
    <p:sldId id="346" r:id="rId7"/>
    <p:sldId id="261" r:id="rId8"/>
    <p:sldId id="347" r:id="rId9"/>
    <p:sldId id="264" r:id="rId10"/>
    <p:sldId id="348" r:id="rId11"/>
    <p:sldId id="265" r:id="rId12"/>
    <p:sldId id="266" r:id="rId13"/>
    <p:sldId id="385" r:id="rId14"/>
    <p:sldId id="291" r:id="rId15"/>
    <p:sldId id="267" r:id="rId16"/>
    <p:sldId id="277" r:id="rId17"/>
    <p:sldId id="284" r:id="rId18"/>
    <p:sldId id="285" r:id="rId19"/>
    <p:sldId id="288" r:id="rId20"/>
    <p:sldId id="350" r:id="rId21"/>
    <p:sldId id="290" r:id="rId22"/>
    <p:sldId id="436" r:id="rId23"/>
    <p:sldId id="286" r:id="rId24"/>
    <p:sldId id="351" r:id="rId25"/>
    <p:sldId id="292" r:id="rId26"/>
    <p:sldId id="355" r:id="rId27"/>
    <p:sldId id="269" r:id="rId28"/>
    <p:sldId id="437" r:id="rId29"/>
    <p:sldId id="356" r:id="rId30"/>
    <p:sldId id="357" r:id="rId31"/>
    <p:sldId id="358" r:id="rId32"/>
    <p:sldId id="359" r:id="rId33"/>
    <p:sldId id="438" r:id="rId34"/>
    <p:sldId id="354" r:id="rId35"/>
    <p:sldId id="417" r:id="rId36"/>
    <p:sldId id="352" r:id="rId37"/>
    <p:sldId id="418" r:id="rId38"/>
    <p:sldId id="419" r:id="rId39"/>
    <p:sldId id="420" r:id="rId40"/>
    <p:sldId id="422" r:id="rId41"/>
    <p:sldId id="424" r:id="rId42"/>
    <p:sldId id="425" r:id="rId43"/>
    <p:sldId id="426" r:id="rId44"/>
    <p:sldId id="427" r:id="rId45"/>
    <p:sldId id="428" r:id="rId46"/>
    <p:sldId id="429" r:id="rId47"/>
    <p:sldId id="430" r:id="rId48"/>
    <p:sldId id="431" r:id="rId49"/>
    <p:sldId id="432" r:id="rId50"/>
    <p:sldId id="433" r:id="rId51"/>
    <p:sldId id="434" r:id="rId52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74">
          <p15:clr>
            <a:srgbClr val="A4A3A4"/>
          </p15:clr>
        </p15:guide>
        <p15:guide id="2" orient="horz" pos="468">
          <p15:clr>
            <a:srgbClr val="A4A3A4"/>
          </p15:clr>
        </p15:guide>
        <p15:guide id="3" pos="5274">
          <p15:clr>
            <a:srgbClr val="A4A3A4"/>
          </p15:clr>
        </p15:guide>
        <p15:guide id="4" pos="5501">
          <p15:clr>
            <a:srgbClr val="A4A3A4"/>
          </p15:clr>
        </p15:guide>
        <p15:guide id="5" pos="25">
          <p15:clr>
            <a:srgbClr val="A4A3A4"/>
          </p15:clr>
        </p15:guide>
        <p15:guide id="6" pos="3553">
          <p15:clr>
            <a:srgbClr val="A4A3A4"/>
          </p15:clr>
        </p15:guide>
        <p15:guide id="7" pos="2133">
          <p15:clr>
            <a:srgbClr val="A4A3A4"/>
          </p15:clr>
        </p15:guide>
        <p15:guide id="8" pos="28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1B06BA"/>
    <a:srgbClr val="FFF4B2"/>
    <a:srgbClr val="FFFF00"/>
    <a:srgbClr val="191967"/>
    <a:srgbClr val="0B1374"/>
    <a:srgbClr val="F8F8F8"/>
    <a:srgbClr val="EAEAEA"/>
    <a:srgbClr val="FF66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Stile chi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4"/>
    <p:restoredTop sz="90788" autoAdjust="0"/>
  </p:normalViewPr>
  <p:slideViewPr>
    <p:cSldViewPr snapToGrid="0">
      <p:cViewPr varScale="1">
        <p:scale>
          <a:sx n="126" d="100"/>
          <a:sy n="126" d="100"/>
        </p:scale>
        <p:origin x="1904" y="168"/>
      </p:cViewPr>
      <p:guideLst>
        <p:guide orient="horz" pos="174"/>
        <p:guide orient="horz" pos="468"/>
        <p:guide pos="5274"/>
        <p:guide pos="5501"/>
        <p:guide pos="25"/>
        <p:guide pos="3553"/>
        <p:guide pos="2133"/>
        <p:guide pos="2870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4" Type="http://schemas.openxmlformats.org/officeDocument/2006/relationships/slide" Target="slides/slide4.xml"/><Relationship Id="rId5" Type="http://schemas.openxmlformats.org/officeDocument/2006/relationships/slide" Target="slides/slide9.xml"/><Relationship Id="rId6" Type="http://schemas.openxmlformats.org/officeDocument/2006/relationships/slide" Target="slides/slide17.xml"/><Relationship Id="rId1" Type="http://schemas.openxmlformats.org/officeDocument/2006/relationships/slide" Target="slides/slide1.xml"/><Relationship Id="rId2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Relationship Id="rId2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Relationship Id="rId2" Type="http://schemas.openxmlformats.org/officeDocument/2006/relationships/image" Target="../media/image2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Relationship Id="rId2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Relationship Id="rId2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Relationship Id="rId2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Relationship Id="rId2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4" Type="http://schemas.openxmlformats.org/officeDocument/2006/relationships/image" Target="../media/image61.emf"/><Relationship Id="rId5" Type="http://schemas.openxmlformats.org/officeDocument/2006/relationships/image" Target="../media/image62.wmf"/><Relationship Id="rId6" Type="http://schemas.openxmlformats.org/officeDocument/2006/relationships/image" Target="../media/image63.wmf"/><Relationship Id="rId1" Type="http://schemas.openxmlformats.org/officeDocument/2006/relationships/image" Target="../media/image58.emf"/><Relationship Id="rId2" Type="http://schemas.openxmlformats.org/officeDocument/2006/relationships/image" Target="../media/image5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4" Type="http://schemas.openxmlformats.org/officeDocument/2006/relationships/image" Target="../media/image67.emf"/><Relationship Id="rId5" Type="http://schemas.openxmlformats.org/officeDocument/2006/relationships/image" Target="../media/image68.emf"/><Relationship Id="rId1" Type="http://schemas.openxmlformats.org/officeDocument/2006/relationships/image" Target="../media/image64.wmf"/><Relationship Id="rId2" Type="http://schemas.openxmlformats.org/officeDocument/2006/relationships/image" Target="../media/image6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27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327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27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C818465A-4D28-4046-A79C-3B0E6031D1DB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15119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465A-4D28-4046-A79C-3B0E6031D1DB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7154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465A-4D28-4046-A79C-3B0E6031D1DB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0383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b="1" dirty="0" smtClean="0"/>
              <a:t>NOTE 02/100. </a:t>
            </a:r>
            <a:r>
              <a:rPr lang="it-IT" dirty="0" smtClean="0"/>
              <a:t>Aggiungere un collegamento al file </a:t>
            </a:r>
            <a:r>
              <a:rPr lang="it-IT" dirty="0" err="1" smtClean="0"/>
              <a:t>StemLeaf_Pb</a:t>
            </a:r>
            <a:r>
              <a:rPr lang="it-IT" dirty="0" smtClean="0"/>
              <a:t>.   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465A-4D28-4046-A79C-3B0E6031D1DB}" type="slidenum">
              <a:rPr lang="it-IT" smtClean="0"/>
              <a:pPr>
                <a:defRPr/>
              </a:pPr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765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465A-4D28-4046-A79C-3B0E6031D1DB}" type="slidenum">
              <a:rPr lang="it-IT" smtClean="0"/>
              <a:pPr>
                <a:defRPr/>
              </a:pPr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906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465A-4D28-4046-A79C-3B0E6031D1DB}" type="slidenum">
              <a:rPr lang="it-IT" smtClean="0"/>
              <a:pPr>
                <a:defRPr/>
              </a:pPr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5778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‹n.›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10/5/17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‹n.›</a:t>
            </a:fld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laf5.unife.it/Default.html" TargetMode="External"/><Relationship Id="rId4" Type="http://schemas.openxmlformats.org/officeDocument/2006/relationships/hyperlink" Target="http://www.unife.it/medicina/scienzemotorie/minisiti-LT/fisica-informatica-e-analisi-dei-dati/modulo-di-analisi-dei-dati/materiale-didattico/2017-18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claudio.bonifazzi@unife.it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7.wmf"/><Relationship Id="rId7" Type="http://schemas.openxmlformats.org/officeDocument/2006/relationships/hyperlink" Target="Capitolo2/Capitolo2.docx" TargetMode="External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jpeg"/><Relationship Id="rId7" Type="http://schemas.openxmlformats.org/officeDocument/2006/relationships/image" Target="../media/image15.jpeg"/><Relationship Id="rId8" Type="http://schemas.openxmlformats.org/officeDocument/2006/relationships/hyperlink" Target="Anagrafe.xlsx" TargetMode="Externa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6" Type="http://schemas.openxmlformats.org/officeDocument/2006/relationships/hyperlink" Target="EsStatDesc.xls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wmf"/><Relationship Id="rId3" Type="http://schemas.openxmlformats.org/officeDocument/2006/relationships/hyperlink" Target="file:///localhost/Volumes/TEMPDISK/TEMPDISK/DIDATTICA/ANALISI%20DATI/AA2014-15/Lezioni_Cap1-3/Ingaggi.xls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i_Microsoft_Word_97_-_20041.doc"/><Relationship Id="rId4" Type="http://schemas.openxmlformats.org/officeDocument/2006/relationships/image" Target="../media/image20.wmf"/><Relationship Id="rId5" Type="http://schemas.openxmlformats.org/officeDocument/2006/relationships/oleObject" Target="../embeddings/Foglio_di_lavoro_di_Microsoft_Excel_97_-_20042.xls"/><Relationship Id="rId6" Type="http://schemas.openxmlformats.org/officeDocument/2006/relationships/image" Target="../media/image21.emf"/><Relationship Id="rId7" Type="http://schemas.openxmlformats.org/officeDocument/2006/relationships/hyperlink" Target="PreIscrizioni.docx" TargetMode="External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hyperlink" Target="StemLeaf_Pb.xlsx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22.w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23.wmf"/><Relationship Id="rId7" Type="http://schemas.openxmlformats.org/officeDocument/2006/relationships/image" Target="../media/image24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hyperlink" Target="StudentiSMGrafici.xlsx" TargetMode="Externa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5.bin"/><Relationship Id="rId5" Type="http://schemas.openxmlformats.org/officeDocument/2006/relationships/image" Target="../media/image27.wmf"/><Relationship Id="rId6" Type="http://schemas.openxmlformats.org/officeDocument/2006/relationships/oleObject" Target="../embeddings/oleObject6.bin"/><Relationship Id="rId7" Type="http://schemas.openxmlformats.org/officeDocument/2006/relationships/image" Target="../media/image28.wmf"/><Relationship Id="rId8" Type="http://schemas.openxmlformats.org/officeDocument/2006/relationships/hyperlink" Target="Salutisti.xlsx" TargetMode="External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Concentrazione_Pb.xlsx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5" Type="http://schemas.openxmlformats.org/officeDocument/2006/relationships/hyperlink" Target="StudentiSM_IPosizioneDispersione.xlsx" TargetMode="External"/><Relationship Id="rId6" Type="http://schemas.openxmlformats.org/officeDocument/2006/relationships/hyperlink" Target="StemLeaf.xlsx" TargetMode="Externa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32.wmf"/><Relationship Id="rId5" Type="http://schemas.openxmlformats.org/officeDocument/2006/relationships/oleObject" Target="../embeddings/oleObject8.bin"/><Relationship Id="rId6" Type="http://schemas.openxmlformats.org/officeDocument/2006/relationships/image" Target="../media/image33.wmf"/><Relationship Id="rId7" Type="http://schemas.openxmlformats.org/officeDocument/2006/relationships/image" Target="../media/image34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4" Type="http://schemas.openxmlformats.org/officeDocument/2006/relationships/oleObject" Target="../embeddings/oleObject9.bin"/><Relationship Id="rId5" Type="http://schemas.openxmlformats.org/officeDocument/2006/relationships/image" Target="../media/image35.wmf"/><Relationship Id="rId6" Type="http://schemas.openxmlformats.org/officeDocument/2006/relationships/oleObject" Target="../embeddings/oleObject10.bin"/><Relationship Id="rId7" Type="http://schemas.openxmlformats.org/officeDocument/2006/relationships/image" Target="../media/image36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dboxp_FC1.xlsx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Relationship Id="rId3" Type="http://schemas.openxmlformats.org/officeDocument/2006/relationships/hyperlink" Target="file:///localhost/Volumes/TEMPDISK/TEMPDISK/DIDATTICA/ANALISI%20DATI/AA2014-15/Lezioni_Cap1-3/dboxp_FC1.xlsx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http://www.aulaf5.unife.it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7" Type="http://schemas.openxmlformats.org/officeDocument/2006/relationships/hyperlink" Target="dboxpbenzina.xlsx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wmf"/><Relationship Id="rId3" Type="http://schemas.openxmlformats.org/officeDocument/2006/relationships/image" Target="../media/image57.emf"/></Relationships>
</file>

<file path=ppt/slides/_rels/slide35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4.bin"/><Relationship Id="rId12" Type="http://schemas.openxmlformats.org/officeDocument/2006/relationships/image" Target="../media/image61.emf"/><Relationship Id="rId13" Type="http://schemas.openxmlformats.org/officeDocument/2006/relationships/oleObject" Target="../embeddings/oleObject15.bin"/><Relationship Id="rId14" Type="http://schemas.openxmlformats.org/officeDocument/2006/relationships/image" Target="../media/image62.wmf"/><Relationship Id="rId15" Type="http://schemas.openxmlformats.org/officeDocument/2006/relationships/oleObject" Target="../embeddings/oleObject16.bin"/><Relationship Id="rId16" Type="http://schemas.openxmlformats.org/officeDocument/2006/relationships/image" Target="../media/image63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56.wmf"/><Relationship Id="rId4" Type="http://schemas.openxmlformats.org/officeDocument/2006/relationships/image" Target="../media/image57.emf"/><Relationship Id="rId5" Type="http://schemas.openxmlformats.org/officeDocument/2006/relationships/oleObject" Target="../embeddings/oleObject11.bin"/><Relationship Id="rId6" Type="http://schemas.openxmlformats.org/officeDocument/2006/relationships/image" Target="../media/image58.emf"/><Relationship Id="rId7" Type="http://schemas.openxmlformats.org/officeDocument/2006/relationships/oleObject" Target="../embeddings/oleObject12.bin"/><Relationship Id="rId8" Type="http://schemas.openxmlformats.org/officeDocument/2006/relationships/image" Target="../media/image59.wmf"/><Relationship Id="rId9" Type="http://schemas.openxmlformats.org/officeDocument/2006/relationships/oleObject" Target="../embeddings/oleObject13.bin"/><Relationship Id="rId10" Type="http://schemas.openxmlformats.org/officeDocument/2006/relationships/image" Target="../media/image60.emf"/></Relationships>
</file>

<file path=ppt/slides/_rels/slide3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6.wmf"/><Relationship Id="rId12" Type="http://schemas.openxmlformats.org/officeDocument/2006/relationships/oleObject" Target="../embeddings/oleObject20.bin"/><Relationship Id="rId13" Type="http://schemas.openxmlformats.org/officeDocument/2006/relationships/image" Target="../media/image67.emf"/><Relationship Id="rId14" Type="http://schemas.openxmlformats.org/officeDocument/2006/relationships/oleObject" Target="../embeddings/oleObject21.bin"/><Relationship Id="rId15" Type="http://schemas.openxmlformats.org/officeDocument/2006/relationships/image" Target="../media/image68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57.emf"/><Relationship Id="rId4" Type="http://schemas.openxmlformats.org/officeDocument/2006/relationships/image" Target="../media/image69.wmf"/><Relationship Id="rId5" Type="http://schemas.openxmlformats.org/officeDocument/2006/relationships/hyperlink" Target="Primipare.xlsx" TargetMode="External"/><Relationship Id="rId6" Type="http://schemas.openxmlformats.org/officeDocument/2006/relationships/oleObject" Target="../embeddings/oleObject17.bin"/><Relationship Id="rId7" Type="http://schemas.openxmlformats.org/officeDocument/2006/relationships/image" Target="../media/image64.wmf"/><Relationship Id="rId8" Type="http://schemas.openxmlformats.org/officeDocument/2006/relationships/oleObject" Target="../embeddings/oleObject18.bin"/><Relationship Id="rId9" Type="http://schemas.openxmlformats.org/officeDocument/2006/relationships/image" Target="../media/image65.wmf"/><Relationship Id="rId10" Type="http://schemas.openxmlformats.org/officeDocument/2006/relationships/oleObject" Target="../embeddings/oleObject19.bin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8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9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0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1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StudentiSM.xlsx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oleObject" Target="../embeddings/oleObject22.bin"/><Relationship Id="rId5" Type="http://schemas.openxmlformats.org/officeDocument/2006/relationships/image" Target="../media/image82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hyperlink" Target="Capitolo1/Capitolo1.docx" TargetMode="Externa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Relationship Id="rId3" Type="http://schemas.openxmlformats.org/officeDocument/2006/relationships/hyperlink" Target="datiesame.xl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66738" y="795315"/>
            <a:ext cx="8285162" cy="252705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it-IT" sz="5400" b="0" dirty="0" smtClean="0">
                <a:latin typeface="Tahoma" charset="0"/>
              </a:rPr>
              <a:t>Analisi dei Dati</a:t>
            </a:r>
            <a:br>
              <a:rPr lang="it-IT" sz="5400" b="0" dirty="0" smtClean="0">
                <a:latin typeface="Tahoma" charset="0"/>
              </a:rPr>
            </a:br>
            <a:r>
              <a:rPr lang="it-IT" sz="2000" dirty="0">
                <a:latin typeface="Tahoma" charset="0"/>
              </a:rPr>
              <a:t>Corso di Laurea in Scienze Motorie AA </a:t>
            </a:r>
            <a:r>
              <a:rPr lang="it-IT" sz="2000" dirty="0" smtClean="0">
                <a:latin typeface="Tahoma" charset="0"/>
              </a:rPr>
              <a:t>2017/18 </a:t>
            </a:r>
            <a:r>
              <a:rPr lang="it-IT" sz="2000" dirty="0">
                <a:latin typeface="Tahoma" charset="0"/>
              </a:rPr>
              <a:t/>
            </a:r>
            <a:br>
              <a:rPr lang="it-IT" sz="2000" dirty="0">
                <a:latin typeface="Tahoma" charset="0"/>
              </a:rPr>
            </a:br>
            <a:r>
              <a:rPr lang="it-IT" sz="2000" dirty="0">
                <a:latin typeface="Tahoma" charset="0"/>
              </a:rPr>
              <a:t>Corso Teorico/Pratico I Anno I Semestre</a:t>
            </a:r>
            <a:br>
              <a:rPr lang="it-IT" sz="2000" dirty="0">
                <a:latin typeface="Tahoma" charset="0"/>
              </a:rPr>
            </a:br>
            <a:endParaRPr lang="it-IT" sz="2000" b="0" dirty="0">
              <a:latin typeface="Tahoma" charset="0"/>
            </a:endParaRPr>
          </a:p>
        </p:txBody>
      </p:sp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66716" y="3501432"/>
            <a:ext cx="8185184" cy="3356568"/>
          </a:xfrm>
        </p:spPr>
        <p:txBody>
          <a:bodyPr>
            <a:noAutofit/>
          </a:bodyPr>
          <a:lstStyle/>
          <a:p>
            <a:pPr algn="l" eaLnBrk="1" hangingPunct="1">
              <a:lnSpc>
                <a:spcPct val="120000"/>
              </a:lnSpc>
            </a:pPr>
            <a:r>
              <a:rPr lang="it-IT" sz="3600" dirty="0" smtClean="0">
                <a:latin typeface="Tahoma" charset="0"/>
              </a:rPr>
              <a:t>Gruppo I – Capitoli 1-3</a:t>
            </a:r>
            <a:endParaRPr lang="it-IT" sz="3600" dirty="0">
              <a:latin typeface="Tahoma" charset="0"/>
            </a:endParaRPr>
          </a:p>
          <a:p>
            <a:pPr algn="l" eaLnBrk="1" hangingPunct="1">
              <a:lnSpc>
                <a:spcPct val="120000"/>
              </a:lnSpc>
              <a:spcBef>
                <a:spcPts val="0"/>
              </a:spcBef>
            </a:pPr>
            <a:endParaRPr lang="it-IT" sz="1600" dirty="0">
              <a:latin typeface="Tahoma" charset="0"/>
            </a:endParaRPr>
          </a:p>
          <a:p>
            <a:pPr algn="l" eaLnBrk="1" hangingPunct="1">
              <a:lnSpc>
                <a:spcPct val="120000"/>
              </a:lnSpc>
              <a:spcBef>
                <a:spcPts val="0"/>
              </a:spcBef>
            </a:pPr>
            <a:r>
              <a:rPr lang="it-IT" sz="1600" dirty="0" smtClean="0">
                <a:latin typeface="Tahoma" charset="0"/>
              </a:rPr>
              <a:t>Prof</a:t>
            </a:r>
            <a:r>
              <a:rPr lang="it-IT" sz="1600" dirty="0">
                <a:latin typeface="Tahoma" charset="0"/>
              </a:rPr>
              <a:t>. Claudio Bonifazzi</a:t>
            </a:r>
          </a:p>
          <a:p>
            <a:pPr algn="l" eaLnBrk="1" hangingPunct="1">
              <a:lnSpc>
                <a:spcPct val="120000"/>
              </a:lnSpc>
              <a:spcBef>
                <a:spcPts val="0"/>
              </a:spcBef>
            </a:pPr>
            <a:r>
              <a:rPr lang="it-IT" sz="1600" dirty="0" err="1">
                <a:latin typeface="Tahoma" charset="0"/>
              </a:rPr>
              <a:t>Dip</a:t>
            </a:r>
            <a:r>
              <a:rPr lang="it-IT" sz="1600" dirty="0">
                <a:latin typeface="Tahoma" charset="0"/>
              </a:rPr>
              <a:t>. Scienze Biomediche e </a:t>
            </a:r>
            <a:r>
              <a:rPr lang="it-IT" sz="1600" dirty="0" smtClean="0">
                <a:latin typeface="Tahoma" charset="0"/>
              </a:rPr>
              <a:t>Chirurgico Specialistiche</a:t>
            </a:r>
            <a:endParaRPr lang="it-IT" sz="1600" dirty="0">
              <a:latin typeface="Tahoma" charset="0"/>
            </a:endParaRPr>
          </a:p>
          <a:p>
            <a:pPr algn="l" eaLnBrk="1" hangingPunct="1">
              <a:lnSpc>
                <a:spcPct val="120000"/>
              </a:lnSpc>
              <a:spcBef>
                <a:spcPts val="0"/>
              </a:spcBef>
            </a:pPr>
            <a:r>
              <a:rPr lang="it-IT" sz="1600" dirty="0">
                <a:latin typeface="Tahoma" charset="0"/>
                <a:hlinkClick r:id="rId2"/>
              </a:rPr>
              <a:t>claudio.bonifazzi@</a:t>
            </a:r>
            <a:r>
              <a:rPr lang="it-IT" sz="1600" dirty="0" smtClean="0">
                <a:latin typeface="Tahoma" charset="0"/>
                <a:hlinkClick r:id="rId2"/>
              </a:rPr>
              <a:t>unife.it</a:t>
            </a:r>
            <a:endParaRPr lang="it-IT" sz="1600" dirty="0" smtClean="0">
              <a:latin typeface="Tahoma" charset="0"/>
              <a:hlinkClick r:id="rId3"/>
            </a:endParaRPr>
          </a:p>
          <a:p>
            <a:pPr algn="l" eaLnBrk="1" hangingPunct="1">
              <a:lnSpc>
                <a:spcPct val="120000"/>
              </a:lnSpc>
              <a:spcBef>
                <a:spcPct val="40000"/>
              </a:spcBef>
            </a:pPr>
            <a:r>
              <a:rPr lang="it-IT" sz="1600" dirty="0" smtClean="0">
                <a:latin typeface="Tahoma" charset="0"/>
                <a:hlinkClick r:id="rId3"/>
              </a:rPr>
              <a:t>www.aulaf5</a:t>
            </a:r>
            <a:r>
              <a:rPr lang="it-IT" sz="1600" dirty="0">
                <a:latin typeface="Tahoma" charset="0"/>
                <a:hlinkClick r:id="rId3"/>
              </a:rPr>
              <a:t>.unife.it/</a:t>
            </a:r>
            <a:r>
              <a:rPr lang="it-IT" sz="1600" dirty="0" smtClean="0">
                <a:latin typeface="Tahoma" charset="0"/>
                <a:hlinkClick r:id="rId3"/>
              </a:rPr>
              <a:t>Default.html</a:t>
            </a:r>
            <a:endParaRPr lang="it-IT" sz="1600" dirty="0" smtClean="0">
              <a:latin typeface="Tahoma" charset="0"/>
            </a:endParaRPr>
          </a:p>
          <a:p>
            <a:pPr>
              <a:lnSpc>
                <a:spcPct val="120000"/>
              </a:lnSpc>
              <a:spcBef>
                <a:spcPct val="40000"/>
              </a:spcBef>
            </a:pPr>
            <a:r>
              <a:rPr lang="it-IT" sz="1600" dirty="0" err="1" smtClean="0">
                <a:solidFill>
                  <a:srgbClr val="0033CC"/>
                </a:solidFill>
                <a:latin typeface="Tahoma" charset="0"/>
              </a:rPr>
              <a:t>Dowload</a:t>
            </a:r>
            <a:r>
              <a:rPr lang="it-IT" sz="1600" dirty="0" smtClean="0">
                <a:solidFill>
                  <a:srgbClr val="0033CC"/>
                </a:solidFill>
                <a:latin typeface="Tahoma" charset="0"/>
              </a:rPr>
              <a:t> appunti</a:t>
            </a:r>
            <a:r>
              <a:rPr lang="it-IT" sz="1600" dirty="0">
                <a:solidFill>
                  <a:srgbClr val="0033CC"/>
                </a:solidFill>
                <a:latin typeface="Tahoma" charset="0"/>
              </a:rPr>
              <a:t>: </a:t>
            </a:r>
            <a:endParaRPr lang="it-IT" sz="1600" dirty="0" smtClean="0">
              <a:solidFill>
                <a:srgbClr val="0033CC"/>
              </a:solidFill>
              <a:latin typeface="Tahoma" charset="0"/>
            </a:endParaRPr>
          </a:p>
          <a:p>
            <a:pPr>
              <a:lnSpc>
                <a:spcPct val="120000"/>
              </a:lnSpc>
              <a:spcBef>
                <a:spcPct val="40000"/>
              </a:spcBef>
            </a:pPr>
            <a:r>
              <a:rPr lang="it-IT" sz="1400" dirty="0" smtClean="0">
                <a:solidFill>
                  <a:srgbClr val="0033CC"/>
                </a:solidFill>
                <a:latin typeface="Tahoma" charset="0"/>
                <a:hlinkClick r:id="rId4"/>
              </a:rPr>
              <a:t>http</a:t>
            </a:r>
            <a:r>
              <a:rPr lang="it-IT" sz="1400" dirty="0">
                <a:solidFill>
                  <a:srgbClr val="0033CC"/>
                </a:solidFill>
                <a:latin typeface="Tahoma" charset="0"/>
                <a:hlinkClick r:id="rId4"/>
              </a:rPr>
              <a:t>://</a:t>
            </a:r>
            <a:r>
              <a:rPr lang="it-IT" sz="1400" dirty="0" smtClean="0">
                <a:solidFill>
                  <a:srgbClr val="0033CC"/>
                </a:solidFill>
                <a:latin typeface="Tahoma" charset="0"/>
                <a:hlinkClick r:id="rId4"/>
              </a:rPr>
              <a:t>www.unife.it/medicina/scienzemotorie/minisiti</a:t>
            </a:r>
            <a:r>
              <a:rPr lang="it-IT" sz="1400" smtClean="0">
                <a:solidFill>
                  <a:srgbClr val="0033CC"/>
                </a:solidFill>
                <a:latin typeface="Tahoma" charset="0"/>
                <a:hlinkClick r:id="rId4"/>
              </a:rPr>
              <a:t>-LT/fisica-informatica-e-analisi-dei-dati/modulo-di-analisi-dei-dati/materiale-didattico/2017-18</a:t>
            </a:r>
            <a:r>
              <a:rPr lang="it-IT" sz="1400" smtClean="0">
                <a:solidFill>
                  <a:srgbClr val="0033CC"/>
                </a:solidFill>
                <a:latin typeface="Tahoma" charset="0"/>
              </a:rPr>
              <a:t> </a:t>
            </a:r>
            <a:endParaRPr lang="it-IT" sz="1400" dirty="0">
              <a:solidFill>
                <a:srgbClr val="0033CC"/>
              </a:solidFill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52425"/>
            <a:ext cx="77724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it-IT" sz="4000" b="0">
                <a:latin typeface="Tahoma" charset="0"/>
              </a:rPr>
              <a:t>Distribuzione delle Frequenze </a:t>
            </a:r>
          </a:p>
        </p:txBody>
      </p:sp>
      <p:sp>
        <p:nvSpPr>
          <p:cNvPr id="12290" name="Text Box 5"/>
          <p:cNvSpPr txBox="1">
            <a:spLocks noChangeArrowheads="1"/>
          </p:cNvSpPr>
          <p:nvPr/>
        </p:nvSpPr>
        <p:spPr bwMode="auto">
          <a:xfrm>
            <a:off x="361950" y="1236663"/>
            <a:ext cx="7693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2000" b="0" dirty="0">
                <a:solidFill>
                  <a:srgbClr val="292934"/>
                </a:solidFill>
                <a:latin typeface="+mn-lt"/>
              </a:rPr>
              <a:t>Dati grezzi o </a:t>
            </a:r>
            <a:r>
              <a:rPr lang="it-IT" sz="2000" b="0" dirty="0" err="1">
                <a:solidFill>
                  <a:srgbClr val="292934"/>
                </a:solidFill>
                <a:latin typeface="+mn-lt"/>
              </a:rPr>
              <a:t>Raw</a:t>
            </a:r>
            <a:r>
              <a:rPr lang="it-IT" sz="2000" b="0" dirty="0">
                <a:solidFill>
                  <a:srgbClr val="292934"/>
                </a:solidFill>
                <a:latin typeface="+mn-lt"/>
              </a:rPr>
              <a:t> data</a:t>
            </a:r>
          </a:p>
        </p:txBody>
      </p:sp>
      <p:sp>
        <p:nvSpPr>
          <p:cNvPr id="12293" name="Text Box 154"/>
          <p:cNvSpPr txBox="1">
            <a:spLocks noChangeArrowheads="1"/>
          </p:cNvSpPr>
          <p:nvPr/>
        </p:nvSpPr>
        <p:spPr bwMode="auto">
          <a:xfrm>
            <a:off x="5405327" y="1718695"/>
            <a:ext cx="3699817" cy="192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400" dirty="0">
                <a:solidFill>
                  <a:srgbClr val="292934"/>
                </a:solidFill>
                <a:latin typeface="Tahoma" charset="0"/>
              </a:rPr>
              <a:t>Corso di Laurea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400" b="0" dirty="0">
                <a:solidFill>
                  <a:srgbClr val="292934"/>
                </a:solidFill>
                <a:latin typeface="Tahoma" charset="0"/>
              </a:rPr>
              <a:t>Medicina </a:t>
            </a:r>
            <a:r>
              <a:rPr lang="it-IT" sz="1400" b="0" dirty="0" smtClean="0">
                <a:solidFill>
                  <a:srgbClr val="292934"/>
                </a:solidFill>
                <a:latin typeface="Tahoma" charset="0"/>
              </a:rPr>
              <a:t>Chirurgia 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</a:rPr>
              <a:t>(MC), Odontoiatria (O), </a:t>
            </a:r>
            <a:endParaRPr lang="it-IT" sz="1400" b="0" dirty="0" smtClean="0">
              <a:solidFill>
                <a:srgbClr val="292934"/>
              </a:solidFill>
              <a:latin typeface="Tahoma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it-IT" sz="1400" b="0" dirty="0" smtClean="0">
                <a:solidFill>
                  <a:srgbClr val="292934"/>
                </a:solidFill>
                <a:latin typeface="Tahoma" charset="0"/>
              </a:rPr>
              <a:t>Scienze 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</a:rPr>
              <a:t>Motorie (SM), </a:t>
            </a:r>
            <a:r>
              <a:rPr lang="it-IT" sz="1400" b="0" dirty="0" smtClean="0">
                <a:solidFill>
                  <a:srgbClr val="292934"/>
                </a:solidFill>
                <a:latin typeface="Tahoma" charset="0"/>
              </a:rPr>
              <a:t>Infermieristica 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</a:rPr>
              <a:t>(I)</a:t>
            </a:r>
            <a:r>
              <a:rPr lang="it-IT" sz="1400" b="0" dirty="0" smtClean="0">
                <a:solidFill>
                  <a:srgbClr val="292934"/>
                </a:solidFill>
                <a:latin typeface="Tahoma" charset="0"/>
              </a:rPr>
              <a:t>,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400" b="0" dirty="0" smtClean="0">
                <a:solidFill>
                  <a:srgbClr val="292934"/>
                </a:solidFill>
                <a:latin typeface="Tahoma" charset="0"/>
              </a:rPr>
              <a:t>Tecnico 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</a:rPr>
              <a:t>di Radiologia (TR), Fisioterapia (</a:t>
            </a:r>
            <a:r>
              <a:rPr lang="it-IT" sz="1400" b="0" dirty="0" err="1">
                <a:solidFill>
                  <a:srgbClr val="292934"/>
                </a:solidFill>
                <a:latin typeface="Tahoma" charset="0"/>
              </a:rPr>
              <a:t>F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</a:rPr>
              <a:t>)</a:t>
            </a:r>
            <a:r>
              <a:rPr lang="it-IT" sz="1400" b="0" dirty="0" smtClean="0">
                <a:solidFill>
                  <a:srgbClr val="292934"/>
                </a:solidFill>
                <a:latin typeface="Tahoma" charset="0"/>
              </a:rPr>
              <a:t>,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400" b="0" dirty="0" smtClean="0">
                <a:solidFill>
                  <a:srgbClr val="292934"/>
                </a:solidFill>
                <a:latin typeface="Tahoma" charset="0"/>
              </a:rPr>
              <a:t>Dietologo 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</a:rPr>
              <a:t>Alimentarista (DA), </a:t>
            </a:r>
            <a:endParaRPr lang="it-IT" sz="1400" b="0" dirty="0" smtClean="0">
              <a:solidFill>
                <a:srgbClr val="292934"/>
              </a:solidFill>
              <a:latin typeface="Tahoma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it-IT" sz="1400" b="0" dirty="0" smtClean="0">
                <a:solidFill>
                  <a:srgbClr val="292934"/>
                </a:solidFill>
                <a:latin typeface="Tahoma" charset="0"/>
              </a:rPr>
              <a:t>Riabilitazione 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</a:rPr>
              <a:t>Psichiatrica (RP). </a:t>
            </a:r>
          </a:p>
        </p:txBody>
      </p:sp>
      <p:sp>
        <p:nvSpPr>
          <p:cNvPr id="12294" name="Text Box 157"/>
          <p:cNvSpPr txBox="1">
            <a:spLocks noChangeArrowheads="1"/>
          </p:cNvSpPr>
          <p:nvPr/>
        </p:nvSpPr>
        <p:spPr bwMode="auto">
          <a:xfrm>
            <a:off x="376238" y="4044633"/>
            <a:ext cx="7693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2000" b="0">
                <a:solidFill>
                  <a:srgbClr val="292934"/>
                </a:solidFill>
                <a:latin typeface="Tahoma" charset="0"/>
              </a:rPr>
              <a:t>Dati raggruppati</a:t>
            </a:r>
          </a:p>
        </p:txBody>
      </p:sp>
      <p:sp>
        <p:nvSpPr>
          <p:cNvPr id="12296" name="Rectangle 162"/>
          <p:cNvSpPr>
            <a:spLocks noChangeArrowheads="1"/>
          </p:cNvSpPr>
          <p:nvPr/>
        </p:nvSpPr>
        <p:spPr bwMode="auto">
          <a:xfrm>
            <a:off x="0" y="2983856"/>
            <a:ext cx="1846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it-IT">
              <a:solidFill>
                <a:srgbClr val="292934"/>
              </a:solidFill>
            </a:endParaRPr>
          </a:p>
        </p:txBody>
      </p:sp>
      <p:graphicFrame>
        <p:nvGraphicFramePr>
          <p:cNvPr id="12297" name="Object 1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435830"/>
              </p:ext>
            </p:extLst>
          </p:nvPr>
        </p:nvGraphicFramePr>
        <p:xfrm>
          <a:off x="5599113" y="4646613"/>
          <a:ext cx="3451225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47" name="Equation" r:id="rId3" imgW="3110834" imgH="431570" progId="Equation.3">
                  <p:embed/>
                </p:oleObj>
              </mc:Choice>
              <mc:Fallback>
                <p:oleObj name="Equation" r:id="rId3" imgW="3110834" imgH="431570" progId="Equation.3">
                  <p:embed/>
                  <p:pic>
                    <p:nvPicPr>
                      <p:cNvPr id="0" name="Picture 7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9113" y="4646613"/>
                        <a:ext cx="3451225" cy="474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8" name="Rectangle 164"/>
          <p:cNvSpPr>
            <a:spLocks noChangeArrowheads="1"/>
          </p:cNvSpPr>
          <p:nvPr/>
        </p:nvSpPr>
        <p:spPr bwMode="auto">
          <a:xfrm>
            <a:off x="0" y="3098156"/>
            <a:ext cx="1846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it-IT">
              <a:solidFill>
                <a:srgbClr val="292934"/>
              </a:solidFill>
            </a:endParaRPr>
          </a:p>
        </p:txBody>
      </p:sp>
      <p:graphicFrame>
        <p:nvGraphicFramePr>
          <p:cNvPr id="12299" name="Object 1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0146568"/>
              </p:ext>
            </p:extLst>
          </p:nvPr>
        </p:nvGraphicFramePr>
        <p:xfrm>
          <a:off x="5948363" y="5448300"/>
          <a:ext cx="2706687" cy="22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48" name="Equation" r:id="rId5" imgW="2425172" imgH="203384" progId="Equation.3">
                  <p:embed/>
                </p:oleObj>
              </mc:Choice>
              <mc:Fallback>
                <p:oleObj name="Equation" r:id="rId5" imgW="2425172" imgH="203384" progId="Equation.3">
                  <p:embed/>
                  <p:pic>
                    <p:nvPicPr>
                      <p:cNvPr id="0" name="Picture 7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8363" y="5448300"/>
                        <a:ext cx="2706687" cy="22383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0" name="Text Box 165"/>
          <p:cNvSpPr txBox="1">
            <a:spLocks noChangeArrowheads="1"/>
          </p:cNvSpPr>
          <p:nvPr/>
        </p:nvSpPr>
        <p:spPr bwMode="auto">
          <a:xfrm>
            <a:off x="5773738" y="5967413"/>
            <a:ext cx="3092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b="0" dirty="0">
                <a:solidFill>
                  <a:srgbClr val="292934"/>
                </a:solidFill>
                <a:latin typeface="+mn-lt"/>
              </a:rPr>
              <a:t>Appunti: </a:t>
            </a:r>
            <a:r>
              <a:rPr lang="it-IT" b="0" u="sng" dirty="0" smtClean="0">
                <a:solidFill>
                  <a:srgbClr val="292934"/>
                </a:solidFill>
                <a:latin typeface="+mn-lt"/>
                <a:hlinkClick r:id="rId7" action="ppaction://hlinkfile"/>
              </a:rPr>
              <a:t>Capitolo 2</a:t>
            </a:r>
            <a:r>
              <a:rPr lang="it-IT" b="0" dirty="0">
                <a:solidFill>
                  <a:srgbClr val="292934"/>
                </a:solidFill>
                <a:latin typeface="+mn-lt"/>
              </a:rPr>
              <a:t>	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9776" y="1696891"/>
            <a:ext cx="4946491" cy="21600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9"/>
          <a:srcRect l="740"/>
          <a:stretch/>
        </p:blipFill>
        <p:spPr>
          <a:xfrm>
            <a:off x="402647" y="4556647"/>
            <a:ext cx="5002680" cy="19927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54013"/>
            <a:ext cx="8312150" cy="1238250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it-IT" sz="3600" b="0" dirty="0">
                <a:latin typeface="Tahoma" charset="0"/>
              </a:rPr>
              <a:t>Grafico a Barre; Dot-Plot</a:t>
            </a:r>
            <a:br>
              <a:rPr lang="it-IT" sz="3600" b="0" dirty="0">
                <a:latin typeface="Tahoma" charset="0"/>
              </a:rPr>
            </a:br>
            <a:r>
              <a:rPr lang="it-IT" sz="1800" dirty="0">
                <a:latin typeface="Tahoma" charset="0"/>
              </a:rPr>
              <a:t>Variabili Qualitative o Categoriali</a:t>
            </a:r>
            <a:r>
              <a:rPr lang="it-IT" sz="2400" dirty="0">
                <a:latin typeface="Tahoma" charset="0"/>
              </a:rPr>
              <a:t> </a:t>
            </a:r>
          </a:p>
        </p:txBody>
      </p:sp>
      <p:pic>
        <p:nvPicPr>
          <p:cNvPr id="13314" name="Picture 5" descr="Tab_2-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1628775"/>
            <a:ext cx="2803525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5" name="Text Box 10"/>
          <p:cNvSpPr txBox="1">
            <a:spLocks noChangeArrowheads="1"/>
          </p:cNvSpPr>
          <p:nvPr/>
        </p:nvSpPr>
        <p:spPr bwMode="auto">
          <a:xfrm>
            <a:off x="466725" y="3132908"/>
            <a:ext cx="2830513" cy="2830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0988" indent="-280988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141288" indent="-141288" eaLnBrk="1" hangingPunct="1">
              <a:lnSpc>
                <a:spcPct val="150000"/>
              </a:lnSpc>
              <a:spcBef>
                <a:spcPts val="0"/>
              </a:spcBef>
              <a:spcAft>
                <a:spcPts val="300"/>
              </a:spcAft>
              <a:buFontTx/>
              <a:buChar char="•"/>
              <a:defRPr/>
            </a:pPr>
            <a:r>
              <a:rPr lang="it-IT" sz="1400" b="0" dirty="0" smtClean="0">
                <a:solidFill>
                  <a:srgbClr val="000000"/>
                </a:solidFill>
                <a:latin typeface="+mn-lt"/>
              </a:rPr>
              <a:t>Esperimento:100 replicazioni</a:t>
            </a:r>
          </a:p>
          <a:p>
            <a:pPr marL="141288" indent="-141288" eaLnBrk="1" hangingPunct="1">
              <a:lnSpc>
                <a:spcPct val="150000"/>
              </a:lnSpc>
              <a:spcBef>
                <a:spcPts val="0"/>
              </a:spcBef>
              <a:spcAft>
                <a:spcPts val="300"/>
              </a:spcAft>
              <a:buFontTx/>
              <a:buChar char="•"/>
              <a:defRPr/>
            </a:pPr>
            <a:r>
              <a:rPr lang="it-IT" sz="1400" b="0" dirty="0" smtClean="0">
                <a:solidFill>
                  <a:srgbClr val="000000"/>
                </a:solidFill>
                <a:latin typeface="+mn-lt"/>
              </a:rPr>
              <a:t>Corso: variabile categoriale;</a:t>
            </a:r>
          </a:p>
          <a:p>
            <a:pPr marL="141288" indent="-141288" eaLnBrk="1" hangingPunct="1">
              <a:lnSpc>
                <a:spcPct val="150000"/>
              </a:lnSpc>
              <a:spcBef>
                <a:spcPts val="0"/>
              </a:spcBef>
              <a:spcAft>
                <a:spcPts val="300"/>
              </a:spcAft>
              <a:buFontTx/>
              <a:buChar char="•"/>
              <a:defRPr/>
            </a:pPr>
            <a:r>
              <a:rPr lang="it-IT" sz="1400" b="0" dirty="0" smtClean="0">
                <a:solidFill>
                  <a:srgbClr val="000000"/>
                </a:solidFill>
                <a:latin typeface="+mn-lt"/>
              </a:rPr>
              <a:t>Le risposte: risultati.</a:t>
            </a:r>
          </a:p>
          <a:p>
            <a:pPr marL="141288" indent="-141288" eaLnBrk="1" hangingPunct="1">
              <a:lnSpc>
                <a:spcPct val="150000"/>
              </a:lnSpc>
              <a:spcBef>
                <a:spcPts val="0"/>
              </a:spcBef>
              <a:spcAft>
                <a:spcPts val="300"/>
              </a:spcAft>
              <a:buFontTx/>
              <a:buChar char="•"/>
              <a:defRPr/>
            </a:pPr>
            <a:r>
              <a:rPr lang="it-IT" sz="1400" b="0" dirty="0" smtClean="0">
                <a:solidFill>
                  <a:srgbClr val="000000"/>
                </a:solidFill>
                <a:latin typeface="+mn-lt"/>
              </a:rPr>
              <a:t>Frequenza: # studenti/risposta</a:t>
            </a:r>
            <a:endParaRPr lang="it-IT" sz="1000" b="0" dirty="0" smtClean="0">
              <a:solidFill>
                <a:srgbClr val="000000"/>
              </a:solidFill>
              <a:latin typeface="+mn-lt"/>
            </a:endParaRPr>
          </a:p>
          <a:p>
            <a:pPr marL="141288" indent="-141288" eaLnBrk="1" hangingPunct="1">
              <a:lnSpc>
                <a:spcPct val="150000"/>
              </a:lnSpc>
              <a:spcBef>
                <a:spcPts val="0"/>
              </a:spcBef>
              <a:spcAft>
                <a:spcPts val="300"/>
              </a:spcAft>
              <a:buFontTx/>
              <a:buChar char="•"/>
              <a:defRPr/>
            </a:pPr>
            <a:r>
              <a:rPr lang="it-IT" sz="1400" b="0" dirty="0" smtClean="0">
                <a:solidFill>
                  <a:srgbClr val="000000"/>
                </a:solidFill>
                <a:latin typeface="+mn-lt"/>
              </a:rPr>
              <a:t>Tabella: Distribuzione delle frequenze.</a:t>
            </a:r>
            <a:endParaRPr lang="it-IT" sz="1000" b="0" dirty="0" smtClean="0">
              <a:solidFill>
                <a:srgbClr val="000000"/>
              </a:solidFill>
              <a:latin typeface="+mn-lt"/>
            </a:endParaRPr>
          </a:p>
          <a:p>
            <a:pPr marL="141288" indent="-141288" eaLnBrk="1" hangingPunct="1">
              <a:lnSpc>
                <a:spcPct val="150000"/>
              </a:lnSpc>
              <a:spcBef>
                <a:spcPts val="0"/>
              </a:spcBef>
              <a:spcAft>
                <a:spcPts val="300"/>
              </a:spcAft>
              <a:buFontTx/>
              <a:buChar char="•"/>
              <a:defRPr/>
            </a:pPr>
            <a:r>
              <a:rPr lang="it-IT" sz="1400" b="0" dirty="0" smtClean="0">
                <a:solidFill>
                  <a:srgbClr val="000000"/>
                </a:solidFill>
                <a:latin typeface="+mn-lt"/>
              </a:rPr>
              <a:t>Grafico a barre: grafico delle frequenze   </a:t>
            </a:r>
          </a:p>
        </p:txBody>
      </p:sp>
      <p:pic>
        <p:nvPicPr>
          <p:cNvPr id="13316" name="Picture 6" descr="Fig_2-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0" y="1622425"/>
            <a:ext cx="2698750" cy="221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Group 9"/>
          <p:cNvGrpSpPr>
            <a:grpSpLocks noChangeAspect="1"/>
          </p:cNvGrpSpPr>
          <p:nvPr/>
        </p:nvGrpSpPr>
        <p:grpSpPr bwMode="auto">
          <a:xfrm>
            <a:off x="3365500" y="3706813"/>
            <a:ext cx="2698750" cy="2232025"/>
            <a:chOff x="2102" y="2668"/>
            <a:chExt cx="1825" cy="1509"/>
          </a:xfrm>
        </p:grpSpPr>
        <p:pic>
          <p:nvPicPr>
            <p:cNvPr id="13323" name="Picture 7" descr="Fig_2-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3"/>
            <a:stretch>
              <a:fillRect/>
            </a:stretch>
          </p:blipFill>
          <p:spPr bwMode="auto">
            <a:xfrm>
              <a:off x="2102" y="2668"/>
              <a:ext cx="1825" cy="1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4" name="Picture 8" descr="Fig_2-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386" t="27435" b="13188"/>
            <a:stretch>
              <a:fillRect/>
            </a:stretch>
          </p:blipFill>
          <p:spPr bwMode="auto">
            <a:xfrm>
              <a:off x="3101" y="2698"/>
              <a:ext cx="803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8" name="Picture 13" descr="Fig_2-3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" t="1913" r="870" b="13010"/>
          <a:stretch>
            <a:fillRect/>
          </a:stretch>
        </p:blipFill>
        <p:spPr bwMode="auto">
          <a:xfrm>
            <a:off x="6196013" y="1624013"/>
            <a:ext cx="269875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9" name="Group 17"/>
          <p:cNvGrpSpPr>
            <a:grpSpLocks/>
          </p:cNvGrpSpPr>
          <p:nvPr/>
        </p:nvGrpSpPr>
        <p:grpSpPr bwMode="auto">
          <a:xfrm>
            <a:off x="6196013" y="3670300"/>
            <a:ext cx="2698750" cy="2251075"/>
            <a:chOff x="3911" y="2451"/>
            <a:chExt cx="1791" cy="1778"/>
          </a:xfrm>
        </p:grpSpPr>
        <p:pic>
          <p:nvPicPr>
            <p:cNvPr id="13321" name="Picture 14" descr="Fig_2-4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0" r="26120"/>
            <a:stretch>
              <a:fillRect/>
            </a:stretch>
          </p:blipFill>
          <p:spPr bwMode="auto">
            <a:xfrm>
              <a:off x="3911" y="2451"/>
              <a:ext cx="1791" cy="1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2" name="Picture 15" descr="Fig_2-4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840" t="59842" b="12430"/>
            <a:stretch>
              <a:fillRect/>
            </a:stretch>
          </p:blipFill>
          <p:spPr bwMode="auto">
            <a:xfrm>
              <a:off x="4872" y="3164"/>
              <a:ext cx="654" cy="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20" name="Text Box 21"/>
          <p:cNvSpPr txBox="1">
            <a:spLocks noChangeArrowheads="1"/>
          </p:cNvSpPr>
          <p:nvPr/>
        </p:nvSpPr>
        <p:spPr bwMode="auto">
          <a:xfrm>
            <a:off x="652463" y="6124575"/>
            <a:ext cx="238805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dirty="0" smtClean="0">
                <a:solidFill>
                  <a:srgbClr val="000000"/>
                </a:solidFill>
                <a:latin typeface="+mn-lt"/>
              </a:rPr>
              <a:t>Esempi</a:t>
            </a:r>
            <a:r>
              <a:rPr lang="it-IT" sz="2000" dirty="0">
                <a:solidFill>
                  <a:srgbClr val="000000"/>
                </a:solidFill>
                <a:latin typeface="+mn-lt"/>
              </a:rPr>
              <a:t>: </a:t>
            </a:r>
            <a:r>
              <a:rPr lang="it-IT" sz="2000" dirty="0" smtClean="0">
                <a:solidFill>
                  <a:srgbClr val="000000"/>
                </a:solidFill>
                <a:latin typeface="+mn-lt"/>
                <a:hlinkClick r:id="rId8" action="ppaction://hlinkfile"/>
              </a:rPr>
              <a:t>Anagrafe</a:t>
            </a:r>
            <a:endParaRPr lang="it-IT" sz="200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542925" y="285433"/>
            <a:ext cx="8407400" cy="8810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it-IT" b="0" dirty="0"/>
              <a:t>Istogramma, Poligonale </a:t>
            </a:r>
            <a:r>
              <a:rPr lang="it-IT" b="0" dirty="0" smtClean="0"/>
              <a:t/>
            </a:r>
            <a:br>
              <a:rPr lang="it-IT" b="0" dirty="0" smtClean="0"/>
            </a:br>
            <a:r>
              <a:rPr lang="it-IT" sz="2700" b="0" dirty="0" smtClean="0"/>
              <a:t>Variabili </a:t>
            </a:r>
            <a:r>
              <a:rPr lang="it-IT" sz="2700" b="0" dirty="0"/>
              <a:t>Quantitative</a:t>
            </a:r>
          </a:p>
        </p:txBody>
      </p:sp>
      <p:pic>
        <p:nvPicPr>
          <p:cNvPr id="14338" name="Picture 5" descr="Tab_2-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3" y="1314768"/>
            <a:ext cx="3606800" cy="231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7" descr="Fig_2-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3" b="1027"/>
          <a:stretch>
            <a:fillRect/>
          </a:stretch>
        </p:blipFill>
        <p:spPr bwMode="auto">
          <a:xfrm>
            <a:off x="5543550" y="3674428"/>
            <a:ext cx="287972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0" name="Group 13"/>
          <p:cNvGrpSpPr>
            <a:grpSpLocks/>
          </p:cNvGrpSpPr>
          <p:nvPr/>
        </p:nvGrpSpPr>
        <p:grpSpPr bwMode="auto">
          <a:xfrm>
            <a:off x="5496243" y="1141730"/>
            <a:ext cx="2900362" cy="2408238"/>
            <a:chOff x="3320" y="1009"/>
            <a:chExt cx="1827" cy="1517"/>
          </a:xfrm>
        </p:grpSpPr>
        <p:pic>
          <p:nvPicPr>
            <p:cNvPr id="14343" name="Picture 6" descr="Fig_2-5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63" r="29887" b="2473"/>
            <a:stretch>
              <a:fillRect/>
            </a:stretch>
          </p:blipFill>
          <p:spPr bwMode="auto">
            <a:xfrm>
              <a:off x="3320" y="1009"/>
              <a:ext cx="1814" cy="1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8"/>
            <p:cNvSpPr txBox="1">
              <a:spLocks noChangeArrowheads="1"/>
            </p:cNvSpPr>
            <p:nvPr/>
          </p:nvSpPr>
          <p:spPr bwMode="auto">
            <a:xfrm>
              <a:off x="4547" y="1046"/>
              <a:ext cx="600" cy="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it-IT" sz="900">
                  <a:latin typeface="Tahoma" charset="0"/>
                </a:rPr>
                <a:t>FIGURA 2-5</a:t>
              </a:r>
            </a:p>
            <a:p>
              <a:pPr eaLnBrk="1" hangingPunct="1">
                <a:spcBef>
                  <a:spcPct val="20000"/>
                </a:spcBef>
              </a:pPr>
              <a:r>
                <a:rPr lang="it-IT" sz="900" b="0">
                  <a:latin typeface="Tahoma" charset="0"/>
                </a:rPr>
                <a:t>Istogramma con il No. di attività seguite dai 100 studenti del DU per Infermiere</a:t>
              </a:r>
              <a:r>
                <a:rPr lang="it-IT" sz="900">
                  <a:latin typeface="Tahoma" charset="0"/>
                </a:rPr>
                <a:t> </a:t>
              </a:r>
            </a:p>
          </p:txBody>
        </p:sp>
      </p:grpSp>
      <p:sp>
        <p:nvSpPr>
          <p:cNvPr id="14341" name="Text Box 11"/>
          <p:cNvSpPr txBox="1">
            <a:spLocks noChangeArrowheads="1"/>
          </p:cNvSpPr>
          <p:nvPr/>
        </p:nvSpPr>
        <p:spPr bwMode="auto">
          <a:xfrm>
            <a:off x="384175" y="3743325"/>
            <a:ext cx="4143375" cy="2661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623888" indent="-35401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10000"/>
              </a:spcBef>
              <a:buFontTx/>
              <a:buChar char="•"/>
            </a:pP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Variabile </a:t>
            </a:r>
            <a:r>
              <a:rPr lang="it-IT" sz="1600" b="0" dirty="0" smtClean="0">
                <a:solidFill>
                  <a:srgbClr val="000000"/>
                </a:solidFill>
                <a:latin typeface="Tahoma" charset="0"/>
              </a:rPr>
              <a:t>Quantitativa discreta</a:t>
            </a:r>
            <a:endParaRPr lang="it-IT" sz="1600" b="0" dirty="0">
              <a:solidFill>
                <a:srgbClr val="000000"/>
              </a:solidFill>
              <a:latin typeface="Tahoma" charset="0"/>
            </a:endParaRPr>
          </a:p>
          <a:p>
            <a:pPr lvl="1" eaLnBrk="1" hangingPunct="1">
              <a:spcBef>
                <a:spcPct val="10000"/>
              </a:spcBef>
              <a:buFontTx/>
              <a:buChar char="–"/>
            </a:pP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Dati grezzi da dividere in Classi</a:t>
            </a:r>
          </a:p>
          <a:p>
            <a:pPr eaLnBrk="1" hangingPunct="1">
              <a:spcBef>
                <a:spcPts val="788"/>
              </a:spcBef>
              <a:buFontTx/>
              <a:buChar char="•"/>
            </a:pP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Distribuzione</a:t>
            </a:r>
          </a:p>
          <a:p>
            <a:pPr lvl="1" eaLnBrk="1" hangingPunct="1">
              <a:spcBef>
                <a:spcPct val="10000"/>
              </a:spcBef>
              <a:buFont typeface="Symbol" charset="0"/>
              <a:buChar char="-"/>
            </a:pP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Frequenza e </a:t>
            </a:r>
            <a:r>
              <a:rPr lang="it-IT" sz="1600" b="0" dirty="0" err="1">
                <a:solidFill>
                  <a:srgbClr val="000000"/>
                </a:solidFill>
                <a:latin typeface="Tahoma" charset="0"/>
              </a:rPr>
              <a:t>Fr</a:t>
            </a: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. Relativa</a:t>
            </a:r>
          </a:p>
          <a:p>
            <a:pPr lvl="1" eaLnBrk="1" hangingPunct="1">
              <a:spcBef>
                <a:spcPct val="10000"/>
              </a:spcBef>
              <a:buFont typeface="Symbol" charset="0"/>
              <a:buChar char="-"/>
            </a:pP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Frequenza cumulativa</a:t>
            </a:r>
          </a:p>
          <a:p>
            <a:pPr eaLnBrk="1" hangingPunct="1">
              <a:spcBef>
                <a:spcPts val="788"/>
              </a:spcBef>
              <a:buFontTx/>
              <a:buChar char="•"/>
            </a:pP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Istogramma,  Poligonale, Ogiva</a:t>
            </a:r>
          </a:p>
          <a:p>
            <a:pPr lvl="1" eaLnBrk="1" hangingPunct="1">
              <a:spcBef>
                <a:spcPct val="10000"/>
              </a:spcBef>
              <a:buFontTx/>
              <a:buChar char="–"/>
            </a:pPr>
            <a:r>
              <a:rPr lang="it-IT" sz="1600" b="0" dirty="0">
                <a:solidFill>
                  <a:srgbClr val="000000"/>
                </a:solidFill>
                <a:latin typeface="Tahoma" charset="0"/>
                <a:sym typeface="Wingdings" charset="0"/>
              </a:rPr>
              <a:t>No. Studenti 	 </a:t>
            </a: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Altezza barra,</a:t>
            </a:r>
          </a:p>
          <a:p>
            <a:pPr lvl="1" eaLnBrk="1" hangingPunct="1">
              <a:spcBef>
                <a:spcPct val="10000"/>
              </a:spcBef>
              <a:buFontTx/>
              <a:buChar char="–"/>
            </a:pPr>
            <a:r>
              <a:rPr lang="it-IT" sz="1600" b="0" dirty="0">
                <a:solidFill>
                  <a:srgbClr val="000000"/>
                </a:solidFill>
                <a:latin typeface="Tahoma" charset="0"/>
                <a:sym typeface="Wingdings" charset="0"/>
              </a:rPr>
              <a:t>No. Studenti	</a:t>
            </a: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 Valore puntuale  </a:t>
            </a:r>
          </a:p>
          <a:p>
            <a:pPr lvl="1" eaLnBrk="1" hangingPunct="1">
              <a:spcBef>
                <a:spcPct val="10000"/>
              </a:spcBef>
              <a:buFontTx/>
              <a:buChar char="–"/>
            </a:pP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Ogiva          	</a:t>
            </a:r>
            <a:r>
              <a:rPr lang="it-IT" sz="1600" b="0" dirty="0">
                <a:solidFill>
                  <a:srgbClr val="000000"/>
                </a:solidFill>
                <a:latin typeface="Tahoma" charset="0"/>
                <a:sym typeface="Wingdings" charset="0"/>
              </a:rPr>
              <a:t> Valori </a:t>
            </a:r>
            <a:r>
              <a:rPr lang="it-IT" sz="1600" b="0" dirty="0" smtClean="0">
                <a:solidFill>
                  <a:srgbClr val="000000"/>
                </a:solidFill>
                <a:latin typeface="Tahoma" charset="0"/>
                <a:sym typeface="Wingdings" charset="0"/>
              </a:rPr>
              <a:t>Cumulati</a:t>
            </a:r>
            <a:endParaRPr lang="it-IT" sz="1600" b="0" dirty="0">
              <a:solidFill>
                <a:srgbClr val="000000"/>
              </a:solidFill>
              <a:latin typeface="Tahoma" charset="0"/>
              <a:sym typeface="Wingdings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413915" y="6208599"/>
            <a:ext cx="3412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0" dirty="0" smtClean="0">
                <a:latin typeface="Verdana"/>
                <a:cs typeface="Verdana"/>
                <a:hlinkClick r:id="rId6" action="ppaction://hlinkfile"/>
              </a:rPr>
              <a:t>Esempi</a:t>
            </a:r>
            <a:endParaRPr lang="it-IT" b="0" dirty="0">
              <a:latin typeface="Verdana"/>
              <a:cs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641350" y="179143"/>
            <a:ext cx="7772400" cy="882650"/>
          </a:xfrm>
        </p:spPr>
        <p:txBody>
          <a:bodyPr>
            <a:normAutofit/>
          </a:bodyPr>
          <a:lstStyle/>
          <a:p>
            <a:pPr eaLnBrk="1" hangingPunct="1"/>
            <a:r>
              <a:rPr lang="it-IT" sz="3200" dirty="0">
                <a:latin typeface="Tahoma" charset="0"/>
              </a:rPr>
              <a:t>Variabile Quantitativa Continua 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243755" y="1026215"/>
            <a:ext cx="8618058" cy="943235"/>
          </a:xfrm>
        </p:spPr>
        <p:txBody>
          <a:bodyPr>
            <a:normAutofit fontScale="92500"/>
          </a:bodyPr>
          <a:lstStyle/>
          <a:p>
            <a:pPr marL="0" indent="0" algn="just" eaLnBrk="1" hangingPunct="1">
              <a:spcBef>
                <a:spcPct val="0"/>
              </a:spcBef>
              <a:buNone/>
            </a:pPr>
            <a:r>
              <a:rPr lang="it-IT" sz="1600" dirty="0">
                <a:solidFill>
                  <a:srgbClr val="000000"/>
                </a:solidFill>
              </a:rPr>
              <a:t>Il data-set raggruppato </a:t>
            </a:r>
            <a:r>
              <a:rPr lang="it-IT" sz="1600" dirty="0" smtClean="0">
                <a:solidFill>
                  <a:srgbClr val="000000"/>
                </a:solidFill>
              </a:rPr>
              <a:t>(tabella) indica </a:t>
            </a:r>
            <a:r>
              <a:rPr lang="it-IT" sz="1600" dirty="0">
                <a:solidFill>
                  <a:srgbClr val="000000"/>
                </a:solidFill>
              </a:rPr>
              <a:t>lo stipendio settimanale di 100 dipendenti di una azienda. Nella I colonna sono indicate le </a:t>
            </a:r>
            <a:r>
              <a:rPr lang="it-IT" sz="1600" b="1" u="sng" dirty="0">
                <a:solidFill>
                  <a:srgbClr val="000000"/>
                </a:solidFill>
              </a:rPr>
              <a:t>class</a:t>
            </a:r>
            <a:r>
              <a:rPr lang="it-IT" sz="1600" u="sng" dirty="0">
                <a:solidFill>
                  <a:srgbClr val="000000"/>
                </a:solidFill>
              </a:rPr>
              <a:t>i</a:t>
            </a:r>
            <a:r>
              <a:rPr lang="it-IT" sz="1600" dirty="0">
                <a:solidFill>
                  <a:srgbClr val="000000"/>
                </a:solidFill>
              </a:rPr>
              <a:t> in cui è diviso lo </a:t>
            </a:r>
            <a:r>
              <a:rPr lang="it-IT" sz="1600" i="1" dirty="0">
                <a:solidFill>
                  <a:srgbClr val="000000"/>
                </a:solidFill>
              </a:rPr>
              <a:t>stipendio settimanale</a:t>
            </a:r>
            <a:r>
              <a:rPr lang="it-IT" sz="1600" dirty="0">
                <a:solidFill>
                  <a:srgbClr val="000000"/>
                </a:solidFill>
              </a:rPr>
              <a:t>. La II colonna riporta il numero di impiegati (</a:t>
            </a:r>
            <a:r>
              <a:rPr lang="it-IT" sz="1600" b="1" u="sng" dirty="0">
                <a:solidFill>
                  <a:srgbClr val="000000"/>
                </a:solidFill>
              </a:rPr>
              <a:t>frequenza</a:t>
            </a:r>
            <a:r>
              <a:rPr lang="it-IT" sz="1600" dirty="0">
                <a:solidFill>
                  <a:srgbClr val="000000"/>
                </a:solidFill>
              </a:rPr>
              <a:t>) il cui stipendio appartiene ad una data classe. 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243755" y="4051284"/>
            <a:ext cx="83200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88925" algn="just">
              <a:spcBef>
                <a:spcPct val="20000"/>
              </a:spcBef>
            </a:pPr>
            <a:r>
              <a:rPr lang="it-IT" sz="1600" b="0" dirty="0">
                <a:solidFill>
                  <a:srgbClr val="000000"/>
                </a:solidFill>
                <a:latin typeface="+mn-lt"/>
              </a:rPr>
              <a:t>Per una variabile quantitativa continua la </a:t>
            </a:r>
            <a:r>
              <a:rPr lang="it-IT" sz="1600" i="1" u="sng" dirty="0">
                <a:solidFill>
                  <a:srgbClr val="000000"/>
                </a:solidFill>
                <a:latin typeface="+mn-lt"/>
              </a:rPr>
              <a:t>classe</a:t>
            </a:r>
            <a:r>
              <a:rPr lang="it-IT" sz="1600" b="0" i="1" u="sng" dirty="0">
                <a:solidFill>
                  <a:srgbClr val="000000"/>
                </a:solidFill>
                <a:latin typeface="+mn-lt"/>
              </a:rPr>
              <a:t> </a:t>
            </a:r>
            <a:r>
              <a:rPr lang="it-IT" sz="1600" b="0" dirty="0">
                <a:solidFill>
                  <a:srgbClr val="000000"/>
                </a:solidFill>
                <a:latin typeface="+mn-lt"/>
              </a:rPr>
              <a:t>è un intervallo che contiene tutte le osservazioni che sono compresi fra due valori noti come </a:t>
            </a:r>
            <a:r>
              <a:rPr lang="it-IT" sz="1600" i="1" u="sng" dirty="0">
                <a:solidFill>
                  <a:srgbClr val="000000"/>
                </a:solidFill>
                <a:latin typeface="+mn-lt"/>
              </a:rPr>
              <a:t>limite inferiore</a:t>
            </a:r>
            <a:r>
              <a:rPr lang="it-IT" sz="1600" b="0" dirty="0">
                <a:solidFill>
                  <a:srgbClr val="000000"/>
                </a:solidFill>
                <a:latin typeface="+mn-lt"/>
              </a:rPr>
              <a:t> e </a:t>
            </a:r>
            <a:r>
              <a:rPr lang="it-IT" sz="1600" i="1" u="sng" dirty="0">
                <a:solidFill>
                  <a:srgbClr val="000000"/>
                </a:solidFill>
                <a:latin typeface="+mn-lt"/>
              </a:rPr>
              <a:t>superiore</a:t>
            </a:r>
            <a:r>
              <a:rPr lang="it-IT" sz="1600" b="0" dirty="0">
                <a:solidFill>
                  <a:srgbClr val="000000"/>
                </a:solidFill>
                <a:latin typeface="+mn-lt"/>
              </a:rPr>
              <a:t>. Le classi </a:t>
            </a:r>
            <a:r>
              <a:rPr lang="it-IT" sz="1600" i="1" u="sng" dirty="0">
                <a:solidFill>
                  <a:srgbClr val="000000"/>
                </a:solidFill>
                <a:latin typeface="+mn-lt"/>
              </a:rPr>
              <a:t>non</a:t>
            </a:r>
            <a:r>
              <a:rPr lang="it-IT" sz="1600" b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it-IT" sz="1600" i="1" u="sng" dirty="0">
                <a:solidFill>
                  <a:srgbClr val="000000"/>
                </a:solidFill>
                <a:latin typeface="+mn-lt"/>
              </a:rPr>
              <a:t>si sovrappongono </a:t>
            </a:r>
            <a:r>
              <a:rPr lang="it-IT" sz="1600" b="0" dirty="0">
                <a:solidFill>
                  <a:srgbClr val="000000"/>
                </a:solidFill>
                <a:latin typeface="+mn-lt"/>
              </a:rPr>
              <a:t>ed i valori della variabile </a:t>
            </a:r>
            <a:r>
              <a:rPr lang="it-IT" sz="1600" i="1" u="sng" dirty="0">
                <a:solidFill>
                  <a:srgbClr val="000000"/>
                </a:solidFill>
                <a:latin typeface="+mn-lt"/>
              </a:rPr>
              <a:t>possono appartenere ad una sola classe</a:t>
            </a:r>
            <a:r>
              <a:rPr lang="it-IT" sz="1600" b="0" dirty="0">
                <a:solidFill>
                  <a:srgbClr val="000000"/>
                </a:solidFill>
                <a:latin typeface="+mn-lt"/>
              </a:rPr>
              <a:t>. </a:t>
            </a:r>
          </a:p>
        </p:txBody>
      </p:sp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2" r="15627"/>
          <a:stretch>
            <a:fillRect/>
          </a:stretch>
        </p:blipFill>
        <p:spPr bwMode="auto">
          <a:xfrm>
            <a:off x="881063" y="2074863"/>
            <a:ext cx="5399087" cy="20447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</p:pic>
      <p:sp>
        <p:nvSpPr>
          <p:cNvPr id="15365" name="Rectangle 8"/>
          <p:cNvSpPr>
            <a:spLocks noChangeArrowheads="1"/>
          </p:cNvSpPr>
          <p:nvPr/>
        </p:nvSpPr>
        <p:spPr bwMode="auto">
          <a:xfrm>
            <a:off x="531813" y="5303476"/>
            <a:ext cx="832008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it-IT" sz="1600" b="0" dirty="0" smtClean="0">
                <a:solidFill>
                  <a:srgbClr val="000000"/>
                </a:solidFill>
                <a:latin typeface="+mn-lt"/>
                <a:cs typeface="Times New Roman" charset="0"/>
              </a:rPr>
              <a:t>Le Classi della distribuzione delle frequenze sono caratterizzate da: </a:t>
            </a:r>
          </a:p>
          <a:p>
            <a:pPr indent="363538">
              <a:buFontTx/>
              <a:buChar char="•"/>
            </a:pPr>
            <a:r>
              <a:rPr lang="it-IT" sz="1600" b="0" dirty="0" smtClean="0">
                <a:solidFill>
                  <a:srgbClr val="000000"/>
                </a:solidFill>
                <a:latin typeface="+mn-lt"/>
                <a:cs typeface="Times New Roman" charset="0"/>
              </a:rPr>
              <a:t>Il Numero 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Times New Roman" charset="0"/>
              </a:rPr>
              <a:t>e la Larghezza </a:t>
            </a:r>
            <a:endParaRPr lang="it-IT" sz="1600" b="0" dirty="0" smtClean="0">
              <a:solidFill>
                <a:srgbClr val="000000"/>
              </a:solidFill>
              <a:latin typeface="+mn-lt"/>
              <a:cs typeface="Times New Roman" charset="0"/>
            </a:endParaRPr>
          </a:p>
          <a:p>
            <a:pPr indent="363538">
              <a:buFontTx/>
              <a:buChar char="•"/>
            </a:pPr>
            <a:r>
              <a:rPr lang="it-IT" sz="1600" b="0" dirty="0" smtClean="0">
                <a:solidFill>
                  <a:srgbClr val="000000"/>
                </a:solidFill>
                <a:latin typeface="+mn-lt"/>
                <a:cs typeface="Times New Roman" charset="0"/>
              </a:rPr>
              <a:t>Il valore Limite 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Times New Roman" charset="0"/>
              </a:rPr>
              <a:t>Inferiore e </a:t>
            </a:r>
            <a:r>
              <a:rPr lang="it-IT" sz="1600" b="0" dirty="0" smtClean="0">
                <a:solidFill>
                  <a:srgbClr val="000000"/>
                </a:solidFill>
                <a:latin typeface="+mn-lt"/>
                <a:cs typeface="Times New Roman" charset="0"/>
              </a:rPr>
              <a:t>Superiore</a:t>
            </a:r>
            <a:endParaRPr lang="it-IT" sz="1600" b="0" dirty="0">
              <a:solidFill>
                <a:srgbClr val="000000"/>
              </a:solidFill>
              <a:latin typeface="+mn-lt"/>
            </a:endParaRPr>
          </a:p>
          <a:p>
            <a:pPr indent="363538">
              <a:buFontTx/>
              <a:buChar char="•"/>
            </a:pPr>
            <a:r>
              <a:rPr lang="it-IT" sz="1600" b="0" dirty="0" smtClean="0">
                <a:solidFill>
                  <a:srgbClr val="000000"/>
                </a:solidFill>
                <a:latin typeface="+mn-lt"/>
                <a:cs typeface="Times New Roman" charset="0"/>
              </a:rPr>
              <a:t>Il Confine 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Times New Roman" charset="0"/>
              </a:rPr>
              <a:t>fra le </a:t>
            </a:r>
            <a:r>
              <a:rPr lang="it-IT" sz="1600" b="0" dirty="0" smtClean="0">
                <a:solidFill>
                  <a:srgbClr val="000000"/>
                </a:solidFill>
                <a:latin typeface="+mn-lt"/>
                <a:cs typeface="Times New Roman" charset="0"/>
              </a:rPr>
              <a:t>classi o</a:t>
            </a:r>
            <a:r>
              <a:rPr lang="it-IT" sz="1600" b="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it-IT" sz="1600" b="0" dirty="0">
                <a:solidFill>
                  <a:srgbClr val="000000"/>
                </a:solidFill>
                <a:latin typeface="+mn-lt"/>
              </a:rPr>
              <a:t>Estremo Inferiore e </a:t>
            </a:r>
            <a:r>
              <a:rPr lang="it-IT" sz="1600" b="0" dirty="0" smtClean="0">
                <a:solidFill>
                  <a:srgbClr val="000000"/>
                </a:solidFill>
                <a:latin typeface="+mn-lt"/>
              </a:rPr>
              <a:t>Superiore</a:t>
            </a:r>
            <a:endParaRPr lang="it-IT" sz="1600" b="0" dirty="0">
              <a:solidFill>
                <a:srgbClr val="000000"/>
              </a:solidFill>
              <a:latin typeface="+mn-lt"/>
            </a:endParaRPr>
          </a:p>
          <a:p>
            <a:pPr indent="363538">
              <a:buFontTx/>
              <a:buChar char="•"/>
            </a:pPr>
            <a:r>
              <a:rPr lang="it-IT" sz="1600" b="0" dirty="0" smtClean="0">
                <a:solidFill>
                  <a:srgbClr val="000000"/>
                </a:solidFill>
                <a:latin typeface="+mn-lt"/>
              </a:rPr>
              <a:t>Il Punto </a:t>
            </a:r>
            <a:r>
              <a:rPr lang="it-IT" sz="1600" b="0" dirty="0">
                <a:solidFill>
                  <a:srgbClr val="000000"/>
                </a:solidFill>
                <a:latin typeface="+mn-lt"/>
              </a:rPr>
              <a:t>centrale o Marker di ciascuna classe</a:t>
            </a:r>
          </a:p>
        </p:txBody>
      </p:sp>
      <p:sp>
        <p:nvSpPr>
          <p:cNvPr id="15367" name="CasellaDiTesto 1"/>
          <p:cNvSpPr txBox="1">
            <a:spLocks noChangeArrowheads="1"/>
          </p:cNvSpPr>
          <p:nvPr/>
        </p:nvSpPr>
        <p:spPr bwMode="auto">
          <a:xfrm>
            <a:off x="6435725" y="2112963"/>
            <a:ext cx="2444750" cy="339725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600" b="0" dirty="0">
                <a:solidFill>
                  <a:srgbClr val="000000"/>
                </a:solidFill>
                <a:latin typeface="Tahoma" charset="0"/>
                <a:cs typeface="Tahoma" charset="0"/>
              </a:rPr>
              <a:t>Tabella delle Frequenze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6807422" y="2919397"/>
            <a:ext cx="1834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0" dirty="0" smtClean="0">
                <a:solidFill>
                  <a:srgbClr val="000000"/>
                </a:solidFill>
                <a:latin typeface="+mn-lt"/>
                <a:cs typeface="Verdana"/>
                <a:hlinkClick r:id="rId3" action="ppaction://hlinkfile"/>
              </a:rPr>
              <a:t>Ingaggi</a:t>
            </a:r>
            <a:endParaRPr lang="it-IT" b="0" dirty="0">
              <a:solidFill>
                <a:srgbClr val="000000"/>
              </a:solidFill>
              <a:latin typeface="+mn-lt"/>
              <a:cs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85788" y="176213"/>
            <a:ext cx="7772400" cy="817562"/>
          </a:xfrm>
        </p:spPr>
        <p:txBody>
          <a:bodyPr/>
          <a:lstStyle/>
          <a:p>
            <a:pPr eaLnBrk="1" hangingPunct="1"/>
            <a:r>
              <a:rPr lang="it-IT" sz="4400" b="0">
                <a:latin typeface="Tahoma" charset="0"/>
              </a:rPr>
              <a:t>Grafico a Torta</a:t>
            </a:r>
          </a:p>
        </p:txBody>
      </p:sp>
      <p:grpSp>
        <p:nvGrpSpPr>
          <p:cNvPr id="16386" name="Group 1031"/>
          <p:cNvGrpSpPr>
            <a:grpSpLocks/>
          </p:cNvGrpSpPr>
          <p:nvPr/>
        </p:nvGrpSpPr>
        <p:grpSpPr bwMode="auto">
          <a:xfrm>
            <a:off x="490538" y="1066800"/>
            <a:ext cx="8334375" cy="1617663"/>
            <a:chOff x="-3" y="-3"/>
            <a:chExt cx="3460" cy="754"/>
          </a:xfrm>
        </p:grpSpPr>
        <p:grpSp>
          <p:nvGrpSpPr>
            <p:cNvPr id="16392" name="Group 1029"/>
            <p:cNvGrpSpPr>
              <a:grpSpLocks/>
            </p:cNvGrpSpPr>
            <p:nvPr/>
          </p:nvGrpSpPr>
          <p:grpSpPr bwMode="auto">
            <a:xfrm>
              <a:off x="0" y="0"/>
              <a:ext cx="3454" cy="748"/>
              <a:chOff x="0" y="0"/>
              <a:chExt cx="3454" cy="748"/>
            </a:xfrm>
          </p:grpSpPr>
          <p:sp>
            <p:nvSpPr>
              <p:cNvPr id="16394" name="Rectangle 1027"/>
              <p:cNvSpPr>
                <a:spLocks noChangeArrowheads="1"/>
              </p:cNvSpPr>
              <p:nvPr/>
            </p:nvSpPr>
            <p:spPr bwMode="auto">
              <a:xfrm>
                <a:off x="28" y="0"/>
                <a:ext cx="3398" cy="7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/>
                <a:r>
                  <a:rPr lang="it-IT" sz="1800" dirty="0">
                    <a:solidFill>
                      <a:srgbClr val="000000"/>
                    </a:solidFill>
                    <a:latin typeface="+mn-lt"/>
                    <a:cs typeface="Verdana"/>
                  </a:rPr>
                  <a:t>Pie Chart.</a:t>
                </a:r>
                <a:r>
                  <a:rPr lang="it-IT" sz="1800" b="0" dirty="0">
                    <a:solidFill>
                      <a:srgbClr val="000000"/>
                    </a:solidFill>
                    <a:latin typeface="+mn-lt"/>
                    <a:cs typeface="Verdana"/>
                  </a:rPr>
                  <a:t> Confronta il contributo di ciascuna categoria rispetto al </a:t>
                </a:r>
                <a:r>
                  <a:rPr lang="it-IT" sz="1800" b="0" dirty="0" smtClean="0">
                    <a:solidFill>
                      <a:srgbClr val="000000"/>
                    </a:solidFill>
                    <a:latin typeface="+mn-lt"/>
                    <a:cs typeface="Verdana"/>
                  </a:rPr>
                  <a:t>Totale o somma degli elementi del data-set. </a:t>
                </a:r>
                <a:r>
                  <a:rPr lang="it-IT" sz="1800" b="0" dirty="0">
                    <a:solidFill>
                      <a:srgbClr val="000000"/>
                    </a:solidFill>
                    <a:latin typeface="+mn-lt"/>
                    <a:cs typeface="Verdana"/>
                  </a:rPr>
                  <a:t>È formato da un cerchio (Totale) la cui area è suddivisa in </a:t>
                </a:r>
                <a:r>
                  <a:rPr lang="it-IT" sz="1800" b="0" dirty="0" smtClean="0">
                    <a:solidFill>
                      <a:srgbClr val="000000"/>
                    </a:solidFill>
                    <a:latin typeface="+mn-lt"/>
                    <a:cs typeface="Verdana"/>
                  </a:rPr>
                  <a:t>Settori di </a:t>
                </a:r>
                <a:r>
                  <a:rPr lang="it-IT" sz="1800" b="0" dirty="0">
                    <a:solidFill>
                      <a:srgbClr val="000000"/>
                    </a:solidFill>
                    <a:latin typeface="+mn-lt"/>
                    <a:cs typeface="Verdana"/>
                  </a:rPr>
                  <a:t>area è proporzionale al </a:t>
                </a:r>
                <a:r>
                  <a:rPr lang="it-IT" sz="1800" b="0" dirty="0" smtClean="0">
                    <a:solidFill>
                      <a:srgbClr val="000000"/>
                    </a:solidFill>
                    <a:latin typeface="+mn-lt"/>
                    <a:cs typeface="Verdana"/>
                  </a:rPr>
                  <a:t>Contributo della singola osservazione. </a:t>
                </a:r>
                <a:r>
                  <a:rPr lang="it-IT" sz="1800" b="0" dirty="0">
                    <a:solidFill>
                      <a:srgbClr val="000000"/>
                    </a:solidFill>
                    <a:latin typeface="+mn-lt"/>
                    <a:cs typeface="Verdana"/>
                  </a:rPr>
                  <a:t>L</a:t>
                </a:r>
                <a:r>
                  <a:rPr lang="ja-JP" altLang="it-IT" sz="1800" b="0" dirty="0">
                    <a:solidFill>
                      <a:srgbClr val="000000"/>
                    </a:solidFill>
                    <a:latin typeface="+mn-lt"/>
                    <a:cs typeface="Verdana"/>
                  </a:rPr>
                  <a:t>’</a:t>
                </a:r>
                <a:r>
                  <a:rPr lang="it-IT" altLang="ja-JP" sz="1800" b="0" dirty="0">
                    <a:solidFill>
                      <a:srgbClr val="000000"/>
                    </a:solidFill>
                    <a:latin typeface="+mn-lt"/>
                    <a:cs typeface="Verdana"/>
                  </a:rPr>
                  <a:t>area di ciascun settore è pari a (Singolo Contributo/Tot)*360; la somma dei settori è pari </a:t>
                </a:r>
                <a:r>
                  <a:rPr lang="it-IT" altLang="ja-JP" sz="1800" b="0" dirty="0" err="1">
                    <a:solidFill>
                      <a:srgbClr val="000000"/>
                    </a:solidFill>
                    <a:latin typeface="+mn-lt"/>
                    <a:cs typeface="Verdana"/>
                  </a:rPr>
                  <a:t>all</a:t>
                </a:r>
                <a:r>
                  <a:rPr lang="ja-JP" altLang="it-IT" sz="1800" b="0" dirty="0">
                    <a:solidFill>
                      <a:srgbClr val="000000"/>
                    </a:solidFill>
                    <a:latin typeface="+mn-lt"/>
                    <a:cs typeface="Verdana"/>
                  </a:rPr>
                  <a:t>’</a:t>
                </a:r>
                <a:r>
                  <a:rPr lang="it-IT" altLang="ja-JP" sz="1800" b="0" dirty="0">
                    <a:solidFill>
                      <a:srgbClr val="000000"/>
                    </a:solidFill>
                    <a:latin typeface="+mn-lt"/>
                    <a:cs typeface="Verdana"/>
                  </a:rPr>
                  <a:t>area del cerchio. </a:t>
                </a:r>
                <a:endParaRPr lang="it-IT" sz="1800" b="0" dirty="0">
                  <a:solidFill>
                    <a:srgbClr val="000000"/>
                  </a:solidFill>
                  <a:latin typeface="+mn-lt"/>
                  <a:cs typeface="Verdana"/>
                </a:endParaRPr>
              </a:p>
            </p:txBody>
          </p:sp>
          <p:sp>
            <p:nvSpPr>
              <p:cNvPr id="16395" name="Rectangle 102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454" cy="7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7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6393" name="Rectangle 1030"/>
            <p:cNvSpPr>
              <a:spLocks noChangeArrowheads="1"/>
            </p:cNvSpPr>
            <p:nvPr/>
          </p:nvSpPr>
          <p:spPr bwMode="auto">
            <a:xfrm>
              <a:off x="-3" y="-3"/>
              <a:ext cx="3460" cy="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>
                <a:solidFill>
                  <a:srgbClr val="000000"/>
                </a:solidFill>
              </a:endParaRPr>
            </a:p>
          </p:txBody>
        </p:sp>
      </p:grpSp>
      <p:sp>
        <p:nvSpPr>
          <p:cNvPr id="16387" name="Text Box 1121"/>
          <p:cNvSpPr txBox="1">
            <a:spLocks noChangeArrowheads="1"/>
          </p:cNvSpPr>
          <p:nvPr/>
        </p:nvSpPr>
        <p:spPr bwMode="auto">
          <a:xfrm>
            <a:off x="533400" y="3006725"/>
            <a:ext cx="44592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b="0" dirty="0">
                <a:solidFill>
                  <a:srgbClr val="000000"/>
                </a:solidFill>
                <a:latin typeface="Tahoma" charset="0"/>
              </a:rPr>
              <a:t>Ex. </a:t>
            </a:r>
            <a:r>
              <a:rPr lang="it-IT" sz="1800" b="0" dirty="0" err="1">
                <a:solidFill>
                  <a:srgbClr val="000000"/>
                </a:solidFill>
                <a:latin typeface="Tahoma" charset="0"/>
              </a:rPr>
              <a:t>Pre</a:t>
            </a:r>
            <a:r>
              <a:rPr lang="it-IT" sz="1800" b="0" dirty="0">
                <a:solidFill>
                  <a:srgbClr val="000000"/>
                </a:solidFill>
                <a:latin typeface="Tahoma" charset="0"/>
              </a:rPr>
              <a:t> Iscrizioni ai </a:t>
            </a:r>
            <a:r>
              <a:rPr lang="it-IT" sz="1800" b="0" dirty="0" err="1">
                <a:solidFill>
                  <a:srgbClr val="000000"/>
                </a:solidFill>
                <a:latin typeface="Tahoma" charset="0"/>
              </a:rPr>
              <a:t>C.d.L</a:t>
            </a:r>
            <a:r>
              <a:rPr lang="it-IT" sz="1800" b="0" dirty="0">
                <a:solidFill>
                  <a:srgbClr val="000000"/>
                </a:solidFill>
                <a:latin typeface="Tahoma" charset="0"/>
              </a:rPr>
              <a:t>. Triennali.  </a:t>
            </a:r>
          </a:p>
        </p:txBody>
      </p:sp>
      <p:graphicFrame>
        <p:nvGraphicFramePr>
          <p:cNvPr id="16389" name="Object 11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6941996"/>
              </p:ext>
            </p:extLst>
          </p:nvPr>
        </p:nvGraphicFramePr>
        <p:xfrm>
          <a:off x="506413" y="3446463"/>
          <a:ext cx="4633912" cy="137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42" name="Documento" r:id="rId3" imgW="6121400" imgH="1720850" progId="Word.Document.8">
                  <p:embed/>
                </p:oleObj>
              </mc:Choice>
              <mc:Fallback>
                <p:oleObj name="Documento" r:id="rId3" imgW="6121400" imgH="1720850" progId="Word.Document.8">
                  <p:embed/>
                  <p:pic>
                    <p:nvPicPr>
                      <p:cNvPr id="0" name="Picture 7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319"/>
                      <a:stretch>
                        <a:fillRect/>
                      </a:stretch>
                    </p:blipFill>
                    <p:spPr bwMode="auto">
                      <a:xfrm>
                        <a:off x="506413" y="3446463"/>
                        <a:ext cx="4633912" cy="1377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0" name="Object 11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5069149"/>
              </p:ext>
            </p:extLst>
          </p:nvPr>
        </p:nvGraphicFramePr>
        <p:xfrm>
          <a:off x="5126315" y="2655203"/>
          <a:ext cx="3614738" cy="324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43" name="Grafico" r:id="rId5" imgW="4567680" imgH="3982680" progId="Excel.Sheet.8">
                  <p:embed/>
                </p:oleObj>
              </mc:Choice>
              <mc:Fallback>
                <p:oleObj name="Grafico" r:id="rId5" imgW="4567680" imgH="3982680" progId="Excel.Sheet.8">
                  <p:embed/>
                  <p:pic>
                    <p:nvPicPr>
                      <p:cNvPr id="0" name="Picture 7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6315" y="2655203"/>
                        <a:ext cx="3614738" cy="324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1" name="Text Box 2091"/>
          <p:cNvSpPr txBox="1">
            <a:spLocks noChangeArrowheads="1"/>
          </p:cNvSpPr>
          <p:nvPr/>
        </p:nvSpPr>
        <p:spPr bwMode="auto">
          <a:xfrm>
            <a:off x="531814" y="5135563"/>
            <a:ext cx="4494516" cy="376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dirty="0">
                <a:solidFill>
                  <a:srgbClr val="000000"/>
                </a:solidFill>
                <a:latin typeface="+mn-lt"/>
              </a:rPr>
              <a:t>Esempi: </a:t>
            </a:r>
            <a:r>
              <a:rPr lang="it-IT" sz="1800" dirty="0">
                <a:solidFill>
                  <a:srgbClr val="000000"/>
                </a:solidFill>
                <a:latin typeface="+mn-lt"/>
                <a:hlinkClick r:id="rId7" action="ppaction://hlinkfile"/>
              </a:rPr>
              <a:t>Pre-</a:t>
            </a:r>
            <a:r>
              <a:rPr lang="it-IT" sz="1800" dirty="0" smtClean="0">
                <a:solidFill>
                  <a:srgbClr val="000000"/>
                </a:solidFill>
                <a:latin typeface="+mn-lt"/>
                <a:hlinkClick r:id="rId7" action="ppaction://hlinkfile"/>
              </a:rPr>
              <a:t>Iscrizioni</a:t>
            </a:r>
            <a:endParaRPr lang="it-IT" sz="180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43520"/>
            <a:ext cx="8132763" cy="903288"/>
          </a:xfrm>
        </p:spPr>
        <p:txBody>
          <a:bodyPr/>
          <a:lstStyle/>
          <a:p>
            <a:pPr eaLnBrk="1" hangingPunct="1"/>
            <a:r>
              <a:rPr lang="it-IT" sz="3600" b="0" dirty="0">
                <a:latin typeface="+mn-lt"/>
              </a:rPr>
              <a:t>Diagramma Gambo-Foglia</a:t>
            </a:r>
          </a:p>
        </p:txBody>
      </p:sp>
      <p:graphicFrame>
        <p:nvGraphicFramePr>
          <p:cNvPr id="14694" name="Group 3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103922"/>
              </p:ext>
            </p:extLst>
          </p:nvPr>
        </p:nvGraphicFramePr>
        <p:xfrm>
          <a:off x="533400" y="1758257"/>
          <a:ext cx="8305800" cy="661987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554038"/>
                <a:gridCol w="552450"/>
                <a:gridCol w="554037"/>
                <a:gridCol w="552450"/>
                <a:gridCol w="554038"/>
                <a:gridCol w="554037"/>
                <a:gridCol w="552450"/>
                <a:gridCol w="558800"/>
                <a:gridCol w="552450"/>
                <a:gridCol w="554038"/>
                <a:gridCol w="554037"/>
                <a:gridCol w="552450"/>
                <a:gridCol w="554038"/>
                <a:gridCol w="552450"/>
                <a:gridCol w="554037"/>
              </a:tblGrid>
              <a:tr h="350837">
                <a:tc gridSpan="1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Concentrazione urinaria di Pb in 15 bambini di un insediamento residenziale (</a:t>
                      </a:r>
                      <a:r>
                        <a:rPr kumimoji="0" lang="it-IT" sz="11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mmol</a:t>
                      </a:r>
                      <a:r>
                        <a:rPr kumimoji="0" lang="it-IT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/24h). </a:t>
                      </a: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</a:p>
                  </a:txBody>
                  <a:tcPr anchor="ctr" horzOverflow="overflow">
                    <a:solidFill>
                      <a:srgbClr val="F5C20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2.6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solidFill>
                      <a:srgbClr val="F5C20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</a:rPr>
                        <a:t>0.1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solidFill>
                      <a:srgbClr val="F5C20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1.1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solidFill>
                      <a:srgbClr val="F5C20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0.4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solidFill>
                      <a:srgbClr val="F5C20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2.0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solidFill>
                      <a:srgbClr val="F5C20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anchor="ctr" horzOverflow="overflow">
                    <a:solidFill>
                      <a:srgbClr val="F5C20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1.3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solidFill>
                      <a:srgbClr val="F5C20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B1374"/>
                          </a:solidFill>
                          <a:effectLst/>
                        </a:rPr>
                        <a:t>3.6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B1374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solidFill>
                      <a:srgbClr val="F5C20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1.7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solidFill>
                      <a:srgbClr val="F5C20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1.9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solidFill>
                      <a:srgbClr val="F5C20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1.9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solidFill>
                      <a:srgbClr val="F5C20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1.5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solidFill>
                      <a:srgbClr val="F5C20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solidFill>
                      <a:srgbClr val="F5C20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1.2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solidFill>
                      <a:srgbClr val="F5C20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560" name="Group 10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702704"/>
              </p:ext>
            </p:extLst>
          </p:nvPr>
        </p:nvGraphicFramePr>
        <p:xfrm>
          <a:off x="5086350" y="2695575"/>
          <a:ext cx="3067050" cy="1539875"/>
        </p:xfrm>
        <a:graphic>
          <a:graphicData uri="http://schemas.openxmlformats.org/drawingml/2006/table">
            <a:tbl>
              <a:tblPr/>
              <a:tblGrid>
                <a:gridCol w="725488"/>
                <a:gridCol w="423862"/>
                <a:gridCol w="347663"/>
                <a:gridCol w="358775"/>
                <a:gridCol w="320675"/>
                <a:gridCol w="292100"/>
                <a:gridCol w="293687"/>
                <a:gridCol w="304800"/>
              </a:tblGrid>
              <a:tr h="2743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Gambo</a:t>
                      </a:r>
                    </a:p>
                  </a:txBody>
                  <a:tcPr marT="45729" marB="45729"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Foglie</a:t>
                      </a:r>
                    </a:p>
                  </a:txBody>
                  <a:tcPr marT="45729" marB="45729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207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729" marB="45729"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</a:p>
                  </a:txBody>
                  <a:tcPr marT="45729" marB="45729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</a:p>
                  </a:txBody>
                  <a:tcPr marT="45729" marB="45729"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</a:p>
                  </a:txBody>
                  <a:tcPr marT="45729" marB="45729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8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</a:p>
                  </a:txBody>
                  <a:tcPr marT="45729" marB="45729"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729" marB="45729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</a:t>
                      </a: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729" marB="45729"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</a:t>
                      </a:r>
                    </a:p>
                  </a:txBody>
                  <a:tcPr marT="45729" marB="45729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29" marB="45729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618" name="Text Box 282"/>
          <p:cNvSpPr txBox="1">
            <a:spLocks noChangeArrowheads="1"/>
          </p:cNvSpPr>
          <p:nvPr/>
        </p:nvSpPr>
        <p:spPr bwMode="auto">
          <a:xfrm>
            <a:off x="546229" y="4230611"/>
            <a:ext cx="7385050" cy="824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810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indent="269875" eaLnBrk="1" hangingPunct="1">
              <a:spcBef>
                <a:spcPct val="20000"/>
              </a:spcBef>
              <a:buFontTx/>
              <a:buAutoNum type="arabicPeriod"/>
            </a:pPr>
            <a:r>
              <a:rPr lang="it-IT" sz="1400" b="0" dirty="0">
                <a:solidFill>
                  <a:srgbClr val="000000"/>
                </a:solidFill>
                <a:latin typeface="+mn-lt"/>
              </a:rPr>
              <a:t>Intervallo. </a:t>
            </a:r>
            <a:r>
              <a:rPr lang="it-IT" sz="1400" b="0" dirty="0" err="1">
                <a:solidFill>
                  <a:srgbClr val="000000"/>
                </a:solidFill>
                <a:latin typeface="+mn-lt"/>
              </a:rPr>
              <a:t>Min</a:t>
            </a:r>
            <a:r>
              <a:rPr lang="it-IT" sz="1400" b="0" dirty="0">
                <a:solidFill>
                  <a:srgbClr val="000000"/>
                </a:solidFill>
                <a:latin typeface="+mn-lt"/>
              </a:rPr>
              <a:t>=0.1, </a:t>
            </a:r>
            <a:r>
              <a:rPr lang="it-IT" sz="1400" b="0" dirty="0" err="1">
                <a:solidFill>
                  <a:srgbClr val="000000"/>
                </a:solidFill>
                <a:latin typeface="+mn-lt"/>
              </a:rPr>
              <a:t>Max</a:t>
            </a:r>
            <a:r>
              <a:rPr lang="it-IT" sz="1400" b="0" dirty="0">
                <a:solidFill>
                  <a:srgbClr val="000000"/>
                </a:solidFill>
                <a:latin typeface="+mn-lt"/>
              </a:rPr>
              <a:t> = 3.6</a:t>
            </a:r>
          </a:p>
          <a:p>
            <a:pPr indent="269875" eaLnBrk="1" hangingPunct="1">
              <a:spcBef>
                <a:spcPct val="20000"/>
              </a:spcBef>
              <a:buFontTx/>
              <a:buAutoNum type="arabicPeriod"/>
            </a:pPr>
            <a:r>
              <a:rPr lang="it-IT" sz="1400" b="0" dirty="0">
                <a:solidFill>
                  <a:srgbClr val="000000"/>
                </a:solidFill>
                <a:latin typeface="+mn-lt"/>
              </a:rPr>
              <a:t>Gambi. [Pb] per unità discrete: 0, 1, 2, 3 </a:t>
            </a:r>
            <a:r>
              <a:rPr lang="it-IT" sz="1400" b="0" dirty="0" err="1">
                <a:solidFill>
                  <a:srgbClr val="000000"/>
                </a:solidFill>
                <a:latin typeface="+mn-lt"/>
              </a:rPr>
              <a:t>mmol</a:t>
            </a:r>
            <a:r>
              <a:rPr lang="it-IT" sz="1400" b="0" dirty="0">
                <a:solidFill>
                  <a:srgbClr val="000000"/>
                </a:solidFill>
                <a:latin typeface="+mn-lt"/>
              </a:rPr>
              <a:t>/24h</a:t>
            </a:r>
          </a:p>
          <a:p>
            <a:pPr indent="269875" eaLnBrk="1" hangingPunct="1">
              <a:spcBef>
                <a:spcPct val="20000"/>
              </a:spcBef>
              <a:buFontTx/>
              <a:buAutoNum type="arabicPeriod"/>
            </a:pPr>
            <a:r>
              <a:rPr lang="it-IT" sz="1400" b="0" dirty="0">
                <a:solidFill>
                  <a:srgbClr val="000000"/>
                </a:solidFill>
                <a:latin typeface="+mn-lt"/>
              </a:rPr>
              <a:t>Foglie. Decimali della [Pb] in [0.1, 0.9], [1.0, 1.9], [2.0, 2.9], [3.0, 3.9]</a:t>
            </a:r>
          </a:p>
        </p:txBody>
      </p:sp>
      <p:sp>
        <p:nvSpPr>
          <p:cNvPr id="17484" name="Text Box 283"/>
          <p:cNvSpPr txBox="1">
            <a:spLocks noChangeArrowheads="1"/>
          </p:cNvSpPr>
          <p:nvPr/>
        </p:nvSpPr>
        <p:spPr bwMode="auto">
          <a:xfrm>
            <a:off x="533400" y="1002320"/>
            <a:ext cx="8255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b="0" dirty="0" smtClean="0">
                <a:solidFill>
                  <a:srgbClr val="000000"/>
                </a:solidFill>
                <a:latin typeface="+mn-lt"/>
              </a:rPr>
              <a:t>I diagramma Gambo-Foglia (</a:t>
            </a:r>
            <a:r>
              <a:rPr lang="it-IT" sz="1600" b="0" dirty="0" err="1">
                <a:solidFill>
                  <a:srgbClr val="000000"/>
                </a:solidFill>
                <a:latin typeface="+mn-lt"/>
              </a:rPr>
              <a:t>Tukey</a:t>
            </a:r>
            <a:r>
              <a:rPr lang="it-IT" sz="1600" b="0" dirty="0">
                <a:solidFill>
                  <a:srgbClr val="000000"/>
                </a:solidFill>
                <a:latin typeface="+mn-lt"/>
              </a:rPr>
              <a:t> 1977), è una </a:t>
            </a:r>
            <a:r>
              <a:rPr lang="it-IT" sz="1600" b="0" i="1" u="sng" dirty="0">
                <a:solidFill>
                  <a:srgbClr val="000000"/>
                </a:solidFill>
                <a:latin typeface="+mn-lt"/>
              </a:rPr>
              <a:t>Tabella con l</a:t>
            </a:r>
            <a:r>
              <a:rPr lang="ja-JP" altLang="it-IT" sz="1600" b="0" i="1" u="sng" dirty="0">
                <a:solidFill>
                  <a:srgbClr val="000000"/>
                </a:solidFill>
                <a:latin typeface="+mn-lt"/>
              </a:rPr>
              <a:t>’</a:t>
            </a:r>
            <a:r>
              <a:rPr lang="it-IT" altLang="ja-JP" sz="1600" b="0" i="1" u="sng" dirty="0">
                <a:solidFill>
                  <a:srgbClr val="000000"/>
                </a:solidFill>
                <a:latin typeface="+mn-lt"/>
              </a:rPr>
              <a:t>aspetto di un Istogramma </a:t>
            </a:r>
            <a:r>
              <a:rPr lang="it-IT" altLang="ja-JP" sz="1600" b="0" dirty="0">
                <a:solidFill>
                  <a:srgbClr val="000000"/>
                </a:solidFill>
                <a:latin typeface="+mn-lt"/>
              </a:rPr>
              <a:t>che mantiene il dettaglio dei valori originali. </a:t>
            </a:r>
            <a:endParaRPr lang="it-IT" sz="1600" b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4622" name="Text Box 286"/>
          <p:cNvSpPr txBox="1">
            <a:spLocks noChangeArrowheads="1"/>
          </p:cNvSpPr>
          <p:nvPr/>
        </p:nvSpPr>
        <p:spPr bwMode="auto">
          <a:xfrm>
            <a:off x="621488" y="5253857"/>
            <a:ext cx="8101012" cy="824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it-IT" sz="1400" b="0" dirty="0">
                <a:solidFill>
                  <a:srgbClr val="000000"/>
                </a:solidFill>
                <a:latin typeface="+mn-lt"/>
              </a:rPr>
              <a:t>Indici di tendenza centrale, dispersione e posizione.</a:t>
            </a:r>
          </a:p>
          <a:p>
            <a:pPr eaLnBrk="1" hangingPunct="1">
              <a:spcBef>
                <a:spcPct val="20000"/>
              </a:spcBef>
            </a:pPr>
            <a:r>
              <a:rPr lang="it-IT" sz="1400" b="0" dirty="0">
                <a:solidFill>
                  <a:srgbClr val="000000"/>
                </a:solidFill>
                <a:latin typeface="+mn-lt"/>
              </a:rPr>
              <a:t>Mediana = 1.5; valore centrale (8°); </a:t>
            </a:r>
            <a:r>
              <a:rPr lang="it-IT" sz="1400" b="0" dirty="0" err="1">
                <a:solidFill>
                  <a:srgbClr val="000000"/>
                </a:solidFill>
                <a:latin typeface="+mn-lt"/>
              </a:rPr>
              <a:t>Range</a:t>
            </a:r>
            <a:r>
              <a:rPr lang="it-IT" sz="1400" b="0" dirty="0">
                <a:solidFill>
                  <a:srgbClr val="000000"/>
                </a:solidFill>
                <a:latin typeface="+mn-lt"/>
              </a:rPr>
              <a:t> = </a:t>
            </a:r>
            <a:r>
              <a:rPr lang="it-IT" sz="1400" b="0" dirty="0" err="1">
                <a:solidFill>
                  <a:srgbClr val="000000"/>
                </a:solidFill>
                <a:latin typeface="+mn-lt"/>
              </a:rPr>
              <a:t>Max</a:t>
            </a:r>
            <a:r>
              <a:rPr lang="it-IT" sz="1400" b="0" dirty="0">
                <a:solidFill>
                  <a:srgbClr val="000000"/>
                </a:solidFill>
                <a:latin typeface="+mn-lt"/>
              </a:rPr>
              <a:t> - </a:t>
            </a:r>
            <a:r>
              <a:rPr lang="it-IT" sz="1400" b="0" dirty="0" err="1">
                <a:solidFill>
                  <a:srgbClr val="000000"/>
                </a:solidFill>
                <a:latin typeface="+mn-lt"/>
              </a:rPr>
              <a:t>Min</a:t>
            </a:r>
            <a:r>
              <a:rPr lang="it-IT" sz="1400" b="0" dirty="0">
                <a:solidFill>
                  <a:srgbClr val="000000"/>
                </a:solidFill>
                <a:latin typeface="+mn-lt"/>
              </a:rPr>
              <a:t> = 3.5. </a:t>
            </a:r>
          </a:p>
          <a:p>
            <a:pPr eaLnBrk="1" hangingPunct="1">
              <a:spcBef>
                <a:spcPct val="20000"/>
              </a:spcBef>
            </a:pPr>
            <a:r>
              <a:rPr lang="it-IT" sz="1400" b="0" dirty="0">
                <a:solidFill>
                  <a:srgbClr val="000000"/>
                </a:solidFill>
                <a:latin typeface="+mn-lt"/>
              </a:rPr>
              <a:t>Quartili: Q1 = 0.8 (4° valore), Q2 = 1.5 (8° valore), Q3 = 2.0 (12° valore) </a:t>
            </a:r>
          </a:p>
        </p:txBody>
      </p:sp>
      <p:sp>
        <p:nvSpPr>
          <p:cNvPr id="17486" name="Text Box 289"/>
          <p:cNvSpPr txBox="1">
            <a:spLocks noChangeArrowheads="1"/>
          </p:cNvSpPr>
          <p:nvPr/>
        </p:nvSpPr>
        <p:spPr bwMode="auto">
          <a:xfrm>
            <a:off x="544513" y="2778125"/>
            <a:ext cx="480218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40000"/>
              </a:spcBef>
            </a:pPr>
            <a:r>
              <a:rPr lang="it-IT" sz="1800" b="0" dirty="0">
                <a:solidFill>
                  <a:srgbClr val="000000"/>
                </a:solidFill>
                <a:latin typeface="+mn-lt"/>
              </a:rPr>
              <a:t>Procedura in 3 passi</a:t>
            </a:r>
            <a:r>
              <a:rPr lang="it-IT" sz="1400" b="0" dirty="0">
                <a:solidFill>
                  <a:srgbClr val="000000"/>
                </a:solidFill>
                <a:latin typeface="+mn-lt"/>
              </a:rPr>
              <a:t> </a:t>
            </a:r>
          </a:p>
          <a:p>
            <a:pPr algn="just" eaLnBrk="1" hangingPunct="1">
              <a:spcBef>
                <a:spcPct val="40000"/>
              </a:spcBef>
              <a:buFontTx/>
              <a:buAutoNum type="arabicPeriod"/>
            </a:pPr>
            <a:r>
              <a:rPr lang="it-IT" sz="1400" dirty="0">
                <a:solidFill>
                  <a:srgbClr val="000000"/>
                </a:solidFill>
                <a:latin typeface="+mn-lt"/>
              </a:rPr>
              <a:t>Intervallo</a:t>
            </a:r>
            <a:r>
              <a:rPr lang="it-IT" sz="1400" b="0" dirty="0">
                <a:solidFill>
                  <a:srgbClr val="000000"/>
                </a:solidFill>
                <a:latin typeface="+mn-lt"/>
              </a:rPr>
              <a:t>. Valori </a:t>
            </a:r>
            <a:r>
              <a:rPr lang="it-IT" sz="1400" b="0" dirty="0" err="1">
                <a:solidFill>
                  <a:srgbClr val="000000"/>
                </a:solidFill>
                <a:latin typeface="+mn-lt"/>
              </a:rPr>
              <a:t>Max</a:t>
            </a:r>
            <a:r>
              <a:rPr lang="it-IT" sz="1400" b="0" dirty="0">
                <a:solidFill>
                  <a:srgbClr val="000000"/>
                </a:solidFill>
                <a:latin typeface="+mn-lt"/>
              </a:rPr>
              <a:t> e </a:t>
            </a:r>
            <a:r>
              <a:rPr lang="it-IT" sz="1400" b="0" dirty="0" err="1">
                <a:solidFill>
                  <a:srgbClr val="000000"/>
                </a:solidFill>
                <a:latin typeface="+mn-lt"/>
              </a:rPr>
              <a:t>Min</a:t>
            </a:r>
            <a:r>
              <a:rPr lang="it-IT" sz="1400" b="0" dirty="0">
                <a:solidFill>
                  <a:srgbClr val="000000"/>
                </a:solidFill>
                <a:latin typeface="+mn-lt"/>
              </a:rPr>
              <a:t> </a:t>
            </a:r>
          </a:p>
          <a:p>
            <a:pPr algn="just" eaLnBrk="1" hangingPunct="1">
              <a:spcBef>
                <a:spcPct val="40000"/>
              </a:spcBef>
              <a:buFontTx/>
              <a:buAutoNum type="arabicPeriod"/>
            </a:pPr>
            <a:r>
              <a:rPr lang="it-IT" sz="1400" dirty="0">
                <a:solidFill>
                  <a:srgbClr val="000000"/>
                </a:solidFill>
                <a:latin typeface="+mn-lt"/>
              </a:rPr>
              <a:t>Gambi</a:t>
            </a:r>
            <a:r>
              <a:rPr lang="it-IT" sz="1400" b="0" dirty="0">
                <a:solidFill>
                  <a:srgbClr val="000000"/>
                </a:solidFill>
                <a:latin typeface="+mn-lt"/>
              </a:rPr>
              <a:t>. Classi di valori che sintetizzano i dati.</a:t>
            </a:r>
          </a:p>
          <a:p>
            <a:pPr algn="just" eaLnBrk="1" hangingPunct="1">
              <a:spcBef>
                <a:spcPct val="40000"/>
              </a:spcBef>
              <a:buFontTx/>
              <a:buAutoNum type="arabicPeriod"/>
            </a:pPr>
            <a:r>
              <a:rPr lang="it-IT" sz="1400" dirty="0">
                <a:solidFill>
                  <a:srgbClr val="000000"/>
                </a:solidFill>
                <a:latin typeface="+mn-lt"/>
              </a:rPr>
              <a:t>Foglie</a:t>
            </a:r>
            <a:r>
              <a:rPr lang="it-IT" sz="1400" b="0" dirty="0">
                <a:solidFill>
                  <a:srgbClr val="000000"/>
                </a:solidFill>
                <a:latin typeface="+mn-lt"/>
              </a:rPr>
              <a:t>. Valori misurati in modo ordinato.    </a:t>
            </a:r>
          </a:p>
        </p:txBody>
      </p:sp>
      <p:sp>
        <p:nvSpPr>
          <p:cNvPr id="17487" name="Text Box 291"/>
          <p:cNvSpPr txBox="1">
            <a:spLocks noChangeArrowheads="1"/>
          </p:cNvSpPr>
          <p:nvPr/>
        </p:nvSpPr>
        <p:spPr bwMode="auto">
          <a:xfrm>
            <a:off x="596899" y="6173148"/>
            <a:ext cx="355975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b="0" dirty="0">
                <a:solidFill>
                  <a:srgbClr val="000000"/>
                </a:solidFill>
                <a:latin typeface="+mn-lt"/>
              </a:rPr>
              <a:t>Esempio</a:t>
            </a:r>
            <a:r>
              <a:rPr lang="it-IT" b="0" dirty="0" smtClean="0">
                <a:solidFill>
                  <a:srgbClr val="000000"/>
                </a:solidFill>
                <a:latin typeface="+mn-lt"/>
              </a:rPr>
              <a:t>: </a:t>
            </a:r>
            <a:r>
              <a:rPr lang="it-IT" b="0" dirty="0" smtClean="0">
                <a:solidFill>
                  <a:srgbClr val="000000"/>
                </a:solidFill>
                <a:latin typeface="+mn-lt"/>
                <a:hlinkClick r:id="rId3" action="ppaction://hlinkfile"/>
              </a:rPr>
              <a:t>StemLeaf</a:t>
            </a:r>
            <a:endParaRPr lang="it-IT" b="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3" name="Connettore 1 2"/>
          <p:cNvCxnSpPr/>
          <p:nvPr/>
        </p:nvCxnSpPr>
        <p:spPr>
          <a:xfrm>
            <a:off x="5750805" y="2952520"/>
            <a:ext cx="0" cy="1278091"/>
          </a:xfrm>
          <a:prstGeom prst="line">
            <a:avLst/>
          </a:prstGeom>
          <a:ln w="19050">
            <a:solidFill>
              <a:srgbClr val="1B06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18" grpId="0" autoUpdateAnimBg="0"/>
      <p:bldP spid="1462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899400" cy="677863"/>
          </a:xfrm>
        </p:spPr>
        <p:txBody>
          <a:bodyPr/>
          <a:lstStyle/>
          <a:p>
            <a:pPr eaLnBrk="1" hangingPunct="1"/>
            <a:r>
              <a:rPr lang="it-IT" sz="3600" b="0" dirty="0">
                <a:latin typeface="Tahoma" charset="0"/>
              </a:rPr>
              <a:t>Indicatori </a:t>
            </a:r>
            <a:r>
              <a:rPr lang="it-IT" sz="3600" b="0" dirty="0" smtClean="0">
                <a:latin typeface="Tahoma" charset="0"/>
              </a:rPr>
              <a:t>Riassuntivi</a:t>
            </a:r>
            <a:endParaRPr lang="it-IT" sz="3600" b="0" dirty="0">
              <a:latin typeface="Tahoma" charset="0"/>
            </a:endParaRPr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533400" y="1231900"/>
            <a:ext cx="8272463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lnSpc>
                <a:spcPct val="114000"/>
              </a:lnSpc>
              <a:buFontTx/>
              <a:buAutoNum type="arabicPeriod"/>
              <a:defRPr/>
            </a:pPr>
            <a:r>
              <a:rPr lang="it-IT" sz="2800" b="0" dirty="0" smtClean="0">
                <a:latin typeface="+mn-lt"/>
                <a:cs typeface="Calibri"/>
              </a:rPr>
              <a:t>Notazione</a:t>
            </a:r>
            <a:endParaRPr lang="it-IT" sz="2800" b="0" dirty="0">
              <a:latin typeface="+mn-lt"/>
              <a:cs typeface="Calibri"/>
            </a:endParaRPr>
          </a:p>
          <a:p>
            <a:pPr marL="904875" lvl="1" indent="-458788">
              <a:lnSpc>
                <a:spcPct val="114000"/>
              </a:lnSpc>
              <a:spcBef>
                <a:spcPct val="30000"/>
              </a:spcBef>
              <a:buFontTx/>
              <a:buChar char="•"/>
              <a:defRPr/>
            </a:pPr>
            <a:r>
              <a:rPr lang="it-IT" sz="2000" b="0" dirty="0">
                <a:latin typeface="+mn-lt"/>
                <a:cs typeface="Calibri"/>
              </a:rPr>
              <a:t>Data-Set, Singolo Dato, Sommatoria, ….</a:t>
            </a:r>
          </a:p>
          <a:p>
            <a:pPr marL="457200" indent="-457200">
              <a:lnSpc>
                <a:spcPct val="114000"/>
              </a:lnSpc>
              <a:spcBef>
                <a:spcPts val="600"/>
              </a:spcBef>
              <a:buFontTx/>
              <a:buAutoNum type="arabicPeriod"/>
              <a:defRPr/>
            </a:pPr>
            <a:r>
              <a:rPr lang="it-IT" sz="2800" b="0" dirty="0">
                <a:latin typeface="+mn-lt"/>
                <a:cs typeface="Calibri"/>
              </a:rPr>
              <a:t>Indicatori di Tendenza centrale</a:t>
            </a:r>
          </a:p>
          <a:p>
            <a:pPr marL="900113" lvl="1" indent="-454025">
              <a:lnSpc>
                <a:spcPct val="114000"/>
              </a:lnSpc>
              <a:spcBef>
                <a:spcPct val="30000"/>
              </a:spcBef>
              <a:buFontTx/>
              <a:buChar char="•"/>
              <a:defRPr/>
            </a:pPr>
            <a:r>
              <a:rPr lang="it-IT" sz="2000" b="0" dirty="0">
                <a:latin typeface="+mn-lt"/>
                <a:cs typeface="Calibri"/>
              </a:rPr>
              <a:t>Media, Mediana e </a:t>
            </a:r>
            <a:r>
              <a:rPr lang="it-IT" sz="2000" b="0" dirty="0" smtClean="0">
                <a:latin typeface="+mn-lt"/>
                <a:cs typeface="Calibri"/>
              </a:rPr>
              <a:t>Moda, Percentuale</a:t>
            </a:r>
            <a:endParaRPr lang="it-IT" sz="2000" b="0" dirty="0">
              <a:latin typeface="+mn-lt"/>
              <a:cs typeface="Calibri"/>
            </a:endParaRPr>
          </a:p>
          <a:p>
            <a:pPr marL="457200" indent="-457200">
              <a:lnSpc>
                <a:spcPct val="114000"/>
              </a:lnSpc>
              <a:spcBef>
                <a:spcPts val="600"/>
              </a:spcBef>
              <a:buFontTx/>
              <a:buAutoNum type="arabicPeriod"/>
              <a:defRPr/>
            </a:pPr>
            <a:r>
              <a:rPr lang="it-IT" sz="2800" b="0" dirty="0">
                <a:latin typeface="+mn-lt"/>
                <a:cs typeface="Calibri"/>
              </a:rPr>
              <a:t>Indicatori di Dispersione</a:t>
            </a:r>
          </a:p>
          <a:p>
            <a:pPr marL="923925" lvl="1" indent="-477838">
              <a:lnSpc>
                <a:spcPct val="114000"/>
              </a:lnSpc>
              <a:spcBef>
                <a:spcPct val="30000"/>
              </a:spcBef>
              <a:buFontTx/>
              <a:buChar char="•"/>
              <a:defRPr/>
            </a:pPr>
            <a:r>
              <a:rPr lang="it-IT" sz="2000" b="0" dirty="0">
                <a:latin typeface="+mn-lt"/>
                <a:cs typeface="Calibri"/>
              </a:rPr>
              <a:t>Intervallo Minimo-Massimo (</a:t>
            </a:r>
            <a:r>
              <a:rPr lang="it-IT" sz="2000" b="0" dirty="0" err="1">
                <a:latin typeface="+mn-lt"/>
                <a:cs typeface="Calibri"/>
              </a:rPr>
              <a:t>Range</a:t>
            </a:r>
            <a:r>
              <a:rPr lang="it-IT" sz="2000" b="0" dirty="0">
                <a:latin typeface="+mn-lt"/>
                <a:cs typeface="Calibri"/>
              </a:rPr>
              <a:t>), Intervallo Interquartile (IQR), Scarto Medio, Varianza e Deviazione Standard</a:t>
            </a:r>
          </a:p>
          <a:p>
            <a:pPr marL="457200" indent="-457200">
              <a:lnSpc>
                <a:spcPct val="114000"/>
              </a:lnSpc>
              <a:spcBef>
                <a:spcPts val="600"/>
              </a:spcBef>
              <a:buFontTx/>
              <a:buAutoNum type="arabicPeriod"/>
              <a:defRPr/>
            </a:pPr>
            <a:r>
              <a:rPr lang="it-IT" sz="2800" b="0" dirty="0">
                <a:latin typeface="+mn-lt"/>
                <a:cs typeface="Calibri"/>
              </a:rPr>
              <a:t>Indicatori di Posizione</a:t>
            </a:r>
          </a:p>
          <a:p>
            <a:pPr marL="923925" lvl="1" indent="-346075">
              <a:lnSpc>
                <a:spcPct val="114000"/>
              </a:lnSpc>
              <a:spcBef>
                <a:spcPct val="30000"/>
              </a:spcBef>
              <a:buFontTx/>
              <a:buChar char="•"/>
              <a:defRPr/>
            </a:pPr>
            <a:r>
              <a:rPr lang="it-IT" sz="2000" b="0" dirty="0">
                <a:latin typeface="+mn-lt"/>
                <a:cs typeface="Calibri"/>
              </a:rPr>
              <a:t>Quartili, Percentili, Rango Percentile.</a:t>
            </a:r>
          </a:p>
          <a:p>
            <a:pPr marL="457200" indent="-457200">
              <a:lnSpc>
                <a:spcPct val="114000"/>
              </a:lnSpc>
              <a:buFontTx/>
              <a:buAutoNum type="arabicPeriod"/>
              <a:defRPr/>
            </a:pPr>
            <a:r>
              <a:rPr lang="it-IT" sz="2800" b="0" dirty="0">
                <a:latin typeface="+mn-lt"/>
                <a:cs typeface="Calibri"/>
              </a:rPr>
              <a:t>Esempi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54013"/>
            <a:ext cx="7772400" cy="688975"/>
          </a:xfrm>
        </p:spPr>
        <p:txBody>
          <a:bodyPr>
            <a:normAutofit/>
          </a:bodyPr>
          <a:lstStyle/>
          <a:p>
            <a:pPr eaLnBrk="1" hangingPunct="1"/>
            <a:r>
              <a:rPr lang="it-IT" sz="3600" b="0">
                <a:latin typeface="Tahoma" charset="0"/>
              </a:rPr>
              <a:t>Definizioni e Notazioni Algebriche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531813" y="1229035"/>
            <a:ext cx="8305800" cy="5075238"/>
          </a:xfrm>
        </p:spPr>
        <p:txBody>
          <a:bodyPr>
            <a:normAutofit lnSpcReduction="10000"/>
          </a:bodyPr>
          <a:lstStyle/>
          <a:p>
            <a:pPr marL="360363" indent="-360363">
              <a:lnSpc>
                <a:spcPct val="110000"/>
              </a:lnSpc>
              <a:spcBef>
                <a:spcPct val="50000"/>
              </a:spcBef>
              <a:spcAft>
                <a:spcPct val="30000"/>
              </a:spcAft>
              <a:buClr>
                <a:schemeClr val="tx1"/>
              </a:buClr>
              <a:buFont typeface="Wingdings" charset="2"/>
              <a:buChar char="ü"/>
            </a:pPr>
            <a:r>
              <a:rPr lang="it-IT" sz="1800" b="1" i="1" dirty="0">
                <a:solidFill>
                  <a:srgbClr val="000000"/>
                </a:solidFill>
              </a:rPr>
              <a:t>Data-set</a:t>
            </a:r>
            <a:r>
              <a:rPr lang="it-IT" sz="1800" b="0" dirty="0">
                <a:solidFill>
                  <a:srgbClr val="000000"/>
                </a:solidFill>
              </a:rPr>
              <a:t>: </a:t>
            </a:r>
            <a:r>
              <a:rPr lang="it-IT" sz="1800" b="0" dirty="0" smtClean="0">
                <a:solidFill>
                  <a:srgbClr val="000000"/>
                </a:solidFill>
              </a:rPr>
              <a:t>Insieme </a:t>
            </a:r>
            <a:r>
              <a:rPr lang="it-IT" sz="1800" b="0" dirty="0">
                <a:solidFill>
                  <a:srgbClr val="000000"/>
                </a:solidFill>
              </a:rPr>
              <a:t>di </a:t>
            </a:r>
            <a:r>
              <a:rPr lang="it-IT" sz="1800" b="0" dirty="0" smtClean="0">
                <a:solidFill>
                  <a:srgbClr val="000000"/>
                </a:solidFill>
              </a:rPr>
              <a:t>caratteri </a:t>
            </a:r>
            <a:r>
              <a:rPr lang="it-IT" sz="1800" dirty="0" smtClean="0">
                <a:solidFill>
                  <a:srgbClr val="000000"/>
                </a:solidFill>
              </a:rPr>
              <a:t>(</a:t>
            </a:r>
            <a:r>
              <a:rPr lang="it-IT" sz="1800" dirty="0">
                <a:solidFill>
                  <a:srgbClr val="000000"/>
                </a:solidFill>
              </a:rPr>
              <a:t>variabili </a:t>
            </a:r>
            <a:r>
              <a:rPr lang="it-IT" sz="1800" dirty="0" smtClean="0">
                <a:solidFill>
                  <a:srgbClr val="000000"/>
                </a:solidFill>
              </a:rPr>
              <a:t>esplicative) </a:t>
            </a:r>
            <a:r>
              <a:rPr lang="it-IT" sz="1800" b="0" dirty="0" smtClean="0">
                <a:solidFill>
                  <a:srgbClr val="000000"/>
                </a:solidFill>
              </a:rPr>
              <a:t>e numeriche </a:t>
            </a:r>
            <a:r>
              <a:rPr lang="it-IT" sz="1800" dirty="0" smtClean="0">
                <a:solidFill>
                  <a:srgbClr val="000000"/>
                </a:solidFill>
              </a:rPr>
              <a:t>(variabili </a:t>
            </a:r>
            <a:r>
              <a:rPr lang="it-IT" sz="1800" b="0" dirty="0" smtClean="0">
                <a:solidFill>
                  <a:srgbClr val="000000"/>
                </a:solidFill>
              </a:rPr>
              <a:t>risposta) che caratterizzano i soggetti/risultati di un esperimento, di un sondaggio, di </a:t>
            </a:r>
            <a:r>
              <a:rPr lang="it-IT" sz="1800" b="0" dirty="0">
                <a:solidFill>
                  <a:srgbClr val="000000"/>
                </a:solidFill>
              </a:rPr>
              <a:t>una </a:t>
            </a:r>
            <a:r>
              <a:rPr lang="it-IT" sz="1800" b="0" dirty="0" smtClean="0">
                <a:solidFill>
                  <a:srgbClr val="000000"/>
                </a:solidFill>
              </a:rPr>
              <a:t>indagine conoscitiva, ….</a:t>
            </a:r>
          </a:p>
          <a:p>
            <a:pPr marL="360363" indent="0">
              <a:lnSpc>
                <a:spcPct val="110000"/>
              </a:lnSpc>
              <a:spcBef>
                <a:spcPct val="50000"/>
              </a:spcBef>
              <a:spcAft>
                <a:spcPct val="30000"/>
              </a:spcAft>
              <a:buNone/>
            </a:pPr>
            <a:r>
              <a:rPr lang="it-IT" sz="1800" dirty="0" smtClean="0">
                <a:solidFill>
                  <a:srgbClr val="000000"/>
                </a:solidFill>
              </a:rPr>
              <a:t>Indagine sulla concentrazione di Piombo, [Pb], nelle urine</a:t>
            </a:r>
            <a:endParaRPr lang="it-IT" sz="1800" b="0" dirty="0">
              <a:solidFill>
                <a:srgbClr val="000000"/>
              </a:solidFill>
            </a:endParaRPr>
          </a:p>
          <a:p>
            <a:pPr marL="180975" indent="-180975" eaLnBrk="1" hangingPunct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  <a:buSzPct val="95000"/>
              <a:buFontTx/>
              <a:buChar char="•"/>
            </a:pPr>
            <a:r>
              <a:rPr lang="it-IT" sz="1600" b="1" i="1" dirty="0">
                <a:solidFill>
                  <a:srgbClr val="000000"/>
                </a:solidFill>
              </a:rPr>
              <a:t>Unità statistica</a:t>
            </a:r>
            <a:r>
              <a:rPr lang="it-IT" sz="1600" b="0" dirty="0">
                <a:solidFill>
                  <a:srgbClr val="000000"/>
                </a:solidFill>
              </a:rPr>
              <a:t>: bambini in età scolare</a:t>
            </a:r>
          </a:p>
          <a:p>
            <a:pPr marL="180975" indent="-180975" eaLnBrk="1" hangingPunct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  <a:buSzPct val="95000"/>
              <a:buFontTx/>
              <a:buChar char="•"/>
            </a:pPr>
            <a:r>
              <a:rPr lang="it-IT" sz="1600" b="1" i="1" dirty="0" smtClean="0">
                <a:solidFill>
                  <a:srgbClr val="000000"/>
                </a:solidFill>
              </a:rPr>
              <a:t>Variabili esplicative</a:t>
            </a:r>
            <a:r>
              <a:rPr lang="it-IT" sz="1600" dirty="0" smtClean="0">
                <a:solidFill>
                  <a:srgbClr val="000000"/>
                </a:solidFill>
              </a:rPr>
              <a:t>: età, luogo di residenza, abitudini comportamentali, … </a:t>
            </a:r>
          </a:p>
          <a:p>
            <a:pPr marL="180975" indent="-180975" eaLnBrk="1" hangingPunct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  <a:buSzPct val="95000"/>
              <a:buFontTx/>
              <a:buChar char="•"/>
            </a:pPr>
            <a:r>
              <a:rPr lang="it-IT" sz="1600" b="1" i="1" dirty="0" smtClean="0">
                <a:solidFill>
                  <a:srgbClr val="000000"/>
                </a:solidFill>
              </a:rPr>
              <a:t>Variabile risposta</a:t>
            </a:r>
            <a:r>
              <a:rPr lang="it-IT" sz="1600" b="0" dirty="0" smtClean="0">
                <a:solidFill>
                  <a:srgbClr val="000000"/>
                </a:solidFill>
              </a:rPr>
              <a:t>: </a:t>
            </a:r>
            <a:r>
              <a:rPr lang="it-IT" sz="1600" b="0" dirty="0">
                <a:solidFill>
                  <a:srgbClr val="000000"/>
                </a:solidFill>
              </a:rPr>
              <a:t>[Pb] Urinaria nei bambini in </a:t>
            </a:r>
            <a:r>
              <a:rPr lang="it-IT" sz="1600" b="0" dirty="0" err="1">
                <a:solidFill>
                  <a:srgbClr val="000000"/>
                </a:solidFill>
              </a:rPr>
              <a:t>mM</a:t>
            </a:r>
            <a:r>
              <a:rPr lang="it-IT" sz="1600" b="0" dirty="0">
                <a:solidFill>
                  <a:srgbClr val="000000"/>
                </a:solidFill>
              </a:rPr>
              <a:t>/24h. </a:t>
            </a:r>
          </a:p>
          <a:p>
            <a:pPr marL="180975" indent="-180975" eaLnBrk="1" hangingPunct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  <a:buSzPct val="95000"/>
              <a:buFontTx/>
              <a:buChar char="•"/>
            </a:pPr>
            <a:r>
              <a:rPr lang="it-IT" sz="1600" b="1" i="1" dirty="0" smtClean="0">
                <a:solidFill>
                  <a:srgbClr val="000000"/>
                </a:solidFill>
              </a:rPr>
              <a:t>Valori della variabile </a:t>
            </a:r>
            <a:r>
              <a:rPr lang="it-IT" sz="1600" b="1" dirty="0" smtClean="0">
                <a:solidFill>
                  <a:srgbClr val="000000"/>
                </a:solidFill>
              </a:rPr>
              <a:t>[Pb]</a:t>
            </a:r>
            <a:r>
              <a:rPr lang="it-IT" sz="1600" b="1" i="1" dirty="0" smtClean="0">
                <a:solidFill>
                  <a:srgbClr val="000000"/>
                </a:solidFill>
              </a:rPr>
              <a:t>:</a:t>
            </a:r>
            <a:r>
              <a:rPr lang="it-IT" sz="1600" b="0" i="1" dirty="0" smtClean="0">
                <a:solidFill>
                  <a:srgbClr val="000000"/>
                </a:solidFill>
              </a:rPr>
              <a:t> </a:t>
            </a:r>
            <a:r>
              <a:rPr lang="it-IT" sz="1600" b="0" i="1" dirty="0">
                <a:solidFill>
                  <a:srgbClr val="000000"/>
                </a:solidFill>
              </a:rPr>
              <a:t>X</a:t>
            </a:r>
            <a:r>
              <a:rPr lang="it-IT" sz="1600" b="0" dirty="0">
                <a:solidFill>
                  <a:srgbClr val="000000"/>
                </a:solidFill>
              </a:rPr>
              <a:t> = {0.6, 2.6, 0.1, 1.1, 0.4, 2.0, 0.8, 1.3, </a:t>
            </a:r>
          </a:p>
          <a:p>
            <a:pPr marL="542925" lvl="1" indent="-182563" eaLnBrk="1" hangingPunct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  <a:buSzPct val="95000"/>
              <a:buFontTx/>
              <a:buNone/>
            </a:pPr>
            <a:r>
              <a:rPr lang="it-IT" sz="1600" b="0" dirty="0">
                <a:solidFill>
                  <a:srgbClr val="000000"/>
                </a:solidFill>
              </a:rPr>
              <a:t>            			3.2, 1.7, 1.9, 1.9, 1.5, 2.2, 1.2</a:t>
            </a:r>
            <a:r>
              <a:rPr lang="it-IT" sz="1600" b="0" dirty="0" smtClean="0">
                <a:solidFill>
                  <a:srgbClr val="000000"/>
                </a:solidFill>
              </a:rPr>
              <a:t>}</a:t>
            </a:r>
          </a:p>
          <a:p>
            <a:pPr marL="542925" lvl="1" indent="-182563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Tx/>
              <a:buNone/>
            </a:pPr>
            <a:r>
              <a:rPr lang="it-IT" sz="1600" b="0" dirty="0" smtClean="0">
                <a:solidFill>
                  <a:srgbClr val="000000"/>
                </a:solidFill>
              </a:rPr>
              <a:t>Data-set: Rappresentazione tramite simboli </a:t>
            </a:r>
            <a:endParaRPr lang="it-IT" sz="1600" b="0" dirty="0">
              <a:solidFill>
                <a:srgbClr val="000000"/>
              </a:solidFill>
            </a:endParaRPr>
          </a:p>
          <a:p>
            <a:pPr marL="646112" lvl="1" indent="-285750" eaLnBrk="1" hangingPunct="1">
              <a:lnSpc>
                <a:spcPct val="110000"/>
              </a:lnSpc>
              <a:spcBef>
                <a:spcPts val="0"/>
              </a:spcBef>
              <a:buClrTx/>
              <a:buSzPct val="100000"/>
              <a:buFont typeface="Wingdings" charset="2"/>
              <a:buChar char="§"/>
            </a:pPr>
            <a:r>
              <a:rPr lang="it-IT" sz="1600" b="0" i="1" dirty="0">
                <a:solidFill>
                  <a:srgbClr val="000000"/>
                </a:solidFill>
              </a:rPr>
              <a:t>X </a:t>
            </a:r>
            <a:r>
              <a:rPr lang="it-IT" sz="1600" b="0" dirty="0" smtClean="0">
                <a:solidFill>
                  <a:srgbClr val="000000"/>
                </a:solidFill>
              </a:rPr>
              <a:t>= {</a:t>
            </a:r>
            <a:r>
              <a:rPr lang="it-IT" sz="1600" b="0" i="1" dirty="0" err="1">
                <a:solidFill>
                  <a:srgbClr val="000000"/>
                </a:solidFill>
              </a:rPr>
              <a:t>X</a:t>
            </a:r>
            <a:r>
              <a:rPr lang="it-IT" sz="1600" b="0" baseline="-25000" dirty="0" err="1">
                <a:solidFill>
                  <a:srgbClr val="000000"/>
                </a:solidFill>
              </a:rPr>
              <a:t>i</a:t>
            </a:r>
            <a:r>
              <a:rPr lang="it-IT" sz="1600" b="0" dirty="0">
                <a:solidFill>
                  <a:srgbClr val="000000"/>
                </a:solidFill>
              </a:rPr>
              <a:t>, i=1,2,3…,</a:t>
            </a:r>
            <a:r>
              <a:rPr lang="it-IT" sz="1600" b="0" i="1" dirty="0" err="1">
                <a:solidFill>
                  <a:srgbClr val="000000"/>
                </a:solidFill>
              </a:rPr>
              <a:t>n</a:t>
            </a:r>
            <a:r>
              <a:rPr lang="it-IT" sz="1600" b="0" dirty="0">
                <a:solidFill>
                  <a:srgbClr val="000000"/>
                </a:solidFill>
              </a:rPr>
              <a:t>}; </a:t>
            </a:r>
            <a:r>
              <a:rPr lang="it-IT" sz="1600" b="0" i="1" dirty="0" err="1">
                <a:solidFill>
                  <a:srgbClr val="000000"/>
                </a:solidFill>
              </a:rPr>
              <a:t>X</a:t>
            </a:r>
            <a:r>
              <a:rPr lang="it-IT" sz="1600" b="0" baseline="-25000" dirty="0" err="1">
                <a:solidFill>
                  <a:srgbClr val="000000"/>
                </a:solidFill>
              </a:rPr>
              <a:t>i</a:t>
            </a:r>
            <a:r>
              <a:rPr lang="it-IT" sz="1600" b="0" baseline="-25000" dirty="0">
                <a:solidFill>
                  <a:srgbClr val="000000"/>
                </a:solidFill>
              </a:rPr>
              <a:t> </a:t>
            </a:r>
            <a:r>
              <a:rPr lang="it-IT" sz="1600" b="0" i="1" baseline="-25000" dirty="0">
                <a:solidFill>
                  <a:srgbClr val="000000"/>
                </a:solidFill>
              </a:rPr>
              <a:t> </a:t>
            </a:r>
            <a:r>
              <a:rPr lang="it-IT" sz="1600" i="1" dirty="0">
                <a:solidFill>
                  <a:srgbClr val="000000"/>
                </a:solidFill>
              </a:rPr>
              <a:t>i</a:t>
            </a:r>
            <a:r>
              <a:rPr lang="it-IT" sz="1600" dirty="0">
                <a:solidFill>
                  <a:srgbClr val="000000"/>
                </a:solidFill>
              </a:rPr>
              <a:t>-esima osservazione</a:t>
            </a:r>
            <a:r>
              <a:rPr lang="it-IT" sz="1600" b="0" dirty="0">
                <a:solidFill>
                  <a:srgbClr val="000000"/>
                </a:solidFill>
              </a:rPr>
              <a:t>; </a:t>
            </a:r>
            <a:r>
              <a:rPr lang="it-IT" sz="1600" b="0" i="1" dirty="0">
                <a:solidFill>
                  <a:srgbClr val="000000"/>
                </a:solidFill>
              </a:rPr>
              <a:t>X</a:t>
            </a:r>
            <a:r>
              <a:rPr lang="it-IT" sz="1600" b="0" baseline="-25000" dirty="0">
                <a:solidFill>
                  <a:srgbClr val="000000"/>
                </a:solidFill>
              </a:rPr>
              <a:t>12 </a:t>
            </a:r>
            <a:r>
              <a:rPr lang="it-IT" sz="1600" b="0" dirty="0">
                <a:solidFill>
                  <a:srgbClr val="000000"/>
                </a:solidFill>
              </a:rPr>
              <a:t>= 1.9</a:t>
            </a:r>
          </a:p>
          <a:p>
            <a:pPr marL="646112" lvl="1" indent="-285750" eaLnBrk="1" hangingPunct="1">
              <a:lnSpc>
                <a:spcPct val="110000"/>
              </a:lnSpc>
              <a:spcBef>
                <a:spcPts val="0"/>
              </a:spcBef>
              <a:buClrTx/>
              <a:buSzPct val="100000"/>
              <a:buFont typeface="Wingdings" charset="2"/>
              <a:buChar char="§"/>
            </a:pPr>
            <a:r>
              <a:rPr lang="it-IT" sz="1600" b="0" i="1" dirty="0" err="1">
                <a:solidFill>
                  <a:srgbClr val="000000"/>
                </a:solidFill>
              </a:rPr>
              <a:t>n</a:t>
            </a:r>
            <a:r>
              <a:rPr lang="it-IT" sz="1600" b="0" i="1" dirty="0">
                <a:solidFill>
                  <a:srgbClr val="000000"/>
                </a:solidFill>
              </a:rPr>
              <a:t> </a:t>
            </a:r>
            <a:r>
              <a:rPr lang="it-IT" sz="1600" b="0" dirty="0">
                <a:solidFill>
                  <a:srgbClr val="000000"/>
                </a:solidFill>
              </a:rPr>
              <a:t>=15 </a:t>
            </a:r>
            <a:r>
              <a:rPr lang="it-IT" sz="1600" dirty="0">
                <a:solidFill>
                  <a:srgbClr val="000000"/>
                </a:solidFill>
              </a:rPr>
              <a:t>dimensioni del campione</a:t>
            </a:r>
            <a:r>
              <a:rPr lang="it-IT" sz="1600" b="0" dirty="0">
                <a:solidFill>
                  <a:srgbClr val="000000"/>
                </a:solidFill>
              </a:rPr>
              <a:t> - numero di osservazioni nel </a:t>
            </a:r>
            <a:r>
              <a:rPr lang="it-IT" sz="1600" b="0" dirty="0" smtClean="0">
                <a:solidFill>
                  <a:srgbClr val="000000"/>
                </a:solidFill>
              </a:rPr>
              <a:t>data-set</a:t>
            </a:r>
          </a:p>
          <a:p>
            <a:pPr marL="360362" lvl="1" indent="0" eaLnBrk="1" hangingPunct="1">
              <a:lnSpc>
                <a:spcPct val="110000"/>
              </a:lnSpc>
              <a:spcBef>
                <a:spcPts val="0"/>
              </a:spcBef>
              <a:buClrTx/>
              <a:buSzPct val="100000"/>
              <a:buNone/>
            </a:pPr>
            <a:endParaRPr lang="it-IT" sz="1600" b="0" dirty="0" smtClean="0">
              <a:solidFill>
                <a:srgbClr val="000000"/>
              </a:solidFill>
            </a:endParaRPr>
          </a:p>
          <a:p>
            <a:pPr marL="646112" lvl="1" indent="-285750">
              <a:lnSpc>
                <a:spcPct val="110000"/>
              </a:lnSpc>
              <a:spcBef>
                <a:spcPts val="0"/>
              </a:spcBef>
              <a:buClrTx/>
              <a:buSzPct val="100000"/>
            </a:pPr>
            <a:r>
              <a:rPr lang="it-IT" sz="1600" i="1" dirty="0">
                <a:solidFill>
                  <a:srgbClr val="000000"/>
                </a:solidFill>
              </a:rPr>
              <a:t>X </a:t>
            </a:r>
            <a:r>
              <a:rPr lang="it-IT" sz="1600" dirty="0">
                <a:solidFill>
                  <a:srgbClr val="000000"/>
                </a:solidFill>
              </a:rPr>
              <a:t>= {</a:t>
            </a:r>
            <a:r>
              <a:rPr lang="it-IT" sz="1600" i="1" dirty="0" err="1">
                <a:solidFill>
                  <a:srgbClr val="000000"/>
                </a:solidFill>
              </a:rPr>
              <a:t>X</a:t>
            </a:r>
            <a:r>
              <a:rPr lang="it-IT" sz="1600" baseline="-25000" dirty="0" err="1">
                <a:solidFill>
                  <a:srgbClr val="000000"/>
                </a:solidFill>
              </a:rPr>
              <a:t>i</a:t>
            </a:r>
            <a:r>
              <a:rPr lang="it-IT" sz="1600" dirty="0">
                <a:solidFill>
                  <a:srgbClr val="000000"/>
                </a:solidFill>
              </a:rPr>
              <a:t>, i=1,2,3</a:t>
            </a:r>
            <a:r>
              <a:rPr lang="it-IT" sz="1600" dirty="0" smtClean="0">
                <a:solidFill>
                  <a:srgbClr val="000000"/>
                </a:solidFill>
              </a:rPr>
              <a:t>…,</a:t>
            </a:r>
            <a:r>
              <a:rPr lang="it-IT" sz="1600" i="1" dirty="0" err="1" smtClean="0">
                <a:solidFill>
                  <a:srgbClr val="000000"/>
                </a:solidFill>
              </a:rPr>
              <a:t>N</a:t>
            </a:r>
            <a:r>
              <a:rPr lang="it-IT" sz="1600" dirty="0" smtClean="0">
                <a:solidFill>
                  <a:srgbClr val="000000"/>
                </a:solidFill>
              </a:rPr>
              <a:t>}</a:t>
            </a:r>
            <a:r>
              <a:rPr lang="it-IT" sz="1600" i="1" dirty="0" smtClean="0">
                <a:solidFill>
                  <a:srgbClr val="000000"/>
                </a:solidFill>
              </a:rPr>
              <a:t>; </a:t>
            </a:r>
            <a:r>
              <a:rPr lang="it-IT" sz="1600" b="0" i="1" dirty="0" err="1" smtClean="0">
                <a:solidFill>
                  <a:srgbClr val="000000"/>
                </a:solidFill>
              </a:rPr>
              <a:t>N</a:t>
            </a:r>
            <a:r>
              <a:rPr lang="it-IT" sz="1600" b="0" i="1" dirty="0" smtClean="0">
                <a:solidFill>
                  <a:srgbClr val="000000"/>
                </a:solidFill>
              </a:rPr>
              <a:t> </a:t>
            </a:r>
            <a:r>
              <a:rPr lang="it-IT" sz="1600" dirty="0">
                <a:solidFill>
                  <a:srgbClr val="000000"/>
                </a:solidFill>
              </a:rPr>
              <a:t>dimensioni della </a:t>
            </a:r>
            <a:r>
              <a:rPr lang="it-IT" sz="1600" dirty="0" smtClean="0">
                <a:solidFill>
                  <a:srgbClr val="000000"/>
                </a:solidFill>
              </a:rPr>
              <a:t>popolazione</a:t>
            </a:r>
          </a:p>
          <a:p>
            <a:pPr marL="360362" lvl="1" indent="0">
              <a:lnSpc>
                <a:spcPct val="110000"/>
              </a:lnSpc>
              <a:spcBef>
                <a:spcPts val="0"/>
              </a:spcBef>
              <a:buClrTx/>
              <a:buSzPct val="100000"/>
              <a:buNone/>
            </a:pPr>
            <a:r>
              <a:rPr lang="it-IT" sz="1600" b="0" dirty="0" smtClean="0">
                <a:solidFill>
                  <a:srgbClr val="000000"/>
                </a:solidFill>
              </a:rPr>
              <a:t> </a:t>
            </a:r>
          </a:p>
          <a:p>
            <a:pPr marL="646112" lvl="1" indent="-285750">
              <a:lnSpc>
                <a:spcPct val="110000"/>
              </a:lnSpc>
              <a:spcBef>
                <a:spcPts val="0"/>
              </a:spcBef>
              <a:buClrTx/>
              <a:buSzPct val="100000"/>
            </a:pPr>
            <a:r>
              <a:rPr lang="it-IT" sz="1600" b="0" dirty="0" smtClean="0">
                <a:solidFill>
                  <a:srgbClr val="000000"/>
                </a:solidFill>
              </a:rPr>
              <a:t>Somma </a:t>
            </a:r>
            <a:r>
              <a:rPr lang="it-IT" sz="1600" b="0" dirty="0">
                <a:solidFill>
                  <a:srgbClr val="000000"/>
                </a:solidFill>
              </a:rPr>
              <a:t>dei </a:t>
            </a:r>
            <a:r>
              <a:rPr lang="it-IT" sz="1600" b="0" dirty="0" smtClean="0">
                <a:solidFill>
                  <a:srgbClr val="000000"/>
                </a:solidFill>
              </a:rPr>
              <a:t>valori o </a:t>
            </a:r>
            <a:r>
              <a:rPr lang="it-IT" sz="1600" dirty="0">
                <a:solidFill>
                  <a:srgbClr val="000000"/>
                </a:solidFill>
              </a:rPr>
              <a:t>sommatoria</a:t>
            </a:r>
            <a:r>
              <a:rPr lang="it-IT" sz="1600" b="0" dirty="0">
                <a:solidFill>
                  <a:srgbClr val="000000"/>
                </a:solidFill>
              </a:rPr>
              <a:t> </a:t>
            </a:r>
            <a:r>
              <a:rPr lang="it-IT" sz="1600" b="0" dirty="0" err="1">
                <a:solidFill>
                  <a:srgbClr val="000000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it-IT" sz="1800" b="0" dirty="0">
                <a:solidFill>
                  <a:srgbClr val="000000"/>
                </a:solidFill>
              </a:rPr>
              <a:t>	    	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479092" y="358836"/>
            <a:ext cx="8214058" cy="993775"/>
          </a:xfrm>
        </p:spPr>
        <p:txBody>
          <a:bodyPr>
            <a:noAutofit/>
          </a:bodyPr>
          <a:lstStyle/>
          <a:p>
            <a:pPr eaLnBrk="1" hangingPunct="1"/>
            <a:r>
              <a:rPr lang="it-IT" sz="2800" dirty="0">
                <a:latin typeface="+mn-lt"/>
              </a:rPr>
              <a:t>Indici di </a:t>
            </a:r>
            <a:r>
              <a:rPr lang="it-IT" sz="2800" dirty="0" smtClean="0">
                <a:latin typeface="+mn-lt"/>
              </a:rPr>
              <a:t>Tendenza o Posizione </a:t>
            </a:r>
            <a:r>
              <a:rPr lang="it-IT" sz="2800" dirty="0">
                <a:latin typeface="+mn-lt"/>
              </a:rPr>
              <a:t>Centrale</a:t>
            </a:r>
            <a:br>
              <a:rPr lang="it-IT" sz="2800" dirty="0">
                <a:latin typeface="+mn-lt"/>
              </a:rPr>
            </a:br>
            <a:r>
              <a:rPr lang="it-IT" sz="2800" dirty="0">
                <a:latin typeface="+mn-lt"/>
              </a:rPr>
              <a:t>Media, </a:t>
            </a:r>
            <a:r>
              <a:rPr lang="it-IT" sz="2800" dirty="0" smtClean="0">
                <a:latin typeface="+mn-lt"/>
              </a:rPr>
              <a:t>Mediana e </a:t>
            </a:r>
            <a:r>
              <a:rPr lang="it-IT" sz="2800" dirty="0">
                <a:latin typeface="+mn-lt"/>
              </a:rPr>
              <a:t>Moda  </a:t>
            </a:r>
          </a:p>
        </p:txBody>
      </p:sp>
      <p:sp>
        <p:nvSpPr>
          <p:cNvPr id="21506" name="Text Box 21"/>
          <p:cNvSpPr txBox="1">
            <a:spLocks noChangeArrowheads="1"/>
          </p:cNvSpPr>
          <p:nvPr/>
        </p:nvSpPr>
        <p:spPr bwMode="auto">
          <a:xfrm>
            <a:off x="533400" y="3803985"/>
            <a:ext cx="8101012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778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57188" indent="26511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>
              <a:spcBef>
                <a:spcPct val="50000"/>
              </a:spcBef>
              <a:buFontTx/>
              <a:buChar char="•"/>
            </a:pPr>
            <a:r>
              <a:rPr lang="it-IT" sz="1800" b="0" dirty="0">
                <a:solidFill>
                  <a:srgbClr val="000000"/>
                </a:solidFill>
                <a:latin typeface="+mn-lt"/>
              </a:rPr>
              <a:t>La </a:t>
            </a:r>
            <a:r>
              <a:rPr lang="it-IT" sz="1800" i="1" dirty="0">
                <a:solidFill>
                  <a:srgbClr val="000000"/>
                </a:solidFill>
                <a:latin typeface="+mn-lt"/>
              </a:rPr>
              <a:t>Mediana</a:t>
            </a:r>
            <a:r>
              <a:rPr lang="it-IT" sz="1800" b="0" dirty="0">
                <a:solidFill>
                  <a:srgbClr val="000000"/>
                </a:solidFill>
                <a:latin typeface="+mn-lt"/>
              </a:rPr>
              <a:t> è il valore che separa il data-set in due parti uguali: metà delle osservazioni e inferire alla mediana, l</a:t>
            </a:r>
            <a:r>
              <a:rPr lang="ja-JP" altLang="it-IT" sz="1800" b="0" dirty="0">
                <a:solidFill>
                  <a:srgbClr val="000000"/>
                </a:solidFill>
                <a:latin typeface="+mn-lt"/>
              </a:rPr>
              <a:t>’</a:t>
            </a:r>
            <a:r>
              <a:rPr lang="it-IT" altLang="ja-JP" sz="1800" b="0" dirty="0">
                <a:solidFill>
                  <a:srgbClr val="000000"/>
                </a:solidFill>
                <a:latin typeface="+mn-lt"/>
              </a:rPr>
              <a:t>altra metà è superiore alla mediana</a:t>
            </a:r>
          </a:p>
          <a:p>
            <a:pPr lvl="1" algn="just">
              <a:spcBef>
                <a:spcPct val="50000"/>
              </a:spcBef>
              <a:buFontTx/>
              <a:buChar char="–"/>
            </a:pPr>
            <a:r>
              <a:rPr lang="it-IT" sz="1800" b="0" i="1" dirty="0" err="1">
                <a:solidFill>
                  <a:srgbClr val="000000"/>
                </a:solidFill>
                <a:latin typeface="+mn-lt"/>
              </a:rPr>
              <a:t>n</a:t>
            </a:r>
            <a:r>
              <a:rPr lang="it-IT" sz="1800" b="0" dirty="0">
                <a:solidFill>
                  <a:srgbClr val="000000"/>
                </a:solidFill>
                <a:latin typeface="+mn-lt"/>
              </a:rPr>
              <a:t> dispari </a:t>
            </a:r>
            <a:r>
              <a:rPr lang="it-IT" sz="1800" b="0" dirty="0">
                <a:solidFill>
                  <a:srgbClr val="000000"/>
                </a:solidFill>
                <a:latin typeface="+mn-lt"/>
                <a:sym typeface="Wingdings" charset="0"/>
              </a:rPr>
              <a:t> valore centrale; </a:t>
            </a:r>
            <a:r>
              <a:rPr lang="it-IT" sz="1800" b="0" i="1" dirty="0" err="1">
                <a:solidFill>
                  <a:srgbClr val="000000"/>
                </a:solidFill>
                <a:latin typeface="+mn-lt"/>
              </a:rPr>
              <a:t>n</a:t>
            </a:r>
            <a:r>
              <a:rPr lang="it-IT" sz="1800" b="0" dirty="0">
                <a:solidFill>
                  <a:srgbClr val="000000"/>
                </a:solidFill>
                <a:latin typeface="+mn-lt"/>
              </a:rPr>
              <a:t> pari </a:t>
            </a:r>
            <a:r>
              <a:rPr lang="it-IT" sz="1800" b="0" dirty="0">
                <a:solidFill>
                  <a:srgbClr val="000000"/>
                </a:solidFill>
                <a:latin typeface="+mn-lt"/>
                <a:sym typeface="Wingdings" charset="0"/>
              </a:rPr>
              <a:t> </a:t>
            </a:r>
            <a:r>
              <a:rPr lang="it-IT" sz="1800" b="0" dirty="0">
                <a:solidFill>
                  <a:srgbClr val="000000"/>
                </a:solidFill>
                <a:latin typeface="+mn-lt"/>
              </a:rPr>
              <a:t>media dei valori centrali</a:t>
            </a:r>
          </a:p>
          <a:p>
            <a:pPr lvl="1" algn="just">
              <a:spcBef>
                <a:spcPct val="50000"/>
              </a:spcBef>
              <a:buFontTx/>
              <a:buChar char="–"/>
            </a:pPr>
            <a:r>
              <a:rPr lang="it-IT" sz="1800" b="0" dirty="0">
                <a:solidFill>
                  <a:srgbClr val="000000"/>
                </a:solidFill>
                <a:latin typeface="+mn-lt"/>
              </a:rPr>
              <a:t>La mediana è il valore in posizione (</a:t>
            </a:r>
            <a:r>
              <a:rPr lang="it-IT" sz="1800" b="0" i="1" dirty="0" err="1">
                <a:solidFill>
                  <a:srgbClr val="000000"/>
                </a:solidFill>
                <a:latin typeface="+mn-lt"/>
              </a:rPr>
              <a:t>n</a:t>
            </a:r>
            <a:r>
              <a:rPr lang="it-IT" sz="1800" b="0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it-IT" sz="1800" b="0" dirty="0">
                <a:solidFill>
                  <a:srgbClr val="000000"/>
                </a:solidFill>
                <a:latin typeface="+mn-lt"/>
              </a:rPr>
              <a:t>+ 1)/2  </a:t>
            </a:r>
          </a:p>
        </p:txBody>
      </p:sp>
      <p:sp>
        <p:nvSpPr>
          <p:cNvPr id="21507" name="Text Box 22"/>
          <p:cNvSpPr txBox="1">
            <a:spLocks noChangeArrowheads="1"/>
          </p:cNvSpPr>
          <p:nvPr/>
        </p:nvSpPr>
        <p:spPr bwMode="auto">
          <a:xfrm>
            <a:off x="533400" y="5672138"/>
            <a:ext cx="81010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it-IT" sz="1800" b="0" dirty="0">
                <a:solidFill>
                  <a:srgbClr val="000000"/>
                </a:solidFill>
                <a:latin typeface="+mn-lt"/>
              </a:rPr>
              <a:t>La </a:t>
            </a:r>
            <a:r>
              <a:rPr lang="it-IT" sz="1800" i="1" dirty="0">
                <a:solidFill>
                  <a:srgbClr val="000000"/>
                </a:solidFill>
                <a:latin typeface="+mn-lt"/>
              </a:rPr>
              <a:t>Moda</a:t>
            </a:r>
            <a:r>
              <a:rPr lang="it-IT" sz="1800" b="0" dirty="0">
                <a:solidFill>
                  <a:srgbClr val="000000"/>
                </a:solidFill>
                <a:latin typeface="+mn-lt"/>
              </a:rPr>
              <a:t> è il valore del data-set (o la categoria) che si presenta con maggiore frequenza</a:t>
            </a:r>
          </a:p>
        </p:txBody>
      </p:sp>
      <p:sp>
        <p:nvSpPr>
          <p:cNvPr id="21511" name="Text Box 12"/>
          <p:cNvSpPr txBox="1">
            <a:spLocks noChangeArrowheads="1"/>
          </p:cNvSpPr>
          <p:nvPr/>
        </p:nvSpPr>
        <p:spPr bwMode="auto">
          <a:xfrm>
            <a:off x="533400" y="1380977"/>
            <a:ext cx="81597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746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63538" indent="173038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482725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890713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2987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7559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2131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6703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41275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Char char="•"/>
            </a:pPr>
            <a:r>
              <a:rPr lang="it-IT" sz="1800" b="0" dirty="0">
                <a:solidFill>
                  <a:srgbClr val="000000"/>
                </a:solidFill>
                <a:latin typeface="+mn-lt"/>
              </a:rPr>
              <a:t>La </a:t>
            </a:r>
            <a:r>
              <a:rPr lang="it-IT" sz="1800" b="0" u="sng" dirty="0" smtClean="0">
                <a:solidFill>
                  <a:srgbClr val="000000"/>
                </a:solidFill>
                <a:latin typeface="+mn-lt"/>
              </a:rPr>
              <a:t>media aritmetica</a:t>
            </a:r>
            <a:r>
              <a:rPr lang="it-IT" sz="1800" b="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it-IT" sz="1800" b="0" dirty="0">
                <a:solidFill>
                  <a:srgbClr val="000000"/>
                </a:solidFill>
                <a:latin typeface="+mn-lt"/>
              </a:rPr>
              <a:t>o </a:t>
            </a:r>
            <a:r>
              <a:rPr lang="it-IT" sz="1800" i="1" dirty="0">
                <a:solidFill>
                  <a:srgbClr val="000000"/>
                </a:solidFill>
                <a:latin typeface="+mn-lt"/>
              </a:rPr>
              <a:t>Media</a:t>
            </a:r>
            <a:r>
              <a:rPr lang="it-IT" sz="1800" b="0" dirty="0">
                <a:solidFill>
                  <a:srgbClr val="000000"/>
                </a:solidFill>
                <a:latin typeface="+mn-lt"/>
              </a:rPr>
              <a:t> è l</a:t>
            </a:r>
            <a:r>
              <a:rPr lang="ja-JP" altLang="it-IT" sz="1800" b="0" dirty="0">
                <a:solidFill>
                  <a:srgbClr val="000000"/>
                </a:solidFill>
                <a:latin typeface="+mn-lt"/>
              </a:rPr>
              <a:t>’</a:t>
            </a:r>
            <a:r>
              <a:rPr lang="it-IT" altLang="ja-JP" sz="1800" b="0" dirty="0">
                <a:solidFill>
                  <a:srgbClr val="000000"/>
                </a:solidFill>
                <a:latin typeface="+mn-lt"/>
              </a:rPr>
              <a:t>indice di tendenza </a:t>
            </a:r>
            <a:r>
              <a:rPr lang="it-IT" altLang="ja-JP" sz="1800" b="0" dirty="0" smtClean="0">
                <a:solidFill>
                  <a:srgbClr val="000000"/>
                </a:solidFill>
                <a:latin typeface="+mn-lt"/>
              </a:rPr>
              <a:t>centrale  maggiormente utilizzato (</a:t>
            </a:r>
            <a:r>
              <a:rPr lang="it-IT" altLang="ja-JP" sz="1800" b="0" i="1" dirty="0" smtClean="0">
                <a:solidFill>
                  <a:srgbClr val="000000"/>
                </a:solidFill>
                <a:latin typeface="+mn-lt"/>
              </a:rPr>
              <a:t>tipico</a:t>
            </a:r>
            <a:r>
              <a:rPr lang="it-IT" altLang="ja-JP" sz="1800" b="0" dirty="0" smtClean="0">
                <a:solidFill>
                  <a:srgbClr val="000000"/>
                </a:solidFill>
                <a:latin typeface="+mn-lt"/>
              </a:rPr>
              <a:t>) </a:t>
            </a:r>
            <a:r>
              <a:rPr lang="it-IT" altLang="ja-JP" sz="1800" b="0" dirty="0">
                <a:solidFill>
                  <a:srgbClr val="000000"/>
                </a:solidFill>
                <a:latin typeface="+mn-lt"/>
              </a:rPr>
              <a:t>per </a:t>
            </a:r>
            <a:r>
              <a:rPr lang="it-IT" altLang="ja-JP" sz="1800" b="0" u="sng" dirty="0">
                <a:solidFill>
                  <a:srgbClr val="000000"/>
                </a:solidFill>
                <a:latin typeface="+mn-lt"/>
              </a:rPr>
              <a:t>riassumere</a:t>
            </a:r>
            <a:r>
              <a:rPr lang="it-IT" altLang="ja-JP" sz="1800" b="0" dirty="0">
                <a:solidFill>
                  <a:srgbClr val="000000"/>
                </a:solidFill>
                <a:latin typeface="+mn-lt"/>
              </a:rPr>
              <a:t> i dati </a:t>
            </a:r>
            <a:r>
              <a:rPr lang="it-IT" altLang="ja-JP" sz="1800" b="0" dirty="0" smtClean="0">
                <a:solidFill>
                  <a:srgbClr val="000000"/>
                </a:solidFill>
                <a:latin typeface="+mn-lt"/>
              </a:rPr>
              <a:t>Quantitativi.</a:t>
            </a:r>
            <a:endParaRPr lang="it-IT" altLang="ja-JP" sz="1800" b="0" dirty="0">
              <a:solidFill>
                <a:srgbClr val="000000"/>
              </a:solidFill>
              <a:latin typeface="+mn-lt"/>
            </a:endParaRPr>
          </a:p>
          <a:p>
            <a:pPr algn="just" eaLnBrk="1" hangingPunct="1">
              <a:spcBef>
                <a:spcPct val="50000"/>
              </a:spcBef>
            </a:pPr>
            <a:endParaRPr lang="it-IT" altLang="ja-JP" sz="1400" b="0" dirty="0">
              <a:solidFill>
                <a:srgbClr val="000000"/>
              </a:solidFill>
              <a:latin typeface="+mn-lt"/>
            </a:endParaRPr>
          </a:p>
          <a:p>
            <a:pPr lvl="1" algn="just" eaLnBrk="1" hangingPunct="1">
              <a:spcBef>
                <a:spcPct val="50000"/>
              </a:spcBef>
              <a:buFontTx/>
              <a:buChar char="–"/>
            </a:pPr>
            <a:r>
              <a:rPr lang="it-IT" sz="1800" b="0" dirty="0">
                <a:solidFill>
                  <a:srgbClr val="000000"/>
                </a:solidFill>
                <a:latin typeface="+mn-lt"/>
              </a:rPr>
              <a:t>Popolazione	</a:t>
            </a:r>
            <a:r>
              <a:rPr lang="it-IT" sz="1800" b="0" dirty="0" smtClean="0">
                <a:solidFill>
                  <a:srgbClr val="000000"/>
                </a:solidFill>
                <a:latin typeface="+mn-lt"/>
              </a:rPr>
              <a:t>:		    Campione:   </a:t>
            </a:r>
            <a:endParaRPr lang="it-IT" sz="1800" b="0" dirty="0">
              <a:solidFill>
                <a:srgbClr val="000000"/>
              </a:solidFill>
              <a:latin typeface="+mn-lt"/>
            </a:endParaRPr>
          </a:p>
        </p:txBody>
      </p:sp>
      <p:graphicFrame>
        <p:nvGraphicFramePr>
          <p:cNvPr id="21555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7689597"/>
              </p:ext>
            </p:extLst>
          </p:nvPr>
        </p:nvGraphicFramePr>
        <p:xfrm>
          <a:off x="5849938" y="2162937"/>
          <a:ext cx="12192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470" name="Equazione" r:id="rId3" imgW="812433" imgH="469601" progId="Equation.3">
                  <p:embed/>
                </p:oleObj>
              </mc:Choice>
              <mc:Fallback>
                <p:oleObj name="Equazione" r:id="rId3" imgW="812433" imgH="469601" progId="Equation.3">
                  <p:embed/>
                  <p:pic>
                    <p:nvPicPr>
                      <p:cNvPr id="0" name="Picture 1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9938" y="2162937"/>
                        <a:ext cx="1219200" cy="7048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57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7335589"/>
              </p:ext>
            </p:extLst>
          </p:nvPr>
        </p:nvGraphicFramePr>
        <p:xfrm>
          <a:off x="2703465" y="2161257"/>
          <a:ext cx="11811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471" name="Equazione" r:id="rId5" imgW="787553" imgH="469885" progId="Equation.3">
                  <p:embed/>
                </p:oleObj>
              </mc:Choice>
              <mc:Fallback>
                <p:oleObj name="Equazione" r:id="rId5" imgW="787553" imgH="469885" progId="Equation.3">
                  <p:embed/>
                  <p:pic>
                    <p:nvPicPr>
                      <p:cNvPr id="0" name="Picture 1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3465" y="2161257"/>
                        <a:ext cx="1181100" cy="7048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po 3"/>
          <p:cNvGrpSpPr/>
          <p:nvPr/>
        </p:nvGrpSpPr>
        <p:grpSpPr>
          <a:xfrm>
            <a:off x="593724" y="2999221"/>
            <a:ext cx="8040688" cy="403461"/>
            <a:chOff x="593724" y="2999221"/>
            <a:chExt cx="8040688" cy="403461"/>
          </a:xfrm>
        </p:grpSpPr>
        <p:sp>
          <p:nvSpPr>
            <p:cNvPr id="21560" name="Text Box 56"/>
            <p:cNvSpPr txBox="1">
              <a:spLocks noChangeArrowheads="1"/>
            </p:cNvSpPr>
            <p:nvPr/>
          </p:nvSpPr>
          <p:spPr bwMode="auto">
            <a:xfrm>
              <a:off x="593724" y="3066132"/>
              <a:ext cx="8040688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600" b="0" dirty="0" smtClean="0">
                  <a:solidFill>
                    <a:srgbClr val="000000"/>
                  </a:solidFill>
                  <a:latin typeface="+mn-lt"/>
                </a:rPr>
                <a:t>Dove con        </a:t>
              </a:r>
              <a:r>
                <a:rPr lang="it-IT" sz="1600" b="0" dirty="0">
                  <a:solidFill>
                    <a:srgbClr val="000000"/>
                  </a:solidFill>
                  <a:latin typeface="+mn-lt"/>
                </a:rPr>
                <a:t>(X-barrato) </a:t>
              </a:r>
              <a:r>
                <a:rPr lang="it-IT" sz="1600" b="0" dirty="0" smtClean="0">
                  <a:solidFill>
                    <a:srgbClr val="000000"/>
                  </a:solidFill>
                  <a:latin typeface="+mn-lt"/>
                </a:rPr>
                <a:t>indichiamo </a:t>
              </a:r>
              <a:r>
                <a:rPr lang="it-IT" sz="1600" b="0" dirty="0">
                  <a:solidFill>
                    <a:srgbClr val="000000"/>
                  </a:solidFill>
                  <a:latin typeface="+mn-lt"/>
                </a:rPr>
                <a:t>la media del campione </a:t>
              </a:r>
              <a:r>
                <a:rPr lang="it-IT" sz="1600" b="0" dirty="0" smtClean="0">
                  <a:solidFill>
                    <a:srgbClr val="000000"/>
                  </a:solidFill>
                  <a:latin typeface="+mn-lt"/>
                </a:rPr>
                <a:t>o </a:t>
              </a:r>
              <a:r>
                <a:rPr lang="it-IT" sz="1600" i="1" dirty="0" smtClean="0">
                  <a:solidFill>
                    <a:srgbClr val="000000"/>
                  </a:solidFill>
                  <a:latin typeface="+mn-lt"/>
                </a:rPr>
                <a:t>media campionaria</a:t>
              </a:r>
              <a:endParaRPr lang="it-IT" sz="1600" i="1" dirty="0">
                <a:solidFill>
                  <a:srgbClr val="000000"/>
                </a:solidFill>
                <a:latin typeface="+mn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CasellaDiTesto 2"/>
                <p:cNvSpPr txBox="1"/>
                <p:nvPr/>
              </p:nvSpPr>
              <p:spPr>
                <a:xfrm>
                  <a:off x="1594021" y="2999221"/>
                  <a:ext cx="362915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it-IT" i="1" smtClean="0"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it-IT" b="1" i="1" smtClean="0">
                                <a:latin typeface="Cambria Math" charset="0"/>
                              </a:rPr>
                              <m:t>𝑿</m:t>
                            </m:r>
                          </m:e>
                        </m:acc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3" name="CasellaDiTesto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94021" y="2999221"/>
                  <a:ext cx="362915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8333" t="-1639" r="-35000" b="-6557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338138"/>
            <a:ext cx="8088313" cy="701675"/>
          </a:xfrm>
        </p:spPr>
        <p:txBody>
          <a:bodyPr/>
          <a:lstStyle/>
          <a:p>
            <a:pPr eaLnBrk="1" hangingPunct="1"/>
            <a:r>
              <a:rPr lang="it-IT" sz="3600" b="0" dirty="0">
                <a:latin typeface="Tahoma" charset="0"/>
              </a:rPr>
              <a:t>Uso di Media e Moda</a:t>
            </a:r>
            <a:r>
              <a:rPr lang="it-IT" sz="3600" dirty="0">
                <a:latin typeface="Tahoma" charset="0"/>
              </a:rPr>
              <a:t> </a:t>
            </a:r>
          </a:p>
        </p:txBody>
      </p:sp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3707633" y="1214869"/>
            <a:ext cx="5041633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dirty="0">
                <a:solidFill>
                  <a:srgbClr val="000000"/>
                </a:solidFill>
                <a:latin typeface="Tahoma" charset="0"/>
              </a:rPr>
              <a:t>Media: indicatore di Tendenza centrale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Attività di Tirocinio degli studenti 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Gruppo 1: </a:t>
            </a:r>
            <a:r>
              <a:rPr lang="it-IT" sz="1600" b="0" dirty="0" smtClean="0">
                <a:solidFill>
                  <a:srgbClr val="000000"/>
                </a:solidFill>
                <a:latin typeface="Tahoma" charset="0"/>
              </a:rPr>
              <a:t>n</a:t>
            </a:r>
            <a:r>
              <a:rPr lang="it-IT" sz="1600" b="0" baseline="-25000" dirty="0" smtClean="0">
                <a:solidFill>
                  <a:srgbClr val="000000"/>
                </a:solidFill>
                <a:latin typeface="Tahoma" charset="0"/>
              </a:rPr>
              <a:t>1</a:t>
            </a:r>
            <a:r>
              <a:rPr lang="it-IT" sz="1600" b="0" dirty="0" smtClean="0">
                <a:solidFill>
                  <a:srgbClr val="000000"/>
                </a:solidFill>
                <a:latin typeface="Tahoma" charset="0"/>
              </a:rPr>
              <a:t>=100</a:t>
            </a: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; </a:t>
            </a:r>
            <a:r>
              <a:rPr lang="it-IT" sz="1600" b="0" dirty="0" smtClean="0">
                <a:solidFill>
                  <a:srgbClr val="000000"/>
                </a:solidFill>
                <a:latin typeface="Tahoma" charset="0"/>
              </a:rPr>
              <a:t>	</a:t>
            </a:r>
            <a:r>
              <a:rPr lang="it-IT" sz="1600" b="0" i="1" dirty="0" smtClean="0">
                <a:solidFill>
                  <a:srgbClr val="000000"/>
                </a:solidFill>
                <a:latin typeface="Tahoma" charset="0"/>
              </a:rPr>
              <a:t>X-bar1</a:t>
            </a:r>
            <a:r>
              <a:rPr lang="it-IT" sz="1600" b="0" dirty="0" smtClean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= 30.83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Gruppo 2: n</a:t>
            </a:r>
            <a:r>
              <a:rPr lang="it-IT" sz="1600" b="0" baseline="-25000" dirty="0">
                <a:solidFill>
                  <a:srgbClr val="000000"/>
                </a:solidFill>
                <a:latin typeface="Tahoma" charset="0"/>
              </a:rPr>
              <a:t>2</a:t>
            </a:r>
            <a:r>
              <a:rPr lang="it-IT" sz="1600" b="0" dirty="0" smtClean="0">
                <a:solidFill>
                  <a:srgbClr val="000000"/>
                </a:solidFill>
                <a:latin typeface="Tahoma" charset="0"/>
              </a:rPr>
              <a:t>=100</a:t>
            </a: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; </a:t>
            </a:r>
            <a:r>
              <a:rPr lang="it-IT" sz="1600" b="0" dirty="0" smtClean="0">
                <a:solidFill>
                  <a:srgbClr val="000000"/>
                </a:solidFill>
                <a:latin typeface="Tahoma" charset="0"/>
              </a:rPr>
              <a:t>	</a:t>
            </a:r>
            <a:r>
              <a:rPr lang="it-IT" sz="1600" b="0" i="1" dirty="0" smtClean="0">
                <a:solidFill>
                  <a:srgbClr val="000000"/>
                </a:solidFill>
                <a:latin typeface="Tahoma" charset="0"/>
              </a:rPr>
              <a:t>X-bar2</a:t>
            </a:r>
            <a:r>
              <a:rPr lang="it-IT" sz="1600" b="0" dirty="0" smtClean="0">
                <a:solidFill>
                  <a:srgbClr val="000000"/>
                </a:solidFill>
                <a:latin typeface="Tahoma" charset="0"/>
              </a:rPr>
              <a:t> = 45.83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600" b="0" dirty="0" smtClean="0">
                <a:solidFill>
                  <a:srgbClr val="000000"/>
                </a:solidFill>
                <a:latin typeface="Tahoma" charset="0"/>
              </a:rPr>
              <a:t>Quale gruppo ha acquisito maggiore esperienza ????</a:t>
            </a:r>
            <a:endParaRPr lang="it-IT" sz="1600" b="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424121" y="3735935"/>
            <a:ext cx="4613275" cy="196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800" dirty="0">
                <a:solidFill>
                  <a:srgbClr val="000000"/>
                </a:solidFill>
                <a:latin typeface="Tahoma" charset="0"/>
              </a:rPr>
              <a:t>Moda: indicatore di Tendenza centrale</a:t>
            </a:r>
            <a:endParaRPr lang="it-IT" sz="1600" dirty="0">
              <a:solidFill>
                <a:srgbClr val="000000"/>
              </a:solidFill>
              <a:latin typeface="Tahoma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Esame di </a:t>
            </a:r>
            <a:r>
              <a:rPr lang="it-IT" sz="1600" b="0" dirty="0" smtClean="0">
                <a:solidFill>
                  <a:srgbClr val="000000"/>
                </a:solidFill>
                <a:latin typeface="Tahoma" charset="0"/>
              </a:rPr>
              <a:t>Statistica. </a:t>
            </a: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Test di metà semestre. Valutazioni: A, …,D…. 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La valutazione </a:t>
            </a:r>
            <a:r>
              <a:rPr lang="it-IT" sz="1600" b="0" dirty="0" smtClean="0">
                <a:solidFill>
                  <a:srgbClr val="000000"/>
                </a:solidFill>
                <a:latin typeface="Tahoma" charset="0"/>
              </a:rPr>
              <a:t>ha </a:t>
            </a:r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una distribuzione bimodale; le mode sono i giudizi (A) e (D</a:t>
            </a:r>
            <a:r>
              <a:rPr lang="it-IT" sz="1600" b="0" dirty="0" smtClean="0">
                <a:solidFill>
                  <a:srgbClr val="000000"/>
                </a:solidFill>
                <a:latin typeface="Tahoma" charset="0"/>
              </a:rPr>
              <a:t>)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600" b="0" dirty="0" smtClean="0">
                <a:solidFill>
                  <a:srgbClr val="000000"/>
                </a:solidFill>
                <a:latin typeface="Tahoma" charset="0"/>
              </a:rPr>
              <a:t>Quali deduzioni deve fare il prof ???? </a:t>
            </a:r>
            <a:endParaRPr lang="it-IT" sz="1600" b="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22535" name="Text Box 26"/>
          <p:cNvSpPr txBox="1">
            <a:spLocks noChangeArrowheads="1"/>
          </p:cNvSpPr>
          <p:nvPr/>
        </p:nvSpPr>
        <p:spPr bwMode="auto">
          <a:xfrm>
            <a:off x="4373300" y="5860484"/>
            <a:ext cx="4242063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600" b="0" dirty="0">
                <a:solidFill>
                  <a:srgbClr val="000000"/>
                </a:solidFill>
                <a:latin typeface="Tahoma" charset="0"/>
              </a:rPr>
              <a:t>La Moda è </a:t>
            </a:r>
            <a:r>
              <a:rPr lang="it-IT" sz="1600" b="0" dirty="0" smtClean="0">
                <a:solidFill>
                  <a:srgbClr val="000000"/>
                </a:solidFill>
                <a:latin typeface="Tahoma" charset="0"/>
              </a:rPr>
              <a:t>il </a:t>
            </a:r>
            <a:r>
              <a:rPr lang="it-IT" sz="1600" dirty="0" smtClean="0">
                <a:solidFill>
                  <a:srgbClr val="000000"/>
                </a:solidFill>
                <a:latin typeface="Tahoma" charset="0"/>
              </a:rPr>
              <a:t>solo</a:t>
            </a:r>
            <a:r>
              <a:rPr lang="it-IT" sz="1600" b="0" dirty="0" smtClean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it-IT" altLang="ja-JP" sz="1600" b="0" dirty="0" smtClean="0">
                <a:solidFill>
                  <a:srgbClr val="000000"/>
                </a:solidFill>
                <a:latin typeface="Tahoma" charset="0"/>
              </a:rPr>
              <a:t>indice </a:t>
            </a:r>
            <a:r>
              <a:rPr lang="it-IT" altLang="ja-JP" sz="1600" b="0" dirty="0">
                <a:solidFill>
                  <a:srgbClr val="000000"/>
                </a:solidFill>
                <a:latin typeface="Tahoma" charset="0"/>
              </a:rPr>
              <a:t>di posizione centrale </a:t>
            </a:r>
            <a:r>
              <a:rPr lang="it-IT" altLang="ja-JP" sz="1600" b="0" dirty="0" smtClean="0">
                <a:solidFill>
                  <a:srgbClr val="000000"/>
                </a:solidFill>
                <a:latin typeface="Tahoma" charset="0"/>
              </a:rPr>
              <a:t>utilizzato per un </a:t>
            </a:r>
            <a:r>
              <a:rPr lang="it-IT" altLang="ja-JP" sz="1600" b="0" dirty="0">
                <a:solidFill>
                  <a:srgbClr val="000000"/>
                </a:solidFill>
                <a:latin typeface="Tahoma" charset="0"/>
              </a:rPr>
              <a:t>data set qualitativo</a:t>
            </a:r>
            <a:endParaRPr lang="it-IT" sz="1600" b="0" dirty="0">
              <a:solidFill>
                <a:srgbClr val="000000"/>
              </a:solidFill>
              <a:latin typeface="Tahoma" charset="0"/>
            </a:endParaRPr>
          </a:p>
        </p:txBody>
      </p:sp>
      <p:pic>
        <p:nvPicPr>
          <p:cNvPr id="22823" name="Picture 2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295" y="1152892"/>
            <a:ext cx="2896459" cy="233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824" name="Picture 2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258" y="3317631"/>
            <a:ext cx="3140068" cy="234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123"/>
          <p:cNvSpPr txBox="1">
            <a:spLocks noChangeArrowheads="1"/>
          </p:cNvSpPr>
          <p:nvPr/>
        </p:nvSpPr>
        <p:spPr bwMode="auto">
          <a:xfrm>
            <a:off x="522289" y="5986733"/>
            <a:ext cx="2959466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dirty="0">
                <a:solidFill>
                  <a:srgbClr val="000000"/>
                </a:solidFill>
                <a:latin typeface="Tahoma" charset="0"/>
              </a:rPr>
              <a:t>Esempi: </a:t>
            </a:r>
            <a:r>
              <a:rPr lang="it-IT" sz="1800" dirty="0" smtClean="0">
                <a:solidFill>
                  <a:srgbClr val="000000"/>
                </a:solidFill>
                <a:latin typeface="Tahoma" charset="0"/>
                <a:hlinkClick r:id="rId4" action="ppaction://hlinkfile"/>
              </a:rPr>
              <a:t>StudentiSM</a:t>
            </a:r>
            <a:endParaRPr lang="it-IT" sz="1800" dirty="0">
              <a:solidFill>
                <a:srgbClr val="000000"/>
              </a:solidFill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36800"/>
            <a:ext cx="79248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it-IT" dirty="0">
                <a:latin typeface="Tahoma" charset="0"/>
              </a:rPr>
              <a:t>Statistica</a:t>
            </a:r>
          </a:p>
        </p:txBody>
      </p:sp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378619" y="3240321"/>
            <a:ext cx="8439150" cy="3390900"/>
          </a:xfrm>
        </p:spPr>
        <p:txBody>
          <a:bodyPr>
            <a:normAutofit/>
          </a:bodyPr>
          <a:lstStyle/>
          <a:p>
            <a:pPr algn="just" eaLnBrk="1" hangingPunct="1">
              <a:spcBef>
                <a:spcPct val="40000"/>
              </a:spcBef>
              <a:buFont typeface="Wingdings" charset="2"/>
              <a:buChar char="§"/>
            </a:pPr>
            <a:r>
              <a:rPr lang="it-IT" sz="1800" b="1" dirty="0" smtClean="0">
                <a:latin typeface="+mj-lt"/>
              </a:rPr>
              <a:t>Statistica</a:t>
            </a:r>
            <a:r>
              <a:rPr lang="it-IT" sz="1800" dirty="0">
                <a:latin typeface="+mj-lt"/>
              </a:rPr>
              <a:t>. </a:t>
            </a:r>
            <a:r>
              <a:rPr lang="it-IT" sz="1800" b="0" dirty="0">
                <a:latin typeface="+mj-lt"/>
              </a:rPr>
              <a:t>Insieme di</a:t>
            </a:r>
            <a:r>
              <a:rPr lang="it-IT" sz="1800" dirty="0">
                <a:latin typeface="+mj-lt"/>
              </a:rPr>
              <a:t> </a:t>
            </a:r>
            <a:r>
              <a:rPr lang="it-IT" sz="1800" b="0" dirty="0">
                <a:latin typeface="+mj-lt"/>
              </a:rPr>
              <a:t>Tecniche e metodi usati per raccogliere, analizzare, presentare ed interpretare i dati al fine di prendere decisioni</a:t>
            </a:r>
            <a:r>
              <a:rPr lang="it-IT" sz="1800" dirty="0">
                <a:latin typeface="+mj-lt"/>
              </a:rPr>
              <a:t>.</a:t>
            </a:r>
          </a:p>
          <a:p>
            <a:pPr marL="542925" lvl="1" indent="-357188" algn="just" eaLnBrk="1" hangingPunct="1">
              <a:spcBef>
                <a:spcPct val="40000"/>
              </a:spcBef>
              <a:buFont typeface="Wingdings" charset="2"/>
              <a:buChar char="§"/>
            </a:pPr>
            <a:r>
              <a:rPr lang="it-IT" sz="1600" b="1" dirty="0">
                <a:latin typeface="+mj-lt"/>
              </a:rPr>
              <a:t>Descrittiva</a:t>
            </a:r>
            <a:r>
              <a:rPr lang="it-IT" sz="1600" dirty="0">
                <a:latin typeface="+mj-lt"/>
              </a:rPr>
              <a:t>: </a:t>
            </a:r>
            <a:r>
              <a:rPr lang="it-IT" sz="1600" b="0" dirty="0">
                <a:latin typeface="+mj-lt"/>
              </a:rPr>
              <a:t>raccolta, presentazione e sintesi dei dati ricavati da campioni</a:t>
            </a:r>
            <a:r>
              <a:rPr lang="it-IT" sz="1600" dirty="0">
                <a:latin typeface="+mj-lt"/>
              </a:rPr>
              <a:t>.</a:t>
            </a:r>
          </a:p>
          <a:p>
            <a:pPr marL="542925" lvl="1" indent="-357188" algn="just" eaLnBrk="1" hangingPunct="1">
              <a:spcBef>
                <a:spcPct val="40000"/>
              </a:spcBef>
              <a:buFont typeface="Wingdings" charset="2"/>
              <a:buChar char="§"/>
            </a:pPr>
            <a:r>
              <a:rPr lang="it-IT" sz="1600" b="1" dirty="0">
                <a:latin typeface="+mj-lt"/>
              </a:rPr>
              <a:t>Inferenziale</a:t>
            </a:r>
            <a:r>
              <a:rPr lang="it-IT" sz="1600" dirty="0">
                <a:latin typeface="+mj-lt"/>
              </a:rPr>
              <a:t>: </a:t>
            </a:r>
            <a:r>
              <a:rPr lang="it-IT" sz="1600" b="0" dirty="0">
                <a:latin typeface="+mj-lt"/>
              </a:rPr>
              <a:t>estrapola le informazioni ottenute </a:t>
            </a:r>
            <a:r>
              <a:rPr lang="it-IT" sz="1600" dirty="0">
                <a:latin typeface="+mj-lt"/>
              </a:rPr>
              <a:t>dai campioni alle </a:t>
            </a:r>
            <a:r>
              <a:rPr lang="it-IT" sz="1600" dirty="0">
                <a:latin typeface="+mj-lt"/>
                <a:sym typeface="Wingdings" charset="0"/>
              </a:rPr>
              <a:t>popolazioni </a:t>
            </a:r>
            <a:r>
              <a:rPr lang="it-IT" sz="1600" b="0" dirty="0">
                <a:latin typeface="+mj-lt"/>
                <a:sym typeface="Wingdings" charset="0"/>
              </a:rPr>
              <a:t>per prendere</a:t>
            </a:r>
            <a:r>
              <a:rPr lang="it-IT" sz="1600" dirty="0">
                <a:latin typeface="+mj-lt"/>
                <a:sym typeface="Wingdings" charset="0"/>
              </a:rPr>
              <a:t> decisioni</a:t>
            </a:r>
            <a:r>
              <a:rPr lang="it-IT" sz="1800" b="0" dirty="0" smtClean="0">
                <a:latin typeface="+mj-lt"/>
              </a:rPr>
              <a:t>.</a:t>
            </a:r>
            <a:endParaRPr lang="it-IT" sz="1800" dirty="0">
              <a:latin typeface="+mj-lt"/>
            </a:endParaRPr>
          </a:p>
          <a:p>
            <a:pPr algn="just">
              <a:lnSpc>
                <a:spcPct val="80000"/>
              </a:lnSpc>
              <a:spcBef>
                <a:spcPct val="40000"/>
              </a:spcBef>
              <a:buFont typeface="Wingdings" charset="2"/>
              <a:buChar char="§"/>
            </a:pPr>
            <a:r>
              <a:rPr lang="it-IT" sz="1800" b="1" dirty="0" smtClean="0">
                <a:latin typeface="+mj-lt"/>
              </a:rPr>
              <a:t>Statistiche</a:t>
            </a:r>
            <a:r>
              <a:rPr lang="it-IT" sz="1800" dirty="0" smtClean="0">
                <a:latin typeface="+mj-lt"/>
              </a:rPr>
              <a:t> (</a:t>
            </a:r>
            <a:r>
              <a:rPr lang="it-IT" sz="1800" dirty="0"/>
              <a:t>Indicatori </a:t>
            </a:r>
            <a:r>
              <a:rPr lang="it-IT" sz="1800" dirty="0" smtClean="0"/>
              <a:t>statistici</a:t>
            </a:r>
            <a:r>
              <a:rPr lang="it-IT" sz="1800" dirty="0" smtClean="0">
                <a:latin typeface="+mj-lt"/>
              </a:rPr>
              <a:t>)</a:t>
            </a:r>
            <a:r>
              <a:rPr lang="it-IT" sz="1800" dirty="0">
                <a:latin typeface="+mj-lt"/>
              </a:rPr>
              <a:t>. </a:t>
            </a:r>
          </a:p>
          <a:p>
            <a:pPr marL="542925" lvl="1" indent="-357188" algn="just" eaLnBrk="1" hangingPunct="1">
              <a:spcBef>
                <a:spcPct val="40000"/>
              </a:spcBef>
              <a:buFont typeface="Wingdings" charset="2"/>
              <a:buChar char="§"/>
            </a:pPr>
            <a:r>
              <a:rPr lang="it-IT" sz="1600" b="0" dirty="0">
                <a:latin typeface="+mj-lt"/>
              </a:rPr>
              <a:t>Età </a:t>
            </a:r>
            <a:r>
              <a:rPr lang="it-IT" sz="1600" b="0" dirty="0" smtClean="0">
                <a:latin typeface="+mj-lt"/>
              </a:rPr>
              <a:t>degli </a:t>
            </a:r>
            <a:r>
              <a:rPr lang="it-IT" sz="1600" b="0" dirty="0">
                <a:latin typeface="+mj-lt"/>
              </a:rPr>
              <a:t>studenti del corso di laurea di …   </a:t>
            </a:r>
            <a:r>
              <a:rPr lang="it-IT" sz="1600" b="0" dirty="0" smtClean="0">
                <a:latin typeface="+mj-lt"/>
              </a:rPr>
              <a:t>(</a:t>
            </a:r>
            <a:r>
              <a:rPr lang="it-IT" sz="1600" b="1" dirty="0" smtClean="0">
                <a:latin typeface="+mj-lt"/>
              </a:rPr>
              <a:t>media</a:t>
            </a:r>
            <a:r>
              <a:rPr lang="it-IT" sz="1600" b="0" dirty="0" smtClean="0">
                <a:latin typeface="+mj-lt"/>
              </a:rPr>
              <a:t>, </a:t>
            </a:r>
            <a:r>
              <a:rPr lang="it-IT" sz="1600" b="1" dirty="0" smtClean="0">
                <a:latin typeface="+mj-lt"/>
              </a:rPr>
              <a:t>deviazione standard</a:t>
            </a:r>
            <a:r>
              <a:rPr lang="it-IT" sz="1600" b="0" dirty="0" smtClean="0">
                <a:latin typeface="+mj-lt"/>
              </a:rPr>
              <a:t>, …)</a:t>
            </a:r>
            <a:endParaRPr lang="it-IT" sz="1600" b="0" dirty="0">
              <a:latin typeface="+mj-lt"/>
            </a:endParaRPr>
          </a:p>
          <a:p>
            <a:pPr marL="542925" lvl="1" indent="-357188" algn="just">
              <a:spcBef>
                <a:spcPct val="40000"/>
              </a:spcBef>
              <a:buFont typeface="Wingdings" charset="2"/>
              <a:buChar char="§"/>
            </a:pPr>
            <a:r>
              <a:rPr lang="it-IT" sz="1600" dirty="0" smtClean="0">
                <a:latin typeface="+mj-lt"/>
              </a:rPr>
              <a:t>Punteggio ottenuto </a:t>
            </a:r>
            <a:r>
              <a:rPr lang="it-IT" sz="1600" dirty="0">
                <a:latin typeface="+mj-lt"/>
              </a:rPr>
              <a:t>dagli studenti al test di </a:t>
            </a:r>
            <a:r>
              <a:rPr lang="it-IT" sz="1600" dirty="0" smtClean="0">
                <a:latin typeface="+mj-lt"/>
              </a:rPr>
              <a:t>ammissione … (</a:t>
            </a:r>
            <a:r>
              <a:rPr lang="it-IT" sz="1600" b="1" dirty="0" smtClean="0">
                <a:latin typeface="+mj-lt"/>
              </a:rPr>
              <a:t>minimo</a:t>
            </a:r>
            <a:r>
              <a:rPr lang="it-IT" sz="1600" dirty="0" smtClean="0">
                <a:latin typeface="+mj-lt"/>
              </a:rPr>
              <a:t>, </a:t>
            </a:r>
            <a:r>
              <a:rPr lang="it-IT" sz="1600" b="1" dirty="0" smtClean="0">
                <a:latin typeface="+mj-lt"/>
              </a:rPr>
              <a:t>massimo</a:t>
            </a:r>
            <a:r>
              <a:rPr lang="it-IT" sz="1600" dirty="0" smtClean="0">
                <a:latin typeface="+mj-lt"/>
              </a:rPr>
              <a:t>, …) </a:t>
            </a:r>
            <a:endParaRPr lang="it-IT" sz="1600" dirty="0">
              <a:latin typeface="+mj-lt"/>
            </a:endParaRPr>
          </a:p>
          <a:p>
            <a:pPr marL="542925" lvl="1" indent="-357188" algn="just" eaLnBrk="1" hangingPunct="1">
              <a:spcBef>
                <a:spcPct val="40000"/>
              </a:spcBef>
              <a:buFont typeface="Wingdings" charset="2"/>
              <a:buChar char="§"/>
            </a:pPr>
            <a:r>
              <a:rPr lang="it-IT" sz="1600" b="0" dirty="0" smtClean="0">
                <a:latin typeface="+mj-lt"/>
              </a:rPr>
              <a:t>Risposte esatte alle domande di Logica e …, Biologia, … (</a:t>
            </a:r>
            <a:r>
              <a:rPr lang="it-IT" sz="1600" b="1" dirty="0" smtClean="0">
                <a:latin typeface="+mj-lt"/>
              </a:rPr>
              <a:t>numero</a:t>
            </a:r>
            <a:r>
              <a:rPr lang="it-IT" sz="1600" b="0" dirty="0" smtClean="0">
                <a:latin typeface="+mj-lt"/>
              </a:rPr>
              <a:t>, </a:t>
            </a:r>
            <a:r>
              <a:rPr lang="it-IT" sz="1600" b="1" dirty="0" smtClean="0">
                <a:latin typeface="+mj-lt"/>
              </a:rPr>
              <a:t>percentuale</a:t>
            </a:r>
            <a:r>
              <a:rPr lang="it-IT" sz="1600" b="0" dirty="0" smtClean="0">
                <a:latin typeface="+mj-lt"/>
              </a:rPr>
              <a:t>, …)</a:t>
            </a:r>
            <a:r>
              <a:rPr lang="it-IT" sz="1800" b="0" dirty="0" smtClean="0">
                <a:latin typeface="+mj-lt"/>
              </a:rPr>
              <a:t> </a:t>
            </a:r>
            <a:endParaRPr lang="it-IT" sz="1800" b="0" dirty="0">
              <a:latin typeface="+mj-lt"/>
            </a:endParaRPr>
          </a:p>
        </p:txBody>
      </p:sp>
      <p:sp>
        <p:nvSpPr>
          <p:cNvPr id="5123" name="Text Box 1034"/>
          <p:cNvSpPr txBox="1">
            <a:spLocks noChangeArrowheads="1"/>
          </p:cNvSpPr>
          <p:nvPr/>
        </p:nvSpPr>
        <p:spPr bwMode="auto">
          <a:xfrm>
            <a:off x="422275" y="1188287"/>
            <a:ext cx="8351838" cy="1892826"/>
          </a:xfrm>
          <a:prstGeom prst="rect">
            <a:avLst/>
          </a:prstGeom>
          <a:solidFill>
            <a:srgbClr val="FFF4B2"/>
          </a:solidFill>
          <a:ln>
            <a:noFill/>
          </a:ln>
          <a:extLst/>
        </p:spPr>
        <p:txBody>
          <a:bodyPr>
            <a:spAutoFit/>
          </a:bodyPr>
          <a:lstStyle>
            <a:lvl1pPr indent="261938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800" b="0" dirty="0">
                <a:latin typeface="Arial" charset="0"/>
                <a:cs typeface="Arial" charset="0"/>
              </a:rPr>
              <a:t>La </a:t>
            </a:r>
            <a:r>
              <a:rPr lang="it-IT" sz="1800" dirty="0">
                <a:latin typeface="Arial" charset="0"/>
                <a:cs typeface="Arial" charset="0"/>
              </a:rPr>
              <a:t>statistica </a:t>
            </a:r>
            <a:r>
              <a:rPr lang="it-IT" sz="1800" b="0" dirty="0" smtClean="0">
                <a:latin typeface="Arial" charset="0"/>
                <a:cs typeface="Arial" charset="0"/>
              </a:rPr>
              <a:t>è una disciplina che permette </a:t>
            </a:r>
            <a:r>
              <a:rPr lang="it-IT" sz="1800" b="0" dirty="0">
                <a:latin typeface="Arial" charset="0"/>
                <a:cs typeface="Arial" charset="0"/>
              </a:rPr>
              <a:t>di </a:t>
            </a:r>
            <a:r>
              <a:rPr lang="it-IT" sz="1800" i="1" u="sng" dirty="0">
                <a:latin typeface="Arial" charset="0"/>
                <a:cs typeface="Arial" charset="0"/>
              </a:rPr>
              <a:t>descrivere fenomeni soggetti a variabilità</a:t>
            </a:r>
            <a:r>
              <a:rPr lang="it-IT" sz="1800" b="0" dirty="0">
                <a:latin typeface="Arial" charset="0"/>
                <a:cs typeface="Arial" charset="0"/>
              </a:rPr>
              <a:t> con </a:t>
            </a:r>
            <a:r>
              <a:rPr lang="it-IT" sz="1800" dirty="0" smtClean="0">
                <a:latin typeface="Arial" charset="0"/>
                <a:cs typeface="Arial" charset="0"/>
              </a:rPr>
              <a:t>grafici</a:t>
            </a:r>
            <a:r>
              <a:rPr lang="it-IT" sz="1800" b="0" dirty="0" smtClean="0">
                <a:latin typeface="Arial" charset="0"/>
                <a:cs typeface="Arial" charset="0"/>
              </a:rPr>
              <a:t> di vario tipo e </a:t>
            </a:r>
            <a:r>
              <a:rPr lang="it-IT" sz="1800" dirty="0">
                <a:latin typeface="Arial" charset="0"/>
                <a:cs typeface="Arial" charset="0"/>
              </a:rPr>
              <a:t>indicatori </a:t>
            </a:r>
            <a:r>
              <a:rPr lang="it-IT" sz="1800" dirty="0" smtClean="0">
                <a:latin typeface="Arial" charset="0"/>
                <a:cs typeface="Arial" charset="0"/>
              </a:rPr>
              <a:t>riassuntivi</a:t>
            </a:r>
            <a:r>
              <a:rPr lang="it-IT" sz="1800" b="0" dirty="0" smtClean="0">
                <a:latin typeface="Arial" charset="0"/>
                <a:cs typeface="Arial" charset="0"/>
              </a:rPr>
              <a:t> </a:t>
            </a:r>
            <a:r>
              <a:rPr lang="it-IT" sz="1800" b="0" dirty="0">
                <a:latin typeface="Arial" charset="0"/>
                <a:cs typeface="Arial" charset="0"/>
              </a:rPr>
              <a:t>quali la media e la varianza. </a:t>
            </a:r>
            <a:endParaRPr lang="it-IT" sz="1800" b="0" dirty="0" smtClean="0">
              <a:latin typeface="Arial" charset="0"/>
              <a:cs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it-IT" sz="1800" b="0" dirty="0" smtClean="0">
                <a:latin typeface="Arial" charset="0"/>
                <a:cs typeface="Arial" charset="0"/>
              </a:rPr>
              <a:t>Il valore di media e varianza</a:t>
            </a:r>
            <a:r>
              <a:rPr lang="it-IT" sz="1800" i="1" dirty="0" smtClean="0">
                <a:latin typeface="Arial" charset="0"/>
                <a:cs typeface="Arial" charset="0"/>
              </a:rPr>
              <a:t> </a:t>
            </a:r>
            <a:r>
              <a:rPr lang="it-IT" sz="1800" b="0" dirty="0" smtClean="0">
                <a:latin typeface="Arial" charset="0"/>
                <a:cs typeface="Arial" charset="0"/>
              </a:rPr>
              <a:t>e le </a:t>
            </a:r>
            <a:r>
              <a:rPr lang="it-IT" sz="1800" i="1" dirty="0" smtClean="0">
                <a:latin typeface="Arial" charset="0"/>
                <a:cs typeface="Arial" charset="0"/>
              </a:rPr>
              <a:t>informazioni</a:t>
            </a:r>
            <a:r>
              <a:rPr lang="it-IT" sz="1800" b="0" dirty="0" smtClean="0">
                <a:latin typeface="Arial" charset="0"/>
                <a:cs typeface="Arial" charset="0"/>
              </a:rPr>
              <a:t> sul fenomeno analizzato, </a:t>
            </a:r>
            <a:r>
              <a:rPr lang="it-IT" sz="1800" b="0" dirty="0">
                <a:latin typeface="Arial" charset="0"/>
                <a:cs typeface="Arial" charset="0"/>
              </a:rPr>
              <a:t>permettono </a:t>
            </a:r>
            <a:r>
              <a:rPr lang="it-IT" sz="1800" b="0" dirty="0" smtClean="0">
                <a:latin typeface="Arial" charset="0"/>
                <a:cs typeface="Arial" charset="0"/>
              </a:rPr>
              <a:t>di </a:t>
            </a:r>
            <a:r>
              <a:rPr lang="it-IT" sz="1800" i="1" dirty="0" smtClean="0">
                <a:latin typeface="Arial" charset="0"/>
                <a:cs typeface="Arial" charset="0"/>
              </a:rPr>
              <a:t>generalizzare</a:t>
            </a:r>
            <a:r>
              <a:rPr lang="it-IT" sz="1800" b="0" dirty="0" smtClean="0">
                <a:latin typeface="Arial" charset="0"/>
                <a:cs typeface="Arial" charset="0"/>
              </a:rPr>
              <a:t> i risultati ottenuti da un solo </a:t>
            </a:r>
            <a:r>
              <a:rPr lang="it-IT" sz="1800" i="1" dirty="0" smtClean="0">
                <a:latin typeface="Arial" charset="0"/>
                <a:cs typeface="Arial" charset="0"/>
              </a:rPr>
              <a:t>campione</a:t>
            </a:r>
            <a:r>
              <a:rPr lang="it-IT" sz="1800" b="0" dirty="0" smtClean="0">
                <a:latin typeface="Arial" charset="0"/>
                <a:cs typeface="Arial" charset="0"/>
              </a:rPr>
              <a:t> e </a:t>
            </a:r>
            <a:r>
              <a:rPr lang="it-IT" sz="1800" b="0" dirty="0">
                <a:latin typeface="Arial" charset="0"/>
                <a:cs typeface="Arial" charset="0"/>
              </a:rPr>
              <a:t>fare previsioni </a:t>
            </a:r>
            <a:r>
              <a:rPr lang="it-IT" sz="1800" i="1" dirty="0" smtClean="0">
                <a:latin typeface="Arial" charset="0"/>
                <a:cs typeface="Arial" charset="0"/>
              </a:rPr>
              <a:t>sull’intera popolazione popolazione</a:t>
            </a:r>
            <a:r>
              <a:rPr lang="it-IT" sz="1800" b="0" dirty="0" smtClean="0">
                <a:latin typeface="Arial" charset="0"/>
                <a:cs typeface="Arial" charset="0"/>
              </a:rPr>
              <a:t>.  </a:t>
            </a:r>
            <a:endParaRPr lang="it-IT" sz="1800" b="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Grp="1" noChangeArrowheads="1"/>
          </p:cNvSpPr>
          <p:nvPr>
            <p:ph type="title"/>
          </p:nvPr>
        </p:nvSpPr>
        <p:spPr>
          <a:xfrm>
            <a:off x="519113" y="177800"/>
            <a:ext cx="8318500" cy="927100"/>
          </a:xfrm>
        </p:spPr>
        <p:txBody>
          <a:bodyPr>
            <a:normAutofit/>
          </a:bodyPr>
          <a:lstStyle/>
          <a:p>
            <a:pPr eaLnBrk="1" hangingPunct="1"/>
            <a:r>
              <a:rPr lang="it-IT" b="0" dirty="0">
                <a:latin typeface="Tahoma" charset="0"/>
              </a:rPr>
              <a:t>Mediana</a:t>
            </a:r>
          </a:p>
        </p:txBody>
      </p:sp>
      <p:graphicFrame>
        <p:nvGraphicFramePr>
          <p:cNvPr id="194648" name="Group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171195"/>
              </p:ext>
            </p:extLst>
          </p:nvPr>
        </p:nvGraphicFramePr>
        <p:xfrm>
          <a:off x="506413" y="1110699"/>
          <a:ext cx="8318500" cy="69760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318500"/>
              </a:tblGrid>
              <a:tr h="69760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La </a:t>
                      </a:r>
                      <a:r>
                        <a:rPr kumimoji="0" lang="it-IT" sz="1600" b="1" i="1" u="sng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Mediana</a:t>
                      </a:r>
                      <a:r>
                        <a:rPr kumimoji="0" lang="it-IT" sz="1600" u="sng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it-IT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è il valore situato nella </a:t>
                      </a:r>
                      <a:r>
                        <a:rPr kumimoji="0" lang="it-IT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posizione</a:t>
                      </a:r>
                      <a:r>
                        <a:rPr kumimoji="0" lang="it-IT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it-IT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centrale</a:t>
                      </a:r>
                      <a:r>
                        <a:rPr kumimoji="0" lang="it-IT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di un data set ordinato </a:t>
                      </a:r>
                      <a:r>
                        <a:rPr kumimoji="0" lang="it-IT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 modo crescente o decrescente.  </a:t>
                      </a:r>
                      <a:r>
                        <a:rPr kumimoji="0" lang="it-IT" sz="1600" i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La </a:t>
                      </a:r>
                      <a:r>
                        <a:rPr kumimoji="0" lang="it-IT" sz="1600" b="1" i="1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Mediana</a:t>
                      </a:r>
                      <a:r>
                        <a:rPr kumimoji="0" lang="it-IT" sz="16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it-IT" sz="1600" i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divide il data set in due parti uguali</a:t>
                      </a:r>
                      <a:r>
                        <a:rPr kumimoji="0" lang="it-IT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it-IT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23560" name="Rectangle 26"/>
          <p:cNvSpPr>
            <a:spLocks noChangeArrowheads="1"/>
          </p:cNvSpPr>
          <p:nvPr/>
        </p:nvSpPr>
        <p:spPr bwMode="auto">
          <a:xfrm>
            <a:off x="506413" y="1848408"/>
            <a:ext cx="83185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indent="444500">
              <a:spcBef>
                <a:spcPct val="30000"/>
              </a:spcBef>
              <a:tabLst>
                <a:tab pos="622300" algn="l"/>
                <a:tab pos="723900" algn="l"/>
              </a:tabLst>
            </a:pPr>
            <a:r>
              <a:rPr lang="it-IT" sz="1800" b="0" i="1" u="sng" dirty="0" smtClean="0">
                <a:solidFill>
                  <a:srgbClr val="000000"/>
                </a:solidFill>
                <a:latin typeface="Calibri"/>
                <a:cs typeface="Calibri"/>
              </a:rPr>
              <a:t>Procedura</a:t>
            </a:r>
            <a:r>
              <a:rPr lang="it-IT" sz="1800" b="0" dirty="0" smtClean="0">
                <a:solidFill>
                  <a:srgbClr val="000000"/>
                </a:solidFill>
                <a:latin typeface="Calibri"/>
                <a:cs typeface="Calibri"/>
              </a:rPr>
              <a:t> per il </a:t>
            </a:r>
            <a:r>
              <a:rPr lang="it-IT" sz="1800" b="0" dirty="0">
                <a:solidFill>
                  <a:srgbClr val="000000"/>
                </a:solidFill>
                <a:latin typeface="Calibri"/>
                <a:cs typeface="Calibri"/>
              </a:rPr>
              <a:t>calcolo </a:t>
            </a:r>
            <a:r>
              <a:rPr lang="it-IT" sz="1800" b="0" dirty="0" smtClean="0">
                <a:solidFill>
                  <a:srgbClr val="000000"/>
                </a:solidFill>
                <a:latin typeface="Calibri"/>
                <a:cs typeface="Calibri"/>
              </a:rPr>
              <a:t>della </a:t>
            </a:r>
            <a:r>
              <a:rPr lang="it-IT" sz="1800" b="0" dirty="0">
                <a:solidFill>
                  <a:srgbClr val="000000"/>
                </a:solidFill>
                <a:latin typeface="Calibri"/>
                <a:cs typeface="Calibri"/>
              </a:rPr>
              <a:t>mediana </a:t>
            </a:r>
            <a:r>
              <a:rPr lang="it-IT" sz="1800" b="0" dirty="0" smtClean="0">
                <a:solidFill>
                  <a:srgbClr val="000000"/>
                </a:solidFill>
                <a:latin typeface="Calibri"/>
                <a:cs typeface="Calibri"/>
              </a:rPr>
              <a:t>di un campione </a:t>
            </a:r>
            <a:r>
              <a:rPr lang="it-IT" sz="1800" b="0" dirty="0">
                <a:solidFill>
                  <a:srgbClr val="000000"/>
                </a:solidFill>
                <a:latin typeface="Calibri"/>
                <a:cs typeface="Calibri"/>
              </a:rPr>
              <a:t>di </a:t>
            </a:r>
            <a:r>
              <a:rPr lang="it-IT" sz="1800" b="0" i="1" dirty="0" err="1">
                <a:solidFill>
                  <a:srgbClr val="000000"/>
                </a:solidFill>
                <a:latin typeface="Calibri"/>
                <a:cs typeface="Calibri"/>
              </a:rPr>
              <a:t>n</a:t>
            </a:r>
            <a:r>
              <a:rPr lang="it-IT" sz="1800" b="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it-IT" sz="1800" b="0" dirty="0" smtClean="0">
                <a:solidFill>
                  <a:srgbClr val="000000"/>
                </a:solidFill>
                <a:latin typeface="Calibri"/>
                <a:cs typeface="Calibri"/>
              </a:rPr>
              <a:t>valori: </a:t>
            </a:r>
            <a:endParaRPr lang="it-IT" sz="1800" b="0" dirty="0">
              <a:solidFill>
                <a:srgbClr val="000000"/>
              </a:solidFill>
              <a:latin typeface="Calibri"/>
              <a:cs typeface="Calibri"/>
            </a:endParaRPr>
          </a:p>
          <a:p>
            <a:pPr indent="444500" eaLnBrk="0" hangingPunct="0">
              <a:spcBef>
                <a:spcPct val="30000"/>
              </a:spcBef>
              <a:buFontTx/>
              <a:buAutoNum type="alphaLcParenBoth"/>
              <a:tabLst>
                <a:tab pos="622300" algn="l"/>
                <a:tab pos="723900" algn="l"/>
              </a:tabLst>
            </a:pPr>
            <a:r>
              <a:rPr lang="it-IT" sz="1800" b="0" dirty="0">
                <a:solidFill>
                  <a:srgbClr val="000000"/>
                </a:solidFill>
                <a:latin typeface="Calibri"/>
                <a:cs typeface="Calibri"/>
              </a:rPr>
              <a:t>Si ordina il campione in ordine crescente </a:t>
            </a:r>
          </a:p>
          <a:p>
            <a:pPr indent="444500" eaLnBrk="0" hangingPunct="0">
              <a:spcBef>
                <a:spcPct val="30000"/>
              </a:spcBef>
              <a:buFontTx/>
              <a:buAutoNum type="alphaLcParenBoth"/>
              <a:tabLst>
                <a:tab pos="622300" algn="l"/>
                <a:tab pos="723900" algn="l"/>
              </a:tabLst>
            </a:pPr>
            <a:r>
              <a:rPr lang="it-IT" sz="1800" b="0" dirty="0">
                <a:solidFill>
                  <a:srgbClr val="000000"/>
                </a:solidFill>
                <a:latin typeface="Calibri"/>
                <a:cs typeface="Calibri"/>
              </a:rPr>
              <a:t>Si calcola la posizione del valore in posizione centrale con la relazione</a:t>
            </a:r>
          </a:p>
        </p:txBody>
      </p:sp>
      <p:graphicFrame>
        <p:nvGraphicFramePr>
          <p:cNvPr id="23561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4211479"/>
              </p:ext>
            </p:extLst>
          </p:nvPr>
        </p:nvGraphicFramePr>
        <p:xfrm>
          <a:off x="1285875" y="3097213"/>
          <a:ext cx="29083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25" name="Equazione" r:id="rId4" imgW="2210443" imgH="393777" progId="Equation.3">
                  <p:embed/>
                </p:oleObj>
              </mc:Choice>
              <mc:Fallback>
                <p:oleObj name="Equazione" r:id="rId4" imgW="2210443" imgH="393777" progId="Equation.3">
                  <p:embed/>
                  <p:pic>
                    <p:nvPicPr>
                      <p:cNvPr id="0" name="Picture 8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75" y="3097213"/>
                        <a:ext cx="2908300" cy="5143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2" name="Rectangle 27"/>
          <p:cNvSpPr>
            <a:spLocks noChangeArrowheads="1"/>
          </p:cNvSpPr>
          <p:nvPr/>
        </p:nvSpPr>
        <p:spPr bwMode="auto">
          <a:xfrm>
            <a:off x="6402388" y="3568075"/>
            <a:ext cx="2701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it-IT" sz="1200" b="0">
                <a:solidFill>
                  <a:srgbClr val="000000"/>
                </a:solidFill>
                <a:latin typeface="+mn-lt"/>
                <a:cs typeface="Times New Roman" charset="0"/>
              </a:rPr>
              <a:t>,</a:t>
            </a:r>
            <a:endParaRPr lang="it-IT" sz="1100" b="0">
              <a:solidFill>
                <a:srgbClr val="000000"/>
              </a:solidFill>
              <a:latin typeface="+mn-lt"/>
            </a:endParaRPr>
          </a:p>
          <a:p>
            <a:pPr eaLnBrk="0" hangingPunct="0"/>
            <a:r>
              <a:rPr lang="it-IT" b="0">
                <a:solidFill>
                  <a:srgbClr val="000000"/>
                </a:solidFill>
                <a:latin typeface="+mn-lt"/>
              </a:rPr>
              <a:t/>
            </a:r>
            <a:br>
              <a:rPr lang="it-IT" b="0">
                <a:solidFill>
                  <a:srgbClr val="000000"/>
                </a:solidFill>
                <a:latin typeface="+mn-lt"/>
              </a:rPr>
            </a:br>
            <a:endParaRPr lang="it-IT" b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3563" name="Text Box 34"/>
          <p:cNvSpPr txBox="1">
            <a:spLocks noChangeArrowheads="1"/>
          </p:cNvSpPr>
          <p:nvPr/>
        </p:nvSpPr>
        <p:spPr bwMode="auto">
          <a:xfrm>
            <a:off x="506413" y="3949700"/>
            <a:ext cx="83185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800" b="0" dirty="0" smtClean="0">
                <a:solidFill>
                  <a:srgbClr val="000000"/>
                </a:solidFill>
                <a:latin typeface="Calibri"/>
                <a:cs typeface="Calibri"/>
              </a:rPr>
              <a:t>In data </a:t>
            </a:r>
            <a:r>
              <a:rPr lang="it-IT" sz="1800" b="0" dirty="0">
                <a:solidFill>
                  <a:srgbClr val="000000"/>
                </a:solidFill>
                <a:latin typeface="Calibri"/>
                <a:cs typeface="Calibri"/>
              </a:rPr>
              <a:t>set ordinato </a:t>
            </a:r>
            <a:r>
              <a:rPr lang="it-IT" sz="1800" b="0" dirty="0" smtClean="0">
                <a:solidFill>
                  <a:srgbClr val="000000"/>
                </a:solidFill>
                <a:latin typeface="Calibri"/>
                <a:cs typeface="Calibri"/>
              </a:rPr>
              <a:t>con </a:t>
            </a:r>
            <a:r>
              <a:rPr lang="it-IT" sz="1800" b="0" dirty="0">
                <a:solidFill>
                  <a:srgbClr val="000000"/>
                </a:solidFill>
                <a:latin typeface="Calibri"/>
                <a:cs typeface="Calibri"/>
              </a:rPr>
              <a:t>un </a:t>
            </a:r>
            <a:r>
              <a:rPr lang="it-IT" sz="1800" b="0" i="1" u="sng" dirty="0">
                <a:solidFill>
                  <a:srgbClr val="000000"/>
                </a:solidFill>
                <a:latin typeface="Calibri"/>
                <a:cs typeface="Calibri"/>
              </a:rPr>
              <a:t>numero dispari</a:t>
            </a:r>
            <a:r>
              <a:rPr lang="it-IT" sz="1800" b="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it-IT" sz="1800" b="0" i="1" dirty="0" err="1" smtClean="0">
                <a:solidFill>
                  <a:srgbClr val="000000"/>
                </a:solidFill>
                <a:latin typeface="Calibri"/>
                <a:cs typeface="Calibri"/>
              </a:rPr>
              <a:t>n</a:t>
            </a:r>
            <a:r>
              <a:rPr lang="it-IT" sz="1800" b="0" dirty="0" smtClean="0">
                <a:solidFill>
                  <a:srgbClr val="000000"/>
                </a:solidFill>
                <a:latin typeface="Calibri"/>
                <a:cs typeface="Calibri"/>
              </a:rPr>
              <a:t> di valori, </a:t>
            </a:r>
            <a:r>
              <a:rPr lang="it-IT" sz="1800" b="0" dirty="0">
                <a:solidFill>
                  <a:srgbClr val="000000"/>
                </a:solidFill>
                <a:latin typeface="Calibri"/>
                <a:cs typeface="Calibri"/>
              </a:rPr>
              <a:t>la mediana è </a:t>
            </a:r>
            <a:r>
              <a:rPr lang="it-IT" sz="1800" b="0" i="1" u="sng" dirty="0">
                <a:solidFill>
                  <a:srgbClr val="000000"/>
                </a:solidFill>
                <a:latin typeface="Calibri"/>
                <a:cs typeface="Calibri"/>
              </a:rPr>
              <a:t>il valore che occupa la  posizione centrale</a:t>
            </a:r>
            <a:r>
              <a:rPr lang="it-IT" sz="1800" b="0" dirty="0">
                <a:solidFill>
                  <a:srgbClr val="000000"/>
                </a:solidFill>
                <a:latin typeface="Calibri"/>
                <a:cs typeface="Calibri"/>
              </a:rPr>
              <a:t>; se il numero di </a:t>
            </a:r>
            <a:r>
              <a:rPr lang="it-IT" sz="1800" b="0" i="1" u="sng" dirty="0">
                <a:solidFill>
                  <a:srgbClr val="000000"/>
                </a:solidFill>
                <a:latin typeface="Calibri"/>
                <a:cs typeface="Calibri"/>
              </a:rPr>
              <a:t>osservazioni è pari</a:t>
            </a:r>
            <a:r>
              <a:rPr lang="it-IT" sz="1800" b="0" dirty="0">
                <a:solidFill>
                  <a:srgbClr val="000000"/>
                </a:solidFill>
                <a:latin typeface="Calibri"/>
                <a:cs typeface="Calibri"/>
              </a:rPr>
              <a:t> la mediana si calcola come </a:t>
            </a:r>
            <a:r>
              <a:rPr lang="it-IT" sz="1800" b="0" i="1" u="sng" dirty="0">
                <a:solidFill>
                  <a:srgbClr val="000000"/>
                </a:solidFill>
                <a:latin typeface="Calibri"/>
                <a:cs typeface="Calibri"/>
              </a:rPr>
              <a:t>valore medio dei due valori posti in posizione centrale</a:t>
            </a:r>
            <a:r>
              <a:rPr lang="it-IT" sz="1800" b="0" dirty="0">
                <a:solidFill>
                  <a:srgbClr val="000000"/>
                </a:solidFill>
                <a:latin typeface="Calibri"/>
                <a:cs typeface="Calibri"/>
              </a:rPr>
              <a:t>.</a:t>
            </a:r>
          </a:p>
        </p:txBody>
      </p:sp>
      <p:sp>
        <p:nvSpPr>
          <p:cNvPr id="23564" name="Rectangle 36"/>
          <p:cNvSpPr>
            <a:spLocks noChangeArrowheads="1"/>
          </p:cNvSpPr>
          <p:nvPr/>
        </p:nvSpPr>
        <p:spPr bwMode="auto">
          <a:xfrm>
            <a:off x="506413" y="4901119"/>
            <a:ext cx="83185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  <a:latin typeface="+mn-lt"/>
                <a:cs typeface="Calibri"/>
              </a:rPr>
              <a:t>Esempio. 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Calibri"/>
              </a:rPr>
              <a:t>I valori che seguono riportano la perdita di peso in kg di </a:t>
            </a:r>
            <a:r>
              <a:rPr lang="it-IT" sz="1600" b="0" dirty="0" err="1">
                <a:solidFill>
                  <a:srgbClr val="000000"/>
                </a:solidFill>
                <a:latin typeface="+mn-lt"/>
                <a:cs typeface="Calibri"/>
              </a:rPr>
              <a:t>n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Calibri"/>
              </a:rPr>
              <a:t>=5 membri di club salutista dopo due mesi di iscrizione al club: vogliamo calcolare la mediana</a:t>
            </a:r>
            <a:r>
              <a:rPr lang="it-IT" sz="1600" b="0" dirty="0" smtClean="0">
                <a:solidFill>
                  <a:srgbClr val="000000"/>
                </a:solidFill>
                <a:latin typeface="+mn-lt"/>
                <a:cs typeface="Calibri"/>
              </a:rPr>
              <a:t>.</a:t>
            </a:r>
            <a:endParaRPr lang="it-IT" sz="1600" b="0" dirty="0">
              <a:solidFill>
                <a:srgbClr val="000000"/>
              </a:solidFill>
              <a:latin typeface="+mn-lt"/>
              <a:cs typeface="Calibri"/>
            </a:endParaRPr>
          </a:p>
        </p:txBody>
      </p:sp>
      <p:graphicFrame>
        <p:nvGraphicFramePr>
          <p:cNvPr id="194650" name="Group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995384"/>
              </p:ext>
            </p:extLst>
          </p:nvPr>
        </p:nvGraphicFramePr>
        <p:xfrm>
          <a:off x="3017838" y="5476315"/>
          <a:ext cx="3048000" cy="30480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4.9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2.4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9.2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3.9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1.7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94649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394568"/>
              </p:ext>
            </p:extLst>
          </p:nvPr>
        </p:nvGraphicFramePr>
        <p:xfrm>
          <a:off x="3030538" y="5594100"/>
          <a:ext cx="3048000" cy="335280"/>
        </p:xfrm>
        <a:graphic>
          <a:graphicData uri="http://schemas.openxmlformats.org/drawingml/2006/table">
            <a:tbl>
              <a:tblPr/>
              <a:tblGrid>
                <a:gridCol w="601662"/>
                <a:gridCol w="617538"/>
                <a:gridCol w="609600"/>
                <a:gridCol w="609600"/>
                <a:gridCol w="6096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1.7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2.4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3.9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4.9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9.2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3577" name="Group 79"/>
          <p:cNvGrpSpPr>
            <a:grpSpLocks/>
          </p:cNvGrpSpPr>
          <p:nvPr/>
        </p:nvGrpSpPr>
        <p:grpSpPr bwMode="auto">
          <a:xfrm>
            <a:off x="1312863" y="6147775"/>
            <a:ext cx="6318250" cy="436563"/>
            <a:chOff x="827" y="3922"/>
            <a:chExt cx="3980" cy="275"/>
          </a:xfrm>
        </p:grpSpPr>
        <p:graphicFrame>
          <p:nvGraphicFramePr>
            <p:cNvPr id="23579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92243357"/>
                </p:ext>
              </p:extLst>
            </p:nvPr>
          </p:nvGraphicFramePr>
          <p:xfrm>
            <a:off x="827" y="3922"/>
            <a:ext cx="2015" cy="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26" name="Equazione" r:id="rId6" imgW="2869419" imgH="393539" progId="Equation.3">
                    <p:embed/>
                  </p:oleObj>
                </mc:Choice>
                <mc:Fallback>
                  <p:oleObj name="Equazione" r:id="rId6" imgW="2869419" imgH="393539" progId="Equation.3">
                    <p:embed/>
                    <p:pic>
                      <p:nvPicPr>
                        <p:cNvPr id="0" name="Picture 80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7" y="3922"/>
                          <a:ext cx="2015" cy="275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80" name="Rectangle 75"/>
            <p:cNvSpPr>
              <a:spLocks noChangeArrowheads="1"/>
            </p:cNvSpPr>
            <p:nvPr/>
          </p:nvSpPr>
          <p:spPr bwMode="auto">
            <a:xfrm>
              <a:off x="2984" y="3962"/>
              <a:ext cx="1823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just"/>
              <a:r>
                <a:rPr lang="it-IT" sz="1400" b="0" dirty="0">
                  <a:solidFill>
                    <a:srgbClr val="000000"/>
                  </a:solidFill>
                  <a:latin typeface="Calibri"/>
                  <a:cs typeface="Calibri"/>
                  <a:sym typeface="Wingdings" charset="0"/>
                </a:rPr>
                <a:t> la </a:t>
              </a:r>
              <a:r>
                <a:rPr lang="it-IT" sz="1400" b="0" dirty="0">
                  <a:solidFill>
                    <a:srgbClr val="000000"/>
                  </a:solidFill>
                  <a:latin typeface="Calibri"/>
                  <a:cs typeface="Calibri"/>
                </a:rPr>
                <a:t>mediana è il valore pari a 3.9 kg</a:t>
              </a:r>
            </a:p>
          </p:txBody>
        </p:sp>
      </p:grpSp>
      <p:sp>
        <p:nvSpPr>
          <p:cNvPr id="23578" name="Rectangle 80"/>
          <p:cNvSpPr>
            <a:spLocks noChangeArrowheads="1"/>
          </p:cNvSpPr>
          <p:nvPr/>
        </p:nvSpPr>
        <p:spPr bwMode="auto">
          <a:xfrm>
            <a:off x="5367338" y="3160420"/>
            <a:ext cx="16335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88925">
              <a:spcBef>
                <a:spcPct val="50000"/>
              </a:spcBef>
            </a:pPr>
            <a:r>
              <a:rPr lang="it-IT" sz="2000" dirty="0" smtClean="0">
                <a:solidFill>
                  <a:srgbClr val="000000"/>
                </a:solidFill>
                <a:latin typeface="+mn-lt"/>
                <a:hlinkClick r:id="rId8" action="ppaction://hlinkfile"/>
              </a:rPr>
              <a:t>Salutisti</a:t>
            </a:r>
            <a:endParaRPr lang="it-IT" sz="200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266520" y="183343"/>
            <a:ext cx="8716783" cy="993775"/>
          </a:xfrm>
        </p:spPr>
        <p:txBody>
          <a:bodyPr>
            <a:noAutofit/>
          </a:bodyPr>
          <a:lstStyle/>
          <a:p>
            <a:pPr eaLnBrk="1" hangingPunct="1"/>
            <a:r>
              <a:rPr lang="it-IT" b="0" dirty="0">
                <a:solidFill>
                  <a:srgbClr val="FF0000"/>
                </a:solidFill>
                <a:latin typeface="+mn-lt"/>
              </a:rPr>
              <a:t>Indici di Posizione </a:t>
            </a:r>
            <a:r>
              <a:rPr lang="it-IT" b="0" dirty="0" smtClean="0">
                <a:solidFill>
                  <a:srgbClr val="FF0000"/>
                </a:solidFill>
                <a:latin typeface="+mn-lt"/>
              </a:rPr>
              <a:t>Centrale</a:t>
            </a:r>
            <a:endParaRPr lang="it-IT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179388" y="1303587"/>
            <a:ext cx="8305800" cy="2052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90488" eaLnBrk="0" hangingPunct="0">
              <a:spcBef>
                <a:spcPts val="0"/>
              </a:spcBef>
              <a:spcAft>
                <a:spcPts val="600"/>
              </a:spcAft>
            </a:pPr>
            <a:r>
              <a:rPr lang="it-IT" sz="1600" b="0" dirty="0" smtClean="0">
                <a:solidFill>
                  <a:srgbClr val="000000"/>
                </a:solidFill>
                <a:latin typeface="+mn-lt"/>
                <a:cs typeface="Calibri"/>
                <a:sym typeface="Wingdings"/>
              </a:rPr>
              <a:t>CONFRONTO fra </a:t>
            </a:r>
            <a:r>
              <a:rPr lang="it-IT" sz="1600" b="0" dirty="0" smtClean="0">
                <a:solidFill>
                  <a:srgbClr val="000000"/>
                </a:solidFill>
                <a:latin typeface="+mn-lt"/>
                <a:cs typeface="Calibri"/>
              </a:rPr>
              <a:t>[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Calibri"/>
              </a:rPr>
              <a:t>Pb] urinaria </a:t>
            </a:r>
            <a:r>
              <a:rPr lang="it-IT" sz="1600" b="0" dirty="0" err="1">
                <a:solidFill>
                  <a:srgbClr val="000000"/>
                </a:solidFill>
                <a:latin typeface="+mn-lt"/>
                <a:cs typeface="Calibri"/>
              </a:rPr>
              <a:t>mM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Calibri"/>
              </a:rPr>
              <a:t>/24h A) Urbano </a:t>
            </a:r>
            <a:r>
              <a:rPr lang="it-IT" sz="1600" b="0" dirty="0" err="1">
                <a:solidFill>
                  <a:srgbClr val="000000"/>
                </a:solidFill>
                <a:latin typeface="+mn-lt"/>
                <a:cs typeface="Calibri"/>
              </a:rPr>
              <a:t>n</a:t>
            </a:r>
            <a:r>
              <a:rPr lang="it-IT" sz="1600" b="0" baseline="-25000" dirty="0" err="1">
                <a:solidFill>
                  <a:srgbClr val="000000"/>
                </a:solidFill>
                <a:latin typeface="+mn-lt"/>
                <a:cs typeface="Calibri"/>
              </a:rPr>
              <a:t>A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Calibri"/>
              </a:rPr>
              <a:t>=15, B) Extraurbano </a:t>
            </a:r>
            <a:r>
              <a:rPr lang="it-IT" sz="1600" b="0" dirty="0" err="1" smtClean="0">
                <a:solidFill>
                  <a:srgbClr val="000000"/>
                </a:solidFill>
                <a:latin typeface="+mn-lt"/>
                <a:cs typeface="Calibri"/>
              </a:rPr>
              <a:t>n</a:t>
            </a:r>
            <a:r>
              <a:rPr lang="it-IT" sz="1600" b="0" baseline="-25000" dirty="0" err="1" smtClean="0">
                <a:solidFill>
                  <a:srgbClr val="000000"/>
                </a:solidFill>
                <a:latin typeface="+mn-lt"/>
                <a:cs typeface="Calibri"/>
              </a:rPr>
              <a:t>B</a:t>
            </a:r>
            <a:r>
              <a:rPr lang="it-IT" sz="1600" b="0" dirty="0" smtClean="0">
                <a:solidFill>
                  <a:srgbClr val="000000"/>
                </a:solidFill>
                <a:latin typeface="+mn-lt"/>
                <a:cs typeface="Calibri"/>
              </a:rPr>
              <a:t>=16 </a:t>
            </a:r>
          </a:p>
          <a:p>
            <a:pPr marL="311150" eaLnBrk="0" hangingPunct="0">
              <a:spcBef>
                <a:spcPts val="300"/>
              </a:spcBef>
              <a:spcAft>
                <a:spcPts val="600"/>
              </a:spcAft>
            </a:pPr>
            <a:r>
              <a:rPr lang="it-IT" sz="1600" b="0" dirty="0" smtClean="0">
                <a:solidFill>
                  <a:srgbClr val="000000"/>
                </a:solidFill>
                <a:latin typeface="+mn-lt"/>
                <a:cs typeface="Calibri"/>
              </a:rPr>
              <a:t>A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Calibri"/>
              </a:rPr>
              <a:t>={0.6, 2.6, 0.1, 1.1, 0.4, 2.0, 0.8, 1.3, 3.2, 1.7, 1.9, 1.9, 1.5, 2.2, </a:t>
            </a:r>
            <a:r>
              <a:rPr lang="it-IT" sz="1600" b="0" dirty="0" smtClean="0">
                <a:solidFill>
                  <a:srgbClr val="000000"/>
                </a:solidFill>
                <a:latin typeface="+mn-lt"/>
                <a:cs typeface="Calibri"/>
              </a:rPr>
              <a:t>1.2}</a:t>
            </a:r>
          </a:p>
          <a:p>
            <a:pPr indent="288925" eaLnBrk="0" hangingPunct="0">
              <a:spcBef>
                <a:spcPts val="300"/>
              </a:spcBef>
              <a:spcAft>
                <a:spcPts val="600"/>
              </a:spcAft>
            </a:pPr>
            <a:r>
              <a:rPr lang="it-IT" sz="1600" b="0" dirty="0" smtClean="0">
                <a:solidFill>
                  <a:srgbClr val="000000"/>
                </a:solidFill>
                <a:latin typeface="+mn-lt"/>
                <a:cs typeface="Calibri"/>
              </a:rPr>
              <a:t>B={0.2, 0.3, 0.6, 0.7, 0.8, 1.5, 1.7, 1.8, 1.9, 1.9, 2.0, 2.0, 2.1, 2.8, 3.1, 3.4}</a:t>
            </a:r>
          </a:p>
          <a:p>
            <a:pPr marL="90488" indent="280988" eaLnBrk="0" hangingPunct="0">
              <a:spcBef>
                <a:spcPts val="0"/>
              </a:spcBef>
              <a:spcAft>
                <a:spcPts val="600"/>
              </a:spcAft>
              <a:buFontTx/>
              <a:buChar char="•"/>
            </a:pPr>
            <a:r>
              <a:rPr lang="it-IT" sz="1600" dirty="0" smtClean="0">
                <a:solidFill>
                  <a:srgbClr val="000000"/>
                </a:solidFill>
                <a:latin typeface="+mn-lt"/>
                <a:cs typeface="Calibri"/>
              </a:rPr>
              <a:t>Media</a:t>
            </a:r>
            <a:r>
              <a:rPr lang="it-IT" sz="1600" b="0" dirty="0" smtClean="0">
                <a:solidFill>
                  <a:srgbClr val="000000"/>
                </a:solidFill>
                <a:latin typeface="+mn-lt"/>
                <a:cs typeface="Calibri"/>
              </a:rPr>
              <a:t>: 	X-</a:t>
            </a:r>
            <a:r>
              <a:rPr lang="it-IT" sz="1600" b="0" dirty="0" err="1" smtClean="0">
                <a:solidFill>
                  <a:srgbClr val="000000"/>
                </a:solidFill>
                <a:latin typeface="+mn-lt"/>
                <a:cs typeface="Calibri"/>
              </a:rPr>
              <a:t>bar</a:t>
            </a:r>
            <a:r>
              <a:rPr lang="it-IT" sz="1600" b="0" baseline="-25000" dirty="0" err="1" smtClean="0">
                <a:solidFill>
                  <a:srgbClr val="000000"/>
                </a:solidFill>
                <a:latin typeface="+mn-lt"/>
                <a:cs typeface="Calibri"/>
              </a:rPr>
              <a:t>A</a:t>
            </a:r>
            <a:r>
              <a:rPr lang="it-IT" sz="1600" b="0" baseline="-25000" dirty="0" smtClean="0">
                <a:solidFill>
                  <a:srgbClr val="000000"/>
                </a:solidFill>
                <a:latin typeface="+mn-lt"/>
                <a:cs typeface="Calibri"/>
              </a:rPr>
              <a:t> </a:t>
            </a:r>
            <a:r>
              <a:rPr lang="it-IT" sz="1600" b="0" dirty="0" smtClean="0">
                <a:solidFill>
                  <a:srgbClr val="000000"/>
                </a:solidFill>
                <a:latin typeface="+mn-lt"/>
                <a:cs typeface="Calibri"/>
              </a:rPr>
              <a:t>= 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Calibri"/>
              </a:rPr>
              <a:t>1.49; </a:t>
            </a:r>
            <a:r>
              <a:rPr lang="it-IT" sz="1600" b="0" dirty="0" smtClean="0">
                <a:solidFill>
                  <a:srgbClr val="000000"/>
                </a:solidFill>
                <a:latin typeface="+mn-lt"/>
                <a:cs typeface="Calibri"/>
              </a:rPr>
              <a:t>		</a:t>
            </a:r>
            <a:r>
              <a:rPr lang="it-IT" sz="1600" b="0" u="sng" dirty="0" smtClean="0">
                <a:solidFill>
                  <a:srgbClr val="000000"/>
                </a:solidFill>
                <a:latin typeface="+mn-lt"/>
                <a:cs typeface="Calibri"/>
              </a:rPr>
              <a:t>X-</a:t>
            </a:r>
            <a:r>
              <a:rPr lang="it-IT" sz="1600" b="0" u="sng" dirty="0" err="1" smtClean="0">
                <a:solidFill>
                  <a:srgbClr val="000000"/>
                </a:solidFill>
                <a:latin typeface="+mn-lt"/>
                <a:cs typeface="Calibri"/>
              </a:rPr>
              <a:t>bar</a:t>
            </a:r>
            <a:r>
              <a:rPr lang="it-IT" sz="1600" b="0" baseline="-25000" dirty="0" err="1" smtClean="0">
                <a:solidFill>
                  <a:srgbClr val="000000"/>
                </a:solidFill>
                <a:latin typeface="+mn-lt"/>
                <a:cs typeface="Calibri"/>
              </a:rPr>
              <a:t>B</a:t>
            </a:r>
            <a:r>
              <a:rPr lang="it-IT" sz="1600" b="0" baseline="-25000" dirty="0" smtClean="0">
                <a:solidFill>
                  <a:srgbClr val="000000"/>
                </a:solidFill>
                <a:latin typeface="+mn-lt"/>
                <a:cs typeface="Calibri"/>
              </a:rPr>
              <a:t> </a:t>
            </a:r>
            <a:r>
              <a:rPr lang="it-IT" sz="1600" b="0" dirty="0" smtClean="0">
                <a:solidFill>
                  <a:srgbClr val="000000"/>
                </a:solidFill>
                <a:latin typeface="+mn-lt"/>
                <a:cs typeface="Calibri"/>
              </a:rPr>
              <a:t>= 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Calibri"/>
              </a:rPr>
              <a:t>1.68 </a:t>
            </a:r>
            <a:endParaRPr lang="it-IT" sz="1600" b="0" dirty="0" smtClean="0">
              <a:solidFill>
                <a:srgbClr val="000000"/>
              </a:solidFill>
              <a:latin typeface="+mn-lt"/>
              <a:cs typeface="Calibri"/>
            </a:endParaRPr>
          </a:p>
          <a:p>
            <a:pPr marL="90488" indent="280988" eaLnBrk="0" hangingPunct="0">
              <a:spcBef>
                <a:spcPts val="0"/>
              </a:spcBef>
              <a:spcAft>
                <a:spcPts val="600"/>
              </a:spcAft>
              <a:buFontTx/>
              <a:buChar char="•"/>
            </a:pPr>
            <a:r>
              <a:rPr lang="it-IT" sz="1600" dirty="0" smtClean="0">
                <a:solidFill>
                  <a:srgbClr val="000000"/>
                </a:solidFill>
                <a:latin typeface="+mn-lt"/>
                <a:cs typeface="Calibri"/>
              </a:rPr>
              <a:t>Mediana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Calibri"/>
              </a:rPr>
              <a:t>: </a:t>
            </a:r>
            <a:r>
              <a:rPr lang="it-IT" sz="1600" b="0" dirty="0" smtClean="0">
                <a:solidFill>
                  <a:srgbClr val="000000"/>
                </a:solidFill>
                <a:latin typeface="+mn-lt"/>
                <a:cs typeface="Calibri"/>
              </a:rPr>
              <a:t>	A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Calibri"/>
              </a:rPr>
              <a:t>) </a:t>
            </a:r>
            <a:r>
              <a:rPr lang="it-IT" sz="1600" b="0" dirty="0" err="1" smtClean="0">
                <a:solidFill>
                  <a:srgbClr val="000000"/>
                </a:solidFill>
                <a:latin typeface="+mn-lt"/>
                <a:cs typeface="Calibri"/>
              </a:rPr>
              <a:t>n</a:t>
            </a:r>
            <a:r>
              <a:rPr lang="it-IT" sz="1600" b="0" dirty="0" smtClean="0">
                <a:solidFill>
                  <a:srgbClr val="000000"/>
                </a:solidFill>
                <a:latin typeface="+mn-lt"/>
                <a:cs typeface="Calibri"/>
              </a:rPr>
              <a:t>=15, </a:t>
            </a:r>
            <a:r>
              <a:rPr lang="it-IT" sz="1600" b="0" dirty="0" err="1">
                <a:solidFill>
                  <a:srgbClr val="000000"/>
                </a:solidFill>
                <a:latin typeface="+mn-lt"/>
                <a:cs typeface="Calibri"/>
                <a:sym typeface="Wingdings" charset="0"/>
              </a:rPr>
              <a:t>Med</a:t>
            </a:r>
            <a:r>
              <a:rPr lang="it-IT" sz="1600" b="0" baseline="-25000" dirty="0" err="1">
                <a:solidFill>
                  <a:srgbClr val="000000"/>
                </a:solidFill>
                <a:latin typeface="+mn-lt"/>
                <a:cs typeface="Calibri"/>
              </a:rPr>
              <a:t>A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Calibri"/>
                <a:sym typeface="Wingdings" charset="0"/>
              </a:rPr>
              <a:t> = 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Calibri"/>
              </a:rPr>
              <a:t>1.5; </a:t>
            </a:r>
            <a:r>
              <a:rPr lang="it-IT" sz="1600" b="0" dirty="0" smtClean="0">
                <a:solidFill>
                  <a:srgbClr val="000000"/>
                </a:solidFill>
                <a:latin typeface="+mn-lt"/>
                <a:cs typeface="Calibri"/>
              </a:rPr>
              <a:t>	B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Calibri"/>
              </a:rPr>
              <a:t>) </a:t>
            </a:r>
            <a:r>
              <a:rPr lang="it-IT" sz="1600" b="0" dirty="0" err="1">
                <a:solidFill>
                  <a:srgbClr val="000000"/>
                </a:solidFill>
                <a:latin typeface="+mn-lt"/>
                <a:cs typeface="Calibri"/>
              </a:rPr>
              <a:t>n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Calibri"/>
              </a:rPr>
              <a:t>=16, </a:t>
            </a:r>
            <a:r>
              <a:rPr lang="it-IT" sz="1600" b="0" dirty="0" err="1">
                <a:solidFill>
                  <a:srgbClr val="000000"/>
                </a:solidFill>
                <a:latin typeface="+mn-lt"/>
                <a:cs typeface="Calibri"/>
              </a:rPr>
              <a:t>Med</a:t>
            </a:r>
            <a:r>
              <a:rPr lang="it-IT" sz="1600" b="0" baseline="-25000" dirty="0" err="1">
                <a:solidFill>
                  <a:srgbClr val="000000"/>
                </a:solidFill>
                <a:latin typeface="+mn-lt"/>
                <a:cs typeface="Calibri"/>
              </a:rPr>
              <a:t>B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Calibri"/>
              </a:rPr>
              <a:t> = (1.8+1.9)/2=1.85;</a:t>
            </a:r>
          </a:p>
          <a:p>
            <a:pPr marL="90488" indent="280988" eaLnBrk="0" hangingPunct="0">
              <a:spcBef>
                <a:spcPts val="0"/>
              </a:spcBef>
              <a:spcAft>
                <a:spcPts val="600"/>
              </a:spcAft>
              <a:buFontTx/>
              <a:buChar char="•"/>
            </a:pPr>
            <a:r>
              <a:rPr lang="it-IT" sz="1600" dirty="0">
                <a:solidFill>
                  <a:srgbClr val="000000"/>
                </a:solidFill>
                <a:latin typeface="+mn-lt"/>
                <a:cs typeface="Calibri"/>
              </a:rPr>
              <a:t>Moda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Calibri"/>
              </a:rPr>
              <a:t>:  </a:t>
            </a:r>
            <a:r>
              <a:rPr lang="it-IT" sz="1600" b="0" dirty="0" smtClean="0">
                <a:solidFill>
                  <a:srgbClr val="000000"/>
                </a:solidFill>
                <a:latin typeface="+mn-lt"/>
                <a:cs typeface="Calibri"/>
              </a:rPr>
              <a:t>	A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Calibri"/>
              </a:rPr>
              <a:t>) Moda = 1.9;   </a:t>
            </a:r>
            <a:r>
              <a:rPr lang="it-IT" sz="1600" b="0" dirty="0" smtClean="0">
                <a:solidFill>
                  <a:srgbClr val="000000"/>
                </a:solidFill>
                <a:latin typeface="+mn-lt"/>
                <a:cs typeface="Calibri"/>
              </a:rPr>
              <a:t>		B</a:t>
            </a:r>
            <a:r>
              <a:rPr lang="it-IT" sz="1600" b="0" dirty="0">
                <a:solidFill>
                  <a:srgbClr val="000000"/>
                </a:solidFill>
                <a:latin typeface="+mn-lt"/>
                <a:cs typeface="Calibri"/>
              </a:rPr>
              <a:t>) Moda = 1.9, 2.0</a:t>
            </a:r>
          </a:p>
        </p:txBody>
      </p:sp>
      <p:sp>
        <p:nvSpPr>
          <p:cNvPr id="40986" name="Rectangle 26"/>
          <p:cNvSpPr>
            <a:spLocks noChangeArrowheads="1"/>
          </p:cNvSpPr>
          <p:nvPr/>
        </p:nvSpPr>
        <p:spPr bwMode="auto">
          <a:xfrm>
            <a:off x="266521" y="3669480"/>
            <a:ext cx="8339000" cy="1888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288925" eaLnBrk="0" hangingPunct="0">
              <a:spcBef>
                <a:spcPts val="0"/>
              </a:spcBef>
              <a:spcAft>
                <a:spcPts val="1000"/>
              </a:spcAft>
              <a:buFontTx/>
              <a:buChar char="•"/>
            </a:pPr>
            <a:r>
              <a:rPr lang="it-IT" sz="1600" b="0" dirty="0">
                <a:solidFill>
                  <a:srgbClr val="000000"/>
                </a:solidFill>
                <a:latin typeface="+mj-lt"/>
                <a:cs typeface="Calibri"/>
              </a:rPr>
              <a:t>La Media </a:t>
            </a:r>
            <a:r>
              <a:rPr lang="it-IT" sz="1600" dirty="0">
                <a:solidFill>
                  <a:srgbClr val="000000"/>
                </a:solidFill>
                <a:latin typeface="+mj-lt"/>
                <a:cs typeface="Calibri"/>
              </a:rPr>
              <a:t>dipende</a:t>
            </a:r>
            <a:r>
              <a:rPr lang="it-IT" sz="1600" b="0" dirty="0">
                <a:solidFill>
                  <a:srgbClr val="000000"/>
                </a:solidFill>
                <a:latin typeface="+mj-lt"/>
                <a:cs typeface="Calibri"/>
              </a:rPr>
              <a:t> </a:t>
            </a:r>
            <a:r>
              <a:rPr lang="it-IT" sz="1600" b="0" dirty="0" smtClean="0">
                <a:solidFill>
                  <a:srgbClr val="000000"/>
                </a:solidFill>
                <a:latin typeface="+mj-lt"/>
                <a:cs typeface="Calibri"/>
              </a:rPr>
              <a:t>dai Valori Estremi, la mediana </a:t>
            </a:r>
            <a:r>
              <a:rPr lang="it-IT" sz="1600" dirty="0" smtClean="0">
                <a:solidFill>
                  <a:srgbClr val="000000"/>
                </a:solidFill>
                <a:latin typeface="+mj-lt"/>
                <a:cs typeface="Calibri"/>
              </a:rPr>
              <a:t>NON dipende </a:t>
            </a:r>
            <a:r>
              <a:rPr lang="it-IT" sz="1600" b="0" dirty="0">
                <a:solidFill>
                  <a:srgbClr val="000000"/>
                </a:solidFill>
                <a:latin typeface="+mj-lt"/>
                <a:cs typeface="Calibri"/>
              </a:rPr>
              <a:t>dai Valori Estremi</a:t>
            </a:r>
            <a:endParaRPr lang="it-IT" sz="1600" dirty="0" smtClean="0">
              <a:solidFill>
                <a:srgbClr val="000000"/>
              </a:solidFill>
              <a:latin typeface="+mj-lt"/>
              <a:cs typeface="Calibri"/>
            </a:endParaRPr>
          </a:p>
          <a:p>
            <a:pPr indent="288925" eaLnBrk="0" hangingPunct="0">
              <a:spcBef>
                <a:spcPts val="0"/>
              </a:spcBef>
              <a:spcAft>
                <a:spcPts val="1000"/>
              </a:spcAft>
              <a:buFontTx/>
              <a:buChar char="•"/>
            </a:pPr>
            <a:r>
              <a:rPr lang="it-IT" sz="1600" b="0" dirty="0" smtClean="0">
                <a:solidFill>
                  <a:srgbClr val="000000"/>
                </a:solidFill>
                <a:latin typeface="+mj-lt"/>
                <a:cs typeface="Calibri"/>
              </a:rPr>
              <a:t>(</a:t>
            </a:r>
            <a:r>
              <a:rPr lang="it-IT" sz="1600" b="0" dirty="0" err="1">
                <a:solidFill>
                  <a:srgbClr val="000000"/>
                </a:solidFill>
                <a:latin typeface="+mj-lt"/>
                <a:cs typeface="Calibri"/>
              </a:rPr>
              <a:t>Outliers</a:t>
            </a:r>
            <a:r>
              <a:rPr lang="it-IT" sz="1600" b="0" dirty="0">
                <a:solidFill>
                  <a:srgbClr val="000000"/>
                </a:solidFill>
                <a:latin typeface="+mj-lt"/>
                <a:cs typeface="Calibri"/>
              </a:rPr>
              <a:t> </a:t>
            </a:r>
            <a:r>
              <a:rPr lang="it-IT" sz="1600" b="0" dirty="0" smtClean="0">
                <a:solidFill>
                  <a:srgbClr val="000000"/>
                </a:solidFill>
                <a:latin typeface="+mj-lt"/>
                <a:cs typeface="Calibri"/>
              </a:rPr>
              <a:t>o Valori Estremi: </a:t>
            </a:r>
            <a:r>
              <a:rPr lang="it-IT" sz="1600" b="0" i="1" dirty="0" smtClean="0">
                <a:solidFill>
                  <a:srgbClr val="000000"/>
                </a:solidFill>
                <a:latin typeface="+mj-lt"/>
                <a:cs typeface="Calibri"/>
              </a:rPr>
              <a:t>valori </a:t>
            </a:r>
            <a:r>
              <a:rPr lang="it-IT" sz="1600" b="0" i="1" dirty="0">
                <a:solidFill>
                  <a:srgbClr val="000000"/>
                </a:solidFill>
                <a:latin typeface="+mj-lt"/>
                <a:cs typeface="Calibri"/>
              </a:rPr>
              <a:t>molto </a:t>
            </a:r>
            <a:r>
              <a:rPr lang="it-IT" sz="1600" b="0" i="1" dirty="0" smtClean="0">
                <a:solidFill>
                  <a:srgbClr val="000000"/>
                </a:solidFill>
                <a:latin typeface="+mj-lt"/>
                <a:cs typeface="Calibri"/>
              </a:rPr>
              <a:t>diversi dal restante gruppo di dati)</a:t>
            </a:r>
            <a:endParaRPr lang="it-IT" sz="1600" b="0" i="1" dirty="0">
              <a:solidFill>
                <a:srgbClr val="000000"/>
              </a:solidFill>
              <a:latin typeface="+mj-lt"/>
              <a:cs typeface="Calibri"/>
            </a:endParaRPr>
          </a:p>
          <a:p>
            <a:pPr marL="180975" indent="282575" eaLnBrk="0" hangingPunct="0">
              <a:spcBef>
                <a:spcPts val="0"/>
              </a:spcBef>
              <a:spcAft>
                <a:spcPts val="600"/>
              </a:spcAft>
            </a:pPr>
            <a:r>
              <a:rPr lang="it-IT" sz="1600" b="0" dirty="0">
                <a:solidFill>
                  <a:srgbClr val="000000"/>
                </a:solidFill>
                <a:latin typeface="+mj-lt"/>
                <a:cs typeface="Calibri"/>
              </a:rPr>
              <a:t>C = {0.1, 0.2, 0.4, 1.1}; D = {0.1, 0.2, 0.4, 1.1, 21.9}; </a:t>
            </a:r>
          </a:p>
          <a:p>
            <a:pPr marL="180975" indent="282575" eaLnBrk="0" hangingPunct="0">
              <a:spcBef>
                <a:spcPts val="0"/>
              </a:spcBef>
              <a:spcAft>
                <a:spcPts val="600"/>
              </a:spcAft>
            </a:pPr>
            <a:r>
              <a:rPr lang="it-IT" sz="1600" b="0" u="sng" dirty="0">
                <a:solidFill>
                  <a:srgbClr val="000000"/>
                </a:solidFill>
                <a:latin typeface="+mj-lt"/>
                <a:cs typeface="Calibri"/>
              </a:rPr>
              <a:t>X</a:t>
            </a:r>
            <a:r>
              <a:rPr lang="it-IT" sz="1600" b="0" baseline="-25000" dirty="0">
                <a:solidFill>
                  <a:srgbClr val="000000"/>
                </a:solidFill>
                <a:latin typeface="+mj-lt"/>
                <a:cs typeface="Calibri"/>
              </a:rPr>
              <a:t>C</a:t>
            </a:r>
            <a:r>
              <a:rPr lang="it-IT" sz="1600" b="0" dirty="0">
                <a:solidFill>
                  <a:srgbClr val="000000"/>
                </a:solidFill>
                <a:latin typeface="+mj-lt"/>
                <a:cs typeface="Calibri"/>
              </a:rPr>
              <a:t>= 0.45, </a:t>
            </a:r>
            <a:r>
              <a:rPr lang="it-IT" sz="1600" b="0" u="sng" dirty="0">
                <a:solidFill>
                  <a:srgbClr val="000000"/>
                </a:solidFill>
                <a:latin typeface="+mj-lt"/>
                <a:cs typeface="Calibri"/>
              </a:rPr>
              <a:t>X</a:t>
            </a:r>
            <a:r>
              <a:rPr lang="it-IT" sz="1600" b="0" baseline="-25000" dirty="0">
                <a:solidFill>
                  <a:srgbClr val="000000"/>
                </a:solidFill>
                <a:latin typeface="+mj-lt"/>
                <a:cs typeface="Calibri"/>
              </a:rPr>
              <a:t>D</a:t>
            </a:r>
            <a:r>
              <a:rPr lang="it-IT" sz="1600" b="0" dirty="0">
                <a:solidFill>
                  <a:srgbClr val="000000"/>
                </a:solidFill>
                <a:latin typeface="+mj-lt"/>
                <a:cs typeface="Calibri"/>
              </a:rPr>
              <a:t>= 4.74 </a:t>
            </a:r>
            <a:r>
              <a:rPr lang="it-IT" sz="1600" b="0" dirty="0" err="1">
                <a:solidFill>
                  <a:srgbClr val="000000"/>
                </a:solidFill>
                <a:latin typeface="+mj-lt"/>
                <a:cs typeface="Calibri"/>
              </a:rPr>
              <a:t>mM</a:t>
            </a:r>
            <a:r>
              <a:rPr lang="it-IT" sz="1600" b="0" dirty="0">
                <a:solidFill>
                  <a:srgbClr val="000000"/>
                </a:solidFill>
                <a:latin typeface="+mj-lt"/>
                <a:cs typeface="Calibri"/>
              </a:rPr>
              <a:t>/24h; </a:t>
            </a:r>
          </a:p>
          <a:p>
            <a:pPr marL="180975" indent="282575" eaLnBrk="0" hangingPunct="0">
              <a:spcBef>
                <a:spcPts val="0"/>
              </a:spcBef>
              <a:spcAft>
                <a:spcPts val="600"/>
              </a:spcAft>
            </a:pPr>
            <a:r>
              <a:rPr lang="it-IT" sz="1600" i="1" dirty="0" err="1">
                <a:solidFill>
                  <a:srgbClr val="000000"/>
                </a:solidFill>
                <a:latin typeface="+mj-lt"/>
                <a:cs typeface="Calibri"/>
              </a:rPr>
              <a:t>Mediana</a:t>
            </a:r>
            <a:r>
              <a:rPr lang="it-IT" sz="1600" b="0" baseline="-25000" dirty="0" err="1">
                <a:solidFill>
                  <a:srgbClr val="000000"/>
                </a:solidFill>
                <a:latin typeface="+mj-lt"/>
                <a:cs typeface="Calibri"/>
              </a:rPr>
              <a:t>c</a:t>
            </a:r>
            <a:r>
              <a:rPr lang="it-IT" sz="1600" b="0" dirty="0">
                <a:solidFill>
                  <a:srgbClr val="000000"/>
                </a:solidFill>
                <a:latin typeface="+mj-lt"/>
                <a:cs typeface="Calibri"/>
              </a:rPr>
              <a:t> = 0.3, </a:t>
            </a:r>
            <a:r>
              <a:rPr lang="it-IT" sz="1600" i="1" dirty="0" err="1">
                <a:solidFill>
                  <a:srgbClr val="000000"/>
                </a:solidFill>
                <a:latin typeface="+mj-lt"/>
                <a:cs typeface="Calibri"/>
              </a:rPr>
              <a:t>Mediana</a:t>
            </a:r>
            <a:r>
              <a:rPr lang="it-IT" sz="1600" b="0" baseline="-25000" dirty="0" err="1">
                <a:solidFill>
                  <a:srgbClr val="000000"/>
                </a:solidFill>
                <a:latin typeface="+mj-lt"/>
                <a:cs typeface="Calibri"/>
              </a:rPr>
              <a:t>c</a:t>
            </a:r>
            <a:r>
              <a:rPr lang="it-IT" sz="1600" b="0" dirty="0">
                <a:solidFill>
                  <a:srgbClr val="000000"/>
                </a:solidFill>
                <a:latin typeface="+mj-lt"/>
                <a:cs typeface="Calibri"/>
              </a:rPr>
              <a:t> = 0.4 </a:t>
            </a:r>
            <a:r>
              <a:rPr lang="it-IT" sz="1600" b="0" dirty="0" err="1">
                <a:solidFill>
                  <a:srgbClr val="000000"/>
                </a:solidFill>
                <a:latin typeface="+mj-lt"/>
                <a:cs typeface="Calibri"/>
              </a:rPr>
              <a:t>mM</a:t>
            </a:r>
            <a:r>
              <a:rPr lang="it-IT" sz="1600" b="0" dirty="0">
                <a:solidFill>
                  <a:srgbClr val="000000"/>
                </a:solidFill>
                <a:latin typeface="+mj-lt"/>
                <a:cs typeface="Calibri"/>
              </a:rPr>
              <a:t>/24h</a:t>
            </a:r>
          </a:p>
        </p:txBody>
      </p:sp>
      <p:sp>
        <p:nvSpPr>
          <p:cNvPr id="24580" name="Text Box 31"/>
          <p:cNvSpPr txBox="1">
            <a:spLocks noChangeArrowheads="1"/>
          </p:cNvSpPr>
          <p:nvPr/>
        </p:nvSpPr>
        <p:spPr bwMode="auto">
          <a:xfrm>
            <a:off x="426462" y="5780088"/>
            <a:ext cx="76057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dirty="0">
                <a:solidFill>
                  <a:srgbClr val="000000"/>
                </a:solidFill>
                <a:latin typeface="+mn-lt"/>
              </a:rPr>
              <a:t>Esempi: </a:t>
            </a:r>
            <a:r>
              <a:rPr lang="it-IT" b="0" dirty="0" smtClean="0">
                <a:solidFill>
                  <a:srgbClr val="000000"/>
                </a:solidFill>
                <a:latin typeface="+mn-lt"/>
                <a:hlinkClick r:id="rId2" action="ppaction://hlinkfile"/>
              </a:rPr>
              <a:t>Concentrazione Ematica Pb</a:t>
            </a:r>
            <a:endParaRPr lang="it-IT" b="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6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5100" y="160338"/>
            <a:ext cx="852170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dirty="0" smtClean="0">
                <a:ea typeface="+mj-ea"/>
                <a:cs typeface="+mj-cs"/>
              </a:rPr>
              <a:t>Relazione fra Media, Mediana e Moda</a:t>
            </a:r>
            <a:endParaRPr lang="it-IT" dirty="0">
              <a:ea typeface="+mj-ea"/>
              <a:cs typeface="+mj-cs"/>
            </a:endParaRPr>
          </a:p>
        </p:txBody>
      </p:sp>
      <p:grpSp>
        <p:nvGrpSpPr>
          <p:cNvPr id="54274" name="Gruppo 5"/>
          <p:cNvGrpSpPr>
            <a:grpSpLocks/>
          </p:cNvGrpSpPr>
          <p:nvPr/>
        </p:nvGrpSpPr>
        <p:grpSpPr bwMode="auto">
          <a:xfrm>
            <a:off x="1306513" y="1099828"/>
            <a:ext cx="7273925" cy="5399999"/>
            <a:chOff x="1516086" y="1119094"/>
            <a:chExt cx="7273909" cy="5589488"/>
          </a:xfrm>
        </p:grpSpPr>
        <p:pic>
          <p:nvPicPr>
            <p:cNvPr id="54278" name="Immagin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6086" y="1119094"/>
              <a:ext cx="7273909" cy="1818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279" name="Immagin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6086" y="2981837"/>
              <a:ext cx="7273909" cy="1841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280" name="Immagin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6086" y="4867085"/>
              <a:ext cx="7273909" cy="1841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CasellaDiTesto 6"/>
          <p:cNvSpPr txBox="1"/>
          <p:nvPr/>
        </p:nvSpPr>
        <p:spPr>
          <a:xfrm>
            <a:off x="703543" y="1668761"/>
            <a:ext cx="3810000" cy="523220"/>
          </a:xfrm>
          <a:prstGeom prst="rect">
            <a:avLst/>
          </a:prstGeom>
          <a:solidFill>
            <a:srgbClr val="FFFCD2"/>
          </a:solidFill>
        </p:spPr>
        <p:txBody>
          <a:bodyPr>
            <a:spAutoFit/>
          </a:bodyPr>
          <a:lstStyle/>
          <a:p>
            <a:pPr algn="r">
              <a:defRPr/>
            </a:pPr>
            <a:r>
              <a:rPr lang="it-IT" sz="1400" b="0" dirty="0">
                <a:latin typeface="+mn-lt"/>
              </a:rPr>
              <a:t>Distribuzione </a:t>
            </a:r>
            <a:r>
              <a:rPr lang="it-IT" sz="1400" b="0" dirty="0" smtClean="0">
                <a:latin typeface="+mn-lt"/>
              </a:rPr>
              <a:t>Simmetrica: Media, Mediana e Moda coincidenti </a:t>
            </a:r>
            <a:endParaRPr lang="it-IT" sz="1400" b="0" dirty="0">
              <a:latin typeface="+mn-lt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884238" y="3425478"/>
            <a:ext cx="3810000" cy="738664"/>
          </a:xfrm>
          <a:prstGeom prst="rect">
            <a:avLst/>
          </a:prstGeom>
          <a:solidFill>
            <a:srgbClr val="FFFCD2"/>
          </a:solidFill>
        </p:spPr>
        <p:txBody>
          <a:bodyPr>
            <a:spAutoFit/>
          </a:bodyPr>
          <a:lstStyle/>
          <a:p>
            <a:pPr algn="r">
              <a:defRPr/>
            </a:pPr>
            <a:r>
              <a:rPr lang="it-IT" sz="1400" b="0" dirty="0">
                <a:latin typeface="+mn-lt"/>
              </a:rPr>
              <a:t>Asimmetrica verso </a:t>
            </a:r>
            <a:r>
              <a:rPr lang="it-IT" sz="1400" b="0" dirty="0" smtClean="0">
                <a:latin typeface="+mn-lt"/>
              </a:rPr>
              <a:t>destra:</a:t>
            </a:r>
          </a:p>
          <a:p>
            <a:pPr algn="r">
              <a:defRPr/>
            </a:pPr>
            <a:r>
              <a:rPr lang="it-IT" sz="1400" b="0" dirty="0" smtClean="0">
                <a:latin typeface="+mn-lt"/>
              </a:rPr>
              <a:t>Mediana &gt; Moda</a:t>
            </a:r>
          </a:p>
          <a:p>
            <a:pPr algn="r">
              <a:defRPr/>
            </a:pPr>
            <a:r>
              <a:rPr lang="it-IT" sz="1400" b="0" dirty="0" smtClean="0">
                <a:latin typeface="+mn-lt"/>
              </a:rPr>
              <a:t>Media &gt; Mediana</a:t>
            </a:r>
            <a:endParaRPr lang="it-IT" sz="1400" b="0" dirty="0">
              <a:latin typeface="+mn-lt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977900" y="5278065"/>
            <a:ext cx="3810000" cy="738664"/>
          </a:xfrm>
          <a:prstGeom prst="rect">
            <a:avLst/>
          </a:prstGeom>
          <a:solidFill>
            <a:srgbClr val="FFFCD2"/>
          </a:solidFill>
        </p:spPr>
        <p:txBody>
          <a:bodyPr>
            <a:spAutoFit/>
          </a:bodyPr>
          <a:lstStyle/>
          <a:p>
            <a:pPr lvl="0" algn="r">
              <a:defRPr/>
            </a:pPr>
            <a:r>
              <a:rPr lang="it-IT" sz="1400" b="0" dirty="0">
                <a:solidFill>
                  <a:srgbClr val="292934"/>
                </a:solidFill>
                <a:latin typeface="Arial"/>
              </a:rPr>
              <a:t>Asimmetrica verso 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sinistra:</a:t>
            </a:r>
            <a:endParaRPr lang="it-IT" sz="1400" b="0" dirty="0">
              <a:solidFill>
                <a:srgbClr val="292934"/>
              </a:solidFill>
              <a:latin typeface="Arial"/>
            </a:endParaRPr>
          </a:p>
          <a:p>
            <a:pPr lvl="0" algn="r">
              <a:defRPr/>
            </a:pPr>
            <a:r>
              <a:rPr lang="it-IT" sz="1400" b="0" dirty="0">
                <a:solidFill>
                  <a:srgbClr val="292934"/>
                </a:solidFill>
                <a:latin typeface="Arial"/>
              </a:rPr>
              <a:t>Mediana 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&lt; </a:t>
            </a:r>
            <a:r>
              <a:rPr lang="it-IT" sz="1400" b="0" dirty="0">
                <a:solidFill>
                  <a:srgbClr val="292934"/>
                </a:solidFill>
                <a:latin typeface="Arial"/>
              </a:rPr>
              <a:t>Moda</a:t>
            </a:r>
          </a:p>
          <a:p>
            <a:pPr lvl="0" algn="r">
              <a:defRPr/>
            </a:pPr>
            <a:r>
              <a:rPr lang="it-IT" sz="1400" b="0" dirty="0">
                <a:solidFill>
                  <a:srgbClr val="292934"/>
                </a:solidFill>
                <a:latin typeface="Arial"/>
              </a:rPr>
              <a:t>Media 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&lt; </a:t>
            </a:r>
            <a:r>
              <a:rPr lang="it-IT" sz="1400" b="0" dirty="0">
                <a:solidFill>
                  <a:srgbClr val="292934"/>
                </a:solidFill>
                <a:latin typeface="Arial"/>
              </a:rPr>
              <a:t>Mediana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351990" y="6159187"/>
            <a:ext cx="5246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0" dirty="0" smtClean="0">
                <a:solidFill>
                  <a:srgbClr val="292934"/>
                </a:solidFill>
                <a:latin typeface="+mn-lt"/>
                <a:cs typeface="Verdana"/>
                <a:hlinkClick r:id="rId5" action="ppaction://hlinkfile"/>
              </a:rPr>
              <a:t>Studenti SM</a:t>
            </a:r>
            <a:r>
              <a:rPr lang="it-IT" sz="2000" b="0" dirty="0" smtClean="0">
                <a:solidFill>
                  <a:srgbClr val="292934"/>
                </a:solidFill>
                <a:latin typeface="+mn-lt"/>
                <a:cs typeface="Verdana"/>
              </a:rPr>
              <a:t>; </a:t>
            </a:r>
            <a:r>
              <a:rPr lang="it-IT" sz="2000" b="0" dirty="0" smtClean="0">
                <a:solidFill>
                  <a:srgbClr val="292934"/>
                </a:solidFill>
                <a:latin typeface="+mn-lt"/>
                <a:cs typeface="Verdana"/>
                <a:hlinkClick r:id="rId6" action="ppaction://hlinkfile"/>
              </a:rPr>
              <a:t>Steam-And-</a:t>
            </a:r>
            <a:r>
              <a:rPr lang="it-IT" sz="2000" b="0" dirty="0" err="1" smtClean="0">
                <a:solidFill>
                  <a:srgbClr val="292934"/>
                </a:solidFill>
                <a:latin typeface="+mn-lt"/>
                <a:cs typeface="Verdana"/>
                <a:hlinkClick r:id="rId6" action="ppaction://hlinkfile"/>
              </a:rPr>
              <a:t>Leaf</a:t>
            </a:r>
            <a:endParaRPr lang="it-IT" sz="2000" b="0" dirty="0">
              <a:solidFill>
                <a:srgbClr val="292934"/>
              </a:solidFill>
              <a:latin typeface="+mn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4607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739464" y="277813"/>
            <a:ext cx="7924800" cy="854075"/>
          </a:xfrm>
        </p:spPr>
        <p:txBody>
          <a:bodyPr>
            <a:normAutofit/>
          </a:bodyPr>
          <a:lstStyle/>
          <a:p>
            <a:pPr eaLnBrk="1" hangingPunct="1"/>
            <a:r>
              <a:rPr lang="it-IT" dirty="0"/>
              <a:t>Indici di Dispersione</a:t>
            </a:r>
          </a:p>
        </p:txBody>
      </p:sp>
      <p:sp>
        <p:nvSpPr>
          <p:cNvPr id="26626" name="Rectangle 15"/>
          <p:cNvSpPr>
            <a:spLocks noChangeArrowheads="1"/>
          </p:cNvSpPr>
          <p:nvPr/>
        </p:nvSpPr>
        <p:spPr bwMode="auto">
          <a:xfrm>
            <a:off x="3695700" y="32004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6627" name="Rectangle 17"/>
          <p:cNvSpPr>
            <a:spLocks noChangeArrowheads="1"/>
          </p:cNvSpPr>
          <p:nvPr/>
        </p:nvSpPr>
        <p:spPr bwMode="auto">
          <a:xfrm>
            <a:off x="3633788" y="31956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6628" name="Rectangle 19"/>
          <p:cNvSpPr>
            <a:spLocks noChangeArrowheads="1"/>
          </p:cNvSpPr>
          <p:nvPr/>
        </p:nvSpPr>
        <p:spPr bwMode="auto">
          <a:xfrm>
            <a:off x="3314700" y="32004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533400" y="1157642"/>
            <a:ext cx="83185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810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2000" b="0" dirty="0">
                <a:solidFill>
                  <a:srgbClr val="292934"/>
                </a:solidFill>
                <a:latin typeface="Calibri"/>
                <a:cs typeface="Calibri"/>
              </a:rPr>
              <a:t>Una </a:t>
            </a:r>
            <a:r>
              <a:rPr lang="it-IT" sz="2000" b="0" i="1" dirty="0">
                <a:solidFill>
                  <a:srgbClr val="292934"/>
                </a:solidFill>
                <a:latin typeface="Calibri"/>
                <a:cs typeface="Calibri"/>
              </a:rPr>
              <a:t>misura di dispersione</a:t>
            </a:r>
            <a:r>
              <a:rPr lang="it-IT" sz="2000" b="0" dirty="0">
                <a:solidFill>
                  <a:srgbClr val="292934"/>
                </a:solidFill>
                <a:latin typeface="Calibri"/>
                <a:cs typeface="Calibri"/>
              </a:rPr>
              <a:t> è un valore che indica in </a:t>
            </a:r>
            <a:r>
              <a:rPr lang="it-IT" sz="2000" b="0" u="sng" dirty="0" smtClean="0">
                <a:solidFill>
                  <a:srgbClr val="292934"/>
                </a:solidFill>
                <a:latin typeface="Calibri"/>
                <a:cs typeface="Calibri"/>
              </a:rPr>
              <a:t>che modo i </a:t>
            </a:r>
            <a:r>
              <a:rPr lang="it-IT" sz="2000" b="0" u="sng" dirty="0">
                <a:solidFill>
                  <a:srgbClr val="292934"/>
                </a:solidFill>
                <a:latin typeface="Calibri"/>
                <a:cs typeface="Calibri"/>
              </a:rPr>
              <a:t>valori presenti nel data-set si</a:t>
            </a:r>
            <a:r>
              <a:rPr lang="it-IT" sz="2000" b="0" dirty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2000" b="0" u="sng" dirty="0">
                <a:solidFill>
                  <a:srgbClr val="292934"/>
                </a:solidFill>
                <a:latin typeface="Calibri"/>
                <a:cs typeface="Calibri"/>
              </a:rPr>
              <a:t>dispongono</a:t>
            </a:r>
            <a:r>
              <a:rPr lang="it-IT" sz="2000" b="0" dirty="0">
                <a:solidFill>
                  <a:srgbClr val="292934"/>
                </a:solidFill>
                <a:latin typeface="Calibri"/>
                <a:cs typeface="Calibri"/>
              </a:rPr>
              <a:t> intorno alla misura di tendenza centrale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2000" dirty="0" err="1">
                <a:solidFill>
                  <a:srgbClr val="292934"/>
                </a:solidFill>
                <a:latin typeface="Calibri"/>
                <a:cs typeface="Calibri"/>
              </a:rPr>
              <a:t>Range</a:t>
            </a:r>
            <a:r>
              <a:rPr lang="it-IT" sz="2000" dirty="0">
                <a:solidFill>
                  <a:srgbClr val="292934"/>
                </a:solidFill>
                <a:latin typeface="Calibri"/>
                <a:cs typeface="Calibri"/>
              </a:rPr>
              <a:t>.</a:t>
            </a:r>
            <a:r>
              <a:rPr lang="it-IT" sz="2000" b="0" dirty="0">
                <a:solidFill>
                  <a:srgbClr val="292934"/>
                </a:solidFill>
                <a:latin typeface="Calibri"/>
                <a:cs typeface="Calibri"/>
              </a:rPr>
              <a:t> Intervallo </a:t>
            </a:r>
            <a:r>
              <a:rPr lang="it-IT" sz="2000" b="0" i="1" dirty="0">
                <a:solidFill>
                  <a:srgbClr val="292934"/>
                </a:solidFill>
                <a:latin typeface="Calibri"/>
                <a:cs typeface="Calibri"/>
              </a:rPr>
              <a:t>minimo-massimo</a:t>
            </a:r>
            <a:r>
              <a:rPr lang="it-IT" sz="2000" b="0" dirty="0">
                <a:solidFill>
                  <a:srgbClr val="292934"/>
                </a:solidFill>
                <a:latin typeface="Calibri"/>
                <a:cs typeface="Calibri"/>
              </a:rPr>
              <a:t> (100% dei dati) </a:t>
            </a:r>
          </a:p>
          <a:p>
            <a:pPr algn="ctr" eaLnBrk="1" hangingPunct="1">
              <a:spcBef>
                <a:spcPct val="50000"/>
              </a:spcBef>
            </a:pPr>
            <a:r>
              <a:rPr lang="it-IT" sz="2000" i="1" dirty="0" err="1">
                <a:solidFill>
                  <a:srgbClr val="292934"/>
                </a:solidFill>
                <a:latin typeface="Calibri"/>
                <a:cs typeface="Calibri"/>
              </a:rPr>
              <a:t>Range</a:t>
            </a:r>
            <a:r>
              <a:rPr lang="it-IT" sz="2000" b="0" i="1" dirty="0">
                <a:solidFill>
                  <a:srgbClr val="292934"/>
                </a:solidFill>
                <a:latin typeface="Calibri"/>
                <a:cs typeface="Calibri"/>
              </a:rPr>
              <a:t> = Massimo - Minimo</a:t>
            </a:r>
            <a:r>
              <a:rPr lang="it-IT" sz="2000" b="0" dirty="0">
                <a:solidFill>
                  <a:srgbClr val="292934"/>
                </a:solidFill>
                <a:latin typeface="Calibri"/>
                <a:cs typeface="Calibri"/>
              </a:rPr>
              <a:t>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2000" dirty="0">
                <a:solidFill>
                  <a:srgbClr val="292934"/>
                </a:solidFill>
                <a:latin typeface="Calibri"/>
                <a:cs typeface="Calibri"/>
              </a:rPr>
              <a:t>IQR.</a:t>
            </a:r>
            <a:r>
              <a:rPr lang="it-IT" sz="2000" b="0" dirty="0">
                <a:solidFill>
                  <a:srgbClr val="292934"/>
                </a:solidFill>
                <a:latin typeface="Calibri"/>
                <a:cs typeface="Calibri"/>
              </a:rPr>
              <a:t> Intervallo</a:t>
            </a:r>
            <a:r>
              <a:rPr lang="it-IT" sz="2000" b="0" i="1" dirty="0">
                <a:solidFill>
                  <a:srgbClr val="292934"/>
                </a:solidFill>
                <a:latin typeface="Calibri"/>
                <a:cs typeface="Calibri"/>
              </a:rPr>
              <a:t> interquartile</a:t>
            </a:r>
            <a:r>
              <a:rPr lang="it-IT" sz="2000" b="0" dirty="0">
                <a:solidFill>
                  <a:srgbClr val="292934"/>
                </a:solidFill>
                <a:latin typeface="Calibri"/>
                <a:cs typeface="Calibri"/>
              </a:rPr>
              <a:t> (50% dei dati) </a:t>
            </a:r>
          </a:p>
          <a:p>
            <a:pPr algn="ctr" eaLnBrk="1" hangingPunct="1">
              <a:spcBef>
                <a:spcPct val="50000"/>
              </a:spcBef>
            </a:pPr>
            <a:r>
              <a:rPr lang="it-IT" sz="2000" i="1" dirty="0">
                <a:solidFill>
                  <a:srgbClr val="292934"/>
                </a:solidFill>
                <a:latin typeface="Calibri"/>
                <a:cs typeface="Calibri"/>
              </a:rPr>
              <a:t>IQR</a:t>
            </a:r>
            <a:r>
              <a:rPr lang="it-IT" sz="2000" b="0" i="1" dirty="0">
                <a:solidFill>
                  <a:srgbClr val="292934"/>
                </a:solidFill>
                <a:latin typeface="Calibri"/>
                <a:cs typeface="Calibri"/>
              </a:rPr>
              <a:t> = Q3 - </a:t>
            </a:r>
            <a:r>
              <a:rPr lang="it-IT" sz="2000" b="0" i="1" dirty="0" smtClean="0">
                <a:solidFill>
                  <a:srgbClr val="292934"/>
                </a:solidFill>
                <a:latin typeface="Calibri"/>
                <a:cs typeface="Calibri"/>
              </a:rPr>
              <a:t>Q1 =  </a:t>
            </a:r>
            <a:r>
              <a:rPr lang="it-IT" sz="2000" b="0" dirty="0" smtClean="0">
                <a:solidFill>
                  <a:srgbClr val="292934"/>
                </a:solidFill>
                <a:latin typeface="Calibri"/>
                <a:cs typeface="Calibri"/>
              </a:rPr>
              <a:t>3°</a:t>
            </a:r>
            <a:r>
              <a:rPr lang="it-IT" sz="2000" b="0" i="1" dirty="0" smtClean="0">
                <a:solidFill>
                  <a:srgbClr val="292934"/>
                </a:solidFill>
                <a:latin typeface="Calibri"/>
                <a:cs typeface="Calibri"/>
              </a:rPr>
              <a:t>Quartile</a:t>
            </a:r>
            <a:r>
              <a:rPr lang="it-IT" sz="2000" b="0" dirty="0" smtClean="0">
                <a:solidFill>
                  <a:srgbClr val="292934"/>
                </a:solidFill>
                <a:latin typeface="Calibri"/>
                <a:cs typeface="Calibri"/>
              </a:rPr>
              <a:t>  –  1°</a:t>
            </a:r>
            <a:r>
              <a:rPr lang="it-IT" sz="2000" b="0" i="1" dirty="0" smtClean="0">
                <a:solidFill>
                  <a:srgbClr val="292934"/>
                </a:solidFill>
                <a:latin typeface="Calibri"/>
                <a:cs typeface="Calibri"/>
              </a:rPr>
              <a:t>Quartile</a:t>
            </a:r>
            <a:endParaRPr lang="it-IT" sz="2000" b="0" i="1" dirty="0">
              <a:solidFill>
                <a:srgbClr val="292934"/>
              </a:solidFill>
              <a:latin typeface="Calibri"/>
              <a:cs typeface="Calibri"/>
            </a:endParaRPr>
          </a:p>
        </p:txBody>
      </p:sp>
      <p:sp>
        <p:nvSpPr>
          <p:cNvPr id="26630" name="Text Box 67"/>
          <p:cNvSpPr txBox="1">
            <a:spLocks noChangeArrowheads="1"/>
          </p:cNvSpPr>
          <p:nvPr/>
        </p:nvSpPr>
        <p:spPr bwMode="auto">
          <a:xfrm>
            <a:off x="533400" y="3919714"/>
            <a:ext cx="76342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810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2000" dirty="0">
                <a:solidFill>
                  <a:srgbClr val="292934"/>
                </a:solidFill>
                <a:latin typeface="Calibri"/>
                <a:cs typeface="Calibri"/>
              </a:rPr>
              <a:t>Varianza</a:t>
            </a:r>
            <a:r>
              <a:rPr lang="it-IT" sz="2000" b="0" dirty="0">
                <a:solidFill>
                  <a:srgbClr val="292934"/>
                </a:solidFill>
                <a:latin typeface="Calibri"/>
                <a:cs typeface="Calibri"/>
              </a:rPr>
              <a:t> (</a:t>
            </a:r>
            <a:r>
              <a:rPr lang="it-IT" sz="2000" b="0" i="1" dirty="0">
                <a:solidFill>
                  <a:srgbClr val="292934"/>
                </a:solidFill>
                <a:latin typeface="Calibri"/>
                <a:cs typeface="Calibri"/>
              </a:rPr>
              <a:t>s</a:t>
            </a:r>
            <a:r>
              <a:rPr lang="it-IT" sz="2000" b="0" baseline="30000" dirty="0">
                <a:solidFill>
                  <a:srgbClr val="292934"/>
                </a:solidFill>
                <a:latin typeface="Calibri"/>
                <a:cs typeface="Calibri"/>
              </a:rPr>
              <a:t>2</a:t>
            </a:r>
            <a:r>
              <a:rPr lang="it-IT" sz="2000" b="0" dirty="0">
                <a:solidFill>
                  <a:srgbClr val="292934"/>
                </a:solidFill>
                <a:latin typeface="Calibri"/>
                <a:cs typeface="Calibri"/>
              </a:rPr>
              <a:t> o </a:t>
            </a:r>
            <a:r>
              <a:rPr lang="it-IT" sz="2000" b="0" i="1" dirty="0">
                <a:solidFill>
                  <a:srgbClr val="292934"/>
                </a:solidFill>
                <a:latin typeface="Calibri"/>
                <a:cs typeface="Calibri"/>
              </a:rPr>
              <a:t>s</a:t>
            </a:r>
            <a:r>
              <a:rPr lang="it-IT" sz="2000" b="0" baseline="30000" dirty="0">
                <a:solidFill>
                  <a:srgbClr val="292934"/>
                </a:solidFill>
                <a:latin typeface="Calibri"/>
                <a:cs typeface="Calibri"/>
              </a:rPr>
              <a:t>2</a:t>
            </a:r>
            <a:r>
              <a:rPr lang="it-IT" sz="2000" b="0" dirty="0">
                <a:solidFill>
                  <a:srgbClr val="292934"/>
                </a:solidFill>
                <a:latin typeface="Calibri"/>
                <a:cs typeface="Calibri"/>
              </a:rPr>
              <a:t>)</a:t>
            </a:r>
            <a:r>
              <a:rPr lang="it-IT" sz="2000" b="0" i="1" dirty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2000" b="0" dirty="0">
                <a:solidFill>
                  <a:srgbClr val="292934"/>
                </a:solidFill>
                <a:latin typeface="Calibri"/>
                <a:cs typeface="Calibri"/>
              </a:rPr>
              <a:t>e </a:t>
            </a:r>
            <a:r>
              <a:rPr lang="it-IT" sz="2000" dirty="0">
                <a:solidFill>
                  <a:srgbClr val="292934"/>
                </a:solidFill>
                <a:latin typeface="Calibri"/>
                <a:cs typeface="Calibri"/>
              </a:rPr>
              <a:t>Deviazione Standard</a:t>
            </a:r>
            <a:r>
              <a:rPr lang="it-IT" sz="2000" b="0" dirty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2000" b="0" dirty="0" smtClean="0">
                <a:solidFill>
                  <a:srgbClr val="292934"/>
                </a:solidFill>
                <a:latin typeface="Calibri"/>
                <a:cs typeface="Calibri"/>
              </a:rPr>
              <a:t>(</a:t>
            </a:r>
            <a:r>
              <a:rPr lang="it-IT" sz="2000" b="0" i="1" dirty="0" err="1" smtClean="0">
                <a:solidFill>
                  <a:srgbClr val="292934"/>
                </a:solidFill>
                <a:latin typeface="Calibri"/>
                <a:cs typeface="Calibri"/>
              </a:rPr>
              <a:t>s</a:t>
            </a:r>
            <a:r>
              <a:rPr lang="it-IT" sz="2000" b="0" dirty="0" smtClean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2000" b="0" dirty="0">
                <a:solidFill>
                  <a:srgbClr val="292934"/>
                </a:solidFill>
                <a:latin typeface="Calibri"/>
                <a:cs typeface="Calibri"/>
              </a:rPr>
              <a:t>o </a:t>
            </a:r>
            <a:r>
              <a:rPr lang="it-IT" sz="2000" b="0" i="1" dirty="0" err="1" smtClean="0">
                <a:solidFill>
                  <a:srgbClr val="292934"/>
                </a:solidFill>
                <a:latin typeface="Calibri"/>
                <a:cs typeface="Calibri"/>
              </a:rPr>
              <a:t>s</a:t>
            </a:r>
            <a:r>
              <a:rPr lang="it-IT" sz="2000" b="0" dirty="0" smtClean="0">
                <a:solidFill>
                  <a:srgbClr val="292934"/>
                </a:solidFill>
                <a:latin typeface="Calibri"/>
                <a:cs typeface="Calibri"/>
              </a:rPr>
              <a:t>)</a:t>
            </a:r>
            <a:endParaRPr lang="it-IT" sz="2000" b="0" dirty="0">
              <a:solidFill>
                <a:srgbClr val="292934"/>
              </a:solidFill>
              <a:latin typeface="Calibri"/>
              <a:cs typeface="Calibri"/>
            </a:endParaRPr>
          </a:p>
        </p:txBody>
      </p:sp>
      <p:sp>
        <p:nvSpPr>
          <p:cNvPr id="26661" name="Text Box 146"/>
          <p:cNvSpPr txBox="1">
            <a:spLocks noChangeArrowheads="1"/>
          </p:cNvSpPr>
          <p:nvPr/>
        </p:nvSpPr>
        <p:spPr bwMode="auto">
          <a:xfrm>
            <a:off x="2634208" y="5417442"/>
            <a:ext cx="23590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>
                <a:solidFill>
                  <a:srgbClr val="292934"/>
                </a:solidFill>
                <a:latin typeface="Calibri"/>
                <a:cs typeface="Calibri"/>
              </a:rPr>
              <a:t>Popolazione</a:t>
            </a:r>
          </a:p>
        </p:txBody>
      </p:sp>
      <p:graphicFrame>
        <p:nvGraphicFramePr>
          <p:cNvPr id="2" name="Ogget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6898698"/>
              </p:ext>
            </p:extLst>
          </p:nvPr>
        </p:nvGraphicFramePr>
        <p:xfrm>
          <a:off x="718569" y="4498859"/>
          <a:ext cx="1905428" cy="5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480" name="Equazione" r:id="rId3" imgW="1663447" imgH="469601" progId="Equation.3">
                  <p:embed/>
                </p:oleObj>
              </mc:Choice>
              <mc:Fallback>
                <p:oleObj name="Equazione" r:id="rId3" imgW="1663447" imgH="469601" progId="Equation.3">
                  <p:embed/>
                  <p:pic>
                    <p:nvPicPr>
                      <p:cNvPr id="0" name="Picture 2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569" y="4498859"/>
                        <a:ext cx="1905428" cy="54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Text Box 148"/>
          <p:cNvSpPr txBox="1">
            <a:spLocks noChangeArrowheads="1"/>
          </p:cNvSpPr>
          <p:nvPr/>
        </p:nvSpPr>
        <p:spPr bwMode="auto">
          <a:xfrm>
            <a:off x="2634208" y="4571008"/>
            <a:ext cx="21875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>
                <a:solidFill>
                  <a:srgbClr val="292934"/>
                </a:solidFill>
                <a:latin typeface="Calibri"/>
                <a:cs typeface="Calibri"/>
              </a:rPr>
              <a:t>Campione</a:t>
            </a:r>
          </a:p>
        </p:txBody>
      </p:sp>
      <p:graphicFrame>
        <p:nvGraphicFramePr>
          <p:cNvPr id="63" name="Oggetto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453425"/>
              </p:ext>
            </p:extLst>
          </p:nvPr>
        </p:nvGraphicFramePr>
        <p:xfrm>
          <a:off x="723042" y="5410950"/>
          <a:ext cx="2064858" cy="5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481" name="Equazione" r:id="rId5" imgW="1803982" imgH="469885" progId="Equation.3">
                  <p:embed/>
                </p:oleObj>
              </mc:Choice>
              <mc:Fallback>
                <p:oleObj name="Equazione" r:id="rId5" imgW="1803982" imgH="469885" progId="Equation.3">
                  <p:embed/>
                  <p:pic>
                    <p:nvPicPr>
                      <p:cNvPr id="0" name="Picture 2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042" y="5410950"/>
                        <a:ext cx="2064858" cy="54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7"/>
          <a:srcRect l="-1" t="16856" r="1593" b="3835"/>
          <a:stretch/>
        </p:blipFill>
        <p:spPr>
          <a:xfrm>
            <a:off x="4608943" y="4514273"/>
            <a:ext cx="4038598" cy="21698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"/>
          <p:cNvSpPr>
            <a:spLocks noGrp="1" noChangeArrowheads="1"/>
          </p:cNvSpPr>
          <p:nvPr>
            <p:ph type="title"/>
          </p:nvPr>
        </p:nvSpPr>
        <p:spPr>
          <a:xfrm>
            <a:off x="485775" y="276225"/>
            <a:ext cx="7972425" cy="798513"/>
          </a:xfrm>
        </p:spPr>
        <p:txBody>
          <a:bodyPr>
            <a:normAutofit/>
          </a:bodyPr>
          <a:lstStyle/>
          <a:p>
            <a:pPr eaLnBrk="1" hangingPunct="1"/>
            <a:r>
              <a:rPr lang="it-IT" b="0" dirty="0"/>
              <a:t>Indici di  </a:t>
            </a:r>
            <a:r>
              <a:rPr lang="it-IT" b="0" dirty="0" smtClean="0"/>
              <a:t>Dispersione</a:t>
            </a:r>
            <a:endParaRPr lang="it-IT" b="0" dirty="0"/>
          </a:p>
        </p:txBody>
      </p:sp>
      <p:sp>
        <p:nvSpPr>
          <p:cNvPr id="27650" name="Text Box 7"/>
          <p:cNvSpPr txBox="1">
            <a:spLocks noChangeArrowheads="1"/>
          </p:cNvSpPr>
          <p:nvPr/>
        </p:nvSpPr>
        <p:spPr bwMode="auto">
          <a:xfrm>
            <a:off x="2852738" y="1187450"/>
            <a:ext cx="5867400" cy="984885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1800" dirty="0" err="1">
                <a:solidFill>
                  <a:srgbClr val="292934"/>
                </a:solidFill>
                <a:latin typeface="Calibri"/>
                <a:cs typeface="Calibri"/>
              </a:rPr>
              <a:t>Range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</a:rPr>
              <a:t>= </a:t>
            </a:r>
            <a:r>
              <a:rPr lang="it-IT" sz="1800" dirty="0" err="1">
                <a:solidFill>
                  <a:srgbClr val="292934"/>
                </a:solidFill>
                <a:latin typeface="Calibri"/>
                <a:cs typeface="Calibri"/>
              </a:rPr>
              <a:t>Max</a:t>
            </a: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</a:rPr>
              <a:t> - </a:t>
            </a:r>
            <a:r>
              <a:rPr lang="it-IT" sz="1800" dirty="0" err="1">
                <a:solidFill>
                  <a:srgbClr val="292934"/>
                </a:solidFill>
                <a:latin typeface="Calibri"/>
                <a:cs typeface="Calibri"/>
              </a:rPr>
              <a:t>Min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 = 18 – 1 = 17 (100% dati)</a:t>
            </a:r>
          </a:p>
          <a:p>
            <a:pPr indent="180975" algn="just" eaLnBrk="1" hangingPunct="1">
              <a:spcBef>
                <a:spcPct val="50000"/>
              </a:spcBef>
            </a:pP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Il </a:t>
            </a:r>
            <a:r>
              <a:rPr lang="it-IT" sz="1600" i="1" dirty="0" err="1">
                <a:solidFill>
                  <a:srgbClr val="292934"/>
                </a:solidFill>
                <a:latin typeface="Calibri"/>
                <a:cs typeface="Calibri"/>
              </a:rPr>
              <a:t>range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1600" b="0" u="sng" dirty="0">
                <a:solidFill>
                  <a:srgbClr val="292934"/>
                </a:solidFill>
                <a:latin typeface="Calibri"/>
                <a:cs typeface="Calibri"/>
              </a:rPr>
              <a:t>è influenzato dalla presenza di </a:t>
            </a:r>
            <a:r>
              <a:rPr lang="it-IT" sz="1600" b="0" u="sng" dirty="0" err="1">
                <a:solidFill>
                  <a:srgbClr val="292934"/>
                </a:solidFill>
                <a:latin typeface="Calibri"/>
                <a:cs typeface="Calibri"/>
              </a:rPr>
              <a:t>outliers</a:t>
            </a:r>
            <a:r>
              <a:rPr lang="it-IT" sz="1600" b="0" u="sng" dirty="0">
                <a:solidFill>
                  <a:srgbClr val="292934"/>
                </a:solidFill>
                <a:latin typeface="Calibri"/>
                <a:cs typeface="Calibri"/>
              </a:rPr>
              <a:t>;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il </a:t>
            </a:r>
            <a:r>
              <a:rPr lang="it-IT" sz="1600" b="0" i="1" dirty="0" err="1" smtClean="0">
                <a:solidFill>
                  <a:srgbClr val="292934"/>
                </a:solidFill>
                <a:latin typeface="Calibri"/>
                <a:cs typeface="Calibri"/>
              </a:rPr>
              <a:t>range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 trascura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qualsiasi indicazione sulla dispersione dei restanti valori</a:t>
            </a:r>
            <a:r>
              <a:rPr lang="it-IT" sz="1600" dirty="0">
                <a:solidFill>
                  <a:srgbClr val="292934"/>
                </a:solidFill>
                <a:latin typeface="Calibri"/>
                <a:cs typeface="Calibri"/>
              </a:rPr>
              <a:t>. </a:t>
            </a:r>
          </a:p>
        </p:txBody>
      </p:sp>
      <p:grpSp>
        <p:nvGrpSpPr>
          <p:cNvPr id="27651" name="Group 40"/>
          <p:cNvGrpSpPr>
            <a:grpSpLocks/>
          </p:cNvGrpSpPr>
          <p:nvPr/>
        </p:nvGrpSpPr>
        <p:grpSpPr bwMode="auto">
          <a:xfrm>
            <a:off x="519113" y="1176338"/>
            <a:ext cx="2287587" cy="3187700"/>
            <a:chOff x="327" y="681"/>
            <a:chExt cx="1441" cy="2008"/>
          </a:xfrm>
        </p:grpSpPr>
        <p:pic>
          <p:nvPicPr>
            <p:cNvPr id="27659" name="Picture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418" b="5693"/>
            <a:stretch>
              <a:fillRect/>
            </a:stretch>
          </p:blipFill>
          <p:spPr bwMode="auto">
            <a:xfrm>
              <a:off x="327" y="960"/>
              <a:ext cx="1376" cy="1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60" name="Text Box 6"/>
            <p:cNvSpPr txBox="1">
              <a:spLocks noChangeArrowheads="1"/>
            </p:cNvSpPr>
            <p:nvPr/>
          </p:nvSpPr>
          <p:spPr bwMode="auto">
            <a:xfrm>
              <a:off x="336" y="681"/>
              <a:ext cx="138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sz="2000" b="0" dirty="0">
                  <a:solidFill>
                    <a:srgbClr val="292934"/>
                  </a:solidFill>
                  <a:latin typeface="Calibri"/>
                  <a:cs typeface="Calibri"/>
                </a:rPr>
                <a:t>No. pause </a:t>
              </a:r>
              <a:r>
                <a:rPr lang="it-IT" sz="2000" b="0" dirty="0" err="1">
                  <a:solidFill>
                    <a:srgbClr val="292934"/>
                  </a:solidFill>
                  <a:latin typeface="Calibri"/>
                  <a:cs typeface="Calibri"/>
                </a:rPr>
                <a:t>caffé</a:t>
              </a:r>
              <a:endParaRPr lang="it-IT" sz="2000" b="0" dirty="0">
                <a:solidFill>
                  <a:srgbClr val="292934"/>
                </a:solidFill>
                <a:latin typeface="Calibri"/>
                <a:cs typeface="Calibri"/>
              </a:endParaRPr>
            </a:p>
          </p:txBody>
        </p:sp>
        <p:sp>
          <p:nvSpPr>
            <p:cNvPr id="27661" name="Line 8"/>
            <p:cNvSpPr>
              <a:spLocks noChangeShapeType="1"/>
            </p:cNvSpPr>
            <p:nvPr/>
          </p:nvSpPr>
          <p:spPr bwMode="auto">
            <a:xfrm rot="10800000">
              <a:off x="1272" y="1472"/>
              <a:ext cx="1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solidFill>
                  <a:srgbClr val="292934"/>
                </a:solidFill>
                <a:latin typeface="Calibri"/>
                <a:cs typeface="Calibri"/>
              </a:endParaRPr>
            </a:p>
          </p:txBody>
        </p:sp>
        <p:sp>
          <p:nvSpPr>
            <p:cNvPr id="27662" name="Line 9"/>
            <p:cNvSpPr>
              <a:spLocks noChangeShapeType="1"/>
            </p:cNvSpPr>
            <p:nvPr/>
          </p:nvSpPr>
          <p:spPr bwMode="auto">
            <a:xfrm rot="10800000">
              <a:off x="1272" y="2184"/>
              <a:ext cx="1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solidFill>
                  <a:srgbClr val="292934"/>
                </a:solidFill>
                <a:latin typeface="Calibri"/>
                <a:cs typeface="Calibri"/>
              </a:endParaRPr>
            </a:p>
          </p:txBody>
        </p:sp>
        <p:sp>
          <p:nvSpPr>
            <p:cNvPr id="27663" name="Line 12"/>
            <p:cNvSpPr>
              <a:spLocks noChangeShapeType="1"/>
            </p:cNvSpPr>
            <p:nvPr/>
          </p:nvSpPr>
          <p:spPr bwMode="auto">
            <a:xfrm rot="10800000">
              <a:off x="1272" y="1816"/>
              <a:ext cx="1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solidFill>
                  <a:srgbClr val="292934"/>
                </a:solidFill>
                <a:latin typeface="Calibri"/>
                <a:cs typeface="Calibri"/>
              </a:endParaRPr>
            </a:p>
          </p:txBody>
        </p:sp>
        <p:sp>
          <p:nvSpPr>
            <p:cNvPr id="27664" name="Text Box 13"/>
            <p:cNvSpPr txBox="1">
              <a:spLocks noChangeArrowheads="1"/>
            </p:cNvSpPr>
            <p:nvPr/>
          </p:nvSpPr>
          <p:spPr bwMode="auto">
            <a:xfrm>
              <a:off x="1408" y="1456"/>
              <a:ext cx="36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600">
                  <a:solidFill>
                    <a:srgbClr val="292934"/>
                  </a:solidFill>
                  <a:latin typeface="Calibri"/>
                  <a:cs typeface="Calibri"/>
                </a:rPr>
                <a:t>Q</a:t>
              </a:r>
              <a:r>
                <a:rPr lang="it-IT" sz="1600" baseline="-25000">
                  <a:solidFill>
                    <a:srgbClr val="292934"/>
                  </a:solidFill>
                  <a:latin typeface="Calibri"/>
                  <a:cs typeface="Calibri"/>
                </a:rPr>
                <a:t>1</a:t>
              </a:r>
            </a:p>
          </p:txBody>
        </p:sp>
        <p:sp>
          <p:nvSpPr>
            <p:cNvPr id="27665" name="Text Box 14"/>
            <p:cNvSpPr txBox="1">
              <a:spLocks noChangeArrowheads="1"/>
            </p:cNvSpPr>
            <p:nvPr/>
          </p:nvSpPr>
          <p:spPr bwMode="auto">
            <a:xfrm>
              <a:off x="1408" y="2168"/>
              <a:ext cx="36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600">
                  <a:solidFill>
                    <a:srgbClr val="292934"/>
                  </a:solidFill>
                  <a:latin typeface="Calibri"/>
                  <a:cs typeface="Calibri"/>
                </a:rPr>
                <a:t>Q</a:t>
              </a:r>
              <a:r>
                <a:rPr lang="it-IT" sz="1600" baseline="-25000">
                  <a:solidFill>
                    <a:srgbClr val="292934"/>
                  </a:solidFill>
                  <a:latin typeface="Calibri"/>
                  <a:cs typeface="Calibri"/>
                </a:rPr>
                <a:t>3</a:t>
              </a:r>
            </a:p>
          </p:txBody>
        </p:sp>
        <p:sp>
          <p:nvSpPr>
            <p:cNvPr id="27666" name="Text Box 15"/>
            <p:cNvSpPr txBox="1">
              <a:spLocks noChangeArrowheads="1"/>
            </p:cNvSpPr>
            <p:nvPr/>
          </p:nvSpPr>
          <p:spPr bwMode="auto">
            <a:xfrm>
              <a:off x="1408" y="1800"/>
              <a:ext cx="36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600">
                  <a:solidFill>
                    <a:srgbClr val="292934"/>
                  </a:solidFill>
                  <a:latin typeface="Calibri"/>
                  <a:cs typeface="Calibri"/>
                </a:rPr>
                <a:t>Q</a:t>
              </a:r>
              <a:r>
                <a:rPr lang="it-IT" sz="1600" baseline="-25000">
                  <a:solidFill>
                    <a:srgbClr val="292934"/>
                  </a:solidFill>
                  <a:latin typeface="Calibri"/>
                  <a:cs typeface="Calibri"/>
                </a:rPr>
                <a:t>2</a:t>
              </a:r>
            </a:p>
          </p:txBody>
        </p:sp>
      </p:grpSp>
      <p:sp>
        <p:nvSpPr>
          <p:cNvPr id="27652" name="Rectangle 17"/>
          <p:cNvSpPr>
            <a:spLocks noChangeArrowheads="1"/>
          </p:cNvSpPr>
          <p:nvPr/>
        </p:nvSpPr>
        <p:spPr bwMode="auto">
          <a:xfrm>
            <a:off x="2966133" y="2473535"/>
            <a:ext cx="5867400" cy="150195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>
              <a:spcBef>
                <a:spcPct val="30000"/>
              </a:spcBef>
            </a:pP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</a:rPr>
              <a:t>L</a:t>
            </a:r>
            <a:r>
              <a:rPr lang="ja-JP" altLang="it-IT" sz="1800" dirty="0">
                <a:solidFill>
                  <a:srgbClr val="292934"/>
                </a:solidFill>
                <a:latin typeface="Calibri"/>
                <a:cs typeface="Calibri"/>
              </a:rPr>
              <a:t>’</a:t>
            </a:r>
            <a:r>
              <a:rPr lang="it-IT" altLang="ja-JP" sz="1800" dirty="0">
                <a:solidFill>
                  <a:srgbClr val="292934"/>
                </a:solidFill>
                <a:latin typeface="Calibri"/>
                <a:cs typeface="Calibri"/>
              </a:rPr>
              <a:t>intervallo</a:t>
            </a:r>
            <a:r>
              <a:rPr lang="it-IT" altLang="ja-JP" sz="1800" i="1" dirty="0">
                <a:solidFill>
                  <a:srgbClr val="292934"/>
                </a:solidFill>
                <a:latin typeface="Calibri"/>
                <a:cs typeface="Calibri"/>
              </a:rPr>
              <a:t> interquartile</a:t>
            </a:r>
            <a:r>
              <a:rPr lang="it-IT" altLang="ja-JP" sz="1600" b="0" dirty="0">
                <a:solidFill>
                  <a:srgbClr val="292934"/>
                </a:solidFill>
                <a:latin typeface="Calibri"/>
                <a:cs typeface="Calibri"/>
              </a:rPr>
              <a:t>  (50% dei dati) </a:t>
            </a:r>
          </a:p>
          <a:p>
            <a:pPr>
              <a:spcBef>
                <a:spcPct val="30000"/>
              </a:spcBef>
            </a:pPr>
            <a:r>
              <a:rPr lang="it-IT" sz="1600" b="0" i="1" dirty="0">
                <a:solidFill>
                  <a:srgbClr val="292934"/>
                </a:solidFill>
                <a:latin typeface="Calibri"/>
                <a:cs typeface="Calibri"/>
              </a:rPr>
              <a:t>IQR = Q3 - Q1=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1° Quartile – 3° Quartile = 12-4 = 8</a:t>
            </a:r>
          </a:p>
          <a:p>
            <a:pPr>
              <a:spcBef>
                <a:spcPct val="30000"/>
              </a:spcBef>
            </a:pP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Per 1° Quartile Q1 si intende il valore che separa il primo 25% del data-set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ordinato dal restante 75%; Q3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è il valore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che separa il primo 75% dei valori dal restante 25%. </a:t>
            </a:r>
            <a:endParaRPr lang="it-IT" sz="1600" b="0" dirty="0">
              <a:solidFill>
                <a:srgbClr val="292934"/>
              </a:solidFill>
              <a:latin typeface="Calibri"/>
              <a:cs typeface="Calibri"/>
            </a:endParaRPr>
          </a:p>
        </p:txBody>
      </p:sp>
      <p:sp>
        <p:nvSpPr>
          <p:cNvPr id="27653" name="Rectangle 41"/>
          <p:cNvSpPr>
            <a:spLocks noChangeArrowheads="1"/>
          </p:cNvSpPr>
          <p:nvPr/>
        </p:nvSpPr>
        <p:spPr bwMode="auto">
          <a:xfrm>
            <a:off x="519113" y="4432037"/>
            <a:ext cx="835772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spcBef>
                <a:spcPct val="40000"/>
              </a:spcBef>
            </a:pP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</a:rPr>
              <a:t>Varianza e Deviazione standard</a:t>
            </a:r>
          </a:p>
          <a:p>
            <a:pPr algn="just">
              <a:spcBef>
                <a:spcPct val="25000"/>
              </a:spcBef>
            </a:pP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La </a:t>
            </a:r>
            <a:r>
              <a:rPr lang="it-IT" sz="1600" dirty="0">
                <a:solidFill>
                  <a:srgbClr val="292934"/>
                </a:solidFill>
                <a:latin typeface="Calibri"/>
                <a:cs typeface="Calibri"/>
              </a:rPr>
              <a:t>deviazione standard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 fornisce una indicazione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sulla dispersione dei valori presenti nel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data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attorno al valore medio.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La </a:t>
            </a:r>
            <a:r>
              <a:rPr lang="it-IT" sz="1600" dirty="0">
                <a:solidFill>
                  <a:srgbClr val="292934"/>
                </a:solidFill>
                <a:latin typeface="Calibri"/>
                <a:cs typeface="Calibri"/>
              </a:rPr>
              <a:t>varianza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 è la media delle distanze al quadrato di ciascun valore x dalla media. La </a:t>
            </a:r>
            <a:r>
              <a:rPr lang="it-IT" sz="1600" dirty="0">
                <a:solidFill>
                  <a:srgbClr val="292934"/>
                </a:solidFill>
                <a:latin typeface="Calibri"/>
                <a:cs typeface="Calibri"/>
              </a:rPr>
              <a:t>deviazione standard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 si calcola come radice quadrata della </a:t>
            </a:r>
            <a:r>
              <a:rPr lang="it-IT" sz="1600" dirty="0">
                <a:solidFill>
                  <a:srgbClr val="292934"/>
                </a:solidFill>
                <a:latin typeface="Calibri"/>
                <a:cs typeface="Calibri"/>
              </a:rPr>
              <a:t>varianza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. </a:t>
            </a:r>
          </a:p>
        </p:txBody>
      </p:sp>
      <p:sp>
        <p:nvSpPr>
          <p:cNvPr id="27654" name="Rectangle 69"/>
          <p:cNvSpPr>
            <a:spLocks noChangeArrowheads="1"/>
          </p:cNvSpPr>
          <p:nvPr/>
        </p:nvSpPr>
        <p:spPr bwMode="auto">
          <a:xfrm>
            <a:off x="0" y="2969568"/>
            <a:ext cx="1846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it-IT">
              <a:solidFill>
                <a:srgbClr val="292934"/>
              </a:solidFill>
            </a:endParaRPr>
          </a:p>
        </p:txBody>
      </p:sp>
      <p:graphicFrame>
        <p:nvGraphicFramePr>
          <p:cNvPr id="27655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0084805"/>
              </p:ext>
            </p:extLst>
          </p:nvPr>
        </p:nvGraphicFramePr>
        <p:xfrm>
          <a:off x="1205324" y="5663785"/>
          <a:ext cx="3178175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09" name="Equation" r:id="rId4" imgW="2450526" imgH="456924" progId="Equation.3">
                  <p:embed/>
                </p:oleObj>
              </mc:Choice>
              <mc:Fallback>
                <p:oleObj name="Equation" r:id="rId4" imgW="2450526" imgH="456924" progId="Equation.3">
                  <p:embed/>
                  <p:pic>
                    <p:nvPicPr>
                      <p:cNvPr id="0" name="Picture 7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5324" y="5663785"/>
                        <a:ext cx="3178175" cy="5937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6" name="Rectangle 71"/>
          <p:cNvSpPr>
            <a:spLocks noChangeArrowheads="1"/>
          </p:cNvSpPr>
          <p:nvPr/>
        </p:nvSpPr>
        <p:spPr bwMode="auto">
          <a:xfrm>
            <a:off x="0" y="3069581"/>
            <a:ext cx="1846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it-IT">
              <a:solidFill>
                <a:srgbClr val="292934"/>
              </a:solidFill>
            </a:endParaRPr>
          </a:p>
        </p:txBody>
      </p:sp>
      <p:graphicFrame>
        <p:nvGraphicFramePr>
          <p:cNvPr id="27657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0636124"/>
              </p:ext>
            </p:extLst>
          </p:nvPr>
        </p:nvGraphicFramePr>
        <p:xfrm>
          <a:off x="6020305" y="5786022"/>
          <a:ext cx="1812925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10" name="Equation" r:id="rId6" imgW="1409356" imgH="266769" progId="Equation.3">
                  <p:embed/>
                </p:oleObj>
              </mc:Choice>
              <mc:Fallback>
                <p:oleObj name="Equation" r:id="rId6" imgW="1409356" imgH="266769" progId="Equation.3">
                  <p:embed/>
                  <p:pic>
                    <p:nvPicPr>
                      <p:cNvPr id="0" name="Picture 7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0305" y="5786022"/>
                        <a:ext cx="1812925" cy="3492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8" name="Rectangle 73"/>
          <p:cNvSpPr>
            <a:spLocks noChangeArrowheads="1"/>
          </p:cNvSpPr>
          <p:nvPr/>
        </p:nvSpPr>
        <p:spPr bwMode="auto">
          <a:xfrm>
            <a:off x="0" y="3069581"/>
            <a:ext cx="1846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it-IT">
              <a:solidFill>
                <a:srgbClr val="292934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791663" y="6321482"/>
            <a:ext cx="2404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i="1" dirty="0" smtClean="0">
                <a:latin typeface="Calibri"/>
                <a:cs typeface="Calibri"/>
              </a:rPr>
              <a:t>Varianza</a:t>
            </a:r>
            <a:endParaRPr lang="it-IT" sz="1600" i="1" dirty="0">
              <a:latin typeface="Calibri"/>
              <a:cs typeface="Calibri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5708823" y="6321482"/>
            <a:ext cx="2404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i="1" dirty="0" smtClean="0">
                <a:latin typeface="Calibri"/>
                <a:cs typeface="Calibri"/>
              </a:rPr>
              <a:t>Deviazione Standard</a:t>
            </a:r>
            <a:endParaRPr lang="it-IT" sz="1600" i="1" dirty="0"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1938"/>
            <a:ext cx="7772400" cy="652462"/>
          </a:xfrm>
        </p:spPr>
        <p:txBody>
          <a:bodyPr/>
          <a:lstStyle/>
          <a:p>
            <a:pPr eaLnBrk="1" hangingPunct="1"/>
            <a:r>
              <a:rPr lang="it-IT" sz="3600" b="0">
                <a:latin typeface="Tahoma" charset="0"/>
              </a:rPr>
              <a:t>Significato Indicatori di Dispersione</a:t>
            </a:r>
          </a:p>
        </p:txBody>
      </p:sp>
      <p:pic>
        <p:nvPicPr>
          <p:cNvPr id="2867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041" b="5728"/>
          <a:stretch>
            <a:fillRect/>
          </a:stretch>
        </p:blipFill>
        <p:spPr bwMode="auto">
          <a:xfrm>
            <a:off x="609600" y="1581150"/>
            <a:ext cx="47244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533400" y="1100138"/>
            <a:ext cx="464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>
                <a:solidFill>
                  <a:srgbClr val="292934"/>
                </a:solidFill>
                <a:latin typeface="Tahoma" charset="0"/>
              </a:rPr>
              <a:t>No. pause caffè in un giorno lavorativo</a:t>
            </a:r>
          </a:p>
        </p:txBody>
      </p:sp>
      <p:sp>
        <p:nvSpPr>
          <p:cNvPr id="28676" name="Text Box 679"/>
          <p:cNvSpPr txBox="1">
            <a:spLocks noChangeArrowheads="1"/>
          </p:cNvSpPr>
          <p:nvPr/>
        </p:nvSpPr>
        <p:spPr bwMode="auto">
          <a:xfrm>
            <a:off x="5476875" y="1682750"/>
            <a:ext cx="2895600" cy="243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1938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SzPct val="110000"/>
              <a:buFont typeface="Wingdings" charset="0"/>
              <a:buChar char="§"/>
            </a:pPr>
            <a:r>
              <a:rPr lang="it-IT" sz="1800" dirty="0" err="1">
                <a:solidFill>
                  <a:srgbClr val="292934"/>
                </a:solidFill>
                <a:latin typeface="Calibri"/>
                <a:cs typeface="Calibri"/>
              </a:rPr>
              <a:t>N</a:t>
            </a: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</a:rPr>
              <a:t>  =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 10 ;</a:t>
            </a:r>
          </a:p>
          <a:p>
            <a:pPr eaLnBrk="1" hangingPunct="1">
              <a:spcBef>
                <a:spcPct val="50000"/>
              </a:spcBef>
              <a:buSzPct val="110000"/>
              <a:buFont typeface="Wingdings" charset="0"/>
              <a:buChar char="§"/>
            </a:pPr>
            <a:r>
              <a:rPr lang="it-IT" sz="1800" i="1" dirty="0" smtClean="0">
                <a:solidFill>
                  <a:srgbClr val="292934"/>
                </a:solidFill>
                <a:latin typeface="Calibri"/>
                <a:cs typeface="Calibri"/>
              </a:rPr>
              <a:t>X</a:t>
            </a:r>
            <a:r>
              <a:rPr lang="it-IT" sz="1800" dirty="0" smtClean="0">
                <a:solidFill>
                  <a:srgbClr val="292934"/>
                </a:solidFill>
                <a:latin typeface="Calibri"/>
                <a:cs typeface="Calibri"/>
              </a:rPr>
              <a:t>-</a:t>
            </a:r>
            <a:r>
              <a:rPr lang="it-IT" sz="1800" i="1" dirty="0" smtClean="0">
                <a:solidFill>
                  <a:srgbClr val="292934"/>
                </a:solidFill>
                <a:latin typeface="Calibri"/>
                <a:cs typeface="Calibri"/>
              </a:rPr>
              <a:t>bar</a:t>
            </a:r>
            <a:r>
              <a:rPr lang="it-IT" sz="1800" dirty="0" smtClean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</a:rPr>
              <a:t>=</a:t>
            </a:r>
            <a:r>
              <a:rPr lang="it-IT" sz="1800" dirty="0">
                <a:solidFill>
                  <a:srgbClr val="292934"/>
                </a:solidFill>
                <a:latin typeface="Symbol" charset="2"/>
                <a:ea typeface="Symbol" charset="2"/>
                <a:cs typeface="Symbol" charset="2"/>
              </a:rPr>
              <a:t> </a:t>
            </a:r>
            <a:r>
              <a:rPr lang="it-IT" sz="1800" dirty="0" err="1" smtClean="0">
                <a:solidFill>
                  <a:srgbClr val="292934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it-IT" sz="1800" dirty="0" smtClean="0">
                <a:solidFill>
                  <a:srgbClr val="292934"/>
                </a:solidFill>
                <a:latin typeface="Symbol" charset="2"/>
                <a:ea typeface="Symbol" charset="2"/>
                <a:cs typeface="Symbol" charset="2"/>
              </a:rPr>
              <a:t>(</a:t>
            </a:r>
            <a:r>
              <a:rPr lang="it-IT" sz="1800" dirty="0" smtClean="0">
                <a:solidFill>
                  <a:srgbClr val="292934"/>
                </a:solidFill>
                <a:latin typeface="Calibri"/>
                <a:cs typeface="Calibri"/>
              </a:rPr>
              <a:t>X/</a:t>
            </a:r>
            <a:r>
              <a:rPr lang="it-IT" sz="1800" i="1" dirty="0" err="1" smtClean="0">
                <a:solidFill>
                  <a:srgbClr val="292934"/>
                </a:solidFill>
                <a:latin typeface="Calibri"/>
                <a:cs typeface="Calibri"/>
              </a:rPr>
              <a:t>N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)</a:t>
            </a:r>
            <a:r>
              <a:rPr lang="it-IT" sz="1800" dirty="0" smtClean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</a:rPr>
              <a:t>= 9</a:t>
            </a:r>
          </a:p>
          <a:p>
            <a:pPr eaLnBrk="1" hangingPunct="1">
              <a:spcBef>
                <a:spcPct val="50000"/>
              </a:spcBef>
              <a:buSzPct val="110000"/>
              <a:buFont typeface="Wingdings" charset="0"/>
              <a:buChar char="§"/>
            </a:pPr>
            <a:r>
              <a:rPr lang="it-IT" sz="1800" i="1" dirty="0" err="1">
                <a:solidFill>
                  <a:srgbClr val="292934"/>
                </a:solidFill>
                <a:latin typeface="Calibri"/>
                <a:cs typeface="Calibri"/>
              </a:rPr>
              <a:t>s</a:t>
            </a: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</a:rPr>
              <a:t> = </a:t>
            </a: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  <a:sym typeface="Symbol" charset="0"/>
              </a:rPr>
              <a:t>(</a:t>
            </a:r>
            <a:r>
              <a:rPr lang="it-IT" sz="1800" i="1" dirty="0">
                <a:solidFill>
                  <a:srgbClr val="292934"/>
                </a:solidFill>
                <a:latin typeface="Calibri"/>
                <a:cs typeface="Calibri"/>
                <a:sym typeface="Symbol" charset="0"/>
              </a:rPr>
              <a:t>X</a:t>
            </a: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  <a:sym typeface="Symbol" charset="0"/>
              </a:rPr>
              <a:t>-</a:t>
            </a:r>
            <a:r>
              <a:rPr lang="it-IT" sz="1800" i="1" u="sng" dirty="0">
                <a:solidFill>
                  <a:srgbClr val="292934"/>
                </a:solidFill>
                <a:latin typeface="Calibri"/>
                <a:cs typeface="Calibri"/>
                <a:sym typeface="Symbol" charset="0"/>
              </a:rPr>
              <a:t>X</a:t>
            </a: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  <a:sym typeface="Symbol" charset="0"/>
              </a:rPr>
              <a:t>)</a:t>
            </a:r>
            <a:r>
              <a:rPr lang="it-IT" sz="1800" baseline="30000" dirty="0">
                <a:solidFill>
                  <a:srgbClr val="292934"/>
                </a:solidFill>
                <a:latin typeface="Calibri"/>
                <a:cs typeface="Calibri"/>
                <a:sym typeface="Symbol" charset="0"/>
              </a:rPr>
              <a:t>2</a:t>
            </a: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  <a:sym typeface="Symbol" charset="0"/>
              </a:rPr>
              <a:t>/</a:t>
            </a:r>
            <a:r>
              <a:rPr lang="it-IT" sz="1800" dirty="0" err="1">
                <a:solidFill>
                  <a:srgbClr val="292934"/>
                </a:solidFill>
                <a:latin typeface="Calibri"/>
                <a:cs typeface="Calibri"/>
                <a:sym typeface="Symbol" charset="0"/>
              </a:rPr>
              <a:t>N</a:t>
            </a:r>
            <a:endParaRPr lang="it-IT" sz="1800" dirty="0">
              <a:solidFill>
                <a:srgbClr val="292934"/>
              </a:solidFill>
              <a:latin typeface="Calibri"/>
              <a:cs typeface="Calibri"/>
            </a:endParaRPr>
          </a:p>
          <a:p>
            <a:pPr eaLnBrk="1" hangingPunct="1">
              <a:spcBef>
                <a:spcPct val="50000"/>
              </a:spcBef>
              <a:buSzPct val="110000"/>
              <a:buFont typeface="Wingdings" charset="0"/>
              <a:buChar char="§"/>
            </a:pP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</a:rPr>
              <a:t>   = </a:t>
            </a: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  <a:sym typeface="Symbol" charset="0"/>
              </a:rPr>
              <a:t>27.2 = 5. 2</a:t>
            </a:r>
          </a:p>
          <a:p>
            <a:pPr eaLnBrk="1" hangingPunct="1">
              <a:spcBef>
                <a:spcPct val="50000"/>
              </a:spcBef>
              <a:buSzPct val="110000"/>
              <a:buFont typeface="Wingdings" charset="0"/>
              <a:buChar char="§"/>
            </a:pP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  <a:sym typeface="Symbol" charset="0"/>
              </a:rPr>
              <a:t>Mediana = 9</a:t>
            </a:r>
          </a:p>
          <a:p>
            <a:pPr eaLnBrk="1" hangingPunct="1">
              <a:spcBef>
                <a:spcPct val="50000"/>
              </a:spcBef>
              <a:buSzPct val="110000"/>
              <a:buFont typeface="Wingdings" charset="0"/>
              <a:buChar char="§"/>
            </a:pP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  <a:sym typeface="Symbol" charset="0"/>
              </a:rPr>
              <a:t>IQR = 8</a:t>
            </a:r>
          </a:p>
        </p:txBody>
      </p:sp>
      <p:sp>
        <p:nvSpPr>
          <p:cNvPr id="28677" name="Text Box 680"/>
          <p:cNvSpPr txBox="1">
            <a:spLocks noChangeArrowheads="1"/>
          </p:cNvSpPr>
          <p:nvPr/>
        </p:nvSpPr>
        <p:spPr bwMode="auto">
          <a:xfrm>
            <a:off x="488751" y="4735390"/>
            <a:ext cx="8153400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1938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La </a:t>
            </a: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</a:rPr>
              <a:t>media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 è il centro di gravità dei valori. La </a:t>
            </a: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</a:rPr>
              <a:t>somma delle differenze rispetto alla media </a:t>
            </a:r>
            <a:r>
              <a:rPr lang="it-IT" sz="1800" dirty="0" err="1">
                <a:solidFill>
                  <a:srgbClr val="292934"/>
                </a:solidFill>
                <a:latin typeface="Calibri"/>
                <a:cs typeface="Calibri"/>
              </a:rPr>
              <a:t>é</a:t>
            </a: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</a:rPr>
              <a:t> = 0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; la </a:t>
            </a:r>
            <a:r>
              <a:rPr lang="it-IT" sz="1800" u="sng" dirty="0">
                <a:solidFill>
                  <a:srgbClr val="292934"/>
                </a:solidFill>
                <a:latin typeface="Calibri"/>
                <a:cs typeface="Calibri"/>
              </a:rPr>
              <a:t>somma delle differenze in valore assoluto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 |X-</a:t>
            </a:r>
            <a:r>
              <a:rPr lang="it-IT" sz="1800" b="0" u="sng" dirty="0">
                <a:solidFill>
                  <a:srgbClr val="292934"/>
                </a:solidFill>
                <a:latin typeface="Calibri"/>
                <a:cs typeface="Calibri"/>
              </a:rPr>
              <a:t>X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|</a:t>
            </a:r>
            <a:r>
              <a:rPr lang="it-IT" sz="1800" b="0" baseline="30000" dirty="0">
                <a:solidFill>
                  <a:srgbClr val="292934"/>
                </a:solidFill>
                <a:latin typeface="Calibri"/>
                <a:cs typeface="Calibri"/>
              </a:rPr>
              <a:t>2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 è&gt;0. 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</a:rPr>
              <a:t>la deviazione standard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 è la </a:t>
            </a:r>
            <a:r>
              <a:rPr lang="it-IT" sz="1800" b="0" i="1" dirty="0">
                <a:solidFill>
                  <a:srgbClr val="292934"/>
                </a:solidFill>
                <a:latin typeface="Calibri"/>
                <a:cs typeface="Calibri"/>
              </a:rPr>
              <a:t>distanza media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 di ciascun valore dalla media in unità di misura di </a:t>
            </a:r>
            <a:r>
              <a:rPr lang="it-IT" sz="1800" b="0" i="1" dirty="0" err="1">
                <a:solidFill>
                  <a:srgbClr val="292934"/>
                </a:solidFill>
                <a:latin typeface="Calibri"/>
                <a:cs typeface="Calibri"/>
              </a:rPr>
              <a:t>X</a:t>
            </a:r>
            <a:r>
              <a:rPr lang="it-IT" sz="1800" b="0" dirty="0" err="1">
                <a:solidFill>
                  <a:srgbClr val="292934"/>
                </a:solidFill>
                <a:latin typeface="Calibri"/>
                <a:cs typeface="Calibri"/>
              </a:rPr>
              <a:t>i</a:t>
            </a:r>
            <a:endParaRPr lang="it-IT" sz="1800" b="0" dirty="0">
              <a:solidFill>
                <a:srgbClr val="292934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/>
          <p:cNvSpPr>
            <a:spLocks noGrp="1" noChangeArrowheads="1"/>
          </p:cNvSpPr>
          <p:nvPr>
            <p:ph type="title"/>
          </p:nvPr>
        </p:nvSpPr>
        <p:spPr>
          <a:xfrm>
            <a:off x="243754" y="203200"/>
            <a:ext cx="8659699" cy="1066800"/>
          </a:xfrm>
        </p:spPr>
        <p:txBody>
          <a:bodyPr>
            <a:noAutofit/>
          </a:bodyPr>
          <a:lstStyle/>
          <a:p>
            <a:pPr eaLnBrk="1" hangingPunct="1"/>
            <a:r>
              <a:rPr lang="it-IT" b="0" dirty="0"/>
              <a:t>Deviazione Standard - Regola Empirica</a:t>
            </a:r>
          </a:p>
        </p:txBody>
      </p:sp>
      <p:sp>
        <p:nvSpPr>
          <p:cNvPr id="29698" name="Text Box 5"/>
          <p:cNvSpPr txBox="1">
            <a:spLocks noChangeArrowheads="1"/>
          </p:cNvSpPr>
          <p:nvPr/>
        </p:nvSpPr>
        <p:spPr bwMode="auto">
          <a:xfrm>
            <a:off x="90716" y="1364841"/>
            <a:ext cx="3832797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ts val="0"/>
              </a:spcBef>
            </a:pP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</a:rPr>
              <a:t>Regola empirica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. Nel caso in cui la distribuzione delle frequenze 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abbia</a:t>
            </a:r>
            <a:r>
              <a:rPr lang="it-IT" sz="1800" b="0" i="1" dirty="0" smtClean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1800" b="0" i="1" dirty="0">
                <a:solidFill>
                  <a:srgbClr val="292934"/>
                </a:solidFill>
                <a:latin typeface="Calibri"/>
                <a:cs typeface="Calibri"/>
              </a:rPr>
              <a:t>la forma di una campana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 (</a:t>
            </a:r>
            <a:r>
              <a:rPr lang="en-US" sz="1800" b="0" i="1" dirty="0">
                <a:solidFill>
                  <a:srgbClr val="292934"/>
                </a:solidFill>
                <a:latin typeface="Calibri"/>
                <a:cs typeface="Calibri"/>
              </a:rPr>
              <a:t>bell-shaped distribution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) la proporzione o percentuale delle osservazioni può essere calcolata con 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una 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regola 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empirica</a:t>
            </a:r>
            <a:endParaRPr lang="it-IT" sz="1800" b="0" dirty="0">
              <a:solidFill>
                <a:srgbClr val="292934"/>
              </a:solidFill>
              <a:latin typeface="Calibri"/>
              <a:cs typeface="Calibri"/>
            </a:endParaRPr>
          </a:p>
        </p:txBody>
      </p:sp>
      <p:pic>
        <p:nvPicPr>
          <p:cNvPr id="2969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2" t="15749" r="4012" b="15749"/>
          <a:stretch>
            <a:fillRect/>
          </a:stretch>
        </p:blipFill>
        <p:spPr bwMode="auto">
          <a:xfrm>
            <a:off x="4056320" y="1385991"/>
            <a:ext cx="485775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8" descr="Par-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303" y="2389675"/>
            <a:ext cx="4857750" cy="184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Text Box 9"/>
          <p:cNvSpPr txBox="1">
            <a:spLocks noChangeArrowheads="1"/>
          </p:cNvSpPr>
          <p:nvPr/>
        </p:nvSpPr>
        <p:spPr bwMode="auto">
          <a:xfrm>
            <a:off x="441910" y="4351319"/>
            <a:ext cx="421508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800" dirty="0">
                <a:solidFill>
                  <a:srgbClr val="292934"/>
                </a:solidFill>
                <a:latin typeface="Calibri"/>
                <a:cs typeface="Calibri"/>
              </a:rPr>
              <a:t>Esempio</a:t>
            </a:r>
            <a:r>
              <a:rPr lang="it-IT" sz="1800" b="0" dirty="0">
                <a:solidFill>
                  <a:srgbClr val="292934"/>
                </a:solidFill>
                <a:latin typeface="Calibri"/>
                <a:cs typeface="Calibri"/>
              </a:rPr>
              <a:t>. La distribuzione </a:t>
            </a:r>
            <a:r>
              <a:rPr lang="it-IT" sz="1800" b="0" dirty="0" smtClean="0">
                <a:solidFill>
                  <a:srgbClr val="292934"/>
                </a:solidFill>
                <a:latin typeface="Calibri"/>
                <a:cs typeface="Calibri"/>
              </a:rPr>
              <a:t>della </a:t>
            </a:r>
            <a:r>
              <a:rPr lang="it-IT" altLang="ja-JP" sz="1800" b="0" dirty="0" smtClean="0">
                <a:solidFill>
                  <a:srgbClr val="292934"/>
                </a:solidFill>
                <a:latin typeface="Calibri"/>
                <a:cs typeface="Calibri"/>
              </a:rPr>
              <a:t>età </a:t>
            </a:r>
            <a:r>
              <a:rPr lang="it-IT" altLang="ja-JP" sz="1800" b="0" dirty="0">
                <a:solidFill>
                  <a:srgbClr val="292934"/>
                </a:solidFill>
                <a:latin typeface="Calibri"/>
                <a:cs typeface="Calibri"/>
              </a:rPr>
              <a:t>di un campione di 5000 persone ha la forma a campana </a:t>
            </a:r>
            <a:r>
              <a:rPr lang="it-IT" altLang="ja-JP" sz="1800" b="0" dirty="0" smtClean="0">
                <a:solidFill>
                  <a:srgbClr val="292934"/>
                </a:solidFill>
                <a:latin typeface="Calibri"/>
                <a:cs typeface="Calibri"/>
              </a:rPr>
              <a:t>con media </a:t>
            </a:r>
            <a:r>
              <a:rPr lang="it-IT" altLang="ja-JP" sz="1800" b="0" u="sng" dirty="0">
                <a:solidFill>
                  <a:srgbClr val="292934"/>
                </a:solidFill>
                <a:latin typeface="Calibri"/>
                <a:cs typeface="Calibri"/>
              </a:rPr>
              <a:t>x</a:t>
            </a:r>
            <a:r>
              <a:rPr lang="it-IT" altLang="ja-JP" sz="1800" b="0" dirty="0">
                <a:solidFill>
                  <a:srgbClr val="292934"/>
                </a:solidFill>
                <a:latin typeface="Calibri"/>
                <a:cs typeface="Calibri"/>
              </a:rPr>
              <a:t>=40 e deviazione standard </a:t>
            </a:r>
            <a:r>
              <a:rPr lang="it-IT" altLang="ja-JP" sz="1800" b="0" dirty="0" err="1">
                <a:solidFill>
                  <a:srgbClr val="292934"/>
                </a:solidFill>
                <a:latin typeface="Calibri"/>
                <a:cs typeface="Calibri"/>
              </a:rPr>
              <a:t>s</a:t>
            </a:r>
            <a:r>
              <a:rPr lang="it-IT" altLang="ja-JP" sz="1800" b="0" dirty="0">
                <a:solidFill>
                  <a:srgbClr val="292934"/>
                </a:solidFill>
                <a:latin typeface="Calibri"/>
                <a:cs typeface="Calibri"/>
              </a:rPr>
              <a:t>=12 anni. La percentuale approssimativa delle persone che hanno una età compresa fra 16 e 64 </a:t>
            </a:r>
            <a:r>
              <a:rPr lang="it-IT" altLang="ja-JP" sz="1800" b="0" dirty="0" smtClean="0">
                <a:solidFill>
                  <a:srgbClr val="292934"/>
                </a:solidFill>
                <a:latin typeface="Calibri"/>
                <a:cs typeface="Calibri"/>
              </a:rPr>
              <a:t>(40+/-12) anni </a:t>
            </a:r>
            <a:r>
              <a:rPr lang="it-IT" altLang="ja-JP" sz="1800" b="0" dirty="0">
                <a:solidFill>
                  <a:srgbClr val="292934"/>
                </a:solidFill>
                <a:latin typeface="Calibri"/>
                <a:cs typeface="Calibri"/>
              </a:rPr>
              <a:t>è pari a circa il 95%. </a:t>
            </a:r>
            <a:endParaRPr lang="it-IT" sz="1800" b="0" dirty="0">
              <a:solidFill>
                <a:srgbClr val="292934"/>
              </a:solidFill>
              <a:latin typeface="Calibri"/>
              <a:cs typeface="Calibri"/>
            </a:endParaRPr>
          </a:p>
        </p:txBody>
      </p:sp>
      <p:pic>
        <p:nvPicPr>
          <p:cNvPr id="29702" name="Picture 10" descr="Par-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0" r="32521" b="10159"/>
          <a:stretch>
            <a:fillRect/>
          </a:stretch>
        </p:blipFill>
        <p:spPr bwMode="auto">
          <a:xfrm>
            <a:off x="4824599" y="4624789"/>
            <a:ext cx="3898818" cy="1693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82638"/>
          </a:xfrm>
        </p:spPr>
        <p:txBody>
          <a:bodyPr/>
          <a:lstStyle/>
          <a:p>
            <a:pPr eaLnBrk="1" hangingPunct="1"/>
            <a:r>
              <a:rPr lang="it-IT" sz="3600" b="0" dirty="0" smtClean="0">
                <a:latin typeface="+mn-lt"/>
              </a:rPr>
              <a:t>Indicatori di Posizione – Dati Ordinati</a:t>
            </a:r>
            <a:endParaRPr lang="it-IT" sz="3600" b="0" dirty="0">
              <a:latin typeface="+mn-lt"/>
            </a:endParaRPr>
          </a:p>
        </p:txBody>
      </p:sp>
      <p:graphicFrame>
        <p:nvGraphicFramePr>
          <p:cNvPr id="16484" name="Group 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297917"/>
              </p:ext>
            </p:extLst>
          </p:nvPr>
        </p:nvGraphicFramePr>
        <p:xfrm>
          <a:off x="4233174" y="1154395"/>
          <a:ext cx="4560906" cy="1249680"/>
        </p:xfrm>
        <a:graphic>
          <a:graphicData uri="http://schemas.openxmlformats.org/drawingml/2006/table">
            <a:tbl>
              <a:tblPr>
                <a:tableStyleId>{6E25E649-3F16-4E02-A733-19D2CDBF48F0}</a:tableStyleId>
              </a:tblPr>
              <a:tblGrid>
                <a:gridCol w="4560906"/>
              </a:tblGrid>
              <a:tr h="3242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Indicatori di Posizione per Dati Ordinati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  <a:tr h="294745">
                <a:tc>
                  <a:txBody>
                    <a:bodyPr/>
                    <a:lstStyle/>
                    <a:p>
                      <a:pPr marL="0" marR="0" lvl="0" indent="2889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Minimo e Massimo</a:t>
                      </a: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  <a:tr h="294745">
                <a:tc>
                  <a:txBody>
                    <a:bodyPr/>
                    <a:lstStyle/>
                    <a:p>
                      <a:pPr marL="0" marR="0" lvl="0" indent="2889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Quartile Q1, Q2 (Mediana), Q3</a:t>
                      </a: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  <a:tr h="294745">
                <a:tc>
                  <a:txBody>
                    <a:bodyPr/>
                    <a:lstStyle/>
                    <a:p>
                      <a:pPr marL="0" marR="0" lvl="0" indent="2889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Valori Anomali</a:t>
                      </a: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30736" name="Text Box 64"/>
          <p:cNvSpPr txBox="1">
            <a:spLocks noChangeArrowheads="1"/>
          </p:cNvSpPr>
          <p:nvPr/>
        </p:nvSpPr>
        <p:spPr bwMode="auto">
          <a:xfrm>
            <a:off x="1147896" y="6266725"/>
            <a:ext cx="40066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>
                <a:latin typeface="Calibri"/>
                <a:cs typeface="Calibri"/>
              </a:rPr>
              <a:t>Esempi: </a:t>
            </a:r>
            <a:r>
              <a:rPr lang="it-IT" sz="2000" b="0" dirty="0">
                <a:latin typeface="Calibri"/>
                <a:cs typeface="Calibri"/>
                <a:hlinkClick r:id="rId2" action="ppaction://hlinkfile"/>
              </a:rPr>
              <a:t>dboxp </a:t>
            </a:r>
            <a:r>
              <a:rPr lang="it-IT" sz="2000" b="0" dirty="0" smtClean="0">
                <a:latin typeface="Calibri"/>
                <a:cs typeface="Calibri"/>
                <a:hlinkClick r:id="rId2" action="ppaction://hlinkfile"/>
              </a:rPr>
              <a:t>Confronto</a:t>
            </a:r>
            <a:endParaRPr lang="it-IT" sz="2000" b="0" dirty="0">
              <a:latin typeface="Calibri"/>
              <a:cs typeface="Calibri"/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878763"/>
              </p:ext>
            </p:extLst>
          </p:nvPr>
        </p:nvGraphicFramePr>
        <p:xfrm>
          <a:off x="258214" y="1067670"/>
          <a:ext cx="1694510" cy="5248593"/>
        </p:xfrm>
        <a:graphic>
          <a:graphicData uri="http://schemas.openxmlformats.org/drawingml/2006/table">
            <a:tbl>
              <a:tblPr/>
              <a:tblGrid>
                <a:gridCol w="278549"/>
                <a:gridCol w="568706"/>
                <a:gridCol w="278549"/>
                <a:gridCol w="568706"/>
              </a:tblGrid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FrC1</a:t>
                      </a:r>
                    </a:p>
                  </a:txBody>
                  <a:tcPr marL="9896" marR="9896" marT="989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1741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</a:t>
                      </a:r>
                    </a:p>
                  </a:txBody>
                  <a:tcPr marL="9896" marR="9896" marT="989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Maschio</a:t>
                      </a:r>
                    </a:p>
                  </a:txBody>
                  <a:tcPr marL="9896" marR="9896" marT="989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</a:t>
                      </a:r>
                    </a:p>
                  </a:txBody>
                  <a:tcPr marL="9896" marR="9896" marT="989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Maschio</a:t>
                      </a:r>
                    </a:p>
                  </a:txBody>
                  <a:tcPr marL="9896" marR="9896" marT="989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896" marR="9896" marT="989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965139"/>
              </p:ext>
            </p:extLst>
          </p:nvPr>
        </p:nvGraphicFramePr>
        <p:xfrm>
          <a:off x="2256827" y="1067670"/>
          <a:ext cx="1689586" cy="4191000"/>
        </p:xfrm>
        <a:graphic>
          <a:graphicData uri="http://schemas.openxmlformats.org/drawingml/2006/table">
            <a:tbl>
              <a:tblPr/>
              <a:tblGrid>
                <a:gridCol w="259936"/>
                <a:gridCol w="584857"/>
                <a:gridCol w="259936"/>
                <a:gridCol w="584857"/>
              </a:tblGrid>
              <a:tr h="1905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FrC1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Femmina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Femmina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Group 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110242"/>
              </p:ext>
            </p:extLst>
          </p:nvPr>
        </p:nvGraphicFramePr>
        <p:xfrm>
          <a:off x="4233174" y="2767218"/>
          <a:ext cx="4572368" cy="1249680"/>
        </p:xfrm>
        <a:graphic>
          <a:graphicData uri="http://schemas.openxmlformats.org/drawingml/2006/table">
            <a:tbl>
              <a:tblPr>
                <a:tableStyleId>{6E25E649-3F16-4E02-A733-19D2CDBF48F0}</a:tableStyleId>
              </a:tblPr>
              <a:tblGrid>
                <a:gridCol w="4572368"/>
              </a:tblGrid>
              <a:tr h="3242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Indicatori di Dispersione per Dati Ordinati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  <a:tr h="294745">
                <a:tc>
                  <a:txBody>
                    <a:bodyPr/>
                    <a:lstStyle/>
                    <a:p>
                      <a:pPr marL="0" marR="0" lvl="0" indent="2889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1° e ultimo valore della serie crescente</a:t>
                      </a: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  <a:tr h="294745">
                <a:tc>
                  <a:txBody>
                    <a:bodyPr/>
                    <a:lstStyle/>
                    <a:p>
                      <a:pPr marL="0" marR="0" lvl="0" indent="2889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Q1 valore che indica il 25% iniziale dei dati</a:t>
                      </a: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  <a:tr h="294745">
                <a:tc>
                  <a:txBody>
                    <a:bodyPr/>
                    <a:lstStyle/>
                    <a:p>
                      <a:pPr marL="0" marR="0" lvl="0" indent="2889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Valori molto piccoli o grandi</a:t>
                      </a: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4164899" y="4424072"/>
            <a:ext cx="4629181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it-IT" sz="1600" dirty="0" smtClean="0">
                <a:latin typeface="+mn-lt"/>
              </a:rPr>
              <a:t>Box and </a:t>
            </a:r>
            <a:r>
              <a:rPr lang="it-IT" sz="1600" dirty="0" err="1" smtClean="0">
                <a:latin typeface="+mn-lt"/>
              </a:rPr>
              <a:t>Wiskers</a:t>
            </a:r>
            <a:r>
              <a:rPr lang="it-IT" sz="1600" dirty="0" smtClean="0">
                <a:latin typeface="+mn-lt"/>
              </a:rPr>
              <a:t> Plot</a:t>
            </a:r>
            <a:r>
              <a:rPr lang="it-IT" sz="1600" b="0" dirty="0" smtClean="0">
                <a:latin typeface="+mn-lt"/>
              </a:rPr>
              <a:t>. Rappresentazione grafica dei quartili di una distribuzione ordinata di osservazioni sperimentali.</a:t>
            </a:r>
          </a:p>
          <a:p>
            <a:pPr marL="285750" indent="-285750">
              <a:spcAft>
                <a:spcPts val="1200"/>
              </a:spcAft>
              <a:buFont typeface="Arial"/>
              <a:buChar char="•"/>
            </a:pPr>
            <a:r>
              <a:rPr lang="it-IT" sz="1600" b="0" dirty="0" smtClean="0">
                <a:latin typeface="+mn-lt"/>
              </a:rPr>
              <a:t>Quartili: Minimo (</a:t>
            </a:r>
            <a:r>
              <a:rPr lang="it-IT" sz="1600" dirty="0" smtClean="0">
                <a:latin typeface="+mn-lt"/>
              </a:rPr>
              <a:t>Q0</a:t>
            </a:r>
            <a:r>
              <a:rPr lang="it-IT" sz="1600" b="0" dirty="0" smtClean="0">
                <a:latin typeface="+mn-lt"/>
              </a:rPr>
              <a:t>), Primo Quartile (</a:t>
            </a:r>
            <a:r>
              <a:rPr lang="it-IT" sz="1600" dirty="0" smtClean="0">
                <a:latin typeface="+mn-lt"/>
              </a:rPr>
              <a:t>Q1</a:t>
            </a:r>
            <a:r>
              <a:rPr lang="it-IT" sz="1600" b="0" dirty="0" smtClean="0">
                <a:latin typeface="+mn-lt"/>
              </a:rPr>
              <a:t>); Secondo Quartile (</a:t>
            </a:r>
            <a:r>
              <a:rPr lang="it-IT" sz="1600" dirty="0" smtClean="0">
                <a:latin typeface="+mn-lt"/>
              </a:rPr>
              <a:t>Q2</a:t>
            </a:r>
            <a:r>
              <a:rPr lang="it-IT" sz="1600" b="0" dirty="0" smtClean="0">
                <a:latin typeface="+mn-lt"/>
              </a:rPr>
              <a:t>) o Mediana; Terzo Quartile (</a:t>
            </a:r>
            <a:r>
              <a:rPr lang="it-IT" sz="1600" dirty="0" smtClean="0">
                <a:latin typeface="+mn-lt"/>
              </a:rPr>
              <a:t>Q3</a:t>
            </a:r>
            <a:r>
              <a:rPr lang="it-IT" sz="1600" b="0" dirty="0" smtClean="0">
                <a:latin typeface="+mn-lt"/>
              </a:rPr>
              <a:t>); Massimo  (</a:t>
            </a:r>
            <a:r>
              <a:rPr lang="it-IT" sz="1600" dirty="0" smtClean="0">
                <a:latin typeface="+mn-lt"/>
              </a:rPr>
              <a:t>Q4</a:t>
            </a:r>
            <a:r>
              <a:rPr lang="it-IT" sz="1600" b="0" dirty="0" smtClean="0">
                <a:latin typeface="+mn-lt"/>
              </a:rPr>
              <a:t>).</a:t>
            </a:r>
            <a:endParaRPr lang="it-IT" sz="1600" b="0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84510" y="383200"/>
            <a:ext cx="8229600" cy="859364"/>
          </a:xfrm>
        </p:spPr>
        <p:txBody>
          <a:bodyPr/>
          <a:lstStyle/>
          <a:p>
            <a:r>
              <a:rPr lang="it-IT" dirty="0"/>
              <a:t>Indicatori di Posizione – </a:t>
            </a:r>
            <a:r>
              <a:rPr lang="it-IT" dirty="0" smtClean="0"/>
              <a:t>Box Plot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89" y="2159308"/>
            <a:ext cx="8369300" cy="2184400"/>
          </a:xfrm>
          <a:prstGeom prst="rect">
            <a:avLst/>
          </a:prstGeom>
        </p:spPr>
      </p:pic>
      <p:sp>
        <p:nvSpPr>
          <p:cNvPr id="4" name="Text Box 64"/>
          <p:cNvSpPr txBox="1">
            <a:spLocks noChangeArrowheads="1"/>
          </p:cNvSpPr>
          <p:nvPr/>
        </p:nvSpPr>
        <p:spPr bwMode="auto">
          <a:xfrm>
            <a:off x="1147896" y="6266725"/>
            <a:ext cx="40066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0" dirty="0">
                <a:latin typeface="Calibri"/>
                <a:cs typeface="Calibri"/>
              </a:rPr>
              <a:t>Esempi: </a:t>
            </a:r>
            <a:r>
              <a:rPr lang="it-IT" sz="2000" b="0" dirty="0">
                <a:latin typeface="Calibri"/>
                <a:cs typeface="Calibri"/>
                <a:hlinkClick r:id="rId3" action="ppaction://hlinkfile"/>
              </a:rPr>
              <a:t>dboxp </a:t>
            </a:r>
            <a:r>
              <a:rPr lang="it-IT" sz="2000" b="0" dirty="0" smtClean="0">
                <a:latin typeface="Calibri"/>
                <a:cs typeface="Calibri"/>
                <a:hlinkClick r:id="rId3" action="ppaction://hlinkfile"/>
              </a:rPr>
              <a:t>Confronto</a:t>
            </a:r>
            <a:endParaRPr lang="it-IT" sz="2000" b="0" dirty="0">
              <a:latin typeface="Calibri"/>
              <a:cs typeface="Calibri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641804" y="4396783"/>
            <a:ext cx="81386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lphaLcPeriod"/>
            </a:pPr>
            <a:r>
              <a:rPr lang="it-IT" sz="1800" b="0" dirty="0" smtClean="0">
                <a:latin typeface="+mn-lt"/>
              </a:rPr>
              <a:t>Minimo 			(Q0)</a:t>
            </a:r>
          </a:p>
          <a:p>
            <a:pPr marL="457200" indent="-457200">
              <a:buFont typeface="+mj-lt"/>
              <a:buAutoNum type="alphaLcPeriod"/>
            </a:pPr>
            <a:r>
              <a:rPr lang="it-IT" sz="1800" b="0" dirty="0" smtClean="0">
                <a:latin typeface="+mn-lt"/>
              </a:rPr>
              <a:t>1° Quartile 			(Q1)</a:t>
            </a:r>
          </a:p>
          <a:p>
            <a:pPr marL="457200" indent="-457200">
              <a:buFont typeface="+mj-lt"/>
              <a:buAutoNum type="alphaLcPeriod"/>
            </a:pPr>
            <a:r>
              <a:rPr lang="it-IT" sz="1800" b="0" dirty="0" smtClean="0">
                <a:latin typeface="+mn-lt"/>
              </a:rPr>
              <a:t>2° Quartile  o Mediana 	(Q2)</a:t>
            </a:r>
          </a:p>
          <a:p>
            <a:pPr marL="457200" indent="-457200">
              <a:buFont typeface="+mj-lt"/>
              <a:buAutoNum type="alphaLcPeriod"/>
            </a:pPr>
            <a:r>
              <a:rPr lang="it-IT" sz="1800" b="0" dirty="0" smtClean="0">
                <a:latin typeface="+mn-lt"/>
              </a:rPr>
              <a:t>3° quartile 			(Q3)</a:t>
            </a:r>
          </a:p>
          <a:p>
            <a:pPr marL="457200" indent="-457200">
              <a:buFont typeface="+mj-lt"/>
              <a:buAutoNum type="alphaLcPeriod"/>
            </a:pPr>
            <a:r>
              <a:rPr lang="it-IT" sz="1800" b="0" dirty="0" smtClean="0">
                <a:latin typeface="+mn-lt"/>
              </a:rPr>
              <a:t>Massimo 			(Q4)</a:t>
            </a:r>
          </a:p>
          <a:p>
            <a:pPr marL="457200" indent="-457200">
              <a:buFont typeface="+mj-lt"/>
              <a:buAutoNum type="alphaLcPeriod"/>
            </a:pPr>
            <a:r>
              <a:rPr lang="it-IT" sz="1800" b="0" dirty="0" smtClean="0">
                <a:latin typeface="+mn-lt"/>
              </a:rPr>
              <a:t>Non vi sono Valori Anomali 	(</a:t>
            </a:r>
            <a:r>
              <a:rPr lang="it-IT" sz="1800" b="0" dirty="0" err="1" smtClean="0">
                <a:latin typeface="+mn-lt"/>
              </a:rPr>
              <a:t>Outliers</a:t>
            </a:r>
            <a:r>
              <a:rPr lang="it-IT" sz="1800" b="0" dirty="0" smtClean="0">
                <a:latin typeface="+mn-lt"/>
              </a:rPr>
              <a:t>)</a:t>
            </a:r>
            <a:endParaRPr lang="it-IT" sz="1800" b="0" dirty="0">
              <a:latin typeface="+mn-lt"/>
            </a:endParaRPr>
          </a:p>
        </p:txBody>
      </p:sp>
      <p:grpSp>
        <p:nvGrpSpPr>
          <p:cNvPr id="28" name="Gruppo 27"/>
          <p:cNvGrpSpPr/>
          <p:nvPr/>
        </p:nvGrpSpPr>
        <p:grpSpPr>
          <a:xfrm>
            <a:off x="5707952" y="1328871"/>
            <a:ext cx="2450882" cy="1593204"/>
            <a:chOff x="5707952" y="1328871"/>
            <a:chExt cx="2450882" cy="1593204"/>
          </a:xfrm>
        </p:grpSpPr>
        <p:sp>
          <p:nvSpPr>
            <p:cNvPr id="7" name="CasellaDiTesto 6"/>
            <p:cNvSpPr txBox="1"/>
            <p:nvPr/>
          </p:nvSpPr>
          <p:spPr>
            <a:xfrm>
              <a:off x="5707952" y="1802390"/>
              <a:ext cx="341385" cy="338554"/>
            </a:xfrm>
            <a:prstGeom prst="rect">
              <a:avLst/>
            </a:prstGeom>
            <a:noFill/>
            <a:ln>
              <a:solidFill>
                <a:srgbClr val="292934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b="0" dirty="0" smtClean="0">
                  <a:latin typeface="+mn-lt"/>
                </a:rPr>
                <a:t>a</a:t>
              </a:r>
              <a:endParaRPr lang="it-IT" sz="1600" b="0" dirty="0">
                <a:latin typeface="+mn-lt"/>
              </a:endParaRPr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6242711" y="1381296"/>
              <a:ext cx="341385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b="0" dirty="0" smtClean="0">
                  <a:latin typeface="+mn-lt"/>
                </a:rPr>
                <a:t>b</a:t>
              </a:r>
              <a:endParaRPr lang="it-IT" sz="1600" b="0" dirty="0">
                <a:latin typeface="+mn-lt"/>
              </a:endParaRPr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6777451" y="1328871"/>
              <a:ext cx="341385" cy="338554"/>
            </a:xfrm>
            <a:prstGeom prst="rect">
              <a:avLst/>
            </a:prstGeom>
            <a:noFill/>
            <a:ln>
              <a:solidFill>
                <a:srgbClr val="292934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b="0" dirty="0" smtClean="0">
                  <a:latin typeface="+mn-lt"/>
                </a:rPr>
                <a:t>c</a:t>
              </a:r>
              <a:endParaRPr lang="it-IT" sz="1600" b="0" dirty="0">
                <a:latin typeface="+mn-lt"/>
              </a:endParaRP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7230273" y="1344733"/>
              <a:ext cx="341385" cy="338554"/>
            </a:xfrm>
            <a:prstGeom prst="rect">
              <a:avLst/>
            </a:prstGeom>
            <a:noFill/>
            <a:ln>
              <a:solidFill>
                <a:srgbClr val="292934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b="0" dirty="0" smtClean="0">
                  <a:latin typeface="+mn-lt"/>
                </a:rPr>
                <a:t>d</a:t>
              </a:r>
              <a:endParaRPr lang="it-IT" sz="1600" b="0" dirty="0">
                <a:latin typeface="+mn-lt"/>
              </a:endParaRPr>
            </a:p>
          </p:txBody>
        </p:sp>
        <p:sp>
          <p:nvSpPr>
            <p:cNvPr id="12" name="CasellaDiTesto 11"/>
            <p:cNvSpPr txBox="1"/>
            <p:nvPr/>
          </p:nvSpPr>
          <p:spPr>
            <a:xfrm>
              <a:off x="7817449" y="1699764"/>
              <a:ext cx="341385" cy="338554"/>
            </a:xfrm>
            <a:prstGeom prst="rect">
              <a:avLst/>
            </a:prstGeom>
            <a:noFill/>
            <a:ln>
              <a:solidFill>
                <a:srgbClr val="292934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b="0" dirty="0" smtClean="0">
                  <a:latin typeface="+mn-lt"/>
                </a:rPr>
                <a:t>e</a:t>
              </a:r>
              <a:endParaRPr lang="it-IT" sz="1600" b="0" dirty="0">
                <a:latin typeface="+mn-lt"/>
              </a:endParaRPr>
            </a:p>
          </p:txBody>
        </p:sp>
        <p:cxnSp>
          <p:nvCxnSpPr>
            <p:cNvPr id="14" name="Connettore 2 13"/>
            <p:cNvCxnSpPr>
              <a:stCxn id="7" idx="2"/>
            </p:cNvCxnSpPr>
            <p:nvPr/>
          </p:nvCxnSpPr>
          <p:spPr>
            <a:xfrm>
              <a:off x="5878645" y="2140944"/>
              <a:ext cx="170699" cy="68554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2 17"/>
            <p:cNvCxnSpPr>
              <a:stCxn id="8" idx="2"/>
            </p:cNvCxnSpPr>
            <p:nvPr/>
          </p:nvCxnSpPr>
          <p:spPr>
            <a:xfrm>
              <a:off x="6413404" y="1719850"/>
              <a:ext cx="141190" cy="101106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2 20"/>
            <p:cNvCxnSpPr>
              <a:stCxn id="10" idx="2"/>
            </p:cNvCxnSpPr>
            <p:nvPr/>
          </p:nvCxnSpPr>
          <p:spPr>
            <a:xfrm flipH="1">
              <a:off x="6773080" y="1667425"/>
              <a:ext cx="175064" cy="118637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2 23"/>
            <p:cNvCxnSpPr/>
            <p:nvPr/>
          </p:nvCxnSpPr>
          <p:spPr>
            <a:xfrm flipH="1">
              <a:off x="6923290" y="1683279"/>
              <a:ext cx="477673" cy="117052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2 25"/>
            <p:cNvCxnSpPr/>
            <p:nvPr/>
          </p:nvCxnSpPr>
          <p:spPr>
            <a:xfrm flipH="1">
              <a:off x="7510472" y="2026843"/>
              <a:ext cx="466209" cy="8952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4879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474043" y="1246623"/>
            <a:ext cx="3120682" cy="2553217"/>
          </a:xfrm>
          <a:prstGeom prst="rect">
            <a:avLst/>
          </a:prstGeom>
          <a:solidFill>
            <a:srgbClr val="FFFF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745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42900"/>
            <a:ext cx="7772400" cy="646113"/>
          </a:xfrm>
        </p:spPr>
        <p:txBody>
          <a:bodyPr>
            <a:noAutofit/>
          </a:bodyPr>
          <a:lstStyle/>
          <a:p>
            <a:pPr eaLnBrk="1" hangingPunct="1"/>
            <a:r>
              <a:rPr lang="it-IT" dirty="0">
                <a:latin typeface="+mn-lt"/>
              </a:rPr>
              <a:t>Quartili e </a:t>
            </a:r>
            <a:r>
              <a:rPr lang="it-IT" dirty="0" err="1">
                <a:latin typeface="+mn-lt"/>
              </a:rPr>
              <a:t>Range</a:t>
            </a:r>
            <a:r>
              <a:rPr lang="it-IT" dirty="0">
                <a:latin typeface="+mn-lt"/>
              </a:rPr>
              <a:t> Interquartile IQR</a:t>
            </a:r>
          </a:p>
        </p:txBody>
      </p:sp>
      <p:pic>
        <p:nvPicPr>
          <p:cNvPr id="3174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3" r="1399"/>
          <a:stretch>
            <a:fillRect/>
          </a:stretch>
        </p:blipFill>
        <p:spPr bwMode="auto">
          <a:xfrm>
            <a:off x="214036" y="1108075"/>
            <a:ext cx="5226316" cy="247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19" y="3640074"/>
            <a:ext cx="46069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 Box 8"/>
          <p:cNvSpPr txBox="1">
            <a:spLocks noChangeArrowheads="1"/>
          </p:cNvSpPr>
          <p:nvPr/>
        </p:nvSpPr>
        <p:spPr bwMode="auto">
          <a:xfrm>
            <a:off x="5543404" y="1372804"/>
            <a:ext cx="298196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indent="9525" eaLnBrk="1" hangingPunct="1">
              <a:spcBef>
                <a:spcPct val="50000"/>
              </a:spcBef>
            </a:pPr>
            <a:r>
              <a:rPr lang="it-IT" sz="1400" dirty="0">
                <a:solidFill>
                  <a:srgbClr val="292934"/>
                </a:solidFill>
                <a:latin typeface="Tahoma" charset="0"/>
                <a:cs typeface="Times New Roman" charset="0"/>
              </a:rPr>
              <a:t>Esempio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  <a:cs typeface="Times New Roman" charset="0"/>
              </a:rPr>
              <a:t>. </a:t>
            </a:r>
            <a:r>
              <a:rPr lang="it-IT" sz="1400" b="0" dirty="0" smtClean="0">
                <a:solidFill>
                  <a:srgbClr val="292934"/>
                </a:solidFill>
                <a:latin typeface="Tahoma" charset="0"/>
                <a:cs typeface="Times New Roman" charset="0"/>
              </a:rPr>
              <a:t>Punteggio in centesimi, del punteggio della prova scritta di fisica di 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  <a:cs typeface="Times New Roman" charset="0"/>
              </a:rPr>
              <a:t>un campione di 12 </a:t>
            </a:r>
            <a:r>
              <a:rPr lang="it-IT" sz="1400" b="0" dirty="0" smtClean="0">
                <a:solidFill>
                  <a:srgbClr val="292934"/>
                </a:solidFill>
                <a:latin typeface="Tahoma" charset="0"/>
                <a:cs typeface="Times New Roman" charset="0"/>
              </a:rPr>
              <a:t>studenti.</a:t>
            </a:r>
            <a:endParaRPr lang="it-IT" sz="1400" b="0" dirty="0">
              <a:solidFill>
                <a:srgbClr val="292934"/>
              </a:solidFill>
              <a:latin typeface="Tahoma" charset="0"/>
              <a:cs typeface="Times New Roman" charset="0"/>
            </a:endParaRPr>
          </a:p>
        </p:txBody>
      </p:sp>
      <p:graphicFrame>
        <p:nvGraphicFramePr>
          <p:cNvPr id="243950" name="Group 2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150950"/>
              </p:ext>
            </p:extLst>
          </p:nvPr>
        </p:nvGraphicFramePr>
        <p:xfrm>
          <a:off x="5641160" y="2440940"/>
          <a:ext cx="2786448" cy="1168401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695615"/>
                <a:gridCol w="698274"/>
                <a:gridCol w="696944"/>
                <a:gridCol w="695615"/>
              </a:tblGrid>
              <a:tr h="398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75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80</a:t>
                      </a: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68</a:t>
                      </a: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99</a:t>
                      </a: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58</a:t>
                      </a: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76</a:t>
                      </a: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73</a:t>
                      </a: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85</a:t>
                      </a: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88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91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79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53</a:t>
                      </a: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pic>
        <p:nvPicPr>
          <p:cNvPr id="31771" name="Picture 3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9" r="4199"/>
          <a:stretch>
            <a:fillRect/>
          </a:stretch>
        </p:blipFill>
        <p:spPr bwMode="auto">
          <a:xfrm>
            <a:off x="3878263" y="4624260"/>
            <a:ext cx="4716462" cy="194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72" name="Text Box 34"/>
          <p:cNvSpPr txBox="1">
            <a:spLocks noChangeArrowheads="1"/>
          </p:cNvSpPr>
          <p:nvPr/>
        </p:nvSpPr>
        <p:spPr bwMode="auto">
          <a:xfrm>
            <a:off x="557213" y="4697285"/>
            <a:ext cx="3303587" cy="143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Procedura in Tre </a:t>
            </a:r>
            <a:r>
              <a:rPr lang="it-IT" sz="1600" dirty="0" smtClean="0">
                <a:solidFill>
                  <a:srgbClr val="292934"/>
                </a:solidFill>
                <a:latin typeface="Tahoma" charset="0"/>
              </a:rPr>
              <a:t>Passi</a:t>
            </a:r>
            <a:endParaRPr lang="it-IT" sz="1600" dirty="0">
              <a:solidFill>
                <a:srgbClr val="292934"/>
              </a:solidFill>
              <a:latin typeface="Tahoma" charset="0"/>
            </a:endParaRP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Calcolo la mediana Q2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Calcolo Q1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Calcolo Q3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ChangeArrowheads="1"/>
          </p:cNvSpPr>
          <p:nvPr>
            <p:ph type="title"/>
          </p:nvPr>
        </p:nvSpPr>
        <p:spPr>
          <a:xfrm>
            <a:off x="993775" y="338138"/>
            <a:ext cx="7464425" cy="685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it-IT">
                <a:latin typeface="Tahoma" charset="0"/>
              </a:rPr>
              <a:t>Testi Utilizzati</a:t>
            </a:r>
          </a:p>
        </p:txBody>
      </p:sp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403225" y="1237946"/>
            <a:ext cx="8473920" cy="2441688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  <a:spcAft>
                <a:spcPct val="40000"/>
              </a:spcAft>
              <a:buClrTx/>
              <a:buFont typeface="Wingdings" charset="2"/>
              <a:buChar char="§"/>
            </a:pPr>
            <a:r>
              <a:rPr lang="it-IT" sz="1800" b="1" dirty="0"/>
              <a:t>T.J. Mann. INTRODUCTORY STATISTICS </a:t>
            </a:r>
            <a:r>
              <a:rPr lang="it-IT" sz="1800" b="1" dirty="0" smtClean="0"/>
              <a:t>VIII </a:t>
            </a:r>
            <a:r>
              <a:rPr lang="it-IT" sz="1800" b="1" dirty="0" err="1"/>
              <a:t>Eds</a:t>
            </a:r>
            <a:endParaRPr lang="it-IT" sz="1800" b="1" dirty="0"/>
          </a:p>
          <a:p>
            <a:pPr lvl="1" eaLnBrk="1" hangingPunct="1">
              <a:spcBef>
                <a:spcPct val="0"/>
              </a:spcBef>
              <a:spcAft>
                <a:spcPct val="40000"/>
              </a:spcAft>
              <a:buClrTx/>
              <a:buFont typeface="Wingdings" charset="2"/>
              <a:buChar char="§"/>
            </a:pPr>
            <a:r>
              <a:rPr lang="it-IT" sz="1800" b="1" dirty="0" err="1"/>
              <a:t>Wiley</a:t>
            </a:r>
            <a:r>
              <a:rPr lang="it-IT" sz="1800" b="1" dirty="0"/>
              <a:t> </a:t>
            </a:r>
            <a:r>
              <a:rPr lang="it-IT" sz="1800" b="1" dirty="0" smtClean="0"/>
              <a:t>2013 </a:t>
            </a:r>
            <a:endParaRPr lang="it-IT" sz="1800" b="1" dirty="0"/>
          </a:p>
          <a:p>
            <a:pPr>
              <a:spcBef>
                <a:spcPct val="0"/>
              </a:spcBef>
              <a:spcAft>
                <a:spcPct val="40000"/>
              </a:spcAft>
              <a:buClrTx/>
              <a:buFont typeface="Wingdings" charset="2"/>
              <a:buChar char="§"/>
            </a:pPr>
            <a:r>
              <a:rPr lang="it-IT" sz="1800" dirty="0" smtClean="0"/>
              <a:t>R.H</a:t>
            </a:r>
            <a:r>
              <a:rPr lang="it-IT" sz="1800" dirty="0"/>
              <a:t>. Lock, </a:t>
            </a:r>
            <a:r>
              <a:rPr lang="it-IT" sz="1800" dirty="0" smtClean="0"/>
              <a:t>P. F. </a:t>
            </a:r>
            <a:r>
              <a:rPr lang="it-IT" sz="1800" dirty="0"/>
              <a:t>Lock, </a:t>
            </a:r>
            <a:r>
              <a:rPr lang="it-IT" sz="1800" dirty="0" smtClean="0"/>
              <a:t>….</a:t>
            </a:r>
            <a:r>
              <a:rPr lang="it-IT" sz="1800" dirty="0" err="1" smtClean="0"/>
              <a:t>Statistics</a:t>
            </a:r>
            <a:r>
              <a:rPr lang="it-IT" sz="1800" dirty="0"/>
              <a:t>: </a:t>
            </a:r>
            <a:r>
              <a:rPr lang="it-IT" sz="1800" dirty="0" err="1"/>
              <a:t>Unlocking</a:t>
            </a:r>
            <a:r>
              <a:rPr lang="it-IT" sz="1800" dirty="0"/>
              <a:t> the </a:t>
            </a:r>
            <a:r>
              <a:rPr lang="it-IT" sz="1800" dirty="0" err="1"/>
              <a:t>Power</a:t>
            </a:r>
            <a:r>
              <a:rPr lang="it-IT" sz="1800" dirty="0"/>
              <a:t> of </a:t>
            </a:r>
            <a:r>
              <a:rPr lang="it-IT" sz="1800" dirty="0" smtClean="0"/>
              <a:t>Data</a:t>
            </a:r>
          </a:p>
          <a:p>
            <a:pPr lvl="1">
              <a:spcBef>
                <a:spcPct val="0"/>
              </a:spcBef>
              <a:spcAft>
                <a:spcPct val="40000"/>
              </a:spcAft>
              <a:buClrTx/>
              <a:buFont typeface="Wingdings" charset="2"/>
              <a:buChar char="§"/>
            </a:pPr>
            <a:r>
              <a:rPr lang="it-IT" sz="1800" dirty="0" err="1"/>
              <a:t>Wiley</a:t>
            </a:r>
            <a:r>
              <a:rPr lang="it-IT" sz="1800" dirty="0"/>
              <a:t> 2013</a:t>
            </a:r>
          </a:p>
          <a:p>
            <a:pPr eaLnBrk="1" hangingPunct="1">
              <a:spcBef>
                <a:spcPct val="0"/>
              </a:spcBef>
              <a:spcAft>
                <a:spcPct val="40000"/>
              </a:spcAft>
              <a:buClrTx/>
              <a:buFont typeface="Wingdings" charset="2"/>
              <a:buChar char="§"/>
            </a:pPr>
            <a:r>
              <a:rPr lang="it-IT" sz="1800" dirty="0" smtClean="0"/>
              <a:t>W.W</a:t>
            </a:r>
            <a:r>
              <a:rPr lang="it-IT" sz="1800" dirty="0"/>
              <a:t>. Daniel BIOSTATISTICA</a:t>
            </a:r>
          </a:p>
          <a:p>
            <a:pPr lvl="1" eaLnBrk="1" hangingPunct="1">
              <a:spcBef>
                <a:spcPct val="0"/>
              </a:spcBef>
              <a:spcAft>
                <a:spcPct val="40000"/>
              </a:spcAft>
              <a:buClrTx/>
              <a:buFont typeface="Wingdings" charset="2"/>
              <a:buChar char="§"/>
            </a:pPr>
            <a:r>
              <a:rPr lang="it-IT" sz="1800" dirty="0" err="1"/>
              <a:t>EdiSES</a:t>
            </a:r>
            <a:r>
              <a:rPr lang="it-IT" sz="1800" dirty="0"/>
              <a:t> 2006 </a:t>
            </a:r>
          </a:p>
        </p:txBody>
      </p:sp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380845" y="4209693"/>
            <a:ext cx="8496300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it-IT" sz="2000" b="0" dirty="0">
                <a:latin typeface="Tahoma" charset="0"/>
              </a:rPr>
              <a:t>Esempi ed Esercizi in Excel.</a:t>
            </a:r>
          </a:p>
          <a:p>
            <a:pPr marL="742950" lvl="1" indent="-285750">
              <a:spcBef>
                <a:spcPct val="20000"/>
              </a:spcBef>
              <a:buFont typeface="Symbol" charset="0"/>
              <a:buChar char="-"/>
            </a:pPr>
            <a:r>
              <a:rPr lang="it-IT" sz="1800" b="0" dirty="0">
                <a:latin typeface="Tahoma" charset="0"/>
              </a:rPr>
              <a:t>Funzioni statistiche predefinite</a:t>
            </a:r>
          </a:p>
          <a:p>
            <a:pPr marL="742950" lvl="1" indent="-285750">
              <a:spcBef>
                <a:spcPct val="20000"/>
              </a:spcBef>
              <a:buFont typeface="Symbol" charset="0"/>
              <a:buChar char="-"/>
            </a:pPr>
            <a:r>
              <a:rPr lang="it-IT" sz="1800" b="0" dirty="0">
                <a:latin typeface="Tahoma" charset="0"/>
              </a:rPr>
              <a:t>Work Book </a:t>
            </a:r>
            <a:r>
              <a:rPr lang="ja-JP" altLang="it-IT" sz="1800" b="0" dirty="0">
                <a:latin typeface="Tahoma" charset="0"/>
              </a:rPr>
              <a:t>‘</a:t>
            </a:r>
            <a:r>
              <a:rPr lang="it-IT" altLang="ja-JP" sz="1800" b="0" dirty="0">
                <a:latin typeface="Tahoma" charset="0"/>
              </a:rPr>
              <a:t>Analisi dei </a:t>
            </a:r>
            <a:r>
              <a:rPr lang="it-IT" altLang="ja-JP" sz="1800" b="0" dirty="0" smtClean="0">
                <a:latin typeface="Tahoma" charset="0"/>
              </a:rPr>
              <a:t>dati’.</a:t>
            </a:r>
            <a:endParaRPr lang="it-IT" altLang="ja-JP" sz="1800" b="0" dirty="0">
              <a:latin typeface="Tahoma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902964" y="5866877"/>
            <a:ext cx="7163239" cy="374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Aft>
                <a:spcPct val="40000"/>
              </a:spcAft>
            </a:pPr>
            <a:r>
              <a:rPr lang="it-IT" sz="2000" b="0" dirty="0">
                <a:latin typeface="Tahoma" charset="0"/>
              </a:rPr>
              <a:t>Appunti ed Esercizi</a:t>
            </a:r>
            <a:r>
              <a:rPr lang="it-IT" sz="2000" dirty="0">
                <a:latin typeface="Tahoma" charset="0"/>
              </a:rPr>
              <a:t>: </a:t>
            </a:r>
            <a:r>
              <a:rPr lang="it-IT" sz="2000" dirty="0">
                <a:latin typeface="Tahoma" charset="0"/>
                <a:hlinkClick r:id="rId2"/>
              </a:rPr>
              <a:t>http:/</a:t>
            </a:r>
            <a:r>
              <a:rPr lang="it-IT" sz="2000" dirty="0" smtClean="0">
                <a:latin typeface="Tahoma" charset="0"/>
                <a:hlinkClick r:id="rId2"/>
              </a:rPr>
              <a:t>/aulaf5.unife.it/esercitazioni</a:t>
            </a:r>
            <a:endParaRPr lang="it-IT" sz="2000" dirty="0"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4"/>
          <p:cNvSpPr>
            <a:spLocks noGrp="1" noChangeArrowheads="1"/>
          </p:cNvSpPr>
          <p:nvPr>
            <p:ph type="title"/>
          </p:nvPr>
        </p:nvSpPr>
        <p:spPr>
          <a:xfrm>
            <a:off x="495300" y="358775"/>
            <a:ext cx="8139113" cy="630238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it-IT" sz="3600" b="0">
                <a:latin typeface="Tahoma" charset="0"/>
                <a:cs typeface="Times New Roman" charset="0"/>
              </a:rPr>
              <a:t>Percentile e Rango Percentile </a:t>
            </a:r>
          </a:p>
        </p:txBody>
      </p:sp>
      <p:sp>
        <p:nvSpPr>
          <p:cNvPr id="32770" name="Text Box 6"/>
          <p:cNvSpPr txBox="1">
            <a:spLocks noChangeArrowheads="1"/>
          </p:cNvSpPr>
          <p:nvPr/>
        </p:nvSpPr>
        <p:spPr bwMode="auto">
          <a:xfrm>
            <a:off x="522288" y="1139185"/>
            <a:ext cx="81121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ts val="600"/>
              </a:spcBef>
              <a:spcAft>
                <a:spcPts val="600"/>
              </a:spcAft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Il data set è ordinato in ordine crescente è suddiviso il 100 parti uguali. Ciascuna porzione contiene l</a:t>
            </a:r>
            <a:r>
              <a:rPr lang="ja-JP" altLang="it-IT" sz="1600" b="0" dirty="0" smtClean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uno percento (1%)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delle osservazioni presenti nel data set ordinato. Il </a:t>
            </a:r>
            <a:r>
              <a:rPr lang="it-IT" altLang="ja-JP" sz="1600" b="0" i="1" dirty="0">
                <a:solidFill>
                  <a:srgbClr val="292934"/>
                </a:solidFill>
                <a:latin typeface="+mn-lt"/>
              </a:rPr>
              <a:t>k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-esimo percentile è indicato con </a:t>
            </a:r>
            <a:r>
              <a:rPr lang="it-IT" altLang="ja-JP" sz="1600" b="0" i="1" dirty="0" err="1">
                <a:solidFill>
                  <a:srgbClr val="292934"/>
                </a:solidFill>
                <a:latin typeface="+mn-lt"/>
              </a:rPr>
              <a:t>P</a:t>
            </a:r>
            <a:r>
              <a:rPr lang="it-IT" altLang="ja-JP" sz="1600" b="0" baseline="-25000" dirty="0" err="1">
                <a:solidFill>
                  <a:srgbClr val="292934"/>
                </a:solidFill>
                <a:latin typeface="+mn-lt"/>
              </a:rPr>
              <a:t>k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 , dove </a:t>
            </a:r>
            <a:r>
              <a:rPr lang="it-IT" altLang="ja-JP" sz="1600" b="0" i="1" dirty="0">
                <a:solidFill>
                  <a:srgbClr val="292934"/>
                </a:solidFill>
                <a:latin typeface="+mn-lt"/>
              </a:rPr>
              <a:t>k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è un valore intero compreso fra 1 e 99.</a:t>
            </a:r>
            <a:endParaRPr lang="it-IT" sz="1600" dirty="0">
              <a:solidFill>
                <a:srgbClr val="292934"/>
              </a:solidFill>
              <a:latin typeface="+mn-lt"/>
            </a:endParaRPr>
          </a:p>
        </p:txBody>
      </p:sp>
      <p:pic>
        <p:nvPicPr>
          <p:cNvPr id="32771" name="Picture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075" y="2179638"/>
            <a:ext cx="5384800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Rectangle 24"/>
          <p:cNvSpPr>
            <a:spLocks noChangeArrowheads="1"/>
          </p:cNvSpPr>
          <p:nvPr/>
        </p:nvSpPr>
        <p:spPr bwMode="auto">
          <a:xfrm>
            <a:off x="4479667" y="2634606"/>
            <a:ext cx="1846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endParaRPr lang="it-IT" b="0">
              <a:solidFill>
                <a:srgbClr val="292934"/>
              </a:solidFill>
              <a:latin typeface="+mn-lt"/>
            </a:endParaRPr>
          </a:p>
        </p:txBody>
      </p:sp>
      <p:sp>
        <p:nvSpPr>
          <p:cNvPr id="32773" name="Text Box 20"/>
          <p:cNvSpPr txBox="1">
            <a:spLocks noChangeArrowheads="1"/>
          </p:cNvSpPr>
          <p:nvPr/>
        </p:nvSpPr>
        <p:spPr bwMode="auto">
          <a:xfrm>
            <a:off x="531813" y="3660775"/>
            <a:ext cx="81153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600" dirty="0">
                <a:solidFill>
                  <a:srgbClr val="292934"/>
                </a:solidFill>
                <a:latin typeface="+mn-lt"/>
                <a:cs typeface="Times New Roman" charset="0"/>
              </a:rPr>
              <a:t>Esempio</a:t>
            </a:r>
            <a:r>
              <a:rPr lang="it-IT" sz="1600" b="0" dirty="0">
                <a:solidFill>
                  <a:srgbClr val="292934"/>
                </a:solidFill>
                <a:latin typeface="+mn-lt"/>
                <a:cs typeface="Times New Roman" charset="0"/>
              </a:rPr>
              <a:t>. Calcolare il 62-esimo percentile del data-set con i voti del compito di matematica.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</p:txBody>
      </p:sp>
      <p:pic>
        <p:nvPicPr>
          <p:cNvPr id="32774" name="Picture 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63" y="4851400"/>
            <a:ext cx="539115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Text Box 22"/>
          <p:cNvSpPr txBox="1">
            <a:spLocks noChangeArrowheads="1"/>
          </p:cNvSpPr>
          <p:nvPr/>
        </p:nvSpPr>
        <p:spPr bwMode="auto">
          <a:xfrm>
            <a:off x="787400" y="5472113"/>
            <a:ext cx="2184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62° percentile</a:t>
            </a:r>
          </a:p>
        </p:txBody>
      </p:sp>
      <p:pic>
        <p:nvPicPr>
          <p:cNvPr id="32776" name="Picture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549" y="5414963"/>
            <a:ext cx="2177659" cy="503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7" name="Text Box 26"/>
          <p:cNvSpPr txBox="1">
            <a:spLocks noChangeArrowheads="1"/>
          </p:cNvSpPr>
          <p:nvPr/>
        </p:nvSpPr>
        <p:spPr bwMode="auto">
          <a:xfrm>
            <a:off x="787400" y="6029325"/>
            <a:ext cx="34671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Valore intermedio fra 7° e 8°</a:t>
            </a:r>
          </a:p>
        </p:txBody>
      </p:sp>
      <p:pic>
        <p:nvPicPr>
          <p:cNvPr id="32778" name="Picture 2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549" y="5935662"/>
            <a:ext cx="2941316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779" name="Group 41"/>
          <p:cNvGrpSpPr>
            <a:grpSpLocks/>
          </p:cNvGrpSpPr>
          <p:nvPr/>
        </p:nvGrpSpPr>
        <p:grpSpPr bwMode="auto">
          <a:xfrm>
            <a:off x="750887" y="4210050"/>
            <a:ext cx="5708650" cy="552450"/>
            <a:chOff x="473" y="2652"/>
            <a:chExt cx="3596" cy="348"/>
          </a:xfrm>
        </p:grpSpPr>
        <p:grpSp>
          <p:nvGrpSpPr>
            <p:cNvPr id="32781" name="Group 38"/>
            <p:cNvGrpSpPr>
              <a:grpSpLocks/>
            </p:cNvGrpSpPr>
            <p:nvPr/>
          </p:nvGrpSpPr>
          <p:grpSpPr bwMode="auto">
            <a:xfrm>
              <a:off x="521" y="2853"/>
              <a:ext cx="3385" cy="147"/>
              <a:chOff x="521" y="2880"/>
              <a:chExt cx="3385" cy="147"/>
            </a:xfrm>
          </p:grpSpPr>
          <p:sp>
            <p:nvSpPr>
              <p:cNvPr id="32784" name="Line 31"/>
              <p:cNvSpPr>
                <a:spLocks noChangeShapeType="1"/>
              </p:cNvSpPr>
              <p:nvPr/>
            </p:nvSpPr>
            <p:spPr bwMode="auto">
              <a:xfrm>
                <a:off x="521" y="2963"/>
                <a:ext cx="3383" cy="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solidFill>
                    <a:srgbClr val="292934"/>
                  </a:solidFill>
                  <a:latin typeface="+mn-lt"/>
                </a:endParaRPr>
              </a:p>
            </p:txBody>
          </p:sp>
          <p:sp>
            <p:nvSpPr>
              <p:cNvPr id="32785" name="Line 32"/>
              <p:cNvSpPr>
                <a:spLocks noChangeShapeType="1"/>
              </p:cNvSpPr>
              <p:nvPr/>
            </p:nvSpPr>
            <p:spPr bwMode="auto">
              <a:xfrm>
                <a:off x="521" y="2880"/>
                <a:ext cx="0" cy="1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solidFill>
                    <a:srgbClr val="292934"/>
                  </a:solidFill>
                  <a:latin typeface="+mn-lt"/>
                </a:endParaRPr>
              </a:p>
            </p:txBody>
          </p:sp>
          <p:sp>
            <p:nvSpPr>
              <p:cNvPr id="32786" name="Line 33"/>
              <p:cNvSpPr>
                <a:spLocks noChangeShapeType="1"/>
              </p:cNvSpPr>
              <p:nvPr/>
            </p:nvSpPr>
            <p:spPr bwMode="auto">
              <a:xfrm>
                <a:off x="647" y="2880"/>
                <a:ext cx="0" cy="1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solidFill>
                    <a:srgbClr val="292934"/>
                  </a:solidFill>
                  <a:latin typeface="+mn-lt"/>
                </a:endParaRPr>
              </a:p>
            </p:txBody>
          </p:sp>
          <p:sp>
            <p:nvSpPr>
              <p:cNvPr id="32787" name="Line 34"/>
              <p:cNvSpPr>
                <a:spLocks noChangeShapeType="1"/>
              </p:cNvSpPr>
              <p:nvPr/>
            </p:nvSpPr>
            <p:spPr bwMode="auto">
              <a:xfrm>
                <a:off x="900" y="2880"/>
                <a:ext cx="0" cy="1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solidFill>
                    <a:srgbClr val="292934"/>
                  </a:solidFill>
                  <a:latin typeface="+mn-lt"/>
                </a:endParaRPr>
              </a:p>
            </p:txBody>
          </p:sp>
          <p:sp>
            <p:nvSpPr>
              <p:cNvPr id="32788" name="Line 35"/>
              <p:cNvSpPr>
                <a:spLocks noChangeShapeType="1"/>
              </p:cNvSpPr>
              <p:nvPr/>
            </p:nvSpPr>
            <p:spPr bwMode="auto">
              <a:xfrm>
                <a:off x="773" y="2880"/>
                <a:ext cx="0" cy="1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solidFill>
                    <a:srgbClr val="292934"/>
                  </a:solidFill>
                  <a:latin typeface="+mn-lt"/>
                </a:endParaRPr>
              </a:p>
            </p:txBody>
          </p:sp>
          <p:sp>
            <p:nvSpPr>
              <p:cNvPr id="32789" name="Line 36"/>
              <p:cNvSpPr>
                <a:spLocks noChangeShapeType="1"/>
              </p:cNvSpPr>
              <p:nvPr/>
            </p:nvSpPr>
            <p:spPr bwMode="auto">
              <a:xfrm>
                <a:off x="3780" y="2899"/>
                <a:ext cx="0" cy="1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solidFill>
                    <a:srgbClr val="292934"/>
                  </a:solidFill>
                  <a:latin typeface="+mn-lt"/>
                </a:endParaRPr>
              </a:p>
            </p:txBody>
          </p:sp>
          <p:sp>
            <p:nvSpPr>
              <p:cNvPr id="32790" name="Line 37"/>
              <p:cNvSpPr>
                <a:spLocks noChangeShapeType="1"/>
              </p:cNvSpPr>
              <p:nvPr/>
            </p:nvSpPr>
            <p:spPr bwMode="auto">
              <a:xfrm>
                <a:off x="3906" y="2899"/>
                <a:ext cx="0" cy="12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solidFill>
                    <a:srgbClr val="292934"/>
                  </a:solidFill>
                  <a:latin typeface="+mn-lt"/>
                </a:endParaRPr>
              </a:p>
            </p:txBody>
          </p:sp>
        </p:grpSp>
        <p:sp>
          <p:nvSpPr>
            <p:cNvPr id="32782" name="Text Box 39"/>
            <p:cNvSpPr txBox="1">
              <a:spLocks noChangeArrowheads="1"/>
            </p:cNvSpPr>
            <p:nvPr/>
          </p:nvSpPr>
          <p:spPr bwMode="auto">
            <a:xfrm>
              <a:off x="473" y="2652"/>
              <a:ext cx="248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900">
                  <a:solidFill>
                    <a:srgbClr val="292934"/>
                  </a:solidFill>
                  <a:latin typeface="+mn-lt"/>
                </a:rPr>
                <a:t>P1</a:t>
              </a:r>
            </a:p>
          </p:txBody>
        </p:sp>
        <p:sp>
          <p:nvSpPr>
            <p:cNvPr id="32783" name="Text Box 40"/>
            <p:cNvSpPr txBox="1">
              <a:spLocks noChangeArrowheads="1"/>
            </p:cNvSpPr>
            <p:nvPr/>
          </p:nvSpPr>
          <p:spPr bwMode="auto">
            <a:xfrm>
              <a:off x="3730" y="2652"/>
              <a:ext cx="339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900" dirty="0" err="1" smtClean="0">
                  <a:solidFill>
                    <a:srgbClr val="292934"/>
                  </a:solidFill>
                  <a:latin typeface="+mn-lt"/>
                </a:rPr>
                <a:t>P</a:t>
              </a:r>
              <a:endParaRPr lang="it-IT" sz="900" dirty="0">
                <a:solidFill>
                  <a:srgbClr val="292934"/>
                </a:solidFill>
                <a:latin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23369"/>
            <a:ext cx="7772400" cy="867335"/>
          </a:xfrm>
        </p:spPr>
        <p:txBody>
          <a:bodyPr/>
          <a:lstStyle/>
          <a:p>
            <a:pPr eaLnBrk="1" hangingPunct="1"/>
            <a:r>
              <a:rPr lang="it-IT" sz="3600" b="0" dirty="0">
                <a:latin typeface="Tahoma" charset="0"/>
              </a:rPr>
              <a:t>Ordine di Percentile (Rango) </a:t>
            </a:r>
          </a:p>
        </p:txBody>
      </p:sp>
      <p:sp>
        <p:nvSpPr>
          <p:cNvPr id="33794" name="Text Box 5"/>
          <p:cNvSpPr txBox="1">
            <a:spLocks noChangeArrowheads="1"/>
          </p:cNvSpPr>
          <p:nvPr/>
        </p:nvSpPr>
        <p:spPr bwMode="auto">
          <a:xfrm>
            <a:off x="519113" y="1063626"/>
            <a:ext cx="81153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indent="269875" eaLnBrk="1" hangingPunct="1">
              <a:spcBef>
                <a:spcPct val="50000"/>
              </a:spcBef>
            </a:pPr>
            <a:r>
              <a:rPr lang="it-IT" sz="1600" dirty="0">
                <a:solidFill>
                  <a:srgbClr val="292934"/>
                </a:solidFill>
                <a:latin typeface="Tahoma" charset="0"/>
              </a:rPr>
              <a:t>Rango percentile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. Posizione in percentile di un valore </a:t>
            </a:r>
            <a:r>
              <a:rPr lang="it-IT" sz="1600" b="0" dirty="0" err="1">
                <a:solidFill>
                  <a:srgbClr val="292934"/>
                </a:solidFill>
                <a:latin typeface="Tahoma" charset="0"/>
              </a:rPr>
              <a:t>all</a:t>
            </a:r>
            <a:r>
              <a:rPr lang="ja-JP" altLang="it-IT" sz="1600" b="0" dirty="0">
                <a:solidFill>
                  <a:srgbClr val="292934"/>
                </a:solidFill>
                <a:latin typeface="Tahoma" charset="0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Tahoma" charset="0"/>
              </a:rPr>
              <a:t>interno del data set ordinato</a:t>
            </a:r>
            <a:endParaRPr lang="it-IT" sz="1600" b="0" dirty="0">
              <a:solidFill>
                <a:srgbClr val="292934"/>
              </a:solidFill>
              <a:latin typeface="Tahoma" charset="0"/>
            </a:endParaRPr>
          </a:p>
        </p:txBody>
      </p:sp>
      <p:pic>
        <p:nvPicPr>
          <p:cNvPr id="3379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1671638"/>
            <a:ext cx="575468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5" y="3719513"/>
            <a:ext cx="5391150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Text Box 14"/>
          <p:cNvSpPr txBox="1">
            <a:spLocks noChangeArrowheads="1"/>
          </p:cNvSpPr>
          <p:nvPr/>
        </p:nvSpPr>
        <p:spPr bwMode="auto">
          <a:xfrm>
            <a:off x="519113" y="2984500"/>
            <a:ext cx="81153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600" dirty="0">
                <a:solidFill>
                  <a:srgbClr val="292934"/>
                </a:solidFill>
                <a:latin typeface="Tahoma" charset="0"/>
                <a:cs typeface="Times New Roman" charset="0"/>
              </a:rPr>
              <a:t>Esempio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  <a:cs typeface="Times New Roman" charset="0"/>
              </a:rPr>
              <a:t>. Vogliamo calcolare il rango percentile del punteggio 85, a partire dal campione ordinato </a:t>
            </a:r>
          </a:p>
        </p:txBody>
      </p:sp>
      <p:sp>
        <p:nvSpPr>
          <p:cNvPr id="33798" name="Text Box 15"/>
          <p:cNvSpPr txBox="1">
            <a:spLocks noChangeArrowheads="1"/>
          </p:cNvSpPr>
          <p:nvPr/>
        </p:nvSpPr>
        <p:spPr bwMode="auto">
          <a:xfrm>
            <a:off x="519113" y="4381500"/>
            <a:ext cx="785336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 Esattamente 8 dei 12 valori presenti nel data set precedono il valore 85, e dalla formula del rango percentile si ottiene</a:t>
            </a:r>
          </a:p>
        </p:txBody>
      </p:sp>
      <p:pic>
        <p:nvPicPr>
          <p:cNvPr id="33799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088" y="5111750"/>
            <a:ext cx="3109912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Text Box 17"/>
          <p:cNvSpPr txBox="1">
            <a:spLocks noChangeArrowheads="1"/>
          </p:cNvSpPr>
          <p:nvPr/>
        </p:nvSpPr>
        <p:spPr bwMode="auto">
          <a:xfrm>
            <a:off x="557213" y="5842000"/>
            <a:ext cx="79613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400" b="0" dirty="0">
                <a:solidFill>
                  <a:srgbClr val="292934"/>
                </a:solidFill>
                <a:latin typeface="Tahoma" charset="0"/>
              </a:rPr>
              <a:t>Circa il 67% dei candidati ha ottenuto un punteggio inferiore a 85 e il 33% un punteggio pari o superiore.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430776"/>
            <a:ext cx="7772400" cy="685800"/>
          </a:xfrm>
        </p:spPr>
        <p:txBody>
          <a:bodyPr>
            <a:noAutofit/>
          </a:bodyPr>
          <a:lstStyle/>
          <a:p>
            <a:pPr eaLnBrk="1" hangingPunct="1"/>
            <a:r>
              <a:rPr lang="it-IT" b="0" dirty="0">
                <a:latin typeface="+mn-lt"/>
              </a:rPr>
              <a:t>Box-and-</a:t>
            </a:r>
            <a:r>
              <a:rPr lang="it-IT" b="0" dirty="0" err="1">
                <a:latin typeface="+mn-lt"/>
              </a:rPr>
              <a:t>Wiskers</a:t>
            </a:r>
            <a:r>
              <a:rPr lang="it-IT" b="0" dirty="0">
                <a:latin typeface="+mn-lt"/>
              </a:rPr>
              <a:t> plot</a:t>
            </a:r>
          </a:p>
        </p:txBody>
      </p:sp>
      <p:sp>
        <p:nvSpPr>
          <p:cNvPr id="34818" name="Text Box 5"/>
          <p:cNvSpPr txBox="1">
            <a:spLocks noChangeArrowheads="1"/>
          </p:cNvSpPr>
          <p:nvPr/>
        </p:nvSpPr>
        <p:spPr bwMode="auto">
          <a:xfrm>
            <a:off x="493713" y="1128057"/>
            <a:ext cx="81153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b="0" dirty="0">
                <a:latin typeface="+mn-lt"/>
              </a:rPr>
              <a:t>Il Box-and-</a:t>
            </a:r>
            <a:r>
              <a:rPr lang="it-IT" sz="1600" b="0" dirty="0" err="1">
                <a:latin typeface="+mn-lt"/>
              </a:rPr>
              <a:t>whiskers</a:t>
            </a:r>
            <a:r>
              <a:rPr lang="it-IT" sz="1600" b="0" dirty="0">
                <a:latin typeface="+mn-lt"/>
              </a:rPr>
              <a:t> plot è </a:t>
            </a:r>
            <a:r>
              <a:rPr lang="it-IT" sz="1600" b="0" dirty="0" smtClean="0">
                <a:latin typeface="+mn-lt"/>
              </a:rPr>
              <a:t>la </a:t>
            </a:r>
            <a:r>
              <a:rPr lang="it-IT" sz="1600" b="0" dirty="0">
                <a:latin typeface="+mn-lt"/>
              </a:rPr>
              <a:t>rappresentazione grafica di un data set </a:t>
            </a:r>
            <a:r>
              <a:rPr lang="it-IT" sz="1600" b="0" dirty="0" smtClean="0">
                <a:latin typeface="+mn-lt"/>
              </a:rPr>
              <a:t>ordinato che mette in risalto la </a:t>
            </a:r>
            <a:r>
              <a:rPr lang="it-IT" sz="1600" i="1" dirty="0" smtClean="0">
                <a:latin typeface="+mn-lt"/>
              </a:rPr>
              <a:t>mediana</a:t>
            </a:r>
            <a:r>
              <a:rPr lang="it-IT" sz="1600" b="0" dirty="0" smtClean="0">
                <a:latin typeface="+mn-lt"/>
              </a:rPr>
              <a:t> quale indicatore di </a:t>
            </a:r>
            <a:r>
              <a:rPr lang="it-IT" sz="1600" b="0" dirty="0">
                <a:latin typeface="+mn-lt"/>
              </a:rPr>
              <a:t>posizione centrale, </a:t>
            </a:r>
            <a:r>
              <a:rPr lang="it-IT" sz="1600" b="0" dirty="0" smtClean="0">
                <a:latin typeface="+mn-lt"/>
              </a:rPr>
              <a:t>il </a:t>
            </a:r>
            <a:r>
              <a:rPr lang="it-IT" sz="1600" b="0" dirty="0" err="1" smtClean="0">
                <a:latin typeface="+mn-lt"/>
              </a:rPr>
              <a:t>range</a:t>
            </a:r>
            <a:r>
              <a:rPr lang="it-IT" sz="1600" b="0" dirty="0" smtClean="0">
                <a:latin typeface="+mn-lt"/>
              </a:rPr>
              <a:t> interquartile (</a:t>
            </a:r>
            <a:r>
              <a:rPr lang="it-IT" sz="1600" i="1" dirty="0" smtClean="0">
                <a:latin typeface="+mn-lt"/>
              </a:rPr>
              <a:t>IQR</a:t>
            </a:r>
            <a:r>
              <a:rPr lang="it-IT" sz="1600" b="0" dirty="0" smtClean="0">
                <a:latin typeface="+mn-lt"/>
              </a:rPr>
              <a:t>) quale indicatore di dispersione; i </a:t>
            </a:r>
            <a:r>
              <a:rPr lang="it-IT" sz="1600" i="1" dirty="0" smtClean="0">
                <a:latin typeface="+mn-lt"/>
              </a:rPr>
              <a:t>quartile Q1 </a:t>
            </a:r>
            <a:r>
              <a:rPr lang="it-IT" sz="1600" b="0" dirty="0" smtClean="0">
                <a:latin typeface="+mn-lt"/>
              </a:rPr>
              <a:t>e </a:t>
            </a:r>
            <a:r>
              <a:rPr lang="it-IT" sz="1600" i="1" dirty="0" smtClean="0">
                <a:latin typeface="+mn-lt"/>
              </a:rPr>
              <a:t>Q3</a:t>
            </a:r>
            <a:r>
              <a:rPr lang="it-IT" sz="1600" b="0" dirty="0" smtClean="0">
                <a:latin typeface="+mn-lt"/>
              </a:rPr>
              <a:t> quali indici di asimmetria. Il Box-Plot è costruito </a:t>
            </a:r>
            <a:r>
              <a:rPr lang="it-IT" sz="1600" b="0" dirty="0">
                <a:latin typeface="+mn-lt"/>
              </a:rPr>
              <a:t>a partire </a:t>
            </a:r>
            <a:r>
              <a:rPr lang="it-IT" sz="1600" b="0" dirty="0" smtClean="0">
                <a:latin typeface="+mn-lt"/>
              </a:rPr>
              <a:t>dagli indicatori di posizione: Minimo</a:t>
            </a:r>
            <a:r>
              <a:rPr lang="it-IT" sz="1600" b="0" dirty="0">
                <a:latin typeface="+mn-lt"/>
              </a:rPr>
              <a:t>, Q1, </a:t>
            </a:r>
            <a:r>
              <a:rPr lang="it-IT" sz="1600" b="0" dirty="0" smtClean="0">
                <a:latin typeface="+mn-lt"/>
              </a:rPr>
              <a:t>Mediana</a:t>
            </a:r>
            <a:r>
              <a:rPr lang="it-IT" sz="1600" b="0" dirty="0">
                <a:latin typeface="+mn-lt"/>
              </a:rPr>
              <a:t>, </a:t>
            </a:r>
            <a:r>
              <a:rPr lang="it-IT" sz="1600" b="0" dirty="0" smtClean="0">
                <a:latin typeface="+mn-lt"/>
              </a:rPr>
              <a:t>Q3 e Massimo del data. Il Box-Plot mette in risalto la presenza di valori anomali (</a:t>
            </a:r>
            <a:r>
              <a:rPr lang="it-IT" sz="1600" i="1" dirty="0" err="1" smtClean="0">
                <a:latin typeface="+mn-lt"/>
              </a:rPr>
              <a:t>Outliers</a:t>
            </a:r>
            <a:r>
              <a:rPr lang="it-IT" sz="1600" b="0" dirty="0" smtClean="0">
                <a:latin typeface="+mn-lt"/>
              </a:rPr>
              <a:t>). </a:t>
            </a:r>
            <a:endParaRPr lang="it-IT" sz="1600" b="0" dirty="0">
              <a:latin typeface="+mn-lt"/>
            </a:endParaRPr>
          </a:p>
        </p:txBody>
      </p:sp>
      <p:pic>
        <p:nvPicPr>
          <p:cNvPr id="34819" name="Picture 6" descr="Par-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092" y="3966098"/>
            <a:ext cx="6524685" cy="2600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Text Box 8"/>
          <p:cNvSpPr txBox="1">
            <a:spLocks noChangeArrowheads="1"/>
          </p:cNvSpPr>
          <p:nvPr/>
        </p:nvSpPr>
        <p:spPr bwMode="auto">
          <a:xfrm>
            <a:off x="530784" y="2625118"/>
            <a:ext cx="81153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600" b="0" dirty="0">
                <a:latin typeface="+mn-lt"/>
              </a:rPr>
              <a:t>Reddito (in migliaia di euro) di un campione di 12 famiglie. I dati sono stati ordinati in ordine crescente. </a:t>
            </a: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097862"/>
              </p:ext>
            </p:extLst>
          </p:nvPr>
        </p:nvGraphicFramePr>
        <p:xfrm>
          <a:off x="1503363" y="3406982"/>
          <a:ext cx="60960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17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22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23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27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29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32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38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42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46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52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60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92</a:t>
                      </a:r>
                      <a:endParaRPr lang="it-IT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7124" y="312319"/>
            <a:ext cx="8229600" cy="990600"/>
          </a:xfrm>
        </p:spPr>
        <p:txBody>
          <a:bodyPr/>
          <a:lstStyle/>
          <a:p>
            <a:r>
              <a:rPr lang="it-IT" dirty="0"/>
              <a:t>Box-and-</a:t>
            </a:r>
            <a:r>
              <a:rPr lang="it-IT" dirty="0" err="1"/>
              <a:t>Wiskers</a:t>
            </a:r>
            <a:r>
              <a:rPr lang="it-IT" dirty="0"/>
              <a:t> plot</a:t>
            </a: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87062" y="1196996"/>
            <a:ext cx="81696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800" b="0" dirty="0">
                <a:latin typeface="+mn-lt"/>
              </a:rPr>
              <a:t>Reddito (in migliaia di euro) di un campione di 12 famiglie. I dati sono stati ordinati in ordine crescente. </a:t>
            </a: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840414" y="1967319"/>
            <a:ext cx="5584252" cy="375161"/>
            <a:chOff x="1512" y="2253"/>
            <a:chExt cx="3034" cy="202"/>
          </a:xfrm>
        </p:grpSpPr>
        <p:pic>
          <p:nvPicPr>
            <p:cNvPr id="5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848" b="-4361"/>
            <a:stretch>
              <a:fillRect/>
            </a:stretch>
          </p:blipFill>
          <p:spPr bwMode="auto">
            <a:xfrm>
              <a:off x="1512" y="2253"/>
              <a:ext cx="1533" cy="202"/>
            </a:xfrm>
            <a:prstGeom prst="rect">
              <a:avLst/>
            </a:prstGeom>
            <a:noFill/>
            <a:ln>
              <a:solidFill>
                <a:srgbClr val="1B06BA"/>
              </a:solidFill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265" t="-8333" r="-516" b="-4167"/>
            <a:stretch>
              <a:fillRect/>
            </a:stretch>
          </p:blipFill>
          <p:spPr bwMode="auto">
            <a:xfrm>
              <a:off x="3134" y="2253"/>
              <a:ext cx="1412" cy="200"/>
            </a:xfrm>
            <a:prstGeom prst="rect">
              <a:avLst/>
            </a:prstGeom>
            <a:noFill/>
            <a:ln>
              <a:solidFill>
                <a:srgbClr val="1B06BA"/>
              </a:solidFill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uppo 14"/>
          <p:cNvGrpSpPr/>
          <p:nvPr/>
        </p:nvGrpSpPr>
        <p:grpSpPr>
          <a:xfrm>
            <a:off x="488909" y="2483657"/>
            <a:ext cx="3679971" cy="1440000"/>
            <a:chOff x="488909" y="2157839"/>
            <a:chExt cx="3679971" cy="1440000"/>
          </a:xfrm>
        </p:grpSpPr>
        <p:pic>
          <p:nvPicPr>
            <p:cNvPr id="7" name="Picture 1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73"/>
            <a:stretch>
              <a:fillRect/>
            </a:stretch>
          </p:blipFill>
          <p:spPr bwMode="auto">
            <a:xfrm>
              <a:off x="1603699" y="2157839"/>
              <a:ext cx="2565181" cy="14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488909" y="2205780"/>
              <a:ext cx="2122487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285750" indent="-285750" eaLnBrk="1" hangingPunct="1">
                <a:spcBef>
                  <a:spcPct val="50000"/>
                </a:spcBef>
                <a:buFont typeface="Arial" charset="0"/>
                <a:buChar char="•"/>
              </a:pPr>
              <a:r>
                <a:rPr lang="it-IT" sz="1600" dirty="0">
                  <a:solidFill>
                    <a:srgbClr val="292934"/>
                  </a:solidFill>
                  <a:latin typeface="+mn-lt"/>
                </a:rPr>
                <a:t>Quartili</a:t>
              </a:r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487062" y="4029124"/>
            <a:ext cx="7518371" cy="1508302"/>
            <a:chOff x="487062" y="3703306"/>
            <a:chExt cx="7518371" cy="1508302"/>
          </a:xfrm>
        </p:grpSpPr>
        <p:pic>
          <p:nvPicPr>
            <p:cNvPr id="9" name="Picture 1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786" y="4131608"/>
              <a:ext cx="3621290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487062" y="3703306"/>
              <a:ext cx="409008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285750" indent="-285750" eaLnBrk="1" hangingPunct="1">
                <a:spcBef>
                  <a:spcPct val="50000"/>
                </a:spcBef>
                <a:buFont typeface="Arial" charset="0"/>
                <a:buChar char="•"/>
              </a:pPr>
              <a:r>
                <a:rPr lang="it-IT" sz="1600" dirty="0">
                  <a:solidFill>
                    <a:srgbClr val="292934"/>
                  </a:solidFill>
                  <a:latin typeface="+mn-lt"/>
                </a:rPr>
                <a:t>Baffi: Estremo superiore e inferiore</a:t>
              </a:r>
            </a:p>
          </p:txBody>
        </p:sp>
        <p:pic>
          <p:nvPicPr>
            <p:cNvPr id="11" name="Picture 1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4883" y="4475321"/>
              <a:ext cx="3390550" cy="7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560594" y="5817208"/>
            <a:ext cx="53812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285750" indent="-285750"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it-IT" sz="1600" dirty="0" err="1" smtClean="0">
                <a:solidFill>
                  <a:srgbClr val="292934"/>
                </a:solidFill>
                <a:latin typeface="+mn-lt"/>
              </a:rPr>
              <a:t>Outlier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: Il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valore 92000€ è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un valore anomalo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</p:txBody>
      </p:sp>
      <p:sp>
        <p:nvSpPr>
          <p:cNvPr id="14" name="Text Box 1031"/>
          <p:cNvSpPr txBox="1">
            <a:spLocks noChangeArrowheads="1"/>
          </p:cNvSpPr>
          <p:nvPr/>
        </p:nvSpPr>
        <p:spPr bwMode="auto">
          <a:xfrm>
            <a:off x="427124" y="6221383"/>
            <a:ext cx="2374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dirty="0">
                <a:solidFill>
                  <a:srgbClr val="292934"/>
                </a:solidFill>
                <a:latin typeface="+mn-lt"/>
              </a:rPr>
              <a:t>Esempi: </a:t>
            </a:r>
            <a:r>
              <a:rPr lang="it-IT" sz="2000" dirty="0" smtClean="0">
                <a:solidFill>
                  <a:srgbClr val="292934"/>
                </a:solidFill>
                <a:latin typeface="+mn-lt"/>
                <a:hlinkClick r:id="rId7" action="ppaction://hlinkfile"/>
              </a:rPr>
              <a:t>benzina</a:t>
            </a:r>
            <a:endParaRPr lang="it-IT" sz="2000" dirty="0">
              <a:solidFill>
                <a:srgbClr val="292934"/>
              </a:solidFill>
              <a:latin typeface="+mn-lt"/>
            </a:endParaRPr>
          </a:p>
        </p:txBody>
      </p:sp>
      <p:sp>
        <p:nvSpPr>
          <p:cNvPr id="17" name="Freccia giù 16"/>
          <p:cNvSpPr/>
          <p:nvPr/>
        </p:nvSpPr>
        <p:spPr>
          <a:xfrm rot="10800000" flipH="1">
            <a:off x="7094483" y="2483657"/>
            <a:ext cx="235590" cy="3573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47736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54000"/>
            <a:ext cx="7772400" cy="687294"/>
          </a:xfrm>
        </p:spPr>
        <p:txBody>
          <a:bodyPr>
            <a:noAutofit/>
          </a:bodyPr>
          <a:lstStyle/>
          <a:p>
            <a:pPr eaLnBrk="1" hangingPunct="1"/>
            <a:r>
              <a:rPr lang="it-IT" sz="4400" b="0" dirty="0">
                <a:latin typeface="+mn-lt"/>
              </a:rPr>
              <a:t>Dati raggruppati</a:t>
            </a:r>
          </a:p>
        </p:txBody>
      </p:sp>
      <p:sp>
        <p:nvSpPr>
          <p:cNvPr id="36866" name="Rectangle 5"/>
          <p:cNvSpPr>
            <a:spLocks noChangeArrowheads="1"/>
          </p:cNvSpPr>
          <p:nvPr/>
        </p:nvSpPr>
        <p:spPr bwMode="auto">
          <a:xfrm>
            <a:off x="519113" y="1086100"/>
            <a:ext cx="81153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 algn="just"/>
            <a:r>
              <a:rPr lang="it-IT" sz="1600" b="0" dirty="0">
                <a:solidFill>
                  <a:srgbClr val="292934"/>
                </a:solidFill>
                <a:latin typeface="+mn-lt"/>
              </a:rPr>
              <a:t>Per </a:t>
            </a:r>
            <a:r>
              <a:rPr lang="it-IT" sz="1600" i="1" dirty="0">
                <a:solidFill>
                  <a:srgbClr val="292934"/>
                </a:solidFill>
                <a:latin typeface="+mn-lt"/>
              </a:rPr>
              <a:t>dati numerici raggruppati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si intendono i valori di un data set che sono stati suddivisi in classi, e per ciascuna classe è data la relativa frequenza.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 </a:t>
            </a:r>
          </a:p>
        </p:txBody>
      </p:sp>
      <p:pic>
        <p:nvPicPr>
          <p:cNvPr id="36867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89" r="34764" b="10274"/>
          <a:stretch>
            <a:fillRect/>
          </a:stretch>
        </p:blipFill>
        <p:spPr bwMode="auto">
          <a:xfrm>
            <a:off x="525463" y="2017710"/>
            <a:ext cx="2179637" cy="1643062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</p:pic>
      <p:pic>
        <p:nvPicPr>
          <p:cNvPr id="36868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" t="3596" r="7874" b="3596"/>
          <a:stretch>
            <a:fillRect/>
          </a:stretch>
        </p:blipFill>
        <p:spPr bwMode="auto">
          <a:xfrm>
            <a:off x="2851150" y="2006597"/>
            <a:ext cx="328295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Text Box 9"/>
          <p:cNvSpPr txBox="1">
            <a:spLocks noChangeArrowheads="1"/>
          </p:cNvSpPr>
          <p:nvPr/>
        </p:nvSpPr>
        <p:spPr bwMode="auto">
          <a:xfrm>
            <a:off x="525463" y="3794444"/>
            <a:ext cx="20923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1400" b="0" dirty="0" smtClean="0">
                <a:solidFill>
                  <a:srgbClr val="292934"/>
                </a:solidFill>
                <a:latin typeface="+mn-lt"/>
              </a:rPr>
              <a:t>Distribuzione 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delle frequenze</a:t>
            </a:r>
          </a:p>
        </p:txBody>
      </p:sp>
      <p:sp>
        <p:nvSpPr>
          <p:cNvPr id="36874" name="Text Box 21"/>
          <p:cNvSpPr txBox="1">
            <a:spLocks noChangeArrowheads="1"/>
          </p:cNvSpPr>
          <p:nvPr/>
        </p:nvSpPr>
        <p:spPr bwMode="auto">
          <a:xfrm>
            <a:off x="5875209" y="2022512"/>
            <a:ext cx="2902453" cy="646331"/>
          </a:xfrm>
          <a:prstGeom prst="rect">
            <a:avLst/>
          </a:prstGeom>
          <a:solidFill>
            <a:srgbClr val="FFF4B2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dirty="0">
                <a:solidFill>
                  <a:srgbClr val="292934"/>
                </a:solidFill>
                <a:latin typeface="+mn-lt"/>
              </a:rPr>
              <a:t>Non conosciamo l</a:t>
            </a:r>
            <a:r>
              <a:rPr lang="ja-JP" altLang="it-IT" sz="180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800" dirty="0">
                <a:solidFill>
                  <a:srgbClr val="292934"/>
                </a:solidFill>
                <a:latin typeface="+mn-lt"/>
              </a:rPr>
              <a:t>età esatta delle Primipare</a:t>
            </a:r>
            <a:endParaRPr lang="it-IT" sz="1800" dirty="0">
              <a:solidFill>
                <a:srgbClr val="292934"/>
              </a:solidFill>
              <a:latin typeface="+mn-lt"/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465512" y="4354056"/>
            <a:ext cx="8312150" cy="2243711"/>
            <a:chOff x="465512" y="4354056"/>
            <a:chExt cx="8312150" cy="2243711"/>
          </a:xfrm>
        </p:grpSpPr>
        <p:sp>
          <p:nvSpPr>
            <p:cNvPr id="36873" name="Text Box 20"/>
            <p:cNvSpPr txBox="1">
              <a:spLocks noChangeArrowheads="1"/>
            </p:cNvSpPr>
            <p:nvPr/>
          </p:nvSpPr>
          <p:spPr bwMode="auto">
            <a:xfrm>
              <a:off x="465512" y="4781885"/>
              <a:ext cx="8312150" cy="181588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indent="87313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</a:pPr>
              <a:r>
                <a:rPr lang="it-IT" sz="1400" dirty="0" smtClean="0">
                  <a:solidFill>
                    <a:srgbClr val="292934"/>
                  </a:solidFill>
                  <a:latin typeface="+mn-lt"/>
                  <a:cs typeface="Verdana"/>
                </a:rPr>
                <a:t>Classi e larghezza </a:t>
              </a:r>
              <a:r>
                <a:rPr lang="it-IT" sz="1400" dirty="0">
                  <a:solidFill>
                    <a:srgbClr val="292934"/>
                  </a:solidFill>
                  <a:latin typeface="+mn-lt"/>
                  <a:cs typeface="Verdana"/>
                </a:rPr>
                <a:t>della </a:t>
              </a:r>
              <a:r>
                <a:rPr lang="it-IT" sz="1400" dirty="0" smtClean="0">
                  <a:solidFill>
                    <a:srgbClr val="292934"/>
                  </a:solidFill>
                  <a:latin typeface="+mn-lt"/>
                  <a:cs typeface="Verdana"/>
                </a:rPr>
                <a:t>classi </a:t>
              </a:r>
              <a:r>
                <a:rPr lang="it-IT" sz="1400" dirty="0">
                  <a:solidFill>
                    <a:srgbClr val="292934"/>
                  </a:solidFill>
                  <a:latin typeface="+mn-lt"/>
                  <a:cs typeface="Verdana"/>
                </a:rPr>
                <a:t>= (limite superiore – limite inferiore)</a:t>
              </a:r>
            </a:p>
            <a:p>
              <a:pPr algn="just" eaLnBrk="1" hangingPunct="1">
                <a:spcBef>
                  <a:spcPct val="50000"/>
                </a:spcBef>
              </a:pPr>
              <a:r>
                <a:rPr lang="it-IT" sz="1400" b="0" dirty="0" smtClean="0">
                  <a:solidFill>
                    <a:srgbClr val="292934"/>
                  </a:solidFill>
                  <a:latin typeface="+mn-lt"/>
                  <a:cs typeface="Verdana"/>
                </a:rPr>
                <a:t>Intervallo di valori in cui è suddivisa l’</a:t>
              </a:r>
              <a:r>
                <a:rPr lang="it-IT" altLang="ja-JP" sz="1400" b="0" dirty="0" smtClean="0">
                  <a:solidFill>
                    <a:srgbClr val="292934"/>
                  </a:solidFill>
                  <a:latin typeface="+mn-lt"/>
                  <a:cs typeface="Verdana"/>
                </a:rPr>
                <a:t>età </a:t>
              </a:r>
              <a:r>
                <a:rPr lang="it-IT" altLang="ja-JP" sz="1400" b="0" dirty="0">
                  <a:solidFill>
                    <a:srgbClr val="292934"/>
                  </a:solidFill>
                  <a:latin typeface="+mn-lt"/>
                  <a:cs typeface="Verdana"/>
                </a:rPr>
                <a:t>delle </a:t>
              </a:r>
              <a:r>
                <a:rPr lang="it-IT" altLang="ja-JP" sz="1400" b="0" dirty="0" smtClean="0">
                  <a:solidFill>
                    <a:srgbClr val="292934"/>
                  </a:solidFill>
                  <a:latin typeface="+mn-lt"/>
                  <a:cs typeface="Verdana"/>
                </a:rPr>
                <a:t>primipare; in questo esempio di larghezza costante </a:t>
              </a:r>
              <a:endParaRPr lang="it-IT" sz="1400" dirty="0">
                <a:solidFill>
                  <a:srgbClr val="292934"/>
                </a:solidFill>
                <a:latin typeface="+mn-lt"/>
                <a:cs typeface="Verdana"/>
              </a:endParaRPr>
            </a:p>
            <a:p>
              <a:pPr algn="just" eaLnBrk="1" hangingPunct="1">
                <a:spcBef>
                  <a:spcPct val="50000"/>
                </a:spcBef>
              </a:pPr>
              <a:r>
                <a:rPr lang="it-IT" sz="1400" dirty="0">
                  <a:solidFill>
                    <a:srgbClr val="292934"/>
                  </a:solidFill>
                  <a:latin typeface="+mn-lt"/>
                  <a:cs typeface="Verdana"/>
                </a:rPr>
                <a:t>Marker = (limite superiore + limite inferiore)/2</a:t>
              </a:r>
            </a:p>
            <a:p>
              <a:pPr algn="just" eaLnBrk="1" hangingPunct="1">
                <a:spcBef>
                  <a:spcPct val="50000"/>
                </a:spcBef>
              </a:pPr>
              <a:r>
                <a:rPr lang="it-IT" sz="1400" b="0" dirty="0">
                  <a:solidFill>
                    <a:srgbClr val="292934"/>
                  </a:solidFill>
                  <a:latin typeface="+mn-lt"/>
                  <a:cs typeface="Verdana"/>
                </a:rPr>
                <a:t>Il marker </a:t>
              </a:r>
              <a:r>
                <a:rPr lang="it-IT" sz="1400" b="0" i="1" dirty="0">
                  <a:solidFill>
                    <a:srgbClr val="292934"/>
                  </a:solidFill>
                  <a:latin typeface="+mn-lt"/>
                  <a:cs typeface="Verdana"/>
                </a:rPr>
                <a:t>m</a:t>
              </a:r>
              <a:r>
                <a:rPr lang="it-IT" sz="1400" b="0" baseline="-25000" dirty="0">
                  <a:solidFill>
                    <a:srgbClr val="292934"/>
                  </a:solidFill>
                  <a:latin typeface="+mn-lt"/>
                  <a:cs typeface="Verdana"/>
                </a:rPr>
                <a:t>i 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  <a:cs typeface="Verdana"/>
                </a:rPr>
                <a:t>è il valore medio di ciascuna </a:t>
              </a:r>
              <a:r>
                <a:rPr lang="it-IT" sz="1400" b="0" dirty="0" smtClean="0">
                  <a:solidFill>
                    <a:srgbClr val="292934"/>
                  </a:solidFill>
                  <a:latin typeface="+mn-lt"/>
                  <a:cs typeface="Verdana"/>
                </a:rPr>
                <a:t>classe e rappresenta 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  <a:cs typeface="Verdana"/>
                </a:rPr>
                <a:t>tutti i valori della classe.</a:t>
              </a:r>
            </a:p>
            <a:p>
              <a:pPr algn="just" eaLnBrk="1" hangingPunct="1">
                <a:spcBef>
                  <a:spcPct val="50000"/>
                </a:spcBef>
              </a:pPr>
              <a:r>
                <a:rPr lang="it-IT" sz="1400" b="0" dirty="0" smtClean="0">
                  <a:solidFill>
                    <a:srgbClr val="292934"/>
                  </a:solidFill>
                  <a:latin typeface="+mn-lt"/>
                  <a:cs typeface="Verdana"/>
                </a:rPr>
                <a:t>La 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  <a:cs typeface="Verdana"/>
                </a:rPr>
                <a:t>I classe contiene i valori della variabile x compresi fra [18 e 22] ed il valore </a:t>
              </a:r>
              <a:r>
                <a:rPr lang="it-IT" sz="1400" b="0" i="1" dirty="0">
                  <a:solidFill>
                    <a:srgbClr val="292934"/>
                  </a:solidFill>
                  <a:latin typeface="+mn-lt"/>
                  <a:cs typeface="Verdana"/>
                </a:rPr>
                <a:t>m</a:t>
              </a:r>
              <a:r>
                <a:rPr lang="it-IT" sz="1400" b="0" baseline="-25000" dirty="0">
                  <a:solidFill>
                    <a:srgbClr val="292934"/>
                  </a:solidFill>
                  <a:latin typeface="+mn-lt"/>
                  <a:cs typeface="Verdana"/>
                </a:rPr>
                <a:t>i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  <a:cs typeface="Verdana"/>
                </a:rPr>
                <a:t>=20 </a:t>
              </a:r>
              <a:r>
                <a:rPr lang="it-IT" sz="1400" b="0" dirty="0" smtClean="0">
                  <a:solidFill>
                    <a:srgbClr val="292934"/>
                  </a:solidFill>
                  <a:latin typeface="+mn-lt"/>
                  <a:cs typeface="Verdana"/>
                </a:rPr>
                <a:t>rappresenta tutti i valori </a:t>
              </a:r>
              <a:r>
                <a:rPr lang="it-IT" sz="1400" b="0" dirty="0">
                  <a:solidFill>
                    <a:srgbClr val="292934"/>
                  </a:solidFill>
                  <a:latin typeface="+mn-lt"/>
                  <a:cs typeface="Verdana"/>
                </a:rPr>
                <a:t>della classe.     </a:t>
              </a:r>
            </a:p>
          </p:txBody>
        </p:sp>
        <p:sp>
          <p:nvSpPr>
            <p:cNvPr id="2" name="CasellaDiTesto 1"/>
            <p:cNvSpPr txBox="1"/>
            <p:nvPr/>
          </p:nvSpPr>
          <p:spPr>
            <a:xfrm>
              <a:off x="465512" y="4354056"/>
              <a:ext cx="38068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smtClean="0">
                  <a:latin typeface="+mn-lt"/>
                </a:rPr>
                <a:t>Informazioni disponibili</a:t>
              </a:r>
              <a:endParaRPr lang="it-IT" sz="1600">
                <a:latin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54000"/>
            <a:ext cx="7772400" cy="838200"/>
          </a:xfrm>
        </p:spPr>
        <p:txBody>
          <a:bodyPr/>
          <a:lstStyle/>
          <a:p>
            <a:pPr eaLnBrk="1" hangingPunct="1"/>
            <a:r>
              <a:rPr lang="it-IT" sz="3200" b="0" dirty="0">
                <a:latin typeface="Tahoma" charset="0"/>
              </a:rPr>
              <a:t>Media di dati raggruppati</a:t>
            </a:r>
          </a:p>
        </p:txBody>
      </p:sp>
      <p:pic>
        <p:nvPicPr>
          <p:cNvPr id="3789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89" r="34764" b="10274"/>
          <a:stretch>
            <a:fillRect/>
          </a:stretch>
        </p:blipFill>
        <p:spPr bwMode="auto">
          <a:xfrm>
            <a:off x="325438" y="1240298"/>
            <a:ext cx="2179637" cy="1643063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</p:pic>
      <p:pic>
        <p:nvPicPr>
          <p:cNvPr id="3789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" t="3596" r="7874" b="3596"/>
          <a:stretch>
            <a:fillRect/>
          </a:stretch>
        </p:blipFill>
        <p:spPr bwMode="auto">
          <a:xfrm>
            <a:off x="2740928" y="1009650"/>
            <a:ext cx="328295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 Box 7"/>
          <p:cNvSpPr txBox="1">
            <a:spLocks noChangeArrowheads="1"/>
          </p:cNvSpPr>
          <p:nvPr/>
        </p:nvSpPr>
        <p:spPr bwMode="auto">
          <a:xfrm>
            <a:off x="342900" y="3293958"/>
            <a:ext cx="8115300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ts val="6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La media di un set di dati raggruppati in classi si ottiene dividendo la somma dei prodotti </a:t>
            </a:r>
            <a:r>
              <a:rPr lang="it-IT" sz="1600" b="0" i="1" dirty="0" err="1">
                <a:solidFill>
                  <a:srgbClr val="292934"/>
                </a:solidFill>
                <a:latin typeface="Calibri"/>
                <a:cs typeface="Calibri"/>
              </a:rPr>
              <a:t>m</a:t>
            </a:r>
            <a:r>
              <a:rPr lang="it-IT" sz="1600" b="0" baseline="-30000" dirty="0" err="1">
                <a:solidFill>
                  <a:srgbClr val="292934"/>
                </a:solidFill>
                <a:latin typeface="Calibri"/>
                <a:cs typeface="Calibri"/>
              </a:rPr>
              <a:t>i</a:t>
            </a:r>
            <a:r>
              <a:rPr lang="it-IT" sz="1600" b="0" dirty="0" err="1">
                <a:solidFill>
                  <a:srgbClr val="292934"/>
                </a:solidFill>
                <a:latin typeface="Calibri"/>
                <a:cs typeface="Calibri"/>
                <a:sym typeface="Symbol" charset="0"/>
              </a:rPr>
              <a:t></a:t>
            </a:r>
            <a:r>
              <a:rPr lang="it-IT" sz="1600" b="0" i="1" dirty="0" err="1">
                <a:solidFill>
                  <a:srgbClr val="292934"/>
                </a:solidFill>
                <a:latin typeface="Calibri"/>
                <a:cs typeface="Calibri"/>
              </a:rPr>
              <a:t>f</a:t>
            </a:r>
            <a:r>
              <a:rPr lang="it-IT" sz="1600" b="0" baseline="-30000" dirty="0" err="1">
                <a:solidFill>
                  <a:srgbClr val="292934"/>
                </a:solidFill>
                <a:latin typeface="Calibri"/>
                <a:cs typeface="Calibri"/>
              </a:rPr>
              <a:t>i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(marker x frequenza) di ciascuna classe per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il numero di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valori (</a:t>
            </a:r>
            <a:r>
              <a:rPr lang="it-IT" sz="1600" b="0" i="1" dirty="0" err="1" smtClean="0">
                <a:solidFill>
                  <a:srgbClr val="292934"/>
                </a:solidFill>
                <a:latin typeface="Calibri"/>
                <a:cs typeface="Calibri"/>
              </a:rPr>
              <a:t>n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) presenti nel </a:t>
            </a:r>
            <a:r>
              <a:rPr lang="it-IT" sz="1600" b="0" dirty="0">
                <a:solidFill>
                  <a:srgbClr val="292934"/>
                </a:solidFill>
                <a:latin typeface="Calibri"/>
                <a:cs typeface="Calibri"/>
              </a:rPr>
              <a:t>data 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set (</a:t>
            </a:r>
            <a:r>
              <a:rPr lang="it-IT" sz="1600" i="1" dirty="0" smtClean="0">
                <a:solidFill>
                  <a:srgbClr val="292934"/>
                </a:solidFill>
                <a:latin typeface="Calibri"/>
                <a:cs typeface="Calibri"/>
              </a:rPr>
              <a:t>media pesata dei valori marker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).</a:t>
            </a:r>
          </a:p>
          <a:p>
            <a:pPr algn="just" eaLnBrk="1" hangingPunct="1">
              <a:spcBef>
                <a:spcPts val="600"/>
              </a:spcBef>
              <a:buFontTx/>
              <a:buChar char="•"/>
            </a:pPr>
            <a:r>
              <a:rPr lang="it-IT" sz="1600" b="0" i="1" dirty="0" smtClean="0">
                <a:solidFill>
                  <a:srgbClr val="292934"/>
                </a:solidFill>
                <a:latin typeface="Calibri"/>
                <a:cs typeface="Calibri"/>
              </a:rPr>
              <a:t>La media di un data set raggruppato è </a:t>
            </a:r>
            <a:r>
              <a:rPr lang="it-IT" sz="1600" b="0" i="1" u="sng" dirty="0" smtClean="0">
                <a:solidFill>
                  <a:srgbClr val="292934"/>
                </a:solidFill>
                <a:latin typeface="Calibri"/>
                <a:cs typeface="Calibri"/>
              </a:rPr>
              <a:t>la media pesata </a:t>
            </a:r>
            <a:r>
              <a:rPr lang="it-IT" sz="1600" b="0" i="1" dirty="0" smtClean="0">
                <a:solidFill>
                  <a:srgbClr val="292934"/>
                </a:solidFill>
                <a:latin typeface="Calibri"/>
                <a:cs typeface="Calibri"/>
              </a:rPr>
              <a:t>dei marker m</a:t>
            </a:r>
            <a:r>
              <a:rPr lang="it-IT" sz="1600" b="0" baseline="-30000" dirty="0" smtClean="0">
                <a:solidFill>
                  <a:srgbClr val="292934"/>
                </a:solidFill>
                <a:latin typeface="Calibri"/>
                <a:cs typeface="Calibri"/>
              </a:rPr>
              <a:t>i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, il peso di ciascuna classe è il rapporto fra frequenza della classe, </a:t>
            </a:r>
            <a:r>
              <a:rPr lang="it-IT" sz="1600" b="0" i="1" dirty="0" smtClean="0">
                <a:solidFill>
                  <a:srgbClr val="292934"/>
                </a:solidFill>
                <a:latin typeface="Calibri"/>
                <a:cs typeface="Calibri"/>
              </a:rPr>
              <a:t>f</a:t>
            </a:r>
            <a:r>
              <a:rPr lang="it-IT" sz="1600" b="0" baseline="-30000" dirty="0" smtClean="0">
                <a:solidFill>
                  <a:srgbClr val="292934"/>
                </a:solidFill>
                <a:latin typeface="Calibri"/>
                <a:cs typeface="Calibri"/>
              </a:rPr>
              <a:t>i</a:t>
            </a:r>
            <a:r>
              <a:rPr lang="it-IT" sz="1600" b="0" dirty="0" smtClean="0">
                <a:solidFill>
                  <a:srgbClr val="292934"/>
                </a:solidFill>
                <a:latin typeface="Calibri"/>
                <a:cs typeface="Calibri"/>
              </a:rPr>
              <a:t> , e numero totale delle osservazioni.  </a:t>
            </a:r>
            <a:endParaRPr lang="it-IT" sz="1600" b="0" dirty="0">
              <a:solidFill>
                <a:srgbClr val="292934"/>
              </a:solidFill>
              <a:latin typeface="Calibri"/>
              <a:cs typeface="Calibri"/>
            </a:endParaRPr>
          </a:p>
        </p:txBody>
      </p:sp>
      <p:graphicFrame>
        <p:nvGraphicFramePr>
          <p:cNvPr id="3789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2271321"/>
              </p:ext>
            </p:extLst>
          </p:nvPr>
        </p:nvGraphicFramePr>
        <p:xfrm>
          <a:off x="971550" y="5470525"/>
          <a:ext cx="45021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933" name="Equation" r:id="rId5" imgW="3400920" imgH="383760" progId="Equation.3">
                  <p:embed/>
                </p:oleObj>
              </mc:Choice>
              <mc:Fallback>
                <p:oleObj name="Equation" r:id="rId5" imgW="3400920" imgH="383760" progId="Equation.3">
                  <p:embed/>
                  <p:pic>
                    <p:nvPicPr>
                      <p:cNvPr id="0" name="Picture 2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5470525"/>
                        <a:ext cx="4502150" cy="5143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8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9077539"/>
              </p:ext>
            </p:extLst>
          </p:nvPr>
        </p:nvGraphicFramePr>
        <p:xfrm>
          <a:off x="6456363" y="1065213"/>
          <a:ext cx="2171700" cy="1273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934" name="Equation" r:id="rId7" imgW="1701478" imgH="977785" progId="Equation.3">
                  <p:embed/>
                </p:oleObj>
              </mc:Choice>
              <mc:Fallback>
                <p:oleObj name="Equation" r:id="rId7" imgW="1701478" imgH="977785" progId="Equation.3">
                  <p:embed/>
                  <p:pic>
                    <p:nvPicPr>
                      <p:cNvPr id="0" name="Picture 2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6363" y="1065213"/>
                        <a:ext cx="2171700" cy="12731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900" name="Line 16"/>
          <p:cNvSpPr>
            <a:spLocks noChangeShapeType="1"/>
          </p:cNvSpPr>
          <p:nvPr/>
        </p:nvSpPr>
        <p:spPr bwMode="auto">
          <a:xfrm>
            <a:off x="555625" y="4800728"/>
            <a:ext cx="8072438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 dirty="0">
              <a:solidFill>
                <a:srgbClr val="292934"/>
              </a:solidFill>
            </a:endParaRPr>
          </a:p>
        </p:txBody>
      </p:sp>
      <p:graphicFrame>
        <p:nvGraphicFramePr>
          <p:cNvPr id="37901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0651454"/>
              </p:ext>
            </p:extLst>
          </p:nvPr>
        </p:nvGraphicFramePr>
        <p:xfrm>
          <a:off x="955675" y="6065838"/>
          <a:ext cx="45021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935" name="Equation" r:id="rId9" imgW="3400920" imgH="383760" progId="Equation.3">
                  <p:embed/>
                </p:oleObj>
              </mc:Choice>
              <mc:Fallback>
                <p:oleObj name="Equation" r:id="rId9" imgW="3400920" imgH="383760" progId="Equation.3">
                  <p:embed/>
                  <p:pic>
                    <p:nvPicPr>
                      <p:cNvPr id="0" name="Picture 2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5675" y="6065838"/>
                        <a:ext cx="4502150" cy="5143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po 1"/>
          <p:cNvGrpSpPr/>
          <p:nvPr/>
        </p:nvGrpSpPr>
        <p:grpSpPr>
          <a:xfrm>
            <a:off x="226582" y="4862513"/>
            <a:ext cx="8542793" cy="514350"/>
            <a:chOff x="226582" y="4862513"/>
            <a:chExt cx="8542793" cy="514350"/>
          </a:xfrm>
        </p:grpSpPr>
        <p:graphicFrame>
          <p:nvGraphicFramePr>
            <p:cNvPr id="37893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83341055"/>
                </p:ext>
              </p:extLst>
            </p:nvPr>
          </p:nvGraphicFramePr>
          <p:xfrm>
            <a:off x="226582" y="4862513"/>
            <a:ext cx="5180013" cy="514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9936" name="Equation" r:id="rId11" imgW="3922200" imgH="383760" progId="Equation.3">
                    <p:embed/>
                  </p:oleObj>
                </mc:Choice>
                <mc:Fallback>
                  <p:oleObj name="Equation" r:id="rId11" imgW="3922200" imgH="383760" progId="Equation.3">
                    <p:embed/>
                    <p:pic>
                      <p:nvPicPr>
                        <p:cNvPr id="0" name="Picture 2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6582" y="4862513"/>
                          <a:ext cx="5180013" cy="514350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911" name="AutoShape 18"/>
            <p:cNvSpPr>
              <a:spLocks noChangeArrowheads="1"/>
            </p:cNvSpPr>
            <p:nvPr/>
          </p:nvSpPr>
          <p:spPr bwMode="auto">
            <a:xfrm>
              <a:off x="6037288" y="4979988"/>
              <a:ext cx="682625" cy="319087"/>
            </a:xfrm>
            <a:prstGeom prst="leftArrow">
              <a:avLst>
                <a:gd name="adj1" fmla="val 50000"/>
                <a:gd name="adj2" fmla="val 53483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solidFill>
                  <a:srgbClr val="292934"/>
                </a:solidFill>
              </a:endParaRPr>
            </a:p>
          </p:txBody>
        </p:sp>
        <p:sp>
          <p:nvSpPr>
            <p:cNvPr id="37912" name="Text Box 19"/>
            <p:cNvSpPr txBox="1">
              <a:spLocks noChangeArrowheads="1"/>
            </p:cNvSpPr>
            <p:nvPr/>
          </p:nvSpPr>
          <p:spPr bwMode="auto">
            <a:xfrm>
              <a:off x="7131075" y="4905375"/>
              <a:ext cx="1638300" cy="457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b="0" dirty="0">
                  <a:solidFill>
                    <a:srgbClr val="292934"/>
                  </a:solidFill>
                  <a:latin typeface="Symbol" charset="0"/>
                </a:rPr>
                <a:t>m</a:t>
              </a:r>
              <a:r>
                <a:rPr lang="it-IT" b="0" dirty="0">
                  <a:solidFill>
                    <a:srgbClr val="292934"/>
                  </a:solidFill>
                </a:rPr>
                <a:t>, </a:t>
              </a:r>
              <a:r>
                <a:rPr lang="it-IT" b="0" i="1" dirty="0" err="1">
                  <a:solidFill>
                    <a:srgbClr val="292934"/>
                  </a:solidFill>
                </a:rPr>
                <a:t>N</a:t>
              </a:r>
              <a:r>
                <a:rPr lang="it-IT" b="0" dirty="0">
                  <a:solidFill>
                    <a:srgbClr val="292934"/>
                  </a:solidFill>
                </a:rPr>
                <a:t> </a:t>
              </a:r>
            </a:p>
          </p:txBody>
        </p:sp>
      </p:grpSp>
      <p:sp>
        <p:nvSpPr>
          <p:cNvPr id="37908" name="AutoShape 22"/>
          <p:cNvSpPr>
            <a:spLocks noChangeArrowheads="1"/>
          </p:cNvSpPr>
          <p:nvPr/>
        </p:nvSpPr>
        <p:spPr bwMode="auto">
          <a:xfrm>
            <a:off x="6037288" y="5568156"/>
            <a:ext cx="682625" cy="319088"/>
          </a:xfrm>
          <a:prstGeom prst="leftArrow">
            <a:avLst>
              <a:gd name="adj1" fmla="val 50000"/>
              <a:gd name="adj2" fmla="val 5348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>
              <a:solidFill>
                <a:srgbClr val="292934"/>
              </a:solidFill>
            </a:endParaRPr>
          </a:p>
        </p:txBody>
      </p:sp>
      <p:sp>
        <p:nvSpPr>
          <p:cNvPr id="37909" name="Text Box 23"/>
          <p:cNvSpPr txBox="1">
            <a:spLocks noChangeArrowheads="1"/>
          </p:cNvSpPr>
          <p:nvPr/>
        </p:nvSpPr>
        <p:spPr bwMode="auto">
          <a:xfrm>
            <a:off x="7131075" y="5499100"/>
            <a:ext cx="16383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b="0" dirty="0">
                <a:solidFill>
                  <a:srgbClr val="292934"/>
                </a:solidFill>
                <a:latin typeface="Symbol" charset="0"/>
              </a:rPr>
              <a:t>   </a:t>
            </a:r>
            <a:r>
              <a:rPr lang="it-IT" b="0" dirty="0">
                <a:solidFill>
                  <a:srgbClr val="292934"/>
                </a:solidFill>
              </a:rPr>
              <a:t>, </a:t>
            </a:r>
            <a:r>
              <a:rPr lang="it-IT" b="0" i="1" dirty="0" err="1">
                <a:solidFill>
                  <a:srgbClr val="292934"/>
                </a:solidFill>
              </a:rPr>
              <a:t>n</a:t>
            </a:r>
            <a:r>
              <a:rPr lang="it-IT" b="0" i="1" dirty="0">
                <a:solidFill>
                  <a:srgbClr val="292934"/>
                </a:solidFill>
              </a:rPr>
              <a:t>, m</a:t>
            </a:r>
            <a:r>
              <a:rPr lang="it-IT" b="0" i="1" baseline="-25000" dirty="0">
                <a:solidFill>
                  <a:srgbClr val="292934"/>
                </a:solidFill>
              </a:rPr>
              <a:t>i</a:t>
            </a:r>
            <a:r>
              <a:rPr lang="it-IT" b="0" i="1" dirty="0">
                <a:solidFill>
                  <a:srgbClr val="292934"/>
                </a:solidFill>
              </a:rPr>
              <a:t>, f</a:t>
            </a:r>
            <a:r>
              <a:rPr lang="it-IT" b="0" i="1" baseline="-25000" dirty="0">
                <a:solidFill>
                  <a:srgbClr val="292934"/>
                </a:solidFill>
              </a:rPr>
              <a:t>i</a:t>
            </a:r>
            <a:r>
              <a:rPr lang="it-IT" b="0" dirty="0">
                <a:solidFill>
                  <a:srgbClr val="292934"/>
                </a:solidFill>
              </a:rPr>
              <a:t> </a:t>
            </a:r>
          </a:p>
        </p:txBody>
      </p:sp>
      <p:graphicFrame>
        <p:nvGraphicFramePr>
          <p:cNvPr id="37910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2728679"/>
              </p:ext>
            </p:extLst>
          </p:nvPr>
        </p:nvGraphicFramePr>
        <p:xfrm>
          <a:off x="7160545" y="5545931"/>
          <a:ext cx="306388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937" name="Equation" r:id="rId13" imgW="139616" imgH="165000" progId="Equation.3">
                  <p:embed/>
                </p:oleObj>
              </mc:Choice>
              <mc:Fallback>
                <p:oleObj name="Equation" r:id="rId13" imgW="139616" imgH="165000" progId="Equation.3">
                  <p:embed/>
                  <p:pic>
                    <p:nvPicPr>
                      <p:cNvPr id="0" name="Picture 2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0545" y="5545931"/>
                        <a:ext cx="306388" cy="36353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904" name="Gruppo 2"/>
          <p:cNvGrpSpPr>
            <a:grpSpLocks/>
          </p:cNvGrpSpPr>
          <p:nvPr/>
        </p:nvGrpSpPr>
        <p:grpSpPr bwMode="auto">
          <a:xfrm>
            <a:off x="6037288" y="6110288"/>
            <a:ext cx="2732087" cy="457200"/>
            <a:chOff x="5640388" y="6110288"/>
            <a:chExt cx="2732087" cy="457200"/>
          </a:xfrm>
        </p:grpSpPr>
        <p:sp>
          <p:nvSpPr>
            <p:cNvPr id="37906" name="AutoShape 25"/>
            <p:cNvSpPr>
              <a:spLocks noChangeArrowheads="1"/>
            </p:cNvSpPr>
            <p:nvPr/>
          </p:nvSpPr>
          <p:spPr bwMode="auto">
            <a:xfrm>
              <a:off x="5640388" y="6184901"/>
              <a:ext cx="682625" cy="319088"/>
            </a:xfrm>
            <a:prstGeom prst="leftArrow">
              <a:avLst>
                <a:gd name="adj1" fmla="val 50000"/>
                <a:gd name="adj2" fmla="val 53483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solidFill>
                  <a:srgbClr val="292934"/>
                </a:solidFill>
              </a:endParaRPr>
            </a:p>
          </p:txBody>
        </p:sp>
        <p:sp>
          <p:nvSpPr>
            <p:cNvPr id="37907" name="Text Box 26"/>
            <p:cNvSpPr txBox="1">
              <a:spLocks noChangeArrowheads="1"/>
            </p:cNvSpPr>
            <p:nvPr/>
          </p:nvSpPr>
          <p:spPr bwMode="auto">
            <a:xfrm>
              <a:off x="6734175" y="6110288"/>
              <a:ext cx="1638300" cy="457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b="0" dirty="0">
                  <a:solidFill>
                    <a:srgbClr val="292934"/>
                  </a:solidFill>
                  <a:latin typeface="Symbol" charset="0"/>
                </a:rPr>
                <a:t>    </a:t>
              </a:r>
              <a:r>
                <a:rPr lang="it-IT" b="0" dirty="0">
                  <a:solidFill>
                    <a:srgbClr val="292934"/>
                  </a:solidFill>
                </a:rPr>
                <a:t>, </a:t>
              </a:r>
              <a:r>
                <a:rPr lang="it-IT" b="0" i="1" dirty="0" err="1">
                  <a:solidFill>
                    <a:srgbClr val="292934"/>
                  </a:solidFill>
                </a:rPr>
                <a:t>n</a:t>
              </a:r>
              <a:r>
                <a:rPr lang="it-IT" b="0" dirty="0">
                  <a:solidFill>
                    <a:srgbClr val="292934"/>
                  </a:solidFill>
                </a:rPr>
                <a:t>, </a:t>
              </a:r>
              <a:r>
                <a:rPr lang="it-IT" b="0" i="1" dirty="0">
                  <a:solidFill>
                    <a:srgbClr val="292934"/>
                  </a:solidFill>
                </a:rPr>
                <a:t>x</a:t>
              </a:r>
              <a:r>
                <a:rPr lang="it-IT" b="0" i="1" baseline="-25000" dirty="0">
                  <a:solidFill>
                    <a:srgbClr val="292934"/>
                  </a:solidFill>
                </a:rPr>
                <a:t>i</a:t>
              </a:r>
              <a:r>
                <a:rPr lang="it-IT" b="0" dirty="0">
                  <a:solidFill>
                    <a:srgbClr val="292934"/>
                  </a:solidFill>
                </a:rPr>
                <a:t> </a:t>
              </a:r>
            </a:p>
          </p:txBody>
        </p:sp>
      </p:grpSp>
      <p:graphicFrame>
        <p:nvGraphicFramePr>
          <p:cNvPr id="37905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3189473"/>
              </p:ext>
            </p:extLst>
          </p:nvPr>
        </p:nvGraphicFramePr>
        <p:xfrm>
          <a:off x="7190028" y="6202363"/>
          <a:ext cx="306388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938" name="Equation" r:id="rId15" imgW="139616" imgH="165000" progId="Equation.3">
                  <p:embed/>
                </p:oleObj>
              </mc:Choice>
              <mc:Fallback>
                <p:oleObj name="Equation" r:id="rId15" imgW="139616" imgH="165000" progId="Equation.3">
                  <p:embed/>
                  <p:pic>
                    <p:nvPicPr>
                      <p:cNvPr id="0" name="Picture 2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0028" y="6202363"/>
                        <a:ext cx="306388" cy="36353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4"/>
          <p:cNvSpPr>
            <a:spLocks noGrp="1" noChangeArrowheads="1"/>
          </p:cNvSpPr>
          <p:nvPr>
            <p:ph type="title"/>
          </p:nvPr>
        </p:nvSpPr>
        <p:spPr>
          <a:xfrm>
            <a:off x="696565" y="254000"/>
            <a:ext cx="7161213" cy="890588"/>
          </a:xfrm>
        </p:spPr>
        <p:txBody>
          <a:bodyPr>
            <a:normAutofit/>
          </a:bodyPr>
          <a:lstStyle/>
          <a:p>
            <a:pPr eaLnBrk="1" hangingPunct="1"/>
            <a:r>
              <a:rPr lang="it-IT" b="0" dirty="0">
                <a:latin typeface="Tahoma" charset="0"/>
              </a:rPr>
              <a:t>Varianza di Dati Raggruppati</a:t>
            </a:r>
          </a:p>
        </p:txBody>
      </p:sp>
      <p:pic>
        <p:nvPicPr>
          <p:cNvPr id="38914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" t="3596" r="7874" b="3596"/>
          <a:stretch>
            <a:fillRect/>
          </a:stretch>
        </p:blipFill>
        <p:spPr bwMode="auto">
          <a:xfrm>
            <a:off x="528637" y="1246187"/>
            <a:ext cx="3850539" cy="2614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77"/>
          <a:stretch>
            <a:fillRect/>
          </a:stretch>
        </p:blipFill>
        <p:spPr bwMode="auto">
          <a:xfrm>
            <a:off x="506284" y="4126862"/>
            <a:ext cx="4308475" cy="161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6" name="Text Box 11"/>
          <p:cNvSpPr txBox="1">
            <a:spLocks noChangeArrowheads="1"/>
          </p:cNvSpPr>
          <p:nvPr/>
        </p:nvSpPr>
        <p:spPr bwMode="auto">
          <a:xfrm>
            <a:off x="3994150" y="1293813"/>
            <a:ext cx="4719638" cy="1190625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30000"/>
              </a:spcBef>
            </a:pPr>
            <a:r>
              <a:rPr lang="it-IT" sz="1400" b="0" dirty="0">
                <a:solidFill>
                  <a:srgbClr val="292934"/>
                </a:solidFill>
                <a:latin typeface="Calibri"/>
                <a:cs typeface="Calibri"/>
              </a:rPr>
              <a:t>Il marker di ciascuna classe è il valore medio delle osservazioni che sono presenti nella classe, quindi la varianza per dati raggruppati è calcolata come distanza al quadrato di ciascun marker m</a:t>
            </a:r>
            <a:r>
              <a:rPr lang="it-IT" sz="1400" b="0" baseline="-25000" dirty="0">
                <a:solidFill>
                  <a:srgbClr val="292934"/>
                </a:solidFill>
                <a:latin typeface="Calibri"/>
                <a:cs typeface="Calibri"/>
              </a:rPr>
              <a:t>i</a:t>
            </a:r>
            <a:r>
              <a:rPr lang="it-IT" sz="1400" b="0" dirty="0">
                <a:solidFill>
                  <a:srgbClr val="292934"/>
                </a:solidFill>
                <a:latin typeface="Calibri"/>
                <a:cs typeface="Calibri"/>
              </a:rPr>
              <a:t> dal valore medio </a:t>
            </a:r>
            <a:r>
              <a:rPr lang="it-IT" sz="1400" b="0" u="sng" dirty="0">
                <a:solidFill>
                  <a:srgbClr val="292934"/>
                </a:solidFill>
                <a:latin typeface="Calibri"/>
                <a:cs typeface="Calibri"/>
              </a:rPr>
              <a:t>x</a:t>
            </a:r>
            <a:r>
              <a:rPr lang="it-IT" sz="1400" b="0" dirty="0">
                <a:solidFill>
                  <a:srgbClr val="292934"/>
                </a:solidFill>
                <a:latin typeface="Calibri"/>
                <a:cs typeface="Calibri"/>
              </a:rPr>
              <a:t>  moltiplicato per la rispettiva frequenza f</a:t>
            </a:r>
            <a:r>
              <a:rPr lang="it-IT" sz="1400" b="0" baseline="-25000" dirty="0">
                <a:solidFill>
                  <a:srgbClr val="292934"/>
                </a:solidFill>
                <a:latin typeface="Calibri"/>
                <a:cs typeface="Calibri"/>
              </a:rPr>
              <a:t>i</a:t>
            </a:r>
            <a:r>
              <a:rPr lang="it-IT" sz="1400" b="0" dirty="0">
                <a:solidFill>
                  <a:srgbClr val="292934"/>
                </a:solidFill>
                <a:latin typeface="Calibri"/>
                <a:cs typeface="Calibri"/>
              </a:rPr>
              <a:t>.</a:t>
            </a:r>
          </a:p>
        </p:txBody>
      </p:sp>
      <p:sp>
        <p:nvSpPr>
          <p:cNvPr id="38917" name="Text Box 13"/>
          <p:cNvSpPr txBox="1">
            <a:spLocks noChangeArrowheads="1"/>
          </p:cNvSpPr>
          <p:nvPr/>
        </p:nvSpPr>
        <p:spPr bwMode="auto">
          <a:xfrm>
            <a:off x="506284" y="5717126"/>
            <a:ext cx="43053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400" b="0" dirty="0">
                <a:solidFill>
                  <a:srgbClr val="292934"/>
                </a:solidFill>
                <a:latin typeface="Tahoma" charset="0"/>
              </a:rPr>
              <a:t>La deviazione standard </a:t>
            </a:r>
            <a:r>
              <a:rPr lang="it-IT" sz="1400" b="0" dirty="0" err="1">
                <a:solidFill>
                  <a:srgbClr val="292934"/>
                </a:solidFill>
                <a:latin typeface="Tahoma" charset="0"/>
              </a:rPr>
              <a:t>dell</a:t>
            </a:r>
            <a:r>
              <a:rPr lang="ja-JP" altLang="it-IT" sz="1400" b="0" dirty="0">
                <a:solidFill>
                  <a:srgbClr val="292934"/>
                </a:solidFill>
                <a:latin typeface="Tahoma" charset="0"/>
              </a:rPr>
              <a:t>’</a:t>
            </a:r>
            <a:r>
              <a:rPr lang="it-IT" altLang="ja-JP" sz="1400" b="0" dirty="0">
                <a:solidFill>
                  <a:srgbClr val="292934"/>
                </a:solidFill>
                <a:latin typeface="Tahoma" charset="0"/>
              </a:rPr>
              <a:t>età delle primipare del campione esaminato è </a:t>
            </a:r>
            <a:r>
              <a:rPr lang="it-IT" altLang="ja-JP" sz="1400" b="0" dirty="0" err="1">
                <a:solidFill>
                  <a:srgbClr val="292934"/>
                </a:solidFill>
                <a:latin typeface="Tahoma" charset="0"/>
              </a:rPr>
              <a:t>all</a:t>
            </a:r>
            <a:r>
              <a:rPr lang="ja-JP" altLang="it-IT" sz="1400" b="0" dirty="0">
                <a:solidFill>
                  <a:srgbClr val="292934"/>
                </a:solidFill>
                <a:latin typeface="Tahoma" charset="0"/>
              </a:rPr>
              <a:t>’</a:t>
            </a:r>
            <a:r>
              <a:rPr lang="it-IT" altLang="ja-JP" sz="1400" b="0" dirty="0">
                <a:solidFill>
                  <a:srgbClr val="292934"/>
                </a:solidFill>
                <a:latin typeface="Tahoma" charset="0"/>
              </a:rPr>
              <a:t>incirca pari 1.18 anni</a:t>
            </a:r>
            <a:endParaRPr lang="it-IT" sz="1400" b="0" dirty="0">
              <a:solidFill>
                <a:srgbClr val="292934"/>
              </a:solidFill>
              <a:latin typeface="Tahoma" charset="0"/>
            </a:endParaRPr>
          </a:p>
        </p:txBody>
      </p:sp>
      <p:sp>
        <p:nvSpPr>
          <p:cNvPr id="38918" name="Text Box 14"/>
          <p:cNvSpPr txBox="1">
            <a:spLocks noChangeArrowheads="1"/>
          </p:cNvSpPr>
          <p:nvPr/>
        </p:nvSpPr>
        <p:spPr bwMode="auto">
          <a:xfrm>
            <a:off x="546100" y="6191250"/>
            <a:ext cx="53006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dirty="0">
                <a:solidFill>
                  <a:srgbClr val="292934"/>
                </a:solidFill>
                <a:latin typeface="Calibri"/>
                <a:cs typeface="Calibri"/>
              </a:rPr>
              <a:t>Esempi: </a:t>
            </a:r>
            <a:r>
              <a:rPr lang="it-IT" sz="2000" dirty="0">
                <a:solidFill>
                  <a:srgbClr val="292934"/>
                </a:solidFill>
                <a:latin typeface="Calibri"/>
                <a:cs typeface="Calibri"/>
                <a:hlinkClick r:id="rId5" action="ppaction://hlinkfile"/>
              </a:rPr>
              <a:t>Primipare</a:t>
            </a:r>
            <a:endParaRPr lang="it-IT" sz="2000" dirty="0">
              <a:solidFill>
                <a:srgbClr val="292934"/>
              </a:solidFill>
              <a:latin typeface="Calibri"/>
              <a:cs typeface="Calibri"/>
            </a:endParaRPr>
          </a:p>
        </p:txBody>
      </p:sp>
      <p:graphicFrame>
        <p:nvGraphicFramePr>
          <p:cNvPr id="38919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6130158"/>
              </p:ext>
            </p:extLst>
          </p:nvPr>
        </p:nvGraphicFramePr>
        <p:xfrm>
          <a:off x="5345113" y="4536838"/>
          <a:ext cx="3252787" cy="135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29" name="Equation" r:id="rId6" imgW="2793357" imgH="1129910" progId="Equation.3">
                  <p:embed/>
                </p:oleObj>
              </mc:Choice>
              <mc:Fallback>
                <p:oleObj name="Equation" r:id="rId6" imgW="2793357" imgH="1129910" progId="Equation.3">
                  <p:embed/>
                  <p:pic>
                    <p:nvPicPr>
                      <p:cNvPr id="0" name="Picture 1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5113" y="4536838"/>
                        <a:ext cx="3252787" cy="1355725"/>
                      </a:xfrm>
                      <a:prstGeom prst="rect">
                        <a:avLst/>
                      </a:prstGeom>
                      <a:solidFill>
                        <a:srgbClr val="FFF4B2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0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8272069"/>
              </p:ext>
            </p:extLst>
          </p:nvPr>
        </p:nvGraphicFramePr>
        <p:xfrm>
          <a:off x="5345113" y="3939720"/>
          <a:ext cx="15652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30" name="Equation" r:id="rId8" imgW="1307939" imgH="431570" progId="Equation.3">
                  <p:embed/>
                </p:oleObj>
              </mc:Choice>
              <mc:Fallback>
                <p:oleObj name="Equation" r:id="rId8" imgW="1307939" imgH="431570" progId="Equation.3">
                  <p:embed/>
                  <p:pic>
                    <p:nvPicPr>
                      <p:cNvPr id="0" name="Picture 1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5113" y="3939720"/>
                        <a:ext cx="1565275" cy="514350"/>
                      </a:xfrm>
                      <a:prstGeom prst="rect">
                        <a:avLst/>
                      </a:prstGeom>
                      <a:solidFill>
                        <a:srgbClr val="FFF4B2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1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2676237"/>
              </p:ext>
            </p:extLst>
          </p:nvPr>
        </p:nvGraphicFramePr>
        <p:xfrm>
          <a:off x="5345113" y="2999703"/>
          <a:ext cx="1658938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31" name="Equation" r:id="rId10" imgW="1422033" imgH="711016" progId="Equation.3">
                  <p:embed/>
                </p:oleObj>
              </mc:Choice>
              <mc:Fallback>
                <p:oleObj name="Equation" r:id="rId10" imgW="1422033" imgH="711016" progId="Equation.3">
                  <p:embed/>
                  <p:pic>
                    <p:nvPicPr>
                      <p:cNvPr id="0" name="Picture 1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5113" y="2999703"/>
                        <a:ext cx="1658938" cy="857250"/>
                      </a:xfrm>
                      <a:prstGeom prst="rect">
                        <a:avLst/>
                      </a:prstGeom>
                      <a:solidFill>
                        <a:srgbClr val="FFF4B2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Connettore 1 2"/>
          <p:cNvCxnSpPr/>
          <p:nvPr/>
        </p:nvCxnSpPr>
        <p:spPr>
          <a:xfrm>
            <a:off x="3515288" y="3980418"/>
            <a:ext cx="0" cy="1735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8696840"/>
              </p:ext>
            </p:extLst>
          </p:nvPr>
        </p:nvGraphicFramePr>
        <p:xfrm>
          <a:off x="2993976" y="3789725"/>
          <a:ext cx="304618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32" name="Equation" r:id="rId12" imgW="127800" imgH="155160" progId="Equation.3">
                  <p:embed/>
                </p:oleObj>
              </mc:Choice>
              <mc:Fallback>
                <p:oleObj name="Equation" r:id="rId12" imgW="127800" imgH="155160" progId="Equation.3">
                  <p:embed/>
                  <p:pic>
                    <p:nvPicPr>
                      <p:cNvPr id="0" name="Picture 1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3976" y="3789725"/>
                        <a:ext cx="304618" cy="36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ggett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7243503"/>
              </p:ext>
            </p:extLst>
          </p:nvPr>
        </p:nvGraphicFramePr>
        <p:xfrm>
          <a:off x="4287838" y="3706813"/>
          <a:ext cx="360362" cy="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33" name="Equation" r:id="rId14" imgW="155160" imgH="191880" progId="Equation.3">
                  <p:embed/>
                </p:oleObj>
              </mc:Choice>
              <mc:Fallback>
                <p:oleObj name="Equation" r:id="rId14" imgW="155160" imgH="191880" progId="Equation.3">
                  <p:embed/>
                  <p:pic>
                    <p:nvPicPr>
                      <p:cNvPr id="0" name="Picture 1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7838" y="3706813"/>
                        <a:ext cx="360362" cy="442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02404"/>
            <a:ext cx="8229600" cy="876945"/>
          </a:xfrm>
        </p:spPr>
        <p:txBody>
          <a:bodyPr/>
          <a:lstStyle/>
          <a:p>
            <a:r>
              <a:rPr lang="it-IT" dirty="0" smtClean="0"/>
              <a:t>Data Set Studenti Scienze Motorie </a:t>
            </a:r>
            <a:endParaRPr lang="it-IT" dirty="0"/>
          </a:p>
        </p:txBody>
      </p:sp>
      <p:pic>
        <p:nvPicPr>
          <p:cNvPr id="173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1" y="1371924"/>
            <a:ext cx="791527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0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1" y="4288436"/>
            <a:ext cx="79438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86442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455908"/>
            <a:ext cx="8229600" cy="752959"/>
          </a:xfrm>
        </p:spPr>
        <p:txBody>
          <a:bodyPr/>
          <a:lstStyle/>
          <a:p>
            <a:r>
              <a:rPr lang="it-IT" dirty="0" smtClean="0"/>
              <a:t>Data Set; Elementi, Variabili, …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77113" y="4415757"/>
            <a:ext cx="8369085" cy="1092607"/>
          </a:xfrm>
          <a:prstGeom prst="rect">
            <a:avLst/>
          </a:prstGeom>
          <a:solidFill>
            <a:srgbClr val="FFF4B2"/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dirty="0" smtClean="0">
                <a:latin typeface="Calibri"/>
                <a:cs typeface="Calibri"/>
              </a:rPr>
              <a:t>Variabile Risposta o Dipendente: </a:t>
            </a:r>
            <a:r>
              <a:rPr lang="it-IT" sz="2000" b="0" dirty="0" smtClean="0">
                <a:latin typeface="Calibri"/>
                <a:cs typeface="Calibri"/>
              </a:rPr>
              <a:t>FrC1 e FrC2</a:t>
            </a:r>
          </a:p>
          <a:p>
            <a:pPr>
              <a:spcBef>
                <a:spcPts val="600"/>
              </a:spcBef>
            </a:pPr>
            <a:r>
              <a:rPr lang="it-IT" sz="2000" dirty="0" smtClean="0">
                <a:latin typeface="Calibri"/>
                <a:cs typeface="Calibri"/>
              </a:rPr>
              <a:t>Esplicative o Indipendenti: </a:t>
            </a:r>
            <a:r>
              <a:rPr lang="it-IT" sz="2000" b="0" dirty="0" smtClean="0">
                <a:latin typeface="Calibri"/>
                <a:cs typeface="Calibri"/>
              </a:rPr>
              <a:t>Genere</a:t>
            </a:r>
            <a:r>
              <a:rPr lang="it-IT" sz="2000" dirty="0" smtClean="0">
                <a:latin typeface="Calibri"/>
                <a:cs typeface="Calibri"/>
              </a:rPr>
              <a:t>, </a:t>
            </a:r>
            <a:r>
              <a:rPr lang="it-IT" sz="2000" b="0" dirty="0" smtClean="0">
                <a:latin typeface="Calibri"/>
                <a:cs typeface="Calibri"/>
              </a:rPr>
              <a:t>Fumatore, Attività fisica, Corsa sul Posto;</a:t>
            </a:r>
            <a:r>
              <a:rPr lang="it-IT" sz="2000" dirty="0" smtClean="0">
                <a:latin typeface="Calibri"/>
                <a:cs typeface="Calibri"/>
              </a:rPr>
              <a:t>  </a:t>
            </a:r>
            <a:r>
              <a:rPr lang="it-IT" sz="2000" b="0" dirty="0" smtClean="0">
                <a:latin typeface="Calibri"/>
                <a:cs typeface="Calibri"/>
              </a:rPr>
              <a:t>Altezza e Peso espressi come Indice di Massa Corporea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77113" y="3439757"/>
            <a:ext cx="836908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dirty="0" smtClean="0">
                <a:latin typeface="Calibri"/>
                <a:cs typeface="Calibri"/>
              </a:rPr>
              <a:t>Variabile quantitativa Continua: </a:t>
            </a:r>
            <a:r>
              <a:rPr lang="it-IT" sz="2000" b="0" dirty="0" smtClean="0">
                <a:latin typeface="Calibri"/>
                <a:cs typeface="Calibri"/>
              </a:rPr>
              <a:t>FrC1, FrC2, Peso, Altezza</a:t>
            </a:r>
          </a:p>
          <a:p>
            <a:pPr>
              <a:spcBef>
                <a:spcPts val="600"/>
              </a:spcBef>
            </a:pPr>
            <a:r>
              <a:rPr lang="it-IT" sz="2000" dirty="0" smtClean="0">
                <a:latin typeface="Calibri"/>
                <a:cs typeface="Calibri"/>
              </a:rPr>
              <a:t>Variabile qualitativa Ordinale </a:t>
            </a:r>
            <a:r>
              <a:rPr lang="it-IT" sz="2000" b="0" dirty="0" smtClean="0">
                <a:latin typeface="Calibri"/>
                <a:cs typeface="Calibri"/>
              </a:rPr>
              <a:t>(Attività)</a:t>
            </a:r>
            <a:r>
              <a:rPr lang="it-IT" sz="2000" dirty="0" smtClean="0">
                <a:latin typeface="Calibri"/>
                <a:cs typeface="Calibri"/>
              </a:rPr>
              <a:t> o Categoriale: </a:t>
            </a:r>
            <a:r>
              <a:rPr lang="it-IT" sz="2000" b="0" dirty="0" smtClean="0">
                <a:latin typeface="Calibri"/>
                <a:cs typeface="Calibri"/>
              </a:rPr>
              <a:t>Genere, Fumo, Corsa,</a:t>
            </a:r>
            <a:r>
              <a:rPr lang="it-IT" sz="2000" dirty="0" smtClean="0">
                <a:latin typeface="Calibri"/>
                <a:cs typeface="Calibri"/>
              </a:rPr>
              <a:t> …</a:t>
            </a:r>
            <a:endParaRPr lang="it-IT" sz="2000" b="0" dirty="0" smtClean="0">
              <a:latin typeface="Calibri"/>
              <a:cs typeface="Calibri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77113" y="1256924"/>
            <a:ext cx="8369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dirty="0">
                <a:latin typeface="Calibri"/>
                <a:cs typeface="Calibri"/>
              </a:rPr>
              <a:t>Data-</a:t>
            </a:r>
            <a:r>
              <a:rPr lang="it-IT" sz="2000" dirty="0" smtClean="0">
                <a:latin typeface="Calibri"/>
                <a:cs typeface="Calibri"/>
              </a:rPr>
              <a:t>Set: </a:t>
            </a:r>
            <a:r>
              <a:rPr lang="it-IT" sz="2000" b="0" dirty="0" smtClean="0">
                <a:latin typeface="Calibri"/>
                <a:cs typeface="Calibri"/>
              </a:rPr>
              <a:t>Studenti del </a:t>
            </a:r>
            <a:r>
              <a:rPr lang="it-IT" sz="2000" b="0" dirty="0" err="1" smtClean="0">
                <a:latin typeface="Calibri"/>
                <a:cs typeface="Calibri"/>
              </a:rPr>
              <a:t>C.d.S</a:t>
            </a:r>
            <a:r>
              <a:rPr lang="it-IT" sz="2000" b="0" dirty="0" smtClean="0">
                <a:latin typeface="Calibri"/>
                <a:cs typeface="Calibri"/>
              </a:rPr>
              <a:t>. in Scienze Motorie presenti alle esercitazioni in Aula F5  – Coorte 2003, I AA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480442" y="5699533"/>
            <a:ext cx="8369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dirty="0" smtClean="0">
                <a:latin typeface="Calibri"/>
                <a:cs typeface="Calibri"/>
              </a:rPr>
              <a:t>Il Data-set comprende 92 studenti (casi) ed è un campione casuale della popolazione composta da 135 studenti</a:t>
            </a:r>
            <a:endParaRPr lang="it-IT" sz="2000" b="0" dirty="0" smtClean="0">
              <a:latin typeface="Calibri"/>
              <a:cs typeface="Calibri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477113" y="2155980"/>
            <a:ext cx="8369085" cy="1092607"/>
          </a:xfrm>
          <a:prstGeom prst="rect">
            <a:avLst/>
          </a:prstGeom>
          <a:solidFill>
            <a:srgbClr val="FFF4B2"/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dirty="0" smtClean="0">
                <a:latin typeface="Calibri"/>
                <a:cs typeface="Calibri"/>
              </a:rPr>
              <a:t>Unità statistica: </a:t>
            </a:r>
            <a:r>
              <a:rPr lang="it-IT" sz="2000" b="0" dirty="0" smtClean="0">
                <a:latin typeface="Calibri"/>
                <a:cs typeface="Calibri"/>
              </a:rPr>
              <a:t>singolo studente (casi analizzati, Elementi del data set)</a:t>
            </a:r>
            <a:r>
              <a:rPr lang="it-IT" sz="2000" dirty="0" smtClean="0">
                <a:latin typeface="Calibri"/>
                <a:cs typeface="Calibri"/>
              </a:rPr>
              <a:t>. Variabili</a:t>
            </a:r>
            <a:r>
              <a:rPr lang="it-IT" sz="2000" b="0" dirty="0" smtClean="0">
                <a:latin typeface="Calibri"/>
                <a:cs typeface="Calibri"/>
              </a:rPr>
              <a:t>: FrC1, FrC2, </a:t>
            </a:r>
            <a:r>
              <a:rPr lang="it-IT" sz="2000" b="0" dirty="0">
                <a:latin typeface="Calibri"/>
                <a:cs typeface="Calibri"/>
              </a:rPr>
              <a:t>Genere</a:t>
            </a:r>
            <a:r>
              <a:rPr lang="it-IT" sz="2000" dirty="0">
                <a:latin typeface="Calibri"/>
                <a:cs typeface="Calibri"/>
              </a:rPr>
              <a:t>, </a:t>
            </a:r>
            <a:r>
              <a:rPr lang="it-IT" sz="2000" b="0" dirty="0" smtClean="0">
                <a:latin typeface="Calibri"/>
                <a:cs typeface="Calibri"/>
              </a:rPr>
              <a:t>Fumo, Attività, Corsa, Altezza </a:t>
            </a:r>
            <a:r>
              <a:rPr lang="it-IT" sz="2000" b="0" dirty="0">
                <a:latin typeface="Calibri"/>
                <a:cs typeface="Calibri"/>
              </a:rPr>
              <a:t>e Peso </a:t>
            </a:r>
            <a:endParaRPr lang="it-IT" sz="2000" dirty="0" smtClean="0">
              <a:latin typeface="Calibri"/>
              <a:cs typeface="Calibri"/>
            </a:endParaRPr>
          </a:p>
          <a:p>
            <a:pPr>
              <a:spcBef>
                <a:spcPts val="600"/>
              </a:spcBef>
            </a:pPr>
            <a:r>
              <a:rPr lang="it-IT" sz="2000" dirty="0" smtClean="0">
                <a:latin typeface="Calibri"/>
                <a:cs typeface="Calibri"/>
              </a:rPr>
              <a:t>Osservazioni: </a:t>
            </a:r>
            <a:r>
              <a:rPr lang="it-IT" sz="2000" b="0" dirty="0" smtClean="0">
                <a:latin typeface="Calibri"/>
                <a:cs typeface="Calibri"/>
              </a:rPr>
              <a:t>valore delle variabili per ciascuna studente</a:t>
            </a:r>
          </a:p>
        </p:txBody>
      </p:sp>
    </p:spTree>
    <p:extLst>
      <p:ext uri="{BB962C8B-B14F-4D97-AF65-F5344CB8AC3E}">
        <p14:creationId xmlns:p14="http://schemas.microsoft.com/office/powerpoint/2010/main" val="136279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80444" y="367923"/>
            <a:ext cx="8229600" cy="990600"/>
          </a:xfrm>
        </p:spPr>
        <p:txBody>
          <a:bodyPr>
            <a:noAutofit/>
          </a:bodyPr>
          <a:lstStyle/>
          <a:p>
            <a:r>
              <a:rPr lang="it-IT" sz="3600" dirty="0" smtClean="0"/>
              <a:t>Studio Osservazionale e Esperimento </a:t>
            </a:r>
            <a:endParaRPr lang="it-IT" sz="3600" dirty="0"/>
          </a:p>
        </p:txBody>
      </p:sp>
      <p:pic>
        <p:nvPicPr>
          <p:cNvPr id="1740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68" y="3720349"/>
            <a:ext cx="7096889" cy="212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08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67" y="1343025"/>
            <a:ext cx="6822278" cy="212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618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9248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it-IT" dirty="0"/>
              <a:t>Indice degli Argomenti</a:t>
            </a:r>
          </a:p>
        </p:txBody>
      </p:sp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314850" y="1394609"/>
            <a:ext cx="8537858" cy="1539689"/>
          </a:xfrm>
        </p:spPr>
        <p:txBody>
          <a:bodyPr>
            <a:normAutofit fontScale="92500"/>
          </a:bodyPr>
          <a:lstStyle/>
          <a:p>
            <a:pPr marL="357188" indent="-3571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FontTx/>
              <a:buChar char="•"/>
            </a:pPr>
            <a:r>
              <a:rPr lang="it-IT" sz="1800" b="1" dirty="0" smtClean="0">
                <a:solidFill>
                  <a:srgbClr val="292934"/>
                </a:solidFill>
              </a:rPr>
              <a:t>Statistica descrittiva</a:t>
            </a:r>
          </a:p>
          <a:p>
            <a:pPr marL="801688" indent="-258763">
              <a:lnSpc>
                <a:spcPct val="120000"/>
              </a:lnSpc>
              <a:buClrTx/>
              <a:buFont typeface="Lucida Grande"/>
              <a:buChar char="-"/>
            </a:pPr>
            <a:r>
              <a:rPr lang="it-IT" sz="1700" b="0" dirty="0" smtClean="0">
                <a:solidFill>
                  <a:srgbClr val="292934"/>
                </a:solidFill>
              </a:rPr>
              <a:t>Definizioni (</a:t>
            </a:r>
            <a:r>
              <a:rPr lang="it-IT" sz="1700" dirty="0" smtClean="0">
                <a:solidFill>
                  <a:srgbClr val="292934"/>
                </a:solidFill>
              </a:rPr>
              <a:t>Popolazione, Campione, </a:t>
            </a:r>
            <a:r>
              <a:rPr lang="it-IT" sz="1700" b="0" dirty="0" smtClean="0">
                <a:solidFill>
                  <a:srgbClr val="292934"/>
                </a:solidFill>
              </a:rPr>
              <a:t>Variabili</a:t>
            </a:r>
            <a:r>
              <a:rPr lang="it-IT" sz="1700" b="0" dirty="0">
                <a:solidFill>
                  <a:srgbClr val="292934"/>
                </a:solidFill>
              </a:rPr>
              <a:t>, </a:t>
            </a:r>
            <a:r>
              <a:rPr lang="it-IT" sz="1700" b="0" dirty="0" smtClean="0">
                <a:solidFill>
                  <a:srgbClr val="292934"/>
                </a:solidFill>
              </a:rPr>
              <a:t>Osservazione, Data-Set</a:t>
            </a:r>
            <a:r>
              <a:rPr lang="it-IT" sz="1700" b="0" dirty="0">
                <a:solidFill>
                  <a:srgbClr val="292934"/>
                </a:solidFill>
              </a:rPr>
              <a:t>, …)</a:t>
            </a:r>
          </a:p>
          <a:p>
            <a:pPr marL="801688" indent="-258763" eaLnBrk="1" hangingPunct="1">
              <a:lnSpc>
                <a:spcPct val="120000"/>
              </a:lnSpc>
              <a:buClrTx/>
              <a:buFont typeface="Lucida Grande"/>
              <a:buChar char="-"/>
            </a:pPr>
            <a:r>
              <a:rPr lang="it-IT" sz="1700" dirty="0">
                <a:solidFill>
                  <a:srgbClr val="292934"/>
                </a:solidFill>
              </a:rPr>
              <a:t>Rappresentazione dei </a:t>
            </a:r>
            <a:r>
              <a:rPr lang="it-IT" sz="1700" dirty="0" smtClean="0">
                <a:solidFill>
                  <a:srgbClr val="292934"/>
                </a:solidFill>
              </a:rPr>
              <a:t>dati in </a:t>
            </a:r>
            <a:r>
              <a:rPr lang="it-IT" sz="1700" b="0" dirty="0" smtClean="0">
                <a:solidFill>
                  <a:srgbClr val="292934"/>
                </a:solidFill>
              </a:rPr>
              <a:t>Tabelle e Grafici </a:t>
            </a:r>
            <a:r>
              <a:rPr lang="it-IT" sz="1700" b="0" dirty="0">
                <a:solidFill>
                  <a:srgbClr val="292934"/>
                </a:solidFill>
              </a:rPr>
              <a:t>(frequenza, assoluta,  relativa, …)</a:t>
            </a:r>
          </a:p>
          <a:p>
            <a:pPr marL="801688" indent="-258763" eaLnBrk="1" hangingPunct="1">
              <a:lnSpc>
                <a:spcPct val="120000"/>
              </a:lnSpc>
              <a:buClrTx/>
              <a:buFont typeface="Lucida Grande"/>
              <a:buChar char="-"/>
            </a:pPr>
            <a:r>
              <a:rPr lang="it-IT" sz="1700" dirty="0">
                <a:solidFill>
                  <a:srgbClr val="292934"/>
                </a:solidFill>
              </a:rPr>
              <a:t>Indici di posizione e </a:t>
            </a:r>
            <a:r>
              <a:rPr lang="it-IT" sz="1700" dirty="0" smtClean="0">
                <a:solidFill>
                  <a:srgbClr val="292934"/>
                </a:solidFill>
              </a:rPr>
              <a:t>dispersione, parametri e </a:t>
            </a:r>
            <a:r>
              <a:rPr lang="it-IT" sz="1700" b="0" dirty="0" smtClean="0">
                <a:solidFill>
                  <a:srgbClr val="292934"/>
                </a:solidFill>
              </a:rPr>
              <a:t>statistiche (media</a:t>
            </a:r>
            <a:r>
              <a:rPr lang="it-IT" sz="1700" b="0" dirty="0">
                <a:solidFill>
                  <a:srgbClr val="292934"/>
                </a:solidFill>
              </a:rPr>
              <a:t>, …, </a:t>
            </a:r>
            <a:r>
              <a:rPr lang="it-IT" sz="1700" b="0" dirty="0" err="1" smtClean="0">
                <a:solidFill>
                  <a:srgbClr val="292934"/>
                </a:solidFill>
              </a:rPr>
              <a:t>range</a:t>
            </a:r>
            <a:r>
              <a:rPr lang="it-IT" sz="1700" b="0" dirty="0" smtClean="0">
                <a:solidFill>
                  <a:srgbClr val="292934"/>
                </a:solidFill>
              </a:rPr>
              <a:t>, </a:t>
            </a:r>
            <a:r>
              <a:rPr lang="it-IT" sz="1700" b="0" dirty="0">
                <a:solidFill>
                  <a:srgbClr val="292934"/>
                </a:solidFill>
              </a:rPr>
              <a:t>…)</a:t>
            </a: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428625" y="3107316"/>
            <a:ext cx="8277225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it-IT" sz="1800" dirty="0">
                <a:latin typeface="+mn-lt"/>
              </a:rPr>
              <a:t>Probabilità </a:t>
            </a:r>
          </a:p>
          <a:p>
            <a:pPr marL="714375" lvl="1" indent="-269875">
              <a:spcBef>
                <a:spcPct val="20000"/>
              </a:spcBef>
              <a:buFont typeface="Symbol" charset="0"/>
              <a:buChar char="-"/>
            </a:pPr>
            <a:r>
              <a:rPr lang="it-IT" sz="1600" b="0" dirty="0">
                <a:latin typeface="+mn-lt"/>
              </a:rPr>
              <a:t>Variabili casuali discrete e continue</a:t>
            </a:r>
          </a:p>
          <a:p>
            <a:pPr marL="714375" lvl="1" indent="-269875">
              <a:spcBef>
                <a:spcPct val="20000"/>
              </a:spcBef>
              <a:buFont typeface="Symbol" charset="0"/>
              <a:buChar char="-"/>
            </a:pPr>
            <a:r>
              <a:rPr lang="it-IT" sz="1600" b="0" dirty="0">
                <a:latin typeface="+mn-lt"/>
              </a:rPr>
              <a:t>Distribuzioni di probabilità Normale e Binomiale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433388" y="4305560"/>
            <a:ext cx="8359775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it-IT" sz="1800" dirty="0">
                <a:solidFill>
                  <a:srgbClr val="292934"/>
                </a:solidFill>
                <a:latin typeface="+mn-lt"/>
              </a:rPr>
              <a:t>Stima di un parametro</a:t>
            </a:r>
          </a:p>
          <a:p>
            <a:pPr marL="714375" lvl="1" indent="-269875">
              <a:spcBef>
                <a:spcPct val="20000"/>
              </a:spcBef>
              <a:buFont typeface="Tahoma" charset="0"/>
              <a:buChar char="–"/>
            </a:pP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Distribuzioni campionarie, teorema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del limite centrale</a:t>
            </a:r>
          </a:p>
          <a:p>
            <a:pPr marL="714375" lvl="1" indent="-269875">
              <a:spcBef>
                <a:spcPct val="20000"/>
              </a:spcBef>
              <a:buFont typeface="Tahoma" charset="0"/>
              <a:buChar char="–"/>
            </a:pP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Procedura di stime, stimatore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, stima puntuale e di intervallo. </a:t>
            </a:r>
            <a:endParaRPr lang="it-IT" sz="1600" dirty="0">
              <a:solidFill>
                <a:srgbClr val="292934"/>
              </a:solidFill>
              <a:latin typeface="+mn-lt"/>
            </a:endParaRPr>
          </a:p>
          <a:p>
            <a:pPr marL="342900" indent="-342900">
              <a:spcBef>
                <a:spcPts val="600"/>
              </a:spcBef>
              <a:buFontTx/>
              <a:buChar char="•"/>
            </a:pPr>
            <a:r>
              <a:rPr lang="it-IT" sz="1800" dirty="0">
                <a:solidFill>
                  <a:srgbClr val="292934"/>
                </a:solidFill>
                <a:latin typeface="+mn-lt"/>
              </a:rPr>
              <a:t>Statistica Inferenziale</a:t>
            </a:r>
          </a:p>
          <a:p>
            <a:pPr marL="742950" lvl="1" indent="-285750">
              <a:spcBef>
                <a:spcPct val="20000"/>
              </a:spcBef>
              <a:buFont typeface="Tahoma" charset="0"/>
              <a:buChar char="−"/>
            </a:pP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Verifica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di Ipotesi sulla Media di una popolazione </a:t>
            </a:r>
            <a:endParaRPr lang="it-IT" sz="1600" b="0" dirty="0" smtClean="0">
              <a:solidFill>
                <a:srgbClr val="292934"/>
              </a:solidFill>
              <a:latin typeface="+mn-lt"/>
            </a:endParaRPr>
          </a:p>
          <a:p>
            <a:pPr marL="742950" lvl="1" indent="-285750">
              <a:spcBef>
                <a:spcPct val="20000"/>
              </a:spcBef>
              <a:buFont typeface="Tahoma" charset="0"/>
              <a:buChar char="−"/>
            </a:pP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Differenza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fra medie di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due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popolazioni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Statistica Descrittiva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7867" y="1540825"/>
            <a:ext cx="8466666" cy="4876800"/>
          </a:xfrm>
        </p:spPr>
        <p:txBody>
          <a:bodyPr>
            <a:noAutofit/>
          </a:bodyPr>
          <a:lstStyle/>
          <a:p>
            <a:pPr algn="just">
              <a:spcBef>
                <a:spcPts val="1200"/>
              </a:spcBef>
              <a:buClrTx/>
              <a:buSzPct val="110000"/>
            </a:pPr>
            <a:r>
              <a:rPr lang="it-IT" b="1" i="1" dirty="0">
                <a:solidFill>
                  <a:srgbClr val="1B06BA"/>
                </a:solidFill>
              </a:rPr>
              <a:t>Visualizzare</a:t>
            </a:r>
            <a:r>
              <a:rPr lang="it-IT" dirty="0" smtClean="0"/>
              <a:t> e </a:t>
            </a:r>
            <a:r>
              <a:rPr lang="it-IT" b="1" i="1" dirty="0" smtClean="0">
                <a:solidFill>
                  <a:srgbClr val="1B06BA"/>
                </a:solidFill>
              </a:rPr>
              <a:t>r</a:t>
            </a:r>
            <a:r>
              <a:rPr lang="it-IT" b="1" i="1" dirty="0">
                <a:solidFill>
                  <a:srgbClr val="1B06BA"/>
                </a:solidFill>
              </a:rPr>
              <a:t>iassumere</a:t>
            </a:r>
            <a:r>
              <a:rPr lang="it-IT" dirty="0" smtClean="0"/>
              <a:t> i dati tramite grafici, indicatori di posizione e dispersione permette di rappresentare l’informazione in esso contenuta</a:t>
            </a:r>
          </a:p>
          <a:p>
            <a:pPr algn="just">
              <a:spcBef>
                <a:spcPts val="1200"/>
              </a:spcBef>
              <a:buClrTx/>
              <a:buSzPct val="110000"/>
            </a:pPr>
            <a:r>
              <a:rPr lang="it-IT" dirty="0" smtClean="0"/>
              <a:t>Descrivere e riassumere le variabili tramite grafici e indicatori riassuntivi e delineare le relazioni fra due variabili è il compito della </a:t>
            </a:r>
            <a:r>
              <a:rPr lang="it-IT" b="1" i="1" dirty="0" smtClean="0">
                <a:solidFill>
                  <a:srgbClr val="1B06BA"/>
                </a:solidFill>
              </a:rPr>
              <a:t>statistica descrittiva</a:t>
            </a:r>
            <a:r>
              <a:rPr lang="it-IT" dirty="0" smtClean="0"/>
              <a:t>, una procedura nota come </a:t>
            </a:r>
            <a:r>
              <a:rPr lang="it-IT" b="1" i="1" dirty="0">
                <a:solidFill>
                  <a:srgbClr val="1B06BA"/>
                </a:solidFill>
              </a:rPr>
              <a:t>analisi esplorativa dei dati </a:t>
            </a:r>
          </a:p>
          <a:p>
            <a:pPr algn="just">
              <a:spcBef>
                <a:spcPts val="1200"/>
              </a:spcBef>
              <a:buClrTx/>
              <a:buSzPct val="110000"/>
            </a:pPr>
            <a:r>
              <a:rPr lang="it-IT" dirty="0" smtClean="0"/>
              <a:t>Le statistiche riassuntive </a:t>
            </a:r>
            <a:r>
              <a:rPr lang="it-IT" dirty="0"/>
              <a:t>e metodi di </a:t>
            </a:r>
            <a:r>
              <a:rPr lang="it-IT" dirty="0" smtClean="0"/>
              <a:t>visualizzazione utilizzati nella analisi esplorativa dei dati </a:t>
            </a:r>
            <a:r>
              <a:rPr lang="it-IT" i="1" dirty="0" smtClean="0">
                <a:solidFill>
                  <a:srgbClr val="1B06BA"/>
                </a:solidFill>
              </a:rPr>
              <a:t>dipendono </a:t>
            </a:r>
            <a:r>
              <a:rPr lang="it-IT" i="1" dirty="0">
                <a:solidFill>
                  <a:srgbClr val="1B06BA"/>
                </a:solidFill>
              </a:rPr>
              <a:t>dal tipo di variabili analizzata </a:t>
            </a:r>
            <a:r>
              <a:rPr lang="it-IT" dirty="0"/>
              <a:t>(categoriali o quantitativa)</a:t>
            </a:r>
          </a:p>
        </p:txBody>
      </p:sp>
    </p:spTree>
    <p:extLst>
      <p:ext uri="{BB962C8B-B14F-4D97-AF65-F5344CB8AC3E}">
        <p14:creationId xmlns:p14="http://schemas.microsoft.com/office/powerpoint/2010/main" val="192431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216592"/>
              </p:ext>
            </p:extLst>
          </p:nvPr>
        </p:nvGraphicFramePr>
        <p:xfrm>
          <a:off x="226111" y="980515"/>
          <a:ext cx="8652934" cy="500438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163234"/>
                <a:gridCol w="3124670"/>
                <a:gridCol w="3365030"/>
              </a:tblGrid>
              <a:tr h="399738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baseline="0" dirty="0" err="1" smtClean="0">
                          <a:effectLst/>
                        </a:rPr>
                        <a:t>Variabile</a:t>
                      </a:r>
                      <a:endParaRPr lang="en-US" sz="1800" b="0" i="0" u="none" strike="noStrike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79948" marR="79948" marT="39974" marB="39974" anchor="ctr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dirty="0" err="1" smtClean="0">
                          <a:effectLst/>
                        </a:rPr>
                        <a:t>Grafico</a:t>
                      </a:r>
                      <a:endParaRPr lang="en-US" sz="1800" b="0" i="0" u="none" strike="noStrike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79948" marR="79948" marT="39974" marB="39974" anchor="ctr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kern="1200" baseline="0" dirty="0" err="1" smtClean="0">
                          <a:effectLst/>
                        </a:rPr>
                        <a:t>Statistica</a:t>
                      </a:r>
                      <a:r>
                        <a:rPr lang="en-US" sz="2400" u="none" strike="noStrike" kern="1200" baseline="0" dirty="0" smtClean="0">
                          <a:effectLst/>
                        </a:rPr>
                        <a:t> </a:t>
                      </a:r>
                      <a:r>
                        <a:rPr lang="en-US" sz="2400" u="none" strike="noStrike" kern="1200" baseline="0" dirty="0" err="1" smtClean="0">
                          <a:effectLst/>
                        </a:rPr>
                        <a:t>Riassuntiva</a:t>
                      </a:r>
                      <a:endParaRPr lang="en-US" sz="1800" b="0" i="0" u="none" strike="noStrike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79948" marR="79948" marT="39974" marB="39974"/>
                </a:tc>
              </a:tr>
              <a:tr h="959370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dirty="0" err="1" smtClean="0">
                          <a:effectLst/>
                        </a:rPr>
                        <a:t>Categoriale</a:t>
                      </a:r>
                      <a:endParaRPr lang="en-US" sz="1800" b="0" i="0" u="none" strike="noStrike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79948" marR="79948" marT="39974" marB="39974" anchor="ctr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dirty="0">
                          <a:effectLst/>
                        </a:rPr>
                        <a:t>bar chart, </a:t>
                      </a:r>
                      <a:endParaRPr lang="en-US" sz="1800" u="none" strike="noStrike" dirty="0">
                        <a:effectLst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dirty="0">
                          <a:effectLst/>
                        </a:rPr>
                        <a:t>pie chart</a:t>
                      </a:r>
                      <a:endParaRPr lang="en-US" sz="1800" b="0" i="0" u="none" strike="noStrike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79948" marR="79948" marT="39974" marB="39974" anchor="ctr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dirty="0">
                          <a:effectLst/>
                        </a:rPr>
                        <a:t>frequency</a:t>
                      </a:r>
                      <a:r>
                        <a:rPr lang="en-US" sz="2000" u="none" strike="noStrike" kern="1200" baseline="0" dirty="0">
                          <a:effectLst/>
                        </a:rPr>
                        <a:t> table, </a:t>
                      </a:r>
                      <a:endParaRPr lang="en-US" sz="1800" u="none" strike="noStrike" dirty="0">
                        <a:effectLst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baseline="0" dirty="0">
                          <a:effectLst/>
                        </a:rPr>
                        <a:t>relative frequency table, </a:t>
                      </a:r>
                      <a:r>
                        <a:rPr lang="en-US" sz="2000" u="none" strike="noStrike" kern="1200" dirty="0">
                          <a:effectLst/>
                        </a:rPr>
                        <a:t>proportion</a:t>
                      </a:r>
                      <a:endParaRPr lang="en-US" sz="1800" b="0" i="0" u="none" strike="noStrike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79948" marR="79948" marT="39974" marB="39974" anchor="ctr"/>
                </a:tc>
              </a:tr>
              <a:tr h="1252511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dirty="0" err="1" smtClean="0">
                          <a:effectLst/>
                        </a:rPr>
                        <a:t>Quantitativa</a:t>
                      </a:r>
                      <a:endParaRPr lang="en-US" sz="1800" b="0" i="0" u="none" strike="noStrike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79948" marR="79948" marT="39974" marB="39974" anchor="ctr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dirty="0" smtClean="0">
                          <a:effectLst/>
                        </a:rPr>
                        <a:t>Dot plot</a:t>
                      </a:r>
                      <a:r>
                        <a:rPr lang="en-US" sz="2000" u="none" strike="noStrike" kern="1200" dirty="0">
                          <a:effectLst/>
                        </a:rPr>
                        <a:t>, </a:t>
                      </a:r>
                      <a:endParaRPr lang="en-US" sz="1800" u="none" strike="noStrike" dirty="0">
                        <a:effectLst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dirty="0" err="1" smtClean="0">
                          <a:effectLst/>
                        </a:rPr>
                        <a:t>Istogramma</a:t>
                      </a:r>
                      <a:r>
                        <a:rPr lang="en-US" sz="2000" u="none" strike="noStrike" kern="1200" dirty="0" smtClean="0">
                          <a:effectLst/>
                        </a:rPr>
                        <a:t>, </a:t>
                      </a:r>
                      <a:endParaRPr lang="en-US" sz="1800" u="none" strike="noStrike" dirty="0">
                        <a:effectLst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dirty="0">
                          <a:effectLst/>
                        </a:rPr>
                        <a:t>boxplot</a:t>
                      </a:r>
                      <a:endParaRPr lang="en-US" sz="1800" b="0" i="0" u="none" strike="noStrike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79948" marR="79948" marT="39974" marB="39974"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auto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dirty="0">
                          <a:effectLst/>
                        </a:rPr>
                        <a:t>mean, median, max,</a:t>
                      </a:r>
                      <a:r>
                        <a:rPr lang="en-US" sz="2000" u="none" strike="noStrike" kern="1200" baseline="0" dirty="0">
                          <a:effectLst/>
                        </a:rPr>
                        <a:t> min, </a:t>
                      </a:r>
                      <a:r>
                        <a:rPr lang="en-US" sz="2000" u="none" strike="noStrike" kern="1200" dirty="0">
                          <a:effectLst/>
                        </a:rPr>
                        <a:t>standard deviation,</a:t>
                      </a:r>
                      <a:r>
                        <a:rPr lang="en-US" sz="2000" u="none" strike="noStrike" kern="1200" baseline="0" dirty="0">
                          <a:effectLst/>
                        </a:rPr>
                        <a:t> </a:t>
                      </a:r>
                      <a:r>
                        <a:rPr lang="en-US" sz="2000" u="none" strike="noStrike" kern="1200" baseline="0" dirty="0" smtClean="0">
                          <a:effectLst/>
                        </a:rPr>
                        <a:t>range</a:t>
                      </a:r>
                      <a:r>
                        <a:rPr lang="en-US" sz="2000" u="none" strike="noStrike" kern="1200" baseline="0" dirty="0">
                          <a:effectLst/>
                        </a:rPr>
                        <a:t>, IQR,</a:t>
                      </a:r>
                      <a:endParaRPr lang="en-US" sz="1800" u="none" strike="noStrike" dirty="0">
                        <a:effectLst/>
                      </a:endParaRP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dirty="0">
                          <a:effectLst/>
                        </a:rPr>
                        <a:t>five number summary </a:t>
                      </a:r>
                      <a:endParaRPr lang="en-US" sz="1800" b="0" i="0" u="none" strike="noStrike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79948" marR="79948" marT="39974" marB="39974" anchor="ctr"/>
                </a:tc>
              </a:tr>
              <a:tr h="755060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dirty="0" err="1" smtClean="0">
                          <a:effectLst/>
                        </a:rPr>
                        <a:t>Categoriale</a:t>
                      </a:r>
                      <a:r>
                        <a:rPr lang="en-US" sz="2000" u="none" strike="noStrike" kern="1200" dirty="0" smtClean="0">
                          <a:effectLst/>
                        </a:rPr>
                        <a:t> </a:t>
                      </a:r>
                      <a:r>
                        <a:rPr lang="en-US" sz="2000" u="none" strike="noStrike" kern="1200" dirty="0" err="1">
                          <a:effectLst/>
                        </a:rPr>
                        <a:t>vs</a:t>
                      </a:r>
                      <a:r>
                        <a:rPr lang="en-US" sz="2000" u="none" strike="noStrike" kern="1200" dirty="0">
                          <a:effectLst/>
                        </a:rPr>
                        <a:t> </a:t>
                      </a:r>
                      <a:r>
                        <a:rPr lang="en-US" sz="2000" u="none" strike="noStrike" kern="1200" dirty="0" err="1" smtClean="0">
                          <a:effectLst/>
                        </a:rPr>
                        <a:t>Categoriale</a:t>
                      </a:r>
                      <a:endParaRPr lang="en-US" sz="1800" b="0" i="0" u="none" strike="noStrike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79948" marR="79948" marT="39974" marB="39974" anchor="ctr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dirty="0">
                          <a:effectLst/>
                        </a:rPr>
                        <a:t>side-by-side bar chart,</a:t>
                      </a:r>
                      <a:r>
                        <a:rPr lang="en-US" sz="2000" u="none" strike="noStrike" kern="1200" baseline="0" dirty="0">
                          <a:effectLst/>
                        </a:rPr>
                        <a:t> segmented bar chart </a:t>
                      </a:r>
                      <a:endParaRPr lang="en-US" sz="1800" b="0" i="0" u="none" strike="noStrike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79948" marR="79948" marT="39974" marB="39974" anchor="ctr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dirty="0">
                          <a:effectLst/>
                        </a:rPr>
                        <a:t>two-way table, difference in proportions</a:t>
                      </a:r>
                      <a:endParaRPr lang="en-US" sz="1800" b="0" i="0" u="none" strike="noStrike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79948" marR="79948" marT="39974" marB="39974" anchor="ctr"/>
                </a:tc>
              </a:tr>
              <a:tr h="755060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dirty="0" err="1" smtClean="0">
                          <a:effectLst/>
                        </a:rPr>
                        <a:t>Quantitativa</a:t>
                      </a:r>
                      <a:r>
                        <a:rPr lang="en-US" sz="2000" u="none" strike="noStrike" kern="1200" baseline="0" dirty="0" smtClean="0">
                          <a:effectLst/>
                        </a:rPr>
                        <a:t> </a:t>
                      </a:r>
                      <a:r>
                        <a:rPr lang="en-US" sz="2000" u="none" strike="noStrike" kern="1200" baseline="0" dirty="0" err="1">
                          <a:effectLst/>
                        </a:rPr>
                        <a:t>vs</a:t>
                      </a:r>
                      <a:r>
                        <a:rPr lang="en-US" sz="2000" u="none" strike="noStrike" kern="1200" baseline="0" dirty="0">
                          <a:effectLst/>
                        </a:rPr>
                        <a:t> </a:t>
                      </a:r>
                      <a:r>
                        <a:rPr lang="en-US" sz="2000" u="none" strike="noStrike" kern="1200" baseline="0" dirty="0" err="1" smtClean="0">
                          <a:effectLst/>
                        </a:rPr>
                        <a:t>Categoriale</a:t>
                      </a:r>
                      <a:endParaRPr lang="en-US" sz="1800" b="0" i="0" u="none" strike="noStrike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79948" marR="79948" marT="39974" marB="39974" anchor="ctr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dirty="0">
                          <a:effectLst/>
                        </a:rPr>
                        <a:t>side-by-side boxplots</a:t>
                      </a:r>
                      <a:endParaRPr lang="en-US" sz="1800" b="0" i="0" u="none" strike="noStrike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79948" marR="79948" marT="39974" marB="39974" anchor="ctr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baseline="0">
                          <a:effectLst/>
                        </a:rPr>
                        <a:t>statistics by group, difference in means</a:t>
                      </a:r>
                      <a:endParaRPr lang="en-US" sz="1800" b="0" i="0" u="none" strike="noStrike">
                        <a:effectLst/>
                        <a:latin typeface="Calibri"/>
                        <a:cs typeface="Calibri"/>
                      </a:endParaRPr>
                    </a:p>
                  </a:txBody>
                  <a:tcPr marL="79948" marR="79948" marT="39974" marB="39974" anchor="ctr"/>
                </a:tc>
              </a:tr>
              <a:tr h="755060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dirty="0" err="1" smtClean="0">
                          <a:effectLst/>
                        </a:rPr>
                        <a:t>Quantitativa</a:t>
                      </a:r>
                      <a:r>
                        <a:rPr lang="en-US" sz="2000" u="none" strike="noStrike" kern="1200" dirty="0" smtClean="0">
                          <a:effectLst/>
                        </a:rPr>
                        <a:t> </a:t>
                      </a:r>
                      <a:r>
                        <a:rPr lang="en-US" sz="2000" u="none" strike="noStrike" kern="1200" dirty="0" err="1">
                          <a:effectLst/>
                        </a:rPr>
                        <a:t>vs</a:t>
                      </a:r>
                      <a:r>
                        <a:rPr lang="en-US" sz="2000" u="none" strike="noStrike" kern="1200" dirty="0">
                          <a:effectLst/>
                        </a:rPr>
                        <a:t> </a:t>
                      </a:r>
                      <a:r>
                        <a:rPr lang="en-US" sz="2000" u="none" strike="noStrike" kern="1200" dirty="0" err="1" smtClean="0">
                          <a:effectLst/>
                        </a:rPr>
                        <a:t>Quantitativa</a:t>
                      </a:r>
                      <a:endParaRPr lang="en-US" sz="1800" b="0" i="0" u="none" strike="noStrike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79948" marR="79948" marT="39974" marB="39974" anchor="ctr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dirty="0" smtClean="0">
                          <a:effectLst/>
                        </a:rPr>
                        <a:t>Scatter plot</a:t>
                      </a:r>
                      <a:endParaRPr lang="en-US" sz="1800" b="0" i="0" u="none" strike="noStrike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79948" marR="79948" marT="39974" marB="39974" anchor="ctr"/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strike="noStrike" kern="1200" dirty="0">
                          <a:effectLst/>
                        </a:rPr>
                        <a:t>correlation</a:t>
                      </a:r>
                      <a:endParaRPr lang="en-US" sz="1800" b="0" i="0" u="none" strike="noStrike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79948" marR="79948" marT="39974" marB="39974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763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7318" y="294341"/>
            <a:ext cx="8229600" cy="945776"/>
          </a:xfrm>
        </p:spPr>
        <p:txBody>
          <a:bodyPr/>
          <a:lstStyle/>
          <a:p>
            <a:r>
              <a:rPr lang="it-IT" dirty="0" err="1" smtClean="0"/>
              <a:t>Byke</a:t>
            </a:r>
            <a:r>
              <a:rPr lang="it-IT" dirty="0" smtClean="0"/>
              <a:t> </a:t>
            </a:r>
            <a:r>
              <a:rPr lang="it-IT" dirty="0" err="1" smtClean="0"/>
              <a:t>Commuting</a:t>
            </a:r>
            <a:r>
              <a:rPr lang="it-IT" dirty="0" smtClean="0"/>
              <a:t> data-set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/>
          <a:srcRect l="-486" b="51852"/>
          <a:stretch/>
        </p:blipFill>
        <p:spPr>
          <a:xfrm>
            <a:off x="463176" y="1195293"/>
            <a:ext cx="6640545" cy="33020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/>
          <a:srcRect t="40323" r="11134"/>
          <a:stretch/>
        </p:blipFill>
        <p:spPr>
          <a:xfrm>
            <a:off x="1166163" y="4766234"/>
            <a:ext cx="6677955" cy="154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98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Tabelle Riassuntive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627530" y="1568824"/>
            <a:ext cx="5858744" cy="2123658"/>
          </a:xfrm>
          <a:prstGeom prst="rect">
            <a:avLst/>
          </a:prstGeom>
          <a:solidFill>
            <a:srgbClr val="FFF4B2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urier"/>
                <a:cs typeface="Courier"/>
              </a:rPr>
              <a:t>Distribuzione delle Variabili Qualitative: Bike e Mese </a:t>
            </a:r>
            <a:endParaRPr lang="it-IT" sz="1200" dirty="0">
              <a:latin typeface="Courier"/>
              <a:cs typeface="Courier"/>
            </a:endParaRPr>
          </a:p>
          <a:p>
            <a:endParaRPr lang="it-IT" sz="1200" dirty="0">
              <a:latin typeface="Courier"/>
              <a:cs typeface="Courier"/>
            </a:endParaRPr>
          </a:p>
          <a:p>
            <a:r>
              <a:rPr lang="it-IT" sz="1200" b="0" dirty="0">
                <a:latin typeface="Courier"/>
                <a:cs typeface="Courier"/>
              </a:rPr>
              <a:t>  </a:t>
            </a:r>
            <a:r>
              <a:rPr lang="it-IT" sz="1200" dirty="0">
                <a:latin typeface="Courier"/>
                <a:cs typeface="Courier"/>
              </a:rPr>
              <a:t>Bike  </a:t>
            </a:r>
            <a:r>
              <a:rPr lang="it-IT" sz="1200" dirty="0" smtClean="0">
                <a:latin typeface="Courier"/>
                <a:cs typeface="Courier"/>
              </a:rPr>
              <a:t>Utilizzo Percentuale    </a:t>
            </a:r>
            <a:r>
              <a:rPr lang="it-IT" sz="1200" dirty="0">
                <a:latin typeface="Courier"/>
                <a:cs typeface="Courier"/>
              </a:rPr>
              <a:t>Mese  Utilizzo </a:t>
            </a:r>
            <a:r>
              <a:rPr lang="it-IT" sz="1200" dirty="0" smtClean="0">
                <a:latin typeface="Courier"/>
                <a:cs typeface="Courier"/>
              </a:rPr>
              <a:t>Percentuale</a:t>
            </a:r>
          </a:p>
          <a:p>
            <a:r>
              <a:rPr lang="it-IT" sz="1200" b="0" dirty="0" smtClean="0">
                <a:latin typeface="Courier New" pitchFamily="49" charset="0"/>
                <a:cs typeface="Courier New" pitchFamily="49" charset="0"/>
              </a:rPr>
              <a:t>Carbon      26     46.43         </a:t>
            </a:r>
            <a:r>
              <a:rPr lang="it-IT" sz="1200" b="0" dirty="0" err="1" smtClean="0">
                <a:latin typeface="Courier New" pitchFamily="49" charset="0"/>
                <a:cs typeface="Courier New" pitchFamily="49" charset="0"/>
              </a:rPr>
              <a:t>Jan</a:t>
            </a:r>
            <a:r>
              <a:rPr lang="it-IT" sz="1200" b="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it-IT" sz="1200" b="0" dirty="0">
                <a:latin typeface="Courier New" pitchFamily="49" charset="0"/>
                <a:cs typeface="Courier New" pitchFamily="49" charset="0"/>
              </a:rPr>
              <a:t>4     7.14</a:t>
            </a:r>
          </a:p>
          <a:p>
            <a:r>
              <a:rPr lang="nl-NL" sz="1200" b="0" dirty="0">
                <a:latin typeface="Courier New" pitchFamily="49" charset="0"/>
                <a:cs typeface="Courier New" pitchFamily="49" charset="0"/>
              </a:rPr>
              <a:t> Steel     </a:t>
            </a:r>
            <a:r>
              <a:rPr lang="nl-NL" sz="1200" b="0" dirty="0" smtClean="0">
                <a:latin typeface="Courier New" pitchFamily="49" charset="0"/>
                <a:cs typeface="Courier New" pitchFamily="49" charset="0"/>
              </a:rPr>
              <a:t> 30     53.57         Feb      </a:t>
            </a:r>
            <a:r>
              <a:rPr lang="nl-NL" sz="1200" b="0" dirty="0">
                <a:latin typeface="Courier New" pitchFamily="49" charset="0"/>
                <a:cs typeface="Courier New" pitchFamily="49" charset="0"/>
              </a:rPr>
              <a:t>6    10.71</a:t>
            </a:r>
          </a:p>
          <a:p>
            <a:r>
              <a:rPr lang="nl-NL" sz="1200" b="0" dirty="0">
                <a:latin typeface="Courier New" pitchFamily="49" charset="0"/>
                <a:cs typeface="Courier New" pitchFamily="49" charset="0"/>
              </a:rPr>
              <a:t>    N=     56              </a:t>
            </a:r>
            <a:r>
              <a:rPr lang="nl-NL" sz="1200" b="0" dirty="0" smtClean="0">
                <a:latin typeface="Courier New" pitchFamily="49" charset="0"/>
                <a:cs typeface="Courier New" pitchFamily="49" charset="0"/>
              </a:rPr>
              <a:t>      Mar     </a:t>
            </a:r>
            <a:r>
              <a:rPr lang="nl-NL" sz="1200" b="0" dirty="0">
                <a:latin typeface="Courier New" pitchFamily="49" charset="0"/>
                <a:cs typeface="Courier New" pitchFamily="49" charset="0"/>
              </a:rPr>
              <a:t>13    23.21</a:t>
            </a:r>
          </a:p>
          <a:p>
            <a:r>
              <a:rPr lang="nl-NL" sz="1200" b="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nl-NL" sz="1200" b="0" dirty="0" smtClean="0">
                <a:latin typeface="Courier New" pitchFamily="49" charset="0"/>
                <a:cs typeface="Courier New" pitchFamily="49" charset="0"/>
              </a:rPr>
              <a:t>                                Apr      </a:t>
            </a:r>
            <a:r>
              <a:rPr lang="nl-NL" sz="1200" b="0" dirty="0">
                <a:latin typeface="Courier New" pitchFamily="49" charset="0"/>
                <a:cs typeface="Courier New" pitchFamily="49" charset="0"/>
              </a:rPr>
              <a:t>8    </a:t>
            </a:r>
            <a:r>
              <a:rPr lang="nl-NL" sz="1200" b="0" dirty="0" smtClean="0">
                <a:latin typeface="Courier New" pitchFamily="49" charset="0"/>
                <a:cs typeface="Courier New" pitchFamily="49" charset="0"/>
              </a:rPr>
              <a:t>14.29</a:t>
            </a:r>
          </a:p>
          <a:p>
            <a:r>
              <a:rPr lang="en-US" sz="1200" b="0" dirty="0" smtClean="0">
                <a:latin typeface="Courier New" pitchFamily="49" charset="0"/>
                <a:cs typeface="Courier New" pitchFamily="49" charset="0"/>
              </a:rPr>
              <a:t>		             May      6    10.71</a:t>
            </a:r>
          </a:p>
          <a:p>
            <a:r>
              <a:rPr lang="fr-FR" sz="1200" b="0" dirty="0" smtClean="0">
                <a:latin typeface="Courier New" pitchFamily="49" charset="0"/>
                <a:cs typeface="Courier New" pitchFamily="49" charset="0"/>
              </a:rPr>
              <a:t>                                </a:t>
            </a:r>
            <a:r>
              <a:rPr lang="fr-FR" sz="1200" b="0" dirty="0" err="1" smtClean="0">
                <a:latin typeface="Courier New" pitchFamily="49" charset="0"/>
                <a:cs typeface="Courier New" pitchFamily="49" charset="0"/>
              </a:rPr>
              <a:t>June</a:t>
            </a:r>
            <a:r>
              <a:rPr lang="fr-FR" sz="1200" b="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fr-FR" sz="1200" b="0" dirty="0">
                <a:latin typeface="Courier New" pitchFamily="49" charset="0"/>
                <a:cs typeface="Courier New" pitchFamily="49" charset="0"/>
              </a:rPr>
              <a:t>7    12.50</a:t>
            </a:r>
          </a:p>
          <a:p>
            <a:r>
              <a:rPr lang="en-US" sz="1200" b="0" dirty="0" smtClean="0">
                <a:latin typeface="Courier New" pitchFamily="49" charset="0"/>
                <a:cs typeface="Courier New" pitchFamily="49" charset="0"/>
              </a:rPr>
              <a:t>                                July     </a:t>
            </a:r>
            <a:r>
              <a:rPr lang="en-US" sz="1200" b="0" dirty="0">
                <a:latin typeface="Courier New" pitchFamily="49" charset="0"/>
                <a:cs typeface="Courier New" pitchFamily="49" charset="0"/>
              </a:rPr>
              <a:t>12    21.43</a:t>
            </a:r>
          </a:p>
          <a:p>
            <a:r>
              <a:rPr lang="en-US" sz="1200" b="0" dirty="0">
                <a:latin typeface="Courier New" pitchFamily="49" charset="0"/>
                <a:cs typeface="Courier New" pitchFamily="49" charset="0"/>
              </a:rPr>
              <a:t>                             </a:t>
            </a:r>
            <a:r>
              <a:rPr lang="en-US" sz="1200" b="0" dirty="0" smtClean="0">
                <a:latin typeface="Courier New" pitchFamily="49" charset="0"/>
                <a:cs typeface="Courier New" pitchFamily="49" charset="0"/>
              </a:rPr>
              <a:t>     N</a:t>
            </a:r>
            <a:r>
              <a:rPr lang="en-US" sz="1200" b="0" dirty="0">
                <a:latin typeface="Courier New" pitchFamily="49" charset="0"/>
                <a:cs typeface="Courier New" pitchFamily="49" charset="0"/>
              </a:rPr>
              <a:t>=     </a:t>
            </a:r>
            <a:r>
              <a:rPr lang="en-US" sz="1200" b="0" dirty="0" smtClean="0">
                <a:latin typeface="Courier New" pitchFamily="49" charset="0"/>
                <a:cs typeface="Courier New" pitchFamily="49" charset="0"/>
              </a:rPr>
              <a:t>56</a:t>
            </a:r>
            <a:endParaRPr lang="en-US" sz="1200" b="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04849" y="4350243"/>
            <a:ext cx="8128000" cy="1518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lnSpc>
                <a:spcPct val="130000"/>
              </a:lnSpc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Nel periodo </a:t>
            </a:r>
            <a:r>
              <a:rPr lang="it-IT" sz="1800" b="0" dirty="0" err="1" smtClean="0">
                <a:latin typeface="Calibri"/>
                <a:cs typeface="Calibri"/>
              </a:rPr>
              <a:t>Feb-Apr</a:t>
            </a:r>
            <a:r>
              <a:rPr lang="it-IT" sz="1800" b="0" dirty="0" smtClean="0">
                <a:latin typeface="Calibri"/>
                <a:cs typeface="Calibri"/>
              </a:rPr>
              <a:t> le </a:t>
            </a:r>
            <a:r>
              <a:rPr lang="it-IT" sz="1800" b="0" dirty="0">
                <a:latin typeface="Calibri"/>
                <a:cs typeface="Calibri"/>
              </a:rPr>
              <a:t>prove sono </a:t>
            </a:r>
            <a:r>
              <a:rPr lang="it-IT" sz="1800" b="0" dirty="0" smtClean="0">
                <a:latin typeface="Calibri"/>
                <a:cs typeface="Calibri"/>
              </a:rPr>
              <a:t>in numero di ___27____</a:t>
            </a:r>
          </a:p>
          <a:p>
            <a:pPr marL="358775" indent="-358775">
              <a:lnSpc>
                <a:spcPct val="130000"/>
              </a:lnSpc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La bicicletta utilizzata in modo preferenziale è: __Steel___</a:t>
            </a:r>
          </a:p>
          <a:p>
            <a:pPr marL="358775" indent="-358775">
              <a:lnSpc>
                <a:spcPct val="130000"/>
              </a:lnSpc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Nei mesi </a:t>
            </a:r>
            <a:r>
              <a:rPr lang="it-IT" sz="1800" b="0" dirty="0" err="1" smtClean="0">
                <a:latin typeface="Calibri"/>
                <a:cs typeface="Calibri"/>
              </a:rPr>
              <a:t>Jan</a:t>
            </a:r>
            <a:r>
              <a:rPr lang="it-IT" sz="1800" b="0" dirty="0" smtClean="0">
                <a:latin typeface="Calibri"/>
                <a:cs typeface="Calibri"/>
              </a:rPr>
              <a:t> e </a:t>
            </a:r>
            <a:r>
              <a:rPr lang="it-IT" sz="1800" b="0" dirty="0" err="1" smtClean="0">
                <a:latin typeface="Calibri"/>
                <a:cs typeface="Calibri"/>
              </a:rPr>
              <a:t>Feb</a:t>
            </a:r>
            <a:r>
              <a:rPr lang="it-IT" sz="1800" b="0" dirty="0" smtClean="0">
                <a:latin typeface="Calibri"/>
                <a:cs typeface="Calibri"/>
              </a:rPr>
              <a:t> la frequenza relativa è pari a: __0.071__ e _0.107_</a:t>
            </a:r>
          </a:p>
          <a:p>
            <a:pPr marL="358775" indent="-358775">
              <a:lnSpc>
                <a:spcPct val="130000"/>
              </a:lnSpc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La somma delle frequenze dei mesi </a:t>
            </a:r>
            <a:r>
              <a:rPr lang="it-IT" sz="1800" b="0" dirty="0" err="1" smtClean="0">
                <a:latin typeface="Calibri"/>
                <a:cs typeface="Calibri"/>
              </a:rPr>
              <a:t>Jan-July</a:t>
            </a:r>
            <a:r>
              <a:rPr lang="it-IT" sz="1800" b="0" dirty="0" smtClean="0">
                <a:latin typeface="Calibri"/>
                <a:cs typeface="Calibri"/>
              </a:rPr>
              <a:t> è  detta: _frequenza cumulativa  </a:t>
            </a:r>
          </a:p>
        </p:txBody>
      </p:sp>
    </p:spTree>
    <p:extLst>
      <p:ext uri="{BB962C8B-B14F-4D97-AF65-F5344CB8AC3E}">
        <p14:creationId xmlns:p14="http://schemas.microsoft.com/office/powerpoint/2010/main" val="4401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7435" y="413871"/>
            <a:ext cx="8229600" cy="990600"/>
          </a:xfrm>
        </p:spPr>
        <p:txBody>
          <a:bodyPr/>
          <a:lstStyle/>
          <a:p>
            <a:r>
              <a:rPr lang="it-IT" dirty="0" err="1" smtClean="0"/>
              <a:t>Segmented</a:t>
            </a:r>
            <a:r>
              <a:rPr lang="it-IT" dirty="0" smtClean="0"/>
              <a:t> Bar-Chart (a strati) 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" y="1438835"/>
            <a:ext cx="5400000" cy="3600000"/>
          </a:xfrm>
          <a:prstGeom prst="rect">
            <a:avLst/>
          </a:prstGeom>
        </p:spPr>
      </p:pic>
      <p:grpSp>
        <p:nvGrpSpPr>
          <p:cNvPr id="8" name="Gruppo 7"/>
          <p:cNvGrpSpPr/>
          <p:nvPr/>
        </p:nvGrpSpPr>
        <p:grpSpPr>
          <a:xfrm>
            <a:off x="3517153" y="3042023"/>
            <a:ext cx="5400000" cy="3600000"/>
            <a:chOff x="3487271" y="2997200"/>
            <a:chExt cx="5400000" cy="3600000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87271" y="2997200"/>
              <a:ext cx="5400000" cy="3600000"/>
            </a:xfrm>
            <a:prstGeom prst="rect">
              <a:avLst/>
            </a:prstGeom>
          </p:spPr>
        </p:pic>
        <p:sp>
          <p:nvSpPr>
            <p:cNvPr id="7" name="CasellaDiTesto 6"/>
            <p:cNvSpPr txBox="1"/>
            <p:nvPr/>
          </p:nvSpPr>
          <p:spPr>
            <a:xfrm>
              <a:off x="7216588" y="3095811"/>
              <a:ext cx="15867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800" dirty="0" smtClean="0">
                  <a:solidFill>
                    <a:srgbClr val="0000FF"/>
                  </a:solidFill>
                  <a:latin typeface="+mn-lt"/>
                </a:rPr>
                <a:t>Percentuale</a:t>
              </a:r>
              <a:endParaRPr lang="it-IT" sz="1800" dirty="0">
                <a:solidFill>
                  <a:srgbClr val="0000FF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9046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73530"/>
            <a:ext cx="8163859" cy="836706"/>
          </a:xfrm>
        </p:spPr>
        <p:txBody>
          <a:bodyPr>
            <a:normAutofit/>
          </a:bodyPr>
          <a:lstStyle/>
          <a:p>
            <a:r>
              <a:rPr lang="it-IT" sz="4400" dirty="0" smtClean="0"/>
              <a:t>Tempo Impiegato</a:t>
            </a:r>
            <a:endParaRPr lang="it-IT" sz="4400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635" y="1259541"/>
            <a:ext cx="5400000" cy="3600000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254000" y="5124824"/>
            <a:ext cx="8635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Il tempo più elevato è stato ottenuto con la bici di ___________</a:t>
            </a:r>
          </a:p>
          <a:p>
            <a:pPr marL="358775" indent="-358775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La frequenza del tempo minore è ____________ per entrambe le bici</a:t>
            </a:r>
          </a:p>
          <a:p>
            <a:pPr marL="358775" indent="-358775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Il tempo più frequente (moda della distribuzione) è minore per la bici in _________</a:t>
            </a:r>
          </a:p>
          <a:p>
            <a:pPr marL="358775" indent="-358775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La forma della distribuzione dei tempi ottenuti con la bici di carbonio è __________    </a:t>
            </a:r>
            <a:endParaRPr lang="it-IT" sz="1800" b="0" dirty="0">
              <a:latin typeface="Calibri"/>
              <a:cs typeface="Calibri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317998" y="1957289"/>
            <a:ext cx="4586941" cy="1169551"/>
          </a:xfrm>
          <a:prstGeom prst="rect">
            <a:avLst/>
          </a:prstGeom>
          <a:solidFill>
            <a:srgbClr val="FFF4B2"/>
          </a:solidFill>
        </p:spPr>
        <p:txBody>
          <a:bodyPr wrap="square" rtlCol="0">
            <a:spAutoFit/>
          </a:bodyPr>
          <a:lstStyle/>
          <a:p>
            <a:r>
              <a:rPr lang="it-IT" sz="2000" dirty="0" err="1">
                <a:latin typeface="Calibri"/>
                <a:cs typeface="Calibri"/>
              </a:rPr>
              <a:t>Descriptive</a:t>
            </a:r>
            <a:r>
              <a:rPr lang="it-IT" sz="2000" dirty="0">
                <a:latin typeface="Calibri"/>
                <a:cs typeface="Calibri"/>
              </a:rPr>
              <a:t> </a:t>
            </a:r>
            <a:r>
              <a:rPr lang="it-IT" sz="2000" dirty="0" err="1">
                <a:latin typeface="Calibri"/>
                <a:cs typeface="Calibri"/>
              </a:rPr>
              <a:t>Statistics</a:t>
            </a:r>
            <a:r>
              <a:rPr lang="it-IT" sz="2000" dirty="0">
                <a:latin typeface="Calibri"/>
                <a:cs typeface="Calibri"/>
              </a:rPr>
              <a:t>: Minutes </a:t>
            </a:r>
          </a:p>
          <a:p>
            <a:endParaRPr lang="it-IT" sz="1400" dirty="0">
              <a:latin typeface="Segoe UI"/>
            </a:endParaRPr>
          </a:p>
          <a:p>
            <a:r>
              <a:rPr lang="it-IT" sz="1200" b="0" dirty="0" err="1">
                <a:latin typeface="Courier New"/>
              </a:rPr>
              <a:t>Variable</a:t>
            </a:r>
            <a:r>
              <a:rPr lang="it-IT" sz="1200" b="0" dirty="0">
                <a:latin typeface="Courier New"/>
              </a:rPr>
              <a:t>  Bike      </a:t>
            </a:r>
            <a:r>
              <a:rPr lang="it-IT" sz="1200" b="0" dirty="0" err="1">
                <a:latin typeface="Courier New"/>
              </a:rPr>
              <a:t>Mean</a:t>
            </a:r>
            <a:r>
              <a:rPr lang="it-IT" sz="1200" b="0" dirty="0">
                <a:latin typeface="Courier New"/>
              </a:rPr>
              <a:t>  </a:t>
            </a:r>
            <a:r>
              <a:rPr lang="it-IT" sz="1200" b="0" dirty="0" err="1">
                <a:latin typeface="Courier New"/>
              </a:rPr>
              <a:t>StDev</a:t>
            </a:r>
            <a:r>
              <a:rPr lang="it-IT" sz="1200" b="0" dirty="0">
                <a:latin typeface="Courier New"/>
              </a:rPr>
              <a:t>  </a:t>
            </a:r>
            <a:r>
              <a:rPr lang="it-IT" sz="1200" b="0" dirty="0" err="1">
                <a:latin typeface="Courier New"/>
              </a:rPr>
              <a:t>CoefVar</a:t>
            </a:r>
            <a:r>
              <a:rPr lang="it-IT" sz="1200" b="0" dirty="0">
                <a:latin typeface="Courier New"/>
              </a:rPr>
              <a:t>  </a:t>
            </a:r>
            <a:r>
              <a:rPr lang="it-IT" sz="1200" b="0" dirty="0" err="1">
                <a:latin typeface="Courier New"/>
              </a:rPr>
              <a:t>Median</a:t>
            </a:r>
            <a:endParaRPr lang="it-IT" sz="1200" b="0" dirty="0">
              <a:latin typeface="Courier New"/>
            </a:endParaRPr>
          </a:p>
          <a:p>
            <a:r>
              <a:rPr lang="fr-FR" sz="1200" b="0" dirty="0">
                <a:latin typeface="Courier New"/>
              </a:rPr>
              <a:t>Minutes   </a:t>
            </a:r>
            <a:r>
              <a:rPr lang="fr-FR" sz="1200" b="0" dirty="0" err="1">
                <a:latin typeface="Courier New"/>
              </a:rPr>
              <a:t>Carbon</a:t>
            </a:r>
            <a:r>
              <a:rPr lang="fr-FR" sz="1200" b="0" dirty="0">
                <a:latin typeface="Courier New"/>
              </a:rPr>
              <a:t>  </a:t>
            </a:r>
            <a:r>
              <a:rPr lang="fr-FR" sz="1200" dirty="0">
                <a:solidFill>
                  <a:srgbClr val="0000FF"/>
                </a:solidFill>
                <a:latin typeface="Courier New"/>
              </a:rPr>
              <a:t>108.34</a:t>
            </a:r>
            <a:r>
              <a:rPr lang="fr-FR" sz="1200" b="0" dirty="0">
                <a:latin typeface="Courier New"/>
              </a:rPr>
              <a:t>   6.25     5.77  </a:t>
            </a:r>
            <a:r>
              <a:rPr lang="fr-FR" sz="1200" dirty="0">
                <a:solidFill>
                  <a:srgbClr val="0000FF"/>
                </a:solidFill>
                <a:latin typeface="Courier New"/>
              </a:rPr>
              <a:t>107.71</a:t>
            </a:r>
          </a:p>
          <a:p>
            <a:r>
              <a:rPr lang="nl-NL" sz="1200" b="0" dirty="0">
                <a:latin typeface="Courier New"/>
              </a:rPr>
              <a:t>          Steel   </a:t>
            </a:r>
            <a:r>
              <a:rPr lang="nl-NL" sz="1200" dirty="0">
                <a:solidFill>
                  <a:srgbClr val="0000FF"/>
                </a:solidFill>
                <a:latin typeface="Courier New"/>
              </a:rPr>
              <a:t>107.79</a:t>
            </a:r>
            <a:r>
              <a:rPr lang="nl-NL" sz="1200" b="0" dirty="0">
                <a:latin typeface="Courier New"/>
              </a:rPr>
              <a:t>   4.86     4.51  </a:t>
            </a:r>
            <a:r>
              <a:rPr lang="nl-NL" sz="1200" dirty="0" smtClean="0">
                <a:latin typeface="Courier New"/>
              </a:rPr>
              <a:t>107.54</a:t>
            </a:r>
            <a:endParaRPr lang="nl-NL" sz="1200" dirty="0"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88441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67553" y="413871"/>
            <a:ext cx="8229600" cy="706718"/>
          </a:xfrm>
        </p:spPr>
        <p:txBody>
          <a:bodyPr/>
          <a:lstStyle/>
          <a:p>
            <a:r>
              <a:rPr lang="it-IT" dirty="0" smtClean="0"/>
              <a:t>Distanza Percorsa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577" y="1486583"/>
            <a:ext cx="5400000" cy="3600000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273132" y="5214470"/>
            <a:ext cx="85383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La distanza percorsa con la bici di _______________ è meno dispersa.</a:t>
            </a:r>
          </a:p>
          <a:p>
            <a:pPr marL="358775" indent="-358775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La distanza media percorsa con entrambe le bici è _____________</a:t>
            </a:r>
          </a:p>
          <a:p>
            <a:pPr marL="358775" indent="-358775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La dispersione della Distanza è riassunta in modo appropriato dalla/dal ___________.</a:t>
            </a:r>
          </a:p>
          <a:p>
            <a:pPr marL="358775" indent="-358775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La ____________________ descrive la dispersione nella unità di misura corretta    </a:t>
            </a:r>
            <a:endParaRPr lang="it-IT" sz="1800" b="0" dirty="0">
              <a:latin typeface="Calibri"/>
              <a:cs typeface="Calibri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482353" y="566591"/>
            <a:ext cx="4616824" cy="1107996"/>
          </a:xfrm>
          <a:prstGeom prst="rect">
            <a:avLst/>
          </a:prstGeom>
          <a:solidFill>
            <a:srgbClr val="FFF4B2"/>
          </a:solidFill>
        </p:spPr>
        <p:txBody>
          <a:bodyPr wrap="square" rtlCol="0">
            <a:spAutoFit/>
          </a:bodyPr>
          <a:lstStyle/>
          <a:p>
            <a:r>
              <a:rPr lang="it-IT" sz="1800" dirty="0" err="1">
                <a:latin typeface="Calibri"/>
                <a:cs typeface="Calibri"/>
              </a:rPr>
              <a:t>Descriptive</a:t>
            </a:r>
            <a:r>
              <a:rPr lang="it-IT" sz="1800" dirty="0">
                <a:latin typeface="Calibri"/>
                <a:cs typeface="Calibri"/>
              </a:rPr>
              <a:t> </a:t>
            </a:r>
            <a:r>
              <a:rPr lang="it-IT" sz="1800" dirty="0" err="1">
                <a:latin typeface="Calibri"/>
                <a:cs typeface="Calibri"/>
              </a:rPr>
              <a:t>Statistics</a:t>
            </a:r>
            <a:r>
              <a:rPr lang="it-IT" sz="1800" dirty="0">
                <a:latin typeface="Calibri"/>
                <a:cs typeface="Calibri"/>
              </a:rPr>
              <a:t>: </a:t>
            </a:r>
            <a:r>
              <a:rPr lang="it-IT" sz="1800" dirty="0" err="1">
                <a:latin typeface="Calibri"/>
                <a:cs typeface="Calibri"/>
              </a:rPr>
              <a:t>Distance</a:t>
            </a:r>
            <a:r>
              <a:rPr lang="it-IT" sz="1800" dirty="0">
                <a:latin typeface="Calibri"/>
                <a:cs typeface="Calibri"/>
              </a:rPr>
              <a:t> </a:t>
            </a:r>
          </a:p>
          <a:p>
            <a:endParaRPr lang="it-IT" sz="1200" dirty="0">
              <a:latin typeface="Calibri"/>
              <a:cs typeface="Calibri"/>
            </a:endParaRPr>
          </a:p>
          <a:p>
            <a:r>
              <a:rPr lang="it-IT" sz="1200" b="0" dirty="0" err="1">
                <a:latin typeface="Courier New"/>
              </a:rPr>
              <a:t>Variable</a:t>
            </a:r>
            <a:r>
              <a:rPr lang="it-IT" sz="1200" b="0" dirty="0">
                <a:latin typeface="Courier New"/>
              </a:rPr>
              <a:t>  Bike      </a:t>
            </a:r>
            <a:r>
              <a:rPr lang="it-IT" sz="1200" b="0" dirty="0" err="1">
                <a:latin typeface="Courier New"/>
              </a:rPr>
              <a:t>Mean</a:t>
            </a:r>
            <a:r>
              <a:rPr lang="it-IT" sz="1200" b="0" dirty="0">
                <a:latin typeface="Courier New"/>
              </a:rPr>
              <a:t>  </a:t>
            </a:r>
            <a:r>
              <a:rPr lang="it-IT" sz="1200" b="0" dirty="0" err="1">
                <a:latin typeface="Courier New"/>
              </a:rPr>
              <a:t>StDev</a:t>
            </a:r>
            <a:r>
              <a:rPr lang="it-IT" sz="1200" b="0" dirty="0">
                <a:latin typeface="Courier New"/>
              </a:rPr>
              <a:t>  </a:t>
            </a:r>
            <a:r>
              <a:rPr lang="it-IT" sz="1200" b="0" dirty="0" err="1">
                <a:latin typeface="Courier New"/>
              </a:rPr>
              <a:t>Variance</a:t>
            </a:r>
            <a:r>
              <a:rPr lang="it-IT" sz="1200" b="0" dirty="0">
                <a:latin typeface="Courier New"/>
              </a:rPr>
              <a:t>  </a:t>
            </a:r>
            <a:r>
              <a:rPr lang="it-IT" sz="1200" b="0" dirty="0" err="1">
                <a:latin typeface="Courier New"/>
              </a:rPr>
              <a:t>Range</a:t>
            </a:r>
            <a:endParaRPr lang="it-IT" sz="1200" b="0" dirty="0">
              <a:latin typeface="Courier New"/>
            </a:endParaRPr>
          </a:p>
          <a:p>
            <a:r>
              <a:rPr lang="en-US" sz="1200" b="0" dirty="0">
                <a:latin typeface="Courier New"/>
              </a:rPr>
              <a:t>Distance  Carbon  27.374  0.151    0.0229  0.780</a:t>
            </a:r>
          </a:p>
          <a:p>
            <a:r>
              <a:rPr lang="nl-NL" sz="1200" b="0" dirty="0">
                <a:latin typeface="Courier New"/>
              </a:rPr>
              <a:t>          Steel   26.978  0.253    0.0642  </a:t>
            </a:r>
            <a:r>
              <a:rPr lang="nl-NL" sz="1200" b="0" dirty="0" smtClean="0">
                <a:latin typeface="Courier New"/>
              </a:rPr>
              <a:t>1.540</a:t>
            </a:r>
            <a:endParaRPr lang="nl-NL" sz="1200" b="0" dirty="0"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286711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54108"/>
            <a:ext cx="8229600" cy="706718"/>
          </a:xfrm>
        </p:spPr>
        <p:txBody>
          <a:bodyPr/>
          <a:lstStyle/>
          <a:p>
            <a:r>
              <a:rPr lang="it-IT" dirty="0" smtClean="0"/>
              <a:t>Velocità Massima e Media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224" y="1244599"/>
            <a:ext cx="5400000" cy="3600000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451224" y="5059317"/>
            <a:ext cx="834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La </a:t>
            </a:r>
            <a:r>
              <a:rPr lang="it-IT" sz="1800" b="0" dirty="0" err="1" smtClean="0">
                <a:latin typeface="Calibri"/>
                <a:cs typeface="Calibri"/>
              </a:rPr>
              <a:t>TopSpeed</a:t>
            </a:r>
            <a:r>
              <a:rPr lang="it-IT" sz="1800" b="0" dirty="0" smtClean="0">
                <a:latin typeface="Calibri"/>
                <a:cs typeface="Calibri"/>
              </a:rPr>
              <a:t> più alta è associata alla </a:t>
            </a:r>
            <a:r>
              <a:rPr lang="it-IT" sz="1800" b="0" dirty="0" err="1" smtClean="0">
                <a:latin typeface="Calibri"/>
                <a:cs typeface="Calibri"/>
              </a:rPr>
              <a:t>MeanSpeed</a:t>
            </a:r>
            <a:r>
              <a:rPr lang="it-IT" sz="1800" b="0" dirty="0" smtClean="0">
                <a:latin typeface="Calibri"/>
                <a:cs typeface="Calibri"/>
              </a:rPr>
              <a:t>: ________________.</a:t>
            </a:r>
          </a:p>
          <a:p>
            <a:pPr marL="358775" indent="-358775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I valori di </a:t>
            </a:r>
            <a:r>
              <a:rPr lang="it-IT" sz="1800" b="0" dirty="0" err="1" smtClean="0">
                <a:latin typeface="Calibri"/>
                <a:cs typeface="Calibri"/>
              </a:rPr>
              <a:t>TopSpeed</a:t>
            </a:r>
            <a:r>
              <a:rPr lang="it-IT" sz="1800" b="0" dirty="0" smtClean="0">
                <a:latin typeface="Calibri"/>
                <a:cs typeface="Calibri"/>
              </a:rPr>
              <a:t> sono nella maggior parte maggiori di: _____________.</a:t>
            </a:r>
          </a:p>
          <a:p>
            <a:pPr marL="358775" indent="-358775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L’istogramma di </a:t>
            </a:r>
            <a:r>
              <a:rPr lang="it-IT" sz="1800" b="0" dirty="0" err="1" smtClean="0">
                <a:latin typeface="Calibri"/>
                <a:cs typeface="Calibri"/>
              </a:rPr>
              <a:t>AvgSpeed</a:t>
            </a:r>
            <a:r>
              <a:rPr lang="it-IT" sz="1800" b="0" dirty="0" smtClean="0">
                <a:latin typeface="Calibri"/>
                <a:cs typeface="Calibri"/>
              </a:rPr>
              <a:t> ha un numero di classi pari a: _____________.</a:t>
            </a:r>
          </a:p>
          <a:p>
            <a:pPr marL="358775" indent="-358775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L’istogramma della variabile: ___________ ha un maggior numero di classi. </a:t>
            </a:r>
            <a:endParaRPr lang="it-IT" sz="1800" b="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735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67553" y="354107"/>
            <a:ext cx="8229600" cy="900953"/>
          </a:xfrm>
        </p:spPr>
        <p:txBody>
          <a:bodyPr/>
          <a:lstStyle/>
          <a:p>
            <a:r>
              <a:rPr lang="it-IT" dirty="0" smtClean="0"/>
              <a:t>Box-Plot di </a:t>
            </a:r>
            <a:r>
              <a:rPr lang="it-IT" dirty="0" err="1" smtClean="0"/>
              <a:t>AvgSpeed</a:t>
            </a:r>
            <a:r>
              <a:rPr lang="it-IT" dirty="0" smtClean="0"/>
              <a:t> e </a:t>
            </a:r>
            <a:r>
              <a:rPr lang="it-IT" dirty="0" err="1" smtClean="0"/>
              <a:t>TopSpeed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930" y="1265286"/>
            <a:ext cx="5400000" cy="3600000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67553" y="5105050"/>
            <a:ext cx="8432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Il </a:t>
            </a:r>
            <a:r>
              <a:rPr lang="it-IT" sz="1800" b="0" dirty="0" err="1" smtClean="0">
                <a:latin typeface="Calibri"/>
                <a:cs typeface="Calibri"/>
              </a:rPr>
              <a:t>range</a:t>
            </a:r>
            <a:r>
              <a:rPr lang="it-IT" sz="1800" b="0" dirty="0" smtClean="0">
                <a:latin typeface="Calibri"/>
                <a:cs typeface="Calibri"/>
              </a:rPr>
              <a:t> di </a:t>
            </a:r>
            <a:r>
              <a:rPr lang="it-IT" sz="1800" b="0" dirty="0" err="1" smtClean="0">
                <a:latin typeface="Calibri"/>
                <a:cs typeface="Calibri"/>
              </a:rPr>
              <a:t>AvgSpeed</a:t>
            </a:r>
            <a:r>
              <a:rPr lang="it-IT" sz="1800" b="0" dirty="0" smtClean="0">
                <a:latin typeface="Calibri"/>
                <a:cs typeface="Calibri"/>
              </a:rPr>
              <a:t> per la bici Carbon è ____________ del </a:t>
            </a:r>
            <a:r>
              <a:rPr lang="it-IT" sz="1800" b="0" dirty="0" err="1" smtClean="0">
                <a:latin typeface="Calibri"/>
                <a:cs typeface="Calibri"/>
              </a:rPr>
              <a:t>range</a:t>
            </a:r>
            <a:r>
              <a:rPr lang="it-IT" sz="1800" b="0" dirty="0" smtClean="0">
                <a:latin typeface="Calibri"/>
                <a:cs typeface="Calibri"/>
              </a:rPr>
              <a:t> della bici Steel.</a:t>
            </a:r>
          </a:p>
          <a:p>
            <a:pPr marL="358775" indent="-358775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La mediana di Carbon è ___________ della mediana di Steel.</a:t>
            </a:r>
          </a:p>
          <a:p>
            <a:pPr marL="358775" indent="-358775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Il valore di IQR indica che _____________ ha la dispersione minore.</a:t>
            </a:r>
          </a:p>
          <a:p>
            <a:pPr marL="358775" indent="-358775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Il valore massimo assoluto di </a:t>
            </a:r>
            <a:r>
              <a:rPr lang="it-IT" sz="1800" b="0" dirty="0" err="1" smtClean="0">
                <a:latin typeface="Calibri"/>
                <a:cs typeface="Calibri"/>
              </a:rPr>
              <a:t>AvgSpeed</a:t>
            </a:r>
            <a:r>
              <a:rPr lang="it-IT" sz="1800" b="0" dirty="0" smtClean="0">
                <a:latin typeface="Calibri"/>
                <a:cs typeface="Calibri"/>
              </a:rPr>
              <a:t> si riscontra nella categoria __________. </a:t>
            </a:r>
            <a:endParaRPr lang="it-IT" sz="1800" b="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935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96365"/>
          </a:xfrm>
        </p:spPr>
        <p:txBody>
          <a:bodyPr/>
          <a:lstStyle/>
          <a:p>
            <a:r>
              <a:rPr lang="it-IT" dirty="0"/>
              <a:t>Box-Plot di </a:t>
            </a:r>
            <a:r>
              <a:rPr lang="it-IT" dirty="0" err="1"/>
              <a:t>AvgSpeed</a:t>
            </a:r>
            <a:r>
              <a:rPr lang="it-IT" dirty="0"/>
              <a:t> e </a:t>
            </a:r>
            <a:r>
              <a:rPr lang="it-IT" dirty="0" err="1"/>
              <a:t>TopSpeed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63176" y="1389535"/>
            <a:ext cx="8232589" cy="2123658"/>
          </a:xfrm>
          <a:prstGeom prst="rect">
            <a:avLst/>
          </a:prstGeom>
          <a:solidFill>
            <a:srgbClr val="FFF4B2"/>
          </a:solidFill>
        </p:spPr>
        <p:txBody>
          <a:bodyPr wrap="square" rtlCol="0">
            <a:spAutoFit/>
          </a:bodyPr>
          <a:lstStyle/>
          <a:p>
            <a:r>
              <a:rPr lang="it-IT" dirty="0" err="1">
                <a:latin typeface="Calibri"/>
                <a:cs typeface="Calibri"/>
              </a:rPr>
              <a:t>Descriptive</a:t>
            </a:r>
            <a:r>
              <a:rPr lang="it-IT" dirty="0">
                <a:latin typeface="Calibri"/>
                <a:cs typeface="Calibri"/>
              </a:rPr>
              <a:t> </a:t>
            </a:r>
            <a:r>
              <a:rPr lang="it-IT" dirty="0" err="1">
                <a:latin typeface="Calibri"/>
                <a:cs typeface="Calibri"/>
              </a:rPr>
              <a:t>Statistics</a:t>
            </a:r>
            <a:r>
              <a:rPr lang="it-IT" dirty="0">
                <a:latin typeface="Calibri"/>
                <a:cs typeface="Calibri"/>
              </a:rPr>
              <a:t>: </a:t>
            </a:r>
            <a:r>
              <a:rPr lang="it-IT" dirty="0" err="1">
                <a:latin typeface="Calibri"/>
                <a:cs typeface="Calibri"/>
              </a:rPr>
              <a:t>AvgSpeed</a:t>
            </a:r>
            <a:r>
              <a:rPr lang="it-IT" dirty="0">
                <a:latin typeface="Calibri"/>
                <a:cs typeface="Calibri"/>
              </a:rPr>
              <a:t>; </a:t>
            </a:r>
            <a:r>
              <a:rPr lang="it-IT" dirty="0" err="1">
                <a:latin typeface="Calibri"/>
                <a:cs typeface="Calibri"/>
              </a:rPr>
              <a:t>TopSpeed</a:t>
            </a:r>
            <a:r>
              <a:rPr lang="it-IT" dirty="0">
                <a:latin typeface="Calibri"/>
                <a:cs typeface="Calibri"/>
              </a:rPr>
              <a:t> </a:t>
            </a:r>
          </a:p>
          <a:p>
            <a:endParaRPr lang="it-IT" dirty="0">
              <a:latin typeface="Segoe UI"/>
            </a:endParaRPr>
          </a:p>
          <a:p>
            <a:r>
              <a:rPr lang="it-IT" sz="1400" b="0" dirty="0" err="1">
                <a:latin typeface="Courier New"/>
              </a:rPr>
              <a:t>Variable</a:t>
            </a:r>
            <a:r>
              <a:rPr lang="it-IT" sz="1400" b="0" dirty="0">
                <a:latin typeface="Courier New"/>
              </a:rPr>
              <a:t>  Bike    Minimum      Q1  </a:t>
            </a:r>
            <a:r>
              <a:rPr lang="it-IT" sz="1400" b="0" dirty="0" err="1">
                <a:latin typeface="Courier New"/>
              </a:rPr>
              <a:t>Median</a:t>
            </a:r>
            <a:r>
              <a:rPr lang="it-IT" sz="1400" b="0" dirty="0">
                <a:latin typeface="Courier New"/>
              </a:rPr>
              <a:t>      Q3  Maximum  </a:t>
            </a:r>
            <a:r>
              <a:rPr lang="it-IT" sz="1400" b="0" dirty="0" err="1">
                <a:latin typeface="Courier New"/>
              </a:rPr>
              <a:t>Range</a:t>
            </a:r>
            <a:r>
              <a:rPr lang="it-IT" sz="1400" b="0" dirty="0">
                <a:latin typeface="Courier New"/>
              </a:rPr>
              <a:t>    IQR</a:t>
            </a:r>
          </a:p>
          <a:p>
            <a:r>
              <a:rPr lang="nl-NL" sz="1400" dirty="0" err="1">
                <a:latin typeface="Courier New"/>
              </a:rPr>
              <a:t>AvgSpeed</a:t>
            </a:r>
            <a:r>
              <a:rPr lang="nl-NL" sz="1400" b="0" dirty="0">
                <a:latin typeface="Courier New"/>
              </a:rPr>
              <a:t>  Carbon   13.370  14.570  15.220  15.952   16.280  2.910  1.382</a:t>
            </a:r>
          </a:p>
          <a:p>
            <a:r>
              <a:rPr lang="nl-NL" sz="1400" b="0" dirty="0">
                <a:latin typeface="Courier New"/>
              </a:rPr>
              <a:t>          Steel    13.840  14.568  14.960  15.490   16.550  2.710  0.922</a:t>
            </a:r>
          </a:p>
          <a:p>
            <a:endParaRPr lang="nl-NL" sz="1400" b="0" dirty="0">
              <a:latin typeface="Courier New"/>
            </a:endParaRPr>
          </a:p>
          <a:p>
            <a:r>
              <a:rPr lang="nl-NL" sz="1400" dirty="0" err="1">
                <a:latin typeface="Courier New"/>
              </a:rPr>
              <a:t>TopSpeed</a:t>
            </a:r>
            <a:r>
              <a:rPr lang="nl-NL" sz="1400" b="0" dirty="0">
                <a:latin typeface="Courier New"/>
              </a:rPr>
              <a:t>  Carbon   29.580  32.555  33.675  35.005   36.000  6.420  2.450</a:t>
            </a:r>
          </a:p>
          <a:p>
            <a:r>
              <a:rPr lang="nl-NL" sz="1400" b="0" dirty="0">
                <a:latin typeface="Courier New"/>
              </a:rPr>
              <a:t>          Steel    30.920  32.400  33.590  34.710   36.000  5.080  </a:t>
            </a:r>
            <a:r>
              <a:rPr lang="nl-NL" sz="1400" b="0" dirty="0" smtClean="0">
                <a:latin typeface="Courier New"/>
              </a:rPr>
              <a:t>2.310</a:t>
            </a:r>
            <a:endParaRPr lang="nl-NL" sz="1400" b="0" dirty="0">
              <a:latin typeface="Courier New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28707" y="6245411"/>
            <a:ext cx="5722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latin typeface="Calibri"/>
                <a:cs typeface="Calibri"/>
              </a:rPr>
              <a:t>N.B.: </a:t>
            </a:r>
            <a:r>
              <a:rPr lang="it-IT" sz="1800" b="0" dirty="0" err="1" smtClean="0">
                <a:latin typeface="Calibri"/>
                <a:cs typeface="Calibri"/>
              </a:rPr>
              <a:t>AvgSpeed</a:t>
            </a:r>
            <a:r>
              <a:rPr lang="it-IT" sz="1800" b="0" dirty="0" smtClean="0">
                <a:latin typeface="Calibri"/>
                <a:cs typeface="Calibri"/>
              </a:rPr>
              <a:t> e </a:t>
            </a:r>
            <a:r>
              <a:rPr lang="it-IT" sz="1800" b="0" dirty="0" err="1" smtClean="0">
                <a:latin typeface="Calibri"/>
                <a:cs typeface="Calibri"/>
              </a:rPr>
              <a:t>TopSpeed</a:t>
            </a:r>
            <a:r>
              <a:rPr lang="it-IT" sz="1800" b="0" dirty="0" smtClean="0">
                <a:latin typeface="Calibri"/>
                <a:cs typeface="Calibri"/>
              </a:rPr>
              <a:t> sono espresse in </a:t>
            </a:r>
            <a:r>
              <a:rPr lang="it-IT" sz="1800" b="0" dirty="0" err="1" smtClean="0">
                <a:latin typeface="Calibri"/>
                <a:cs typeface="Calibri"/>
              </a:rPr>
              <a:t>miles</a:t>
            </a:r>
            <a:r>
              <a:rPr lang="it-IT" sz="1800" b="0" dirty="0" smtClean="0">
                <a:latin typeface="Calibri"/>
                <a:cs typeface="Calibri"/>
              </a:rPr>
              <a:t>/hour </a:t>
            </a:r>
            <a:endParaRPr lang="it-IT" sz="1800" b="0" dirty="0">
              <a:latin typeface="Calibri"/>
              <a:cs typeface="Calibri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22941" y="3750237"/>
            <a:ext cx="80532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Il valore di IQR indica la dispersione de valori compresi fra  ______ e ______.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IQR di </a:t>
            </a:r>
            <a:r>
              <a:rPr lang="it-IT" sz="1800" b="0" dirty="0" err="1" smtClean="0">
                <a:latin typeface="Calibri"/>
                <a:cs typeface="Calibri"/>
              </a:rPr>
              <a:t>AvgSpeed</a:t>
            </a:r>
            <a:r>
              <a:rPr lang="it-IT" sz="1800" b="0" dirty="0">
                <a:latin typeface="Calibri"/>
                <a:cs typeface="Calibri"/>
              </a:rPr>
              <a:t>-Carbon </a:t>
            </a:r>
            <a:r>
              <a:rPr lang="it-IT" sz="1800" b="0" dirty="0" smtClean="0">
                <a:latin typeface="Calibri"/>
                <a:cs typeface="Calibri"/>
              </a:rPr>
              <a:t>è _______________ di circa 0.5 </a:t>
            </a:r>
            <a:r>
              <a:rPr lang="it-IT" sz="1800" b="0" dirty="0" err="1" smtClean="0">
                <a:latin typeface="Calibri"/>
                <a:cs typeface="Calibri"/>
              </a:rPr>
              <a:t>miles</a:t>
            </a:r>
            <a:r>
              <a:rPr lang="it-IT" sz="1800" b="0" dirty="0" smtClean="0">
                <a:latin typeface="Calibri"/>
                <a:cs typeface="Calibri"/>
              </a:rPr>
              <a:t>/hour.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800" b="0" dirty="0" err="1" smtClean="0">
                <a:latin typeface="Calibri"/>
                <a:cs typeface="Calibri"/>
              </a:rPr>
              <a:t>TopSpeed</a:t>
            </a:r>
            <a:r>
              <a:rPr lang="it-IT" sz="1800" b="0" dirty="0" smtClean="0">
                <a:latin typeface="Calibri"/>
                <a:cs typeface="Calibri"/>
              </a:rPr>
              <a:t> ha mediana ______________ per entrambe le </a:t>
            </a:r>
            <a:r>
              <a:rPr lang="it-IT" sz="1800" b="0" dirty="0" err="1" smtClean="0">
                <a:latin typeface="Calibri"/>
                <a:cs typeface="Calibri"/>
              </a:rPr>
              <a:t>catgorie</a:t>
            </a:r>
            <a:endParaRPr lang="it-IT" sz="1800" b="0" dirty="0" smtClean="0">
              <a:latin typeface="Calibri"/>
              <a:cs typeface="Calibri"/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Per entrambe le categorie la variabile __________ ha il medesimo valore massimo.     </a:t>
            </a:r>
            <a:endParaRPr lang="it-IT" sz="1800" b="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676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114033"/>
            <a:ext cx="7772400" cy="895350"/>
          </a:xfrm>
        </p:spPr>
        <p:txBody>
          <a:bodyPr>
            <a:normAutofit/>
          </a:bodyPr>
          <a:lstStyle/>
          <a:p>
            <a:pPr eaLnBrk="1" hangingPunct="1"/>
            <a:r>
              <a:rPr lang="it-IT" dirty="0">
                <a:solidFill>
                  <a:srgbClr val="FF0000"/>
                </a:solidFill>
              </a:rPr>
              <a:t>Le basi della Statistica</a:t>
            </a:r>
          </a:p>
        </p:txBody>
      </p:sp>
      <p:sp>
        <p:nvSpPr>
          <p:cNvPr id="7170" name="Rectangle 5"/>
          <p:cNvSpPr>
            <a:spLocks noChangeArrowheads="1"/>
          </p:cNvSpPr>
          <p:nvPr/>
        </p:nvSpPr>
        <p:spPr bwMode="auto">
          <a:xfrm>
            <a:off x="342900" y="3082235"/>
            <a:ext cx="8509000" cy="3271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8100" cmpd="dbl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it-IT" sz="1800" dirty="0">
                <a:solidFill>
                  <a:srgbClr val="292934"/>
                </a:solidFill>
                <a:latin typeface="+mn-lt"/>
              </a:rPr>
              <a:t>Variabili o Caratteri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it-IT" sz="1800" b="0" dirty="0">
                <a:solidFill>
                  <a:srgbClr val="292934"/>
                </a:solidFill>
                <a:latin typeface="+mn-lt"/>
              </a:rPr>
              <a:t>Variabili. Quantità o entità misurate (Dati) </a:t>
            </a:r>
          </a:p>
          <a:p>
            <a:pPr marL="1143000" lvl="2" indent="-228600" algn="just">
              <a:spcBef>
                <a:spcPct val="35000"/>
              </a:spcBef>
              <a:buFontTx/>
              <a:buChar char="–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Tempo, peso, altezza, frequenza cardiaca,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calorie, 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PO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</a:rPr>
              <a:t>2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nel sangue, …</a:t>
            </a:r>
          </a:p>
          <a:p>
            <a:pPr marL="742950" lvl="1" indent="-285750" algn="just">
              <a:spcBef>
                <a:spcPct val="35000"/>
              </a:spcBef>
              <a:buFontTx/>
              <a:buChar char="–"/>
            </a:pPr>
            <a:r>
              <a:rPr lang="it-IT" sz="1800" b="0" dirty="0">
                <a:solidFill>
                  <a:srgbClr val="292934"/>
                </a:solidFill>
                <a:latin typeface="+mn-lt"/>
              </a:rPr>
              <a:t>Caratteri. Quantità o entità osservate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(Categorie) </a:t>
            </a:r>
            <a:endParaRPr lang="it-IT" sz="1800" b="0" dirty="0">
              <a:solidFill>
                <a:srgbClr val="292934"/>
              </a:solidFill>
              <a:latin typeface="+mn-lt"/>
            </a:endParaRPr>
          </a:p>
          <a:p>
            <a:pPr marL="1143000" lvl="2" indent="-228600" algn="just">
              <a:spcBef>
                <a:spcPct val="35000"/>
              </a:spcBef>
              <a:buFontTx/>
              <a:buChar char="–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Genere Maschile/Femminile,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Colore pelle,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Opinione, Esito di una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terapia, …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it-IT" sz="1800" dirty="0">
                <a:solidFill>
                  <a:srgbClr val="292934"/>
                </a:solidFill>
                <a:latin typeface="+mn-lt"/>
              </a:rPr>
              <a:t>Variabili Dipendenti e Indipendenti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Indipendente. Variabile/carattere soggetta a fluttuazioni</a:t>
            </a:r>
          </a:p>
          <a:p>
            <a:pPr marL="1143000" lvl="2" indent="-228600" algn="just">
              <a:spcBef>
                <a:spcPct val="20000"/>
              </a:spcBef>
              <a:buFontTx/>
              <a:buChar char="–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Risultato di Prestazione atletica 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prima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un allenamento specifico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Dipendente. Risposta a un qualche intervento. </a:t>
            </a:r>
          </a:p>
          <a:p>
            <a:pPr marL="1143000" lvl="2" indent="-228600" algn="just">
              <a:spcBef>
                <a:spcPct val="20000"/>
              </a:spcBef>
              <a:buFontTx/>
              <a:buChar char="–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Risultato di Prestazione atletica 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dopo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un allenamento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specifico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</p:txBody>
      </p:sp>
      <p:sp>
        <p:nvSpPr>
          <p:cNvPr id="7171" name="Text Box 7"/>
          <p:cNvSpPr txBox="1">
            <a:spLocks noChangeArrowheads="1"/>
          </p:cNvSpPr>
          <p:nvPr/>
        </p:nvSpPr>
        <p:spPr bwMode="auto">
          <a:xfrm>
            <a:off x="342900" y="960438"/>
            <a:ext cx="8349525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285750" indent="-285750" algn="just" eaLnBrk="1" hangingPunct="1">
              <a:spcBef>
                <a:spcPct val="50000"/>
              </a:spcBef>
              <a:buFont typeface="Arial"/>
              <a:buChar char="•"/>
            </a:pPr>
            <a:r>
              <a:rPr lang="it-IT" sz="1800" dirty="0">
                <a:solidFill>
                  <a:srgbClr val="292934"/>
                </a:solidFill>
                <a:latin typeface="+mn-lt"/>
              </a:rPr>
              <a:t>Unità statistiche  e variabili</a:t>
            </a:r>
          </a:p>
          <a:p>
            <a:pPr algn="just" eaLnBrk="1" hangingPunct="1">
              <a:spcBef>
                <a:spcPct val="50000"/>
              </a:spcBef>
            </a:pPr>
            <a:r>
              <a:rPr lang="it-IT" sz="1800" b="0" dirty="0">
                <a:solidFill>
                  <a:srgbClr val="292934"/>
                </a:solidFill>
                <a:latin typeface="+mn-lt"/>
              </a:rPr>
              <a:t>Le </a:t>
            </a:r>
            <a:r>
              <a:rPr lang="it-IT" sz="1800" dirty="0">
                <a:solidFill>
                  <a:srgbClr val="292934"/>
                </a:solidFill>
                <a:latin typeface="+mn-lt"/>
              </a:rPr>
              <a:t>unità statistiche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sono gli </a:t>
            </a:r>
            <a:r>
              <a:rPr lang="ja-JP" altLang="it-IT" sz="1800" b="0" dirty="0">
                <a:solidFill>
                  <a:srgbClr val="292934"/>
                </a:solidFill>
                <a:latin typeface="+mn-lt"/>
              </a:rPr>
              <a:t>“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oggetti</a:t>
            </a:r>
            <a:r>
              <a:rPr lang="ja-JP" altLang="it-IT" sz="1800" b="0" dirty="0">
                <a:solidFill>
                  <a:srgbClr val="292934"/>
                </a:solidFill>
                <a:latin typeface="+mn-lt"/>
              </a:rPr>
              <a:t>”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o </a:t>
            </a:r>
            <a:r>
              <a:rPr lang="ja-JP" altLang="it-IT" sz="1800" b="0" dirty="0">
                <a:solidFill>
                  <a:srgbClr val="292934"/>
                </a:solidFill>
                <a:latin typeface="+mn-lt"/>
              </a:rPr>
              <a:t>“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entità</a:t>
            </a:r>
            <a:r>
              <a:rPr lang="ja-JP" altLang="it-IT" sz="1800" b="0" dirty="0">
                <a:solidFill>
                  <a:srgbClr val="292934"/>
                </a:solidFill>
                <a:latin typeface="+mn-lt"/>
              </a:rPr>
              <a:t>”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 descritte tramite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gruppi </a:t>
            </a:r>
            <a:r>
              <a:rPr lang="it-IT" altLang="ja-JP" sz="1800" b="0" dirty="0" smtClean="0">
                <a:solidFill>
                  <a:srgbClr val="292934"/>
                </a:solidFill>
                <a:latin typeface="+mn-lt"/>
              </a:rPr>
              <a:t>di </a:t>
            </a:r>
            <a:r>
              <a:rPr lang="it-IT" altLang="ja-JP" sz="1800" b="0" dirty="0">
                <a:solidFill>
                  <a:srgbClr val="292934"/>
                </a:solidFill>
                <a:latin typeface="+mn-lt"/>
              </a:rPr>
              <a:t>dati. Le unità statistiche possono essere persone, </a:t>
            </a:r>
            <a:r>
              <a:rPr lang="it-IT" altLang="ja-JP" sz="1800" b="0" dirty="0" smtClean="0">
                <a:solidFill>
                  <a:srgbClr val="292934"/>
                </a:solidFill>
                <a:latin typeface="+mn-lt"/>
              </a:rPr>
              <a:t>eventi, enti</a:t>
            </a:r>
            <a:r>
              <a:rPr lang="it-IT" altLang="ja-JP" sz="1800" b="0" dirty="0">
                <a:solidFill>
                  <a:srgbClr val="292934"/>
                </a:solidFill>
                <a:latin typeface="+mn-lt"/>
              </a:rPr>
              <a:t>, aziende, servizi, ecc.</a:t>
            </a:r>
          </a:p>
          <a:p>
            <a:pPr algn="just" eaLnBrk="1" hangingPunct="1">
              <a:spcBef>
                <a:spcPts val="480"/>
              </a:spcBef>
            </a:pPr>
            <a:r>
              <a:rPr lang="it-IT" sz="1800" b="0" dirty="0">
                <a:solidFill>
                  <a:srgbClr val="292934"/>
                </a:solidFill>
                <a:latin typeface="+mn-lt"/>
              </a:rPr>
              <a:t>Una </a:t>
            </a:r>
            <a:r>
              <a:rPr lang="it-IT" sz="1800" dirty="0">
                <a:solidFill>
                  <a:srgbClr val="292934"/>
                </a:solidFill>
                <a:latin typeface="+mn-lt"/>
              </a:rPr>
              <a:t>variabile </a:t>
            </a:r>
            <a:r>
              <a:rPr lang="it-IT" sz="1800" b="0" dirty="0">
                <a:solidFill>
                  <a:srgbClr val="292934"/>
                </a:solidFill>
                <a:latin typeface="+mn-lt"/>
              </a:rPr>
              <a:t>è una caratteristica associata ad una unità statistica. Una variabile può assumere valori diversi su unità statistiche diverse   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6537889" y="6282074"/>
            <a:ext cx="2322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0" dirty="0" smtClean="0">
                <a:solidFill>
                  <a:srgbClr val="292934"/>
                </a:solidFill>
                <a:latin typeface="Verdana"/>
                <a:cs typeface="Verdana"/>
                <a:hlinkClick r:id="rId2" action="ppaction://hlinkfile"/>
              </a:rPr>
              <a:t>Esempio</a:t>
            </a:r>
            <a:endParaRPr lang="it-IT" b="0" dirty="0">
              <a:solidFill>
                <a:srgbClr val="292934"/>
              </a:solidFill>
              <a:latin typeface="Verdana"/>
              <a:cs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Percentili della variabile </a:t>
            </a:r>
            <a:r>
              <a:rPr lang="it-IT" dirty="0" err="1" smtClean="0"/>
              <a:t>TopSpeed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/>
          <a:srcRect t="11496" b="15873"/>
          <a:stretch/>
        </p:blipFill>
        <p:spPr>
          <a:xfrm>
            <a:off x="227106" y="1553887"/>
            <a:ext cx="5400000" cy="2614706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268941" y="4265505"/>
            <a:ext cx="80532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I valori massimo e minimo corrispondono al percentile _____ e _____. 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Il valore Q2 corrisponde al percentile _______________.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Il 35° percentile P35 di Carbon è uguale a ___________. 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800" b="0" dirty="0" smtClean="0">
                <a:latin typeface="Calibri"/>
                <a:cs typeface="Calibri"/>
              </a:rPr>
              <a:t>Il valore P50 di Steel è pari a _________.     </a:t>
            </a:r>
            <a:endParaRPr lang="it-IT" sz="1800" b="0" dirty="0">
              <a:latin typeface="Calibri"/>
              <a:cs typeface="Calibri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737410" y="1565760"/>
            <a:ext cx="3204709" cy="1261884"/>
          </a:xfrm>
          <a:prstGeom prst="rect">
            <a:avLst/>
          </a:prstGeom>
          <a:solidFill>
            <a:srgbClr val="FFF4B2"/>
          </a:solidFill>
        </p:spPr>
        <p:txBody>
          <a:bodyPr wrap="square" rtlCol="0">
            <a:spAutoFit/>
          </a:bodyPr>
          <a:lstStyle/>
          <a:p>
            <a:r>
              <a:rPr lang="it-IT" sz="1800" dirty="0" err="1">
                <a:latin typeface="Calibri"/>
                <a:cs typeface="Calibri"/>
              </a:rPr>
              <a:t>Descriptive</a:t>
            </a:r>
            <a:r>
              <a:rPr lang="it-IT" sz="1800" dirty="0">
                <a:latin typeface="Calibri"/>
                <a:cs typeface="Calibri"/>
              </a:rPr>
              <a:t> </a:t>
            </a:r>
            <a:r>
              <a:rPr lang="it-IT" sz="1800" dirty="0" err="1">
                <a:latin typeface="Calibri"/>
                <a:cs typeface="Calibri"/>
              </a:rPr>
              <a:t>Statistics</a:t>
            </a:r>
            <a:r>
              <a:rPr lang="it-IT" sz="1800" dirty="0">
                <a:latin typeface="Calibri"/>
                <a:cs typeface="Calibri"/>
              </a:rPr>
              <a:t>: </a:t>
            </a:r>
            <a:r>
              <a:rPr lang="it-IT" sz="1800" dirty="0" err="1">
                <a:latin typeface="Calibri"/>
                <a:cs typeface="Calibri"/>
              </a:rPr>
              <a:t>TopSpeed</a:t>
            </a:r>
            <a:r>
              <a:rPr lang="it-IT" sz="1800" dirty="0">
                <a:latin typeface="Calibri"/>
                <a:cs typeface="Calibri"/>
              </a:rPr>
              <a:t> </a:t>
            </a:r>
          </a:p>
          <a:p>
            <a:endParaRPr lang="it-IT" sz="1400" dirty="0">
              <a:latin typeface="Segoe UI"/>
            </a:endParaRPr>
          </a:p>
          <a:p>
            <a:r>
              <a:rPr lang="it-IT" sz="1100" b="0" dirty="0">
                <a:latin typeface="Courier New"/>
              </a:rPr>
              <a:t>                  Total</a:t>
            </a:r>
          </a:p>
          <a:p>
            <a:r>
              <a:rPr lang="it-IT" sz="1100" b="0" dirty="0" err="1">
                <a:latin typeface="Courier New"/>
              </a:rPr>
              <a:t>Variable</a:t>
            </a:r>
            <a:r>
              <a:rPr lang="it-IT" sz="1100" b="0" dirty="0">
                <a:latin typeface="Courier New"/>
              </a:rPr>
              <a:t>  Bike    </a:t>
            </a:r>
            <a:r>
              <a:rPr lang="it-IT" sz="1100" b="0" dirty="0" err="1">
                <a:latin typeface="Courier New"/>
              </a:rPr>
              <a:t>Count</a:t>
            </a:r>
            <a:r>
              <a:rPr lang="it-IT" sz="1100" b="0" dirty="0">
                <a:latin typeface="Courier New"/>
              </a:rPr>
              <a:t>  </a:t>
            </a:r>
            <a:r>
              <a:rPr lang="it-IT" sz="1100" b="0" dirty="0" err="1">
                <a:latin typeface="Courier New"/>
              </a:rPr>
              <a:t>Percent</a:t>
            </a:r>
            <a:endParaRPr lang="it-IT" sz="1100" b="0" dirty="0">
              <a:latin typeface="Courier New"/>
            </a:endParaRPr>
          </a:p>
          <a:p>
            <a:r>
              <a:rPr lang="nl-NL" sz="1100" b="0" dirty="0" err="1">
                <a:latin typeface="Courier New"/>
              </a:rPr>
              <a:t>TopSpeed</a:t>
            </a:r>
            <a:r>
              <a:rPr lang="nl-NL" sz="1100" b="0" dirty="0">
                <a:latin typeface="Courier New"/>
              </a:rPr>
              <a:t>  Carbon     26  46.4286</a:t>
            </a:r>
          </a:p>
          <a:p>
            <a:r>
              <a:rPr lang="nl-NL" sz="1100" b="0" dirty="0">
                <a:latin typeface="Courier New"/>
              </a:rPr>
              <a:t>          Steel      30  </a:t>
            </a:r>
            <a:r>
              <a:rPr lang="nl-NL" sz="1100" b="0" dirty="0" smtClean="0">
                <a:latin typeface="Courier New"/>
              </a:rPr>
              <a:t>53.5714</a:t>
            </a:r>
            <a:endParaRPr lang="nl-NL" sz="1100" b="0" dirty="0">
              <a:latin typeface="Courier New"/>
            </a:endParaRPr>
          </a:p>
        </p:txBody>
      </p:sp>
      <p:grpSp>
        <p:nvGrpSpPr>
          <p:cNvPr id="12" name="Gruppo 11"/>
          <p:cNvGrpSpPr/>
          <p:nvPr/>
        </p:nvGrpSpPr>
        <p:grpSpPr>
          <a:xfrm>
            <a:off x="369684" y="5535896"/>
            <a:ext cx="7963647" cy="1075765"/>
            <a:chOff x="239059" y="5677647"/>
            <a:chExt cx="7963647" cy="1075765"/>
          </a:xfrm>
        </p:grpSpPr>
        <p:sp>
          <p:nvSpPr>
            <p:cNvPr id="10" name="Rettangolo 9"/>
            <p:cNvSpPr/>
            <p:nvPr/>
          </p:nvSpPr>
          <p:spPr>
            <a:xfrm>
              <a:off x="239059" y="5677647"/>
              <a:ext cx="7963647" cy="1075765"/>
            </a:xfrm>
            <a:prstGeom prst="rect">
              <a:avLst/>
            </a:prstGeom>
            <a:solidFill>
              <a:srgbClr val="FFF4B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11" name="Gruppo 10"/>
            <p:cNvGrpSpPr/>
            <p:nvPr/>
          </p:nvGrpSpPr>
          <p:grpSpPr>
            <a:xfrm>
              <a:off x="487577" y="5927530"/>
              <a:ext cx="7505952" cy="575999"/>
              <a:chOff x="487577" y="5927530"/>
              <a:chExt cx="7505952" cy="575999"/>
            </a:xfrm>
          </p:grpSpPr>
          <p:graphicFrame>
            <p:nvGraphicFramePr>
              <p:cNvPr id="7" name="Oggetto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6896214"/>
                  </p:ext>
                </p:extLst>
              </p:nvPr>
            </p:nvGraphicFramePr>
            <p:xfrm>
              <a:off x="487577" y="5927530"/>
              <a:ext cx="1974389" cy="57599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1353" name="Equation" r:id="rId4" imgW="1535760" imgH="393120" progId="Equation.3">
                      <p:embed/>
                    </p:oleObj>
                  </mc:Choice>
                  <mc:Fallback>
                    <p:oleObj name="Equation" r:id="rId4" imgW="1535760" imgH="393120" progId="Equation.3">
                      <p:embed/>
                      <p:pic>
                        <p:nvPicPr>
                          <p:cNvPr id="0" name="Picture 1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7577" y="5927530"/>
                            <a:ext cx="1974389" cy="57599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" name="CasellaDiTesto 7"/>
              <p:cNvSpPr txBox="1"/>
              <p:nvPr/>
            </p:nvSpPr>
            <p:spPr>
              <a:xfrm>
                <a:off x="2943408" y="5983941"/>
                <a:ext cx="5050121" cy="463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0" dirty="0" smtClean="0">
                    <a:latin typeface="Calibri"/>
                    <a:cs typeface="Calibri"/>
                  </a:rPr>
                  <a:t>Valore in posizione 9 </a:t>
                </a:r>
                <a:r>
                  <a:rPr lang="it-IT" b="0" dirty="0" smtClean="0">
                    <a:latin typeface="Calibri"/>
                    <a:cs typeface="Calibri"/>
                    <a:sym typeface="Wingdings"/>
                  </a:rPr>
                  <a:t> 33 </a:t>
                </a:r>
                <a:r>
                  <a:rPr lang="it-IT" b="0" dirty="0" err="1" smtClean="0">
                    <a:latin typeface="Calibri"/>
                    <a:cs typeface="Calibri"/>
                    <a:sym typeface="Wingdings"/>
                  </a:rPr>
                  <a:t>miles</a:t>
                </a:r>
                <a:r>
                  <a:rPr lang="it-IT" b="0" dirty="0" smtClean="0">
                    <a:latin typeface="Calibri"/>
                    <a:cs typeface="Calibri"/>
                    <a:sym typeface="Wingdings"/>
                  </a:rPr>
                  <a:t>/hour</a:t>
                </a:r>
                <a:endParaRPr lang="it-IT" b="0" dirty="0">
                  <a:latin typeface="Calibri"/>
                  <a:cs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8656152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33" y="1174121"/>
            <a:ext cx="6240000" cy="4680000"/>
          </a:xfrm>
          <a:prstGeom prst="rect">
            <a:avLst/>
          </a:prstGeom>
        </p:spPr>
      </p:pic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27318" y="279400"/>
            <a:ext cx="8229600" cy="990600"/>
          </a:xfrm>
        </p:spPr>
        <p:txBody>
          <a:bodyPr/>
          <a:lstStyle/>
          <a:p>
            <a:r>
              <a:rPr lang="it-IT" dirty="0" err="1" smtClean="0"/>
              <a:t>TopSpeed</a:t>
            </a:r>
            <a:r>
              <a:rPr lang="it-IT" dirty="0" smtClean="0"/>
              <a:t> - Carbon</a:t>
            </a:r>
            <a:endParaRPr lang="it-IT" dirty="0"/>
          </a:p>
        </p:txBody>
      </p:sp>
      <p:sp>
        <p:nvSpPr>
          <p:cNvPr id="8" name="Callout 1 7"/>
          <p:cNvSpPr/>
          <p:nvPr/>
        </p:nvSpPr>
        <p:spPr>
          <a:xfrm>
            <a:off x="6813176" y="1613647"/>
            <a:ext cx="1748118" cy="836706"/>
          </a:xfrm>
          <a:prstGeom prst="borderCallout1">
            <a:avLst>
              <a:gd name="adj1" fmla="val 54464"/>
              <a:gd name="adj2" fmla="val -8333"/>
              <a:gd name="adj3" fmla="val 112500"/>
              <a:gd name="adj4" fmla="val -3833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it-IT" sz="1600" dirty="0">
                <a:solidFill>
                  <a:srgbClr val="292934"/>
                </a:solidFill>
                <a:latin typeface="Calibri"/>
                <a:ea typeface="ＭＳ Ｐゴシック" charset="0"/>
                <a:cs typeface="Calibri"/>
              </a:rPr>
              <a:t>Tendenza centrale</a:t>
            </a:r>
          </a:p>
          <a:p>
            <a:pPr lvl="0"/>
            <a:r>
              <a:rPr lang="it-IT" sz="1600" dirty="0">
                <a:solidFill>
                  <a:srgbClr val="292934"/>
                </a:solidFill>
                <a:latin typeface="Calibri"/>
                <a:ea typeface="ＭＳ Ｐゴシック" charset="0"/>
                <a:cs typeface="Calibri"/>
              </a:rPr>
              <a:t>Dispersione</a:t>
            </a:r>
          </a:p>
          <a:p>
            <a:pPr lvl="0"/>
            <a:r>
              <a:rPr lang="it-IT" sz="1600" dirty="0">
                <a:solidFill>
                  <a:srgbClr val="292934"/>
                </a:solidFill>
                <a:latin typeface="Calibri"/>
                <a:ea typeface="ＭＳ Ｐゴシック" charset="0"/>
                <a:cs typeface="Calibri"/>
              </a:rPr>
              <a:t>Asimmetria</a:t>
            </a:r>
          </a:p>
        </p:txBody>
      </p:sp>
      <p:sp>
        <p:nvSpPr>
          <p:cNvPr id="9" name="Callout 1 8"/>
          <p:cNvSpPr/>
          <p:nvPr/>
        </p:nvSpPr>
        <p:spPr>
          <a:xfrm>
            <a:off x="7040283" y="3110752"/>
            <a:ext cx="1748118" cy="836706"/>
          </a:xfrm>
          <a:prstGeom prst="borderCallout1">
            <a:avLst>
              <a:gd name="adj1" fmla="val 41964"/>
              <a:gd name="adj2" fmla="val -10897"/>
              <a:gd name="adj3" fmla="val 16071"/>
              <a:gd name="adj4" fmla="val -5286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it-IT" sz="1600" dirty="0" smtClean="0">
                <a:solidFill>
                  <a:srgbClr val="292934"/>
                </a:solidFill>
                <a:latin typeface="Calibri"/>
                <a:ea typeface="ＭＳ Ｐゴシック" charset="0"/>
                <a:cs typeface="Calibri"/>
              </a:rPr>
              <a:t>Posizione</a:t>
            </a:r>
          </a:p>
          <a:p>
            <a:pPr lvl="0"/>
            <a:r>
              <a:rPr lang="it-IT" sz="1600" dirty="0" smtClean="0">
                <a:solidFill>
                  <a:srgbClr val="292934"/>
                </a:solidFill>
                <a:latin typeface="Calibri"/>
                <a:ea typeface="ＭＳ Ｐゴシック" charset="0"/>
                <a:cs typeface="Calibri"/>
              </a:rPr>
              <a:t>IQR</a:t>
            </a:r>
          </a:p>
          <a:p>
            <a:pPr lvl="0"/>
            <a:r>
              <a:rPr lang="it-IT" sz="1600" dirty="0" err="1" smtClean="0">
                <a:solidFill>
                  <a:srgbClr val="292934"/>
                </a:solidFill>
                <a:latin typeface="Calibri"/>
                <a:ea typeface="ＭＳ Ｐゴシック" charset="0"/>
                <a:cs typeface="Calibri"/>
              </a:rPr>
              <a:t>Range</a:t>
            </a:r>
            <a:endParaRPr lang="it-IT" sz="1600" dirty="0">
              <a:solidFill>
                <a:srgbClr val="292934"/>
              </a:solidFill>
              <a:latin typeface="Calibri"/>
              <a:ea typeface="ＭＳ Ｐゴシック" charset="0"/>
              <a:cs typeface="Calibri"/>
            </a:endParaRPr>
          </a:p>
        </p:txBody>
      </p:sp>
      <p:sp>
        <p:nvSpPr>
          <p:cNvPr id="10" name="Callout 1 9"/>
          <p:cNvSpPr/>
          <p:nvPr/>
        </p:nvSpPr>
        <p:spPr>
          <a:xfrm>
            <a:off x="4817036" y="4676588"/>
            <a:ext cx="1748118" cy="612588"/>
          </a:xfrm>
          <a:prstGeom prst="borderCallout1">
            <a:avLst>
              <a:gd name="adj1" fmla="val 41964"/>
              <a:gd name="adj2" fmla="val -10897"/>
              <a:gd name="adj3" fmla="val -26786"/>
              <a:gd name="adj4" fmla="val -6055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it-IT" sz="1600" dirty="0" smtClean="0">
                <a:solidFill>
                  <a:srgbClr val="292934"/>
                </a:solidFill>
                <a:latin typeface="Calibri"/>
                <a:ea typeface="ＭＳ Ｐゴシック" charset="0"/>
                <a:cs typeface="Calibri"/>
              </a:rPr>
              <a:t>Box-Plot</a:t>
            </a:r>
            <a:endParaRPr lang="it-IT" sz="1600" dirty="0">
              <a:solidFill>
                <a:srgbClr val="292934"/>
              </a:solidFill>
              <a:latin typeface="Calibri"/>
              <a:ea typeface="ＭＳ Ｐゴシック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3979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177636"/>
            <a:ext cx="7772400" cy="911225"/>
          </a:xfrm>
        </p:spPr>
        <p:txBody>
          <a:bodyPr>
            <a:normAutofit/>
          </a:bodyPr>
          <a:lstStyle/>
          <a:p>
            <a:pPr eaLnBrk="1" hangingPunct="1"/>
            <a:r>
              <a:rPr lang="it-IT" sz="4000" dirty="0">
                <a:solidFill>
                  <a:srgbClr val="FF0000"/>
                </a:solidFill>
              </a:rPr>
              <a:t>Popolazione e Campione</a:t>
            </a:r>
          </a:p>
        </p:txBody>
      </p:sp>
      <p:sp>
        <p:nvSpPr>
          <p:cNvPr id="8194" name="Text Box 6"/>
          <p:cNvSpPr txBox="1">
            <a:spLocks noChangeArrowheads="1"/>
          </p:cNvSpPr>
          <p:nvPr/>
        </p:nvSpPr>
        <p:spPr bwMode="auto">
          <a:xfrm>
            <a:off x="493713" y="1154113"/>
            <a:ext cx="8258175" cy="1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746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40000"/>
              </a:spcBef>
              <a:buFontTx/>
              <a:buChar char="•"/>
            </a:pP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Numero di bambini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Italiani di </a:t>
            </a: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età inferiore a 10 anni che sono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sovrappeso.</a:t>
            </a:r>
            <a:endParaRPr lang="it-IT" sz="1800" b="0" dirty="0">
              <a:solidFill>
                <a:srgbClr val="292934"/>
              </a:solidFill>
              <a:latin typeface="+mn-lt"/>
              <a:cs typeface="Times New Roman" charset="0"/>
            </a:endParaRPr>
          </a:p>
          <a:p>
            <a:pPr eaLnBrk="1" hangingPunct="1">
              <a:spcBef>
                <a:spcPct val="40000"/>
              </a:spcBef>
              <a:buFontTx/>
              <a:buChar char="•"/>
            </a:pPr>
            <a:r>
              <a:rPr lang="it-IT" sz="1800" b="0" dirty="0">
                <a:solidFill>
                  <a:srgbClr val="292934"/>
                </a:solidFill>
                <a:latin typeface="+mn-lt"/>
              </a:rPr>
              <a:t>Costo al metro quadro delle case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</a:rPr>
              <a:t>nel quartiere Centro. </a:t>
            </a:r>
            <a:endParaRPr lang="it-IT" sz="1800" b="0" dirty="0">
              <a:solidFill>
                <a:srgbClr val="292934"/>
              </a:solidFill>
              <a:latin typeface="+mn-lt"/>
              <a:cs typeface="Times New Roman" charset="0"/>
            </a:endParaRPr>
          </a:p>
          <a:p>
            <a:pPr eaLnBrk="1" hangingPunct="1">
              <a:spcBef>
                <a:spcPct val="40000"/>
              </a:spcBef>
              <a:buFontTx/>
              <a:buChar char="•"/>
            </a:pP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Automobilisti multati per guida in stato di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ebrezza nel periodo 01/09, 30/09.</a:t>
            </a:r>
            <a:endParaRPr lang="it-IT" sz="1800" b="0" dirty="0">
              <a:solidFill>
                <a:srgbClr val="292934"/>
              </a:solidFill>
              <a:latin typeface="+mn-lt"/>
              <a:cs typeface="Times New Roman" charset="0"/>
            </a:endParaRPr>
          </a:p>
          <a:p>
            <a:pPr eaLnBrk="1" hangingPunct="1">
              <a:spcBef>
                <a:spcPct val="40000"/>
              </a:spcBef>
              <a:buFontTx/>
              <a:buChar char="•"/>
            </a:pP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Laureati in SM che trovano lavoro 6 </a:t>
            </a:r>
            <a:r>
              <a:rPr lang="it-IT" sz="18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mesi dopo la </a:t>
            </a:r>
            <a:r>
              <a:rPr lang="it-IT" sz="1800" b="0" dirty="0">
                <a:solidFill>
                  <a:srgbClr val="292934"/>
                </a:solidFill>
                <a:latin typeface="+mn-lt"/>
                <a:cs typeface="Times New Roman" charset="0"/>
              </a:rPr>
              <a:t>laurea. </a:t>
            </a:r>
          </a:p>
        </p:txBody>
      </p:sp>
      <p:grpSp>
        <p:nvGrpSpPr>
          <p:cNvPr id="8195" name="Group 10"/>
          <p:cNvGrpSpPr>
            <a:grpSpLocks noChangeAspect="1"/>
          </p:cNvGrpSpPr>
          <p:nvPr/>
        </p:nvGrpSpPr>
        <p:grpSpPr bwMode="auto">
          <a:xfrm>
            <a:off x="613515" y="2974822"/>
            <a:ext cx="4930775" cy="2705100"/>
            <a:chOff x="374" y="2059"/>
            <a:chExt cx="3451" cy="1894"/>
          </a:xfrm>
        </p:grpSpPr>
        <p:pic>
          <p:nvPicPr>
            <p:cNvPr id="8200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" y="2059"/>
              <a:ext cx="3451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1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" y="2627"/>
              <a:ext cx="3450" cy="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2" name="Picture 9" descr="Par-1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" y="2946"/>
              <a:ext cx="3450" cy="1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197" name="Text Box 12"/>
          <p:cNvSpPr txBox="1">
            <a:spLocks noChangeArrowheads="1"/>
          </p:cNvSpPr>
          <p:nvPr/>
        </p:nvSpPr>
        <p:spPr bwMode="auto">
          <a:xfrm>
            <a:off x="5805440" y="3817367"/>
            <a:ext cx="3179763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63538" indent="-96838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dirty="0" smtClean="0">
                <a:solidFill>
                  <a:srgbClr val="292934"/>
                </a:solidFill>
                <a:latin typeface="Tahoma" charset="0"/>
              </a:rPr>
              <a:t>Campione</a:t>
            </a:r>
          </a:p>
          <a:p>
            <a:pPr eaLnBrk="1" hangingPunct="1">
              <a:spcBef>
                <a:spcPct val="50000"/>
              </a:spcBef>
            </a:pPr>
            <a:r>
              <a:rPr lang="it-IT" sz="1600" b="0" dirty="0" smtClean="0">
                <a:solidFill>
                  <a:srgbClr val="292934"/>
                </a:solidFill>
                <a:latin typeface="Tahoma" charset="0"/>
              </a:rPr>
              <a:t>Campione </a:t>
            </a: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rappresentativo</a:t>
            </a:r>
          </a:p>
          <a:p>
            <a:pPr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Tahoma" charset="0"/>
              </a:rPr>
              <a:t>Campionamento </a:t>
            </a:r>
          </a:p>
          <a:p>
            <a:pPr lvl="1" eaLnBrk="1" hangingPunct="1">
              <a:spcBef>
                <a:spcPct val="50000"/>
              </a:spcBef>
            </a:pPr>
            <a:r>
              <a:rPr lang="it-IT" sz="1400" b="0" dirty="0">
                <a:solidFill>
                  <a:srgbClr val="292934"/>
                </a:solidFill>
                <a:latin typeface="Tahoma" charset="0"/>
              </a:rPr>
              <a:t>Casuale/non casuale </a:t>
            </a:r>
            <a:endParaRPr lang="it-IT" sz="1600" b="0" dirty="0">
              <a:solidFill>
                <a:srgbClr val="292934"/>
              </a:solidFill>
              <a:latin typeface="Tahoma" charset="0"/>
            </a:endParaRPr>
          </a:p>
          <a:p>
            <a:pPr lvl="1" eaLnBrk="1" hangingPunct="1">
              <a:spcBef>
                <a:spcPct val="50000"/>
              </a:spcBef>
            </a:pPr>
            <a:r>
              <a:rPr lang="it-IT" sz="1400" b="0" dirty="0" smtClean="0">
                <a:solidFill>
                  <a:srgbClr val="292934"/>
                </a:solidFill>
                <a:latin typeface="Tahoma" charset="0"/>
              </a:rPr>
              <a:t>Con</a:t>
            </a:r>
            <a:r>
              <a:rPr lang="it-IT" sz="1400" b="0" dirty="0">
                <a:solidFill>
                  <a:srgbClr val="292934"/>
                </a:solidFill>
                <a:latin typeface="Tahoma" charset="0"/>
              </a:rPr>
              <a:t>/senza </a:t>
            </a:r>
            <a:r>
              <a:rPr lang="it-IT" sz="1400" b="0" dirty="0" smtClean="0">
                <a:solidFill>
                  <a:srgbClr val="292934"/>
                </a:solidFill>
                <a:latin typeface="Tahoma" charset="0"/>
              </a:rPr>
              <a:t>reinserimento</a:t>
            </a:r>
            <a:endParaRPr lang="it-IT" sz="1400" b="0" dirty="0">
              <a:solidFill>
                <a:srgbClr val="292934"/>
              </a:solidFill>
              <a:latin typeface="Tahoma" charset="0"/>
            </a:endParaRPr>
          </a:p>
        </p:txBody>
      </p:sp>
      <p:sp>
        <p:nvSpPr>
          <p:cNvPr id="8198" name="Text Box 13"/>
          <p:cNvSpPr txBox="1">
            <a:spLocks noChangeArrowheads="1"/>
          </p:cNvSpPr>
          <p:nvPr/>
        </p:nvSpPr>
        <p:spPr bwMode="auto">
          <a:xfrm>
            <a:off x="5790198" y="3119683"/>
            <a:ext cx="2844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dirty="0">
                <a:solidFill>
                  <a:srgbClr val="292934"/>
                </a:solidFill>
                <a:latin typeface="Tahoma" charset="0"/>
              </a:rPr>
              <a:t>Censimento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692776" y="6144460"/>
            <a:ext cx="6530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0" dirty="0" smtClean="0">
                <a:solidFill>
                  <a:srgbClr val="292934"/>
                </a:solidFill>
                <a:latin typeface="Verdana"/>
                <a:cs typeface="Verdana"/>
              </a:rPr>
              <a:t>Appunti: </a:t>
            </a:r>
            <a:r>
              <a:rPr lang="it-IT" b="0" dirty="0" smtClean="0">
                <a:solidFill>
                  <a:srgbClr val="292934"/>
                </a:solidFill>
                <a:latin typeface="Verdana"/>
                <a:cs typeface="Verdana"/>
                <a:hlinkClick r:id="rId5" action="ppaction://hlinkfile"/>
              </a:rPr>
              <a:t>Capitolo 1</a:t>
            </a:r>
            <a:endParaRPr lang="it-IT" b="0" dirty="0">
              <a:solidFill>
                <a:srgbClr val="292934"/>
              </a:solidFill>
              <a:latin typeface="Verdana"/>
              <a:cs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94995"/>
            <a:ext cx="79248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it-IT" dirty="0">
                <a:solidFill>
                  <a:srgbClr val="FF0000"/>
                </a:solidFill>
                <a:cs typeface="Tahoma" charset="0"/>
              </a:rPr>
              <a:t>Tipi di Dati</a:t>
            </a:r>
          </a:p>
        </p:txBody>
      </p:sp>
      <p:sp>
        <p:nvSpPr>
          <p:cNvPr id="9218" name="Text Box 1055"/>
          <p:cNvSpPr txBox="1">
            <a:spLocks noChangeArrowheads="1"/>
          </p:cNvSpPr>
          <p:nvPr/>
        </p:nvSpPr>
        <p:spPr bwMode="auto">
          <a:xfrm>
            <a:off x="390525" y="930172"/>
            <a:ext cx="8499175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dirty="0">
                <a:solidFill>
                  <a:srgbClr val="292934"/>
                </a:solidFill>
                <a:latin typeface="+mn-lt"/>
              </a:rPr>
              <a:t>Variabili </a:t>
            </a:r>
            <a:r>
              <a:rPr lang="it-IT" sz="1800" dirty="0" smtClean="0">
                <a:solidFill>
                  <a:srgbClr val="292934"/>
                </a:solidFill>
                <a:latin typeface="+mn-lt"/>
              </a:rPr>
              <a:t>Qualitative </a:t>
            </a:r>
            <a:r>
              <a:rPr lang="it-IT" sz="1800" dirty="0">
                <a:solidFill>
                  <a:srgbClr val="292934"/>
                </a:solidFill>
                <a:latin typeface="+mn-lt"/>
              </a:rPr>
              <a:t>e Quantitative</a:t>
            </a:r>
          </a:p>
          <a:p>
            <a:pPr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Una </a:t>
            </a:r>
            <a:r>
              <a:rPr lang="it-IT" sz="1600" dirty="0" smtClean="0">
                <a:solidFill>
                  <a:srgbClr val="292934"/>
                </a:solidFill>
                <a:latin typeface="+mn-lt"/>
              </a:rPr>
              <a:t>Variabile Categoriale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o </a:t>
            </a:r>
            <a:r>
              <a:rPr lang="it-IT" sz="1600" dirty="0" smtClean="0">
                <a:solidFill>
                  <a:srgbClr val="292934"/>
                </a:solidFill>
                <a:latin typeface="+mn-lt"/>
              </a:rPr>
              <a:t>Qualitativa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 colloca un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a unità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statistica in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un gruppo o in una categoria fra alcune possibili</a:t>
            </a:r>
            <a:endParaRPr lang="it-IT" altLang="ja-JP" sz="1600" b="0" dirty="0">
              <a:solidFill>
                <a:srgbClr val="292934"/>
              </a:solidFill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Una </a:t>
            </a:r>
            <a:r>
              <a:rPr lang="it-IT" sz="1600" dirty="0" smtClean="0">
                <a:solidFill>
                  <a:srgbClr val="292934"/>
                </a:solidFill>
                <a:latin typeface="+mn-lt"/>
              </a:rPr>
              <a:t>Variabile Quantitativa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 caratterizza l’unità statistica con un valore numerico discreto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o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continuo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La 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distribuzione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sz="1600" dirty="0" smtClean="0">
                <a:solidFill>
                  <a:srgbClr val="292934"/>
                </a:solidFill>
                <a:latin typeface="+mn-lt"/>
              </a:rPr>
              <a:t>delle frequenze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di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una variabile indica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i valori di ciascuna variabile </a:t>
            </a:r>
            <a:r>
              <a:rPr lang="it-IT" sz="1600" i="1" dirty="0" smtClean="0">
                <a:solidFill>
                  <a:srgbClr val="292934"/>
                </a:solidFill>
                <a:latin typeface="+mn-lt"/>
              </a:rPr>
              <a:t>la variabile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e la frequenza di ciascun valore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che frequenza</a:t>
            </a:r>
          </a:p>
        </p:txBody>
      </p:sp>
      <p:graphicFrame>
        <p:nvGraphicFramePr>
          <p:cNvPr id="56388" name="Group 10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264972"/>
              </p:ext>
            </p:extLst>
          </p:nvPr>
        </p:nvGraphicFramePr>
        <p:xfrm>
          <a:off x="433865" y="3278959"/>
          <a:ext cx="8261350" cy="3032136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130675"/>
                <a:gridCol w="4130675"/>
              </a:tblGrid>
              <a:tr h="33524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Quantitativo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marT="45708" marB="45708" horzOverflow="overflow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41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Continuo</a:t>
                      </a:r>
                      <a:endParaRPr kumimoji="0" lang="it-IT" sz="1400" b="1" i="1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Discreto</a:t>
                      </a:r>
                      <a:endParaRPr kumimoji="0" lang="it-IT" sz="1400" b="1" i="1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marT="45708" marB="45708" horzOverflow="overflow"/>
                </a:tc>
              </a:tr>
              <a:tr h="76815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Pressione sistolica (</a:t>
                      </a:r>
                      <a:r>
                        <a:rPr kumimoji="0" lang="it-IT" sz="14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mmHg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), </a:t>
                      </a:r>
                      <a:r>
                        <a:rPr kumimoji="0" lang="it-IT" sz="14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pH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, [Na</a:t>
                      </a:r>
                      <a:r>
                        <a:rPr kumimoji="0" lang="it-IT" sz="1400" u="none" strike="noStrike" cap="none" normalizeH="0" baseline="3000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+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] (</a:t>
                      </a:r>
                      <a:r>
                        <a:rPr kumimoji="0" lang="it-IT" sz="14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mM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), PCO</a:t>
                      </a:r>
                      <a:r>
                        <a:rPr kumimoji="0" lang="it-IT" sz="1400" u="none" strike="noStrike" cap="none" normalizeH="0" baseline="-2500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2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 o PO</a:t>
                      </a:r>
                      <a:r>
                        <a:rPr kumimoji="0" lang="it-IT" sz="1400" u="none" strike="noStrike" cap="none" normalizeH="0" baseline="-2500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2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 (</a:t>
                      </a:r>
                      <a:r>
                        <a:rPr kumimoji="0" lang="it-IT" sz="14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mmHg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), altezza (cm), peso (Kg), età, ammontare dello stipendio ((Euro), ecc.. 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Numero di figli; numero di sedute di allenamento, </a:t>
                      </a:r>
                      <a:r>
                        <a:rPr kumimoji="0" lang="it-IT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assenza dal lavoro (giorni, settimane, …), 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automobili possedute, DVD difettosi, ecc..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marT="45708" marB="45708" horzOverflow="overflow"/>
                </a:tc>
              </a:tr>
              <a:tr h="33524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Qualitativo o Categorico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marT="45708" marB="45708" horzOverflow="overflow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047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Ordinale</a:t>
                      </a:r>
                      <a:endParaRPr kumimoji="0" lang="it-IT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Nominale</a:t>
                      </a:r>
                      <a:endParaRPr kumimoji="0" lang="it-IT" sz="1400" b="1" i="1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marT="45708" marB="45708" horzOverflow="overflow"/>
                </a:tc>
              </a:tr>
              <a:tr h="9474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Conoscenza della Informatica (Lingua inglese): I,S,B,D,O,E; Stato di un paziente dopo la terapia: (MM, M, I, </a:t>
                      </a:r>
                      <a:r>
                        <a:rPr kumimoji="0" lang="it-IT" sz="14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P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, MP); Parere Favorevole, Contrario, Non so. 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Genere (M/</a:t>
                      </a:r>
                      <a:r>
                        <a:rPr kumimoji="0" lang="it-IT" sz="14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F</a:t>
                      </a:r>
                      <a:r>
                        <a:rPr kumimoji="0" lang="it-IT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cs typeface="Verdana"/>
                        </a:rPr>
                        <a:t>); stato civile (Ce, Nu, Co, Di); gruppo sanguigno (A, B, AB, 0); Colore della carrozzeria, Diploma di scuola secondaria  …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ea typeface="ＭＳ Ｐゴシック" charset="0"/>
                        <a:cs typeface="Verdana"/>
                      </a:endParaRPr>
                    </a:p>
                  </a:txBody>
                  <a:tcPr marT="45708" marB="45708" horzOverflow="overflow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>
          <a:xfrm>
            <a:off x="654309" y="304158"/>
            <a:ext cx="8223250" cy="893763"/>
          </a:xfrm>
        </p:spPr>
        <p:txBody>
          <a:bodyPr>
            <a:normAutofit/>
          </a:bodyPr>
          <a:lstStyle/>
          <a:p>
            <a:pPr eaLnBrk="1" hangingPunct="1"/>
            <a:r>
              <a:rPr lang="it-IT" sz="4000" dirty="0">
                <a:solidFill>
                  <a:srgbClr val="FF0000"/>
                </a:solidFill>
              </a:rPr>
              <a:t>Definizioni</a:t>
            </a:r>
            <a:endParaRPr lang="it-IT" sz="5400" dirty="0">
              <a:solidFill>
                <a:srgbClr val="FF0000"/>
              </a:solidFill>
            </a:endParaRPr>
          </a:p>
        </p:txBody>
      </p:sp>
      <p:pic>
        <p:nvPicPr>
          <p:cNvPr id="10242" name="Picture 3" descr="Par-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4"/>
          <a:stretch>
            <a:fillRect/>
          </a:stretch>
        </p:blipFill>
        <p:spPr bwMode="auto">
          <a:xfrm>
            <a:off x="655638" y="1805305"/>
            <a:ext cx="6496050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527050" y="1252538"/>
            <a:ext cx="7577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it-IT" b="0" dirty="0">
                <a:solidFill>
                  <a:srgbClr val="292934"/>
                </a:solidFill>
                <a:latin typeface="+mn-lt"/>
              </a:rPr>
              <a:t>Unità Statistica, Data-set, Variabile, Elemento, …</a:t>
            </a:r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569913" y="4266248"/>
            <a:ext cx="832262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61938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800" b="0" dirty="0">
                <a:solidFill>
                  <a:srgbClr val="292934"/>
                </a:solidFill>
                <a:latin typeface="+mn-lt"/>
              </a:rPr>
              <a:t>L</a:t>
            </a:r>
            <a:r>
              <a:rPr lang="ja-JP" altLang="it-IT" sz="18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800" dirty="0">
                <a:solidFill>
                  <a:srgbClr val="292934"/>
                </a:solidFill>
                <a:latin typeface="+mn-lt"/>
              </a:rPr>
              <a:t>Unità Statistica</a:t>
            </a:r>
            <a:r>
              <a:rPr lang="it-IT" altLang="ja-JP" sz="1800" b="0" dirty="0">
                <a:solidFill>
                  <a:srgbClr val="292934"/>
                </a:solidFill>
                <a:latin typeface="+mn-lt"/>
              </a:rPr>
              <a:t> è rappresentata dalle Aziende. Il </a:t>
            </a:r>
            <a:r>
              <a:rPr lang="it-IT" altLang="ja-JP" sz="1800" dirty="0">
                <a:solidFill>
                  <a:srgbClr val="292934"/>
                </a:solidFill>
                <a:latin typeface="+mn-lt"/>
              </a:rPr>
              <a:t>Data set</a:t>
            </a:r>
            <a:r>
              <a:rPr lang="it-IT" altLang="ja-JP" sz="1800" b="0" dirty="0">
                <a:solidFill>
                  <a:srgbClr val="292934"/>
                </a:solidFill>
                <a:latin typeface="+mn-lt"/>
              </a:rPr>
              <a:t> è l</a:t>
            </a:r>
            <a:r>
              <a:rPr lang="ja-JP" altLang="it-IT" sz="18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800" b="0" dirty="0">
                <a:solidFill>
                  <a:srgbClr val="292934"/>
                </a:solidFill>
                <a:latin typeface="+mn-lt"/>
              </a:rPr>
              <a:t>Insieme delle Osservazioni di una o più variabili. Gli </a:t>
            </a:r>
            <a:r>
              <a:rPr lang="it-IT" altLang="ja-JP" sz="1800" dirty="0">
                <a:solidFill>
                  <a:srgbClr val="292934"/>
                </a:solidFill>
                <a:latin typeface="+mn-lt"/>
              </a:rPr>
              <a:t>Elementi</a:t>
            </a:r>
            <a:r>
              <a:rPr lang="it-IT" altLang="ja-JP" sz="1800" b="0" dirty="0">
                <a:solidFill>
                  <a:srgbClr val="292934"/>
                </a:solidFill>
                <a:latin typeface="+mn-lt"/>
              </a:rPr>
              <a:t> di un campione (o di una popolazione) sono i soggetti </a:t>
            </a:r>
            <a:r>
              <a:rPr lang="it-IT" altLang="ja-JP" sz="1800" b="0" dirty="0" smtClean="0">
                <a:solidFill>
                  <a:srgbClr val="292934"/>
                </a:solidFill>
                <a:latin typeface="+mn-lt"/>
              </a:rPr>
              <a:t>dell’indagine </a:t>
            </a:r>
            <a:r>
              <a:rPr lang="it-IT" altLang="ja-JP" sz="1800" b="0" dirty="0">
                <a:solidFill>
                  <a:srgbClr val="292934"/>
                </a:solidFill>
                <a:latin typeface="+mn-lt"/>
              </a:rPr>
              <a:t>che si vuole eseguire. La </a:t>
            </a:r>
            <a:r>
              <a:rPr lang="it-IT" altLang="ja-JP" sz="1800" dirty="0">
                <a:solidFill>
                  <a:srgbClr val="292934"/>
                </a:solidFill>
                <a:latin typeface="+mn-lt"/>
              </a:rPr>
              <a:t>Variabile</a:t>
            </a:r>
            <a:r>
              <a:rPr lang="it-IT" altLang="ja-JP" sz="1800" b="0" dirty="0">
                <a:solidFill>
                  <a:srgbClr val="292934"/>
                </a:solidFill>
                <a:latin typeface="+mn-lt"/>
              </a:rPr>
              <a:t> è il parametro che stiamo analizzando e che può assumere valori diversi.</a:t>
            </a:r>
            <a:endParaRPr lang="it-IT" sz="1800" b="0" dirty="0">
              <a:solidFill>
                <a:srgbClr val="292934"/>
              </a:solidFill>
              <a:latin typeface="+mn-lt"/>
            </a:endParaRP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811688" y="5647870"/>
            <a:ext cx="78390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800" b="0" dirty="0">
                <a:solidFill>
                  <a:srgbClr val="292934"/>
                </a:solidFill>
                <a:latin typeface="+mn-lt"/>
              </a:rPr>
              <a:t>Esempio. </a:t>
            </a:r>
            <a:r>
              <a:rPr lang="it-IT" sz="2800" b="0" dirty="0" smtClean="0">
                <a:solidFill>
                  <a:srgbClr val="292934"/>
                </a:solidFill>
                <a:latin typeface="+mn-lt"/>
                <a:hlinkClick r:id="rId3" action="ppaction://hlinkfile"/>
              </a:rPr>
              <a:t>Dati Esame</a:t>
            </a:r>
            <a:endParaRPr lang="it-IT" sz="2800" b="0" dirty="0">
              <a:solidFill>
                <a:srgbClr val="292934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1663" y="255588"/>
            <a:ext cx="7966075" cy="719316"/>
          </a:xfrm>
        </p:spPr>
        <p:txBody>
          <a:bodyPr>
            <a:normAutofit/>
          </a:bodyPr>
          <a:lstStyle/>
          <a:p>
            <a:pPr eaLnBrk="1" hangingPunct="1"/>
            <a:r>
              <a:rPr lang="it-IT" sz="3600" b="0" dirty="0">
                <a:latin typeface="Tahoma" charset="0"/>
              </a:rPr>
              <a:t>Data-</a:t>
            </a:r>
            <a:r>
              <a:rPr lang="it-IT" sz="3600" b="0" dirty="0" smtClean="0">
                <a:latin typeface="Tahoma" charset="0"/>
              </a:rPr>
              <a:t>Set e Rappresentazione</a:t>
            </a:r>
            <a:endParaRPr lang="it-IT" sz="3600" b="0" dirty="0">
              <a:latin typeface="Tahoma" charset="0"/>
            </a:endParaRP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415925" y="4515240"/>
            <a:ext cx="8410575" cy="2235803"/>
          </a:xfrm>
        </p:spPr>
        <p:txBody>
          <a:bodyPr>
            <a:normAutofit/>
          </a:bodyPr>
          <a:lstStyle/>
          <a:p>
            <a:pPr marL="357188" indent="-357188" eaLnBrk="1" hangingPunct="1">
              <a:lnSpc>
                <a:spcPct val="90000"/>
              </a:lnSpc>
              <a:spcAft>
                <a:spcPct val="10000"/>
              </a:spcAft>
              <a:buFontTx/>
              <a:buChar char="•"/>
            </a:pPr>
            <a:r>
              <a:rPr lang="it-IT" sz="1800" b="1" dirty="0" smtClean="0">
                <a:cs typeface="Calibri"/>
              </a:rPr>
              <a:t>Rappresentazione</a:t>
            </a:r>
          </a:p>
          <a:p>
            <a:pPr marL="801688" indent="-357188">
              <a:lnSpc>
                <a:spcPct val="110000"/>
              </a:lnSpc>
              <a:spcBef>
                <a:spcPts val="300"/>
              </a:spcBef>
              <a:spcAft>
                <a:spcPct val="10000"/>
              </a:spcAft>
              <a:buClrTx/>
              <a:buSzPct val="100000"/>
              <a:buFont typeface="Lucida Grande"/>
              <a:buChar char="-"/>
            </a:pPr>
            <a:r>
              <a:rPr lang="it-IT" sz="1800" b="0" dirty="0" smtClean="0">
                <a:cs typeface="Calibri"/>
              </a:rPr>
              <a:t>Diagramma </a:t>
            </a:r>
            <a:r>
              <a:rPr lang="it-IT" sz="1800" b="0" dirty="0">
                <a:cs typeface="Calibri"/>
              </a:rPr>
              <a:t>a </a:t>
            </a:r>
            <a:r>
              <a:rPr lang="it-IT" sz="1800" dirty="0" smtClean="0">
                <a:cs typeface="Calibri"/>
              </a:rPr>
              <a:t>Barre; Grafico </a:t>
            </a:r>
            <a:r>
              <a:rPr lang="it-IT" sz="1800" dirty="0">
                <a:cs typeface="Calibri"/>
              </a:rPr>
              <a:t>tipo Torta (Pie Chart</a:t>
            </a:r>
            <a:r>
              <a:rPr lang="it-IT" sz="1800" dirty="0" smtClean="0">
                <a:cs typeface="Calibri"/>
              </a:rPr>
              <a:t>)</a:t>
            </a:r>
            <a:endParaRPr lang="it-IT" sz="1800" b="0" dirty="0">
              <a:cs typeface="Calibri"/>
            </a:endParaRPr>
          </a:p>
          <a:p>
            <a:pPr marL="801688" indent="-357188">
              <a:lnSpc>
                <a:spcPct val="110000"/>
              </a:lnSpc>
              <a:spcBef>
                <a:spcPts val="300"/>
              </a:spcBef>
              <a:buClrTx/>
              <a:buSzPct val="100000"/>
              <a:buFont typeface="Lucida Grande"/>
              <a:buChar char="-"/>
            </a:pPr>
            <a:r>
              <a:rPr lang="it-IT" sz="1800" b="0" dirty="0">
                <a:cs typeface="Calibri"/>
              </a:rPr>
              <a:t>Istogramma; Poligoni di Frequenza (Ogiva)</a:t>
            </a:r>
            <a:r>
              <a:rPr lang="it-IT" sz="1800" b="0" dirty="0" smtClean="0">
                <a:cs typeface="Calibri"/>
              </a:rPr>
              <a:t>;</a:t>
            </a:r>
            <a:r>
              <a:rPr lang="it-IT" sz="1800" dirty="0" smtClean="0">
                <a:cs typeface="Calibri"/>
              </a:rPr>
              <a:t> </a:t>
            </a:r>
            <a:r>
              <a:rPr lang="it-IT" sz="1800" dirty="0">
                <a:cs typeface="Calibri"/>
              </a:rPr>
              <a:t>Dot-Plot</a:t>
            </a:r>
            <a:endParaRPr lang="it-IT" sz="1800" b="0" dirty="0">
              <a:cs typeface="Calibri"/>
            </a:endParaRPr>
          </a:p>
          <a:p>
            <a:pPr marL="801688" indent="-357188">
              <a:lnSpc>
                <a:spcPct val="110000"/>
              </a:lnSpc>
              <a:spcBef>
                <a:spcPts val="300"/>
              </a:spcBef>
              <a:spcAft>
                <a:spcPct val="10000"/>
              </a:spcAft>
              <a:buClrTx/>
              <a:buSzPct val="100000"/>
              <a:buFont typeface="Lucida Grande"/>
              <a:buChar char="-"/>
            </a:pPr>
            <a:r>
              <a:rPr lang="it-IT" sz="1800" dirty="0" smtClean="0">
                <a:cs typeface="Calibri"/>
              </a:rPr>
              <a:t>Diagramma </a:t>
            </a:r>
            <a:r>
              <a:rPr lang="it-IT" sz="1800" dirty="0">
                <a:cs typeface="Calibri"/>
              </a:rPr>
              <a:t>Gambo-Foglia (</a:t>
            </a:r>
            <a:r>
              <a:rPr lang="en-US" sz="1800" dirty="0">
                <a:cs typeface="Calibri"/>
              </a:rPr>
              <a:t>Steam-Leaf display</a:t>
            </a:r>
            <a:r>
              <a:rPr lang="it-IT" sz="1800" dirty="0">
                <a:cs typeface="Calibri"/>
              </a:rPr>
              <a:t>)</a:t>
            </a:r>
          </a:p>
          <a:p>
            <a:pPr marL="801688" indent="-357188">
              <a:lnSpc>
                <a:spcPct val="110000"/>
              </a:lnSpc>
              <a:spcBef>
                <a:spcPts val="300"/>
              </a:spcBef>
              <a:buClrTx/>
              <a:buSzPct val="100000"/>
              <a:buFont typeface="Lucida Grande"/>
              <a:buChar char="-"/>
            </a:pPr>
            <a:r>
              <a:rPr lang="en-US" sz="1800" dirty="0">
                <a:cs typeface="Calibri"/>
              </a:rPr>
              <a:t>Box-and-whiskers </a:t>
            </a:r>
            <a:r>
              <a:rPr lang="en-US" sz="1800" dirty="0" smtClean="0">
                <a:cs typeface="Calibri"/>
              </a:rPr>
              <a:t>plot</a:t>
            </a:r>
          </a:p>
          <a:p>
            <a:pPr marL="801688" indent="-357188">
              <a:lnSpc>
                <a:spcPct val="110000"/>
              </a:lnSpc>
              <a:spcBef>
                <a:spcPts val="300"/>
              </a:spcBef>
              <a:buClrTx/>
              <a:buSzPct val="100000"/>
              <a:buFont typeface="Lucida Grande"/>
              <a:buChar char="-"/>
            </a:pPr>
            <a:r>
              <a:rPr lang="en-US" sz="1800" dirty="0" err="1" smtClean="0">
                <a:cs typeface="Calibri"/>
              </a:rPr>
              <a:t>Serie</a:t>
            </a:r>
            <a:r>
              <a:rPr lang="en-US" sz="1800" dirty="0" smtClean="0">
                <a:cs typeface="Calibri"/>
              </a:rPr>
              <a:t> </a:t>
            </a:r>
            <a:r>
              <a:rPr lang="en-US" sz="1800" dirty="0" err="1" smtClean="0">
                <a:cs typeface="Calibri"/>
              </a:rPr>
              <a:t>Temporale</a:t>
            </a:r>
            <a:endParaRPr lang="en-US" sz="1800" dirty="0">
              <a:cs typeface="Calibri"/>
            </a:endParaRPr>
          </a:p>
          <a:p>
            <a:pPr marL="900113" indent="-455613" eaLnBrk="1" hangingPunct="1">
              <a:lnSpc>
                <a:spcPct val="110000"/>
              </a:lnSpc>
              <a:spcBef>
                <a:spcPts val="300"/>
              </a:spcBef>
              <a:buClrTx/>
              <a:buSzPct val="100000"/>
              <a:buFont typeface="Lucida Grande"/>
              <a:buChar char="-"/>
            </a:pPr>
            <a:endParaRPr lang="it-IT" sz="1800" b="0" dirty="0">
              <a:cs typeface="Calibri"/>
            </a:endParaRPr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5925" y="3098948"/>
            <a:ext cx="8435975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3538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628650" indent="28257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it-IT" sz="1800" dirty="0" smtClean="0">
                <a:latin typeface="+mn-lt"/>
                <a:cs typeface="Calibri"/>
              </a:rPr>
              <a:t>Data-Set</a:t>
            </a:r>
          </a:p>
          <a:p>
            <a:pPr marL="828675" lvl="1" indent="-384175" eaLnBrk="1" hangingPunct="1">
              <a:spcBef>
                <a:spcPts val="300"/>
              </a:spcBef>
              <a:buFont typeface="Lucida Grande"/>
              <a:buChar char="-"/>
            </a:pPr>
            <a:r>
              <a:rPr lang="it-IT" sz="1800" b="0" dirty="0">
                <a:latin typeface="+mn-lt"/>
                <a:cs typeface="Calibri"/>
              </a:rPr>
              <a:t>Tipo di dati: in Sezione o Serie Temporale</a:t>
            </a:r>
          </a:p>
          <a:p>
            <a:pPr marL="828675" lvl="1" indent="-384175" eaLnBrk="1" hangingPunct="1">
              <a:spcBef>
                <a:spcPts val="300"/>
              </a:spcBef>
              <a:buFont typeface="Lucida Grande"/>
              <a:buChar char="-"/>
            </a:pPr>
            <a:r>
              <a:rPr lang="it-IT" sz="1800" b="0" dirty="0" smtClean="0">
                <a:latin typeface="+mn-lt"/>
                <a:cs typeface="Calibri"/>
              </a:rPr>
              <a:t>Variabili Quantitative e Qualitative</a:t>
            </a:r>
          </a:p>
          <a:p>
            <a:pPr marL="828675" lvl="1" indent="-384175" eaLnBrk="1" hangingPunct="1">
              <a:spcBef>
                <a:spcPts val="300"/>
              </a:spcBef>
              <a:buFont typeface="Lucida Grande"/>
              <a:buChar char="-"/>
            </a:pPr>
            <a:r>
              <a:rPr lang="it-IT" sz="1800" b="0" dirty="0" smtClean="0">
                <a:latin typeface="+mn-lt"/>
                <a:cs typeface="Calibri"/>
              </a:rPr>
              <a:t>Variabili Esplicative e Risposta</a:t>
            </a:r>
            <a:endParaRPr lang="it-IT" sz="1800" b="0" dirty="0">
              <a:latin typeface="+mn-lt"/>
              <a:cs typeface="Calibri"/>
            </a:endParaRPr>
          </a:p>
        </p:txBody>
      </p:sp>
      <p:sp>
        <p:nvSpPr>
          <p:cNvPr id="11269" name="Text Box 8"/>
          <p:cNvSpPr txBox="1">
            <a:spLocks noChangeArrowheads="1"/>
          </p:cNvSpPr>
          <p:nvPr/>
        </p:nvSpPr>
        <p:spPr bwMode="auto">
          <a:xfrm>
            <a:off x="415925" y="1035214"/>
            <a:ext cx="8420100" cy="1928990"/>
          </a:xfrm>
          <a:prstGeom prst="rect">
            <a:avLst/>
          </a:prstGeom>
          <a:solidFill>
            <a:srgbClr val="FFF4B2"/>
          </a:solidFill>
          <a:ln>
            <a:noFill/>
          </a:ln>
          <a:extLst/>
        </p:spPr>
        <p:txBody>
          <a:bodyPr>
            <a:spAutoFit/>
          </a:bodyPr>
          <a:lstStyle>
            <a:lvl1pPr marL="363538" indent="-363538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50000"/>
              </a:spcBef>
              <a:buFontTx/>
              <a:buChar char="•"/>
            </a:pPr>
            <a:r>
              <a:rPr lang="it-IT" sz="1800" dirty="0">
                <a:latin typeface="+mn-lt"/>
                <a:cs typeface="Calibri"/>
              </a:rPr>
              <a:t>Dati </a:t>
            </a:r>
            <a:r>
              <a:rPr lang="it-IT" sz="1800" dirty="0" smtClean="0">
                <a:latin typeface="+mn-lt"/>
                <a:cs typeface="Calibri"/>
              </a:rPr>
              <a:t>grezzi</a:t>
            </a:r>
            <a:r>
              <a:rPr lang="it-IT" sz="1800" b="0" dirty="0">
                <a:latin typeface="+mn-lt"/>
                <a:cs typeface="Calibri"/>
              </a:rPr>
              <a:t> (</a:t>
            </a:r>
            <a:r>
              <a:rPr lang="en-US" sz="1800" b="0" dirty="0">
                <a:latin typeface="+mn-lt"/>
                <a:cs typeface="Calibri"/>
              </a:rPr>
              <a:t>raw-data</a:t>
            </a:r>
            <a:r>
              <a:rPr lang="it-IT" sz="1800" b="0" dirty="0">
                <a:latin typeface="+mn-lt"/>
                <a:cs typeface="Calibri"/>
              </a:rPr>
              <a:t>)</a:t>
            </a:r>
            <a:endParaRPr lang="it-IT" sz="1800" dirty="0" smtClean="0">
              <a:latin typeface="+mn-lt"/>
              <a:cs typeface="Calibri"/>
            </a:endParaRPr>
          </a:p>
          <a:p>
            <a:pPr marL="800100" lvl="1" indent="-342900" eaLnBrk="1" hangingPunct="1">
              <a:spcBef>
                <a:spcPts val="600"/>
              </a:spcBef>
              <a:buFont typeface="Lucida Grande"/>
              <a:buChar char="-"/>
            </a:pPr>
            <a:r>
              <a:rPr lang="it-IT" sz="1800" b="0" dirty="0" smtClean="0">
                <a:latin typeface="+mn-lt"/>
                <a:cs typeface="Calibri"/>
              </a:rPr>
              <a:t>Dati raccolti durante un esperimento in ordine casuale</a:t>
            </a:r>
          </a:p>
          <a:p>
            <a:pPr eaLnBrk="1" hangingPunct="1">
              <a:lnSpc>
                <a:spcPct val="115000"/>
              </a:lnSpc>
              <a:spcBef>
                <a:spcPct val="50000"/>
              </a:spcBef>
              <a:buFontTx/>
              <a:buChar char="•"/>
            </a:pPr>
            <a:r>
              <a:rPr lang="it-IT" sz="1800" dirty="0" smtClean="0">
                <a:latin typeface="+mn-lt"/>
                <a:cs typeface="Calibri"/>
              </a:rPr>
              <a:t>Dati raggruppati</a:t>
            </a:r>
            <a:r>
              <a:rPr lang="it-IT" sz="1800" b="0" dirty="0" smtClean="0">
                <a:latin typeface="+mn-lt"/>
                <a:cs typeface="Calibri"/>
              </a:rPr>
              <a:t>: </a:t>
            </a:r>
          </a:p>
          <a:p>
            <a:pPr marL="800100" lvl="1" indent="-342900" eaLnBrk="1" hangingPunct="1">
              <a:lnSpc>
                <a:spcPct val="115000"/>
              </a:lnSpc>
              <a:spcBef>
                <a:spcPts val="600"/>
              </a:spcBef>
              <a:buFont typeface="Lucida Grande"/>
              <a:buChar char="-"/>
            </a:pPr>
            <a:r>
              <a:rPr lang="it-IT" sz="1800" b="0" dirty="0" smtClean="0">
                <a:latin typeface="+mn-lt"/>
                <a:cs typeface="Calibri"/>
              </a:rPr>
              <a:t>Tabella di distribuzione delle </a:t>
            </a:r>
            <a:r>
              <a:rPr lang="ja-JP" altLang="it-IT" sz="1800" b="0" dirty="0" smtClean="0">
                <a:latin typeface="+mn-lt"/>
                <a:cs typeface="Calibri"/>
              </a:rPr>
              <a:t>“</a:t>
            </a:r>
            <a:r>
              <a:rPr lang="it-IT" altLang="ja-JP" sz="1800" b="0" dirty="0" smtClean="0">
                <a:latin typeface="+mn-lt"/>
                <a:cs typeface="Calibri"/>
              </a:rPr>
              <a:t>frequenze</a:t>
            </a:r>
            <a:r>
              <a:rPr lang="ja-JP" altLang="it-IT" sz="1800" b="0" dirty="0" smtClean="0">
                <a:latin typeface="+mn-lt"/>
                <a:cs typeface="Calibri"/>
              </a:rPr>
              <a:t>”</a:t>
            </a:r>
            <a:r>
              <a:rPr lang="it-IT" altLang="ja-JP" sz="1800" b="0" dirty="0" smtClean="0">
                <a:latin typeface="+mn-lt"/>
                <a:cs typeface="Calibri"/>
              </a:rPr>
              <a:t>, delle </a:t>
            </a:r>
            <a:r>
              <a:rPr lang="ja-JP" altLang="it-IT" sz="1800" b="0" dirty="0" smtClean="0">
                <a:latin typeface="+mn-lt"/>
                <a:cs typeface="Calibri"/>
              </a:rPr>
              <a:t>“</a:t>
            </a:r>
            <a:r>
              <a:rPr lang="it-IT" altLang="ja-JP" sz="1800" b="0" dirty="0" smtClean="0">
                <a:latin typeface="+mn-lt"/>
                <a:cs typeface="Calibri"/>
              </a:rPr>
              <a:t>frequenze relative</a:t>
            </a:r>
            <a:r>
              <a:rPr lang="ja-JP" altLang="it-IT" sz="1800" b="0" dirty="0" smtClean="0">
                <a:latin typeface="+mn-lt"/>
                <a:cs typeface="Calibri"/>
              </a:rPr>
              <a:t>”</a:t>
            </a:r>
            <a:r>
              <a:rPr lang="it-IT" altLang="ja-JP" sz="1800" b="0" dirty="0" smtClean="0">
                <a:latin typeface="+mn-lt"/>
                <a:cs typeface="Calibri"/>
              </a:rPr>
              <a:t> o delle </a:t>
            </a:r>
            <a:r>
              <a:rPr lang="ja-JP" altLang="it-IT" sz="1800" b="0" dirty="0" smtClean="0">
                <a:latin typeface="+mn-lt"/>
                <a:cs typeface="Calibri"/>
              </a:rPr>
              <a:t>“</a:t>
            </a:r>
            <a:r>
              <a:rPr lang="it-IT" altLang="ja-JP" sz="1800" b="0" dirty="0" smtClean="0">
                <a:latin typeface="+mn-lt"/>
                <a:cs typeface="Calibri"/>
              </a:rPr>
              <a:t>probabilità</a:t>
            </a:r>
            <a:r>
              <a:rPr lang="ja-JP" altLang="it-IT" sz="1800" b="0" dirty="0" smtClean="0">
                <a:latin typeface="+mn-lt"/>
                <a:cs typeface="Calibri"/>
              </a:rPr>
              <a:t>”</a:t>
            </a:r>
            <a:endParaRPr lang="it-IT" sz="1800" b="0" dirty="0">
              <a:latin typeface="+mn-lt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arezza">
  <a:themeElements>
    <a:clrScheme name="Chiarezza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arezz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Luna.thmx</Template>
  <TotalTime>35365</TotalTime>
  <Words>4531</Words>
  <Application>Microsoft Macintosh PowerPoint</Application>
  <PresentationFormat>Presentazione su schermo (4:3)</PresentationFormat>
  <Paragraphs>743</Paragraphs>
  <Slides>51</Slides>
  <Notes>5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14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4</vt:i4>
      </vt:variant>
      <vt:variant>
        <vt:lpstr>Titoli diapositive</vt:lpstr>
      </vt:variant>
      <vt:variant>
        <vt:i4>51</vt:i4>
      </vt:variant>
    </vt:vector>
  </HeadingPairs>
  <TitlesOfParts>
    <vt:vector size="70" baseType="lpstr">
      <vt:lpstr>Calibri</vt:lpstr>
      <vt:lpstr>Cambria Math</vt:lpstr>
      <vt:lpstr>Century Gothic</vt:lpstr>
      <vt:lpstr>Courier</vt:lpstr>
      <vt:lpstr>Courier New</vt:lpstr>
      <vt:lpstr>Lucida Grande</vt:lpstr>
      <vt:lpstr>ＭＳ Ｐゴシック</vt:lpstr>
      <vt:lpstr>Segoe UI</vt:lpstr>
      <vt:lpstr>Symbol</vt:lpstr>
      <vt:lpstr>Tahoma</vt:lpstr>
      <vt:lpstr>Times New Roman</vt:lpstr>
      <vt:lpstr>Verdana</vt:lpstr>
      <vt:lpstr>Wingdings</vt:lpstr>
      <vt:lpstr>Arial</vt:lpstr>
      <vt:lpstr>Chiarezza</vt:lpstr>
      <vt:lpstr>Equation</vt:lpstr>
      <vt:lpstr>Documento</vt:lpstr>
      <vt:lpstr>Grafico</vt:lpstr>
      <vt:lpstr>Equazione</vt:lpstr>
      <vt:lpstr>Analisi dei Dati Corso di Laurea in Scienze Motorie AA 2017/18  Corso Teorico/Pratico I Anno I Semestre </vt:lpstr>
      <vt:lpstr>Statistica</vt:lpstr>
      <vt:lpstr>Testi Utilizzati</vt:lpstr>
      <vt:lpstr>Indice degli Argomenti</vt:lpstr>
      <vt:lpstr>Le basi della Statistica</vt:lpstr>
      <vt:lpstr>Popolazione e Campione</vt:lpstr>
      <vt:lpstr>Tipi di Dati</vt:lpstr>
      <vt:lpstr>Definizioni</vt:lpstr>
      <vt:lpstr>Data-Set e Rappresentazione</vt:lpstr>
      <vt:lpstr>Distribuzione delle Frequenze </vt:lpstr>
      <vt:lpstr>Grafico a Barre; Dot-Plot Variabili Qualitative o Categoriali </vt:lpstr>
      <vt:lpstr>Istogramma, Poligonale  Variabili Quantitative</vt:lpstr>
      <vt:lpstr>Variabile Quantitativa Continua </vt:lpstr>
      <vt:lpstr>Grafico a Torta</vt:lpstr>
      <vt:lpstr>Diagramma Gambo-Foglia</vt:lpstr>
      <vt:lpstr>Indicatori Riassuntivi</vt:lpstr>
      <vt:lpstr>Definizioni e Notazioni Algebriche</vt:lpstr>
      <vt:lpstr>Indici di Tendenza o Posizione Centrale Media, Mediana e Moda  </vt:lpstr>
      <vt:lpstr>Uso di Media e Moda </vt:lpstr>
      <vt:lpstr>Mediana</vt:lpstr>
      <vt:lpstr>Indici di Posizione Centrale</vt:lpstr>
      <vt:lpstr>Relazione fra Media, Mediana e Moda</vt:lpstr>
      <vt:lpstr>Indici di Dispersione</vt:lpstr>
      <vt:lpstr>Indici di  Dispersione</vt:lpstr>
      <vt:lpstr>Significato Indicatori di Dispersione</vt:lpstr>
      <vt:lpstr>Deviazione Standard - Regola Empirica</vt:lpstr>
      <vt:lpstr>Indicatori di Posizione – Dati Ordinati</vt:lpstr>
      <vt:lpstr>Indicatori di Posizione – Box Plot</vt:lpstr>
      <vt:lpstr>Quartili e Range Interquartile IQR</vt:lpstr>
      <vt:lpstr>Percentile e Rango Percentile </vt:lpstr>
      <vt:lpstr>Ordine di Percentile (Rango) </vt:lpstr>
      <vt:lpstr>Box-and-Wiskers plot</vt:lpstr>
      <vt:lpstr>Box-and-Wiskers plot</vt:lpstr>
      <vt:lpstr>Dati raggruppati</vt:lpstr>
      <vt:lpstr>Media di dati raggruppati</vt:lpstr>
      <vt:lpstr>Varianza di Dati Raggruppati</vt:lpstr>
      <vt:lpstr>Data Set Studenti Scienze Motorie </vt:lpstr>
      <vt:lpstr>Data Set; Elementi, Variabili, …</vt:lpstr>
      <vt:lpstr>Studio Osservazionale e Esperimento </vt:lpstr>
      <vt:lpstr>Statistica Descrittiva</vt:lpstr>
      <vt:lpstr>Presentazione di PowerPoint</vt:lpstr>
      <vt:lpstr>Byke Commuting data-set</vt:lpstr>
      <vt:lpstr>Tabelle Riassuntive</vt:lpstr>
      <vt:lpstr>Segmented Bar-Chart (a strati) </vt:lpstr>
      <vt:lpstr>Tempo Impiegato</vt:lpstr>
      <vt:lpstr>Distanza Percorsa</vt:lpstr>
      <vt:lpstr>Velocità Massima e Media</vt:lpstr>
      <vt:lpstr>Box-Plot di AvgSpeed e TopSpeed</vt:lpstr>
      <vt:lpstr>Box-Plot di AvgSpeed e TopSpeed</vt:lpstr>
      <vt:lpstr>Percentili della variabile TopSpeed</vt:lpstr>
      <vt:lpstr>TopSpeed - Carbon</vt:lpstr>
    </vt:vector>
  </TitlesOfParts>
  <Company>Dipartimento Scienze Biomediche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Statistica</dc:title>
  <dc:creator>cb</dc:creator>
  <cp:lastModifiedBy>Utente di Microsoft Office</cp:lastModifiedBy>
  <cp:revision>2464</cp:revision>
  <dcterms:created xsi:type="dcterms:W3CDTF">2004-12-18T19:21:52Z</dcterms:created>
  <dcterms:modified xsi:type="dcterms:W3CDTF">2017-10-05T12:21:37Z</dcterms:modified>
</cp:coreProperties>
</file>