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8"/>
  </p:notesMasterIdLst>
  <p:sldIdLst>
    <p:sldId id="265" r:id="rId6"/>
    <p:sldId id="256" r:id="rId7"/>
    <p:sldId id="263" r:id="rId8"/>
    <p:sldId id="262" r:id="rId9"/>
    <p:sldId id="257" r:id="rId10"/>
    <p:sldId id="258" r:id="rId11"/>
    <p:sldId id="259" r:id="rId12"/>
    <p:sldId id="260" r:id="rId13"/>
    <p:sldId id="261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BE440-27CB-4F78-9E50-5DEAD98BA823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A5BCC-5258-4F69-829B-272918D66A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05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DB4B759-9BAE-4A6C-86C9-332F0AE36ED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12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44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F30D-15F8-4B0E-8F74-B8D3C24B81D2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D03E-33F0-44F3-8963-D6687CBA91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85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F30D-15F8-4B0E-8F74-B8D3C24B81D2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D03E-33F0-44F3-8963-D6687CBA91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12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F30D-15F8-4B0E-8F74-B8D3C24B81D2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D03E-33F0-44F3-8963-D6687CBA91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923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1B28451A-53FC-4320-A8D4-63F1030159A3}" type="slidenum">
              <a:rPr lang="it-IT" altLang="it-IT" sz="2400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‹N›</a:t>
            </a:fld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2785367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55F33219-9D3D-46EC-8E35-BB46956E7192}" type="slidenum">
              <a:rPr lang="it-IT" altLang="it-IT" sz="2400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‹N›</a:t>
            </a:fld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3386960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5A31D159-03E3-452F-B4A5-E14A0FB5594A}" type="slidenum">
              <a:rPr lang="it-IT" altLang="it-IT" sz="2400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‹N›</a:t>
            </a:fld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40509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16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77883" cy="41116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A65CFAA6-8FFF-4080-917C-88F0585FEF5E}" type="slidenum">
              <a:rPr lang="it-IT" altLang="it-IT" sz="2400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‹N›</a:t>
            </a:fld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2905714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706B7CBC-FEB0-49EE-A220-71F11C346AE0}" type="slidenum">
              <a:rPr lang="it-IT" altLang="it-IT" sz="2400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‹N›</a:t>
            </a:fld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12273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18528C84-42E3-478A-82D0-8DF1A3C3845B}" type="slidenum">
              <a:rPr lang="it-IT" altLang="it-IT" sz="2400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‹N›</a:t>
            </a:fld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1422042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4C883C67-A8C8-46CF-83E6-DA017C9B3F3C}" type="slidenum">
              <a:rPr lang="it-IT" altLang="it-IT" sz="2400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‹N›</a:t>
            </a:fld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3973915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34CE11F5-6317-4B7D-83EF-EED72BEF9C61}" type="slidenum">
              <a:rPr lang="it-IT" altLang="it-IT" sz="2400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‹N›</a:t>
            </a:fld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119090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F30D-15F8-4B0E-8F74-B8D3C24B81D2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D03E-33F0-44F3-8963-D6687CBA91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482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387D3226-BD62-4ACE-8385-EC3099A34B74}" type="slidenum">
              <a:rPr lang="it-IT" altLang="it-IT" sz="2400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‹N›</a:t>
            </a:fld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2101217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6CC493CB-A71F-4F81-BA9C-AECF53FD99C7}" type="slidenum">
              <a:rPr lang="it-IT" altLang="it-IT" sz="2400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‹N›</a:t>
            </a:fld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1634882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4684" y="609601"/>
            <a:ext cx="2588683" cy="54832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1" y="609601"/>
            <a:ext cx="7567084" cy="5483225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3C9F874E-F90E-49A2-9EA1-22E516F6680A}" type="slidenum">
              <a:rPr lang="it-IT" altLang="it-IT" sz="2400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‹N›</a:t>
            </a:fld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3455122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6196B-F94C-4EE3-8934-A40F48A04B8C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41286-9969-4434-B8AE-2331B0FE0064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965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4DB49-78AB-4BE4-A06B-D7A66DD2711D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74BA7-30AD-435D-BE34-EA725D9F554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756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7B4E5-58EE-4A57-AEC4-0006212A321C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02BB6-3C75-4B2A-B058-FBE8ABC5CA1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344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9A5B7-5E21-4629-A897-6946BE7E8A87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29479-82A6-4737-B42F-F463C7157583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96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C382A-7469-4C36-9857-813B87C0BF00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EC405-CEA4-447A-B6AE-61FB3AD983B5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029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D70EE-2148-4AEF-BD74-191AF3DD90AD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35ED1-6B10-4BF2-B28B-0A68788E5EEA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161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F83B8-FC60-4132-B032-5795816CD746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A4C64-5487-433D-A385-E9F27E4F74C6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F30D-15F8-4B0E-8F74-B8D3C24B81D2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D03E-33F0-44F3-8963-D6687CBA91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378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15B0D-90F9-47BB-B574-E179DE7E77D6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AD74-DDD2-4725-BFB4-490697B52E3A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949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1E962B-112F-4A51-BD67-B74DC3729E50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2CF5-95E1-4E12-B6B6-F2496BB4187D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25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64DCF-02A2-49ED-9D98-774FD4E4B4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71E12-FA4E-47AD-A98B-9AD01FA2238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09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3E17D-FDEF-49CF-9D2D-9806B9546C09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F9705-E26B-4F0A-8151-945C86AF48E2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678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6196B-F94C-4EE3-8934-A40F48A04B8C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41286-9969-4434-B8AE-2331B0FE0064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6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4DB49-78AB-4BE4-A06B-D7A66DD2711D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74BA7-30AD-435D-BE34-EA725D9F554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105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7B4E5-58EE-4A57-AEC4-0006212A321C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02BB6-3C75-4B2A-B058-FBE8ABC5CA1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178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9A5B7-5E21-4629-A897-6946BE7E8A87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29479-82A6-4737-B42F-F463C7157583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97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C382A-7469-4C36-9857-813B87C0BF00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EC405-CEA4-447A-B6AE-61FB3AD983B5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405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D70EE-2148-4AEF-BD74-191AF3DD90AD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35ED1-6B10-4BF2-B28B-0A68788E5EEA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91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F30D-15F8-4B0E-8F74-B8D3C24B81D2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D03E-33F0-44F3-8963-D6687CBA91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610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F83B8-FC60-4132-B032-5795816CD746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A4C64-5487-433D-A385-E9F27E4F74C6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033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15B0D-90F9-47BB-B574-E179DE7E77D6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AD74-DDD2-4725-BFB4-490697B52E3A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640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1E962B-112F-4A51-BD67-B74DC3729E50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2CF5-95E1-4E12-B6B6-F2496BB4187D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357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64DCF-02A2-49ED-9D98-774FD4E4B4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71E12-FA4E-47AD-A98B-9AD01FA2238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008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3E17D-FDEF-49CF-9D2D-9806B9546C09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F9705-E26B-4F0A-8151-945C86AF48E2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8867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6196B-F94C-4EE3-8934-A40F48A04B8C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41286-9969-4434-B8AE-2331B0FE0064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946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4DB49-78AB-4BE4-A06B-D7A66DD2711D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74BA7-30AD-435D-BE34-EA725D9F554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353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7B4E5-58EE-4A57-AEC4-0006212A321C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02BB6-3C75-4B2A-B058-FBE8ABC5CA1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005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9A5B7-5E21-4629-A897-6946BE7E8A87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29479-82A6-4737-B42F-F463C7157583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2862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C382A-7469-4C36-9857-813B87C0BF00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EC405-CEA4-447A-B6AE-61FB3AD983B5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46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F30D-15F8-4B0E-8F74-B8D3C24B81D2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D03E-33F0-44F3-8963-D6687CBA91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64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D70EE-2148-4AEF-BD74-191AF3DD90AD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35ED1-6B10-4BF2-B28B-0A68788E5EEA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839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F83B8-FC60-4132-B032-5795816CD746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A4C64-5487-433D-A385-E9F27E4F74C6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1557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15B0D-90F9-47BB-B574-E179DE7E77D6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AD74-DDD2-4725-BFB4-490697B52E3A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813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1E962B-112F-4A51-BD67-B74DC3729E50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2CF5-95E1-4E12-B6B6-F2496BB4187D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26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64DCF-02A2-49ED-9D98-774FD4E4B4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71E12-FA4E-47AD-A98B-9AD01FA2238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8409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3E17D-FDEF-49CF-9D2D-9806B9546C09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F9705-E26B-4F0A-8151-945C86AF48E2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F30D-15F8-4B0E-8F74-B8D3C24B81D2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D03E-33F0-44F3-8963-D6687CBA91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36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F30D-15F8-4B0E-8F74-B8D3C24B81D2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D03E-33F0-44F3-8963-D6687CBA91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29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F30D-15F8-4B0E-8F74-B8D3C24B81D2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D03E-33F0-44F3-8963-D6687CBA91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86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F30D-15F8-4B0E-8F74-B8D3C24B81D2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D03E-33F0-44F3-8963-D6687CBA91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68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1F30D-15F8-4B0E-8F74-B8D3C24B81D2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FD03E-33F0-44F3-8963-D6687CBA91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95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00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09601"/>
            <a:ext cx="1035896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Fai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58967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Fai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53576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84744956-0ABF-42F1-8912-3F12CE3E7859}" type="slidenum">
              <a:rPr lang="it-IT" altLang="it-IT" sz="2400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‹N›</a:t>
            </a:fld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39897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BECAB-9170-4A71-8165-66F8BDA74E2D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7251F-983C-4B86-A915-8A2EB45A656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4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BECAB-9170-4A71-8165-66F8BDA74E2D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7251F-983C-4B86-A915-8A2EB45A656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68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BECAB-9170-4A71-8165-66F8BDA74E2D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7251F-983C-4B86-A915-8A2EB45A656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73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ahajournals.org/doi/full/10.1161/HYPERTENSIONAHA.119.1378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73433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2105746"/>
            <a:ext cx="9144000" cy="3131271"/>
          </a:xfrm>
        </p:spPr>
        <p:txBody>
          <a:bodyPr/>
          <a:lstStyle/>
          <a:p>
            <a:r>
              <a:rPr lang="it-IT" dirty="0" smtClean="0"/>
              <a:t>Dal 1983 OMS consiglia approccio non farmacologico al trattamento dell’ipertensione</a:t>
            </a:r>
          </a:p>
          <a:p>
            <a:r>
              <a:rPr lang="it-IT" dirty="0" smtClean="0"/>
              <a:t>Dal 1986 viene consigliato un programma strutturato di attività aerobica</a:t>
            </a:r>
          </a:p>
          <a:p>
            <a:r>
              <a:rPr lang="it-IT" dirty="0" smtClean="0"/>
              <a:t>In seguito </a:t>
            </a:r>
            <a:r>
              <a:rPr lang="it-IT" dirty="0" err="1" smtClean="0"/>
              <a:t>siè</a:t>
            </a:r>
            <a:r>
              <a:rPr lang="it-IT" dirty="0" smtClean="0"/>
              <a:t> aggiunto anche l’allenamento di resistenza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217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Prove di efficacia dell'attività fisica: analisi della letteratura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85" y="1825625"/>
            <a:ext cx="61822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0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47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00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Group 1"/>
          <p:cNvGraphicFramePr>
            <a:graphicFrameLocks noGrp="1"/>
          </p:cNvGraphicFramePr>
          <p:nvPr/>
        </p:nvGraphicFramePr>
        <p:xfrm>
          <a:off x="1919288" y="2852738"/>
          <a:ext cx="7346950" cy="3513138"/>
        </p:xfrm>
        <a:graphic>
          <a:graphicData uri="http://schemas.openxmlformats.org/drawingml/2006/table">
            <a:tbl>
              <a:tblPr/>
              <a:tblGrid>
                <a:gridCol w="1223962">
                  <a:extLst>
                    <a:ext uri="{9D8B030D-6E8A-4147-A177-3AD203B41FA5}">
                      <a16:colId xmlns:a16="http://schemas.microsoft.com/office/drawing/2014/main" val="2106225689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4231061554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1697118848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544231181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254540712"/>
                    </a:ext>
                  </a:extLst>
                </a:gridCol>
              </a:tblGrid>
              <a:tr h="115252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Pressione media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pre esercizio </a:t>
                      </a: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Pressione media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post esercizio </a:t>
                      </a: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Differenza</a:t>
                      </a:r>
                    </a:p>
                  </a:txBody>
                  <a:tcPr marL="44280" marR="44280" marT="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Calo %</a:t>
                      </a:r>
                    </a:p>
                  </a:txBody>
                  <a:tcPr marL="44280" marR="44280" marT="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827292"/>
                  </a:ext>
                </a:extLst>
              </a:tr>
              <a:tr h="59055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Media</a:t>
                      </a: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129,5</a:t>
                      </a: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121,7</a:t>
                      </a: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5,4</a:t>
                      </a: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717692"/>
                  </a:ext>
                </a:extLst>
              </a:tr>
              <a:tr h="58896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Dev. St.</a:t>
                      </a: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Microsoft YaHei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Microsoft YaHei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401628"/>
                  </a:ext>
                </a:extLst>
              </a:tr>
              <a:tr h="59055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Minimo</a:t>
                      </a: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Microsoft YaHei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Microsoft YaHei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845592"/>
                  </a:ext>
                </a:extLst>
              </a:tr>
              <a:tr h="59055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Massimo</a:t>
                      </a: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Microsoft YaHei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Microsoft YaHei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4280" marR="44280" marT="0" marB="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171494"/>
                  </a:ext>
                </a:extLst>
              </a:tr>
            </a:tbl>
          </a:graphicData>
        </a:graphic>
      </p:graphicFrame>
      <p:sp>
        <p:nvSpPr>
          <p:cNvPr id="22615" name="Rectangle 87"/>
          <p:cNvSpPr>
            <a:spLocks noChangeArrowheads="1"/>
          </p:cNvSpPr>
          <p:nvPr/>
        </p:nvSpPr>
        <p:spPr bwMode="auto">
          <a:xfrm>
            <a:off x="3071814" y="1196975"/>
            <a:ext cx="62642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6800" rIns="4572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ts val="900"/>
              </a:spcBef>
              <a:spcAft>
                <a:spcPct val="0"/>
              </a:spcAft>
              <a:buSzPct val="95000"/>
            </a:pPr>
            <a:r>
              <a:rPr lang="it-IT" altLang="it-IT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Pressione arteriosa sistolica</a:t>
            </a:r>
          </a:p>
          <a:p>
            <a:pPr algn="ctr" defTabSz="449263" fontAlgn="base">
              <a:spcBef>
                <a:spcPts val="900"/>
              </a:spcBef>
              <a:spcAft>
                <a:spcPct val="0"/>
              </a:spcAft>
              <a:buSzPct val="95000"/>
            </a:pPr>
            <a:r>
              <a:rPr lang="it-IT" altLang="it-IT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(mmHg)</a:t>
            </a:r>
          </a:p>
        </p:txBody>
      </p:sp>
      <p:sp>
        <p:nvSpPr>
          <p:cNvPr id="22616" name="Rectangle 88"/>
          <p:cNvSpPr>
            <a:spLocks noChangeArrowheads="1"/>
          </p:cNvSpPr>
          <p:nvPr/>
        </p:nvSpPr>
        <p:spPr bwMode="auto">
          <a:xfrm>
            <a:off x="1992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Risultati</a:t>
            </a:r>
          </a:p>
        </p:txBody>
      </p:sp>
      <p:sp>
        <p:nvSpPr>
          <p:cNvPr id="22617" name="Text Box 89"/>
          <p:cNvSpPr txBox="1">
            <a:spLocks noChangeArrowheads="1"/>
          </p:cNvSpPr>
          <p:nvPr/>
        </p:nvSpPr>
        <p:spPr bwMode="auto">
          <a:xfrm>
            <a:off x="9264651" y="4076701"/>
            <a:ext cx="13684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≤ 0,05</a:t>
            </a:r>
          </a:p>
        </p:txBody>
      </p:sp>
    </p:spTree>
    <p:extLst>
      <p:ext uri="{BB962C8B-B14F-4D97-AF65-F5344CB8AC3E}">
        <p14:creationId xmlns:p14="http://schemas.microsoft.com/office/powerpoint/2010/main" val="1803209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49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1"/>
          <p:cNvSpPr txBox="1">
            <a:spLocks noChangeArrowheads="1"/>
          </p:cNvSpPr>
          <p:nvPr/>
        </p:nvSpPr>
        <p:spPr bwMode="auto">
          <a:xfrm>
            <a:off x="4706938" y="4679950"/>
            <a:ext cx="7005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Mandini S, Conconi F, Mori E, Myers J, Grazzi G, Mazzoni G</a:t>
            </a:r>
          </a:p>
        </p:txBody>
      </p:sp>
      <p:sp>
        <p:nvSpPr>
          <p:cNvPr id="13315" name="CasellaDiTesto 1"/>
          <p:cNvSpPr txBox="1">
            <a:spLocks noChangeArrowheads="1"/>
          </p:cNvSpPr>
          <p:nvPr/>
        </p:nvSpPr>
        <p:spPr bwMode="auto">
          <a:xfrm>
            <a:off x="4108450" y="1722438"/>
            <a:ext cx="78517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WALKING: A NEW THERAPEUTIC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APPROACH IN HYPERTENSION</a:t>
            </a:r>
          </a:p>
        </p:txBody>
      </p:sp>
      <p:pic>
        <p:nvPicPr>
          <p:cNvPr id="1331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281113"/>
            <a:ext cx="3768725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84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052638" y="103188"/>
          <a:ext cx="8286578" cy="6363579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342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8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7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3926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Reduction</a:t>
                      </a:r>
                      <a:r>
                        <a:rPr lang="it-IT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 of </a:t>
                      </a:r>
                      <a:r>
                        <a:rPr lang="it-IT" sz="2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Systolic</a:t>
                      </a:r>
                      <a:r>
                        <a:rPr lang="it-IT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2800" b="1" dirty="0">
                          <a:solidFill>
                            <a:srgbClr val="FF0000"/>
                          </a:solidFill>
                          <a:effectLst/>
                        </a:rPr>
                        <a:t>Blood Pressure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r>
                        <a:rPr lang="it-IT" sz="1400" b="1" dirty="0" smtClean="0">
                          <a:effectLst/>
                        </a:rPr>
                        <a:t>n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r>
                        <a:rPr lang="it-IT" sz="1600" b="1" dirty="0" smtClean="0">
                          <a:effectLst/>
                        </a:rPr>
                        <a:t>Baseline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r>
                        <a:rPr lang="it-IT" sz="1600" b="1" dirty="0" err="1" smtClean="0">
                          <a:effectLst/>
                        </a:rPr>
                        <a:t>Six</a:t>
                      </a:r>
                      <a:r>
                        <a:rPr lang="it-IT" sz="1600" b="1" dirty="0" smtClean="0">
                          <a:effectLst/>
                        </a:rPr>
                        <a:t> </a:t>
                      </a:r>
                      <a:r>
                        <a:rPr lang="it-IT" sz="1600" b="1" dirty="0" err="1" smtClean="0">
                          <a:effectLst/>
                        </a:rPr>
                        <a:t>months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r>
                        <a:rPr lang="it-IT" sz="1600" b="1" dirty="0" smtClean="0">
                          <a:effectLst/>
                        </a:rPr>
                        <a:t>p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r>
                        <a:rPr lang="it-IT" sz="1600" b="1" dirty="0" smtClean="0">
                          <a:effectLst/>
                        </a:rPr>
                        <a:t>Δ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Group 1 </a:t>
                      </a:r>
                      <a:endParaRPr lang="it-IT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(&gt;</a:t>
                      </a:r>
                      <a:r>
                        <a:rPr lang="it-IT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160)</a:t>
                      </a:r>
                      <a:endParaRPr lang="it-IT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</a:rPr>
                        <a:t>27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164.7±7.5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143.3±8.5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***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-21.3±9.4</a:t>
                      </a:r>
                      <a:endParaRPr lang="it-IT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Group 2 </a:t>
                      </a:r>
                      <a:endParaRPr lang="it-IT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it-IT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150-159)</a:t>
                      </a:r>
                      <a:endParaRPr lang="it-IT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35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152.1±2.9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140.3±6.4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**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-11.8±6.9</a:t>
                      </a:r>
                      <a:endParaRPr lang="it-IT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Group 3 </a:t>
                      </a:r>
                      <a:endParaRPr lang="it-IT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it-IT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140-149)</a:t>
                      </a:r>
                      <a:endParaRPr lang="it-IT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70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141.9±2.5</a:t>
                      </a:r>
                      <a:endParaRPr lang="it-IT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134.4±6.4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***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-7.5±6.2</a:t>
                      </a:r>
                      <a:endParaRPr lang="it-IT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7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Group 4 </a:t>
                      </a:r>
                      <a:endParaRPr lang="it-IT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it-IT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130-139)</a:t>
                      </a:r>
                      <a:endParaRPr lang="it-IT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89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131.9±2.5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126.6±5.0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***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-5.3±5.4</a:t>
                      </a:r>
                      <a:endParaRPr lang="it-IT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7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Group 5 </a:t>
                      </a:r>
                      <a:endParaRPr lang="it-IT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it-IT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120-129)</a:t>
                      </a:r>
                      <a:endParaRPr lang="it-IT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75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122.7±2.9</a:t>
                      </a:r>
                      <a:endParaRPr lang="it-IT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120.1±4.3</a:t>
                      </a:r>
                      <a:endParaRPr lang="it-IT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***</a:t>
                      </a:r>
                      <a:endParaRPr lang="it-IT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-2.6±4.3</a:t>
                      </a:r>
                      <a:endParaRPr lang="it-IT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805" name="Rettangolo 2"/>
          <p:cNvSpPr>
            <a:spLocks noChangeArrowheads="1"/>
          </p:cNvSpPr>
          <p:nvPr/>
        </p:nvSpPr>
        <p:spPr bwMode="auto">
          <a:xfrm>
            <a:off x="4186238" y="6550025"/>
            <a:ext cx="2940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*P&lt;0.05; ** P&lt;0.001; *** P&lt;0.0001</a:t>
            </a:r>
          </a:p>
        </p:txBody>
      </p:sp>
    </p:spTree>
    <p:extLst>
      <p:ext uri="{BB962C8B-B14F-4D97-AF65-F5344CB8AC3E}">
        <p14:creationId xmlns:p14="http://schemas.microsoft.com/office/powerpoint/2010/main" val="4652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asellaDiTesto 2"/>
          <p:cNvSpPr txBox="1">
            <a:spLocks noChangeArrowheads="1"/>
          </p:cNvSpPr>
          <p:nvPr/>
        </p:nvSpPr>
        <p:spPr bwMode="auto">
          <a:xfrm>
            <a:off x="1331913" y="841375"/>
            <a:ext cx="877252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The decrease of SBP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was more pronounced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 the subjects with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baseline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stage 2 hypertension</a:t>
            </a:r>
            <a:endParaRPr kumimoji="0" lang="it-IT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5825" y="109538"/>
            <a:ext cx="3444875" cy="67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CasellaDiTesto 1"/>
          <p:cNvSpPr txBox="1">
            <a:spLocks noChangeArrowheads="1"/>
          </p:cNvSpPr>
          <p:nvPr/>
        </p:nvSpPr>
        <p:spPr bwMode="auto">
          <a:xfrm>
            <a:off x="8667750" y="617538"/>
            <a:ext cx="213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. .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Baseline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After 6-months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8834438" y="1377950"/>
            <a:ext cx="28416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5663" y="725488"/>
            <a:ext cx="5400675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4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702175" y="692150"/>
          <a:ext cx="5175421" cy="516579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762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822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Reduction</a:t>
                      </a:r>
                      <a:r>
                        <a:rPr lang="it-IT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of </a:t>
                      </a:r>
                      <a:r>
                        <a:rPr lang="it-IT" sz="20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Diastolic</a:t>
                      </a:r>
                      <a:r>
                        <a:rPr lang="it-IT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Blood Pressure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</a:rPr>
                        <a:t>Baseline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effectLst/>
                        </a:rPr>
                        <a:t>Six</a:t>
                      </a:r>
                      <a:r>
                        <a:rPr lang="it-IT" sz="1600" b="1" dirty="0" smtClean="0">
                          <a:effectLst/>
                        </a:rPr>
                        <a:t> </a:t>
                      </a:r>
                      <a:r>
                        <a:rPr lang="it-IT" sz="1600" b="1" dirty="0" err="1">
                          <a:effectLst/>
                        </a:rPr>
                        <a:t>months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</a:rPr>
                        <a:t>p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</a:rPr>
                        <a:t>Δ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88.4±9.9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81.1±4.9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**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-7.3±8.3</a:t>
                      </a:r>
                      <a:endParaRPr lang="it-IT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81.9±8.5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79.0±6.6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**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-2.9±7.3</a:t>
                      </a:r>
                      <a:endParaRPr lang="it-IT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78.5±8.8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76.6±5.2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*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-1.9±7.7</a:t>
                      </a:r>
                      <a:endParaRPr lang="it-IT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76.7±7.8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74.5±6.4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**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-2.2±8.7</a:t>
                      </a:r>
                      <a:endParaRPr lang="it-IT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7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75.1±6.5</a:t>
                      </a:r>
                      <a:endParaRPr lang="it-IT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72.7±5.7</a:t>
                      </a:r>
                      <a:endParaRPr lang="it-IT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**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-2.4±5.8</a:t>
                      </a:r>
                      <a:endParaRPr lang="it-IT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781175" y="1582738"/>
          <a:ext cx="2920355" cy="4275439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444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r>
                        <a:rPr lang="it-IT" sz="1400" b="1" dirty="0" smtClean="0">
                          <a:effectLst/>
                        </a:rPr>
                        <a:t>n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Group 1 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(&gt;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160)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</a:rPr>
                        <a:t>27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Group 2 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150-159)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35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Group 3 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140-149)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70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Group 4 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130-139)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89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Group 5 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120-129)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75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903" name="Rettangolo 2"/>
          <p:cNvSpPr>
            <a:spLocks noChangeArrowheads="1"/>
          </p:cNvSpPr>
          <p:nvPr/>
        </p:nvSpPr>
        <p:spPr bwMode="auto">
          <a:xfrm>
            <a:off x="4702175" y="6278563"/>
            <a:ext cx="2940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*P&lt;0.05; ** P&lt;0.001; *** P&lt;0.0001</a:t>
            </a:r>
          </a:p>
        </p:txBody>
      </p:sp>
    </p:spTree>
    <p:extLst>
      <p:ext uri="{BB962C8B-B14F-4D97-AF65-F5344CB8AC3E}">
        <p14:creationId xmlns:p14="http://schemas.microsoft.com/office/powerpoint/2010/main" val="26288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1375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Lezione Scienze Motorie magistrale 30-4-2020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89140" y="2161309"/>
            <a:ext cx="6544118" cy="432261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8" name="Picture 4" descr="Hypertension and exerc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24" y="223638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533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asellaDiTesto 1"/>
          <p:cNvSpPr txBox="1">
            <a:spLocks noChangeArrowheads="1"/>
          </p:cNvSpPr>
          <p:nvPr/>
        </p:nvSpPr>
        <p:spPr bwMode="auto">
          <a:xfrm>
            <a:off x="4733925" y="142875"/>
            <a:ext cx="264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CONCLUSIONS</a:t>
            </a:r>
          </a:p>
        </p:txBody>
      </p:sp>
      <p:sp>
        <p:nvSpPr>
          <p:cNvPr id="36866" name="Rettangolo 2"/>
          <p:cNvSpPr>
            <a:spLocks noChangeArrowheads="1"/>
          </p:cNvSpPr>
          <p:nvPr/>
        </p:nvSpPr>
        <p:spPr bwMode="auto">
          <a:xfrm>
            <a:off x="303213" y="1582738"/>
            <a:ext cx="120221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Main finding of the study: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6-months of supervised walking is followed by significant reductions of SBP proportional to baseline values</a:t>
            </a:r>
            <a:endParaRPr kumimoji="0" lang="it-IT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2425" y="1520825"/>
            <a:ext cx="115824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Habitual walking can safely and effectively contribute to the blood pressure lowering in hypertensive subjects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Guided walking programs should be included as standard adjunctive therapy for hypertension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7890" name="CasellaDiTesto 1"/>
          <p:cNvSpPr txBox="1">
            <a:spLocks noChangeArrowheads="1"/>
          </p:cNvSpPr>
          <p:nvPr/>
        </p:nvSpPr>
        <p:spPr bwMode="auto">
          <a:xfrm>
            <a:off x="4822825" y="142875"/>
            <a:ext cx="264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0419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5613" y="-147638"/>
            <a:ext cx="8164512" cy="459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757363"/>
            <a:ext cx="6681579" cy="43367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CasellaDiTesto 2"/>
          <p:cNvSpPr txBox="1">
            <a:spLocks noChangeArrowheads="1"/>
          </p:cNvSpPr>
          <p:nvPr/>
        </p:nvSpPr>
        <p:spPr bwMode="auto">
          <a:xfrm>
            <a:off x="6450894" y="4186237"/>
            <a:ext cx="5495925" cy="13843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If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you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want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go fast, go alone.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If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you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want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go far, go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together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10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XV giornata mondiale contro l'ipertensione arteriosa, iGreco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0" y="1825625"/>
            <a:ext cx="30892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0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Pressione e nuove linee guida: quali sono i «valori» veri dell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648" y="1825625"/>
            <a:ext cx="58247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Hypertension and exerci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36" y="1825625"/>
            <a:ext cx="57957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8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Hypertension and exerci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36" y="1825625"/>
            <a:ext cx="57957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7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Hypertency: Hypertension Exercise Guidelines Acs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36" y="1825625"/>
            <a:ext cx="57957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3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 descr="Part 2: Recommendations for Hypertension Treatment 2011 Canadian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0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700" b="1" dirty="0">
                <a:hlinkClick r:id="rId2"/>
              </a:rPr>
              <a:t>Dose-</a:t>
            </a:r>
            <a:r>
              <a:rPr lang="it-IT" sz="2700" b="1" dirty="0" err="1">
                <a:hlinkClick r:id="rId2"/>
              </a:rPr>
              <a:t>Response</a:t>
            </a:r>
            <a:r>
              <a:rPr lang="it-IT" sz="2700" b="1" dirty="0">
                <a:hlinkClick r:id="rId2"/>
              </a:rPr>
              <a:t> </a:t>
            </a:r>
            <a:r>
              <a:rPr lang="it-IT" sz="2700" b="1" dirty="0" err="1">
                <a:hlinkClick r:id="rId2"/>
              </a:rPr>
              <a:t>Association</a:t>
            </a:r>
            <a:r>
              <a:rPr lang="it-IT" sz="2700" b="1" dirty="0">
                <a:hlinkClick r:id="rId2"/>
              </a:rPr>
              <a:t> </a:t>
            </a:r>
            <a:r>
              <a:rPr lang="it-IT" sz="2700" b="1" dirty="0" err="1">
                <a:hlinkClick r:id="rId2"/>
              </a:rPr>
              <a:t>Between</a:t>
            </a:r>
            <a:r>
              <a:rPr lang="it-IT" sz="2700" b="1" dirty="0">
                <a:hlinkClick r:id="rId2"/>
              </a:rPr>
              <a:t> Level of </a:t>
            </a:r>
            <a:r>
              <a:rPr lang="it-IT" sz="2700" b="1" dirty="0" err="1">
                <a:hlinkClick r:id="rId2"/>
              </a:rPr>
              <a:t>Physical</a:t>
            </a:r>
            <a:r>
              <a:rPr lang="it-IT" sz="2700" b="1" dirty="0">
                <a:hlinkClick r:id="rId2"/>
              </a:rPr>
              <a:t> Activity and </a:t>
            </a:r>
            <a:r>
              <a:rPr lang="it-IT" sz="2700" b="1" dirty="0" err="1">
                <a:hlinkClick r:id="rId2"/>
              </a:rPr>
              <a:t>Mortality</a:t>
            </a:r>
            <a:r>
              <a:rPr lang="it-IT" sz="2700" b="1" dirty="0">
                <a:hlinkClick r:id="rId2"/>
              </a:rPr>
              <a:t> in </a:t>
            </a:r>
            <a:r>
              <a:rPr lang="it-IT" sz="2700" b="1" dirty="0" err="1">
                <a:hlinkClick r:id="rId2"/>
              </a:rPr>
              <a:t>Normal</a:t>
            </a:r>
            <a:r>
              <a:rPr lang="it-IT" sz="2700" b="1" dirty="0">
                <a:hlinkClick r:id="rId2"/>
              </a:rPr>
              <a:t>, </a:t>
            </a:r>
            <a:r>
              <a:rPr lang="it-IT" sz="2700" b="1" dirty="0" err="1">
                <a:hlinkClick r:id="rId2"/>
              </a:rPr>
              <a:t>Elevated</a:t>
            </a:r>
            <a:r>
              <a:rPr lang="it-IT" sz="2700" b="1" dirty="0">
                <a:hlinkClick r:id="rId2"/>
              </a:rPr>
              <a:t>, and High Blood Pressure</a:t>
            </a:r>
            <a:r>
              <a:rPr lang="it-IT" sz="2700" b="1" dirty="0"/>
              <a:t/>
            </a:r>
            <a:br>
              <a:rPr lang="it-IT" sz="2700" b="1" dirty="0"/>
            </a:br>
            <a:r>
              <a:rPr lang="it-IT" sz="2700" b="1" dirty="0" err="1"/>
              <a:t>Gowsini</a:t>
            </a:r>
            <a:r>
              <a:rPr lang="it-IT" sz="2700" b="1" dirty="0"/>
              <a:t> J</a:t>
            </a:r>
            <a:r>
              <a:rPr lang="it-IT" sz="2700" dirty="0"/>
              <a:t> 2019https://doi.org/10.1161/HYPERTENSIONAHA.119.13786</a:t>
            </a: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  <p:pic>
        <p:nvPicPr>
          <p:cNvPr id="6146" name="Picture 2" descr="https://www.ahajournals.org/cms/asset/0188aeb2-6fa6-4e45-91f3-fca7db0140d6/1307ga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39" y="1615872"/>
            <a:ext cx="7262553" cy="432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012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338</Words>
  <Application>Microsoft Office PowerPoint</Application>
  <PresentationFormat>Widescreen</PresentationFormat>
  <Paragraphs>161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22</vt:i4>
      </vt:variant>
    </vt:vector>
  </HeadingPairs>
  <TitlesOfParts>
    <vt:vector size="34" baseType="lpstr">
      <vt:lpstr>Microsoft YaHei</vt:lpstr>
      <vt:lpstr>Arial</vt:lpstr>
      <vt:lpstr>Calibri</vt:lpstr>
      <vt:lpstr>Calibri Light</vt:lpstr>
      <vt:lpstr>Comic Sans MS</vt:lpstr>
      <vt:lpstr>Segoe UI</vt:lpstr>
      <vt:lpstr>Times New Roman</vt:lpstr>
      <vt:lpstr>Tema di Office</vt:lpstr>
      <vt:lpstr>1_Tema di Office</vt:lpstr>
      <vt:lpstr>2_Tema di Office</vt:lpstr>
      <vt:lpstr>3_Tema di Office</vt:lpstr>
      <vt:lpstr>4_Tema di Office</vt:lpstr>
      <vt:lpstr>Presentazione standard di PowerPoint</vt:lpstr>
      <vt:lpstr>Lezione Scienze Motorie magistrale 30-4-2020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Dose-Response Association Between Level of Physical Activity and Mortality in Normal, Elevated, and High Blood Pressure Gowsini J 2019https://doi.org/10.1161/HYPERTENSIONAHA.119.13786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Scienze Motorie magistrale 30-4-2020</dc:title>
  <dc:creator>utente</dc:creator>
  <cp:lastModifiedBy>utente</cp:lastModifiedBy>
  <cp:revision>13</cp:revision>
  <dcterms:created xsi:type="dcterms:W3CDTF">2020-04-29T14:43:09Z</dcterms:created>
  <dcterms:modified xsi:type="dcterms:W3CDTF">2020-04-29T15:26:33Z</dcterms:modified>
</cp:coreProperties>
</file>