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0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1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2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36.jpg" ContentType="image/jpg"/>
  <Override PartName="/ppt/media/image38.jpg" ContentType="image/jpg"/>
  <Override PartName="/ppt/media/image39.jpg" ContentType="image/jpg"/>
  <Override PartName="/ppt/media/image41.jpg" ContentType="image/jpg"/>
  <Override PartName="/ppt/media/image42.jpg" ContentType="image/jpg"/>
  <Override PartName="/ppt/media/image43.jpg" ContentType="image/jpg"/>
  <Override PartName="/ppt/media/image44.jpg" ContentType="image/jpg"/>
  <Override PartName="/ppt/media/image46.jpg" ContentType="image/jpg"/>
  <Override PartName="/ppt/media/image47.jpg" ContentType="image/jpg"/>
  <Override PartName="/ppt/media/image60.jpg" ContentType="image/jpg"/>
  <Override PartName="/ppt/media/image61.jpg" ContentType="image/jpg"/>
  <Override PartName="/ppt/media/image62.jpg" ContentType="image/jpg"/>
  <Override PartName="/ppt/media/image63.jpg" ContentType="image/jpg"/>
  <Override PartName="/ppt/media/image64.jpg" ContentType="image/jpg"/>
  <Override PartName="/ppt/media/image65.jpg" ContentType="image/jpg"/>
  <Override PartName="/ppt/media/image69.jpg" ContentType="image/jpg"/>
  <Override PartName="/ppt/media/image70.jpg" ContentType="image/jpg"/>
  <Override PartName="/ppt/media/image76.jpg" ContentType="image/jpg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8" r:id="rId5"/>
    <p:sldMasterId id="2147483710" r:id="rId6"/>
    <p:sldMasterId id="2147483722" r:id="rId7"/>
    <p:sldMasterId id="2147483740" r:id="rId8"/>
    <p:sldMasterId id="2147483746" r:id="rId9"/>
    <p:sldMasterId id="2147483752" r:id="rId10"/>
    <p:sldMasterId id="2147483758" r:id="rId11"/>
    <p:sldMasterId id="2147483764" r:id="rId12"/>
    <p:sldMasterId id="2147483770" r:id="rId13"/>
  </p:sldMasterIdLst>
  <p:notesMasterIdLst>
    <p:notesMasterId r:id="rId91"/>
  </p:notesMasterIdLst>
  <p:sldIdLst>
    <p:sldId id="256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8" r:id="rId43"/>
    <p:sldId id="289" r:id="rId44"/>
    <p:sldId id="295" r:id="rId45"/>
    <p:sldId id="297" r:id="rId46"/>
    <p:sldId id="296" r:id="rId47"/>
    <p:sldId id="299" r:id="rId48"/>
    <p:sldId id="300" r:id="rId49"/>
    <p:sldId id="301" r:id="rId50"/>
    <p:sldId id="287" r:id="rId51"/>
    <p:sldId id="303" r:id="rId52"/>
    <p:sldId id="290" r:id="rId53"/>
    <p:sldId id="291" r:id="rId54"/>
    <p:sldId id="292" r:id="rId55"/>
    <p:sldId id="293" r:id="rId56"/>
    <p:sldId id="302" r:id="rId57"/>
    <p:sldId id="294" r:id="rId58"/>
    <p:sldId id="306" r:id="rId59"/>
    <p:sldId id="307" r:id="rId60"/>
    <p:sldId id="308" r:id="rId61"/>
    <p:sldId id="336" r:id="rId62"/>
    <p:sldId id="309" r:id="rId63"/>
    <p:sldId id="310" r:id="rId64"/>
    <p:sldId id="311" r:id="rId65"/>
    <p:sldId id="314" r:id="rId66"/>
    <p:sldId id="315" r:id="rId67"/>
    <p:sldId id="316" r:id="rId68"/>
    <p:sldId id="317" r:id="rId69"/>
    <p:sldId id="318" r:id="rId70"/>
    <p:sldId id="319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7" r:id="rId87"/>
    <p:sldId id="338" r:id="rId88"/>
    <p:sldId id="339" r:id="rId89"/>
    <p:sldId id="340" r:id="rId9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76" Type="http://schemas.openxmlformats.org/officeDocument/2006/relationships/slide" Target="slides/slide63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87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90" Type="http://schemas.openxmlformats.org/officeDocument/2006/relationships/slide" Target="slides/slide77.xml"/><Relationship Id="rId95" Type="http://schemas.openxmlformats.org/officeDocument/2006/relationships/tableStyles" Target="tableStyles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Foglio_di_lavoro_di_Microsoft_Excel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Foglio_di_lavoro_di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171607369296146"/>
          <c:y val="0.13398145820055082"/>
          <c:w val="0.7409366797900262"/>
          <c:h val="0.757324709411323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T0</c:v>
                </c:pt>
              </c:strCache>
            </c:strRef>
          </c:tx>
          <c:invertIfNegative val="0"/>
          <c:cat>
            <c:strRef>
              <c:f>Foglio1!$A$2:$A$3</c:f>
              <c:strCache>
                <c:ptCount val="2"/>
                <c:pt idx="0">
                  <c:v>Intervento</c:v>
                </c:pt>
                <c:pt idx="1">
                  <c:v>Counseling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101</c:v>
                </c:pt>
                <c:pt idx="1">
                  <c:v>95.9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C0-4178-A3B4-253D0A07B5D8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T2</c:v>
                </c:pt>
              </c:strCache>
            </c:strRef>
          </c:tx>
          <c:invertIfNegative val="0"/>
          <c:cat>
            <c:strRef>
              <c:f>Foglio1!$A$2:$A$3</c:f>
              <c:strCache>
                <c:ptCount val="2"/>
                <c:pt idx="0">
                  <c:v>Intervento</c:v>
                </c:pt>
                <c:pt idx="1">
                  <c:v>Counseling</c:v>
                </c:pt>
              </c:strCache>
            </c:strRef>
          </c:cat>
          <c:val>
            <c:numRef>
              <c:f>Foglio1!$C$2:$C$3</c:f>
              <c:numCache>
                <c:formatCode>General</c:formatCode>
                <c:ptCount val="2"/>
                <c:pt idx="0">
                  <c:v>92.4</c:v>
                </c:pt>
                <c:pt idx="1">
                  <c:v>95.2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C0-4178-A3B4-253D0A07B5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0991976"/>
        <c:axId val="240938448"/>
      </c:barChart>
      <c:catAx>
        <c:axId val="27099197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40938448"/>
        <c:crosses val="autoZero"/>
        <c:auto val="1"/>
        <c:lblAlgn val="ctr"/>
        <c:lblOffset val="100"/>
        <c:noMultiLvlLbl val="0"/>
      </c:catAx>
      <c:valAx>
        <c:axId val="240938448"/>
        <c:scaling>
          <c:orientation val="minMax"/>
          <c:max val="12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it-IT"/>
                  <a:t>KG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709919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410984249613298"/>
          <c:y val="8.3957106617783245E-2"/>
          <c:w val="0.71364394737282077"/>
          <c:h val="0.789495352382262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'Foglio1'!$B$1</c:f>
              <c:strCache>
                <c:ptCount val="1"/>
                <c:pt idx="0">
                  <c:v>To</c:v>
                </c:pt>
              </c:strCache>
            </c:strRef>
          </c:tx>
          <c:invertIfNegative val="0"/>
          <c:cat>
            <c:strRef>
              <c:f>'Foglio1'!$A$2:$A$3</c:f>
              <c:strCache>
                <c:ptCount val="2"/>
                <c:pt idx="0">
                  <c:v>Intervento</c:v>
                </c:pt>
                <c:pt idx="1">
                  <c:v>Counseling</c:v>
                </c:pt>
              </c:strCache>
            </c:strRef>
          </c:cat>
          <c:val>
            <c:numRef>
              <c:f>'Foglio1'!$B$2:$B$3</c:f>
              <c:numCache>
                <c:formatCode>General</c:formatCode>
                <c:ptCount val="2"/>
                <c:pt idx="0">
                  <c:v>110.8</c:v>
                </c:pt>
                <c:pt idx="1">
                  <c:v>107.8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C7-4720-9B8E-C1B0AB73CDF7}"/>
            </c:ext>
          </c:extLst>
        </c:ser>
        <c:ser>
          <c:idx val="1"/>
          <c:order val="1"/>
          <c:tx>
            <c:strRef>
              <c:f>'Foglio1'!$C$1</c:f>
              <c:strCache>
                <c:ptCount val="1"/>
                <c:pt idx="0">
                  <c:v>T2</c:v>
                </c:pt>
              </c:strCache>
            </c:strRef>
          </c:tx>
          <c:invertIfNegative val="0"/>
          <c:cat>
            <c:strRef>
              <c:f>'Foglio1'!$A$2:$A$3</c:f>
              <c:strCache>
                <c:ptCount val="2"/>
                <c:pt idx="0">
                  <c:v>Intervento</c:v>
                </c:pt>
                <c:pt idx="1">
                  <c:v>Counseling</c:v>
                </c:pt>
              </c:strCache>
            </c:strRef>
          </c:cat>
          <c:val>
            <c:numRef>
              <c:f>'Foglio1'!$C$2:$C$3</c:f>
              <c:numCache>
                <c:formatCode>General</c:formatCode>
                <c:ptCount val="2"/>
                <c:pt idx="0">
                  <c:v>102.9</c:v>
                </c:pt>
                <c:pt idx="1">
                  <c:v>106.8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C7-4720-9B8E-C1B0AB73CD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9"/>
        <c:axId val="240937272"/>
        <c:axId val="240936880"/>
      </c:barChart>
      <c:catAx>
        <c:axId val="24093727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40936880"/>
        <c:crosses val="autoZero"/>
        <c:auto val="1"/>
        <c:lblAlgn val="ctr"/>
        <c:lblOffset val="100"/>
        <c:noMultiLvlLbl val="0"/>
      </c:catAx>
      <c:valAx>
        <c:axId val="240936880"/>
        <c:scaling>
          <c:orientation val="minMax"/>
          <c:max val="12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it-IT"/>
                  <a:t>CM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4093727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424379113414844"/>
          <c:y val="3.3581653357160138E-2"/>
          <c:w val="0.75582795869109565"/>
          <c:h val="0.829058282608292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T0</c:v>
                </c:pt>
              </c:strCache>
            </c:strRef>
          </c:tx>
          <c:invertIfNegative val="0"/>
          <c:cat>
            <c:strRef>
              <c:f>Foglio1!$A$2:$A$3</c:f>
              <c:strCache>
                <c:ptCount val="2"/>
                <c:pt idx="0">
                  <c:v>Intervento</c:v>
                </c:pt>
                <c:pt idx="1">
                  <c:v>Counseling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37.200000000000003</c:v>
                </c:pt>
                <c:pt idx="1">
                  <c:v>35.4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74-4215-A134-06187401528F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T2</c:v>
                </c:pt>
              </c:strCache>
            </c:strRef>
          </c:tx>
          <c:invertIfNegative val="0"/>
          <c:cat>
            <c:strRef>
              <c:f>Foglio1!$A$2:$A$3</c:f>
              <c:strCache>
                <c:ptCount val="2"/>
                <c:pt idx="0">
                  <c:v>Intervento</c:v>
                </c:pt>
                <c:pt idx="1">
                  <c:v>Counseling</c:v>
                </c:pt>
              </c:strCache>
            </c:strRef>
          </c:cat>
          <c:val>
            <c:numRef>
              <c:f>Foglio1!$C$2:$C$3</c:f>
              <c:numCache>
                <c:formatCode>General</c:formatCode>
                <c:ptCount val="2"/>
                <c:pt idx="0">
                  <c:v>34.200000000000003</c:v>
                </c:pt>
                <c:pt idx="1">
                  <c:v>34.800000000000004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74-4215-A134-0618740152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1"/>
        <c:axId val="240935312"/>
        <c:axId val="240936096"/>
      </c:barChart>
      <c:catAx>
        <c:axId val="24093531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40936096"/>
        <c:crosses val="autoZero"/>
        <c:auto val="1"/>
        <c:lblAlgn val="ctr"/>
        <c:lblOffset val="100"/>
        <c:noMultiLvlLbl val="0"/>
      </c:catAx>
      <c:valAx>
        <c:axId val="240936096"/>
        <c:scaling>
          <c:orientation val="minMax"/>
          <c:max val="43"/>
          <c:min val="25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it-IT"/>
                  <a:t>KG/m</a:t>
                </a:r>
                <a:r>
                  <a:rPr lang="it-IT">
                    <a:latin typeface="Calibri"/>
                  </a:rPr>
                  <a:t>²</a:t>
                </a:r>
                <a:endParaRPr lang="it-IT"/>
              </a:p>
            </c:rich>
          </c:tx>
          <c:layout>
            <c:manualLayout>
              <c:xMode val="edge"/>
              <c:yMode val="edge"/>
              <c:x val="3.121011883564808E-2"/>
              <c:y val="0.4216213398857058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409353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528795248716801"/>
          <c:y val="5.1412313918775467E-2"/>
          <c:w val="0.7762727867207726"/>
          <c:h val="0.841454589168720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T0</c:v>
                </c:pt>
              </c:strCache>
            </c:strRef>
          </c:tx>
          <c:invertIfNegative val="0"/>
          <c:cat>
            <c:strRef>
              <c:f>Foglio1!$A$2:$A$3</c:f>
              <c:strCache>
                <c:ptCount val="2"/>
                <c:pt idx="0">
                  <c:v>Intervento</c:v>
                </c:pt>
                <c:pt idx="1">
                  <c:v>Counseling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112</c:v>
                </c:pt>
                <c:pt idx="1">
                  <c:v>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95-4C22-82A2-C7B2CAC62598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T2</c:v>
                </c:pt>
              </c:strCache>
            </c:strRef>
          </c:tx>
          <c:invertIfNegative val="0"/>
          <c:cat>
            <c:strRef>
              <c:f>Foglio1!$A$2:$A$3</c:f>
              <c:strCache>
                <c:ptCount val="2"/>
                <c:pt idx="0">
                  <c:v>Intervento</c:v>
                </c:pt>
                <c:pt idx="1">
                  <c:v>Counseling</c:v>
                </c:pt>
              </c:strCache>
            </c:strRef>
          </c:cat>
          <c:val>
            <c:numRef>
              <c:f>Foglio1!$C$2:$C$3</c:f>
              <c:numCache>
                <c:formatCode>General</c:formatCode>
                <c:ptCount val="2"/>
                <c:pt idx="0">
                  <c:v>100</c:v>
                </c:pt>
                <c:pt idx="1">
                  <c:v>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95-4C22-82A2-C7B2CAC625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8212760"/>
        <c:axId val="236227336"/>
      </c:barChart>
      <c:catAx>
        <c:axId val="23821276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36227336"/>
        <c:crosses val="autoZero"/>
        <c:auto val="1"/>
        <c:lblAlgn val="ctr"/>
        <c:lblOffset val="100"/>
        <c:noMultiLvlLbl val="0"/>
      </c:catAx>
      <c:valAx>
        <c:axId val="236227336"/>
        <c:scaling>
          <c:orientation val="minMax"/>
          <c:max val="150"/>
          <c:min val="7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it-IT" dirty="0"/>
                  <a:t>mg/dl</a:t>
                </a:r>
              </a:p>
            </c:rich>
          </c:tx>
          <c:layout>
            <c:manualLayout>
              <c:xMode val="edge"/>
              <c:yMode val="edge"/>
              <c:x val="0"/>
              <c:y val="0.6170365454889394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3821276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044652172489559E-2"/>
          <c:y val="7.3760779902512355E-2"/>
          <c:w val="0.82806817596998239"/>
          <c:h val="0.823422841375597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T0</c:v>
                </c:pt>
              </c:strCache>
            </c:strRef>
          </c:tx>
          <c:invertIfNegative val="0"/>
          <c:cat>
            <c:strRef>
              <c:f>Foglio1!$A$2:$A$3</c:f>
              <c:strCache>
                <c:ptCount val="2"/>
                <c:pt idx="0">
                  <c:v>Intervento</c:v>
                </c:pt>
                <c:pt idx="1">
                  <c:v>Counseling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6.4</c:v>
                </c:pt>
                <c:pt idx="1">
                  <c:v>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BE-4AC0-9C7D-74EBFCB014B6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T2</c:v>
                </c:pt>
              </c:strCache>
            </c:strRef>
          </c:tx>
          <c:invertIfNegative val="0"/>
          <c:cat>
            <c:strRef>
              <c:f>Foglio1!$A$2:$A$3</c:f>
              <c:strCache>
                <c:ptCount val="2"/>
                <c:pt idx="0">
                  <c:v>Intervento</c:v>
                </c:pt>
                <c:pt idx="1">
                  <c:v>Counseling</c:v>
                </c:pt>
              </c:strCache>
            </c:strRef>
          </c:cat>
          <c:val>
            <c:numRef>
              <c:f>Foglio1!$C$2:$C$3</c:f>
              <c:numCache>
                <c:formatCode>General</c:formatCode>
                <c:ptCount val="2"/>
                <c:pt idx="0">
                  <c:v>6</c:v>
                </c:pt>
                <c:pt idx="1">
                  <c:v>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BE-4AC0-9C7D-74EBFCB014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6224592"/>
        <c:axId val="236226160"/>
      </c:barChart>
      <c:catAx>
        <c:axId val="23622459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36226160"/>
        <c:crosses val="autoZero"/>
        <c:auto val="1"/>
        <c:lblAlgn val="ctr"/>
        <c:lblOffset val="100"/>
        <c:noMultiLvlLbl val="0"/>
      </c:catAx>
      <c:valAx>
        <c:axId val="236226160"/>
        <c:scaling>
          <c:orientation val="minMax"/>
          <c:max val="8"/>
          <c:min val="4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it-IT" sz="1400"/>
                  <a:t>%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3622459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0.2069</cdr:x>
      <cdr:y>0.89474</cdr:y>
    </cdr:from>
    <cdr:to>
      <cdr:x>0.5</cdr:x>
      <cdr:y>1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864096" y="2448272"/>
          <a:ext cx="122413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INTERVENTO</a:t>
          </a:r>
          <a:endParaRPr lang="it-IT" sz="1400" dirty="0"/>
        </a:p>
      </cdr:txBody>
    </cdr:sp>
  </cdr:relSizeAnchor>
  <cdr:relSizeAnchor xmlns:cdr="http://schemas.openxmlformats.org/drawingml/2006/chartDrawing">
    <cdr:from>
      <cdr:x>0.60345</cdr:x>
      <cdr:y>0.92105</cdr:y>
    </cdr:from>
    <cdr:to>
      <cdr:x>0.84483</cdr:x>
      <cdr:y>0.97368</cdr:y>
    </cdr:to>
    <cdr:sp macro="" textlink="">
      <cdr:nvSpPr>
        <cdr:cNvPr id="3" name="CasellaDiTesto 2"/>
        <cdr:cNvSpPr txBox="1"/>
      </cdr:nvSpPr>
      <cdr:spPr>
        <a:xfrm xmlns:a="http://schemas.openxmlformats.org/drawingml/2006/main">
          <a:off x="2520280" y="2520280"/>
          <a:ext cx="1008112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it-IT" sz="1100"/>
        </a:p>
      </cdr:txBody>
    </cdr:sp>
  </cdr:relSizeAnchor>
  <cdr:relSizeAnchor xmlns:cdr="http://schemas.openxmlformats.org/drawingml/2006/chartDrawing">
    <cdr:from>
      <cdr:x>0.58621</cdr:x>
      <cdr:y>0.89474</cdr:y>
    </cdr:from>
    <cdr:to>
      <cdr:x>0.87931</cdr:x>
      <cdr:y>1</cdr:y>
    </cdr:to>
    <cdr:sp macro="" textlink="">
      <cdr:nvSpPr>
        <cdr:cNvPr id="4" name="CasellaDiTesto 3"/>
        <cdr:cNvSpPr txBox="1"/>
      </cdr:nvSpPr>
      <cdr:spPr>
        <a:xfrm xmlns:a="http://schemas.openxmlformats.org/drawingml/2006/main">
          <a:off x="2448272" y="2448272"/>
          <a:ext cx="122413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COUNSELING</a:t>
          </a:r>
          <a:endParaRPr lang="it-IT" sz="1400" dirty="0"/>
        </a:p>
      </cdr:txBody>
    </cdr:sp>
  </cdr:relSizeAnchor>
  <cdr:relSizeAnchor xmlns:cdr="http://schemas.openxmlformats.org/drawingml/2006/chartDrawing">
    <cdr:from>
      <cdr:x>0.2069</cdr:x>
      <cdr:y>0.15789</cdr:y>
    </cdr:from>
    <cdr:to>
      <cdr:x>0.44828</cdr:x>
      <cdr:y>0.28947</cdr:y>
    </cdr:to>
    <cdr:sp macro="" textlink="">
      <cdr:nvSpPr>
        <cdr:cNvPr id="5" name="CasellaDiTesto 4"/>
        <cdr:cNvSpPr txBox="1"/>
      </cdr:nvSpPr>
      <cdr:spPr>
        <a:xfrm xmlns:a="http://schemas.openxmlformats.org/drawingml/2006/main">
          <a:off x="864096" y="432048"/>
          <a:ext cx="100811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P= &lt;0.0001</a:t>
          </a:r>
          <a:endParaRPr lang="it-IT" sz="1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0.56923</cdr:x>
      <cdr:y>0</cdr:y>
    </cdr:from>
    <cdr:to>
      <cdr:x>0.78462</cdr:x>
      <cdr:y>0.13889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2664296" y="0"/>
          <a:ext cx="100811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it-IT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 pitchFamily="34" charset="0"/>
              <a:cs typeface="Arial" pitchFamily="34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 pitchFamily="34" charset="0"/>
              <a:cs typeface="Arial" pitchFamily="34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 pitchFamily="34" charset="0"/>
              <a:cs typeface="Arial" pitchFamily="34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 pitchFamily="34" charset="0"/>
              <a:cs typeface="Arial" pitchFamily="34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 pitchFamily="34" charset="0"/>
              <a:cs typeface="Arial" pitchFamily="34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 pitchFamily="34" charset="0"/>
              <a:cs typeface="Arial" pitchFamily="34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 pitchFamily="34" charset="0"/>
              <a:cs typeface="Arial" pitchFamily="34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 pitchFamily="34" charset="0"/>
              <a:cs typeface="Arial" pitchFamily="34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 pitchFamily="34" charset="0"/>
              <a:cs typeface="Arial" pitchFamily="34" charset="0"/>
            </a:defRPr>
          </a:lvl9pPr>
        </a:lstStyle>
        <a:p xmlns:a="http://schemas.openxmlformats.org/drawingml/2006/main">
          <a:r>
            <a:rPr lang="en-US" sz="1400" dirty="0"/>
            <a:t>P =ns</a:t>
          </a:r>
          <a:endParaRPr lang="it-IT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57AE6-3B1D-40CB-BC69-000724D471FF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26FB0-B5E3-422E-BDB9-BC6307004B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5179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28546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2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19517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5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6446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6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43402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0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3289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853046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2429A9-A98C-46D0-A8B0-F8631B6232E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097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2253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E44BF6-93E2-4F29-8E57-A9F7B9E8D7CA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613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dirty="0"/>
          </a:p>
        </p:txBody>
      </p:sp>
      <p:sp>
        <p:nvSpPr>
          <p:cNvPr id="2355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F2F107-70F8-4275-8A18-B85EF41AEC5D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3600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245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F45B9A-2319-4B56-997C-B315191B976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87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1C2129C3-101C-4FF1-AE31-D0CAC4DE845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28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Arial" charset="0"/>
            </a:endParaRPr>
          </a:p>
        </p:txBody>
      </p:sp>
      <p:sp>
        <p:nvSpPr>
          <p:cNvPr id="337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863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61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6218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59C49955-85C9-4C00-B5F0-C0804F9691E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38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Arial" charset="0"/>
            </a:endParaRPr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4839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B9C7A3-12B1-4535-9972-5066B372A55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1250" y="812800"/>
            <a:ext cx="5311775" cy="3984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24563" cy="478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2464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B9BDA4A6-74AD-4481-9C37-B1950BA77DAF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77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686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332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31703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82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4261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92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2977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23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36543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3801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7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9524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1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0377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7E035-D33B-45E8-8CCB-0DE8ADA5085A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7B53C-94A9-4F89-B8AB-930C6832A6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7763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7E035-D33B-45E8-8CCB-0DE8ADA5085A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7B53C-94A9-4F89-B8AB-930C6832A6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53102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5589" y="-65604"/>
            <a:ext cx="1160082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5951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3997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81360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94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903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80F6ED98-D432-4745-B5D1-D460C66CAAF3}" type="slidenum">
              <a:rPr lang="it-IT" altLang="it-IT" sz="2400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‹N›</a:t>
            </a:fld>
            <a:endParaRPr lang="it-IT" altLang="it-IT" sz="2400" smtClean="0"/>
          </a:p>
        </p:txBody>
      </p:sp>
    </p:spTree>
    <p:extLst>
      <p:ext uri="{BB962C8B-B14F-4D97-AF65-F5344CB8AC3E}">
        <p14:creationId xmlns:p14="http://schemas.microsoft.com/office/powerpoint/2010/main" val="29580710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B5AD28C1-DF26-43F2-8197-C598DAD23C0E}" type="slidenum">
              <a:rPr lang="it-IT" altLang="it-IT" sz="2400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‹N›</a:t>
            </a:fld>
            <a:endParaRPr lang="it-IT" altLang="it-IT" sz="2400" smtClean="0"/>
          </a:p>
        </p:txBody>
      </p:sp>
    </p:spTree>
    <p:extLst>
      <p:ext uri="{BB962C8B-B14F-4D97-AF65-F5344CB8AC3E}">
        <p14:creationId xmlns:p14="http://schemas.microsoft.com/office/powerpoint/2010/main" val="9267061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211CC28A-3075-4959-8B27-7A06C9B77587}" type="slidenum">
              <a:rPr lang="it-IT" altLang="it-IT" sz="2400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‹N›</a:t>
            </a:fld>
            <a:endParaRPr lang="it-IT" altLang="it-IT" sz="2400" smtClean="0"/>
          </a:p>
        </p:txBody>
      </p:sp>
    </p:spTree>
    <p:extLst>
      <p:ext uri="{BB962C8B-B14F-4D97-AF65-F5344CB8AC3E}">
        <p14:creationId xmlns:p14="http://schemas.microsoft.com/office/powerpoint/2010/main" val="22134298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1" y="1981200"/>
            <a:ext cx="5075767" cy="41100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3367" y="1981200"/>
            <a:ext cx="5077884" cy="41100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EF068CBB-6AA7-4FA9-89B0-6793EB6313D4}" type="slidenum">
              <a:rPr lang="it-IT" altLang="it-IT" sz="2400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‹N›</a:t>
            </a:fld>
            <a:endParaRPr lang="it-IT" altLang="it-IT" sz="2400" smtClean="0"/>
          </a:p>
        </p:txBody>
      </p:sp>
    </p:spTree>
    <p:extLst>
      <p:ext uri="{BB962C8B-B14F-4D97-AF65-F5344CB8AC3E}">
        <p14:creationId xmlns:p14="http://schemas.microsoft.com/office/powerpoint/2010/main" val="31163300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72E5EE61-60C3-4065-B7F3-994F8CF0248F}" type="slidenum">
              <a:rPr lang="it-IT" altLang="it-IT" sz="2400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‹N›</a:t>
            </a:fld>
            <a:endParaRPr lang="it-IT" altLang="it-IT" sz="2400" smtClean="0"/>
          </a:p>
        </p:txBody>
      </p:sp>
    </p:spTree>
    <p:extLst>
      <p:ext uri="{BB962C8B-B14F-4D97-AF65-F5344CB8AC3E}">
        <p14:creationId xmlns:p14="http://schemas.microsoft.com/office/powerpoint/2010/main" val="97417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7E035-D33B-45E8-8CCB-0DE8ADA5085A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7B53C-94A9-4F89-B8AB-930C6832A6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6524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1C31D5BB-4E05-49BA-9BF5-55C79F654324}" type="slidenum">
              <a:rPr lang="it-IT" altLang="it-IT" sz="2400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‹N›</a:t>
            </a:fld>
            <a:endParaRPr lang="it-IT" altLang="it-IT" sz="2400" smtClean="0"/>
          </a:p>
        </p:txBody>
      </p:sp>
    </p:spTree>
    <p:extLst>
      <p:ext uri="{BB962C8B-B14F-4D97-AF65-F5344CB8AC3E}">
        <p14:creationId xmlns:p14="http://schemas.microsoft.com/office/powerpoint/2010/main" val="25836899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9DEF5FC4-920E-44BD-962B-61C8FCC44758}" type="slidenum">
              <a:rPr lang="it-IT" altLang="it-IT" sz="2400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‹N›</a:t>
            </a:fld>
            <a:endParaRPr lang="it-IT" altLang="it-IT" sz="2400" smtClean="0"/>
          </a:p>
        </p:txBody>
      </p:sp>
    </p:spTree>
    <p:extLst>
      <p:ext uri="{BB962C8B-B14F-4D97-AF65-F5344CB8AC3E}">
        <p14:creationId xmlns:p14="http://schemas.microsoft.com/office/powerpoint/2010/main" val="28898466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05803CEC-357A-4930-837D-54B92122644B}" type="slidenum">
              <a:rPr lang="it-IT" altLang="it-IT" sz="2400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‹N›</a:t>
            </a:fld>
            <a:endParaRPr lang="it-IT" altLang="it-IT" sz="2400" smtClean="0"/>
          </a:p>
        </p:txBody>
      </p:sp>
    </p:spTree>
    <p:extLst>
      <p:ext uri="{BB962C8B-B14F-4D97-AF65-F5344CB8AC3E}">
        <p14:creationId xmlns:p14="http://schemas.microsoft.com/office/powerpoint/2010/main" val="5059970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2DE3729B-71CD-4AE8-A654-3C041048026C}" type="slidenum">
              <a:rPr lang="it-IT" altLang="it-IT" sz="2400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‹N›</a:t>
            </a:fld>
            <a:endParaRPr lang="it-IT" altLang="it-IT" sz="2400" smtClean="0"/>
          </a:p>
        </p:txBody>
      </p:sp>
    </p:spTree>
    <p:extLst>
      <p:ext uri="{BB962C8B-B14F-4D97-AF65-F5344CB8AC3E}">
        <p14:creationId xmlns:p14="http://schemas.microsoft.com/office/powerpoint/2010/main" val="25338519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7501F917-E023-469D-95BD-D2E65B4230B5}" type="slidenum">
              <a:rPr lang="it-IT" altLang="it-IT" sz="2400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‹N›</a:t>
            </a:fld>
            <a:endParaRPr lang="it-IT" altLang="it-IT" sz="2400" smtClean="0"/>
          </a:p>
        </p:txBody>
      </p:sp>
    </p:spTree>
    <p:extLst>
      <p:ext uri="{BB962C8B-B14F-4D97-AF65-F5344CB8AC3E}">
        <p14:creationId xmlns:p14="http://schemas.microsoft.com/office/powerpoint/2010/main" val="122305804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2567" y="609600"/>
            <a:ext cx="2588684" cy="54816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64967" cy="54816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6EEDAC3D-B8BA-47CD-83BD-575BF6248990}" type="slidenum">
              <a:rPr lang="it-IT" altLang="it-IT" sz="2400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‹N›</a:t>
            </a:fld>
            <a:endParaRPr lang="it-IT" altLang="it-IT" sz="2400" smtClean="0"/>
          </a:p>
        </p:txBody>
      </p:sp>
    </p:spTree>
    <p:extLst>
      <p:ext uri="{BB962C8B-B14F-4D97-AF65-F5344CB8AC3E}">
        <p14:creationId xmlns:p14="http://schemas.microsoft.com/office/powerpoint/2010/main" val="2715563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164CA0-4E53-44F0-A6AB-203BD9DA46BF}" type="datetime1">
              <a:rPr lang="it-IT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16/04/2020</a:t>
            </a:fld>
            <a:endParaRPr lang="it-IT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3C2BA5-E771-4426-90BB-E6D9EA1EBB22}" type="slidenum">
              <a:rPr lang="it-IT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52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835CD1-1238-4C4E-9000-5DC234166BEA}" type="datetime1">
              <a:rPr lang="it-IT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16/04/2020</a:t>
            </a:fld>
            <a:endParaRPr lang="it-IT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F360ED-96F5-4D34-A0CE-B4ED2E37DCD5}" type="slidenum">
              <a:rPr lang="it-IT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258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F4B664-994B-4810-ABA3-9EA1E75C17AC}" type="datetime1">
              <a:rPr lang="it-IT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16/04/2020</a:t>
            </a:fld>
            <a:endParaRPr lang="it-IT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2A4BFA-3679-4A3C-9C1B-42DD32E27F9B}" type="slidenum">
              <a:rPr lang="it-IT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81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4841AA-555A-4CCC-8ADA-6E0A955EFD33}" type="datetime1">
              <a:rPr lang="it-IT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16/04/2020</a:t>
            </a:fld>
            <a:endParaRPr lang="it-IT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E271FB-0A01-4185-AAF3-BA120D30BB65}" type="slidenum">
              <a:rPr lang="it-IT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822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44DC6E-761B-48AB-AD5F-D755F138B6F1}" type="datetime1">
              <a:rPr lang="it-IT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16/04/2020</a:t>
            </a:fld>
            <a:endParaRPr lang="it-IT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BBC6B9-5529-4E4E-A45A-654C7D120FB2}" type="slidenum">
              <a:rPr lang="it-IT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670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5119F3-BC31-4FD1-88A0-6022E4FA33D0}" type="datetime1">
              <a:rPr lang="it-IT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16/04/2020</a:t>
            </a:fld>
            <a:endParaRPr lang="it-IT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228D73-6FFF-4E65-B953-B310A4E2D8AC}" type="slidenum">
              <a:rPr lang="it-IT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34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48578-21A7-40BB-ADCD-5EEC48D80DB5}" type="datetime1">
              <a:rPr lang="it-IT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16/04/2020</a:t>
            </a:fld>
            <a:endParaRPr lang="it-IT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DA91C7-CD75-46A5-87E4-CA7E933AC25C}" type="slidenum">
              <a:rPr lang="it-IT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361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038C4C-5522-4CAF-A279-21497F95AD66}" type="datetime1">
              <a:rPr lang="it-IT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16/04/2020</a:t>
            </a:fld>
            <a:endParaRPr lang="it-IT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382CFF-41B5-4A0B-B460-899B398C8A00}" type="slidenum">
              <a:rPr lang="it-IT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715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7E035-D33B-45E8-8CCB-0DE8ADA5085A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7B53C-94A9-4F89-B8AB-930C6832A6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3998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C2EF5A-E159-426F-A1D5-53EA6D69CC06}" type="datetime1">
              <a:rPr lang="it-IT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16/04/2020</a:t>
            </a:fld>
            <a:endParaRPr lang="it-IT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C8BD26-E033-4C11-B718-229E767EE030}" type="slidenum">
              <a:rPr lang="it-IT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813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C64991-278B-4260-9473-D3B2854A3580}" type="datetime1">
              <a:rPr lang="it-IT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16/04/2020</a:t>
            </a:fld>
            <a:endParaRPr lang="it-IT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091B92-BCBD-457D-B7D6-C1E694DB693E}" type="slidenum">
              <a:rPr lang="it-IT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892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F06DF2-25DB-4882-9FA8-87FEC97C8441}" type="datetime1">
              <a:rPr lang="it-IT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16/04/2020</a:t>
            </a:fld>
            <a:endParaRPr lang="it-IT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FD879E-4C57-417A-A044-7F8E05F94414}" type="slidenum">
              <a:rPr lang="it-IT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561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069A55-2646-4FFE-81B2-0FB0B2C8F5E6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00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BD1BEA-D7F1-403B-B5AE-DA3BDCC1E1E8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32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ACC93D-18B2-49B9-BF1A-7E9078FC54AE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518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650438-D29F-457A-838A-55F56558D3D2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013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962060-C3C4-4E60-B24F-C0FF26E2EE63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490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C93799-C0D3-4452-90FE-E3FFEA910437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3832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E826DF-D938-4513-9F40-95C251C02210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195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7E035-D33B-45E8-8CCB-0DE8ADA5085A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7B53C-94A9-4F89-B8AB-930C6832A6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55714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56E87F-E511-442D-882F-43D1D538F34A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520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C6290F-C530-4180-9A0B-242F7A5D3F72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5748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E94ED3-D32E-4BBE-94D9-FEA7F1C44E04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773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C4BB2A-FEEC-4382-A89E-FD105D1B3170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1727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D58B07-C8D0-4100-81F0-0BBADBED70DE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356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069A55-2646-4FFE-81B2-0FB0B2C8F5E6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300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BD1BEA-D7F1-403B-B5AE-DA3BDCC1E1E8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659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ACC93D-18B2-49B9-BF1A-7E9078FC54AE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7209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650438-D29F-457A-838A-55F56558D3D2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459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962060-C3C4-4E60-B24F-C0FF26E2EE63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15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7E035-D33B-45E8-8CCB-0DE8ADA5085A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7B53C-94A9-4F89-B8AB-930C6832A6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58484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C93799-C0D3-4452-90FE-E3FFEA910437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919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E826DF-D938-4513-9F40-95C251C02210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7554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56E87F-E511-442D-882F-43D1D538F34A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6337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C6290F-C530-4180-9A0B-242F7A5D3F72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436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E94ED3-D32E-4BBE-94D9-FEA7F1C44E04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1281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C4BB2A-FEEC-4382-A89E-FD105D1B3170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104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D58B07-C8D0-4100-81F0-0BBADBED70DE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998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2D0055-867D-453D-B431-613C341F4602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327317"/>
      </p:ext>
    </p:extLst>
  </p:cSld>
  <p:clrMapOvr>
    <a:masterClrMapping/>
  </p:clrMapOvr>
  <p:transition>
    <p:pull dir="r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E3A7F4D-0766-4843-BF08-6C299FB31597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38762"/>
      </p:ext>
    </p:extLst>
  </p:cSld>
  <p:clrMapOvr>
    <a:masterClrMapping/>
  </p:clrMapOvr>
  <p:transition>
    <p:pull dir="r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2D0A97-5CFC-4802-A59E-7C51308A43A2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23082"/>
      </p:ext>
    </p:extLst>
  </p:cSld>
  <p:clrMapOvr>
    <a:masterClrMapping/>
  </p:clrMapOvr>
  <p:transition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7E035-D33B-45E8-8CCB-0DE8ADA5085A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7B53C-94A9-4F89-B8AB-930C6832A6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4319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70B7F6E-B485-4E5D-B2CC-89B0C816491A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65650"/>
      </p:ext>
    </p:extLst>
  </p:cSld>
  <p:clrMapOvr>
    <a:masterClrMapping/>
  </p:clrMapOvr>
  <p:transition>
    <p:pull dir="r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86E07C7-714D-4E95-9B2C-03B6B31BC770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561534"/>
      </p:ext>
    </p:extLst>
  </p:cSld>
  <p:clrMapOvr>
    <a:masterClrMapping/>
  </p:clrMapOvr>
  <p:transition>
    <p:pull dir="r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2BDA759-2A5C-4D6F-8521-EE56450CF198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98206"/>
      </p:ext>
    </p:extLst>
  </p:cSld>
  <p:clrMapOvr>
    <a:masterClrMapping/>
  </p:clrMapOvr>
  <p:transition>
    <p:pull dir="r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24A8CD9-3236-42DA-8AC1-F2F7F4F13C14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763777"/>
      </p:ext>
    </p:extLst>
  </p:cSld>
  <p:clrMapOvr>
    <a:masterClrMapping/>
  </p:clrMapOvr>
  <p:transition>
    <p:pull dir="r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C5A287A-D374-420C-83B9-3366473A2722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453748"/>
      </p:ext>
    </p:extLst>
  </p:cSld>
  <p:clrMapOvr>
    <a:masterClrMapping/>
  </p:clrMapOvr>
  <p:transition>
    <p:pull dir="r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2A02531-DEFB-4779-BE31-C38A5B4DC81A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916984"/>
      </p:ext>
    </p:extLst>
  </p:cSld>
  <p:clrMapOvr>
    <a:masterClrMapping/>
  </p:clrMapOvr>
  <p:transition>
    <p:pull dir="r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10207A8-4EA0-4569-BBBA-783635D33E08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797531"/>
      </p:ext>
    </p:extLst>
  </p:cSld>
  <p:clrMapOvr>
    <a:masterClrMapping/>
  </p:clrMapOvr>
  <p:transition>
    <p:pull dir="r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E78BA8E-1601-49F9-85D3-66E3DBE017CA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766260"/>
      </p:ext>
    </p:extLst>
  </p:cSld>
  <p:clrMapOvr>
    <a:masterClrMapping/>
  </p:clrMapOvr>
  <p:transition>
    <p:pull dir="r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2D0055-867D-453D-B431-613C341F4602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689403"/>
      </p:ext>
    </p:extLst>
  </p:cSld>
  <p:clrMapOvr>
    <a:masterClrMapping/>
  </p:clrMapOvr>
  <p:transition>
    <p:pull dir="r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E3A7F4D-0766-4843-BF08-6C299FB31597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38441"/>
      </p:ext>
    </p:extLst>
  </p:cSld>
  <p:clrMapOvr>
    <a:masterClrMapping/>
  </p:clrMapOvr>
  <p:transition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7E035-D33B-45E8-8CCB-0DE8ADA5085A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7B53C-94A9-4F89-B8AB-930C6832A6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5581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2D0A97-5CFC-4802-A59E-7C51308A43A2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37877"/>
      </p:ext>
    </p:extLst>
  </p:cSld>
  <p:clrMapOvr>
    <a:masterClrMapping/>
  </p:clrMapOvr>
  <p:transition>
    <p:pull dir="r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70B7F6E-B485-4E5D-B2CC-89B0C816491A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468370"/>
      </p:ext>
    </p:extLst>
  </p:cSld>
  <p:clrMapOvr>
    <a:masterClrMapping/>
  </p:clrMapOvr>
  <p:transition>
    <p:pull dir="r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86E07C7-714D-4E95-9B2C-03B6B31BC770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428408"/>
      </p:ext>
    </p:extLst>
  </p:cSld>
  <p:clrMapOvr>
    <a:masterClrMapping/>
  </p:clrMapOvr>
  <p:transition>
    <p:pull dir="r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2BDA759-2A5C-4D6F-8521-EE56450CF198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034692"/>
      </p:ext>
    </p:extLst>
  </p:cSld>
  <p:clrMapOvr>
    <a:masterClrMapping/>
  </p:clrMapOvr>
  <p:transition>
    <p:pull dir="r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24A8CD9-3236-42DA-8AC1-F2F7F4F13C14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52024"/>
      </p:ext>
    </p:extLst>
  </p:cSld>
  <p:clrMapOvr>
    <a:masterClrMapping/>
  </p:clrMapOvr>
  <p:transition>
    <p:pull dir="r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C5A287A-D374-420C-83B9-3366473A2722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513871"/>
      </p:ext>
    </p:extLst>
  </p:cSld>
  <p:clrMapOvr>
    <a:masterClrMapping/>
  </p:clrMapOvr>
  <p:transition>
    <p:pull dir="r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2A02531-DEFB-4779-BE31-C38A5B4DC81A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612826"/>
      </p:ext>
    </p:extLst>
  </p:cSld>
  <p:clrMapOvr>
    <a:masterClrMapping/>
  </p:clrMapOvr>
  <p:transition>
    <p:pull dir="r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10207A8-4EA0-4569-BBBA-783635D33E08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958674"/>
      </p:ext>
    </p:extLst>
  </p:cSld>
  <p:clrMapOvr>
    <a:masterClrMapping/>
  </p:clrMapOvr>
  <p:transition>
    <p:pull dir="r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E78BA8E-1601-49F9-85D3-66E3DBE017CA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297030"/>
      </p:ext>
    </p:extLst>
  </p:cSld>
  <p:clrMapOvr>
    <a:masterClrMapping/>
  </p:clrMapOvr>
  <p:transition>
    <p:pull dir="r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2D0055-867D-453D-B431-613C341F4602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72861"/>
      </p:ext>
    </p:extLst>
  </p:cSld>
  <p:clrMapOvr>
    <a:masterClrMapping/>
  </p:clrMapOvr>
  <p:transition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7E035-D33B-45E8-8CCB-0DE8ADA5085A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7B53C-94A9-4F89-B8AB-930C6832A6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33661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E3A7F4D-0766-4843-BF08-6C299FB31597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089233"/>
      </p:ext>
    </p:extLst>
  </p:cSld>
  <p:clrMapOvr>
    <a:masterClrMapping/>
  </p:clrMapOvr>
  <p:transition>
    <p:pull dir="r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2D0A97-5CFC-4802-A59E-7C51308A43A2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54424"/>
      </p:ext>
    </p:extLst>
  </p:cSld>
  <p:clrMapOvr>
    <a:masterClrMapping/>
  </p:clrMapOvr>
  <p:transition>
    <p:pull dir="r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70B7F6E-B485-4E5D-B2CC-89B0C816491A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682807"/>
      </p:ext>
    </p:extLst>
  </p:cSld>
  <p:clrMapOvr>
    <a:masterClrMapping/>
  </p:clrMapOvr>
  <p:transition>
    <p:pull dir="r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86E07C7-714D-4E95-9B2C-03B6B31BC770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048897"/>
      </p:ext>
    </p:extLst>
  </p:cSld>
  <p:clrMapOvr>
    <a:masterClrMapping/>
  </p:clrMapOvr>
  <p:transition>
    <p:pull dir="r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2BDA759-2A5C-4D6F-8521-EE56450CF198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31158"/>
      </p:ext>
    </p:extLst>
  </p:cSld>
  <p:clrMapOvr>
    <a:masterClrMapping/>
  </p:clrMapOvr>
  <p:transition>
    <p:pull dir="r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24A8CD9-3236-42DA-8AC1-F2F7F4F13C14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185082"/>
      </p:ext>
    </p:extLst>
  </p:cSld>
  <p:clrMapOvr>
    <a:masterClrMapping/>
  </p:clrMapOvr>
  <p:transition>
    <p:pull dir="r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C5A287A-D374-420C-83B9-3366473A2722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644906"/>
      </p:ext>
    </p:extLst>
  </p:cSld>
  <p:clrMapOvr>
    <a:masterClrMapping/>
  </p:clrMapOvr>
  <p:transition>
    <p:pull dir="r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2A02531-DEFB-4779-BE31-C38A5B4DC81A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18807"/>
      </p:ext>
    </p:extLst>
  </p:cSld>
  <p:clrMapOvr>
    <a:masterClrMapping/>
  </p:clrMapOvr>
  <p:transition>
    <p:pull dir="r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10207A8-4EA0-4569-BBBA-783635D33E08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064594"/>
      </p:ext>
    </p:extLst>
  </p:cSld>
  <p:clrMapOvr>
    <a:masterClrMapping/>
  </p:clrMapOvr>
  <p:transition>
    <p:pull dir="r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E78BA8E-1601-49F9-85D3-66E3DBE017CA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535089"/>
      </p:ext>
    </p:extLst>
  </p:cSld>
  <p:clrMapOvr>
    <a:masterClrMapping/>
  </p:clrMapOvr>
  <p:transition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7E035-D33B-45E8-8CCB-0DE8ADA5085A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7B53C-94A9-4F89-B8AB-930C6832A6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13269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5589" y="-65604"/>
            <a:ext cx="1160082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1350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171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8962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8234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1845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5589" y="-65604"/>
            <a:ext cx="1160082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379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472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008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262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208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7E035-D33B-45E8-8CCB-0DE8ADA5085A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7B53C-94A9-4F89-B8AB-930C6832A6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81136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5589" y="-65604"/>
            <a:ext cx="1160082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84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575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147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7895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2291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5589" y="-65604"/>
            <a:ext cx="1160082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96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03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742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978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6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8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7E035-D33B-45E8-8CCB-0DE8ADA5085A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7B53C-94A9-4F89-B8AB-930C6832A6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6890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5589" y="25654"/>
            <a:ext cx="172466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9479" y="3097529"/>
            <a:ext cx="11513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8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5589" y="25654"/>
            <a:ext cx="172466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9479" y="3097529"/>
            <a:ext cx="11513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69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5589" y="25654"/>
            <a:ext cx="172466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9479" y="3097529"/>
            <a:ext cx="11513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65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3CC"/>
            </a:gs>
            <a:gs pos="100000">
              <a:srgbClr val="0018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56851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Fai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56851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Fai clic per modificare il formato del testo della struttura</a:t>
            </a:r>
          </a:p>
          <a:p>
            <a:pPr lvl="1"/>
            <a:r>
              <a:rPr lang="en-GB" altLang="it-IT" smtClean="0"/>
              <a:t>Secondo livello struttura</a:t>
            </a:r>
          </a:p>
          <a:p>
            <a:pPr lvl="2"/>
            <a:r>
              <a:rPr lang="en-GB" altLang="it-IT" smtClean="0"/>
              <a:t>Terzo livello struttura</a:t>
            </a:r>
          </a:p>
          <a:p>
            <a:pPr lvl="3"/>
            <a:r>
              <a:rPr lang="en-GB" altLang="it-IT" smtClean="0"/>
              <a:t>Quarto livello struttura</a:t>
            </a:r>
          </a:p>
          <a:p>
            <a:pPr lvl="4"/>
            <a:r>
              <a:rPr lang="en-GB" altLang="it-IT" smtClean="0"/>
              <a:t>Quinto livello struttura</a:t>
            </a:r>
          </a:p>
          <a:p>
            <a:pPr lvl="4"/>
            <a:r>
              <a:rPr lang="en-GB" altLang="it-IT" smtClean="0"/>
              <a:t>Sesto livello struttura</a:t>
            </a:r>
          </a:p>
          <a:p>
            <a:pPr lvl="4"/>
            <a:r>
              <a:rPr lang="en-GB" altLang="it-IT" smtClean="0"/>
              <a:t>Settimo livello struttura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37600" y="6248400"/>
            <a:ext cx="2533651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D8B6933C-06C5-4FE2-AB99-48C12CCF8819}" type="slidenum">
              <a:rPr lang="it-IT" altLang="it-IT" sz="2400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‹N›</a:t>
            </a:fld>
            <a:endParaRPr lang="it-IT" altLang="it-IT" sz="2400" smtClean="0"/>
          </a:p>
        </p:txBody>
      </p:sp>
    </p:spTree>
    <p:extLst>
      <p:ext uri="{BB962C8B-B14F-4D97-AF65-F5344CB8AC3E}">
        <p14:creationId xmlns:p14="http://schemas.microsoft.com/office/powerpoint/2010/main" val="318988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D7015A-4E45-4A77-8263-1EFD28B46A89}" type="datetime1">
              <a:rPr lang="it-IT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16/04/2020</a:t>
            </a:fld>
            <a:endParaRPr lang="it-IT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DD7B40-3987-4684-AD94-13C58B3C43C4}" type="slidenum">
              <a:rPr lang="it-IT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39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0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BF3F07-684A-4414-A8D3-CD8A60E38A9B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11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0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BF3F07-684A-4414-A8D3-CD8A60E38A9B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1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2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7B6EEEC-BCD0-40FE-A0AC-4EE4451C1DAE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>
    <p:pull dir="rd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2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7B6EEEC-BCD0-40FE-A0AC-4EE4451C1DAE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8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>
    <p:pull dir="rd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2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7B6EEEC-BCD0-40FE-A0AC-4EE4451C1DAE}" type="slidenum">
              <a:rPr lang="it-IT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3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>
    <p:pull dir="rd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5589" y="25654"/>
            <a:ext cx="172466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9479" y="3097529"/>
            <a:ext cx="11513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2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5589" y="25654"/>
            <a:ext cx="172466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9479" y="3097529"/>
            <a:ext cx="11513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72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39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6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63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9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7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7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8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390699"/>
            <a:ext cx="9144000" cy="132172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Lezione magistrale diabete tipo 2</a:t>
            </a:r>
            <a:br>
              <a:rPr lang="it-IT" sz="2000" dirty="0" smtClean="0"/>
            </a:br>
            <a:r>
              <a:rPr lang="it-IT" sz="2000" dirty="0" smtClean="0"/>
              <a:t>31 marzo 2020</a:t>
            </a:r>
            <a:br>
              <a:rPr lang="it-IT" sz="2000" dirty="0" smtClean="0"/>
            </a:b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150524"/>
            <a:ext cx="9144000" cy="3458094"/>
          </a:xfrm>
        </p:spPr>
        <p:txBody>
          <a:bodyPr>
            <a:normAutofit/>
          </a:bodyPr>
          <a:lstStyle/>
          <a:p>
            <a:r>
              <a:rPr lang="it-IT" dirty="0" smtClean="0"/>
              <a:t> </a:t>
            </a:r>
          </a:p>
          <a:p>
            <a:r>
              <a:rPr lang="it-IT" dirty="0" smtClean="0"/>
              <a:t>Appunti per la lezione</a:t>
            </a:r>
          </a:p>
          <a:p>
            <a:endParaRPr lang="it-IT" dirty="0"/>
          </a:p>
          <a:p>
            <a:r>
              <a:rPr lang="it-IT" dirty="0" smtClean="0"/>
              <a:t>metabolismo del glucosio</a:t>
            </a:r>
          </a:p>
          <a:p>
            <a:r>
              <a:rPr lang="it-IT" dirty="0" smtClean="0"/>
              <a:t> intensità di esercizio e vie metaboliche</a:t>
            </a:r>
          </a:p>
          <a:p>
            <a:r>
              <a:rPr lang="it-IT" dirty="0" smtClean="0"/>
              <a:t>Come entra il glucosio nelle cellule</a:t>
            </a:r>
          </a:p>
          <a:p>
            <a:r>
              <a:rPr lang="it-IT" dirty="0" smtClean="0"/>
              <a:t>Attività fisica ed esperienze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1813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2674939" y="214314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333399"/>
                </a:solidFill>
              </a:rPr>
              <a:t>PRINCIPI DELLA PRESCRIZIONE DELL’ESERCIZIO FISICO: </a:t>
            </a:r>
            <a:br>
              <a:rPr lang="it-IT" altLang="it-IT" sz="2800" b="1">
                <a:solidFill>
                  <a:srgbClr val="333399"/>
                </a:solidFill>
              </a:rPr>
            </a:br>
            <a:r>
              <a:rPr lang="it-IT" altLang="it-IT" sz="2800" b="1">
                <a:solidFill>
                  <a:srgbClr val="333399"/>
                </a:solidFill>
              </a:rPr>
              <a:t>IL DIABETE TIPO 2</a:t>
            </a:r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981200" y="2017713"/>
            <a:ext cx="849788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r>
              <a:rPr lang="it-IT" altLang="it-IT" sz="2400">
                <a:solidFill>
                  <a:srgbClr val="3333CC"/>
                </a:solidFill>
              </a:rPr>
              <a:t> 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8518525" y="55943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2133600" y="2362201"/>
            <a:ext cx="731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1981200" y="3048001"/>
            <a:ext cx="640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905000" y="2057400"/>
            <a:ext cx="7162800" cy="475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RISPOSTA PERIFERICA ALL’ INSULINA - FISIOLOGIA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FF33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0000"/>
                </a:solidFill>
              </a:rPr>
              <a:t>La risposta all’ insulina ed in generale della capacità di uptake del glucoso</a:t>
            </a:r>
            <a:r>
              <a:rPr lang="it-IT" altLang="it-IT">
                <a:solidFill>
                  <a:srgbClr val="FF3300"/>
                </a:solidFill>
              </a:rPr>
              <a:t> </a:t>
            </a:r>
            <a:r>
              <a:rPr lang="it-IT" altLang="it-IT"/>
              <a:t>negli organi bersaglio (in particolare tessuto muscolare) a seguito di modificazioni glicemiche è fisiologicamente e continuamente</a:t>
            </a:r>
            <a:r>
              <a:rPr lang="it-IT" altLang="it-IT">
                <a:solidFill>
                  <a:srgbClr val="FF3300"/>
                </a:solidFill>
              </a:rPr>
              <a:t> </a:t>
            </a:r>
            <a:r>
              <a:rPr lang="it-IT" altLang="it-IT">
                <a:solidFill>
                  <a:srgbClr val="FF0000"/>
                </a:solidFill>
              </a:rPr>
              <a:t>variabile</a:t>
            </a:r>
            <a:r>
              <a:rPr lang="it-IT" altLang="it-IT">
                <a:solidFill>
                  <a:srgbClr val="FF3300"/>
                </a:solidFill>
              </a:rPr>
              <a:t> </a:t>
            </a:r>
            <a:r>
              <a:rPr lang="it-IT" altLang="it-IT"/>
              <a:t>e la sua entità può dipendere da molti fattori.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I fisiologici meccanismi regolatori sono strutturati in modo tale da </a:t>
            </a:r>
            <a:r>
              <a:rPr lang="it-IT" altLang="it-IT">
                <a:solidFill>
                  <a:srgbClr val="FF0000"/>
                </a:solidFill>
              </a:rPr>
              <a:t>aumentare</a:t>
            </a:r>
            <a:r>
              <a:rPr lang="it-IT" altLang="it-IT"/>
              <a:t> rapidamente l’efficienza della risposta quando c’è maggiore bisogno (attività fisica, digiuno, ecc) e da </a:t>
            </a:r>
            <a:r>
              <a:rPr lang="it-IT" altLang="it-IT">
                <a:solidFill>
                  <a:srgbClr val="FF0000"/>
                </a:solidFill>
              </a:rPr>
              <a:t>diminuirla</a:t>
            </a:r>
            <a:r>
              <a:rPr lang="it-IT" altLang="it-IT"/>
              <a:t> quando invece il corpo è in una situazione di abbondanza (riposo, molta disponibilità di cibo, sovrappeso)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Questa modificazione della risposta è estremamente rapida (ore) nel caso di digiuno/cibo ma risulta abbastanza veloce (pochissimi giorni) anche riguardo alla attività fisica</a:t>
            </a:r>
          </a:p>
        </p:txBody>
      </p:sp>
    </p:spTree>
    <p:extLst>
      <p:ext uri="{BB962C8B-B14F-4D97-AF65-F5344CB8AC3E}">
        <p14:creationId xmlns:p14="http://schemas.microsoft.com/office/powerpoint/2010/main" val="202952067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2674939" y="214314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333399"/>
                </a:solidFill>
              </a:rPr>
              <a:t>PRINCIPI DELLA PRESCRIZIONE DELL’ESERCIZIO FISICO: </a:t>
            </a:r>
            <a:br>
              <a:rPr lang="it-IT" altLang="it-IT" sz="2800" b="1">
                <a:solidFill>
                  <a:srgbClr val="333399"/>
                </a:solidFill>
              </a:rPr>
            </a:br>
            <a:r>
              <a:rPr lang="it-IT" altLang="it-IT" sz="2800" b="1">
                <a:solidFill>
                  <a:srgbClr val="333399"/>
                </a:solidFill>
              </a:rPr>
              <a:t>IL DIABETE TIPO 2</a:t>
            </a:r>
          </a:p>
        </p:txBody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981200" y="1981200"/>
            <a:ext cx="849788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r>
              <a:rPr lang="it-IT" altLang="it-IT" sz="2400">
                <a:solidFill>
                  <a:srgbClr val="3333CC"/>
                </a:solidFill>
              </a:rPr>
              <a:t> 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8518525" y="55943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6172200" y="2438401"/>
            <a:ext cx="731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1981200" y="3048001"/>
            <a:ext cx="640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1981200" y="2209801"/>
            <a:ext cx="7010400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RISPOSTA PERIFERICA ALL’ INSULINA – FISIOLOGIA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Un ruolo determinante nella risposta periferica all’ insulina lo riveste il </a:t>
            </a:r>
            <a:r>
              <a:rPr lang="it-IT" altLang="it-IT">
                <a:solidFill>
                  <a:srgbClr val="333399"/>
                </a:solidFill>
              </a:rPr>
              <a:t>GRASSO VISCERALE</a:t>
            </a:r>
            <a:r>
              <a:rPr lang="it-IT" altLang="it-IT"/>
              <a:t>, che è</a:t>
            </a:r>
            <a:r>
              <a:rPr lang="it-IT" altLang="it-IT">
                <a:solidFill>
                  <a:srgbClr val="333399"/>
                </a:solidFill>
              </a:rPr>
              <a:t> </a:t>
            </a:r>
            <a:r>
              <a:rPr lang="it-IT" altLang="it-IT"/>
              <a:t>l’adipe dei visceri, della zona addominale e dei fianchi.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Il grasso corporeo è infatti suddivisibile in: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1828800" y="3962400"/>
            <a:ext cx="7086600" cy="271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ts val="45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AutoNum type="arabicParenR"/>
            </a:pPr>
            <a:r>
              <a:rPr lang="en-US" altLang="it-IT">
                <a:solidFill>
                  <a:srgbClr val="FF0000"/>
                </a:solidFill>
              </a:rPr>
              <a:t>GRASSO ESSENZIALE</a:t>
            </a:r>
            <a:r>
              <a:rPr lang="en-US" altLang="it-IT"/>
              <a:t> (nel midollo osseo, polmoni, milza, fegato, SNC, intestino). Risulta essere circa il 3% del peso tot in uomini e 12% nella donne. Queste percentuali corrispondono ai valori minimi compatibili con uno stato di salute</a:t>
            </a:r>
          </a:p>
          <a:p>
            <a:pPr fontAlgn="base">
              <a:spcBef>
                <a:spcPts val="450"/>
              </a:spcBef>
              <a:spcAft>
                <a:spcPct val="0"/>
              </a:spcAft>
              <a:buClr>
                <a:srgbClr val="FF0000"/>
              </a:buClr>
            </a:pPr>
            <a:endParaRPr lang="en-US" altLang="it-IT"/>
          </a:p>
          <a:p>
            <a:pPr marL="342900"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>
                <a:solidFill>
                  <a:srgbClr val="FF0000"/>
                </a:solidFill>
              </a:rPr>
              <a:t>2)</a:t>
            </a:r>
            <a:r>
              <a:rPr lang="en-US" altLang="it-IT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it-IT">
                <a:solidFill>
                  <a:srgbClr val="FF0000"/>
                </a:solidFill>
              </a:rPr>
              <a:t>GRASSO VISCERALE O DI DEPOSITO</a:t>
            </a:r>
            <a:r>
              <a:rPr lang="en-US" altLang="it-IT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it-IT"/>
              <a:t>(nel sottocute e nei dintorni dei visceri a scopo protettivo). Risulta essere circa il 12% del peso tot in uomini e 15% nella donna.</a:t>
            </a:r>
          </a:p>
          <a:p>
            <a:pPr fontAlgn="base">
              <a:spcBef>
                <a:spcPts val="450"/>
              </a:spcBef>
              <a:spcAft>
                <a:spcPct val="0"/>
              </a:spcAft>
              <a:buClr>
                <a:srgbClr val="FF0000"/>
              </a:buClr>
            </a:pPr>
            <a:endParaRPr lang="it-IT" altLang="it-IT"/>
          </a:p>
        </p:txBody>
      </p:sp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828801"/>
            <a:ext cx="155575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958054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2667000" y="228600"/>
            <a:ext cx="7793038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333399"/>
                </a:solidFill>
              </a:rPr>
              <a:t>PRINCIPI DELLA PRESCRIZIONE DELL’ESERCIZIO FISICO: </a:t>
            </a:r>
            <a:br>
              <a:rPr lang="it-IT" altLang="it-IT" sz="2800" b="1">
                <a:solidFill>
                  <a:srgbClr val="333399"/>
                </a:solidFill>
              </a:rPr>
            </a:br>
            <a:r>
              <a:rPr lang="it-IT" altLang="it-IT" sz="2800" b="1">
                <a:solidFill>
                  <a:srgbClr val="333399"/>
                </a:solidFill>
              </a:rPr>
              <a:t>IL DIABETE TIPO 2</a:t>
            </a:r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981200" y="2017713"/>
            <a:ext cx="849788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r>
              <a:rPr lang="it-IT" altLang="it-IT" sz="2400">
                <a:solidFill>
                  <a:srgbClr val="3333CC"/>
                </a:solidFill>
              </a:rPr>
              <a:t> 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8518525" y="55943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905000" y="1981201"/>
            <a:ext cx="800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259264"/>
            <a:ext cx="3124200" cy="259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1981200" y="2032001"/>
            <a:ext cx="8421688" cy="207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RISPOSTA PERIFERICA ALL’ INSULINA – FISIOLOGIA</a:t>
            </a:r>
            <a:r>
              <a:rPr lang="it-IT" altLang="it-IT" sz="2000"/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z="200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Oltre al grasso viscerale, altro importante modulatore della risposta periferica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all’insulina ed in generale della capacità di uptake del glucoso cellulare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è rappresentato dalla </a:t>
            </a:r>
            <a:r>
              <a:rPr lang="it-IT" altLang="it-IT" b="1">
                <a:solidFill>
                  <a:srgbClr val="FF0000"/>
                </a:solidFill>
              </a:rPr>
              <a:t>attività fisica</a:t>
            </a:r>
            <a:r>
              <a:rPr lang="it-IT" altLang="it-IT"/>
              <a:t> (contrazione muscolare), che crea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nel miocita sia in modo diretto (attivazione enzimatica) che indiretto (regolazione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della trascrizione genica) un </a:t>
            </a:r>
            <a:r>
              <a:rPr lang="it-IT" altLang="it-IT" b="1">
                <a:solidFill>
                  <a:srgbClr val="FF0000"/>
                </a:solidFill>
              </a:rPr>
              <a:t>aumento del trasporto di glucoso</a:t>
            </a:r>
          </a:p>
        </p:txBody>
      </p:sp>
    </p:spTree>
    <p:extLst>
      <p:ext uri="{BB962C8B-B14F-4D97-AF65-F5344CB8AC3E}">
        <p14:creationId xmlns:p14="http://schemas.microsoft.com/office/powerpoint/2010/main" val="19504781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2674939" y="214314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333399"/>
                </a:solidFill>
              </a:rPr>
              <a:t>PRINCIPI DELLA PRESCRIZIONE DELL’ESERCIZIO FISICO: </a:t>
            </a:r>
            <a:br>
              <a:rPr lang="it-IT" altLang="it-IT" sz="2800" b="1">
                <a:solidFill>
                  <a:srgbClr val="333399"/>
                </a:solidFill>
              </a:rPr>
            </a:br>
            <a:r>
              <a:rPr lang="it-IT" altLang="it-IT" sz="2800" b="1">
                <a:solidFill>
                  <a:srgbClr val="333399"/>
                </a:solidFill>
              </a:rPr>
              <a:t>IL DIABETE TIPO 2</a:t>
            </a:r>
          </a:p>
        </p:txBody>
      </p:sp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981200" y="2017713"/>
            <a:ext cx="849788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r>
              <a:rPr lang="it-IT" altLang="it-IT" sz="2400">
                <a:solidFill>
                  <a:srgbClr val="3333CC"/>
                </a:solidFill>
              </a:rPr>
              <a:t> 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8518525" y="55943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2133600" y="2362201"/>
            <a:ext cx="731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1981200" y="3048001"/>
            <a:ext cx="640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1752600" y="2057400"/>
            <a:ext cx="7391400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RISPOSTA PERIFERICA ALL’ INSULINA - FISIOLOGIA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Sia in topi (Seider er at, 1982) che in uomini sani (Heath et al, 1983) è stato dimostrato il veloce adattamento della risposta insulinica ad una condizione di attività fisica così come ad una condizione di sedentarietà.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In particolare Kovisto et al (J. Clin. Invest. – 1993; 4:1623-31) hanno dimostrato già nel lavoro “</a:t>
            </a:r>
            <a:r>
              <a:rPr lang="it-IT" altLang="it-IT" i="1"/>
              <a:t>Mechanismo of enanched insulin sensitivity in athletes. Increased blood flow, muscle glucose transport protein (Glut – 4) concentration and glicogen synthase activity</a:t>
            </a:r>
            <a:r>
              <a:rPr lang="it-IT" altLang="it-IT"/>
              <a:t>” un </a:t>
            </a:r>
            <a:r>
              <a:rPr lang="it-IT" altLang="it-IT">
                <a:solidFill>
                  <a:srgbClr val="FF0000"/>
                </a:solidFill>
              </a:rPr>
              <a:t>AUMENTO del 32%</a:t>
            </a:r>
            <a:r>
              <a:rPr lang="it-IT" altLang="it-IT"/>
              <a:t> dell’ indice della </a:t>
            </a:r>
            <a:r>
              <a:rPr lang="it-IT" altLang="it-IT">
                <a:solidFill>
                  <a:srgbClr val="FF0000"/>
                </a:solidFill>
              </a:rPr>
              <a:t>sensibilità insulinica</a:t>
            </a:r>
            <a:r>
              <a:rPr lang="it-IT" altLang="it-IT"/>
              <a:t> legata alla attività fisica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e misurata con il clamp euglicemico iperinsulinemico che si mantiene fino a 72 h post esercizio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001858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2667000" y="228600"/>
            <a:ext cx="7793038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333399"/>
                </a:solidFill>
              </a:rPr>
              <a:t>PRINCIPI DELLA PRESCRIZIONE DELL’ESERCIZIO FISICO: </a:t>
            </a:r>
            <a:br>
              <a:rPr lang="it-IT" altLang="it-IT" sz="2800" b="1">
                <a:solidFill>
                  <a:srgbClr val="333399"/>
                </a:solidFill>
              </a:rPr>
            </a:br>
            <a:r>
              <a:rPr lang="it-IT" altLang="it-IT" sz="2800" b="1">
                <a:solidFill>
                  <a:srgbClr val="333399"/>
                </a:solidFill>
              </a:rPr>
              <a:t>IL DIABETE TIPO 2</a:t>
            </a:r>
          </a:p>
        </p:txBody>
      </p:sp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981200" y="2017713"/>
            <a:ext cx="849788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r>
              <a:rPr lang="it-IT" altLang="it-IT" sz="2400">
                <a:solidFill>
                  <a:srgbClr val="3333CC"/>
                </a:solidFill>
              </a:rPr>
              <a:t> 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8518525" y="55943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2133600" y="2362201"/>
            <a:ext cx="731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1981200" y="3048001"/>
            <a:ext cx="640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1828800" y="1752601"/>
            <a:ext cx="6934200" cy="488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CONSEGUENZE DELLA</a:t>
            </a:r>
            <a:r>
              <a:rPr lang="it-IT" altLang="it-IT" b="1">
                <a:effectLst>
                  <a:outerShdw blurRad="38100" dist="38100" dir="2700000" algn="tl">
                    <a:srgbClr val="C0C0C0"/>
                  </a:outerShdw>
                </a:effectLst>
              </a:rPr>
              <a:t> IPERGLICEMIA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marL="341313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AutoNum type="arabicParenR"/>
            </a:pPr>
            <a:r>
              <a:rPr lang="it-IT" altLang="it-IT" sz="2000">
                <a:solidFill>
                  <a:srgbClr val="FF0000"/>
                </a:solidFill>
              </a:rPr>
              <a:t>Glucotossicità </a:t>
            </a:r>
            <a:r>
              <a:rPr lang="it-IT" altLang="it-IT" sz="2000"/>
              <a:t>con </a:t>
            </a:r>
          </a:p>
          <a:p>
            <a:pPr marL="341313" indent="-339725" fontAlgn="base">
              <a:spcBef>
                <a:spcPct val="0"/>
              </a:spcBef>
              <a:spcAft>
                <a:spcPct val="0"/>
              </a:spcAft>
            </a:pPr>
            <a:endParaRPr lang="it-IT" altLang="it-IT" sz="200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0000"/>
                </a:solidFill>
              </a:rPr>
              <a:t>	</a:t>
            </a:r>
            <a:r>
              <a:rPr lang="it-IT" altLang="it-IT" sz="2000"/>
              <a:t>- Disfunzione mitocondriale con riduzione dell’ ATP cellulare, delle proteine di fusione e dell’ossidazione lipidica. Si ha tendenza alla deposizione lipidica intracellulare e alla riduzione delle fibre muscolari di tipo I (sarcopenia), tra l’ altro le più sensibili all’azione dell’ insulina, con ulteriore peggioramento della insulino resistenza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000"/>
              <a:t>	- Disfunzione citoplasmatica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000"/>
              <a:t>	- Aumento dei radicali liberi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z="200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z="2000"/>
          </a:p>
        </p:txBody>
      </p:sp>
    </p:spTree>
    <p:extLst>
      <p:ext uri="{BB962C8B-B14F-4D97-AF65-F5344CB8AC3E}">
        <p14:creationId xmlns:p14="http://schemas.microsoft.com/office/powerpoint/2010/main" val="247433162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2674939" y="214314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333399"/>
                </a:solidFill>
              </a:rPr>
              <a:t>PRINCIPI DELLA PRESCRIZIONE DELL’ESERCIZIO FISICO: </a:t>
            </a:r>
            <a:br>
              <a:rPr lang="it-IT" altLang="it-IT" sz="2800" b="1">
                <a:solidFill>
                  <a:srgbClr val="333399"/>
                </a:solidFill>
              </a:rPr>
            </a:br>
            <a:r>
              <a:rPr lang="it-IT" altLang="it-IT" sz="2800" b="1">
                <a:solidFill>
                  <a:srgbClr val="333399"/>
                </a:solidFill>
              </a:rPr>
              <a:t>IL DIABETE TIPO 2</a:t>
            </a:r>
          </a:p>
        </p:txBody>
      </p:sp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706688" y="2017713"/>
            <a:ext cx="3810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ts val="450"/>
              </a:spcBef>
              <a:spcAft>
                <a:spcPct val="0"/>
              </a:spcAft>
              <a:buSzPct val="60000"/>
            </a:pPr>
            <a:endParaRPr lang="it-IT" altLang="it-IT">
              <a:solidFill>
                <a:srgbClr val="3333CC"/>
              </a:solidFill>
            </a:endParaRPr>
          </a:p>
          <a:p>
            <a:pPr fontAlgn="base">
              <a:spcBef>
                <a:spcPts val="450"/>
              </a:spcBef>
              <a:spcAft>
                <a:spcPct val="0"/>
              </a:spcAft>
              <a:buSzPct val="60000"/>
            </a:pPr>
            <a:endParaRPr lang="it-IT" altLang="it-IT">
              <a:solidFill>
                <a:srgbClr val="3333CC"/>
              </a:solidFill>
            </a:endParaRPr>
          </a:p>
          <a:p>
            <a:pPr fontAlgn="base">
              <a:spcBef>
                <a:spcPts val="450"/>
              </a:spcBef>
              <a:spcAft>
                <a:spcPct val="0"/>
              </a:spcAft>
              <a:buSzPct val="60000"/>
            </a:pPr>
            <a:r>
              <a:rPr lang="it-IT" altLang="it-IT">
                <a:solidFill>
                  <a:srgbClr val="3333CC"/>
                </a:solidFill>
              </a:rPr>
              <a:t> </a:t>
            </a:r>
          </a:p>
          <a:p>
            <a:pPr fontAlgn="base">
              <a:spcBef>
                <a:spcPts val="450"/>
              </a:spcBef>
              <a:spcAft>
                <a:spcPct val="0"/>
              </a:spcAft>
              <a:buSzPct val="60000"/>
            </a:pPr>
            <a:endParaRPr lang="it-IT" altLang="it-IT">
              <a:solidFill>
                <a:srgbClr val="3333CC"/>
              </a:solidFill>
            </a:endParaRPr>
          </a:p>
          <a:p>
            <a:pPr fontAlgn="base">
              <a:spcBef>
                <a:spcPts val="450"/>
              </a:spcBef>
              <a:spcAft>
                <a:spcPct val="0"/>
              </a:spcAft>
              <a:buSzPct val="60000"/>
            </a:pPr>
            <a:endParaRPr lang="it-IT" altLang="it-IT">
              <a:solidFill>
                <a:srgbClr val="3333CC"/>
              </a:solidFill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8518525" y="55943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1524000" y="1981201"/>
            <a:ext cx="731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2819400" y="3200401"/>
            <a:ext cx="6400800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2895600" y="3505200"/>
            <a:ext cx="4038600" cy="2057400"/>
          </a:xfrm>
          <a:prstGeom prst="rect">
            <a:avLst/>
          </a:prstGeom>
          <a:solidFill>
            <a:srgbClr val="FF9900">
              <a:alpha val="50999"/>
            </a:srgbClr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Stato proinfiammatorio-coagulativo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Ipertensione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Dislipidemia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Alterazione endoteliale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Glucotossicità cellulare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Glicazione pareti vasali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Sovrappeso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4191000" y="5791200"/>
            <a:ext cx="2209800" cy="1066800"/>
          </a:xfrm>
          <a:prstGeom prst="rect">
            <a:avLst/>
          </a:prstGeom>
          <a:solidFill>
            <a:srgbClr val="808000">
              <a:alpha val="48999"/>
            </a:srgbClr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4267201" y="5715001"/>
            <a:ext cx="2220913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3300"/>
                </a:solidFill>
              </a:rPr>
              <a:t>AUMENTO</a:t>
            </a:r>
            <a:br>
              <a:rPr lang="it-IT" altLang="it-IT">
                <a:solidFill>
                  <a:srgbClr val="FF3300"/>
                </a:solidFill>
              </a:rPr>
            </a:br>
            <a:r>
              <a:rPr lang="it-IT" altLang="it-IT">
                <a:solidFill>
                  <a:srgbClr val="FF3300"/>
                </a:solidFill>
              </a:rPr>
              <a:t>RISCHIO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3300"/>
                </a:solidFill>
              </a:rPr>
              <a:t>CARDIOVASCOLARE</a:t>
            </a: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2514601" y="2514601"/>
            <a:ext cx="180975" cy="3026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</a:endParaRP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1905000" y="5715001"/>
            <a:ext cx="775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1981201" y="2133600"/>
            <a:ext cx="20605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00"/>
                </a:solidFill>
              </a:rPr>
              <a:t>DIABETE TIPO 2</a:t>
            </a:r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1965326" y="2546350"/>
            <a:ext cx="595947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iperinsulinemia, iperglicemia, eccesso di grasso viscerale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mancanza di attività fisica, genetica</a:t>
            </a:r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1905000" y="2590800"/>
            <a:ext cx="5943600" cy="533400"/>
          </a:xfrm>
          <a:prstGeom prst="rect">
            <a:avLst/>
          </a:prstGeom>
          <a:solidFill>
            <a:srgbClr val="00FFFF">
              <a:alpha val="34999"/>
            </a:srgbClr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>
            <a:off x="2590800" y="3124200"/>
            <a:ext cx="381000" cy="3048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0191" name="Line 15"/>
          <p:cNvSpPr>
            <a:spLocks noChangeShapeType="1"/>
          </p:cNvSpPr>
          <p:nvPr/>
        </p:nvSpPr>
        <p:spPr bwMode="auto">
          <a:xfrm flipH="1">
            <a:off x="6018214" y="5410200"/>
            <a:ext cx="765175" cy="6096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451496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2674939" y="214314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333399"/>
                </a:solidFill>
                <a:latin typeface="Tahoma" panose="020B0604030504040204" pitchFamily="34" charset="0"/>
                <a:cs typeface="Calibri" panose="020F0502020204030204" pitchFamily="34" charset="0"/>
              </a:rPr>
              <a:t>Sindrome metabolica e diabete tipo2</a:t>
            </a: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981200" y="2017713"/>
            <a:ext cx="849788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143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  <a:latin typeface="Tahoma" panose="020B060403050404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  <a:latin typeface="Tahoma" panose="020B060403050404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SzPct val="60000"/>
            </a:pPr>
            <a:r>
              <a:rPr lang="it-IT" altLang="it-IT" sz="2400">
                <a:solidFill>
                  <a:srgbClr val="3333CC"/>
                </a:solidFill>
                <a:latin typeface="Tahoma" panose="020B0604030504040204" pitchFamily="34" charset="0"/>
                <a:cs typeface="Calibri" panose="020F0502020204030204" pitchFamily="34" charset="0"/>
              </a:rPr>
              <a:t> </a:t>
            </a:r>
          </a:p>
          <a:p>
            <a:pPr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  <a:latin typeface="Tahoma" panose="020B060403050404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  <a:latin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8518525" y="55943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981200" y="3048001"/>
            <a:ext cx="640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057400" y="4267201"/>
            <a:ext cx="701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2294" name="Oval 6"/>
          <p:cNvSpPr>
            <a:spLocks noChangeArrowheads="1"/>
          </p:cNvSpPr>
          <p:nvPr/>
        </p:nvSpPr>
        <p:spPr bwMode="auto">
          <a:xfrm>
            <a:off x="2895600" y="2971800"/>
            <a:ext cx="3810000" cy="3124200"/>
          </a:xfrm>
          <a:prstGeom prst="ellipse">
            <a:avLst/>
          </a:prstGeom>
          <a:solidFill>
            <a:srgbClr val="FFFF99">
              <a:alpha val="45000"/>
            </a:srgbClr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latin typeface="Tahoma" panose="020B060403050404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latin typeface="Tahoma" panose="020B060403050404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latin typeface="Tahoma" panose="020B060403050404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latin typeface="Tahoma" panose="020B060403050404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latin typeface="Tahoma" panose="020B060403050404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latin typeface="Tahoma" panose="020B060403050404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latin typeface="Tahoma" panose="020B060403050404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0000"/>
                </a:solidFill>
                <a:latin typeface="Tahoma" panose="020B0604030504040204" pitchFamily="34" charset="0"/>
                <a:cs typeface="Calibri" panose="020F0502020204030204" pitchFamily="34" charset="0"/>
              </a:rPr>
              <a:t>Sindrome</a:t>
            </a:r>
          </a:p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0000"/>
                </a:solidFill>
                <a:latin typeface="Tahoma" panose="020B0604030504040204" pitchFamily="34" charset="0"/>
                <a:cs typeface="Calibri" panose="020F0502020204030204" pitchFamily="34" charset="0"/>
              </a:rPr>
              <a:t>metabolica</a:t>
            </a:r>
          </a:p>
        </p:txBody>
      </p:sp>
      <p:sp>
        <p:nvSpPr>
          <p:cNvPr id="12295" name="Oval 7"/>
          <p:cNvSpPr>
            <a:spLocks noChangeArrowheads="1"/>
          </p:cNvSpPr>
          <p:nvPr/>
        </p:nvSpPr>
        <p:spPr bwMode="auto">
          <a:xfrm>
            <a:off x="5486400" y="2971800"/>
            <a:ext cx="3581400" cy="3124200"/>
          </a:xfrm>
          <a:prstGeom prst="ellipse">
            <a:avLst/>
          </a:prstGeom>
          <a:solidFill>
            <a:srgbClr val="FF0000">
              <a:alpha val="34999"/>
            </a:srgbClr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0000"/>
                </a:solidFill>
                <a:latin typeface="Tahoma" panose="020B0604030504040204" pitchFamily="34" charset="0"/>
                <a:cs typeface="Calibri" panose="020F0502020204030204" pitchFamily="34" charset="0"/>
              </a:rPr>
              <a:t>              </a:t>
            </a:r>
          </a:p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latin typeface="Tahoma" panose="020B060403050404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latin typeface="Tahoma" panose="020B060403050404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latin typeface="Tahoma" panose="020B060403050404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latin typeface="Tahoma" panose="020B060403050404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0000"/>
                </a:solidFill>
                <a:latin typeface="Tahoma" panose="020B0604030504040204" pitchFamily="34" charset="0"/>
                <a:cs typeface="Calibri" panose="020F0502020204030204" pitchFamily="34" charset="0"/>
              </a:rPr>
              <a:t>	</a:t>
            </a:r>
          </a:p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latin typeface="Tahoma" panose="020B060403050404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0000"/>
                </a:solidFill>
                <a:latin typeface="Tahoma" panose="020B0604030504040204" pitchFamily="34" charset="0"/>
                <a:cs typeface="Calibri" panose="020F0502020204030204" pitchFamily="34" charset="0"/>
              </a:rPr>
              <a:t>	Diabete </a:t>
            </a:r>
          </a:p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0000"/>
                </a:solidFill>
                <a:latin typeface="Tahoma" panose="020B0604030504040204" pitchFamily="34" charset="0"/>
                <a:cs typeface="Calibri" panose="020F0502020204030204" pitchFamily="34" charset="0"/>
              </a:rPr>
              <a:t>             tipo 2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3097043" y="3657601"/>
            <a:ext cx="6045543" cy="112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Calibri" panose="020F0502020204030204" pitchFamily="34" charset="0"/>
              </a:rPr>
              <a:t>aumento adipe viscerale, insulino resistenza</a:t>
            </a:r>
          </a:p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Calibri" panose="020F0502020204030204" pitchFamily="34" charset="0"/>
              </a:rPr>
              <a:t>periferica, dislipidemia, ipertensione, iperglicemia,</a:t>
            </a:r>
          </a:p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Calibri" panose="020F0502020204030204" pitchFamily="34" charset="0"/>
              </a:rPr>
              <a:t>stato pro infiammatorio e procoagulativo, </a:t>
            </a:r>
          </a:p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Calibri" panose="020F0502020204030204" pitchFamily="34" charset="0"/>
              </a:rPr>
              <a:t>aumento del rischio cardiovascolare</a:t>
            </a: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2514601" y="2286001"/>
            <a:ext cx="4328727" cy="35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Calibri" panose="020F0502020204030204" pitchFamily="34" charset="0"/>
              </a:rPr>
              <a:t>DIABETE TIPO 2: EZIOPATOGENESI</a:t>
            </a:r>
          </a:p>
        </p:txBody>
      </p:sp>
    </p:spTree>
    <p:extLst>
      <p:ext uri="{BB962C8B-B14F-4D97-AF65-F5344CB8AC3E}">
        <p14:creationId xmlns:p14="http://schemas.microsoft.com/office/powerpoint/2010/main" val="111747687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809751" y="428625"/>
            <a:ext cx="8215313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3200">
                <a:solidFill>
                  <a:prstClr val="black"/>
                </a:solidFill>
              </a:rPr>
              <a:t> </a:t>
            </a:r>
            <a:r>
              <a:rPr lang="it-IT" altLang="it-IT" sz="3600" b="1">
                <a:solidFill>
                  <a:prstClr val="black"/>
                </a:solidFill>
              </a:rPr>
              <a:t>DIAGNOSI</a:t>
            </a:r>
            <a:r>
              <a:rPr lang="it-IT" altLang="it-IT" sz="3600">
                <a:solidFill>
                  <a:prstClr val="black"/>
                </a:solidFill>
              </a:rPr>
              <a:t> di </a:t>
            </a:r>
            <a:r>
              <a:rPr lang="it-IT" altLang="it-IT" sz="3600" b="1">
                <a:solidFill>
                  <a:prstClr val="black"/>
                </a:solidFill>
              </a:rPr>
              <a:t>SM</a:t>
            </a:r>
            <a:r>
              <a:rPr lang="it-IT" altLang="it-IT" sz="3600">
                <a:solidFill>
                  <a:prstClr val="black"/>
                </a:solidFill>
              </a:rPr>
              <a:t> secondo l’</a:t>
            </a:r>
            <a:r>
              <a:rPr lang="it-IT" altLang="it-IT" sz="3600" b="1">
                <a:solidFill>
                  <a:prstClr val="black"/>
                </a:solidFill>
              </a:rPr>
              <a:t>NCEP-ATP III</a:t>
            </a:r>
            <a:r>
              <a:rPr lang="it-IT" altLang="it-IT" sz="3600">
                <a:solidFill>
                  <a:prstClr val="black"/>
                </a:solidFill>
              </a:rPr>
              <a:t>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altLang="it-IT" sz="3200">
              <a:solidFill>
                <a:prstClr val="black"/>
              </a:solidFill>
            </a:endParaRPr>
          </a:p>
        </p:txBody>
      </p:sp>
      <p:sp>
        <p:nvSpPr>
          <p:cNvPr id="3075" name="Rettangolo 7"/>
          <p:cNvSpPr>
            <a:spLocks noChangeArrowheads="1"/>
          </p:cNvSpPr>
          <p:nvPr/>
        </p:nvSpPr>
        <p:spPr bwMode="auto">
          <a:xfrm>
            <a:off x="4167189" y="4000501"/>
            <a:ext cx="4429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sz="2400" b="1">
                <a:solidFill>
                  <a:prstClr val="black"/>
                </a:solidFill>
              </a:rPr>
              <a:t>glicemia</a:t>
            </a:r>
            <a:r>
              <a:rPr lang="it-IT" altLang="it-IT" sz="2400">
                <a:solidFill>
                  <a:prstClr val="black"/>
                </a:solidFill>
              </a:rPr>
              <a:t> a digiuno &gt;100 mg/dl</a:t>
            </a:r>
          </a:p>
        </p:txBody>
      </p:sp>
      <p:sp>
        <p:nvSpPr>
          <p:cNvPr id="3076" name="Rettangolo 8"/>
          <p:cNvSpPr>
            <a:spLocks noChangeArrowheads="1"/>
          </p:cNvSpPr>
          <p:nvPr/>
        </p:nvSpPr>
        <p:spPr bwMode="auto">
          <a:xfrm>
            <a:off x="4667250" y="1071563"/>
            <a:ext cx="3189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3200">
                <a:solidFill>
                  <a:prstClr val="black"/>
                </a:solidFill>
              </a:rPr>
              <a:t>(almeno </a:t>
            </a:r>
            <a:r>
              <a:rPr lang="it-IT" altLang="it-IT" sz="3200" b="1">
                <a:solidFill>
                  <a:prstClr val="black"/>
                </a:solidFill>
              </a:rPr>
              <a:t>3 criteri</a:t>
            </a:r>
            <a:r>
              <a:rPr lang="it-IT" altLang="it-IT" sz="3200"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3077" name="Rettangolo 9"/>
          <p:cNvSpPr>
            <a:spLocks noChangeArrowheads="1"/>
          </p:cNvSpPr>
          <p:nvPr/>
        </p:nvSpPr>
        <p:spPr bwMode="auto">
          <a:xfrm>
            <a:off x="4167189" y="2286001"/>
            <a:ext cx="3767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sz="2400" b="1">
                <a:solidFill>
                  <a:prstClr val="black"/>
                </a:solidFill>
              </a:rPr>
              <a:t>CV</a:t>
            </a:r>
            <a:r>
              <a:rPr lang="it-IT" altLang="it-IT" sz="2400">
                <a:solidFill>
                  <a:prstClr val="black"/>
                </a:solidFill>
              </a:rPr>
              <a:t> ≥ 102 cm M e  ≥ 88 cm F</a:t>
            </a:r>
          </a:p>
        </p:txBody>
      </p:sp>
      <p:sp>
        <p:nvSpPr>
          <p:cNvPr id="3078" name="Rettangolo 10"/>
          <p:cNvSpPr>
            <a:spLocks noChangeArrowheads="1"/>
          </p:cNvSpPr>
          <p:nvPr/>
        </p:nvSpPr>
        <p:spPr bwMode="auto">
          <a:xfrm>
            <a:off x="4167189" y="2714626"/>
            <a:ext cx="3214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sz="2400" b="1">
                <a:solidFill>
                  <a:prstClr val="black"/>
                </a:solidFill>
              </a:rPr>
              <a:t>trigliceridi</a:t>
            </a:r>
            <a:r>
              <a:rPr lang="it-IT" altLang="it-IT" sz="2400">
                <a:solidFill>
                  <a:prstClr val="black"/>
                </a:solidFill>
              </a:rPr>
              <a:t> ≥ 150 mg/dl</a:t>
            </a:r>
          </a:p>
        </p:txBody>
      </p:sp>
      <p:sp>
        <p:nvSpPr>
          <p:cNvPr id="3079" name="Rettangolo 11"/>
          <p:cNvSpPr>
            <a:spLocks noChangeArrowheads="1"/>
          </p:cNvSpPr>
          <p:nvPr/>
        </p:nvSpPr>
        <p:spPr bwMode="auto">
          <a:xfrm>
            <a:off x="4167189" y="3143251"/>
            <a:ext cx="47259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sz="2400" b="1">
                <a:solidFill>
                  <a:prstClr val="black"/>
                </a:solidFill>
              </a:rPr>
              <a:t>HDL-C</a:t>
            </a:r>
            <a:r>
              <a:rPr lang="it-IT" altLang="it-IT" sz="2400">
                <a:solidFill>
                  <a:prstClr val="black"/>
                </a:solidFill>
              </a:rPr>
              <a:t> &lt;40 mg/dl M e  &lt; 50 mg/dl F</a:t>
            </a:r>
          </a:p>
        </p:txBody>
      </p:sp>
      <p:sp>
        <p:nvSpPr>
          <p:cNvPr id="3080" name="Rettangolo 12"/>
          <p:cNvSpPr>
            <a:spLocks noChangeArrowheads="1"/>
          </p:cNvSpPr>
          <p:nvPr/>
        </p:nvSpPr>
        <p:spPr bwMode="auto">
          <a:xfrm>
            <a:off x="4167189" y="3571876"/>
            <a:ext cx="2751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sz="2400" b="1">
                <a:solidFill>
                  <a:prstClr val="black"/>
                </a:solidFill>
              </a:rPr>
              <a:t>PA</a:t>
            </a:r>
            <a:r>
              <a:rPr lang="it-IT" altLang="it-IT" sz="2400">
                <a:solidFill>
                  <a:prstClr val="black"/>
                </a:solidFill>
              </a:rPr>
              <a:t> ≥ 130/85 mmHg</a:t>
            </a:r>
          </a:p>
        </p:txBody>
      </p:sp>
      <p:sp>
        <p:nvSpPr>
          <p:cNvPr id="3081" name="CasellaDiTesto 13"/>
          <p:cNvSpPr txBox="1">
            <a:spLocks noChangeArrowheads="1"/>
          </p:cNvSpPr>
          <p:nvPr/>
        </p:nvSpPr>
        <p:spPr bwMode="auto">
          <a:xfrm>
            <a:off x="2095500" y="5000626"/>
            <a:ext cx="800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prstClr val="black"/>
                </a:solidFill>
              </a:rPr>
              <a:t>Rientrano nella definizione di SM anche i soggetti che presentano valori di trigliceridi, HDL-C e PA nei limiti di norma ma in trattamento specifico</a:t>
            </a:r>
          </a:p>
        </p:txBody>
      </p:sp>
      <p:sp>
        <p:nvSpPr>
          <p:cNvPr id="10" name="Rettangolo 9"/>
          <p:cNvSpPr/>
          <p:nvPr/>
        </p:nvSpPr>
        <p:spPr>
          <a:xfrm>
            <a:off x="9953626" y="0"/>
            <a:ext cx="714375" cy="642938"/>
          </a:xfrm>
          <a:prstGeom prst="rect">
            <a:avLst/>
          </a:prstGeom>
          <a:gradFill>
            <a:gsLst>
              <a:gs pos="0">
                <a:srgbClr val="5E9EFF"/>
              </a:gs>
              <a:gs pos="0">
                <a:srgbClr val="85C2FF"/>
              </a:gs>
              <a:gs pos="41000">
                <a:srgbClr val="C4D6EB"/>
              </a:gs>
              <a:gs pos="100000">
                <a:schemeClr val="bg1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0453688" y="357188"/>
            <a:ext cx="214312" cy="571500"/>
          </a:xfrm>
          <a:prstGeom prst="rect">
            <a:avLst/>
          </a:prstGeom>
          <a:gradFill>
            <a:gsLst>
              <a:gs pos="2000">
                <a:schemeClr val="accent6">
                  <a:lumMod val="75000"/>
                </a:schemeClr>
              </a:gs>
              <a:gs pos="43000">
                <a:schemeClr val="accent6">
                  <a:lumMod val="60000"/>
                  <a:lumOff val="40000"/>
                </a:schemeClr>
              </a:gs>
              <a:gs pos="81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175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Connettore 2 67"/>
          <p:cNvCxnSpPr/>
          <p:nvPr/>
        </p:nvCxnSpPr>
        <p:spPr>
          <a:xfrm rot="5400000">
            <a:off x="4344195" y="3893345"/>
            <a:ext cx="3502025" cy="158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/>
          <p:cNvSpPr/>
          <p:nvPr/>
        </p:nvSpPr>
        <p:spPr>
          <a:xfrm>
            <a:off x="9953626" y="0"/>
            <a:ext cx="714375" cy="642938"/>
          </a:xfrm>
          <a:prstGeom prst="rect">
            <a:avLst/>
          </a:prstGeom>
          <a:gradFill>
            <a:gsLst>
              <a:gs pos="0">
                <a:srgbClr val="5E9EFF"/>
              </a:gs>
              <a:gs pos="0">
                <a:srgbClr val="85C2FF"/>
              </a:gs>
              <a:gs pos="41000">
                <a:srgbClr val="C4D6EB"/>
              </a:gs>
              <a:gs pos="100000">
                <a:schemeClr val="bg1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0453688" y="357188"/>
            <a:ext cx="214312" cy="571500"/>
          </a:xfrm>
          <a:prstGeom prst="rect">
            <a:avLst/>
          </a:prstGeom>
          <a:gradFill>
            <a:gsLst>
              <a:gs pos="2000">
                <a:schemeClr val="accent6">
                  <a:lumMod val="75000"/>
                </a:schemeClr>
              </a:gs>
              <a:gs pos="43000">
                <a:schemeClr val="accent6">
                  <a:lumMod val="60000"/>
                  <a:lumOff val="40000"/>
                </a:schemeClr>
              </a:gs>
              <a:gs pos="81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02" name="CasellaDiTesto 3"/>
          <p:cNvSpPr txBox="1">
            <a:spLocks noChangeArrowheads="1"/>
          </p:cNvSpPr>
          <p:nvPr/>
        </p:nvSpPr>
        <p:spPr bwMode="auto">
          <a:xfrm>
            <a:off x="2309813" y="571500"/>
            <a:ext cx="79295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3600" b="1">
                <a:solidFill>
                  <a:prstClr val="black"/>
                </a:solidFill>
                <a:ea typeface="TradeGothicLTStd"/>
                <a:cs typeface="TradeGothicLTStd"/>
              </a:rPr>
              <a:t>ELEMENTI FISIOPATOLOGICI DELLA SM</a:t>
            </a:r>
            <a:endParaRPr lang="it-IT" altLang="it-IT" sz="3600">
              <a:solidFill>
                <a:prstClr val="black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 sz="2400">
              <a:solidFill>
                <a:prstClr val="black"/>
              </a:solidFill>
            </a:endParaRPr>
          </a:p>
        </p:txBody>
      </p:sp>
      <p:sp>
        <p:nvSpPr>
          <p:cNvPr id="4103" name="Rettangolo 5"/>
          <p:cNvSpPr>
            <a:spLocks noChangeArrowheads="1"/>
          </p:cNvSpPr>
          <p:nvPr/>
        </p:nvSpPr>
        <p:spPr bwMode="auto">
          <a:xfrm>
            <a:off x="4881564" y="1571626"/>
            <a:ext cx="2643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>
                <a:solidFill>
                  <a:prstClr val="black"/>
                </a:solidFill>
              </a:rPr>
              <a:t>Insulino-resistenza</a:t>
            </a:r>
            <a:r>
              <a:rPr lang="it-IT" altLang="it-IT" b="1">
                <a:solidFill>
                  <a:prstClr val="black"/>
                </a:solidFill>
              </a:rPr>
              <a:t> </a:t>
            </a:r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4104" name="Rettangolo 6"/>
          <p:cNvSpPr>
            <a:spLocks noChangeArrowheads="1"/>
          </p:cNvSpPr>
          <p:nvPr/>
        </p:nvSpPr>
        <p:spPr bwMode="auto">
          <a:xfrm>
            <a:off x="2381251" y="3643313"/>
            <a:ext cx="13065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>
                <a:solidFill>
                  <a:prstClr val="black"/>
                </a:solidFill>
              </a:rPr>
              <a:t>Obesità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>
                <a:solidFill>
                  <a:prstClr val="black"/>
                </a:solidFill>
              </a:rPr>
              <a:t>viscerale</a:t>
            </a:r>
            <a:endParaRPr lang="it-IT" altLang="it-IT" sz="2400">
              <a:solidFill>
                <a:prstClr val="black"/>
              </a:solidFill>
            </a:endParaRPr>
          </a:p>
        </p:txBody>
      </p:sp>
      <p:sp>
        <p:nvSpPr>
          <p:cNvPr id="4105" name="Rettangolo 7"/>
          <p:cNvSpPr>
            <a:spLocks noChangeArrowheads="1"/>
          </p:cNvSpPr>
          <p:nvPr/>
        </p:nvSpPr>
        <p:spPr bwMode="auto">
          <a:xfrm>
            <a:off x="8382000" y="3643313"/>
            <a:ext cx="17668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>
                <a:solidFill>
                  <a:prstClr val="black"/>
                </a:solidFill>
              </a:rPr>
              <a:t>Dislipidemia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>
                <a:solidFill>
                  <a:prstClr val="black"/>
                </a:solidFill>
              </a:rPr>
              <a:t>aterogena</a:t>
            </a:r>
            <a:r>
              <a:rPr lang="it-IT" altLang="it-IT" sz="2000" b="1">
                <a:solidFill>
                  <a:prstClr val="black"/>
                </a:solidFill>
              </a:rPr>
              <a:t> </a:t>
            </a:r>
            <a:endParaRPr lang="it-IT" altLang="it-IT" sz="2000">
              <a:solidFill>
                <a:prstClr val="black"/>
              </a:solidFill>
            </a:endParaRPr>
          </a:p>
        </p:txBody>
      </p:sp>
      <p:sp>
        <p:nvSpPr>
          <p:cNvPr id="4106" name="Rettangolo 8"/>
          <p:cNvSpPr>
            <a:spLocks noChangeArrowheads="1"/>
          </p:cNvSpPr>
          <p:nvPr/>
        </p:nvSpPr>
        <p:spPr bwMode="auto">
          <a:xfrm>
            <a:off x="4667251" y="5857876"/>
            <a:ext cx="301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>
                <a:solidFill>
                  <a:prstClr val="black"/>
                </a:solidFill>
              </a:rPr>
              <a:t>Ipertensione arteriosa</a:t>
            </a:r>
            <a:endParaRPr lang="it-IT" altLang="it-IT" sz="2400">
              <a:solidFill>
                <a:prstClr val="black"/>
              </a:solidFill>
            </a:endParaRPr>
          </a:p>
        </p:txBody>
      </p:sp>
      <p:sp>
        <p:nvSpPr>
          <p:cNvPr id="17" name="CasellaDiTesto 16"/>
          <p:cNvSpPr txBox="1">
            <a:spLocks noChangeArrowheads="1"/>
          </p:cNvSpPr>
          <p:nvPr/>
        </p:nvSpPr>
        <p:spPr bwMode="auto">
          <a:xfrm>
            <a:off x="8382000" y="1571625"/>
            <a:ext cx="1009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3200" b="1">
                <a:solidFill>
                  <a:srgbClr val="0070C0"/>
                </a:solidFill>
              </a:rPr>
              <a:t>DM2</a:t>
            </a:r>
          </a:p>
        </p:txBody>
      </p:sp>
      <p:sp>
        <p:nvSpPr>
          <p:cNvPr id="19" name="Freccia a destra 18"/>
          <p:cNvSpPr/>
          <p:nvPr/>
        </p:nvSpPr>
        <p:spPr>
          <a:xfrm>
            <a:off x="7596188" y="1643064"/>
            <a:ext cx="571500" cy="428625"/>
          </a:xfrm>
          <a:prstGeom prst="rightArrow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7" name="Connettore 2 26"/>
          <p:cNvCxnSpPr/>
          <p:nvPr/>
        </p:nvCxnSpPr>
        <p:spPr>
          <a:xfrm>
            <a:off x="4095750" y="3929064"/>
            <a:ext cx="712788" cy="158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rot="5400000" flipH="1" flipV="1">
            <a:off x="5774533" y="5322095"/>
            <a:ext cx="642937" cy="317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/>
          <p:nvPr/>
        </p:nvCxnSpPr>
        <p:spPr>
          <a:xfrm rot="10800000" flipV="1">
            <a:off x="7167563" y="2286000"/>
            <a:ext cx="1143000" cy="857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>
            <a:spLocks noChangeArrowheads="1"/>
          </p:cNvSpPr>
          <p:nvPr/>
        </p:nvSpPr>
        <p:spPr bwMode="auto">
          <a:xfrm>
            <a:off x="5024438" y="3500438"/>
            <a:ext cx="228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3600" b="1">
                <a:solidFill>
                  <a:srgbClr val="0070C0"/>
                </a:solidFill>
              </a:rPr>
              <a:t>RISCHIO CV</a:t>
            </a:r>
          </a:p>
        </p:txBody>
      </p:sp>
      <p:sp>
        <p:nvSpPr>
          <p:cNvPr id="38" name="Ovale 37"/>
          <p:cNvSpPr/>
          <p:nvPr/>
        </p:nvSpPr>
        <p:spPr>
          <a:xfrm>
            <a:off x="4953000" y="3143250"/>
            <a:ext cx="2357438" cy="17145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Ovale 38"/>
          <p:cNvSpPr/>
          <p:nvPr/>
        </p:nvSpPr>
        <p:spPr>
          <a:xfrm>
            <a:off x="8310563" y="1500189"/>
            <a:ext cx="1143000" cy="714375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8" name="Connettore 2 47"/>
          <p:cNvCxnSpPr/>
          <p:nvPr/>
        </p:nvCxnSpPr>
        <p:spPr>
          <a:xfrm rot="10800000">
            <a:off x="7453314" y="3929064"/>
            <a:ext cx="642937" cy="158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/>
          <p:cNvCxnSpPr/>
          <p:nvPr/>
        </p:nvCxnSpPr>
        <p:spPr>
          <a:xfrm rot="5400000">
            <a:off x="5739607" y="2642394"/>
            <a:ext cx="714375" cy="158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2 68"/>
          <p:cNvCxnSpPr/>
          <p:nvPr/>
        </p:nvCxnSpPr>
        <p:spPr>
          <a:xfrm>
            <a:off x="4095750" y="3929064"/>
            <a:ext cx="4000500" cy="158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2 69"/>
          <p:cNvCxnSpPr/>
          <p:nvPr/>
        </p:nvCxnSpPr>
        <p:spPr>
          <a:xfrm>
            <a:off x="6096000" y="2143125"/>
            <a:ext cx="2000250" cy="17145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2 70"/>
          <p:cNvCxnSpPr/>
          <p:nvPr/>
        </p:nvCxnSpPr>
        <p:spPr>
          <a:xfrm flipV="1">
            <a:off x="4095751" y="2143125"/>
            <a:ext cx="1928813" cy="17145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2 71"/>
          <p:cNvCxnSpPr/>
          <p:nvPr/>
        </p:nvCxnSpPr>
        <p:spPr>
          <a:xfrm>
            <a:off x="4095751" y="3929063"/>
            <a:ext cx="1928813" cy="17145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13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36" grpId="0"/>
      <p:bldP spid="38" grpId="0" animBg="1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sellaDiTesto 3"/>
          <p:cNvSpPr txBox="1">
            <a:spLocks noChangeArrowheads="1"/>
          </p:cNvSpPr>
          <p:nvPr/>
        </p:nvSpPr>
        <p:spPr bwMode="auto">
          <a:xfrm>
            <a:off x="3359696" y="1916833"/>
            <a:ext cx="6336704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it-IT" sz="24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it-IT" sz="28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controllo del</a:t>
            </a:r>
            <a:endParaRPr lang="it-IT" sz="2800" b="1" dirty="0">
              <a:solidFill>
                <a:prstClr val="black">
                  <a:lumMod val="95000"/>
                  <a:lumOff val="5000"/>
                </a:prstClr>
              </a:solidFill>
              <a:latin typeface="Calibri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8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it-IT" sz="28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incremento dell` ’     </a:t>
            </a:r>
            <a:r>
              <a:rPr lang="it-IT" sz="2800" b="1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→  </a:t>
            </a:r>
            <a:r>
              <a:rPr lang="it-IT" sz="28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studio </a:t>
            </a:r>
            <a:r>
              <a:rPr lang="it-IT" sz="2800" b="1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EPIC</a:t>
            </a:r>
            <a:r>
              <a:rPr lang="it-IT" sz="2800" b="1" u="sng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8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it-IT" sz="28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restrizione </a:t>
            </a:r>
            <a:r>
              <a:rPr lang="it-IT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  <a:cs typeface="Arial" pitchFamily="34" charset="0"/>
              </a:rPr>
              <a:t>dell’</a:t>
            </a:r>
            <a:endParaRPr lang="it-IT" sz="2800" b="1" dirty="0">
              <a:solidFill>
                <a:prstClr val="black">
                  <a:lumMod val="95000"/>
                  <a:lumOff val="5000"/>
                </a:prstClr>
              </a:solidFill>
              <a:latin typeface="Calibri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8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123" name="CasellaDiTesto 4"/>
          <p:cNvSpPr txBox="1">
            <a:spLocks noChangeArrowheads="1"/>
          </p:cNvSpPr>
          <p:nvPr/>
        </p:nvSpPr>
        <p:spPr bwMode="auto">
          <a:xfrm>
            <a:off x="2024064" y="568326"/>
            <a:ext cx="80724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3200" dirty="0">
                <a:solidFill>
                  <a:prstClr val="black"/>
                </a:solidFill>
              </a:rPr>
              <a:t>Linee guida  </a:t>
            </a:r>
            <a:r>
              <a:rPr lang="it-IT" altLang="it-IT" sz="3600" b="1" dirty="0">
                <a:solidFill>
                  <a:prstClr val="black"/>
                </a:solidFill>
              </a:rPr>
              <a:t>trattamento</a:t>
            </a:r>
            <a:r>
              <a:rPr lang="it-IT" altLang="it-IT" sz="3200" dirty="0">
                <a:solidFill>
                  <a:prstClr val="black"/>
                </a:solidFill>
              </a:rPr>
              <a:t> NCEP-ATP III e IDF:</a:t>
            </a:r>
          </a:p>
        </p:txBody>
      </p:sp>
      <p:sp>
        <p:nvSpPr>
          <p:cNvPr id="6" name="Rettangolo 5"/>
          <p:cNvSpPr/>
          <p:nvPr/>
        </p:nvSpPr>
        <p:spPr>
          <a:xfrm>
            <a:off x="9953626" y="0"/>
            <a:ext cx="714375" cy="642938"/>
          </a:xfrm>
          <a:prstGeom prst="rect">
            <a:avLst/>
          </a:prstGeom>
          <a:gradFill>
            <a:gsLst>
              <a:gs pos="0">
                <a:srgbClr val="5E9EFF"/>
              </a:gs>
              <a:gs pos="0">
                <a:srgbClr val="85C2FF"/>
              </a:gs>
              <a:gs pos="41000">
                <a:srgbClr val="C4D6EB"/>
              </a:gs>
              <a:gs pos="100000">
                <a:schemeClr val="bg1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0453688" y="357188"/>
            <a:ext cx="214312" cy="571500"/>
          </a:xfrm>
          <a:prstGeom prst="rect">
            <a:avLst/>
          </a:prstGeom>
          <a:gradFill>
            <a:gsLst>
              <a:gs pos="2000">
                <a:schemeClr val="accent6">
                  <a:lumMod val="75000"/>
                </a:schemeClr>
              </a:gs>
              <a:gs pos="43000">
                <a:schemeClr val="accent6">
                  <a:lumMod val="60000"/>
                  <a:lumOff val="40000"/>
                </a:schemeClr>
              </a:gs>
              <a:gs pos="81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519936" y="1844824"/>
            <a:ext cx="3312368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591944" y="1916832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  <a:cs typeface="Arial" pitchFamily="34" charset="0"/>
              </a:rPr>
              <a:t>PESO</a:t>
            </a:r>
            <a:r>
              <a:rPr lang="it-IT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it-IT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  <a:cs typeface="Arial" pitchFamily="34" charset="0"/>
              </a:rPr>
              <a:t>CORPOREO</a:t>
            </a:r>
            <a:endParaRPr lang="it-IT" sz="28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096000" y="2852936"/>
            <a:ext cx="648072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023992" y="278092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  <a:cs typeface="Arial" pitchFamily="34" charset="0"/>
              </a:rPr>
              <a:t>AF</a:t>
            </a:r>
            <a:endParaRPr lang="it-IT" sz="28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5951984" y="3645024"/>
            <a:ext cx="3312368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647728" y="4437112"/>
            <a:ext cx="3312368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023992" y="3645024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  <a:cs typeface="Arial" pitchFamily="34" charset="0"/>
              </a:rPr>
              <a:t>APPORTO CALORICO</a:t>
            </a:r>
            <a:endParaRPr lang="it-IT" sz="28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3431704" y="4437112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it-IT" sz="2800" b="1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FARMACOTERAPIA</a:t>
            </a:r>
            <a:endParaRPr lang="it-IT" sz="2800" dirty="0">
              <a:solidFill>
                <a:srgbClr val="F79646">
                  <a:lumMod val="75000"/>
                </a:srgbClr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302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2667000" y="228600"/>
            <a:ext cx="7793038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333399"/>
                </a:solidFill>
              </a:rPr>
              <a:t>PRINCIPI DELLA PRESCRIZIONE DELL’ESERCIZIO FISICO: </a:t>
            </a:r>
            <a:br>
              <a:rPr lang="it-IT" altLang="it-IT" sz="2800" b="1">
                <a:solidFill>
                  <a:srgbClr val="333399"/>
                </a:solidFill>
              </a:rPr>
            </a:br>
            <a:r>
              <a:rPr lang="it-IT" altLang="it-IT" sz="2800" b="1">
                <a:solidFill>
                  <a:srgbClr val="333399"/>
                </a:solidFill>
              </a:rPr>
              <a:t>21IL DIABETE TIPO 2</a:t>
            </a: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981200" y="1981200"/>
            <a:ext cx="849788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r>
              <a:rPr lang="it-IT" altLang="it-IT" sz="2400">
                <a:solidFill>
                  <a:srgbClr val="3333CC"/>
                </a:solidFill>
              </a:rPr>
              <a:t> 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8518525" y="55943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2057400" y="3200401"/>
            <a:ext cx="6858000" cy="335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000"/>
              <a:t>Il genoma umano è stimato in circa 30.000 geni ed è stato selezionato in un’era (50.000 – 10.000 A.C.) in cui l’attività fisica era fondamentale per la sopravvivenza (cacciare).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z="200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000"/>
              <a:t>Altrettanto fondamentale era anche la capacità di adattarsi ai momenti di scarsità di approvvigionamento stoccando le scorte energetiche nei momenti viceversa di introito alimentare</a:t>
            </a:r>
            <a:r>
              <a:rPr lang="it-IT" altLang="it-IT"/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76" y="1886805"/>
            <a:ext cx="1433513" cy="145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2057401" y="2209800"/>
            <a:ext cx="5476477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DIABETE TIPO 2, il perché di questa epidemia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6995358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1775521" y="4293097"/>
            <a:ext cx="8215313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>
                <a:solidFill>
                  <a:prstClr val="black"/>
                </a:solidFill>
              </a:rPr>
              <a:t>3 - Approccio </a:t>
            </a:r>
            <a:r>
              <a:rPr lang="it-IT" altLang="it-IT" sz="2400" b="1" dirty="0" err="1">
                <a:solidFill>
                  <a:prstClr val="black"/>
                </a:solidFill>
              </a:rPr>
              <a:t>cognitivo-comportamentale</a:t>
            </a:r>
            <a:r>
              <a:rPr lang="it-IT" altLang="it-IT" sz="2400" dirty="0">
                <a:solidFill>
                  <a:prstClr val="black"/>
                </a:solidFill>
              </a:rPr>
              <a:t>, fornendo a tutti i pazienti gli strumenti conoscitivi per modificare il proprio stile di vita, insieme a periodiche azioni di rinforzo motivazionale.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altLang="it-IT" dirty="0">
              <a:solidFill>
                <a:prstClr val="black"/>
              </a:solidFill>
            </a:endParaRPr>
          </a:p>
        </p:txBody>
      </p:sp>
      <p:sp>
        <p:nvSpPr>
          <p:cNvPr id="7171" name="CasellaDiTesto 4"/>
          <p:cNvSpPr txBox="1">
            <a:spLocks noChangeArrowheads="1"/>
          </p:cNvSpPr>
          <p:nvPr/>
        </p:nvSpPr>
        <p:spPr bwMode="auto">
          <a:xfrm>
            <a:off x="1952626" y="332657"/>
            <a:ext cx="8715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3600" dirty="0">
                <a:solidFill>
                  <a:prstClr val="black"/>
                </a:solidFill>
              </a:rPr>
              <a:t>PIANI </a:t>
            </a:r>
            <a:r>
              <a:rPr lang="it-IT" altLang="it-IT" sz="3600" dirty="0" err="1">
                <a:solidFill>
                  <a:prstClr val="black"/>
                </a:solidFill>
              </a:rPr>
              <a:t>D’INTERVENTO</a:t>
            </a:r>
            <a:r>
              <a:rPr lang="it-IT" altLang="it-IT" sz="36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7" name="Rettangolo 6"/>
          <p:cNvSpPr/>
          <p:nvPr/>
        </p:nvSpPr>
        <p:spPr>
          <a:xfrm>
            <a:off x="9953626" y="0"/>
            <a:ext cx="714375" cy="642938"/>
          </a:xfrm>
          <a:prstGeom prst="rect">
            <a:avLst/>
          </a:prstGeom>
          <a:gradFill>
            <a:gsLst>
              <a:gs pos="0">
                <a:srgbClr val="5E9EFF"/>
              </a:gs>
              <a:gs pos="0">
                <a:srgbClr val="85C2FF"/>
              </a:gs>
              <a:gs pos="41000">
                <a:srgbClr val="C4D6EB"/>
              </a:gs>
              <a:gs pos="100000">
                <a:schemeClr val="bg1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0490200" y="357188"/>
            <a:ext cx="214312" cy="571500"/>
          </a:xfrm>
          <a:prstGeom prst="rect">
            <a:avLst/>
          </a:prstGeom>
          <a:gradFill>
            <a:gsLst>
              <a:gs pos="2000">
                <a:schemeClr val="accent6">
                  <a:lumMod val="75000"/>
                </a:schemeClr>
              </a:gs>
              <a:gs pos="43000">
                <a:schemeClr val="accent6">
                  <a:lumMod val="60000"/>
                  <a:lumOff val="40000"/>
                </a:schemeClr>
              </a:gs>
              <a:gs pos="81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ttangolo 16"/>
          <p:cNvSpPr>
            <a:spLocks noChangeArrowheads="1"/>
          </p:cNvSpPr>
          <p:nvPr/>
        </p:nvSpPr>
        <p:spPr bwMode="auto">
          <a:xfrm>
            <a:off x="1775520" y="1412776"/>
            <a:ext cx="83581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>
                <a:solidFill>
                  <a:prstClr val="black"/>
                </a:solidFill>
              </a:rPr>
              <a:t>1 - AF personalizzata e monitorata:</a:t>
            </a:r>
            <a:r>
              <a:rPr lang="it-IT" altLang="it-IT" sz="2400" dirty="0">
                <a:solidFill>
                  <a:prstClr val="black"/>
                </a:solidFill>
              </a:rPr>
              <a:t> 2/</a:t>
            </a:r>
            <a:r>
              <a:rPr lang="it-IT" altLang="it-IT" sz="2400" dirty="0" err="1">
                <a:solidFill>
                  <a:prstClr val="black"/>
                </a:solidFill>
              </a:rPr>
              <a:t>sett</a:t>
            </a:r>
            <a:r>
              <a:rPr lang="it-IT" altLang="it-IT" sz="2400" dirty="0">
                <a:solidFill>
                  <a:prstClr val="black"/>
                </a:solidFill>
              </a:rPr>
              <a:t>. di AF  della durata di 60’/90’ che ha previsto lavoro aerobico e di forza</a:t>
            </a:r>
          </a:p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400" dirty="0">
                <a:solidFill>
                  <a:prstClr val="black"/>
                </a:solidFill>
              </a:rPr>
              <a:t>       </a:t>
            </a:r>
            <a:r>
              <a:rPr lang="en-US" altLang="it-IT" sz="2400" dirty="0">
                <a:solidFill>
                  <a:prstClr val="black"/>
                </a:solidFill>
              </a:rPr>
              <a:t>                                 </a:t>
            </a:r>
            <a:endParaRPr lang="it-IT" altLang="it-IT" sz="2400" dirty="0">
              <a:solidFill>
                <a:prstClr val="black"/>
              </a:solidFill>
            </a:endParaRPr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auto">
          <a:xfrm>
            <a:off x="1775520" y="2924945"/>
            <a:ext cx="82867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>
                <a:solidFill>
                  <a:prstClr val="black"/>
                </a:solidFill>
              </a:rPr>
              <a:t>2 - Terapia medica nutrizionale</a:t>
            </a:r>
            <a:r>
              <a:rPr lang="it-IT" altLang="it-IT" sz="2400" dirty="0">
                <a:solidFill>
                  <a:prstClr val="black"/>
                </a:solidFill>
              </a:rPr>
              <a:t> con restrizione calorica 300-500 Kcal/</a:t>
            </a:r>
            <a:r>
              <a:rPr lang="it-IT" altLang="it-IT" sz="2400" dirty="0" err="1">
                <a:solidFill>
                  <a:prstClr val="black"/>
                </a:solidFill>
              </a:rPr>
              <a:t>die</a:t>
            </a:r>
            <a:r>
              <a:rPr lang="it-IT" altLang="it-IT" sz="240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867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ATTIVITA` FISICA ADATTATA</a:t>
            </a:r>
            <a:endParaRPr lang="it-IT" sz="36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207568" y="501317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</a:t>
            </a:r>
            <a:endParaRPr lang="it-IT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9953626" y="0"/>
            <a:ext cx="714375" cy="642938"/>
          </a:xfrm>
          <a:prstGeom prst="rect">
            <a:avLst/>
          </a:prstGeom>
          <a:gradFill>
            <a:gsLst>
              <a:gs pos="0">
                <a:srgbClr val="5E9EFF"/>
              </a:gs>
              <a:gs pos="0">
                <a:srgbClr val="85C2FF"/>
              </a:gs>
              <a:gs pos="41000">
                <a:srgbClr val="C4D6EB"/>
              </a:gs>
              <a:gs pos="100000">
                <a:schemeClr val="bg1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0453688" y="357188"/>
            <a:ext cx="214312" cy="571500"/>
          </a:xfrm>
          <a:prstGeom prst="rect">
            <a:avLst/>
          </a:prstGeom>
          <a:gradFill>
            <a:gsLst>
              <a:gs pos="2000">
                <a:schemeClr val="accent6">
                  <a:lumMod val="75000"/>
                </a:schemeClr>
              </a:gs>
              <a:gs pos="43000">
                <a:schemeClr val="accent6">
                  <a:lumMod val="60000"/>
                  <a:lumOff val="40000"/>
                </a:schemeClr>
              </a:gs>
              <a:gs pos="81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919536" y="620688"/>
            <a:ext cx="1656184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524000" y="548680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         AEROBICO</a:t>
            </a:r>
            <a:endParaRPr lang="it-IT" b="1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1703512" y="4005064"/>
            <a:ext cx="201622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1703512" y="400506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FORZA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MUSCOLARE</a:t>
            </a:r>
            <a:endParaRPr lang="it-IT" b="1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graphicFrame>
        <p:nvGraphicFramePr>
          <p:cNvPr id="22" name="Tabella 21"/>
          <p:cNvGraphicFramePr>
            <a:graphicFrameLocks noGrp="1"/>
          </p:cNvGraphicFramePr>
          <p:nvPr/>
        </p:nvGraphicFramePr>
        <p:xfrm>
          <a:off x="1775520" y="4437112"/>
          <a:ext cx="8568952" cy="210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1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0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7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0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6302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Frequenza</a:t>
                      </a:r>
                      <a:endParaRPr lang="it-IT" sz="2000" b="1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2/</a:t>
                      </a:r>
                      <a:r>
                        <a:rPr lang="en-US" dirty="0" err="1"/>
                        <a:t>settimana</a:t>
                      </a:r>
                      <a:endParaRPr lang="it-IT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2/</a:t>
                      </a:r>
                      <a:r>
                        <a:rPr lang="en-US" dirty="0" err="1"/>
                        <a:t>settimana</a:t>
                      </a:r>
                      <a:endParaRPr lang="it-IT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2/</a:t>
                      </a:r>
                      <a:r>
                        <a:rPr lang="en-US" dirty="0" err="1"/>
                        <a:t>settimana</a:t>
                      </a:r>
                      <a:endParaRPr lang="it-IT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02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Intensita</a:t>
                      </a:r>
                      <a:r>
                        <a:rPr lang="en-US" sz="2000" b="1" dirty="0"/>
                        <a:t>`</a:t>
                      </a:r>
                      <a:endParaRPr lang="it-IT" sz="2000" b="1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Corpo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libero</a:t>
                      </a:r>
                      <a:endParaRPr lang="it-IT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Piccoli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carichi</a:t>
                      </a:r>
                      <a:endParaRPr lang="it-IT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 reps</a:t>
                      </a:r>
                      <a:r>
                        <a:rPr lang="en-US" baseline="0" dirty="0"/>
                        <a:t> (</a:t>
                      </a:r>
                      <a:r>
                        <a:rPr lang="en-US" dirty="0"/>
                        <a:t>50% 1 RM)</a:t>
                      </a:r>
                      <a:endParaRPr lang="it-IT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302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Durata</a:t>
                      </a:r>
                      <a:endParaRPr lang="it-IT" sz="2000" b="1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30’</a:t>
                      </a:r>
                      <a:endParaRPr lang="it-IT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30`</a:t>
                      </a:r>
                      <a:endParaRPr lang="it-IT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35`</a:t>
                      </a:r>
                      <a:endParaRPr lang="it-IT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5312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tipo</a:t>
                      </a:r>
                      <a:endParaRPr lang="it-IT" sz="2000" b="1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Es.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Flessibilita</a:t>
                      </a:r>
                      <a:r>
                        <a:rPr lang="en-US" baseline="0" dirty="0"/>
                        <a:t>`, </a:t>
                      </a:r>
                      <a:r>
                        <a:rPr lang="en-US" baseline="0" dirty="0" err="1"/>
                        <a:t>respirazione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propriocezione</a:t>
                      </a:r>
                      <a:endParaRPr lang="it-IT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A.F.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isotonica</a:t>
                      </a:r>
                      <a:r>
                        <a:rPr lang="en-US" baseline="0" dirty="0"/>
                        <a:t> a </a:t>
                      </a:r>
                      <a:r>
                        <a:rPr lang="en-US" baseline="0" dirty="0" err="1"/>
                        <a:t>circuito</a:t>
                      </a:r>
                      <a:endParaRPr lang="it-IT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Macchine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isotoniche</a:t>
                      </a:r>
                      <a:endParaRPr lang="it-IT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3" name="Tabella 22"/>
          <p:cNvGraphicFramePr>
            <a:graphicFrameLocks noGrp="1"/>
          </p:cNvGraphicFramePr>
          <p:nvPr/>
        </p:nvGraphicFramePr>
        <p:xfrm>
          <a:off x="1775520" y="980729"/>
          <a:ext cx="8496944" cy="28240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2709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Frequenza</a:t>
                      </a:r>
                      <a:endParaRPr lang="it-IT" sz="2000" b="1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2/</a:t>
                      </a:r>
                      <a:r>
                        <a:rPr lang="en-US" dirty="0" err="1"/>
                        <a:t>settimana</a:t>
                      </a:r>
                      <a:endParaRPr lang="it-IT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2/</a:t>
                      </a:r>
                      <a:r>
                        <a:rPr lang="en-US" dirty="0" err="1"/>
                        <a:t>settimana</a:t>
                      </a:r>
                      <a:endParaRPr lang="it-IT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2/</a:t>
                      </a:r>
                      <a:r>
                        <a:rPr lang="en-US" dirty="0" err="1"/>
                        <a:t>settimana</a:t>
                      </a:r>
                      <a:endParaRPr lang="it-IT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1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Intensita</a:t>
                      </a:r>
                      <a:r>
                        <a:rPr lang="en-US" sz="2000" b="1" dirty="0"/>
                        <a:t>`</a:t>
                      </a:r>
                      <a:endParaRPr lang="it-IT" sz="2000" b="1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Bassa</a:t>
                      </a:r>
                      <a:r>
                        <a:rPr lang="en-US" dirty="0"/>
                        <a:t>(</a:t>
                      </a:r>
                      <a:r>
                        <a:rPr lang="en-US" dirty="0" err="1"/>
                        <a:t>rpe</a:t>
                      </a:r>
                      <a:r>
                        <a:rPr lang="en-US" baseline="0" dirty="0"/>
                        <a:t> 6/20)</a:t>
                      </a:r>
                      <a:endParaRPr lang="it-IT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Bassa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rpe</a:t>
                      </a:r>
                      <a:r>
                        <a:rPr lang="en-US" dirty="0"/>
                        <a:t> 6/20)</a:t>
                      </a:r>
                      <a:endParaRPr lang="it-IT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Bassa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rpe</a:t>
                      </a:r>
                      <a:r>
                        <a:rPr lang="en-US" dirty="0"/>
                        <a:t> 6/20)</a:t>
                      </a:r>
                      <a:endParaRPr lang="it-IT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432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Durata</a:t>
                      </a:r>
                      <a:endParaRPr lang="it-IT" sz="2000" b="1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20’</a:t>
                      </a:r>
                      <a:endParaRPr lang="it-IT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25’</a:t>
                      </a:r>
                      <a:endParaRPr lang="it-IT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30’</a:t>
                      </a:r>
                      <a:endParaRPr lang="it-IT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1291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Tipo</a:t>
                      </a:r>
                      <a:endParaRPr lang="it-IT" sz="2000" b="1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Treadmill, bike, </a:t>
                      </a:r>
                      <a:r>
                        <a:rPr lang="en-US" dirty="0" err="1"/>
                        <a:t>armoergometro</a:t>
                      </a:r>
                      <a:endParaRPr lang="it-IT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Treadmill, bike, </a:t>
                      </a:r>
                      <a:r>
                        <a:rPr lang="en-US" dirty="0" err="1"/>
                        <a:t>armoergometro</a:t>
                      </a:r>
                      <a:endParaRPr lang="it-IT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Treadmill, bike, </a:t>
                      </a:r>
                      <a:r>
                        <a:rPr lang="en-US" dirty="0" err="1"/>
                        <a:t>armoergometro</a:t>
                      </a:r>
                      <a:endParaRPr lang="it-IT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7" name="Segnaposto contenuto 3"/>
          <p:cNvSpPr txBox="1">
            <a:spLocks/>
          </p:cNvSpPr>
          <p:nvPr/>
        </p:nvSpPr>
        <p:spPr>
          <a:xfrm>
            <a:off x="1919536" y="476672"/>
            <a:ext cx="8229600" cy="3693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Arial" pitchFamily="34" charset="0"/>
              </a:rPr>
              <a:t> </a:t>
            </a:r>
            <a:endParaRPr lang="it-IT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47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asellaDiTesto 3"/>
          <p:cNvSpPr txBox="1">
            <a:spLocks noChangeArrowheads="1"/>
          </p:cNvSpPr>
          <p:nvPr/>
        </p:nvSpPr>
        <p:spPr bwMode="auto">
          <a:xfrm>
            <a:off x="4452939" y="496888"/>
            <a:ext cx="3286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3600">
                <a:solidFill>
                  <a:prstClr val="black"/>
                </a:solidFill>
              </a:rPr>
              <a:t>OBIETTIVO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952751" y="3500439"/>
            <a:ext cx="1857375" cy="52387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∆ T0/T2</a:t>
            </a:r>
          </a:p>
        </p:txBody>
      </p:sp>
      <p:sp>
        <p:nvSpPr>
          <p:cNvPr id="6" name="Parentesi graffa chiusa 5"/>
          <p:cNvSpPr/>
          <p:nvPr/>
        </p:nvSpPr>
        <p:spPr>
          <a:xfrm rot="10800000">
            <a:off x="4953001" y="2643188"/>
            <a:ext cx="500063" cy="2286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1" name="CasellaDiTesto 10"/>
          <p:cNvSpPr txBox="1">
            <a:spLocks noChangeArrowheads="1"/>
          </p:cNvSpPr>
          <p:nvPr/>
        </p:nvSpPr>
        <p:spPr bwMode="auto">
          <a:xfrm>
            <a:off x="5381625" y="2571751"/>
            <a:ext cx="3500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>
                <a:solidFill>
                  <a:prstClr val="black"/>
                </a:solidFill>
              </a:rPr>
              <a:t>Parametri </a:t>
            </a:r>
            <a:r>
              <a:rPr lang="it-IT" altLang="it-IT" sz="2400" b="1">
                <a:solidFill>
                  <a:prstClr val="black"/>
                </a:solidFill>
              </a:rPr>
              <a:t>antropometrici</a:t>
            </a:r>
          </a:p>
        </p:txBody>
      </p:sp>
      <p:sp>
        <p:nvSpPr>
          <p:cNvPr id="9222" name="CasellaDiTesto 11"/>
          <p:cNvSpPr txBox="1">
            <a:spLocks noChangeArrowheads="1"/>
          </p:cNvSpPr>
          <p:nvPr/>
        </p:nvSpPr>
        <p:spPr bwMode="auto">
          <a:xfrm>
            <a:off x="5381626" y="3500438"/>
            <a:ext cx="328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>
                <a:solidFill>
                  <a:prstClr val="black"/>
                </a:solidFill>
              </a:rPr>
              <a:t>Valori </a:t>
            </a:r>
            <a:r>
              <a:rPr lang="it-IT" altLang="it-IT" sz="2400" b="1">
                <a:solidFill>
                  <a:prstClr val="black"/>
                </a:solidFill>
              </a:rPr>
              <a:t>ematochimici</a:t>
            </a:r>
          </a:p>
        </p:txBody>
      </p:sp>
      <p:sp>
        <p:nvSpPr>
          <p:cNvPr id="9223" name="CasellaDiTesto 12"/>
          <p:cNvSpPr txBox="1">
            <a:spLocks noChangeArrowheads="1"/>
          </p:cNvSpPr>
          <p:nvPr/>
        </p:nvSpPr>
        <p:spPr bwMode="auto">
          <a:xfrm>
            <a:off x="5381626" y="3038476"/>
            <a:ext cx="2786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>
                <a:solidFill>
                  <a:prstClr val="black"/>
                </a:solidFill>
              </a:rPr>
              <a:t>Valori </a:t>
            </a:r>
            <a:r>
              <a:rPr lang="it-IT" altLang="it-IT" sz="2400" b="1">
                <a:solidFill>
                  <a:prstClr val="black"/>
                </a:solidFill>
              </a:rPr>
              <a:t>pressori</a:t>
            </a:r>
          </a:p>
        </p:txBody>
      </p:sp>
      <p:sp>
        <p:nvSpPr>
          <p:cNvPr id="9224" name="CasellaDiTesto 13"/>
          <p:cNvSpPr txBox="1">
            <a:spLocks noChangeArrowheads="1"/>
          </p:cNvSpPr>
          <p:nvPr/>
        </p:nvSpPr>
        <p:spPr bwMode="auto">
          <a:xfrm>
            <a:off x="5381626" y="4000501"/>
            <a:ext cx="4500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>
                <a:solidFill>
                  <a:prstClr val="black"/>
                </a:solidFill>
              </a:rPr>
              <a:t>Funzionalità </a:t>
            </a:r>
            <a:r>
              <a:rPr lang="it-IT" altLang="it-IT" sz="2400">
                <a:solidFill>
                  <a:prstClr val="black"/>
                </a:solidFill>
              </a:rPr>
              <a:t>cardiocircolatoria</a:t>
            </a:r>
          </a:p>
        </p:txBody>
      </p:sp>
      <p:sp>
        <p:nvSpPr>
          <p:cNvPr id="9225" name="CasellaDiTesto 14"/>
          <p:cNvSpPr txBox="1">
            <a:spLocks noChangeArrowheads="1"/>
          </p:cNvSpPr>
          <p:nvPr/>
        </p:nvSpPr>
        <p:spPr bwMode="auto">
          <a:xfrm>
            <a:off x="5381626" y="4467226"/>
            <a:ext cx="3286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>
                <a:solidFill>
                  <a:prstClr val="black"/>
                </a:solidFill>
              </a:rPr>
              <a:t>Farmacoterapia</a:t>
            </a:r>
            <a:r>
              <a:rPr lang="it-IT" altLang="it-IT" sz="2000" b="1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9953626" y="0"/>
            <a:ext cx="714375" cy="642938"/>
          </a:xfrm>
          <a:prstGeom prst="rect">
            <a:avLst/>
          </a:prstGeom>
          <a:gradFill>
            <a:gsLst>
              <a:gs pos="0">
                <a:srgbClr val="5E9EFF"/>
              </a:gs>
              <a:gs pos="0">
                <a:srgbClr val="85C2FF"/>
              </a:gs>
              <a:gs pos="41000">
                <a:srgbClr val="C4D6EB"/>
              </a:gs>
              <a:gs pos="100000">
                <a:schemeClr val="bg1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0453688" y="357188"/>
            <a:ext cx="214312" cy="571500"/>
          </a:xfrm>
          <a:prstGeom prst="rect">
            <a:avLst/>
          </a:prstGeom>
          <a:gradFill>
            <a:gsLst>
              <a:gs pos="2000">
                <a:schemeClr val="accent6">
                  <a:lumMod val="75000"/>
                </a:schemeClr>
              </a:gs>
              <a:gs pos="43000">
                <a:schemeClr val="accent6">
                  <a:lumMod val="60000"/>
                  <a:lumOff val="40000"/>
                </a:schemeClr>
              </a:gs>
              <a:gs pos="81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29" name="CasellaDiTesto 18"/>
          <p:cNvSpPr txBox="1">
            <a:spLocks noChangeArrowheads="1"/>
          </p:cNvSpPr>
          <p:nvPr/>
        </p:nvSpPr>
        <p:spPr bwMode="auto">
          <a:xfrm>
            <a:off x="1809750" y="1428750"/>
            <a:ext cx="8572500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>
                <a:solidFill>
                  <a:prstClr val="black"/>
                </a:solidFill>
              </a:rPr>
              <a:t>INTERVENTO</a:t>
            </a:r>
            <a:r>
              <a:rPr lang="it-IT" altLang="it-IT">
                <a:solidFill>
                  <a:prstClr val="black"/>
                </a:solidFill>
              </a:rPr>
              <a:t> MOTORIO - DIETETICO/NUTRIZIONALE - COGNITIVO/COMPORTAMENTALE</a:t>
            </a:r>
          </a:p>
        </p:txBody>
      </p:sp>
      <p:sp>
        <p:nvSpPr>
          <p:cNvPr id="20" name="Freccia in giù 19"/>
          <p:cNvSpPr/>
          <p:nvPr/>
        </p:nvSpPr>
        <p:spPr>
          <a:xfrm>
            <a:off x="3595688" y="2000250"/>
            <a:ext cx="571500" cy="1214438"/>
          </a:xfrm>
          <a:prstGeom prst="downArrow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2" name="Connettore 2 21"/>
          <p:cNvCxnSpPr/>
          <p:nvPr/>
        </p:nvCxnSpPr>
        <p:spPr>
          <a:xfrm rot="5400000" flipH="1" flipV="1">
            <a:off x="3238501" y="4857751"/>
            <a:ext cx="1287462" cy="158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>
            <a:spLocks noChangeArrowheads="1"/>
          </p:cNvSpPr>
          <p:nvPr/>
        </p:nvSpPr>
        <p:spPr bwMode="auto">
          <a:xfrm>
            <a:off x="3024188" y="5643563"/>
            <a:ext cx="1714500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000" i="1">
                <a:solidFill>
                  <a:prstClr val="black"/>
                </a:solidFill>
              </a:rPr>
              <a:t>COUNSELING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7248128" y="5733257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T0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: </a:t>
            </a:r>
            <a:r>
              <a:rPr lang="en-US" dirty="0" err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Arruolamento</a:t>
            </a:r>
            <a:endParaRPr lang="en-US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T2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: 6 </a:t>
            </a:r>
            <a:r>
              <a:rPr lang="en-US" dirty="0" err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mesi</a:t>
            </a:r>
            <a:endParaRPr lang="it-IT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40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asellaDiTesto 35"/>
          <p:cNvSpPr txBox="1">
            <a:spLocks noChangeArrowheads="1"/>
          </p:cNvSpPr>
          <p:nvPr/>
        </p:nvSpPr>
        <p:spPr bwMode="auto">
          <a:xfrm>
            <a:off x="6238876" y="4000500"/>
            <a:ext cx="44291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4400" b="1" dirty="0">
                <a:solidFill>
                  <a:prstClr val="black"/>
                </a:solidFill>
              </a:rPr>
              <a:t> </a:t>
            </a:r>
            <a:r>
              <a:rPr lang="it-IT" altLang="it-IT" sz="5400" b="1" dirty="0">
                <a:solidFill>
                  <a:prstClr val="black"/>
                </a:solidFill>
              </a:rPr>
              <a:t>GC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 sz="1400" b="1" dirty="0">
              <a:solidFill>
                <a:prstClr val="black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 dirty="0">
                <a:solidFill>
                  <a:prstClr val="black"/>
                </a:solidFill>
              </a:rPr>
              <a:t>    (Gruppo </a:t>
            </a:r>
            <a:r>
              <a:rPr lang="it-IT" altLang="it-IT" sz="2400" b="1" dirty="0" err="1">
                <a:solidFill>
                  <a:prstClr val="black"/>
                </a:solidFill>
              </a:rPr>
              <a:t>Counseling</a:t>
            </a:r>
            <a:r>
              <a:rPr lang="it-IT" altLang="it-IT" sz="2400" dirty="0">
                <a:solidFill>
                  <a:prstClr val="black"/>
                </a:solidFill>
              </a:rPr>
              <a:t>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3200" dirty="0">
                <a:solidFill>
                  <a:prstClr val="black"/>
                </a:solidFill>
              </a:rPr>
              <a:t>   n = 31</a:t>
            </a:r>
          </a:p>
        </p:txBody>
      </p:sp>
      <p:sp>
        <p:nvSpPr>
          <p:cNvPr id="34" name="CasellaDiTesto 33"/>
          <p:cNvSpPr txBox="1">
            <a:spLocks noChangeArrowheads="1"/>
          </p:cNvSpPr>
          <p:nvPr/>
        </p:nvSpPr>
        <p:spPr bwMode="auto">
          <a:xfrm>
            <a:off x="1309687" y="3981450"/>
            <a:ext cx="4429126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4400" b="1" dirty="0">
                <a:solidFill>
                  <a:prstClr val="black"/>
                </a:solidFill>
              </a:rPr>
              <a:t> </a:t>
            </a:r>
            <a:r>
              <a:rPr lang="it-IT" altLang="it-IT" sz="5400" b="1" dirty="0">
                <a:solidFill>
                  <a:prstClr val="black"/>
                </a:solidFill>
              </a:rPr>
              <a:t>GI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 sz="1400" b="1" dirty="0">
              <a:solidFill>
                <a:prstClr val="black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 dirty="0">
                <a:solidFill>
                  <a:prstClr val="black"/>
                </a:solidFill>
              </a:rPr>
              <a:t>(Gruppo </a:t>
            </a:r>
            <a:r>
              <a:rPr lang="it-IT" altLang="it-IT" sz="2400" b="1" dirty="0">
                <a:solidFill>
                  <a:prstClr val="black"/>
                </a:solidFill>
              </a:rPr>
              <a:t>Intervento</a:t>
            </a:r>
            <a:r>
              <a:rPr lang="it-IT" altLang="it-IT" sz="2400" dirty="0">
                <a:solidFill>
                  <a:prstClr val="black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 dirty="0">
                <a:solidFill>
                  <a:prstClr val="black"/>
                </a:solidFill>
              </a:rPr>
              <a:t>multidisciplinare integrato)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3200" dirty="0">
                <a:solidFill>
                  <a:prstClr val="black"/>
                </a:solidFill>
              </a:rPr>
              <a:t>n = 70</a:t>
            </a:r>
          </a:p>
        </p:txBody>
      </p:sp>
      <p:sp>
        <p:nvSpPr>
          <p:cNvPr id="37" name="Ovale 36"/>
          <p:cNvSpPr/>
          <p:nvPr/>
        </p:nvSpPr>
        <p:spPr>
          <a:xfrm>
            <a:off x="7953375" y="4000501"/>
            <a:ext cx="1143000" cy="100012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e 34"/>
          <p:cNvSpPr/>
          <p:nvPr/>
        </p:nvSpPr>
        <p:spPr>
          <a:xfrm>
            <a:off x="3024188" y="3929064"/>
            <a:ext cx="1143000" cy="100012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46" name="Rettangolo 3"/>
          <p:cNvSpPr>
            <a:spLocks noChangeArrowheads="1"/>
          </p:cNvSpPr>
          <p:nvPr/>
        </p:nvSpPr>
        <p:spPr bwMode="auto">
          <a:xfrm>
            <a:off x="3881438" y="428626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 dirty="0">
                <a:solidFill>
                  <a:prstClr val="black"/>
                </a:solidFill>
              </a:rPr>
              <a:t>101 pazienti </a:t>
            </a:r>
            <a:r>
              <a:rPr lang="it-IT" altLang="it-IT" sz="4000" dirty="0">
                <a:solidFill>
                  <a:prstClr val="black"/>
                </a:solidFill>
              </a:rPr>
              <a:t>con SM</a:t>
            </a:r>
          </a:p>
        </p:txBody>
      </p:sp>
      <p:sp>
        <p:nvSpPr>
          <p:cNvPr id="7" name="Rettangolo 6"/>
          <p:cNvSpPr/>
          <p:nvPr/>
        </p:nvSpPr>
        <p:spPr>
          <a:xfrm>
            <a:off x="9953626" y="0"/>
            <a:ext cx="714375" cy="642938"/>
          </a:xfrm>
          <a:prstGeom prst="rect">
            <a:avLst/>
          </a:prstGeom>
          <a:gradFill>
            <a:gsLst>
              <a:gs pos="0">
                <a:srgbClr val="5E9EFF"/>
              </a:gs>
              <a:gs pos="0">
                <a:srgbClr val="85C2FF"/>
              </a:gs>
              <a:gs pos="41000">
                <a:srgbClr val="C4D6EB"/>
              </a:gs>
              <a:gs pos="100000">
                <a:schemeClr val="bg1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0453688" y="357188"/>
            <a:ext cx="214312" cy="571500"/>
          </a:xfrm>
          <a:prstGeom prst="rect">
            <a:avLst/>
          </a:prstGeom>
          <a:gradFill>
            <a:gsLst>
              <a:gs pos="2000">
                <a:schemeClr val="accent6">
                  <a:lumMod val="75000"/>
                </a:schemeClr>
              </a:gs>
              <a:gs pos="43000">
                <a:schemeClr val="accent6">
                  <a:lumMod val="60000"/>
                  <a:lumOff val="40000"/>
                </a:schemeClr>
              </a:gs>
              <a:gs pos="81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CasellaDiTesto 12"/>
          <p:cNvSpPr txBox="1">
            <a:spLocks noChangeArrowheads="1"/>
          </p:cNvSpPr>
          <p:nvPr/>
        </p:nvSpPr>
        <p:spPr bwMode="auto">
          <a:xfrm>
            <a:off x="4953000" y="1895476"/>
            <a:ext cx="2357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>
                <a:solidFill>
                  <a:prstClr val="black"/>
                </a:solidFill>
              </a:rPr>
              <a:t>Età 54 ± 11 </a:t>
            </a:r>
          </a:p>
        </p:txBody>
      </p:sp>
      <p:sp>
        <p:nvSpPr>
          <p:cNvPr id="15" name="CasellaDiTesto 14"/>
          <p:cNvSpPr txBox="1">
            <a:spLocks noChangeArrowheads="1"/>
          </p:cNvSpPr>
          <p:nvPr/>
        </p:nvSpPr>
        <p:spPr bwMode="auto">
          <a:xfrm>
            <a:off x="5095876" y="1428751"/>
            <a:ext cx="1928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 dirty="0">
                <a:solidFill>
                  <a:prstClr val="black"/>
                </a:solidFill>
              </a:rPr>
              <a:t>33 </a:t>
            </a:r>
            <a:r>
              <a:rPr lang="it-IT" altLang="it-IT" sz="2400" b="1" dirty="0">
                <a:solidFill>
                  <a:srgbClr val="4F81BD"/>
                </a:solidFill>
              </a:rPr>
              <a:t>M</a:t>
            </a:r>
            <a:r>
              <a:rPr lang="it-IT" altLang="it-IT" sz="2400" dirty="0">
                <a:solidFill>
                  <a:prstClr val="black"/>
                </a:solidFill>
              </a:rPr>
              <a:t> e 68 </a:t>
            </a:r>
            <a:r>
              <a:rPr lang="it-IT" altLang="it-IT" sz="2400" b="1" dirty="0">
                <a:solidFill>
                  <a:srgbClr val="C0504D"/>
                </a:solidFill>
              </a:rPr>
              <a:t>F</a:t>
            </a:r>
          </a:p>
        </p:txBody>
      </p:sp>
      <p:sp>
        <p:nvSpPr>
          <p:cNvPr id="17" name="CasellaDiTesto 16"/>
          <p:cNvSpPr txBox="1">
            <a:spLocks noChangeArrowheads="1"/>
          </p:cNvSpPr>
          <p:nvPr/>
        </p:nvSpPr>
        <p:spPr bwMode="auto">
          <a:xfrm>
            <a:off x="4095751" y="2428876"/>
            <a:ext cx="3929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 dirty="0">
                <a:solidFill>
                  <a:prstClr val="black"/>
                </a:solidFill>
              </a:rPr>
              <a:t> 89% BMI&gt;30</a:t>
            </a:r>
          </a:p>
        </p:txBody>
      </p:sp>
      <p:sp>
        <p:nvSpPr>
          <p:cNvPr id="18" name="CasellaDiTesto 17"/>
          <p:cNvSpPr txBox="1">
            <a:spLocks noChangeArrowheads="1"/>
          </p:cNvSpPr>
          <p:nvPr/>
        </p:nvSpPr>
        <p:spPr bwMode="auto">
          <a:xfrm>
            <a:off x="4595814" y="3786188"/>
            <a:ext cx="2928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 dirty="0">
                <a:solidFill>
                  <a:prstClr val="black"/>
                </a:solidFill>
              </a:rPr>
              <a:t>45% DMT2</a:t>
            </a:r>
          </a:p>
        </p:txBody>
      </p:sp>
      <p:sp>
        <p:nvSpPr>
          <p:cNvPr id="19" name="CasellaDiTesto 18"/>
          <p:cNvSpPr txBox="1">
            <a:spLocks noChangeArrowheads="1"/>
          </p:cNvSpPr>
          <p:nvPr/>
        </p:nvSpPr>
        <p:spPr bwMode="auto">
          <a:xfrm>
            <a:off x="4452939" y="4214813"/>
            <a:ext cx="3214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 dirty="0">
                <a:solidFill>
                  <a:prstClr val="black"/>
                </a:solidFill>
              </a:rPr>
              <a:t>70% FARMACOTERAPIA</a:t>
            </a:r>
          </a:p>
        </p:txBody>
      </p:sp>
      <p:cxnSp>
        <p:nvCxnSpPr>
          <p:cNvPr id="26" name="Connettore 2 25"/>
          <p:cNvCxnSpPr/>
          <p:nvPr/>
        </p:nvCxnSpPr>
        <p:spPr>
          <a:xfrm rot="5400000">
            <a:off x="3692576" y="1313606"/>
            <a:ext cx="2502594" cy="2304258"/>
          </a:xfrm>
          <a:prstGeom prst="curvedConnector3">
            <a:avLst>
              <a:gd name="adj1" fmla="val 9644"/>
            </a:avLst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rot="16200000" flipH="1">
            <a:off x="6061708" y="1303056"/>
            <a:ext cx="2571750" cy="2359147"/>
          </a:xfrm>
          <a:prstGeom prst="curvedConnector3">
            <a:avLst>
              <a:gd name="adj1" fmla="val 11791"/>
            </a:avLst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>
            <a:spLocks noChangeArrowheads="1"/>
          </p:cNvSpPr>
          <p:nvPr/>
        </p:nvSpPr>
        <p:spPr bwMode="auto">
          <a:xfrm>
            <a:off x="3952875" y="2895601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 dirty="0">
                <a:solidFill>
                  <a:prstClr val="black"/>
                </a:solidFill>
              </a:rPr>
              <a:t>65% IPERTENSIONE ARTERIOSA</a:t>
            </a:r>
          </a:p>
        </p:txBody>
      </p:sp>
      <p:sp>
        <p:nvSpPr>
          <p:cNvPr id="21" name="CasellaDiTesto 20"/>
          <p:cNvSpPr txBox="1">
            <a:spLocks noChangeArrowheads="1"/>
          </p:cNvSpPr>
          <p:nvPr/>
        </p:nvSpPr>
        <p:spPr bwMode="auto">
          <a:xfrm>
            <a:off x="4511825" y="3356992"/>
            <a:ext cx="328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>
                <a:solidFill>
                  <a:prstClr val="black"/>
                </a:solidFill>
              </a:rPr>
              <a:t>47% DISLIPIDEMIA</a:t>
            </a:r>
          </a:p>
        </p:txBody>
      </p:sp>
    </p:spTree>
    <p:extLst>
      <p:ext uri="{BB962C8B-B14F-4D97-AF65-F5344CB8AC3E}">
        <p14:creationId xmlns:p14="http://schemas.microsoft.com/office/powerpoint/2010/main" val="404675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4" grpId="0"/>
      <p:bldP spid="37" grpId="0" animBg="1"/>
      <p:bldP spid="35" grpId="0" animBg="1"/>
      <p:bldP spid="13" grpId="0"/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32"/>
          <p:cNvSpPr/>
          <p:nvPr/>
        </p:nvSpPr>
        <p:spPr>
          <a:xfrm>
            <a:off x="2495600" y="5013176"/>
            <a:ext cx="2571750" cy="1214438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268" name="CasellaDiTesto 3"/>
          <p:cNvSpPr txBox="1">
            <a:spLocks noChangeArrowheads="1"/>
          </p:cNvSpPr>
          <p:nvPr/>
        </p:nvSpPr>
        <p:spPr bwMode="auto">
          <a:xfrm>
            <a:off x="4738689" y="428626"/>
            <a:ext cx="2714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3600">
                <a:solidFill>
                  <a:prstClr val="black"/>
                </a:solidFill>
              </a:rPr>
              <a:t>RISULTATI</a:t>
            </a:r>
          </a:p>
        </p:txBody>
      </p:sp>
      <p:sp>
        <p:nvSpPr>
          <p:cNvPr id="11269" name="CasellaDiTesto 4"/>
          <p:cNvSpPr txBox="1">
            <a:spLocks noChangeArrowheads="1"/>
          </p:cNvSpPr>
          <p:nvPr/>
        </p:nvSpPr>
        <p:spPr bwMode="auto">
          <a:xfrm>
            <a:off x="4238625" y="1214438"/>
            <a:ext cx="3786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>
                <a:solidFill>
                  <a:prstClr val="black"/>
                </a:solidFill>
              </a:rPr>
              <a:t>Parametri antropometrici</a:t>
            </a:r>
          </a:p>
        </p:txBody>
      </p:sp>
      <p:graphicFrame>
        <p:nvGraphicFramePr>
          <p:cNvPr id="8" name="Tabella 7"/>
          <p:cNvGraphicFramePr>
            <a:graphicFrameLocks noGrp="1"/>
          </p:cNvGraphicFramePr>
          <p:nvPr/>
        </p:nvGraphicFramePr>
        <p:xfrm>
          <a:off x="2595563" y="1928813"/>
          <a:ext cx="7143750" cy="2214562"/>
        </p:xfrm>
        <a:graphic>
          <a:graphicData uri="http://schemas.openxmlformats.org/drawingml/2006/table">
            <a:tbl>
              <a:tblPr/>
              <a:tblGrid>
                <a:gridCol w="159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32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42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87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GI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(n. 70)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∆ (%)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p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5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Peso</a:t>
                      </a: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(Kg)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101.0 ±18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92.4 ±16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-8.6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±6.6 (8.6)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5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CV</a:t>
                      </a: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(cm)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110.8 ±13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102.9 ±12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-7.9</a:t>
                      </a: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±6.3 (7.1)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BMI</a:t>
                      </a: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(Kg/m</a:t>
                      </a:r>
                      <a:r>
                        <a:rPr kumimoji="0" lang="it-IT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37.2 ±6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34.2 ±5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-3.0</a:t>
                      </a: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±2.5 (8.0)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0.0182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ttangolo 9"/>
          <p:cNvSpPr/>
          <p:nvPr/>
        </p:nvSpPr>
        <p:spPr>
          <a:xfrm>
            <a:off x="9953626" y="0"/>
            <a:ext cx="714375" cy="642938"/>
          </a:xfrm>
          <a:prstGeom prst="rect">
            <a:avLst/>
          </a:prstGeom>
          <a:gradFill>
            <a:gsLst>
              <a:gs pos="0">
                <a:srgbClr val="5E9EFF"/>
              </a:gs>
              <a:gs pos="0">
                <a:srgbClr val="85C2FF"/>
              </a:gs>
              <a:gs pos="41000">
                <a:srgbClr val="C4D6EB"/>
              </a:gs>
              <a:gs pos="100000">
                <a:schemeClr val="bg1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0453688" y="357188"/>
            <a:ext cx="214312" cy="571500"/>
          </a:xfrm>
          <a:prstGeom prst="rect">
            <a:avLst/>
          </a:prstGeom>
          <a:gradFill>
            <a:gsLst>
              <a:gs pos="2000">
                <a:schemeClr val="accent6">
                  <a:lumMod val="75000"/>
                </a:schemeClr>
              </a:gs>
              <a:gs pos="43000">
                <a:schemeClr val="accent6">
                  <a:lumMod val="60000"/>
                  <a:lumOff val="40000"/>
                </a:schemeClr>
              </a:gs>
              <a:gs pos="81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CasellaDiTesto 25"/>
          <p:cNvSpPr txBox="1">
            <a:spLocks noChangeArrowheads="1"/>
          </p:cNvSpPr>
          <p:nvPr/>
        </p:nvSpPr>
        <p:spPr bwMode="auto">
          <a:xfrm>
            <a:off x="2667000" y="5000626"/>
            <a:ext cx="857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prstClr val="black"/>
                </a:solidFill>
              </a:rPr>
              <a:t>&lt; 7%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prstClr val="black"/>
                </a:solidFill>
              </a:rPr>
              <a:t>7-10%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prstClr val="black"/>
                </a:solidFill>
              </a:rPr>
              <a:t>&gt; 10%</a:t>
            </a:r>
          </a:p>
        </p:txBody>
      </p:sp>
      <p:cxnSp>
        <p:nvCxnSpPr>
          <p:cNvPr id="28" name="Connettore 2 27"/>
          <p:cNvCxnSpPr/>
          <p:nvPr/>
        </p:nvCxnSpPr>
        <p:spPr>
          <a:xfrm>
            <a:off x="3524251" y="5214939"/>
            <a:ext cx="785813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/>
          <p:nvPr/>
        </p:nvCxnSpPr>
        <p:spPr>
          <a:xfrm>
            <a:off x="3524251" y="5500689"/>
            <a:ext cx="785813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>
            <a:off x="3524251" y="5786439"/>
            <a:ext cx="785813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>
            <a:spLocks noChangeArrowheads="1"/>
          </p:cNvSpPr>
          <p:nvPr/>
        </p:nvSpPr>
        <p:spPr bwMode="auto">
          <a:xfrm>
            <a:off x="4381500" y="5000625"/>
            <a:ext cx="642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prstClr val="black"/>
                </a:solidFill>
              </a:rPr>
              <a:t>36%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prstClr val="black"/>
                </a:solidFill>
              </a:rPr>
              <a:t>22%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prstClr val="black"/>
                </a:solidFill>
              </a:rPr>
              <a:t>35%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 dirty="0">
              <a:solidFill>
                <a:prstClr val="black"/>
              </a:solidFill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6953251" y="2571750"/>
            <a:ext cx="500063" cy="35718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6953251" y="3143250"/>
            <a:ext cx="500063" cy="35718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6953251" y="3714750"/>
            <a:ext cx="500063" cy="35718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e 28"/>
          <p:cNvSpPr/>
          <p:nvPr/>
        </p:nvSpPr>
        <p:spPr>
          <a:xfrm>
            <a:off x="4295800" y="5301208"/>
            <a:ext cx="720080" cy="642938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2567608" y="458112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PESO</a:t>
            </a:r>
            <a:endParaRPr lang="it-IT" b="1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20" name="Connettore 4 19"/>
          <p:cNvCxnSpPr/>
          <p:nvPr/>
        </p:nvCxnSpPr>
        <p:spPr>
          <a:xfrm rot="5400000">
            <a:off x="1307468" y="3609020"/>
            <a:ext cx="2016224" cy="504056"/>
          </a:xfrm>
          <a:prstGeom prst="bentConnector3">
            <a:avLst>
              <a:gd name="adj1" fmla="val 58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/>
          <p:cNvCxnSpPr/>
          <p:nvPr/>
        </p:nvCxnSpPr>
        <p:spPr>
          <a:xfrm>
            <a:off x="2063552" y="4869160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Tabella 48"/>
          <p:cNvGraphicFramePr>
            <a:graphicFrameLocks noGrp="1"/>
          </p:cNvGraphicFramePr>
          <p:nvPr/>
        </p:nvGraphicFramePr>
        <p:xfrm>
          <a:off x="6023991" y="4797152"/>
          <a:ext cx="4248474" cy="16165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6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6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 </a:t>
                      </a: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it-IT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∆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</a:t>
                      </a:r>
                      <a:endParaRPr lang="it-IT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Peso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-0.7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±5(0.5)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n.s</a:t>
                      </a:r>
                      <a:r>
                        <a:rPr lang="en-US" dirty="0"/>
                        <a:t>.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CV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-1.0±3.9(0.9)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n.s</a:t>
                      </a:r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BMI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-0.6±1.2(1.7)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n.s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901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6" grpId="0"/>
      <p:bldP spid="32" grpId="0"/>
      <p:bldP spid="23" grpId="0" animBg="1"/>
      <p:bldP spid="24" grpId="0" animBg="1"/>
      <p:bldP spid="25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9953626" y="0"/>
            <a:ext cx="714375" cy="642938"/>
          </a:xfrm>
          <a:prstGeom prst="rect">
            <a:avLst/>
          </a:prstGeom>
          <a:gradFill>
            <a:gsLst>
              <a:gs pos="0">
                <a:srgbClr val="5E9EFF"/>
              </a:gs>
              <a:gs pos="0">
                <a:srgbClr val="85C2FF"/>
              </a:gs>
              <a:gs pos="41000">
                <a:srgbClr val="C4D6EB"/>
              </a:gs>
              <a:gs pos="100000">
                <a:schemeClr val="bg1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0453688" y="357188"/>
            <a:ext cx="214312" cy="571500"/>
          </a:xfrm>
          <a:prstGeom prst="rect">
            <a:avLst/>
          </a:prstGeom>
          <a:gradFill>
            <a:gsLst>
              <a:gs pos="2000">
                <a:schemeClr val="accent6">
                  <a:lumMod val="75000"/>
                </a:schemeClr>
              </a:gs>
              <a:gs pos="43000">
                <a:schemeClr val="accent6">
                  <a:lumMod val="60000"/>
                  <a:lumOff val="40000"/>
                </a:schemeClr>
              </a:gs>
              <a:gs pos="81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96" name="CasellaDiTesto 15"/>
          <p:cNvSpPr txBox="1">
            <a:spLocks noChangeArrowheads="1"/>
          </p:cNvSpPr>
          <p:nvPr/>
        </p:nvSpPr>
        <p:spPr bwMode="auto">
          <a:xfrm>
            <a:off x="3810000" y="3643313"/>
            <a:ext cx="571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b="1" u="sng" dirty="0">
                <a:solidFill>
                  <a:prstClr val="black"/>
                </a:solidFill>
              </a:rPr>
              <a:t>CV</a:t>
            </a:r>
          </a:p>
        </p:txBody>
      </p:sp>
      <p:sp>
        <p:nvSpPr>
          <p:cNvPr id="12297" name="CasellaDiTesto 16"/>
          <p:cNvSpPr txBox="1">
            <a:spLocks noChangeArrowheads="1"/>
          </p:cNvSpPr>
          <p:nvPr/>
        </p:nvSpPr>
        <p:spPr bwMode="auto">
          <a:xfrm>
            <a:off x="8096251" y="2071689"/>
            <a:ext cx="714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b="1" u="sng">
                <a:solidFill>
                  <a:prstClr val="black"/>
                </a:solidFill>
              </a:rPr>
              <a:t>BMI</a:t>
            </a:r>
          </a:p>
        </p:txBody>
      </p:sp>
      <p:sp>
        <p:nvSpPr>
          <p:cNvPr id="12298" name="CasellaDiTesto 17"/>
          <p:cNvSpPr txBox="1">
            <a:spLocks noChangeArrowheads="1"/>
          </p:cNvSpPr>
          <p:nvPr/>
        </p:nvSpPr>
        <p:spPr bwMode="auto">
          <a:xfrm>
            <a:off x="3810000" y="357189"/>
            <a:ext cx="928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b="1" u="sng" dirty="0">
                <a:solidFill>
                  <a:prstClr val="black"/>
                </a:solidFill>
              </a:rPr>
              <a:t>PESO</a:t>
            </a:r>
          </a:p>
        </p:txBody>
      </p:sp>
      <p:sp>
        <p:nvSpPr>
          <p:cNvPr id="12299" name="CasellaDiTesto 11"/>
          <p:cNvSpPr txBox="1">
            <a:spLocks noChangeArrowheads="1"/>
          </p:cNvSpPr>
          <p:nvPr/>
        </p:nvSpPr>
        <p:spPr bwMode="auto">
          <a:xfrm>
            <a:off x="2423593" y="4005065"/>
            <a:ext cx="13573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solidFill>
                  <a:prstClr val="black"/>
                </a:solidFill>
              </a:rPr>
              <a:t>P&lt;0.0001</a:t>
            </a:r>
          </a:p>
        </p:txBody>
      </p:sp>
      <p:graphicFrame>
        <p:nvGraphicFramePr>
          <p:cNvPr id="12" name="Grafico 11"/>
          <p:cNvGraphicFramePr/>
          <p:nvPr/>
        </p:nvGraphicFramePr>
        <p:xfrm>
          <a:off x="1919536" y="764704"/>
          <a:ext cx="4176464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fico 12"/>
          <p:cNvGraphicFramePr/>
          <p:nvPr/>
        </p:nvGraphicFramePr>
        <p:xfrm>
          <a:off x="1703512" y="3933056"/>
          <a:ext cx="4680520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CasellaDiTesto 1"/>
          <p:cNvSpPr txBox="1"/>
          <p:nvPr/>
        </p:nvSpPr>
        <p:spPr>
          <a:xfrm>
            <a:off x="4439816" y="1124744"/>
            <a:ext cx="1008112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P =ns</a:t>
            </a:r>
            <a:endParaRPr lang="it-IT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CasellaDiTesto 1"/>
          <p:cNvSpPr txBox="1"/>
          <p:nvPr/>
        </p:nvSpPr>
        <p:spPr>
          <a:xfrm>
            <a:off x="2423592" y="6309320"/>
            <a:ext cx="1224136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INTERVENTO</a:t>
            </a:r>
            <a:endParaRPr lang="it-IT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CasellaDiTesto 1"/>
          <p:cNvSpPr txBox="1"/>
          <p:nvPr/>
        </p:nvSpPr>
        <p:spPr>
          <a:xfrm>
            <a:off x="4151784" y="6309320"/>
            <a:ext cx="1224136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COUNSELING</a:t>
            </a:r>
            <a:endParaRPr lang="it-IT" sz="14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7" name="Grafico 16"/>
          <p:cNvGraphicFramePr/>
          <p:nvPr/>
        </p:nvGraphicFramePr>
        <p:xfrm>
          <a:off x="5879976" y="2492896"/>
          <a:ext cx="478802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CasellaDiTesto 1"/>
          <p:cNvSpPr txBox="1"/>
          <p:nvPr/>
        </p:nvSpPr>
        <p:spPr>
          <a:xfrm>
            <a:off x="6960096" y="5229200"/>
            <a:ext cx="1224136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INTERVENTO</a:t>
            </a:r>
            <a:endParaRPr lang="it-IT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CasellaDiTesto 1"/>
          <p:cNvSpPr txBox="1"/>
          <p:nvPr/>
        </p:nvSpPr>
        <p:spPr>
          <a:xfrm>
            <a:off x="8760296" y="5229200"/>
            <a:ext cx="1224136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COUNSELING</a:t>
            </a:r>
            <a:endParaRPr lang="it-IT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CasellaDiTesto 1"/>
          <p:cNvSpPr txBox="1"/>
          <p:nvPr/>
        </p:nvSpPr>
        <p:spPr>
          <a:xfrm>
            <a:off x="6888088" y="2852936"/>
            <a:ext cx="1008112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P= &lt;0.0182</a:t>
            </a:r>
            <a:endParaRPr lang="it-IT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CasellaDiTesto 1"/>
          <p:cNvSpPr txBox="1"/>
          <p:nvPr/>
        </p:nvSpPr>
        <p:spPr>
          <a:xfrm>
            <a:off x="8832304" y="2996952"/>
            <a:ext cx="1008112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P =ns</a:t>
            </a:r>
            <a:endParaRPr lang="it-IT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1449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e 18"/>
          <p:cNvSpPr/>
          <p:nvPr/>
        </p:nvSpPr>
        <p:spPr>
          <a:xfrm>
            <a:off x="8739188" y="4929189"/>
            <a:ext cx="785812" cy="64293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e 17"/>
          <p:cNvSpPr/>
          <p:nvPr/>
        </p:nvSpPr>
        <p:spPr>
          <a:xfrm>
            <a:off x="2738438" y="4929189"/>
            <a:ext cx="785812" cy="64293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16" name="CasellaDiTesto 4"/>
          <p:cNvSpPr txBox="1">
            <a:spLocks noChangeArrowheads="1"/>
          </p:cNvSpPr>
          <p:nvPr/>
        </p:nvSpPr>
        <p:spPr bwMode="auto">
          <a:xfrm>
            <a:off x="4667250" y="642938"/>
            <a:ext cx="2857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>
                <a:solidFill>
                  <a:prstClr val="black"/>
                </a:solidFill>
              </a:rPr>
              <a:t>VALORI PRESSORI</a:t>
            </a:r>
          </a:p>
        </p:txBody>
      </p:sp>
      <p:graphicFrame>
        <p:nvGraphicFramePr>
          <p:cNvPr id="7" name="Tabella 6"/>
          <p:cNvGraphicFramePr>
            <a:graphicFrameLocks noGrp="1"/>
          </p:cNvGraphicFramePr>
          <p:nvPr/>
        </p:nvGraphicFramePr>
        <p:xfrm>
          <a:off x="2452689" y="1428750"/>
          <a:ext cx="7500937" cy="1785938"/>
        </p:xfrm>
        <a:graphic>
          <a:graphicData uri="http://schemas.openxmlformats.org/drawingml/2006/table">
            <a:tbl>
              <a:tblPr/>
              <a:tblGrid>
                <a:gridCol w="1670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18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85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92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GI</a:t>
                      </a: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(n. 70)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∆ (%)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p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7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PAS </a:t>
                      </a: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mmHg</a:t>
                      </a: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128 ±12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122 ±11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-6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±14 (4.7)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0.0004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PAD </a:t>
                      </a: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mmHg</a:t>
                      </a: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81 ±8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76 ±8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-5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±9 (6.2)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0.0009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2738439" y="5072064"/>
            <a:ext cx="714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prstClr val="black"/>
                </a:solidFill>
              </a:rPr>
              <a:t>56%</a:t>
            </a: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8882064" y="5072064"/>
            <a:ext cx="642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prstClr val="black"/>
                </a:solidFill>
              </a:rPr>
              <a:t>66%</a:t>
            </a:r>
          </a:p>
        </p:txBody>
      </p:sp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2809875" y="4071939"/>
            <a:ext cx="57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prstClr val="black"/>
                </a:solidFill>
              </a:rPr>
              <a:t>PAS</a:t>
            </a:r>
          </a:p>
        </p:txBody>
      </p: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8882064" y="4071939"/>
            <a:ext cx="642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prstClr val="black"/>
                </a:solidFill>
              </a:rPr>
              <a:t>PAD</a:t>
            </a:r>
          </a:p>
        </p:txBody>
      </p: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2381250" y="4429125"/>
            <a:ext cx="1428750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prstClr val="black"/>
                </a:solidFill>
              </a:rPr>
              <a:t>&lt; 130 mmHg</a:t>
            </a:r>
          </a:p>
        </p:txBody>
      </p:sp>
      <p:sp>
        <p:nvSpPr>
          <p:cNvPr id="13" name="CasellaDiTesto 12"/>
          <p:cNvSpPr txBox="1">
            <a:spLocks noChangeArrowheads="1"/>
          </p:cNvSpPr>
          <p:nvPr/>
        </p:nvSpPr>
        <p:spPr bwMode="auto">
          <a:xfrm>
            <a:off x="8453439" y="4429125"/>
            <a:ext cx="1500187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prstClr val="black"/>
                </a:solidFill>
              </a:rPr>
              <a:t>&lt; 85 mmHg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9953626" y="0"/>
            <a:ext cx="714375" cy="642938"/>
          </a:xfrm>
          <a:prstGeom prst="rect">
            <a:avLst/>
          </a:prstGeom>
          <a:gradFill>
            <a:gsLst>
              <a:gs pos="0">
                <a:srgbClr val="5E9EFF"/>
              </a:gs>
              <a:gs pos="0">
                <a:srgbClr val="85C2FF"/>
              </a:gs>
              <a:gs pos="41000">
                <a:srgbClr val="C4D6EB"/>
              </a:gs>
              <a:gs pos="100000">
                <a:schemeClr val="bg1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10453688" y="357188"/>
            <a:ext cx="214312" cy="571500"/>
          </a:xfrm>
          <a:prstGeom prst="rect">
            <a:avLst/>
          </a:prstGeom>
          <a:gradFill>
            <a:gsLst>
              <a:gs pos="2000">
                <a:schemeClr val="accent6">
                  <a:lumMod val="75000"/>
                </a:schemeClr>
              </a:gs>
              <a:gs pos="43000">
                <a:schemeClr val="accent6">
                  <a:lumMod val="60000"/>
                  <a:lumOff val="40000"/>
                </a:schemeClr>
              </a:gs>
              <a:gs pos="81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reccia in giù 14"/>
          <p:cNvSpPr/>
          <p:nvPr/>
        </p:nvSpPr>
        <p:spPr>
          <a:xfrm>
            <a:off x="2881314" y="3500439"/>
            <a:ext cx="428625" cy="428625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reccia in giù 15"/>
          <p:cNvSpPr/>
          <p:nvPr/>
        </p:nvSpPr>
        <p:spPr>
          <a:xfrm>
            <a:off x="8953501" y="3500439"/>
            <a:ext cx="428625" cy="428625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4810125" y="3500439"/>
            <a:ext cx="2571750" cy="95408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ANTIPERTENSIVI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79646">
                    <a:lumMod val="75000"/>
                  </a:srgbClr>
                </a:solidFill>
                <a:latin typeface="Calibri" pitchFamily="34" charset="0"/>
                <a:cs typeface="Arial" pitchFamily="34" charset="0"/>
              </a:rPr>
              <a:t>- 43%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7167564" y="2143125"/>
            <a:ext cx="357187" cy="35718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7167564" y="2714625"/>
            <a:ext cx="357187" cy="35718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Freccia bidirezionale orizzontale 19"/>
          <p:cNvSpPr/>
          <p:nvPr/>
        </p:nvSpPr>
        <p:spPr>
          <a:xfrm rot="5400000">
            <a:off x="5810250" y="4714875"/>
            <a:ext cx="642938" cy="357188"/>
          </a:xfrm>
          <a:prstGeom prst="leftRightArrow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5524500" y="5214939"/>
            <a:ext cx="12144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79646">
                    <a:lumMod val="75000"/>
                  </a:srgbClr>
                </a:solidFill>
                <a:latin typeface="Calibri" pitchFamily="34" charset="0"/>
                <a:cs typeface="Arial" pitchFamily="34" charset="0"/>
              </a:rPr>
              <a:t>+11%</a:t>
            </a:r>
          </a:p>
        </p:txBody>
      </p:sp>
      <p:sp>
        <p:nvSpPr>
          <p:cNvPr id="28" name="CasellaDiTesto 27"/>
          <p:cNvSpPr txBox="1">
            <a:spLocks noChangeArrowheads="1"/>
          </p:cNvSpPr>
          <p:nvPr/>
        </p:nvSpPr>
        <p:spPr bwMode="auto">
          <a:xfrm>
            <a:off x="5810250" y="5572126"/>
            <a:ext cx="857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>
                <a:solidFill>
                  <a:prstClr val="black"/>
                </a:solidFill>
              </a:rPr>
              <a:t>(GC)</a:t>
            </a:r>
          </a:p>
        </p:txBody>
      </p:sp>
    </p:spTree>
    <p:extLst>
      <p:ext uri="{BB962C8B-B14F-4D97-AF65-F5344CB8AC3E}">
        <p14:creationId xmlns:p14="http://schemas.microsoft.com/office/powerpoint/2010/main" val="77849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8" grpId="0"/>
      <p:bldP spid="9" grpId="0"/>
      <p:bldP spid="10" grpId="0"/>
      <p:bldP spid="11" grpId="0"/>
      <p:bldP spid="12" grpId="0" animBg="1"/>
      <p:bldP spid="13" grpId="0" animBg="1"/>
      <p:bldP spid="15" grpId="0" animBg="1"/>
      <p:bldP spid="16" grpId="0" animBg="1"/>
      <p:bldP spid="25" grpId="0" animBg="1"/>
      <p:bldP spid="26" grpId="0" animBg="1"/>
      <p:bldP spid="27" grpId="0" animBg="1"/>
      <p:bldP spid="20" grpId="0" animBg="1"/>
      <p:bldP spid="21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2024064" y="1785939"/>
          <a:ext cx="8286751" cy="3456087"/>
        </p:xfrm>
        <a:graphic>
          <a:graphicData uri="http://schemas.openxmlformats.org/drawingml/2006/table">
            <a:tbl>
              <a:tblPr/>
              <a:tblGrid>
                <a:gridCol w="2071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3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7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56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90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85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GI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(n. 70)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∆ (%)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p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1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Glicemia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(mg/dl)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112 ±29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100 ±25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-12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21 (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10.7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0.0003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HbA</a:t>
                      </a:r>
                      <a:r>
                        <a:rPr kumimoji="0" lang="it-IT" sz="20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1c</a:t>
                      </a:r>
                      <a:r>
                        <a:rPr kumimoji="0" lang="it-IT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(%)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6.4 ±1.1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 ±1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-0.4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±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0.4 (6.2)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&lt;0.0001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COL-T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(mg/dl)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192 ±36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183 ±35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-9 ±20 (4.9)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0.0004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HDL-C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(mg/dl)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52 ±14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54 ±13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+2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±7 (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3.8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LDL-C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(mg/dl)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114 ±32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107 ±32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-7 ±23 (6.1)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Trigliceridi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(mg/dl)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133 ±67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113 ±52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-20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±45 (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15.0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0.0114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388" name="CasellaDiTesto 3"/>
          <p:cNvSpPr txBox="1">
            <a:spLocks noChangeArrowheads="1"/>
          </p:cNvSpPr>
          <p:nvPr/>
        </p:nvSpPr>
        <p:spPr bwMode="auto">
          <a:xfrm>
            <a:off x="3575720" y="752476"/>
            <a:ext cx="44644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>
                <a:solidFill>
                  <a:prstClr val="black"/>
                </a:solidFill>
              </a:rPr>
              <a:t>VALORI EMATOCHIMICI</a:t>
            </a:r>
          </a:p>
        </p:txBody>
      </p:sp>
      <p:sp>
        <p:nvSpPr>
          <p:cNvPr id="6" name="Rettangolo 5"/>
          <p:cNvSpPr/>
          <p:nvPr/>
        </p:nvSpPr>
        <p:spPr>
          <a:xfrm>
            <a:off x="9953626" y="0"/>
            <a:ext cx="714375" cy="642938"/>
          </a:xfrm>
          <a:prstGeom prst="rect">
            <a:avLst/>
          </a:prstGeom>
          <a:gradFill>
            <a:gsLst>
              <a:gs pos="0">
                <a:srgbClr val="5E9EFF"/>
              </a:gs>
              <a:gs pos="0">
                <a:srgbClr val="85C2FF"/>
              </a:gs>
              <a:gs pos="41000">
                <a:srgbClr val="C4D6EB"/>
              </a:gs>
              <a:gs pos="100000">
                <a:schemeClr val="bg1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0453688" y="357188"/>
            <a:ext cx="214312" cy="571500"/>
          </a:xfrm>
          <a:prstGeom prst="rect">
            <a:avLst/>
          </a:prstGeom>
          <a:gradFill>
            <a:gsLst>
              <a:gs pos="2000">
                <a:schemeClr val="accent6">
                  <a:lumMod val="75000"/>
                </a:schemeClr>
              </a:gs>
              <a:gs pos="43000">
                <a:schemeClr val="accent6">
                  <a:lumMod val="60000"/>
                  <a:lumOff val="40000"/>
                </a:schemeClr>
              </a:gs>
              <a:gs pos="81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160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AutoShape 1"/>
          <p:cNvSpPr>
            <a:spLocks noChangeArrowheads="1"/>
          </p:cNvSpPr>
          <p:nvPr/>
        </p:nvSpPr>
        <p:spPr bwMode="auto">
          <a:xfrm>
            <a:off x="4381500" y="4143375"/>
            <a:ext cx="571500" cy="337100"/>
          </a:xfrm>
          <a:custGeom>
            <a:avLst/>
            <a:gdLst>
              <a:gd name="T0" fmla="*/ 571500 w 571500"/>
              <a:gd name="T1" fmla="*/ 166688 h 333375"/>
              <a:gd name="T2" fmla="*/ 285750 w 571500"/>
              <a:gd name="T3" fmla="*/ 333375 h 333375"/>
              <a:gd name="T4" fmla="*/ 0 w 571500"/>
              <a:gd name="T5" fmla="*/ 166688 h 333375"/>
              <a:gd name="T6" fmla="*/ 285750 w 571500"/>
              <a:gd name="T7" fmla="*/ 0 h 3333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71500"/>
              <a:gd name="T13" fmla="*/ 0 h 333375"/>
              <a:gd name="T14" fmla="*/ 571500 w 571500"/>
              <a:gd name="T15" fmla="*/ 333375 h 3333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1500" h="333375">
                <a:moveTo>
                  <a:pt x="0" y="0"/>
                </a:moveTo>
                <a:lnTo>
                  <a:pt x="1588" y="0"/>
                </a:lnTo>
                <a:lnTo>
                  <a:pt x="1588" y="928"/>
                </a:lnTo>
                <a:lnTo>
                  <a:pt x="0" y="92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sz="16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35%</a:t>
            </a:r>
          </a:p>
        </p:txBody>
      </p:sp>
      <p:sp>
        <p:nvSpPr>
          <p:cNvPr id="19458" name="AutoShape 2"/>
          <p:cNvSpPr>
            <a:spLocks noChangeArrowheads="1"/>
          </p:cNvSpPr>
          <p:nvPr/>
        </p:nvSpPr>
        <p:spPr bwMode="auto">
          <a:xfrm>
            <a:off x="1738314" y="5500689"/>
            <a:ext cx="5000625" cy="1000125"/>
          </a:xfrm>
          <a:custGeom>
            <a:avLst/>
            <a:gdLst>
              <a:gd name="T0" fmla="*/ 5000625 w 5000625"/>
              <a:gd name="T1" fmla="*/ 500063 h 1000125"/>
              <a:gd name="T2" fmla="*/ 2500313 w 5000625"/>
              <a:gd name="T3" fmla="*/ 1000125 h 1000125"/>
              <a:gd name="T4" fmla="*/ 0 w 5000625"/>
              <a:gd name="T5" fmla="*/ 500063 h 1000125"/>
              <a:gd name="T6" fmla="*/ 2500313 w 5000625"/>
              <a:gd name="T7" fmla="*/ 0 h 100012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000625"/>
              <a:gd name="T13" fmla="*/ 0 h 1000125"/>
              <a:gd name="T14" fmla="*/ 5000625 w 5000625"/>
              <a:gd name="T15" fmla="*/ 1000125 h 10001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00625" h="1000125">
                <a:moveTo>
                  <a:pt x="0" y="0"/>
                </a:moveTo>
                <a:lnTo>
                  <a:pt x="13891" y="0"/>
                </a:lnTo>
                <a:lnTo>
                  <a:pt x="13891" y="2778"/>
                </a:lnTo>
                <a:lnTo>
                  <a:pt x="0" y="2778"/>
                </a:lnTo>
                <a:lnTo>
                  <a:pt x="0" y="0"/>
                </a:lnTo>
                <a:close/>
              </a:path>
            </a:pathLst>
          </a:custGeom>
          <a:solidFill>
            <a:srgbClr val="4F81BD">
              <a:alpha val="0"/>
            </a:srgbClr>
          </a:solidFill>
          <a:ln w="19080" cap="flat">
            <a:solidFill>
              <a:srgbClr val="37609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9459" name="AutoShape 3"/>
          <p:cNvSpPr>
            <a:spLocks noChangeArrowheads="1"/>
          </p:cNvSpPr>
          <p:nvPr/>
        </p:nvSpPr>
        <p:spPr bwMode="auto">
          <a:xfrm>
            <a:off x="4310064" y="4071938"/>
            <a:ext cx="642937" cy="500062"/>
          </a:xfrm>
          <a:custGeom>
            <a:avLst/>
            <a:gdLst>
              <a:gd name="T0" fmla="*/ 642937 w 642937"/>
              <a:gd name="T1" fmla="*/ 250031 h 500062"/>
              <a:gd name="T2" fmla="*/ 321469 w 642937"/>
              <a:gd name="T3" fmla="*/ 500062 h 500062"/>
              <a:gd name="T4" fmla="*/ 0 w 642937"/>
              <a:gd name="T5" fmla="*/ 250031 h 500062"/>
              <a:gd name="T6" fmla="*/ 321469 w 642937"/>
              <a:gd name="T7" fmla="*/ 0 h 50006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642937"/>
              <a:gd name="T13" fmla="*/ 0 h 500062"/>
              <a:gd name="T14" fmla="*/ 642937 w 642937"/>
              <a:gd name="T15" fmla="*/ 500062 h 5000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42937" h="500062">
                <a:moveTo>
                  <a:pt x="0" y="695"/>
                </a:moveTo>
                <a:lnTo>
                  <a:pt x="893" y="695"/>
                </a:lnTo>
                <a:lnTo>
                  <a:pt x="180" y="90"/>
                </a:lnTo>
                <a:lnTo>
                  <a:pt x="893" y="695"/>
                </a:lnTo>
                <a:lnTo>
                  <a:pt x="270" y="90"/>
                </a:lnTo>
                <a:lnTo>
                  <a:pt x="0" y="695"/>
                </a:lnTo>
                <a:close/>
              </a:path>
            </a:pathLst>
          </a:custGeom>
          <a:solidFill>
            <a:srgbClr val="E46C0A">
              <a:alpha val="0"/>
            </a:srgbClr>
          </a:solidFill>
          <a:ln w="25560" cap="flat">
            <a:solidFill>
              <a:srgbClr val="37609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2773" name="AutoShape 4"/>
          <p:cNvSpPr>
            <a:spLocks noChangeArrowheads="1"/>
          </p:cNvSpPr>
          <p:nvPr/>
        </p:nvSpPr>
        <p:spPr bwMode="auto">
          <a:xfrm>
            <a:off x="3667125" y="500064"/>
            <a:ext cx="4857750" cy="460211"/>
          </a:xfrm>
          <a:custGeom>
            <a:avLst/>
            <a:gdLst>
              <a:gd name="T0" fmla="*/ 4857750 w 4857750"/>
              <a:gd name="T1" fmla="*/ 227806 h 455612"/>
              <a:gd name="T2" fmla="*/ 2428875 w 4857750"/>
              <a:gd name="T3" fmla="*/ 455612 h 455612"/>
              <a:gd name="T4" fmla="*/ 0 w 4857750"/>
              <a:gd name="T5" fmla="*/ 227806 h 455612"/>
              <a:gd name="T6" fmla="*/ 2428875 w 4857750"/>
              <a:gd name="T7" fmla="*/ 0 h 4556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4857750"/>
              <a:gd name="T13" fmla="*/ 0 h 455612"/>
              <a:gd name="T14" fmla="*/ 4857750 w 4857750"/>
              <a:gd name="T15" fmla="*/ 455612 h 4556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57750" h="455612">
                <a:moveTo>
                  <a:pt x="0" y="0"/>
                </a:moveTo>
                <a:lnTo>
                  <a:pt x="13494" y="0"/>
                </a:lnTo>
                <a:lnTo>
                  <a:pt x="13494" y="1268"/>
                </a:lnTo>
                <a:lnTo>
                  <a:pt x="0" y="126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sz="2400" b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Metabolismo glucidico</a:t>
            </a:r>
          </a:p>
        </p:txBody>
      </p:sp>
      <p:graphicFrame>
        <p:nvGraphicFramePr>
          <p:cNvPr id="32774" name="Object 5"/>
          <p:cNvGraphicFramePr>
            <a:graphicFrameLocks noChangeAspect="1"/>
          </p:cNvGraphicFramePr>
          <p:nvPr/>
        </p:nvGraphicFramePr>
        <p:xfrm>
          <a:off x="1809750" y="1571626"/>
          <a:ext cx="4319588" cy="251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r:id="rId4" imgW="4415989" imgH="2577462" progId="">
                  <p:embed/>
                </p:oleObj>
              </mc:Choice>
              <mc:Fallback>
                <p:oleObj r:id="rId4" imgW="4415989" imgH="2577462" progId="">
                  <p:embed/>
                  <p:pic>
                    <p:nvPicPr>
                      <p:cNvPr id="3277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0" y="1571626"/>
                        <a:ext cx="4319588" cy="2519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2" name="AutoShape 6"/>
          <p:cNvSpPr>
            <a:spLocks noChangeArrowheads="1"/>
          </p:cNvSpPr>
          <p:nvPr/>
        </p:nvSpPr>
        <p:spPr bwMode="auto">
          <a:xfrm>
            <a:off x="2738438" y="4162425"/>
            <a:ext cx="1643062" cy="337100"/>
          </a:xfrm>
          <a:custGeom>
            <a:avLst/>
            <a:gdLst>
              <a:gd name="T0" fmla="*/ 1643062 w 1643062"/>
              <a:gd name="T1" fmla="*/ 166688 h 333375"/>
              <a:gd name="T2" fmla="*/ 821531 w 1643062"/>
              <a:gd name="T3" fmla="*/ 333375 h 333375"/>
              <a:gd name="T4" fmla="*/ 0 w 1643062"/>
              <a:gd name="T5" fmla="*/ 166688 h 333375"/>
              <a:gd name="T6" fmla="*/ 821531 w 1643062"/>
              <a:gd name="T7" fmla="*/ 0 h 3333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643062"/>
              <a:gd name="T13" fmla="*/ 0 h 333375"/>
              <a:gd name="T14" fmla="*/ 1643062 w 1643062"/>
              <a:gd name="T15" fmla="*/ 333375 h 3333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43062" h="333375">
                <a:moveTo>
                  <a:pt x="0" y="0"/>
                </a:moveTo>
                <a:lnTo>
                  <a:pt x="4564" y="0"/>
                </a:lnTo>
                <a:lnTo>
                  <a:pt x="4564" y="928"/>
                </a:lnTo>
                <a:lnTo>
                  <a:pt x="0" y="92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sz="1600" b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≤100 mg/dl   </a:t>
            </a:r>
            <a:r>
              <a:rPr lang="it-IT" altLang="it-IT" sz="16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→ </a:t>
            </a:r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auto">
          <a:xfrm>
            <a:off x="1738314" y="5786439"/>
            <a:ext cx="1571625" cy="395287"/>
          </a:xfrm>
          <a:custGeom>
            <a:avLst/>
            <a:gdLst>
              <a:gd name="T0" fmla="*/ 1571625 w 1571625"/>
              <a:gd name="T1" fmla="*/ 197644 h 395287"/>
              <a:gd name="T2" fmla="*/ 785813 w 1571625"/>
              <a:gd name="T3" fmla="*/ 395287 h 395287"/>
              <a:gd name="T4" fmla="*/ 0 w 1571625"/>
              <a:gd name="T5" fmla="*/ 197644 h 395287"/>
              <a:gd name="T6" fmla="*/ 785813 w 1571625"/>
              <a:gd name="T7" fmla="*/ 0 h 39528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571625"/>
              <a:gd name="T13" fmla="*/ 0 h 395287"/>
              <a:gd name="T14" fmla="*/ 1571625 w 1571625"/>
              <a:gd name="T15" fmla="*/ 395287 h 3952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71625" h="395287">
                <a:moveTo>
                  <a:pt x="0" y="0"/>
                </a:moveTo>
                <a:lnTo>
                  <a:pt x="4366" y="0"/>
                </a:lnTo>
                <a:lnTo>
                  <a:pt x="4366" y="1099"/>
                </a:lnTo>
                <a:lnTo>
                  <a:pt x="0" y="10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b="1">
                <a:solidFill>
                  <a:srgbClr val="E46C0A"/>
                </a:solidFill>
                <a:latin typeface="Calibri" panose="020F0502020204030204" pitchFamily="34" charset="0"/>
                <a:cs typeface="Arial" pitchFamily="34" charset="0"/>
              </a:rPr>
              <a:t>DIABETICI</a:t>
            </a:r>
            <a:r>
              <a:rPr lang="it-IT" altLang="it-IT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it-IT" altLang="it-IT" sz="2000" b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GI</a:t>
            </a:r>
          </a:p>
        </p:txBody>
      </p:sp>
      <p:sp>
        <p:nvSpPr>
          <p:cNvPr id="19464" name="AutoShape 8"/>
          <p:cNvSpPr>
            <a:spLocks noChangeArrowheads="1"/>
          </p:cNvSpPr>
          <p:nvPr/>
        </p:nvSpPr>
        <p:spPr bwMode="auto">
          <a:xfrm>
            <a:off x="7381876" y="5786439"/>
            <a:ext cx="1571625" cy="395287"/>
          </a:xfrm>
          <a:custGeom>
            <a:avLst/>
            <a:gdLst>
              <a:gd name="T0" fmla="*/ 1571625 w 1571625"/>
              <a:gd name="T1" fmla="*/ 197644 h 395287"/>
              <a:gd name="T2" fmla="*/ 785813 w 1571625"/>
              <a:gd name="T3" fmla="*/ 395287 h 395287"/>
              <a:gd name="T4" fmla="*/ 0 w 1571625"/>
              <a:gd name="T5" fmla="*/ 197644 h 395287"/>
              <a:gd name="T6" fmla="*/ 785813 w 1571625"/>
              <a:gd name="T7" fmla="*/ 0 h 39528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571625"/>
              <a:gd name="T13" fmla="*/ 0 h 395287"/>
              <a:gd name="T14" fmla="*/ 1571625 w 1571625"/>
              <a:gd name="T15" fmla="*/ 395287 h 3952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71625" h="395287">
                <a:moveTo>
                  <a:pt x="0" y="0"/>
                </a:moveTo>
                <a:lnTo>
                  <a:pt x="4366" y="0"/>
                </a:lnTo>
                <a:lnTo>
                  <a:pt x="4366" y="1099"/>
                </a:lnTo>
                <a:lnTo>
                  <a:pt x="0" y="10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b="1">
                <a:solidFill>
                  <a:srgbClr val="E46C0A"/>
                </a:solidFill>
                <a:latin typeface="Calibri" panose="020F0502020204030204" pitchFamily="34" charset="0"/>
                <a:cs typeface="Arial" pitchFamily="34" charset="0"/>
              </a:rPr>
              <a:t>DIABETICI</a:t>
            </a:r>
            <a:r>
              <a:rPr lang="it-IT" altLang="it-IT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it-IT" altLang="it-IT" sz="2000" b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GC</a:t>
            </a:r>
            <a:r>
              <a:rPr lang="it-IT" altLang="it-IT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:</a:t>
            </a:r>
          </a:p>
        </p:txBody>
      </p:sp>
      <p:sp>
        <p:nvSpPr>
          <p:cNvPr id="19465" name="AutoShape 9"/>
          <p:cNvSpPr>
            <a:spLocks noChangeArrowheads="1"/>
          </p:cNvSpPr>
          <p:nvPr/>
        </p:nvSpPr>
        <p:spPr bwMode="auto">
          <a:xfrm>
            <a:off x="3738564" y="5600700"/>
            <a:ext cx="3214687" cy="395288"/>
          </a:xfrm>
          <a:custGeom>
            <a:avLst/>
            <a:gdLst>
              <a:gd name="T0" fmla="*/ 3214687 w 3214687"/>
              <a:gd name="T1" fmla="*/ 197644 h 395288"/>
              <a:gd name="T2" fmla="*/ 1607344 w 3214687"/>
              <a:gd name="T3" fmla="*/ 395288 h 395288"/>
              <a:gd name="T4" fmla="*/ 0 w 3214687"/>
              <a:gd name="T5" fmla="*/ 197644 h 395288"/>
              <a:gd name="T6" fmla="*/ 1607344 w 3214687"/>
              <a:gd name="T7" fmla="*/ 0 h 395288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214687"/>
              <a:gd name="T13" fmla="*/ 0 h 395288"/>
              <a:gd name="T14" fmla="*/ 3214687 w 3214687"/>
              <a:gd name="T15" fmla="*/ 395288 h 395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14687" h="395288">
                <a:moveTo>
                  <a:pt x="0" y="0"/>
                </a:moveTo>
                <a:lnTo>
                  <a:pt x="8930" y="0"/>
                </a:lnTo>
                <a:lnTo>
                  <a:pt x="8930" y="1099"/>
                </a:lnTo>
                <a:lnTo>
                  <a:pt x="0" y="10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sz="16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139 ±30 mg/dl → </a:t>
            </a:r>
            <a:r>
              <a:rPr lang="it-IT" altLang="it-IT" sz="2000" b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122</a:t>
            </a:r>
            <a:r>
              <a:rPr lang="it-IT" altLang="it-IT" sz="1600" b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it-IT" altLang="it-IT" sz="16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±26 mg/dl</a:t>
            </a:r>
          </a:p>
        </p:txBody>
      </p:sp>
      <p:sp>
        <p:nvSpPr>
          <p:cNvPr id="19466" name="AutoShape 10"/>
          <p:cNvSpPr>
            <a:spLocks noChangeArrowheads="1"/>
          </p:cNvSpPr>
          <p:nvPr/>
        </p:nvSpPr>
        <p:spPr bwMode="auto">
          <a:xfrm>
            <a:off x="8953501" y="5672139"/>
            <a:ext cx="1857375" cy="395287"/>
          </a:xfrm>
          <a:custGeom>
            <a:avLst/>
            <a:gdLst>
              <a:gd name="T0" fmla="*/ 1857375 w 1857375"/>
              <a:gd name="T1" fmla="*/ 197644 h 395287"/>
              <a:gd name="T2" fmla="*/ 928688 w 1857375"/>
              <a:gd name="T3" fmla="*/ 395287 h 395287"/>
              <a:gd name="T4" fmla="*/ 0 w 1857375"/>
              <a:gd name="T5" fmla="*/ 197644 h 395287"/>
              <a:gd name="T6" fmla="*/ 928688 w 1857375"/>
              <a:gd name="T7" fmla="*/ 0 h 39528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857375"/>
              <a:gd name="T13" fmla="*/ 0 h 395287"/>
              <a:gd name="T14" fmla="*/ 1857375 w 1857375"/>
              <a:gd name="T15" fmla="*/ 395287 h 3952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57375" h="395287">
                <a:moveTo>
                  <a:pt x="0" y="0"/>
                </a:moveTo>
                <a:lnTo>
                  <a:pt x="5159" y="0"/>
                </a:lnTo>
                <a:lnTo>
                  <a:pt x="5159" y="1099"/>
                </a:lnTo>
                <a:lnTo>
                  <a:pt x="0" y="10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sz="2000" b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150</a:t>
            </a:r>
            <a:r>
              <a:rPr lang="it-IT" altLang="it-IT" sz="16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 ±32 mg/dl</a:t>
            </a:r>
          </a:p>
        </p:txBody>
      </p:sp>
      <p:sp>
        <p:nvSpPr>
          <p:cNvPr id="19467" name="AutoShape 11"/>
          <p:cNvSpPr>
            <a:spLocks noChangeArrowheads="1"/>
          </p:cNvSpPr>
          <p:nvPr/>
        </p:nvSpPr>
        <p:spPr bwMode="auto">
          <a:xfrm>
            <a:off x="3738563" y="5929314"/>
            <a:ext cx="2286000" cy="395287"/>
          </a:xfrm>
          <a:custGeom>
            <a:avLst/>
            <a:gdLst>
              <a:gd name="T0" fmla="*/ 2286000 w 2286000"/>
              <a:gd name="T1" fmla="*/ 197644 h 395287"/>
              <a:gd name="T2" fmla="*/ 1143000 w 2286000"/>
              <a:gd name="T3" fmla="*/ 395287 h 395287"/>
              <a:gd name="T4" fmla="*/ 0 w 2286000"/>
              <a:gd name="T5" fmla="*/ 197644 h 395287"/>
              <a:gd name="T6" fmla="*/ 1143000 w 2286000"/>
              <a:gd name="T7" fmla="*/ 0 h 39528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286000"/>
              <a:gd name="T13" fmla="*/ 0 h 395287"/>
              <a:gd name="T14" fmla="*/ 2286000 w 2286000"/>
              <a:gd name="T15" fmla="*/ 395287 h 3952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86000" h="395287">
                <a:moveTo>
                  <a:pt x="0" y="0"/>
                </a:moveTo>
                <a:lnTo>
                  <a:pt x="6350" y="0"/>
                </a:lnTo>
                <a:lnTo>
                  <a:pt x="6350" y="1099"/>
                </a:lnTo>
                <a:lnTo>
                  <a:pt x="0" y="10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sz="16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7.4 ±1% → </a:t>
            </a:r>
            <a:r>
              <a:rPr lang="it-IT" altLang="it-IT" sz="2000" b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6.8</a:t>
            </a:r>
            <a:r>
              <a:rPr lang="it-IT" altLang="it-IT" sz="16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 ±1 %</a:t>
            </a:r>
          </a:p>
        </p:txBody>
      </p:sp>
      <p:sp>
        <p:nvSpPr>
          <p:cNvPr id="19468" name="AutoShape 12"/>
          <p:cNvSpPr>
            <a:spLocks noChangeArrowheads="1"/>
          </p:cNvSpPr>
          <p:nvPr/>
        </p:nvSpPr>
        <p:spPr bwMode="auto">
          <a:xfrm>
            <a:off x="6810375" y="5857875"/>
            <a:ext cx="571500" cy="285750"/>
          </a:xfrm>
          <a:custGeom>
            <a:avLst/>
            <a:gdLst>
              <a:gd name="T0" fmla="*/ 571500 w 571500"/>
              <a:gd name="T1" fmla="*/ 142875 h 285750"/>
              <a:gd name="T2" fmla="*/ 285750 w 571500"/>
              <a:gd name="T3" fmla="*/ 285750 h 285750"/>
              <a:gd name="T4" fmla="*/ 0 w 571500"/>
              <a:gd name="T5" fmla="*/ 142875 h 285750"/>
              <a:gd name="T6" fmla="*/ 285750 w 571500"/>
              <a:gd name="T7" fmla="*/ 0 h 2857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71500"/>
              <a:gd name="T13" fmla="*/ 0 h 285750"/>
              <a:gd name="T14" fmla="*/ 571500 w 571500"/>
              <a:gd name="T15" fmla="*/ 285750 h 2857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1500" h="285750">
                <a:moveTo>
                  <a:pt x="0" y="397"/>
                </a:moveTo>
                <a:lnTo>
                  <a:pt x="-1151" y="0"/>
                </a:lnTo>
                <a:lnTo>
                  <a:pt x="-1151" y="4034"/>
                </a:lnTo>
                <a:lnTo>
                  <a:pt x="2739" y="4034"/>
                </a:lnTo>
                <a:lnTo>
                  <a:pt x="2739" y="0"/>
                </a:lnTo>
                <a:lnTo>
                  <a:pt x="1588" y="397"/>
                </a:lnTo>
                <a:lnTo>
                  <a:pt x="2739" y="794"/>
                </a:lnTo>
                <a:lnTo>
                  <a:pt x="2739" y="-3240"/>
                </a:lnTo>
                <a:lnTo>
                  <a:pt x="-1151" y="-3240"/>
                </a:lnTo>
                <a:lnTo>
                  <a:pt x="-1151" y="794"/>
                </a:lnTo>
                <a:lnTo>
                  <a:pt x="0" y="397"/>
                </a:lnTo>
                <a:close/>
              </a:path>
            </a:pathLst>
          </a:custGeom>
          <a:solidFill>
            <a:srgbClr val="E46C0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9469" name="AutoShape 13"/>
          <p:cNvSpPr>
            <a:spLocks noChangeArrowheads="1"/>
          </p:cNvSpPr>
          <p:nvPr/>
        </p:nvSpPr>
        <p:spPr bwMode="auto">
          <a:xfrm>
            <a:off x="8953500" y="6000750"/>
            <a:ext cx="1214438" cy="395288"/>
          </a:xfrm>
          <a:custGeom>
            <a:avLst/>
            <a:gdLst>
              <a:gd name="T0" fmla="*/ 1214438 w 1214438"/>
              <a:gd name="T1" fmla="*/ 197644 h 395288"/>
              <a:gd name="T2" fmla="*/ 607219 w 1214438"/>
              <a:gd name="T3" fmla="*/ 395288 h 395288"/>
              <a:gd name="T4" fmla="*/ 0 w 1214438"/>
              <a:gd name="T5" fmla="*/ 197644 h 395288"/>
              <a:gd name="T6" fmla="*/ 607219 w 1214438"/>
              <a:gd name="T7" fmla="*/ 0 h 395288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214438"/>
              <a:gd name="T13" fmla="*/ 0 h 395288"/>
              <a:gd name="T14" fmla="*/ 1214438 w 1214438"/>
              <a:gd name="T15" fmla="*/ 395288 h 395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14438" h="395288">
                <a:moveTo>
                  <a:pt x="0" y="0"/>
                </a:moveTo>
                <a:lnTo>
                  <a:pt x="3373" y="0"/>
                </a:lnTo>
                <a:lnTo>
                  <a:pt x="3373" y="1099"/>
                </a:lnTo>
                <a:lnTo>
                  <a:pt x="0" y="10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sz="2000" b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7.4</a:t>
            </a:r>
            <a:r>
              <a:rPr lang="it-IT" altLang="it-IT" sz="16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 ±1 %</a:t>
            </a:r>
          </a:p>
        </p:txBody>
      </p:sp>
      <p:sp>
        <p:nvSpPr>
          <p:cNvPr id="19470" name="AutoShape 14"/>
          <p:cNvSpPr>
            <a:spLocks noChangeArrowheads="1"/>
          </p:cNvSpPr>
          <p:nvPr/>
        </p:nvSpPr>
        <p:spPr bwMode="auto">
          <a:xfrm>
            <a:off x="3167064" y="5857875"/>
            <a:ext cx="428625" cy="285750"/>
          </a:xfrm>
          <a:custGeom>
            <a:avLst/>
            <a:gdLst>
              <a:gd name="T0" fmla="*/ 428625 w 428625"/>
              <a:gd name="T1" fmla="*/ 142875 h 285750"/>
              <a:gd name="T2" fmla="*/ 214313 w 428625"/>
              <a:gd name="T3" fmla="*/ 285750 h 285750"/>
              <a:gd name="T4" fmla="*/ 0 w 428625"/>
              <a:gd name="T5" fmla="*/ 142875 h 285750"/>
              <a:gd name="T6" fmla="*/ 214313 w 428625"/>
              <a:gd name="T7" fmla="*/ 0 h 2857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428625"/>
              <a:gd name="T13" fmla="*/ 0 h 285750"/>
              <a:gd name="T14" fmla="*/ 428625 w 428625"/>
              <a:gd name="T15" fmla="*/ 285750 h 2857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8625" h="285750">
                <a:moveTo>
                  <a:pt x="0" y="4034"/>
                </a:moveTo>
                <a:lnTo>
                  <a:pt x="2342" y="4034"/>
                </a:lnTo>
                <a:lnTo>
                  <a:pt x="2342" y="0"/>
                </a:lnTo>
                <a:lnTo>
                  <a:pt x="1191" y="397"/>
                </a:lnTo>
                <a:lnTo>
                  <a:pt x="2342" y="794"/>
                </a:lnTo>
                <a:lnTo>
                  <a:pt x="2342" y="-3240"/>
                </a:lnTo>
                <a:lnTo>
                  <a:pt x="0" y="-3240"/>
                </a:lnTo>
                <a:lnTo>
                  <a:pt x="0" y="4034"/>
                </a:lnTo>
                <a:close/>
              </a:path>
            </a:pathLst>
          </a:custGeom>
          <a:solidFill>
            <a:srgbClr val="E46C0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2784" name="AutoShape 15"/>
          <p:cNvSpPr>
            <a:spLocks noChangeArrowheads="1"/>
          </p:cNvSpPr>
          <p:nvPr/>
        </p:nvSpPr>
        <p:spPr bwMode="auto">
          <a:xfrm>
            <a:off x="9953626" y="0"/>
            <a:ext cx="714375" cy="642938"/>
          </a:xfrm>
          <a:custGeom>
            <a:avLst/>
            <a:gdLst>
              <a:gd name="T0" fmla="*/ 714375 w 714375"/>
              <a:gd name="T1" fmla="*/ 321469 h 642938"/>
              <a:gd name="T2" fmla="*/ 357188 w 714375"/>
              <a:gd name="T3" fmla="*/ 642938 h 642938"/>
              <a:gd name="T4" fmla="*/ 0 w 714375"/>
              <a:gd name="T5" fmla="*/ 321469 h 642938"/>
              <a:gd name="T6" fmla="*/ 357188 w 714375"/>
              <a:gd name="T7" fmla="*/ 0 h 642938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714375"/>
              <a:gd name="T13" fmla="*/ 0 h 642938"/>
              <a:gd name="T14" fmla="*/ 714375 w 714375"/>
              <a:gd name="T15" fmla="*/ 642938 h 6429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14375" h="642938">
                <a:moveTo>
                  <a:pt x="0" y="0"/>
                </a:moveTo>
                <a:lnTo>
                  <a:pt x="1984" y="0"/>
                </a:lnTo>
                <a:lnTo>
                  <a:pt x="1984" y="1786"/>
                </a:lnTo>
                <a:lnTo>
                  <a:pt x="0" y="178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C4D6EB"/>
              </a:gs>
            </a:gsLst>
            <a:lin ang="186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2785" name="AutoShape 16"/>
          <p:cNvSpPr>
            <a:spLocks noChangeArrowheads="1"/>
          </p:cNvSpPr>
          <p:nvPr/>
        </p:nvSpPr>
        <p:spPr bwMode="auto">
          <a:xfrm>
            <a:off x="10453688" y="357188"/>
            <a:ext cx="214312" cy="571500"/>
          </a:xfrm>
          <a:custGeom>
            <a:avLst/>
            <a:gdLst>
              <a:gd name="T0" fmla="*/ 214312 w 214312"/>
              <a:gd name="T1" fmla="*/ 285750 h 571500"/>
              <a:gd name="T2" fmla="*/ 107156 w 214312"/>
              <a:gd name="T3" fmla="*/ 571500 h 571500"/>
              <a:gd name="T4" fmla="*/ 0 w 214312"/>
              <a:gd name="T5" fmla="*/ 285750 h 571500"/>
              <a:gd name="T6" fmla="*/ 107156 w 214312"/>
              <a:gd name="T7" fmla="*/ 0 h 5715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4312"/>
              <a:gd name="T13" fmla="*/ 0 h 571500"/>
              <a:gd name="T14" fmla="*/ 214312 w 214312"/>
              <a:gd name="T15" fmla="*/ 571500 h 5715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4312" h="571500">
                <a:moveTo>
                  <a:pt x="0" y="0"/>
                </a:moveTo>
                <a:lnTo>
                  <a:pt x="595" y="0"/>
                </a:lnTo>
                <a:lnTo>
                  <a:pt x="595" y="1588"/>
                </a:lnTo>
                <a:lnTo>
                  <a:pt x="0" y="1588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E46C0A"/>
              </a:gs>
              <a:gs pos="100000">
                <a:srgbClr val="FAC0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2786" name="Line 17"/>
          <p:cNvSpPr>
            <a:spLocks noChangeShapeType="1"/>
          </p:cNvSpPr>
          <p:nvPr/>
        </p:nvSpPr>
        <p:spPr bwMode="auto">
          <a:xfrm>
            <a:off x="1524001" y="214314"/>
            <a:ext cx="8429625" cy="1587"/>
          </a:xfrm>
          <a:prstGeom prst="line">
            <a:avLst/>
          </a:prstGeom>
          <a:noFill/>
          <a:ln w="15840">
            <a:solidFill>
              <a:srgbClr val="E46C0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graphicFrame>
        <p:nvGraphicFramePr>
          <p:cNvPr id="32787" name="Object 18"/>
          <p:cNvGraphicFramePr>
            <a:graphicFrameLocks noChangeAspect="1"/>
          </p:cNvGraphicFramePr>
          <p:nvPr/>
        </p:nvGraphicFramePr>
        <p:xfrm>
          <a:off x="6096000" y="1571626"/>
          <a:ext cx="4319588" cy="252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r:id="rId6" imgW="4415989" imgH="2581512" progId="">
                  <p:embed/>
                </p:oleObj>
              </mc:Choice>
              <mc:Fallback>
                <p:oleObj r:id="rId6" imgW="4415989" imgH="2581512" progId="">
                  <p:embed/>
                  <p:pic>
                    <p:nvPicPr>
                      <p:cNvPr id="32787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571626"/>
                        <a:ext cx="4319588" cy="252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88" name="AutoShape 19"/>
          <p:cNvSpPr>
            <a:spLocks noChangeArrowheads="1"/>
          </p:cNvSpPr>
          <p:nvPr/>
        </p:nvSpPr>
        <p:spPr bwMode="auto">
          <a:xfrm>
            <a:off x="3095626" y="1143000"/>
            <a:ext cx="1857375" cy="337100"/>
          </a:xfrm>
          <a:custGeom>
            <a:avLst/>
            <a:gdLst>
              <a:gd name="T0" fmla="*/ 1857375 w 1857375"/>
              <a:gd name="T1" fmla="*/ 166688 h 333375"/>
              <a:gd name="T2" fmla="*/ 928688 w 1857375"/>
              <a:gd name="T3" fmla="*/ 333375 h 333375"/>
              <a:gd name="T4" fmla="*/ 0 w 1857375"/>
              <a:gd name="T5" fmla="*/ 166688 h 333375"/>
              <a:gd name="T6" fmla="*/ 928688 w 1857375"/>
              <a:gd name="T7" fmla="*/ 0 h 3333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857375"/>
              <a:gd name="T13" fmla="*/ 0 h 333375"/>
              <a:gd name="T14" fmla="*/ 1857375 w 1857375"/>
              <a:gd name="T15" fmla="*/ 333375 h 3333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57375" h="333375">
                <a:moveTo>
                  <a:pt x="0" y="0"/>
                </a:moveTo>
                <a:lnTo>
                  <a:pt x="5159" y="0"/>
                </a:lnTo>
                <a:lnTo>
                  <a:pt x="5159" y="928"/>
                </a:lnTo>
                <a:lnTo>
                  <a:pt x="0" y="92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sz="1600" b="1" u="sng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GLICEMIA BASALE</a:t>
            </a:r>
          </a:p>
        </p:txBody>
      </p:sp>
      <p:sp>
        <p:nvSpPr>
          <p:cNvPr id="32789" name="AutoShape 20"/>
          <p:cNvSpPr>
            <a:spLocks noChangeArrowheads="1"/>
          </p:cNvSpPr>
          <p:nvPr/>
        </p:nvSpPr>
        <p:spPr bwMode="auto">
          <a:xfrm>
            <a:off x="7310438" y="1143000"/>
            <a:ext cx="2214562" cy="337100"/>
          </a:xfrm>
          <a:custGeom>
            <a:avLst/>
            <a:gdLst>
              <a:gd name="T0" fmla="*/ 2214562 w 2214562"/>
              <a:gd name="T1" fmla="*/ 166688 h 333375"/>
              <a:gd name="T2" fmla="*/ 1107281 w 2214562"/>
              <a:gd name="T3" fmla="*/ 333375 h 333375"/>
              <a:gd name="T4" fmla="*/ 0 w 2214562"/>
              <a:gd name="T5" fmla="*/ 166688 h 333375"/>
              <a:gd name="T6" fmla="*/ 1107281 w 2214562"/>
              <a:gd name="T7" fmla="*/ 0 h 3333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214562"/>
              <a:gd name="T13" fmla="*/ 0 h 333375"/>
              <a:gd name="T14" fmla="*/ 2214562 w 2214562"/>
              <a:gd name="T15" fmla="*/ 333375 h 3333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14562" h="333375">
                <a:moveTo>
                  <a:pt x="0" y="0"/>
                </a:moveTo>
                <a:lnTo>
                  <a:pt x="6152" y="0"/>
                </a:lnTo>
                <a:lnTo>
                  <a:pt x="6152" y="928"/>
                </a:lnTo>
                <a:lnTo>
                  <a:pt x="0" y="92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sz="1600" b="1" u="sng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EMOGLOBINA GLICATA</a:t>
            </a:r>
          </a:p>
        </p:txBody>
      </p:sp>
      <p:sp>
        <p:nvSpPr>
          <p:cNvPr id="19477" name="AutoShape 21"/>
          <p:cNvSpPr>
            <a:spLocks noChangeArrowheads="1"/>
          </p:cNvSpPr>
          <p:nvPr/>
        </p:nvSpPr>
        <p:spPr bwMode="auto">
          <a:xfrm>
            <a:off x="8882063" y="5572125"/>
            <a:ext cx="214312" cy="857250"/>
          </a:xfrm>
          <a:custGeom>
            <a:avLst/>
            <a:gdLst>
              <a:gd name="T0" fmla="*/ 214312 w 214312"/>
              <a:gd name="T1" fmla="*/ 428625 h 857250"/>
              <a:gd name="T2" fmla="*/ 107156 w 214312"/>
              <a:gd name="T3" fmla="*/ 857250 h 857250"/>
              <a:gd name="T4" fmla="*/ 0 w 214312"/>
              <a:gd name="T5" fmla="*/ 428625 h 857250"/>
              <a:gd name="T6" fmla="*/ 107156 w 214312"/>
              <a:gd name="T7" fmla="*/ 0 h 8572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4312"/>
              <a:gd name="T13" fmla="*/ 0 h 857250"/>
              <a:gd name="T14" fmla="*/ 214312 w 214312"/>
              <a:gd name="T15" fmla="*/ 857250 h 8572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4312" h="857250" stroke="0">
                <a:moveTo>
                  <a:pt x="595" y="2381"/>
                </a:moveTo>
                <a:lnTo>
                  <a:pt x="298" y="-681"/>
                </a:lnTo>
                <a:lnTo>
                  <a:pt x="90" y="90"/>
                </a:lnTo>
                <a:lnTo>
                  <a:pt x="298" y="-1754"/>
                </a:lnTo>
                <a:lnTo>
                  <a:pt x="298" y="-681"/>
                </a:lnTo>
                <a:lnTo>
                  <a:pt x="0" y="65446"/>
                </a:lnTo>
                <a:lnTo>
                  <a:pt x="298" y="-681"/>
                </a:lnTo>
                <a:lnTo>
                  <a:pt x="595" y="2381"/>
                </a:lnTo>
                <a:close/>
              </a:path>
              <a:path w="214312" h="857250" fill="none">
                <a:moveTo>
                  <a:pt x="90" y="65446"/>
                </a:moveTo>
                <a:lnTo>
                  <a:pt x="298" y="-681"/>
                </a:lnTo>
                <a:lnTo>
                  <a:pt x="180" y="90"/>
                </a:lnTo>
                <a:lnTo>
                  <a:pt x="595" y="2381"/>
                </a:lnTo>
                <a:lnTo>
                  <a:pt x="298" y="-681"/>
                </a:lnTo>
                <a:lnTo>
                  <a:pt x="90" y="90"/>
                </a:lnTo>
              </a:path>
            </a:pathLst>
          </a:custGeom>
          <a:noFill/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9478" name="AutoShape 22"/>
          <p:cNvSpPr>
            <a:spLocks noChangeArrowheads="1"/>
          </p:cNvSpPr>
          <p:nvPr/>
        </p:nvSpPr>
        <p:spPr bwMode="auto">
          <a:xfrm>
            <a:off x="1738314" y="4786314"/>
            <a:ext cx="5000625" cy="517525"/>
          </a:xfrm>
          <a:custGeom>
            <a:avLst/>
            <a:gdLst>
              <a:gd name="T0" fmla="*/ 5000625 w 5000625"/>
              <a:gd name="T1" fmla="*/ 258763 h 517525"/>
              <a:gd name="T2" fmla="*/ 2500313 w 5000625"/>
              <a:gd name="T3" fmla="*/ 517525 h 517525"/>
              <a:gd name="T4" fmla="*/ 0 w 5000625"/>
              <a:gd name="T5" fmla="*/ 258763 h 517525"/>
              <a:gd name="T6" fmla="*/ 2500313 w 5000625"/>
              <a:gd name="T7" fmla="*/ 0 h 51752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000625"/>
              <a:gd name="T13" fmla="*/ 0 h 517525"/>
              <a:gd name="T14" fmla="*/ 5000625 w 5000625"/>
              <a:gd name="T15" fmla="*/ 517525 h 5175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00625" h="517525">
                <a:moveTo>
                  <a:pt x="0" y="0"/>
                </a:moveTo>
                <a:lnTo>
                  <a:pt x="13891" y="0"/>
                </a:lnTo>
                <a:lnTo>
                  <a:pt x="13891" y="1437"/>
                </a:lnTo>
                <a:lnTo>
                  <a:pt x="0" y="1437"/>
                </a:lnTo>
                <a:lnTo>
                  <a:pt x="0" y="0"/>
                </a:lnTo>
                <a:close/>
              </a:path>
            </a:pathLst>
          </a:custGeom>
          <a:noFill/>
          <a:ln w="6480">
            <a:solidFill>
              <a:srgbClr val="37609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sz="28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IPOGLICEMIZZANTI</a:t>
            </a:r>
            <a:r>
              <a:rPr lang="it-IT" altLang="it-IT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   </a:t>
            </a:r>
            <a:r>
              <a:rPr lang="it-IT" altLang="it-IT" sz="2400" b="1">
                <a:solidFill>
                  <a:srgbClr val="E46C0A"/>
                </a:solidFill>
                <a:latin typeface="Calibri" panose="020F0502020204030204" pitchFamily="34" charset="0"/>
                <a:cs typeface="Arial" pitchFamily="34" charset="0"/>
              </a:rPr>
              <a:t>-60%</a:t>
            </a:r>
          </a:p>
        </p:txBody>
      </p:sp>
    </p:spTree>
    <p:extLst>
      <p:ext uri="{BB962C8B-B14F-4D97-AF65-F5344CB8AC3E}">
        <p14:creationId xmlns:p14="http://schemas.microsoft.com/office/powerpoint/2010/main" val="27306850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0" dur="5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3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0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/>
      <p:bldP spid="19459" grpId="0" animBg="1"/>
      <p:bldP spid="19468" grpId="0" animBg="1"/>
      <p:bldP spid="19470" grpId="0" animBg="1"/>
      <p:bldP spid="1947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4871864" y="4437112"/>
            <a:ext cx="571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1600" dirty="0">
                <a:solidFill>
                  <a:prstClr val="black"/>
                </a:solidFill>
              </a:rPr>
              <a:t>47%</a:t>
            </a:r>
          </a:p>
        </p:txBody>
      </p:sp>
      <p:sp>
        <p:nvSpPr>
          <p:cNvPr id="13" name="Ovale 12"/>
          <p:cNvSpPr/>
          <p:nvPr/>
        </p:nvSpPr>
        <p:spPr>
          <a:xfrm>
            <a:off x="4871864" y="4365104"/>
            <a:ext cx="576064" cy="500062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365" name="CasellaDiTesto 1"/>
          <p:cNvSpPr txBox="1">
            <a:spLocks noChangeArrowheads="1"/>
          </p:cNvSpPr>
          <p:nvPr/>
        </p:nvSpPr>
        <p:spPr bwMode="auto">
          <a:xfrm>
            <a:off x="3667125" y="500063"/>
            <a:ext cx="4857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 dirty="0">
                <a:solidFill>
                  <a:prstClr val="black"/>
                </a:solidFill>
              </a:rPr>
              <a:t>METABOLISMO </a:t>
            </a:r>
            <a:r>
              <a:rPr lang="it-IT" altLang="it-IT" sz="2400" b="1" dirty="0">
                <a:solidFill>
                  <a:prstClr val="black"/>
                </a:solidFill>
              </a:rPr>
              <a:t> </a:t>
            </a:r>
            <a:r>
              <a:rPr lang="it-IT" altLang="it-IT" sz="2800" b="1" dirty="0">
                <a:solidFill>
                  <a:prstClr val="black"/>
                </a:solidFill>
              </a:rPr>
              <a:t>GLUCIDICO</a:t>
            </a:r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3359696" y="4509120"/>
            <a:ext cx="1643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dirty="0">
                <a:solidFill>
                  <a:prstClr val="black"/>
                </a:solidFill>
              </a:rPr>
              <a:t>≤100 mg/dl   </a:t>
            </a:r>
            <a:r>
              <a:rPr lang="it-IT" altLang="it-IT" sz="1600" dirty="0">
                <a:solidFill>
                  <a:prstClr val="black"/>
                </a:solidFill>
              </a:rPr>
              <a:t>→ </a:t>
            </a:r>
          </a:p>
        </p:txBody>
      </p:sp>
      <p:sp>
        <p:nvSpPr>
          <p:cNvPr id="40" name="Rettangolo 39"/>
          <p:cNvSpPr/>
          <p:nvPr/>
        </p:nvSpPr>
        <p:spPr>
          <a:xfrm>
            <a:off x="9953626" y="0"/>
            <a:ext cx="714375" cy="642938"/>
          </a:xfrm>
          <a:prstGeom prst="rect">
            <a:avLst/>
          </a:prstGeom>
          <a:gradFill>
            <a:gsLst>
              <a:gs pos="0">
                <a:srgbClr val="5E9EFF"/>
              </a:gs>
              <a:gs pos="0">
                <a:srgbClr val="85C2FF"/>
              </a:gs>
              <a:gs pos="41000">
                <a:srgbClr val="C4D6EB"/>
              </a:gs>
              <a:gs pos="100000">
                <a:schemeClr val="bg1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ttangolo 40"/>
          <p:cNvSpPr/>
          <p:nvPr/>
        </p:nvSpPr>
        <p:spPr>
          <a:xfrm>
            <a:off x="10453688" y="357188"/>
            <a:ext cx="214312" cy="571500"/>
          </a:xfrm>
          <a:prstGeom prst="rect">
            <a:avLst/>
          </a:prstGeom>
          <a:gradFill>
            <a:gsLst>
              <a:gs pos="2000">
                <a:schemeClr val="accent6">
                  <a:lumMod val="75000"/>
                </a:schemeClr>
              </a:gs>
              <a:gs pos="43000">
                <a:schemeClr val="accent6">
                  <a:lumMod val="60000"/>
                  <a:lumOff val="40000"/>
                </a:schemeClr>
              </a:gs>
              <a:gs pos="81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380" name="CasellaDiTesto 43"/>
          <p:cNvSpPr txBox="1">
            <a:spLocks noChangeArrowheads="1"/>
          </p:cNvSpPr>
          <p:nvPr/>
        </p:nvSpPr>
        <p:spPr bwMode="auto">
          <a:xfrm>
            <a:off x="3095626" y="1143000"/>
            <a:ext cx="1857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u="sng">
                <a:solidFill>
                  <a:prstClr val="black"/>
                </a:solidFill>
              </a:rPr>
              <a:t>GLICEMIA BASALE</a:t>
            </a:r>
          </a:p>
        </p:txBody>
      </p:sp>
      <p:sp>
        <p:nvSpPr>
          <p:cNvPr id="15381" name="CasellaDiTesto 44"/>
          <p:cNvSpPr txBox="1">
            <a:spLocks noChangeArrowheads="1"/>
          </p:cNvSpPr>
          <p:nvPr/>
        </p:nvSpPr>
        <p:spPr bwMode="auto">
          <a:xfrm>
            <a:off x="7310438" y="1143000"/>
            <a:ext cx="2214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u="sng">
                <a:solidFill>
                  <a:prstClr val="black"/>
                </a:solidFill>
              </a:rPr>
              <a:t>EMOGLOBINA GLICATA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3287689" y="5229201"/>
            <a:ext cx="5000625" cy="523875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79646">
                    <a:lumMod val="75000"/>
                  </a:srgbClr>
                </a:solidFill>
                <a:latin typeface="Calibri" pitchFamily="34" charset="0"/>
                <a:cs typeface="Arial" pitchFamily="34" charset="0"/>
              </a:rPr>
              <a:t>GI</a:t>
            </a:r>
            <a:r>
              <a:rPr lang="it-IT" sz="28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: IPOGLICEMIZZANTI</a:t>
            </a:r>
            <a:r>
              <a:rPr lang="it-IT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  </a:t>
            </a:r>
            <a:r>
              <a:rPr lang="it-IT" sz="2400" b="1" dirty="0">
                <a:solidFill>
                  <a:srgbClr val="F79646">
                    <a:lumMod val="75000"/>
                  </a:srgbClr>
                </a:solidFill>
                <a:latin typeface="Calibri" pitchFamily="34" charset="0"/>
                <a:cs typeface="Arial" pitchFamily="34" charset="0"/>
              </a:rPr>
              <a:t>-50%</a:t>
            </a:r>
          </a:p>
        </p:txBody>
      </p:sp>
      <p:graphicFrame>
        <p:nvGraphicFramePr>
          <p:cNvPr id="26" name="Grafico 25"/>
          <p:cNvGraphicFramePr/>
          <p:nvPr/>
        </p:nvGraphicFramePr>
        <p:xfrm>
          <a:off x="1775521" y="1484784"/>
          <a:ext cx="4158977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8" name="Grafico 27"/>
          <p:cNvGraphicFramePr/>
          <p:nvPr/>
        </p:nvGraphicFramePr>
        <p:xfrm>
          <a:off x="6168008" y="1556792"/>
          <a:ext cx="4167014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CasellaDiTesto 1"/>
          <p:cNvSpPr txBox="1"/>
          <p:nvPr/>
        </p:nvSpPr>
        <p:spPr>
          <a:xfrm>
            <a:off x="2639616" y="3933057"/>
            <a:ext cx="1224122" cy="2880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INTERVENTO</a:t>
            </a:r>
            <a:endParaRPr lang="it-IT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CasellaDiTesto 1"/>
          <p:cNvSpPr txBox="1"/>
          <p:nvPr/>
        </p:nvSpPr>
        <p:spPr>
          <a:xfrm>
            <a:off x="6960096" y="4077073"/>
            <a:ext cx="1224122" cy="2880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INTERVENTO</a:t>
            </a:r>
            <a:endParaRPr lang="it-IT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CasellaDiTesto 1"/>
          <p:cNvSpPr txBox="1"/>
          <p:nvPr/>
        </p:nvSpPr>
        <p:spPr>
          <a:xfrm>
            <a:off x="4295800" y="3933057"/>
            <a:ext cx="1224122" cy="2880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COUNSELING</a:t>
            </a:r>
            <a:endParaRPr lang="it-IT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CasellaDiTesto 1"/>
          <p:cNvSpPr txBox="1"/>
          <p:nvPr/>
        </p:nvSpPr>
        <p:spPr>
          <a:xfrm>
            <a:off x="8472264" y="4077073"/>
            <a:ext cx="1224122" cy="2880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COUNSELING</a:t>
            </a:r>
            <a:endParaRPr lang="it-IT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CasellaDiTesto 1"/>
          <p:cNvSpPr txBox="1"/>
          <p:nvPr/>
        </p:nvSpPr>
        <p:spPr>
          <a:xfrm>
            <a:off x="2495601" y="2132857"/>
            <a:ext cx="1008115" cy="36004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P= &lt;0.0003</a:t>
            </a:r>
            <a:endParaRPr lang="it-IT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CasellaDiTesto 1"/>
          <p:cNvSpPr txBox="1"/>
          <p:nvPr/>
        </p:nvSpPr>
        <p:spPr>
          <a:xfrm>
            <a:off x="4295801" y="1844825"/>
            <a:ext cx="1008115" cy="36004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P=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n.s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.</a:t>
            </a:r>
            <a:endParaRPr lang="it-IT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CasellaDiTesto 1"/>
          <p:cNvSpPr txBox="1"/>
          <p:nvPr/>
        </p:nvSpPr>
        <p:spPr>
          <a:xfrm>
            <a:off x="6744073" y="1988841"/>
            <a:ext cx="1008115" cy="36004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P= &lt;0.0001</a:t>
            </a:r>
            <a:endParaRPr lang="it-IT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CasellaDiTesto 1"/>
          <p:cNvSpPr txBox="1"/>
          <p:nvPr/>
        </p:nvSpPr>
        <p:spPr>
          <a:xfrm>
            <a:off x="8616281" y="1988841"/>
            <a:ext cx="1008115" cy="36004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P=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n.s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.</a:t>
            </a:r>
            <a:endParaRPr lang="it-IT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12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4" grpId="0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2674939" y="186322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333399"/>
                </a:solidFill>
              </a:rPr>
              <a:t>PRINCIPI DELLA PRESCRIZIONE DELL’ESERCIZIO FISICO: </a:t>
            </a:r>
            <a:br>
              <a:rPr lang="it-IT" altLang="it-IT" sz="2800" b="1">
                <a:solidFill>
                  <a:srgbClr val="333399"/>
                </a:solidFill>
              </a:rPr>
            </a:br>
            <a:r>
              <a:rPr lang="it-IT" altLang="it-IT" sz="2800" b="1">
                <a:solidFill>
                  <a:srgbClr val="333399"/>
                </a:solidFill>
              </a:rPr>
              <a:t>IL DIABETE TIPO 2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981200" y="1981200"/>
            <a:ext cx="849788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r>
              <a:rPr lang="it-IT" altLang="it-IT" sz="2400">
                <a:solidFill>
                  <a:srgbClr val="3333CC"/>
                </a:solidFill>
              </a:rPr>
              <a:t> 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8518525" y="55943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133600" y="2819400"/>
            <a:ext cx="67818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000" dirty="0"/>
              <a:t>Questo corredo genetico determinante l’anatomia e la fisiologia di base e quindi la capacità endocrino metabolica di adattarsi alle diverse condizioni ambientali è rimasto </a:t>
            </a:r>
            <a:r>
              <a:rPr lang="it-IT" altLang="it-IT" sz="2000" dirty="0">
                <a:solidFill>
                  <a:srgbClr val="3333CC"/>
                </a:solidFill>
              </a:rPr>
              <a:t>praticamente immutato</a:t>
            </a:r>
            <a:r>
              <a:rPr lang="it-IT" altLang="it-IT" sz="2000" dirty="0"/>
              <a:t> nel corso degli ultimi 10.000 anni e risulta pertanto molto </a:t>
            </a:r>
            <a:r>
              <a:rPr lang="it-IT" altLang="it-IT" sz="2000" b="1" dirty="0">
                <a:solidFill>
                  <a:srgbClr val="FF0000"/>
                </a:solidFill>
              </a:rPr>
              <a:t>più efficace</a:t>
            </a:r>
            <a:r>
              <a:rPr lang="it-IT" altLang="it-IT" sz="2000" dirty="0"/>
              <a:t> nel far fronte a situazioni di </a:t>
            </a:r>
            <a:r>
              <a:rPr lang="it-IT" altLang="it-IT" sz="2000" dirty="0">
                <a:solidFill>
                  <a:srgbClr val="FF0000"/>
                </a:solidFill>
              </a:rPr>
              <a:t>attività fisica</a:t>
            </a:r>
            <a:r>
              <a:rPr lang="it-IT" altLang="it-IT" sz="2000" dirty="0"/>
              <a:t> e di </a:t>
            </a:r>
            <a:r>
              <a:rPr lang="it-IT" altLang="it-IT" sz="2000" dirty="0">
                <a:solidFill>
                  <a:srgbClr val="FF0000"/>
                </a:solidFill>
              </a:rPr>
              <a:t>digiuno</a:t>
            </a:r>
            <a:r>
              <a:rPr lang="it-IT" altLang="it-IT" sz="2000" dirty="0"/>
              <a:t>, piuttosto che di sedentarietà e di abbondanza.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z="2000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z="2000" dirty="0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1905000"/>
            <a:ext cx="1433513" cy="145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2057401" y="2209800"/>
            <a:ext cx="5476477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DIABETE TIPO 2, il perché di questa epidemia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514099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asellaDiTesto 1"/>
          <p:cNvSpPr txBox="1">
            <a:spLocks noChangeArrowheads="1"/>
          </p:cNvSpPr>
          <p:nvPr/>
        </p:nvSpPr>
        <p:spPr bwMode="auto">
          <a:xfrm>
            <a:off x="4381500" y="571501"/>
            <a:ext cx="342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>
                <a:solidFill>
                  <a:prstClr val="black"/>
                </a:solidFill>
              </a:rPr>
              <a:t>METABOLISMO LIPIDICO</a:t>
            </a:r>
          </a:p>
        </p:txBody>
      </p:sp>
      <p:sp>
        <p:nvSpPr>
          <p:cNvPr id="3" name="Rettangolo 2"/>
          <p:cNvSpPr/>
          <p:nvPr/>
        </p:nvSpPr>
        <p:spPr>
          <a:xfrm>
            <a:off x="9953626" y="0"/>
            <a:ext cx="714375" cy="642938"/>
          </a:xfrm>
          <a:prstGeom prst="rect">
            <a:avLst/>
          </a:prstGeom>
          <a:gradFill>
            <a:gsLst>
              <a:gs pos="0">
                <a:srgbClr val="5E9EFF"/>
              </a:gs>
              <a:gs pos="0">
                <a:srgbClr val="85C2FF"/>
              </a:gs>
              <a:gs pos="41000">
                <a:srgbClr val="C4D6EB"/>
              </a:gs>
              <a:gs pos="100000">
                <a:schemeClr val="bg1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0453688" y="357188"/>
            <a:ext cx="214312" cy="571500"/>
          </a:xfrm>
          <a:prstGeom prst="rect">
            <a:avLst/>
          </a:prstGeom>
          <a:gradFill>
            <a:gsLst>
              <a:gs pos="2000">
                <a:schemeClr val="accent6">
                  <a:lumMod val="75000"/>
                </a:schemeClr>
              </a:gs>
              <a:gs pos="43000">
                <a:schemeClr val="accent6">
                  <a:lumMod val="60000"/>
                  <a:lumOff val="40000"/>
                </a:schemeClr>
              </a:gs>
              <a:gs pos="81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12" name="Tabella 11"/>
          <p:cNvGraphicFramePr>
            <a:graphicFrameLocks noGrp="1"/>
          </p:cNvGraphicFramePr>
          <p:nvPr/>
        </p:nvGraphicFramePr>
        <p:xfrm>
          <a:off x="2524126" y="1428750"/>
          <a:ext cx="5000625" cy="20420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5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4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0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058">
                <a:tc>
                  <a:txBody>
                    <a:bodyPr/>
                    <a:lstStyle/>
                    <a:p>
                      <a:r>
                        <a:rPr lang="it-IT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GI </a:t>
                      </a:r>
                      <a:r>
                        <a:rPr lang="it-IT" sz="1800" b="0" dirty="0">
                          <a:solidFill>
                            <a:schemeClr val="tx1"/>
                          </a:solidFill>
                        </a:rPr>
                        <a:t>(n. 70)</a:t>
                      </a:r>
                    </a:p>
                  </a:txBody>
                  <a:tcPr marL="91439" marR="91439" marT="45706" marB="457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∆ (%)</a:t>
                      </a:r>
                    </a:p>
                  </a:txBody>
                  <a:tcPr marL="91439" marR="91439" marT="45706" marB="457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p</a:t>
                      </a:r>
                    </a:p>
                  </a:txBody>
                  <a:tcPr marL="91439" marR="91439" marT="45706" marB="457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117">
                <a:tc>
                  <a:txBody>
                    <a:bodyPr/>
                    <a:lstStyle/>
                    <a:p>
                      <a:r>
                        <a:rPr lang="it-IT" sz="2000" b="1" dirty="0"/>
                        <a:t>COL-T</a:t>
                      </a:r>
                    </a:p>
                  </a:txBody>
                  <a:tcPr marL="91439" marR="91439" marT="45706" marB="457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-9.0 (4.9)</a:t>
                      </a:r>
                    </a:p>
                  </a:txBody>
                  <a:tcPr marL="91439" marR="91439" marT="45706" marB="457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0.0004</a:t>
                      </a:r>
                    </a:p>
                  </a:txBody>
                  <a:tcPr marL="91439" marR="91439" marT="45706" marB="457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117">
                <a:tc>
                  <a:txBody>
                    <a:bodyPr/>
                    <a:lstStyle/>
                    <a:p>
                      <a:r>
                        <a:rPr lang="it-IT" sz="2000" b="1" dirty="0"/>
                        <a:t>HDL-C</a:t>
                      </a:r>
                    </a:p>
                  </a:txBody>
                  <a:tcPr marL="91439" marR="91439" marT="45706" marB="457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+2.0 (3.8)</a:t>
                      </a:r>
                    </a:p>
                  </a:txBody>
                  <a:tcPr marL="91439" marR="91439" marT="45706" marB="457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/>
                        <a:t>ns</a:t>
                      </a:r>
                      <a:endParaRPr lang="it-IT" sz="1800" dirty="0"/>
                    </a:p>
                  </a:txBody>
                  <a:tcPr marL="91439" marR="91439" marT="45706" marB="457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117">
                <a:tc>
                  <a:txBody>
                    <a:bodyPr/>
                    <a:lstStyle/>
                    <a:p>
                      <a:r>
                        <a:rPr lang="it-IT" sz="2000" b="1" dirty="0"/>
                        <a:t>LDL-C</a:t>
                      </a:r>
                    </a:p>
                  </a:txBody>
                  <a:tcPr marL="91439" marR="91439" marT="45706" marB="457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-7.0 (6.1)</a:t>
                      </a:r>
                    </a:p>
                  </a:txBody>
                  <a:tcPr marL="91439" marR="91439" marT="45706" marB="457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/>
                        <a:t>ns</a:t>
                      </a:r>
                      <a:endParaRPr lang="it-IT" sz="1800" dirty="0"/>
                    </a:p>
                  </a:txBody>
                  <a:tcPr marL="91439" marR="91439" marT="45706" marB="457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117">
                <a:tc>
                  <a:txBody>
                    <a:bodyPr/>
                    <a:lstStyle/>
                    <a:p>
                      <a:r>
                        <a:rPr lang="it-IT" sz="2000" b="1" dirty="0"/>
                        <a:t>TG</a:t>
                      </a:r>
                    </a:p>
                  </a:txBody>
                  <a:tcPr marL="91439" marR="91439" marT="45706" marB="457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-20.0 (15)</a:t>
                      </a:r>
                    </a:p>
                  </a:txBody>
                  <a:tcPr marL="91439" marR="91439" marT="45706" marB="457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0.0114</a:t>
                      </a:r>
                    </a:p>
                  </a:txBody>
                  <a:tcPr marL="91439" marR="91439" marT="45706" marB="457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416" name="CasellaDiTesto 25"/>
          <p:cNvSpPr txBox="1">
            <a:spLocks noChangeArrowheads="1"/>
          </p:cNvSpPr>
          <p:nvPr/>
        </p:nvSpPr>
        <p:spPr bwMode="auto">
          <a:xfrm>
            <a:off x="7810501" y="2241551"/>
            <a:ext cx="27860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IPOLIPEMIZZANTI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F79646">
                    <a:lumMod val="75000"/>
                  </a:srgbClr>
                </a:solidFill>
                <a:latin typeface="Calibri" pitchFamily="34" charset="0"/>
                <a:cs typeface="Arial" pitchFamily="34" charset="0"/>
              </a:rPr>
              <a:t>- 28%</a:t>
            </a:r>
          </a:p>
        </p:txBody>
      </p:sp>
      <p:graphicFrame>
        <p:nvGraphicFramePr>
          <p:cNvPr id="16" name="Tabella 15"/>
          <p:cNvGraphicFramePr>
            <a:graphicFrameLocks noGrp="1"/>
          </p:cNvGraphicFramePr>
          <p:nvPr/>
        </p:nvGraphicFramePr>
        <p:xfrm>
          <a:off x="2524126" y="4005067"/>
          <a:ext cx="5156051" cy="19674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2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2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0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3581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GC </a:t>
                      </a:r>
                      <a:r>
                        <a:rPr lang="it-IT" sz="1800" b="0" dirty="0">
                          <a:solidFill>
                            <a:schemeClr val="tx1"/>
                          </a:solidFill>
                        </a:rPr>
                        <a:t>(n. 31)</a:t>
                      </a:r>
                    </a:p>
                  </a:txBody>
                  <a:tcPr marL="91439" marR="91439" marT="45739" marB="4573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∆ (%)</a:t>
                      </a:r>
                    </a:p>
                  </a:txBody>
                  <a:tcPr marL="91439" marR="91439" marT="45739" marB="4573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p</a:t>
                      </a:r>
                    </a:p>
                  </a:txBody>
                  <a:tcPr marL="91439" marR="91439" marT="45739" marB="4573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458">
                <a:tc>
                  <a:txBody>
                    <a:bodyPr/>
                    <a:lstStyle/>
                    <a:p>
                      <a:r>
                        <a:rPr lang="it-IT" sz="1800" b="1" dirty="0"/>
                        <a:t>COL-T</a:t>
                      </a:r>
                    </a:p>
                  </a:txBody>
                  <a:tcPr marL="91439" marR="91439" marT="45739" marB="4573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-2.0(1.0)</a:t>
                      </a:r>
                    </a:p>
                  </a:txBody>
                  <a:tcPr marL="91439" marR="91439" marT="45739" marB="4573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/>
                        <a:t>ns</a:t>
                      </a:r>
                      <a:endParaRPr lang="it-IT" sz="1800" dirty="0"/>
                    </a:p>
                  </a:txBody>
                  <a:tcPr marL="91439" marR="91439" marT="45739" marB="4573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458">
                <a:tc>
                  <a:txBody>
                    <a:bodyPr/>
                    <a:lstStyle/>
                    <a:p>
                      <a:r>
                        <a:rPr lang="it-IT" sz="1800" b="1" dirty="0"/>
                        <a:t>HDL-C</a:t>
                      </a:r>
                    </a:p>
                  </a:txBody>
                  <a:tcPr marL="91439" marR="91439" marT="45739" marB="4573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-2.0(3.9)</a:t>
                      </a:r>
                    </a:p>
                  </a:txBody>
                  <a:tcPr marL="91439" marR="91439" marT="45739" marB="4573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/>
                        <a:t>ns</a:t>
                      </a:r>
                      <a:endParaRPr lang="it-IT" sz="1800" dirty="0"/>
                    </a:p>
                  </a:txBody>
                  <a:tcPr marL="91439" marR="91439" marT="45739" marB="4573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458">
                <a:tc>
                  <a:txBody>
                    <a:bodyPr/>
                    <a:lstStyle/>
                    <a:p>
                      <a:r>
                        <a:rPr lang="it-IT" sz="1800" b="1" dirty="0"/>
                        <a:t>LDL-C</a:t>
                      </a:r>
                    </a:p>
                  </a:txBody>
                  <a:tcPr marL="91439" marR="91439" marT="45739" marB="4573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+1(0.8)</a:t>
                      </a:r>
                    </a:p>
                  </a:txBody>
                  <a:tcPr marL="91439" marR="91439" marT="45739" marB="4573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/>
                        <a:t>ns</a:t>
                      </a:r>
                      <a:endParaRPr lang="it-IT" sz="1800" dirty="0"/>
                    </a:p>
                  </a:txBody>
                  <a:tcPr marL="91439" marR="91439" marT="45739" marB="4573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458">
                <a:tc>
                  <a:txBody>
                    <a:bodyPr/>
                    <a:lstStyle/>
                    <a:p>
                      <a:r>
                        <a:rPr lang="it-IT" sz="1800" b="1" dirty="0"/>
                        <a:t>TG</a:t>
                      </a:r>
                    </a:p>
                  </a:txBody>
                  <a:tcPr marL="91439" marR="91439" marT="45739" marB="4573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+13(7.5)</a:t>
                      </a:r>
                    </a:p>
                  </a:txBody>
                  <a:tcPr marL="91439" marR="91439" marT="45739" marB="4573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/>
                        <a:t>ns</a:t>
                      </a:r>
                      <a:endParaRPr lang="it-IT" sz="1800" dirty="0"/>
                    </a:p>
                  </a:txBody>
                  <a:tcPr marL="91439" marR="91439" marT="45739" marB="4573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942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953626" y="0"/>
            <a:ext cx="714375" cy="642938"/>
          </a:xfrm>
          <a:prstGeom prst="rect">
            <a:avLst/>
          </a:prstGeom>
          <a:gradFill>
            <a:gsLst>
              <a:gs pos="0">
                <a:srgbClr val="5E9EFF"/>
              </a:gs>
              <a:gs pos="0">
                <a:srgbClr val="85C2FF"/>
              </a:gs>
              <a:gs pos="41000">
                <a:srgbClr val="C4D6EB"/>
              </a:gs>
              <a:gs pos="100000">
                <a:schemeClr val="bg1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453688" y="357188"/>
            <a:ext cx="214312" cy="571500"/>
          </a:xfrm>
          <a:prstGeom prst="rect">
            <a:avLst/>
          </a:prstGeom>
          <a:gradFill>
            <a:gsLst>
              <a:gs pos="2000">
                <a:schemeClr val="accent6">
                  <a:lumMod val="75000"/>
                </a:schemeClr>
              </a:gs>
              <a:gs pos="43000">
                <a:schemeClr val="accent6">
                  <a:lumMod val="60000"/>
                  <a:lumOff val="40000"/>
                </a:schemeClr>
              </a:gs>
              <a:gs pos="81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413" name="CasellaDiTesto 4"/>
          <p:cNvSpPr txBox="1">
            <a:spLocks noChangeArrowheads="1"/>
          </p:cNvSpPr>
          <p:nvPr/>
        </p:nvSpPr>
        <p:spPr bwMode="auto">
          <a:xfrm>
            <a:off x="2423592" y="571500"/>
            <a:ext cx="69127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 dirty="0">
                <a:solidFill>
                  <a:prstClr val="black"/>
                </a:solidFill>
              </a:rPr>
              <a:t>FUNZIONALITA` CARDIO-CIRCOLTORIA</a:t>
            </a:r>
          </a:p>
        </p:txBody>
      </p:sp>
      <p:sp>
        <p:nvSpPr>
          <p:cNvPr id="17414" name="CasellaDiTesto 5"/>
          <p:cNvSpPr txBox="1">
            <a:spLocks noChangeArrowheads="1"/>
          </p:cNvSpPr>
          <p:nvPr/>
        </p:nvSpPr>
        <p:spPr bwMode="auto">
          <a:xfrm>
            <a:off x="5303913" y="1484784"/>
            <a:ext cx="16430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 u="sng" dirty="0">
                <a:solidFill>
                  <a:prstClr val="black"/>
                </a:solidFill>
              </a:rPr>
              <a:t>6MWT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1919538" y="2286000"/>
          <a:ext cx="8462715" cy="2923776"/>
        </p:xfrm>
        <a:graphic>
          <a:graphicData uri="http://schemas.openxmlformats.org/drawingml/2006/table">
            <a:tbl>
              <a:tblPr/>
              <a:tblGrid>
                <a:gridCol w="1961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1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30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5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GI </a:t>
                      </a: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(n. 70)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∆ (%)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p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67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Distanza </a:t>
                      </a: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(m)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494.6 ±63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537.6 ±59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+43   </a:t>
                      </a: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±57 (8.7)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0.043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69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VO</a:t>
                      </a:r>
                      <a:r>
                        <a:rPr kumimoji="0" lang="it-IT" sz="20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max </a:t>
                      </a: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ml/Kg/min</a:t>
                      </a: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18.8 ±2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20.3 ±1.9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+1.5 </a:t>
                      </a: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±2.5 (8.0)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28600" algn="dec"/>
                        </a:tabLst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_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" name="Rettangolo 30"/>
          <p:cNvSpPr/>
          <p:nvPr/>
        </p:nvSpPr>
        <p:spPr>
          <a:xfrm>
            <a:off x="7032104" y="3140968"/>
            <a:ext cx="572070" cy="64407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41544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Inizio lezione del 17 aprile 2020</a:t>
            </a:r>
            <a:endParaRPr lang="it-IT" dirty="0"/>
          </a:p>
        </p:txBody>
      </p:sp>
      <p:sp>
        <p:nvSpPr>
          <p:cNvPr id="6" name="AutoShape 6" descr="I have borderline blood sugar level to be at risk for diabetes ..."/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178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6858000" y="6553201"/>
            <a:ext cx="216597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000" dirty="0">
                <a:solidFill>
                  <a:srgbClr val="FFFF00"/>
                </a:solidFill>
                <a:latin typeface="Comic Sans MS" pitchFamily="66" charset="0"/>
              </a:rPr>
              <a:t>Scienze motorie magistrale 2020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3429000" y="304801"/>
            <a:ext cx="50048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>
                <a:solidFill>
                  <a:srgbClr val="FFFFFF"/>
                </a:solidFill>
                <a:latin typeface="Bangle" pitchFamily="2" charset="0"/>
              </a:rPr>
              <a:t>DIABETE MELLITO: EPIDEMIOLOGIA</a:t>
            </a:r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>
            <a:off x="3124200" y="5410200"/>
            <a:ext cx="5791200" cy="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 flipV="1">
            <a:off x="2971800" y="2286000"/>
            <a:ext cx="0" cy="31242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2895600" y="4724400"/>
            <a:ext cx="76200" cy="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>
            <a:off x="2895600" y="4038600"/>
            <a:ext cx="76200" cy="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>
            <a:off x="2895600" y="3276600"/>
            <a:ext cx="76200" cy="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49" name="Line 9"/>
          <p:cNvSpPr>
            <a:spLocks noChangeShapeType="1"/>
          </p:cNvSpPr>
          <p:nvPr/>
        </p:nvSpPr>
        <p:spPr bwMode="auto">
          <a:xfrm>
            <a:off x="2895600" y="2514600"/>
            <a:ext cx="76200" cy="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2609850" y="449580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>
                <a:solidFill>
                  <a:srgbClr val="CCFF33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2609850" y="385445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>
                <a:solidFill>
                  <a:srgbClr val="CCFF33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2514600" y="3124200"/>
            <a:ext cx="38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>
                <a:solidFill>
                  <a:srgbClr val="CCFF33"/>
                </a:solidFill>
                <a:latin typeface="Times New Roman" pitchFamily="18" charset="0"/>
              </a:rPr>
              <a:t>12</a:t>
            </a: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2514600" y="2330450"/>
            <a:ext cx="38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>
                <a:solidFill>
                  <a:srgbClr val="CCFF33"/>
                </a:solidFill>
                <a:latin typeface="Times New Roman" pitchFamily="18" charset="0"/>
              </a:rPr>
              <a:t>16</a:t>
            </a:r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2609850" y="518160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>
                <a:solidFill>
                  <a:srgbClr val="CCFF33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35855" name="Line 15"/>
          <p:cNvSpPr>
            <a:spLocks noChangeShapeType="1"/>
          </p:cNvSpPr>
          <p:nvPr/>
        </p:nvSpPr>
        <p:spPr bwMode="auto">
          <a:xfrm>
            <a:off x="2895600" y="5410200"/>
            <a:ext cx="76200" cy="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3276600" y="5486400"/>
            <a:ext cx="38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>
                <a:solidFill>
                  <a:srgbClr val="CCFF33"/>
                </a:solidFill>
                <a:latin typeface="Times New Roman" pitchFamily="18" charset="0"/>
              </a:rPr>
              <a:t>20</a:t>
            </a:r>
          </a:p>
        </p:txBody>
      </p:sp>
      <p:sp>
        <p:nvSpPr>
          <p:cNvPr id="35857" name="Line 17"/>
          <p:cNvSpPr>
            <a:spLocks noChangeShapeType="1"/>
          </p:cNvSpPr>
          <p:nvPr/>
        </p:nvSpPr>
        <p:spPr bwMode="auto">
          <a:xfrm rot="5400000">
            <a:off x="3467100" y="5448300"/>
            <a:ext cx="76200" cy="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 rot="5400000">
            <a:off x="4305300" y="5448300"/>
            <a:ext cx="76200" cy="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 rot="5400000">
            <a:off x="5219700" y="5448300"/>
            <a:ext cx="76200" cy="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60" name="Line 20"/>
          <p:cNvSpPr>
            <a:spLocks noChangeShapeType="1"/>
          </p:cNvSpPr>
          <p:nvPr/>
        </p:nvSpPr>
        <p:spPr bwMode="auto">
          <a:xfrm rot="5400000">
            <a:off x="6210300" y="5448300"/>
            <a:ext cx="76200" cy="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61" name="Line 21"/>
          <p:cNvSpPr>
            <a:spLocks noChangeShapeType="1"/>
          </p:cNvSpPr>
          <p:nvPr/>
        </p:nvSpPr>
        <p:spPr bwMode="auto">
          <a:xfrm rot="5400000">
            <a:off x="7200900" y="5448300"/>
            <a:ext cx="76200" cy="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 rot="5400000">
            <a:off x="8191500" y="5448300"/>
            <a:ext cx="76200" cy="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63" name="Text Box 23"/>
          <p:cNvSpPr txBox="1">
            <a:spLocks noChangeArrowheads="1"/>
          </p:cNvSpPr>
          <p:nvPr/>
        </p:nvSpPr>
        <p:spPr bwMode="auto">
          <a:xfrm>
            <a:off x="4114800" y="5486400"/>
            <a:ext cx="38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>
                <a:solidFill>
                  <a:srgbClr val="CCFF33"/>
                </a:solidFill>
                <a:latin typeface="Times New Roman" pitchFamily="18" charset="0"/>
              </a:rPr>
              <a:t>30</a:t>
            </a:r>
          </a:p>
        </p:txBody>
      </p:sp>
      <p:sp>
        <p:nvSpPr>
          <p:cNvPr id="35864" name="Text Box 24"/>
          <p:cNvSpPr txBox="1">
            <a:spLocks noChangeArrowheads="1"/>
          </p:cNvSpPr>
          <p:nvPr/>
        </p:nvSpPr>
        <p:spPr bwMode="auto">
          <a:xfrm>
            <a:off x="5099050" y="5486400"/>
            <a:ext cx="38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>
                <a:solidFill>
                  <a:srgbClr val="CCFF33"/>
                </a:solidFill>
                <a:latin typeface="Times New Roman" pitchFamily="18" charset="0"/>
              </a:rPr>
              <a:t>40</a:t>
            </a:r>
          </a:p>
        </p:txBody>
      </p:sp>
      <p:sp>
        <p:nvSpPr>
          <p:cNvPr id="35865" name="Text Box 25"/>
          <p:cNvSpPr txBox="1">
            <a:spLocks noChangeArrowheads="1"/>
          </p:cNvSpPr>
          <p:nvPr/>
        </p:nvSpPr>
        <p:spPr bwMode="auto">
          <a:xfrm>
            <a:off x="6089650" y="5486400"/>
            <a:ext cx="38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>
                <a:solidFill>
                  <a:srgbClr val="CCFF33"/>
                </a:solidFill>
                <a:latin typeface="Times New Roman" pitchFamily="18" charset="0"/>
              </a:rPr>
              <a:t>50</a:t>
            </a:r>
          </a:p>
        </p:txBody>
      </p:sp>
      <p:sp>
        <p:nvSpPr>
          <p:cNvPr id="35866" name="Text Box 26"/>
          <p:cNvSpPr txBox="1">
            <a:spLocks noChangeArrowheads="1"/>
          </p:cNvSpPr>
          <p:nvPr/>
        </p:nvSpPr>
        <p:spPr bwMode="auto">
          <a:xfrm>
            <a:off x="7004050" y="5486400"/>
            <a:ext cx="38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>
                <a:solidFill>
                  <a:srgbClr val="CCFF33"/>
                </a:solidFill>
                <a:latin typeface="Times New Roman" pitchFamily="18" charset="0"/>
              </a:rPr>
              <a:t>60</a:t>
            </a:r>
          </a:p>
        </p:txBody>
      </p:sp>
      <p:sp>
        <p:nvSpPr>
          <p:cNvPr id="35867" name="Text Box 27"/>
          <p:cNvSpPr txBox="1">
            <a:spLocks noChangeArrowheads="1"/>
          </p:cNvSpPr>
          <p:nvPr/>
        </p:nvSpPr>
        <p:spPr bwMode="auto">
          <a:xfrm>
            <a:off x="8070850" y="5486400"/>
            <a:ext cx="38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>
                <a:solidFill>
                  <a:srgbClr val="CCFF33"/>
                </a:solidFill>
                <a:latin typeface="Times New Roman" pitchFamily="18" charset="0"/>
              </a:rPr>
              <a:t>70</a:t>
            </a:r>
          </a:p>
        </p:txBody>
      </p:sp>
      <p:sp>
        <p:nvSpPr>
          <p:cNvPr id="35868" name="Freeform 28" descr="Diagonali larghe verso l'alto"/>
          <p:cNvSpPr>
            <a:spLocks/>
          </p:cNvSpPr>
          <p:nvPr/>
        </p:nvSpPr>
        <p:spPr bwMode="auto">
          <a:xfrm>
            <a:off x="3505200" y="3657600"/>
            <a:ext cx="4724400" cy="1752600"/>
          </a:xfrm>
          <a:custGeom>
            <a:avLst/>
            <a:gdLst/>
            <a:ahLst/>
            <a:cxnLst>
              <a:cxn ang="0">
                <a:pos x="0" y="1104"/>
              </a:cxn>
              <a:cxn ang="0">
                <a:pos x="816" y="912"/>
              </a:cxn>
              <a:cxn ang="0">
                <a:pos x="2352" y="432"/>
              </a:cxn>
              <a:cxn ang="0">
                <a:pos x="2976" y="0"/>
              </a:cxn>
              <a:cxn ang="0">
                <a:pos x="2976" y="1104"/>
              </a:cxn>
              <a:cxn ang="0">
                <a:pos x="0" y="1104"/>
              </a:cxn>
            </a:cxnLst>
            <a:rect l="0" t="0" r="r" b="b"/>
            <a:pathLst>
              <a:path w="2976" h="1104">
                <a:moveTo>
                  <a:pt x="0" y="1104"/>
                </a:moveTo>
                <a:lnTo>
                  <a:pt x="816" y="912"/>
                </a:lnTo>
                <a:lnTo>
                  <a:pt x="2352" y="432"/>
                </a:lnTo>
                <a:lnTo>
                  <a:pt x="2976" y="0"/>
                </a:lnTo>
                <a:lnTo>
                  <a:pt x="2976" y="1104"/>
                </a:lnTo>
                <a:lnTo>
                  <a:pt x="0" y="1104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  <a:ln w="9525">
            <a:solidFill>
              <a:srgbClr val="CCFF33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69" name="Freeform 29" descr="Sfere"/>
          <p:cNvSpPr>
            <a:spLocks/>
          </p:cNvSpPr>
          <p:nvPr/>
        </p:nvSpPr>
        <p:spPr bwMode="auto">
          <a:xfrm>
            <a:off x="3505200" y="2514600"/>
            <a:ext cx="4724400" cy="2895600"/>
          </a:xfrm>
          <a:custGeom>
            <a:avLst/>
            <a:gdLst/>
            <a:ahLst/>
            <a:cxnLst>
              <a:cxn ang="0">
                <a:pos x="0" y="1824"/>
              </a:cxn>
              <a:cxn ang="0">
                <a:pos x="672" y="1584"/>
              </a:cxn>
              <a:cxn ang="0">
                <a:pos x="2976" y="0"/>
              </a:cxn>
              <a:cxn ang="0">
                <a:pos x="2976" y="720"/>
              </a:cxn>
              <a:cxn ang="0">
                <a:pos x="2352" y="1152"/>
              </a:cxn>
              <a:cxn ang="0">
                <a:pos x="816" y="1632"/>
              </a:cxn>
              <a:cxn ang="0">
                <a:pos x="0" y="1824"/>
              </a:cxn>
            </a:cxnLst>
            <a:rect l="0" t="0" r="r" b="b"/>
            <a:pathLst>
              <a:path w="2976" h="1824">
                <a:moveTo>
                  <a:pt x="0" y="1824"/>
                </a:moveTo>
                <a:lnTo>
                  <a:pt x="672" y="1584"/>
                </a:lnTo>
                <a:lnTo>
                  <a:pt x="2976" y="0"/>
                </a:lnTo>
                <a:lnTo>
                  <a:pt x="2976" y="720"/>
                </a:lnTo>
                <a:lnTo>
                  <a:pt x="2352" y="1152"/>
                </a:lnTo>
                <a:lnTo>
                  <a:pt x="816" y="1632"/>
                </a:lnTo>
                <a:lnTo>
                  <a:pt x="0" y="1824"/>
                </a:lnTo>
                <a:close/>
              </a:path>
            </a:pathLst>
          </a:custGeom>
          <a:pattFill prst="sphere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70" name="AutoShape 30"/>
          <p:cNvSpPr>
            <a:spLocks/>
          </p:cNvSpPr>
          <p:nvPr/>
        </p:nvSpPr>
        <p:spPr bwMode="auto">
          <a:xfrm>
            <a:off x="8458200" y="3657600"/>
            <a:ext cx="76200" cy="1752600"/>
          </a:xfrm>
          <a:prstGeom prst="rightBrace">
            <a:avLst>
              <a:gd name="adj1" fmla="val 191667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71" name="AutoShape 31"/>
          <p:cNvSpPr>
            <a:spLocks/>
          </p:cNvSpPr>
          <p:nvPr/>
        </p:nvSpPr>
        <p:spPr bwMode="auto">
          <a:xfrm>
            <a:off x="8458200" y="2514600"/>
            <a:ext cx="76200" cy="1066800"/>
          </a:xfrm>
          <a:prstGeom prst="rightBrace">
            <a:avLst>
              <a:gd name="adj1" fmla="val 116667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72" name="Text Box 32"/>
          <p:cNvSpPr txBox="1">
            <a:spLocks noChangeArrowheads="1"/>
          </p:cNvSpPr>
          <p:nvPr/>
        </p:nvSpPr>
        <p:spPr bwMode="auto">
          <a:xfrm>
            <a:off x="8683563" y="2754313"/>
            <a:ext cx="14574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NIDDM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non diagnosticato</a:t>
            </a:r>
          </a:p>
        </p:txBody>
      </p:sp>
      <p:sp>
        <p:nvSpPr>
          <p:cNvPr id="35873" name="Text Box 33"/>
          <p:cNvSpPr txBox="1">
            <a:spLocks noChangeArrowheads="1"/>
          </p:cNvSpPr>
          <p:nvPr/>
        </p:nvSpPr>
        <p:spPr bwMode="auto">
          <a:xfrm>
            <a:off x="8837482" y="4114800"/>
            <a:ext cx="11432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NIDDM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400">
                <a:solidFill>
                  <a:srgbClr val="FFFFFF"/>
                </a:solidFill>
                <a:latin typeface="Times New Roman" pitchFamily="18" charset="0"/>
              </a:rPr>
              <a:t>diagnosticato</a:t>
            </a:r>
          </a:p>
        </p:txBody>
      </p:sp>
      <p:sp>
        <p:nvSpPr>
          <p:cNvPr id="35874" name="Rectangle 34"/>
          <p:cNvSpPr>
            <a:spLocks noChangeArrowheads="1"/>
          </p:cNvSpPr>
          <p:nvPr/>
        </p:nvSpPr>
        <p:spPr bwMode="auto">
          <a:xfrm>
            <a:off x="7620001" y="5715000"/>
            <a:ext cx="422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>
                <a:solidFill>
                  <a:srgbClr val="FFFFFF"/>
                </a:solidFill>
                <a:latin typeface="Times New Roman" pitchFamily="18" charset="0"/>
              </a:rPr>
              <a:t>età</a:t>
            </a:r>
          </a:p>
        </p:txBody>
      </p:sp>
      <p:sp>
        <p:nvSpPr>
          <p:cNvPr id="35875" name="Rectangle 35"/>
          <p:cNvSpPr>
            <a:spLocks noChangeArrowheads="1"/>
          </p:cNvSpPr>
          <p:nvPr/>
        </p:nvSpPr>
        <p:spPr bwMode="auto">
          <a:xfrm>
            <a:off x="2590801" y="1905000"/>
            <a:ext cx="354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>
                <a:solidFill>
                  <a:srgbClr val="FFFFFF"/>
                </a:solidFill>
                <a:latin typeface="Times New Roman" pitchFamily="18" charset="0"/>
              </a:rPr>
              <a:t>%</a:t>
            </a:r>
          </a:p>
        </p:txBody>
      </p:sp>
      <p:sp>
        <p:nvSpPr>
          <p:cNvPr id="35876" name="Rectangle 36"/>
          <p:cNvSpPr>
            <a:spLocks noChangeArrowheads="1"/>
          </p:cNvSpPr>
          <p:nvPr/>
        </p:nvSpPr>
        <p:spPr bwMode="auto">
          <a:xfrm>
            <a:off x="3352801" y="1752600"/>
            <a:ext cx="4716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>
                <a:solidFill>
                  <a:srgbClr val="FFFF00"/>
                </a:solidFill>
                <a:latin typeface="Bangle" pitchFamily="2" charset="0"/>
              </a:rPr>
              <a:t>PREVALENZA DI NIDDM IN RELAZIONE ALL’ETA’</a:t>
            </a:r>
          </a:p>
        </p:txBody>
      </p:sp>
    </p:spTree>
    <p:extLst>
      <p:ext uri="{BB962C8B-B14F-4D97-AF65-F5344CB8AC3E}">
        <p14:creationId xmlns:p14="http://schemas.microsoft.com/office/powerpoint/2010/main" val="203404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6858000" y="6553201"/>
            <a:ext cx="21948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000" dirty="0">
                <a:solidFill>
                  <a:srgbClr val="FFFF00"/>
                </a:solidFill>
                <a:latin typeface="Comic Sans MS" pitchFamily="66" charset="0"/>
              </a:rPr>
              <a:t>Scienze Motorie Magistrale 2020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647728" y="332657"/>
            <a:ext cx="26116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FFFFFF"/>
                </a:solidFill>
                <a:latin typeface="Bangle" pitchFamily="2" charset="0"/>
              </a:rPr>
              <a:t>DIABETE MELLITO</a:t>
            </a: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2133600" y="1143001"/>
            <a:ext cx="8077200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FFFF00"/>
                </a:solidFill>
                <a:latin typeface="Bangle" pitchFamily="2" charset="0"/>
              </a:rPr>
              <a:t>DIABETE TIPO 2</a:t>
            </a:r>
          </a:p>
          <a:p>
            <a:pPr marL="457200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FFFF00"/>
              </a:solidFill>
              <a:latin typeface="Bangle" pitchFamily="2" charset="0"/>
            </a:endParaRPr>
          </a:p>
          <a:p>
            <a:pPr marL="457200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it-IT" dirty="0">
                <a:solidFill>
                  <a:srgbClr val="FFFF00"/>
                </a:solidFill>
                <a:latin typeface="Bangle" pitchFamily="2" charset="0"/>
              </a:rPr>
              <a:t>	malattia strettamente legata all’obesità ed in particolare 	all’obesità di tipo addominale</a:t>
            </a:r>
          </a:p>
          <a:p>
            <a:pPr marL="457200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it-IT" dirty="0">
                <a:solidFill>
                  <a:srgbClr val="FFFF00"/>
                </a:solidFill>
                <a:latin typeface="Bangle" pitchFamily="2" charset="0"/>
              </a:rPr>
              <a:t>	predisposizione genetica </a:t>
            </a:r>
          </a:p>
          <a:p>
            <a:pPr marL="457200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it-IT" dirty="0">
                <a:solidFill>
                  <a:srgbClr val="FFFF00"/>
                </a:solidFill>
                <a:latin typeface="Bangle" pitchFamily="2" charset="0"/>
              </a:rPr>
              <a:t>     	Ruolo centrale dell’INSULINO-RESISTENZA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2133600" y="4114801"/>
            <a:ext cx="8229600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>
                <a:solidFill>
                  <a:srgbClr val="FFFF00"/>
                </a:solidFill>
                <a:latin typeface="Bangle" pitchFamily="2" charset="0"/>
              </a:rPr>
              <a:t>INSULINO-RESISTENZA </a:t>
            </a:r>
          </a:p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>
                <a:solidFill>
                  <a:srgbClr val="FFFF00"/>
                </a:solidFill>
                <a:latin typeface="Bangle" pitchFamily="2" charset="0"/>
              </a:rPr>
              <a:t>	</a:t>
            </a:r>
            <a:r>
              <a:rPr lang="it-IT">
                <a:solidFill>
                  <a:srgbClr val="FFFF00"/>
                </a:solidFill>
                <a:latin typeface="Bangle" pitchFamily="2" charset="0"/>
                <a:sym typeface="Wingdings" pitchFamily="2" charset="2"/>
              </a:rPr>
              <a:t> IPERINSULINEMIA</a:t>
            </a:r>
          </a:p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>
                <a:solidFill>
                  <a:srgbClr val="FFFF00"/>
                </a:solidFill>
                <a:latin typeface="Bangle" pitchFamily="2" charset="0"/>
                <a:sym typeface="Wingdings" pitchFamily="2" charset="2"/>
              </a:rPr>
              <a:t>		  DEFICIT RELATIVO DI SECREZIONE INSULINICA </a:t>
            </a:r>
          </a:p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>
                <a:solidFill>
                  <a:srgbClr val="FFFF00"/>
                </a:solidFill>
                <a:latin typeface="Bangle" pitchFamily="2" charset="0"/>
                <a:sym typeface="Wingdings" pitchFamily="2" charset="2"/>
              </a:rPr>
              <a:t>			 IPERGLICEMIA</a:t>
            </a:r>
          </a:p>
        </p:txBody>
      </p:sp>
    </p:spTree>
    <p:extLst>
      <p:ext uri="{BB962C8B-B14F-4D97-AF65-F5344CB8AC3E}">
        <p14:creationId xmlns:p14="http://schemas.microsoft.com/office/powerpoint/2010/main" val="155121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81200" y="381000"/>
            <a:ext cx="7924800" cy="1371600"/>
          </a:xfrm>
          <a:gradFill rotWithShape="0">
            <a:gsLst>
              <a:gs pos="0">
                <a:srgbClr val="3623FF">
                  <a:gamma/>
                  <a:shade val="24706"/>
                  <a:invGamma/>
                </a:srgbClr>
              </a:gs>
              <a:gs pos="50000">
                <a:srgbClr val="3623FF"/>
              </a:gs>
              <a:gs pos="100000">
                <a:srgbClr val="3623FF">
                  <a:gamma/>
                  <a:shade val="24706"/>
                  <a:invGamma/>
                </a:srgbClr>
              </a:gs>
            </a:gsLst>
            <a:lin ang="5400000" scaled="1"/>
          </a:gradFill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623FF"/>
            </a:extrusionClr>
          </a:sp3d>
        </p:spPr>
        <p:txBody>
          <a:bodyPr>
            <a:flatTx/>
          </a:bodyPr>
          <a:lstStyle/>
          <a:p>
            <a:r>
              <a:rPr lang="it-IT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Diabete tipo II</a:t>
            </a:r>
            <a:br>
              <a:rPr lang="it-IT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it-IT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Effetti dell’ Esercizio</a:t>
            </a:r>
            <a:endParaRPr lang="it-IT">
              <a:latin typeface="Arial" charset="0"/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6477000"/>
            <a:ext cx="8001000" cy="76200"/>
          </a:xfrm>
        </p:spPr>
        <p:txBody>
          <a:bodyPr/>
          <a:lstStyle/>
          <a:p>
            <a:pPr algn="l"/>
            <a:endParaRPr lang="it-IT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572000" y="2212975"/>
            <a:ext cx="2647950" cy="641350"/>
          </a:xfrm>
          <a:prstGeom prst="rect">
            <a:avLst/>
          </a:prstGeom>
          <a:solidFill>
            <a:srgbClr val="17216B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17216B"/>
            </a:extrusionClr>
          </a:sp3d>
        </p:spPr>
        <p:txBody>
          <a:bodyPr wrap="none">
            <a:spAutoFit/>
            <a:flatTx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b="1">
                <a:solidFill>
                  <a:srgbClr val="EC13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ESERCIZIO</a:t>
            </a:r>
            <a:endParaRPr lang="it-IT" sz="3200" b="1">
              <a:solidFill>
                <a:srgbClr val="EC13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4114801" y="4343401"/>
            <a:ext cx="3227165" cy="830997"/>
          </a:xfrm>
          <a:prstGeom prst="rect">
            <a:avLst/>
          </a:prstGeom>
          <a:solidFill>
            <a:srgbClr val="17216B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17216B"/>
            </a:extrusionClr>
          </a:sp3d>
        </p:spPr>
        <p:txBody>
          <a:bodyPr wrap="none">
            <a:spAutoFit/>
            <a:flatTx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 3" charset="2"/>
              <a:buChar char="Ü"/>
            </a:pPr>
            <a:r>
              <a:rPr lang="it-IT" sz="2400" b="1">
                <a:solidFill>
                  <a:srgbClr val="EC13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Wingdings 3" charset="2"/>
              </a:rPr>
              <a:t>Insulino resistenza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>
                <a:solidFill>
                  <a:srgbClr val="EC13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Wingdings 3" charset="2"/>
              </a:rPr>
              <a:t>   (+++ nel muscolo)</a:t>
            </a:r>
          </a:p>
        </p:txBody>
      </p:sp>
      <p:sp>
        <p:nvSpPr>
          <p:cNvPr id="75785" name="AutoShape 9"/>
          <p:cNvSpPr>
            <a:spLocks noChangeArrowheads="1"/>
          </p:cNvSpPr>
          <p:nvPr/>
        </p:nvSpPr>
        <p:spPr bwMode="auto">
          <a:xfrm>
            <a:off x="5410201" y="3048001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5786" name="AutoShape 10"/>
          <p:cNvSpPr>
            <a:spLocks noChangeArrowheads="1"/>
          </p:cNvSpPr>
          <p:nvPr/>
        </p:nvSpPr>
        <p:spPr bwMode="auto">
          <a:xfrm>
            <a:off x="1981200" y="6019800"/>
            <a:ext cx="1447800" cy="533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3870325" y="6002338"/>
            <a:ext cx="5778500" cy="519112"/>
          </a:xfrm>
          <a:prstGeom prst="rect">
            <a:avLst/>
          </a:prstGeom>
          <a:solidFill>
            <a:srgbClr val="17216B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17216B"/>
            </a:extrusionClr>
          </a:sp3d>
        </p:spPr>
        <p:txBody>
          <a:bodyPr wrap="none">
            <a:spAutoFit/>
            <a:flatTx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>
                <a:solidFill>
                  <a:srgbClr val="41C52D"/>
                </a:solidFill>
                <a:latin typeface="Arial" charset="0"/>
              </a:rPr>
              <a:t>Miglior controllo glicometabolico</a:t>
            </a:r>
          </a:p>
        </p:txBody>
      </p:sp>
      <p:sp>
        <p:nvSpPr>
          <p:cNvPr id="75790" name="Line 14"/>
          <p:cNvSpPr>
            <a:spLocks noChangeShapeType="1"/>
          </p:cNvSpPr>
          <p:nvPr/>
        </p:nvSpPr>
        <p:spPr bwMode="auto">
          <a:xfrm>
            <a:off x="7467600" y="4648200"/>
            <a:ext cx="7620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5791" name="Text Box 15"/>
          <p:cNvSpPr txBox="1">
            <a:spLocks noChangeArrowheads="1"/>
          </p:cNvSpPr>
          <p:nvPr/>
        </p:nvSpPr>
        <p:spPr bwMode="auto">
          <a:xfrm>
            <a:off x="8329614" y="4137026"/>
            <a:ext cx="1975221" cy="830997"/>
          </a:xfrm>
          <a:prstGeom prst="rect">
            <a:avLst/>
          </a:prstGeom>
          <a:solidFill>
            <a:srgbClr val="17216B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17216B"/>
            </a:extrusionClr>
          </a:sp3d>
        </p:spPr>
        <p:txBody>
          <a:bodyPr wrap="none">
            <a:spAutoFit/>
            <a:flatTx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 3" charset="2"/>
              <a:buChar char="Û"/>
            </a:pPr>
            <a:r>
              <a:rPr lang="it-IT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Wingdings 3" charset="2"/>
              </a:rPr>
              <a:t>Uptake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>
                <a:solidFill>
                  <a:srgbClr val="FFFFFF"/>
                </a:solidFill>
                <a:latin typeface="Arial" charset="0"/>
              </a:rPr>
              <a:t>  </a:t>
            </a:r>
            <a:r>
              <a:rPr lang="it-IT" sz="2400" b="1">
                <a:solidFill>
                  <a:srgbClr val="FFFFFF"/>
                </a:solidFill>
                <a:latin typeface="Arial" charset="0"/>
              </a:rPr>
              <a:t>di glucosio</a:t>
            </a:r>
            <a:endParaRPr lang="it-IT" sz="240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75792" name="Group 16"/>
          <p:cNvGrpSpPr>
            <a:grpSpLocks/>
          </p:cNvGrpSpPr>
          <p:nvPr/>
        </p:nvGrpSpPr>
        <p:grpSpPr bwMode="auto">
          <a:xfrm>
            <a:off x="2362200" y="3657600"/>
            <a:ext cx="1066800" cy="762000"/>
            <a:chOff x="5124" y="3888"/>
            <a:chExt cx="492" cy="384"/>
          </a:xfrm>
        </p:grpSpPr>
        <p:sp>
          <p:nvSpPr>
            <p:cNvPr id="75793" name="AutoShape 17"/>
            <p:cNvSpPr>
              <a:spLocks noChangeArrowheads="1"/>
            </p:cNvSpPr>
            <p:nvPr/>
          </p:nvSpPr>
          <p:spPr bwMode="auto">
            <a:xfrm>
              <a:off x="5124" y="3888"/>
              <a:ext cx="384" cy="384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0000"/>
                </a:solidFill>
                <a:latin typeface="Arial Unicode MS" pitchFamily="34" charset="-128"/>
              </a:endParaRPr>
            </a:p>
          </p:txBody>
        </p:sp>
        <p:sp>
          <p:nvSpPr>
            <p:cNvPr id="75794" name="Freeform 18"/>
            <p:cNvSpPr>
              <a:spLocks/>
            </p:cNvSpPr>
            <p:nvPr/>
          </p:nvSpPr>
          <p:spPr bwMode="auto">
            <a:xfrm>
              <a:off x="5299" y="3895"/>
              <a:ext cx="317" cy="320"/>
            </a:xfrm>
            <a:custGeom>
              <a:avLst/>
              <a:gdLst/>
              <a:ahLst/>
              <a:cxnLst>
                <a:cxn ang="0">
                  <a:pos x="159" y="320"/>
                </a:cxn>
                <a:cxn ang="0">
                  <a:pos x="193" y="316"/>
                </a:cxn>
                <a:cxn ang="0">
                  <a:pos x="223" y="307"/>
                </a:cxn>
                <a:cxn ang="0">
                  <a:pos x="248" y="290"/>
                </a:cxn>
                <a:cxn ang="0">
                  <a:pos x="270" y="273"/>
                </a:cxn>
                <a:cxn ang="0">
                  <a:pos x="291" y="248"/>
                </a:cxn>
                <a:cxn ang="0">
                  <a:pos x="304" y="222"/>
                </a:cxn>
                <a:cxn ang="0">
                  <a:pos x="317" y="192"/>
                </a:cxn>
                <a:cxn ang="0">
                  <a:pos x="317" y="162"/>
                </a:cxn>
                <a:cxn ang="0">
                  <a:pos x="317" y="128"/>
                </a:cxn>
                <a:cxn ang="0">
                  <a:pos x="304" y="98"/>
                </a:cxn>
                <a:cxn ang="0">
                  <a:pos x="291" y="72"/>
                </a:cxn>
                <a:cxn ang="0">
                  <a:pos x="270" y="47"/>
                </a:cxn>
                <a:cxn ang="0">
                  <a:pos x="248" y="30"/>
                </a:cxn>
                <a:cxn ang="0">
                  <a:pos x="223" y="12"/>
                </a:cxn>
                <a:cxn ang="0">
                  <a:pos x="193" y="4"/>
                </a:cxn>
                <a:cxn ang="0">
                  <a:pos x="159" y="0"/>
                </a:cxn>
                <a:cxn ang="0">
                  <a:pos x="129" y="4"/>
                </a:cxn>
                <a:cxn ang="0">
                  <a:pos x="94" y="12"/>
                </a:cxn>
                <a:cxn ang="0">
                  <a:pos x="69" y="30"/>
                </a:cxn>
                <a:cxn ang="0">
                  <a:pos x="47" y="47"/>
                </a:cxn>
                <a:cxn ang="0">
                  <a:pos x="26" y="72"/>
                </a:cxn>
                <a:cxn ang="0">
                  <a:pos x="13" y="98"/>
                </a:cxn>
                <a:cxn ang="0">
                  <a:pos x="5" y="128"/>
                </a:cxn>
                <a:cxn ang="0">
                  <a:pos x="0" y="162"/>
                </a:cxn>
                <a:cxn ang="0">
                  <a:pos x="5" y="192"/>
                </a:cxn>
                <a:cxn ang="0">
                  <a:pos x="13" y="222"/>
                </a:cxn>
                <a:cxn ang="0">
                  <a:pos x="26" y="248"/>
                </a:cxn>
                <a:cxn ang="0">
                  <a:pos x="47" y="273"/>
                </a:cxn>
                <a:cxn ang="0">
                  <a:pos x="69" y="290"/>
                </a:cxn>
                <a:cxn ang="0">
                  <a:pos x="94" y="307"/>
                </a:cxn>
                <a:cxn ang="0">
                  <a:pos x="129" y="316"/>
                </a:cxn>
                <a:cxn ang="0">
                  <a:pos x="159" y="320"/>
                </a:cxn>
              </a:cxnLst>
              <a:rect l="0" t="0" r="r" b="b"/>
              <a:pathLst>
                <a:path w="317" h="320">
                  <a:moveTo>
                    <a:pt x="159" y="320"/>
                  </a:moveTo>
                  <a:lnTo>
                    <a:pt x="193" y="316"/>
                  </a:lnTo>
                  <a:lnTo>
                    <a:pt x="223" y="307"/>
                  </a:lnTo>
                  <a:lnTo>
                    <a:pt x="248" y="290"/>
                  </a:lnTo>
                  <a:lnTo>
                    <a:pt x="270" y="273"/>
                  </a:lnTo>
                  <a:lnTo>
                    <a:pt x="291" y="248"/>
                  </a:lnTo>
                  <a:lnTo>
                    <a:pt x="304" y="222"/>
                  </a:lnTo>
                  <a:lnTo>
                    <a:pt x="317" y="192"/>
                  </a:lnTo>
                  <a:lnTo>
                    <a:pt x="317" y="162"/>
                  </a:lnTo>
                  <a:lnTo>
                    <a:pt x="317" y="128"/>
                  </a:lnTo>
                  <a:lnTo>
                    <a:pt x="304" y="98"/>
                  </a:lnTo>
                  <a:lnTo>
                    <a:pt x="291" y="72"/>
                  </a:lnTo>
                  <a:lnTo>
                    <a:pt x="270" y="47"/>
                  </a:lnTo>
                  <a:lnTo>
                    <a:pt x="248" y="30"/>
                  </a:lnTo>
                  <a:lnTo>
                    <a:pt x="223" y="12"/>
                  </a:lnTo>
                  <a:lnTo>
                    <a:pt x="193" y="4"/>
                  </a:lnTo>
                  <a:lnTo>
                    <a:pt x="159" y="0"/>
                  </a:lnTo>
                  <a:lnTo>
                    <a:pt x="129" y="4"/>
                  </a:lnTo>
                  <a:lnTo>
                    <a:pt x="94" y="12"/>
                  </a:lnTo>
                  <a:lnTo>
                    <a:pt x="69" y="30"/>
                  </a:lnTo>
                  <a:lnTo>
                    <a:pt x="47" y="47"/>
                  </a:lnTo>
                  <a:lnTo>
                    <a:pt x="26" y="72"/>
                  </a:lnTo>
                  <a:lnTo>
                    <a:pt x="13" y="98"/>
                  </a:lnTo>
                  <a:lnTo>
                    <a:pt x="5" y="128"/>
                  </a:lnTo>
                  <a:lnTo>
                    <a:pt x="0" y="162"/>
                  </a:lnTo>
                  <a:lnTo>
                    <a:pt x="5" y="192"/>
                  </a:lnTo>
                  <a:lnTo>
                    <a:pt x="13" y="222"/>
                  </a:lnTo>
                  <a:lnTo>
                    <a:pt x="26" y="248"/>
                  </a:lnTo>
                  <a:lnTo>
                    <a:pt x="47" y="273"/>
                  </a:lnTo>
                  <a:lnTo>
                    <a:pt x="69" y="290"/>
                  </a:lnTo>
                  <a:lnTo>
                    <a:pt x="94" y="307"/>
                  </a:lnTo>
                  <a:lnTo>
                    <a:pt x="129" y="316"/>
                  </a:lnTo>
                  <a:lnTo>
                    <a:pt x="159" y="32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5795" name="Freeform 19"/>
            <p:cNvSpPr>
              <a:spLocks/>
            </p:cNvSpPr>
            <p:nvPr/>
          </p:nvSpPr>
          <p:spPr bwMode="auto">
            <a:xfrm>
              <a:off x="5419" y="4023"/>
              <a:ext cx="77" cy="73"/>
            </a:xfrm>
            <a:custGeom>
              <a:avLst/>
              <a:gdLst/>
              <a:ahLst/>
              <a:cxnLst>
                <a:cxn ang="0">
                  <a:pos x="39" y="73"/>
                </a:cxn>
                <a:cxn ang="0">
                  <a:pos x="0" y="43"/>
                </a:cxn>
                <a:cxn ang="0">
                  <a:pos x="0" y="43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77" y="43"/>
                </a:cxn>
                <a:cxn ang="0">
                  <a:pos x="77" y="43"/>
                </a:cxn>
                <a:cxn ang="0">
                  <a:pos x="39" y="73"/>
                </a:cxn>
                <a:cxn ang="0">
                  <a:pos x="39" y="73"/>
                </a:cxn>
              </a:cxnLst>
              <a:rect l="0" t="0" r="r" b="b"/>
              <a:pathLst>
                <a:path w="77" h="73">
                  <a:moveTo>
                    <a:pt x="39" y="7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77" y="43"/>
                  </a:lnTo>
                  <a:lnTo>
                    <a:pt x="77" y="43"/>
                  </a:lnTo>
                  <a:lnTo>
                    <a:pt x="39" y="73"/>
                  </a:lnTo>
                  <a:lnTo>
                    <a:pt x="39" y="73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5796" name="Freeform 20"/>
            <p:cNvSpPr>
              <a:spLocks/>
            </p:cNvSpPr>
            <p:nvPr/>
          </p:nvSpPr>
          <p:spPr bwMode="auto">
            <a:xfrm>
              <a:off x="5346" y="3916"/>
              <a:ext cx="77" cy="73"/>
            </a:xfrm>
            <a:custGeom>
              <a:avLst/>
              <a:gdLst/>
              <a:ahLst/>
              <a:cxnLst>
                <a:cxn ang="0">
                  <a:pos x="65" y="73"/>
                </a:cxn>
                <a:cxn ang="0">
                  <a:pos x="18" y="73"/>
                </a:cxn>
                <a:cxn ang="0">
                  <a:pos x="18" y="73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77" y="26"/>
                </a:cxn>
                <a:cxn ang="0">
                  <a:pos x="77" y="26"/>
                </a:cxn>
                <a:cxn ang="0">
                  <a:pos x="65" y="73"/>
                </a:cxn>
                <a:cxn ang="0">
                  <a:pos x="65" y="73"/>
                </a:cxn>
              </a:cxnLst>
              <a:rect l="0" t="0" r="r" b="b"/>
              <a:pathLst>
                <a:path w="77" h="73">
                  <a:moveTo>
                    <a:pt x="65" y="73"/>
                  </a:moveTo>
                  <a:lnTo>
                    <a:pt x="18" y="73"/>
                  </a:lnTo>
                  <a:lnTo>
                    <a:pt x="18" y="73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77" y="26"/>
                  </a:lnTo>
                  <a:lnTo>
                    <a:pt x="77" y="26"/>
                  </a:lnTo>
                  <a:lnTo>
                    <a:pt x="65" y="73"/>
                  </a:lnTo>
                  <a:lnTo>
                    <a:pt x="65" y="73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5797" name="Freeform 21"/>
            <p:cNvSpPr>
              <a:spLocks/>
            </p:cNvSpPr>
            <p:nvPr/>
          </p:nvSpPr>
          <p:spPr bwMode="auto">
            <a:xfrm>
              <a:off x="5304" y="4053"/>
              <a:ext cx="77" cy="72"/>
            </a:xfrm>
            <a:custGeom>
              <a:avLst/>
              <a:gdLst/>
              <a:ahLst/>
              <a:cxnLst>
                <a:cxn ang="0">
                  <a:pos x="77" y="30"/>
                </a:cxn>
                <a:cxn ang="0">
                  <a:pos x="64" y="72"/>
                </a:cxn>
                <a:cxn ang="0">
                  <a:pos x="64" y="72"/>
                </a:cxn>
                <a:cxn ang="0">
                  <a:pos x="17" y="72"/>
                </a:cxn>
                <a:cxn ang="0">
                  <a:pos x="17" y="72"/>
                </a:cxn>
                <a:cxn ang="0">
                  <a:pos x="0" y="30"/>
                </a:cxn>
                <a:cxn ang="0">
                  <a:pos x="0" y="3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77" y="30"/>
                </a:cxn>
                <a:cxn ang="0">
                  <a:pos x="77" y="30"/>
                </a:cxn>
              </a:cxnLst>
              <a:rect l="0" t="0" r="r" b="b"/>
              <a:pathLst>
                <a:path w="77" h="72">
                  <a:moveTo>
                    <a:pt x="77" y="30"/>
                  </a:moveTo>
                  <a:lnTo>
                    <a:pt x="64" y="72"/>
                  </a:lnTo>
                  <a:lnTo>
                    <a:pt x="64" y="72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77" y="30"/>
                  </a:lnTo>
                  <a:lnTo>
                    <a:pt x="77" y="30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5798" name="Freeform 22"/>
            <p:cNvSpPr>
              <a:spLocks/>
            </p:cNvSpPr>
            <p:nvPr/>
          </p:nvSpPr>
          <p:spPr bwMode="auto">
            <a:xfrm>
              <a:off x="5423" y="4138"/>
              <a:ext cx="73" cy="73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73" y="26"/>
                </a:cxn>
                <a:cxn ang="0">
                  <a:pos x="73" y="26"/>
                </a:cxn>
                <a:cxn ang="0">
                  <a:pos x="60" y="73"/>
                </a:cxn>
                <a:cxn ang="0">
                  <a:pos x="60" y="73"/>
                </a:cxn>
                <a:cxn ang="0">
                  <a:pos x="13" y="73"/>
                </a:cxn>
                <a:cxn ang="0">
                  <a:pos x="13" y="73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39" y="0"/>
                </a:cxn>
                <a:cxn ang="0">
                  <a:pos x="39" y="0"/>
                </a:cxn>
              </a:cxnLst>
              <a:rect l="0" t="0" r="r" b="b"/>
              <a:pathLst>
                <a:path w="73" h="73">
                  <a:moveTo>
                    <a:pt x="39" y="0"/>
                  </a:moveTo>
                  <a:lnTo>
                    <a:pt x="73" y="26"/>
                  </a:lnTo>
                  <a:lnTo>
                    <a:pt x="73" y="26"/>
                  </a:lnTo>
                  <a:lnTo>
                    <a:pt x="60" y="73"/>
                  </a:lnTo>
                  <a:lnTo>
                    <a:pt x="60" y="73"/>
                  </a:lnTo>
                  <a:lnTo>
                    <a:pt x="13" y="73"/>
                  </a:lnTo>
                  <a:lnTo>
                    <a:pt x="13" y="73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5799" name="Freeform 23"/>
            <p:cNvSpPr>
              <a:spLocks/>
            </p:cNvSpPr>
            <p:nvPr/>
          </p:nvSpPr>
          <p:spPr bwMode="auto">
            <a:xfrm>
              <a:off x="5539" y="4049"/>
              <a:ext cx="77" cy="76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77" y="29"/>
                </a:cxn>
                <a:cxn ang="0">
                  <a:pos x="77" y="29"/>
                </a:cxn>
                <a:cxn ang="0">
                  <a:pos x="60" y="76"/>
                </a:cxn>
                <a:cxn ang="0">
                  <a:pos x="60" y="76"/>
                </a:cxn>
                <a:cxn ang="0">
                  <a:pos x="13" y="76"/>
                </a:cxn>
                <a:cxn ang="0">
                  <a:pos x="13" y="76"/>
                </a:cxn>
                <a:cxn ang="0">
                  <a:pos x="0" y="29"/>
                </a:cxn>
                <a:cxn ang="0">
                  <a:pos x="0" y="29"/>
                </a:cxn>
              </a:cxnLst>
              <a:rect l="0" t="0" r="r" b="b"/>
              <a:pathLst>
                <a:path w="77" h="76">
                  <a:moveTo>
                    <a:pt x="0" y="29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13" y="76"/>
                  </a:lnTo>
                  <a:lnTo>
                    <a:pt x="13" y="76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5800" name="Freeform 24"/>
            <p:cNvSpPr>
              <a:spLocks/>
            </p:cNvSpPr>
            <p:nvPr/>
          </p:nvSpPr>
          <p:spPr bwMode="auto">
            <a:xfrm>
              <a:off x="5492" y="3916"/>
              <a:ext cx="77" cy="68"/>
            </a:xfrm>
            <a:custGeom>
              <a:avLst/>
              <a:gdLst/>
              <a:ahLst/>
              <a:cxnLst>
                <a:cxn ang="0">
                  <a:pos x="17" y="68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77" y="26"/>
                </a:cxn>
                <a:cxn ang="0">
                  <a:pos x="77" y="26"/>
                </a:cxn>
                <a:cxn ang="0">
                  <a:pos x="60" y="68"/>
                </a:cxn>
                <a:cxn ang="0">
                  <a:pos x="60" y="68"/>
                </a:cxn>
                <a:cxn ang="0">
                  <a:pos x="17" y="68"/>
                </a:cxn>
                <a:cxn ang="0">
                  <a:pos x="17" y="68"/>
                </a:cxn>
              </a:cxnLst>
              <a:rect l="0" t="0" r="r" b="b"/>
              <a:pathLst>
                <a:path w="77" h="68">
                  <a:moveTo>
                    <a:pt x="17" y="68"/>
                  </a:moveTo>
                  <a:lnTo>
                    <a:pt x="0" y="26"/>
                  </a:lnTo>
                  <a:lnTo>
                    <a:pt x="0" y="26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77" y="26"/>
                  </a:lnTo>
                  <a:lnTo>
                    <a:pt x="77" y="26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17" y="68"/>
                  </a:lnTo>
                  <a:lnTo>
                    <a:pt x="17" y="68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5801" name="Line 25"/>
            <p:cNvSpPr>
              <a:spLocks noChangeShapeType="1"/>
            </p:cNvSpPr>
            <p:nvPr/>
          </p:nvSpPr>
          <p:spPr bwMode="auto">
            <a:xfrm>
              <a:off x="5423" y="3942"/>
              <a:ext cx="6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5802" name="Line 26"/>
            <p:cNvSpPr>
              <a:spLocks noChangeShapeType="1"/>
            </p:cNvSpPr>
            <p:nvPr/>
          </p:nvSpPr>
          <p:spPr bwMode="auto">
            <a:xfrm>
              <a:off x="5411" y="3989"/>
              <a:ext cx="21" cy="3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5803" name="Line 27"/>
            <p:cNvSpPr>
              <a:spLocks noChangeShapeType="1"/>
            </p:cNvSpPr>
            <p:nvPr/>
          </p:nvSpPr>
          <p:spPr bwMode="auto">
            <a:xfrm flipH="1">
              <a:off x="5342" y="3989"/>
              <a:ext cx="22" cy="6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5804" name="Line 28"/>
            <p:cNvSpPr>
              <a:spLocks noChangeShapeType="1"/>
            </p:cNvSpPr>
            <p:nvPr/>
          </p:nvSpPr>
          <p:spPr bwMode="auto">
            <a:xfrm flipV="1">
              <a:off x="5381" y="4066"/>
              <a:ext cx="38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5805" name="Line 29"/>
            <p:cNvSpPr>
              <a:spLocks noChangeShapeType="1"/>
            </p:cNvSpPr>
            <p:nvPr/>
          </p:nvSpPr>
          <p:spPr bwMode="auto">
            <a:xfrm>
              <a:off x="5368" y="4125"/>
              <a:ext cx="55" cy="3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5806" name="Line 30"/>
            <p:cNvSpPr>
              <a:spLocks noChangeShapeType="1"/>
            </p:cNvSpPr>
            <p:nvPr/>
          </p:nvSpPr>
          <p:spPr bwMode="auto">
            <a:xfrm flipH="1" flipV="1">
              <a:off x="5458" y="4096"/>
              <a:ext cx="4" cy="4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5807" name="Line 31"/>
            <p:cNvSpPr>
              <a:spLocks noChangeShapeType="1"/>
            </p:cNvSpPr>
            <p:nvPr/>
          </p:nvSpPr>
          <p:spPr bwMode="auto">
            <a:xfrm>
              <a:off x="5496" y="4066"/>
              <a:ext cx="43" cy="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5808" name="Line 32"/>
            <p:cNvSpPr>
              <a:spLocks noChangeShapeType="1"/>
            </p:cNvSpPr>
            <p:nvPr/>
          </p:nvSpPr>
          <p:spPr bwMode="auto">
            <a:xfrm flipV="1">
              <a:off x="5496" y="4125"/>
              <a:ext cx="56" cy="3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5809" name="Line 33"/>
            <p:cNvSpPr>
              <a:spLocks noChangeShapeType="1"/>
            </p:cNvSpPr>
            <p:nvPr/>
          </p:nvSpPr>
          <p:spPr bwMode="auto">
            <a:xfrm flipV="1">
              <a:off x="5483" y="3984"/>
              <a:ext cx="26" cy="3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5810" name="Line 34"/>
            <p:cNvSpPr>
              <a:spLocks noChangeShapeType="1"/>
            </p:cNvSpPr>
            <p:nvPr/>
          </p:nvSpPr>
          <p:spPr bwMode="auto">
            <a:xfrm flipH="1" flipV="1">
              <a:off x="5552" y="3984"/>
              <a:ext cx="25" cy="6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409416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 autoUpdateAnimBg="0"/>
      <p:bldP spid="75786" grpId="0" animBg="1"/>
      <p:bldP spid="75787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304800"/>
            <a:ext cx="7924800" cy="1524000"/>
          </a:xfrm>
          <a:gradFill rotWithShape="0">
            <a:gsLst>
              <a:gs pos="0">
                <a:srgbClr val="3623FF">
                  <a:gamma/>
                  <a:shade val="24706"/>
                  <a:invGamma/>
                </a:srgbClr>
              </a:gs>
              <a:gs pos="50000">
                <a:srgbClr val="3623FF"/>
              </a:gs>
              <a:gs pos="100000">
                <a:srgbClr val="3623FF">
                  <a:gamma/>
                  <a:shade val="24706"/>
                  <a:invGamma/>
                </a:srgbClr>
              </a:gs>
            </a:gsLst>
            <a:lin ang="5400000" scaled="1"/>
          </a:gradFill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623FF"/>
            </a:extrusionClr>
          </a:sp3d>
        </p:spPr>
        <p:txBody>
          <a:bodyPr>
            <a:flatTx/>
          </a:bodyPr>
          <a:lstStyle/>
          <a:p>
            <a:r>
              <a:rPr lang="it-IT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Diabete tipo II</a:t>
            </a:r>
            <a:br>
              <a:rPr lang="it-IT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it-IT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Effetti dell’ Esercizio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6477000"/>
            <a:ext cx="8001000" cy="76200"/>
          </a:xfrm>
        </p:spPr>
        <p:txBody>
          <a:bodyPr/>
          <a:lstStyle/>
          <a:p>
            <a:pPr algn="l"/>
            <a:endParaRPr lang="it-IT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sp>
        <p:nvSpPr>
          <p:cNvPr id="72727" name="Text Box 23"/>
          <p:cNvSpPr txBox="1">
            <a:spLocks noChangeArrowheads="1"/>
          </p:cNvSpPr>
          <p:nvPr/>
        </p:nvSpPr>
        <p:spPr bwMode="auto">
          <a:xfrm>
            <a:off x="5029200" y="2289175"/>
            <a:ext cx="2374900" cy="579438"/>
          </a:xfrm>
          <a:prstGeom prst="rect">
            <a:avLst/>
          </a:prstGeom>
          <a:solidFill>
            <a:srgbClr val="17216B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17216B"/>
            </a:extrusionClr>
          </a:sp3d>
        </p:spPr>
        <p:txBody>
          <a:bodyPr wrap="none">
            <a:spAutoFit/>
            <a:flatTx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200" b="1">
                <a:solidFill>
                  <a:srgbClr val="EC13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ESERCIZIO</a:t>
            </a:r>
          </a:p>
        </p:txBody>
      </p:sp>
      <p:sp>
        <p:nvSpPr>
          <p:cNvPr id="72728" name="Text Box 24"/>
          <p:cNvSpPr txBox="1">
            <a:spLocks noChangeArrowheads="1"/>
          </p:cNvSpPr>
          <p:nvPr/>
        </p:nvSpPr>
        <p:spPr bwMode="auto">
          <a:xfrm>
            <a:off x="1752600" y="3876675"/>
            <a:ext cx="1606550" cy="457200"/>
          </a:xfrm>
          <a:prstGeom prst="rect">
            <a:avLst/>
          </a:prstGeom>
          <a:solidFill>
            <a:srgbClr val="17216B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17216B"/>
            </a:extrusionClr>
          </a:sp3d>
        </p:spPr>
        <p:txBody>
          <a:bodyPr wrap="none">
            <a:spAutoFit/>
            <a:flatTx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>
                <a:solidFill>
                  <a:srgbClr val="EC13E9"/>
                </a:solidFill>
                <a:latin typeface="Arial" charset="0"/>
                <a:sym typeface="Wingdings 3" charset="2"/>
              </a:rPr>
              <a:t> obesità</a:t>
            </a:r>
            <a:endParaRPr lang="it-IT" sz="2400" b="1">
              <a:solidFill>
                <a:srgbClr val="EC13E9"/>
              </a:solidFill>
              <a:latin typeface="Arial" charset="0"/>
            </a:endParaRPr>
          </a:p>
        </p:txBody>
      </p:sp>
      <p:sp>
        <p:nvSpPr>
          <p:cNvPr id="72730" name="Rectangle 26"/>
          <p:cNvSpPr>
            <a:spLocks noChangeArrowheads="1"/>
          </p:cNvSpPr>
          <p:nvPr/>
        </p:nvSpPr>
        <p:spPr bwMode="auto">
          <a:xfrm>
            <a:off x="3505200" y="4267201"/>
            <a:ext cx="3905250" cy="519113"/>
          </a:xfrm>
          <a:prstGeom prst="rect">
            <a:avLst/>
          </a:prstGeom>
          <a:solidFill>
            <a:srgbClr val="17216B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17216B"/>
            </a:extrusionClr>
          </a:sp3d>
        </p:spPr>
        <p:txBody>
          <a:bodyPr wrap="none">
            <a:spAutoFit/>
            <a:flatTx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>
                <a:solidFill>
                  <a:srgbClr val="EC13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Wingdings 3" charset="2"/>
              </a:rPr>
              <a:t> Pressione arteriosa</a:t>
            </a:r>
            <a:endParaRPr lang="it-IT" sz="2400">
              <a:solidFill>
                <a:srgbClr val="000000"/>
              </a:solidFill>
              <a:latin typeface="Arial" charset="0"/>
              <a:sym typeface="Wingdings 3" charset="2"/>
            </a:endParaRPr>
          </a:p>
        </p:txBody>
      </p:sp>
      <p:sp>
        <p:nvSpPr>
          <p:cNvPr id="72731" name="Text Box 27"/>
          <p:cNvSpPr txBox="1">
            <a:spLocks noChangeArrowheads="1"/>
          </p:cNvSpPr>
          <p:nvPr/>
        </p:nvSpPr>
        <p:spPr bwMode="auto">
          <a:xfrm>
            <a:off x="7696201" y="4038601"/>
            <a:ext cx="2743059" cy="830997"/>
          </a:xfrm>
          <a:prstGeom prst="rect">
            <a:avLst/>
          </a:prstGeom>
          <a:solidFill>
            <a:srgbClr val="17216B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17216B"/>
            </a:extrusionClr>
          </a:sp3d>
        </p:spPr>
        <p:txBody>
          <a:bodyPr wrap="none">
            <a:spAutoFit/>
            <a:flatTx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>
                <a:solidFill>
                  <a:srgbClr val="EC13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Migliora il profilo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>
                <a:solidFill>
                  <a:srgbClr val="EC13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lipidemico</a:t>
            </a:r>
            <a:endParaRPr lang="it-IT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732" name="AutoShape 28"/>
          <p:cNvSpPr>
            <a:spLocks noChangeArrowheads="1"/>
          </p:cNvSpPr>
          <p:nvPr/>
        </p:nvSpPr>
        <p:spPr bwMode="auto">
          <a:xfrm rot="3534265">
            <a:off x="3250407" y="1745457"/>
            <a:ext cx="879475" cy="2309812"/>
          </a:xfrm>
          <a:prstGeom prst="curvedRightArrow">
            <a:avLst>
              <a:gd name="adj1" fmla="val 52527"/>
              <a:gd name="adj2" fmla="val 105054"/>
              <a:gd name="adj3" fmla="val 33333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2734" name="AutoShape 30"/>
          <p:cNvSpPr>
            <a:spLocks noChangeArrowheads="1"/>
          </p:cNvSpPr>
          <p:nvPr/>
        </p:nvSpPr>
        <p:spPr bwMode="auto">
          <a:xfrm>
            <a:off x="5638801" y="3048001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2737" name="AutoShape 33"/>
          <p:cNvSpPr>
            <a:spLocks noChangeArrowheads="1"/>
          </p:cNvSpPr>
          <p:nvPr/>
        </p:nvSpPr>
        <p:spPr bwMode="auto">
          <a:xfrm>
            <a:off x="1981200" y="6019800"/>
            <a:ext cx="1447800" cy="533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2738" name="Text Box 34"/>
          <p:cNvSpPr txBox="1">
            <a:spLocks noChangeArrowheads="1"/>
          </p:cNvSpPr>
          <p:nvPr/>
        </p:nvSpPr>
        <p:spPr bwMode="auto">
          <a:xfrm>
            <a:off x="3870325" y="5951539"/>
            <a:ext cx="5868988" cy="579437"/>
          </a:xfrm>
          <a:prstGeom prst="rect">
            <a:avLst/>
          </a:prstGeom>
          <a:solidFill>
            <a:srgbClr val="17216B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17216B"/>
            </a:extrusionClr>
          </a:sp3d>
        </p:spPr>
        <p:txBody>
          <a:bodyPr wrap="none">
            <a:spAutoFit/>
            <a:flatTx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200" b="1">
                <a:solidFill>
                  <a:srgbClr val="41C52D"/>
                </a:solidFill>
                <a:latin typeface="Arial" charset="0"/>
                <a:sym typeface="Wingdings 3" charset="2"/>
              </a:rPr>
              <a:t> Rischio Cardiovascolare </a:t>
            </a:r>
            <a:endParaRPr lang="it-IT" sz="3200">
              <a:solidFill>
                <a:srgbClr val="41C52D"/>
              </a:solidFill>
              <a:latin typeface="Arial" charset="0"/>
            </a:endParaRPr>
          </a:p>
        </p:txBody>
      </p:sp>
      <p:sp>
        <p:nvSpPr>
          <p:cNvPr id="72742" name="AutoShape 38"/>
          <p:cNvSpPr>
            <a:spLocks noChangeArrowheads="1"/>
          </p:cNvSpPr>
          <p:nvPr/>
        </p:nvSpPr>
        <p:spPr bwMode="auto">
          <a:xfrm rot="-1823757">
            <a:off x="7807325" y="2101851"/>
            <a:ext cx="603250" cy="1641475"/>
          </a:xfrm>
          <a:prstGeom prst="curvedLeftArrow">
            <a:avLst>
              <a:gd name="adj1" fmla="val 54421"/>
              <a:gd name="adj2" fmla="val 108842"/>
              <a:gd name="adj3" fmla="val 33333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1702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 autoUpdateAnimBg="0"/>
      <p:bldP spid="72737" grpId="0" animBg="1"/>
      <p:bldP spid="72738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381000"/>
            <a:ext cx="7772400" cy="1371600"/>
          </a:xfrm>
          <a:gradFill rotWithShape="0">
            <a:gsLst>
              <a:gs pos="0">
                <a:srgbClr val="3623FF">
                  <a:gamma/>
                  <a:shade val="33725"/>
                  <a:invGamma/>
                </a:srgbClr>
              </a:gs>
              <a:gs pos="50000">
                <a:srgbClr val="3623FF"/>
              </a:gs>
              <a:gs pos="100000">
                <a:srgbClr val="3623FF">
                  <a:gamma/>
                  <a:shade val="33725"/>
                  <a:invGamma/>
                </a:srgbClr>
              </a:gs>
            </a:gsLst>
            <a:lin ang="5400000" scaled="1"/>
          </a:gra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3623FF"/>
            </a:extrusionClr>
          </a:sp3d>
        </p:spPr>
        <p:txBody>
          <a:bodyPr>
            <a:flatTx/>
          </a:bodyPr>
          <a:lstStyle/>
          <a:p>
            <a:r>
              <a:rPr lang="it-IT" sz="40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Esercizio Raccomandato al</a:t>
            </a:r>
            <a:br>
              <a:rPr lang="it-IT" sz="40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it-IT" sz="40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paziente con NIDDM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2438400"/>
            <a:ext cx="6629400" cy="3505200"/>
          </a:xfrm>
          <a:solidFill>
            <a:srgbClr val="17216B"/>
          </a:solidFill>
          <a:ln>
            <a:solidFill>
              <a:srgbClr val="EF1F1D"/>
            </a:solidFill>
          </a:ln>
        </p:spPr>
        <p:txBody>
          <a:bodyPr/>
          <a:lstStyle/>
          <a:p>
            <a:pPr algn="l"/>
            <a:r>
              <a:rPr lang="it-IT" sz="3600" b="1" dirty="0">
                <a:solidFill>
                  <a:srgbClr val="EF1F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Esercizio</a:t>
            </a:r>
            <a:r>
              <a:rPr lang="it-IT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 Aerobico</a:t>
            </a:r>
          </a:p>
          <a:p>
            <a:pPr algn="l"/>
            <a:r>
              <a:rPr lang="it-IT" sz="3600" b="1" dirty="0">
                <a:solidFill>
                  <a:srgbClr val="EF1F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Intensità</a:t>
            </a:r>
            <a:r>
              <a:rPr lang="it-IT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 60-90% </a:t>
            </a:r>
            <a:r>
              <a:rPr lang="it-IT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max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FC o</a:t>
            </a:r>
          </a:p>
          <a:p>
            <a:pPr algn="l"/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    50-85% VO2 </a:t>
            </a:r>
            <a:r>
              <a:rPr lang="it-IT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max</a:t>
            </a:r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l"/>
            <a:r>
              <a:rPr lang="it-IT" sz="3600" b="1" dirty="0">
                <a:solidFill>
                  <a:srgbClr val="EF1F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Durata</a:t>
            </a:r>
            <a:r>
              <a:rPr lang="it-IT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 20-60 minuti</a:t>
            </a:r>
          </a:p>
          <a:p>
            <a:pPr algn="l"/>
            <a:r>
              <a:rPr lang="it-IT" sz="3600" b="1" dirty="0">
                <a:solidFill>
                  <a:srgbClr val="EF1F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Frequenza 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 3-5 volte/</a:t>
            </a:r>
            <a:r>
              <a:rPr lang="it-IT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sett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</a:t>
            </a:r>
            <a:endParaRPr lang="it-IT" dirty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74756" name="Group 4"/>
          <p:cNvGrpSpPr>
            <a:grpSpLocks/>
          </p:cNvGrpSpPr>
          <p:nvPr/>
        </p:nvGrpSpPr>
        <p:grpSpPr bwMode="auto">
          <a:xfrm>
            <a:off x="8991600" y="5562600"/>
            <a:ext cx="838200" cy="609600"/>
            <a:chOff x="5124" y="3888"/>
            <a:chExt cx="492" cy="384"/>
          </a:xfrm>
        </p:grpSpPr>
        <p:sp>
          <p:nvSpPr>
            <p:cNvPr id="74757" name="AutoShape 5"/>
            <p:cNvSpPr>
              <a:spLocks noChangeArrowheads="1"/>
            </p:cNvSpPr>
            <p:nvPr/>
          </p:nvSpPr>
          <p:spPr bwMode="auto">
            <a:xfrm>
              <a:off x="5124" y="3888"/>
              <a:ext cx="384" cy="384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0000"/>
                </a:solidFill>
                <a:latin typeface="Arial Unicode MS" pitchFamily="34" charset="-128"/>
              </a:endParaRPr>
            </a:p>
          </p:txBody>
        </p:sp>
        <p:sp>
          <p:nvSpPr>
            <p:cNvPr id="74758" name="Freeform 6"/>
            <p:cNvSpPr>
              <a:spLocks/>
            </p:cNvSpPr>
            <p:nvPr/>
          </p:nvSpPr>
          <p:spPr bwMode="auto">
            <a:xfrm>
              <a:off x="5299" y="3895"/>
              <a:ext cx="317" cy="320"/>
            </a:xfrm>
            <a:custGeom>
              <a:avLst/>
              <a:gdLst/>
              <a:ahLst/>
              <a:cxnLst>
                <a:cxn ang="0">
                  <a:pos x="159" y="320"/>
                </a:cxn>
                <a:cxn ang="0">
                  <a:pos x="193" y="316"/>
                </a:cxn>
                <a:cxn ang="0">
                  <a:pos x="223" y="307"/>
                </a:cxn>
                <a:cxn ang="0">
                  <a:pos x="248" y="290"/>
                </a:cxn>
                <a:cxn ang="0">
                  <a:pos x="270" y="273"/>
                </a:cxn>
                <a:cxn ang="0">
                  <a:pos x="291" y="248"/>
                </a:cxn>
                <a:cxn ang="0">
                  <a:pos x="304" y="222"/>
                </a:cxn>
                <a:cxn ang="0">
                  <a:pos x="317" y="192"/>
                </a:cxn>
                <a:cxn ang="0">
                  <a:pos x="317" y="162"/>
                </a:cxn>
                <a:cxn ang="0">
                  <a:pos x="317" y="128"/>
                </a:cxn>
                <a:cxn ang="0">
                  <a:pos x="304" y="98"/>
                </a:cxn>
                <a:cxn ang="0">
                  <a:pos x="291" y="72"/>
                </a:cxn>
                <a:cxn ang="0">
                  <a:pos x="270" y="47"/>
                </a:cxn>
                <a:cxn ang="0">
                  <a:pos x="248" y="30"/>
                </a:cxn>
                <a:cxn ang="0">
                  <a:pos x="223" y="12"/>
                </a:cxn>
                <a:cxn ang="0">
                  <a:pos x="193" y="4"/>
                </a:cxn>
                <a:cxn ang="0">
                  <a:pos x="159" y="0"/>
                </a:cxn>
                <a:cxn ang="0">
                  <a:pos x="129" y="4"/>
                </a:cxn>
                <a:cxn ang="0">
                  <a:pos x="94" y="12"/>
                </a:cxn>
                <a:cxn ang="0">
                  <a:pos x="69" y="30"/>
                </a:cxn>
                <a:cxn ang="0">
                  <a:pos x="47" y="47"/>
                </a:cxn>
                <a:cxn ang="0">
                  <a:pos x="26" y="72"/>
                </a:cxn>
                <a:cxn ang="0">
                  <a:pos x="13" y="98"/>
                </a:cxn>
                <a:cxn ang="0">
                  <a:pos x="5" y="128"/>
                </a:cxn>
                <a:cxn ang="0">
                  <a:pos x="0" y="162"/>
                </a:cxn>
                <a:cxn ang="0">
                  <a:pos x="5" y="192"/>
                </a:cxn>
                <a:cxn ang="0">
                  <a:pos x="13" y="222"/>
                </a:cxn>
                <a:cxn ang="0">
                  <a:pos x="26" y="248"/>
                </a:cxn>
                <a:cxn ang="0">
                  <a:pos x="47" y="273"/>
                </a:cxn>
                <a:cxn ang="0">
                  <a:pos x="69" y="290"/>
                </a:cxn>
                <a:cxn ang="0">
                  <a:pos x="94" y="307"/>
                </a:cxn>
                <a:cxn ang="0">
                  <a:pos x="129" y="316"/>
                </a:cxn>
                <a:cxn ang="0">
                  <a:pos x="159" y="320"/>
                </a:cxn>
              </a:cxnLst>
              <a:rect l="0" t="0" r="r" b="b"/>
              <a:pathLst>
                <a:path w="317" h="320">
                  <a:moveTo>
                    <a:pt x="159" y="320"/>
                  </a:moveTo>
                  <a:lnTo>
                    <a:pt x="193" y="316"/>
                  </a:lnTo>
                  <a:lnTo>
                    <a:pt x="223" y="307"/>
                  </a:lnTo>
                  <a:lnTo>
                    <a:pt x="248" y="290"/>
                  </a:lnTo>
                  <a:lnTo>
                    <a:pt x="270" y="273"/>
                  </a:lnTo>
                  <a:lnTo>
                    <a:pt x="291" y="248"/>
                  </a:lnTo>
                  <a:lnTo>
                    <a:pt x="304" y="222"/>
                  </a:lnTo>
                  <a:lnTo>
                    <a:pt x="317" y="192"/>
                  </a:lnTo>
                  <a:lnTo>
                    <a:pt x="317" y="162"/>
                  </a:lnTo>
                  <a:lnTo>
                    <a:pt x="317" y="128"/>
                  </a:lnTo>
                  <a:lnTo>
                    <a:pt x="304" y="98"/>
                  </a:lnTo>
                  <a:lnTo>
                    <a:pt x="291" y="72"/>
                  </a:lnTo>
                  <a:lnTo>
                    <a:pt x="270" y="47"/>
                  </a:lnTo>
                  <a:lnTo>
                    <a:pt x="248" y="30"/>
                  </a:lnTo>
                  <a:lnTo>
                    <a:pt x="223" y="12"/>
                  </a:lnTo>
                  <a:lnTo>
                    <a:pt x="193" y="4"/>
                  </a:lnTo>
                  <a:lnTo>
                    <a:pt x="159" y="0"/>
                  </a:lnTo>
                  <a:lnTo>
                    <a:pt x="129" y="4"/>
                  </a:lnTo>
                  <a:lnTo>
                    <a:pt x="94" y="12"/>
                  </a:lnTo>
                  <a:lnTo>
                    <a:pt x="69" y="30"/>
                  </a:lnTo>
                  <a:lnTo>
                    <a:pt x="47" y="47"/>
                  </a:lnTo>
                  <a:lnTo>
                    <a:pt x="26" y="72"/>
                  </a:lnTo>
                  <a:lnTo>
                    <a:pt x="13" y="98"/>
                  </a:lnTo>
                  <a:lnTo>
                    <a:pt x="5" y="128"/>
                  </a:lnTo>
                  <a:lnTo>
                    <a:pt x="0" y="162"/>
                  </a:lnTo>
                  <a:lnTo>
                    <a:pt x="5" y="192"/>
                  </a:lnTo>
                  <a:lnTo>
                    <a:pt x="13" y="222"/>
                  </a:lnTo>
                  <a:lnTo>
                    <a:pt x="26" y="248"/>
                  </a:lnTo>
                  <a:lnTo>
                    <a:pt x="47" y="273"/>
                  </a:lnTo>
                  <a:lnTo>
                    <a:pt x="69" y="290"/>
                  </a:lnTo>
                  <a:lnTo>
                    <a:pt x="94" y="307"/>
                  </a:lnTo>
                  <a:lnTo>
                    <a:pt x="129" y="316"/>
                  </a:lnTo>
                  <a:lnTo>
                    <a:pt x="159" y="32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4759" name="Freeform 7"/>
            <p:cNvSpPr>
              <a:spLocks/>
            </p:cNvSpPr>
            <p:nvPr/>
          </p:nvSpPr>
          <p:spPr bwMode="auto">
            <a:xfrm>
              <a:off x="5419" y="4023"/>
              <a:ext cx="77" cy="73"/>
            </a:xfrm>
            <a:custGeom>
              <a:avLst/>
              <a:gdLst/>
              <a:ahLst/>
              <a:cxnLst>
                <a:cxn ang="0">
                  <a:pos x="39" y="73"/>
                </a:cxn>
                <a:cxn ang="0">
                  <a:pos x="0" y="43"/>
                </a:cxn>
                <a:cxn ang="0">
                  <a:pos x="0" y="43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77" y="43"/>
                </a:cxn>
                <a:cxn ang="0">
                  <a:pos x="77" y="43"/>
                </a:cxn>
                <a:cxn ang="0">
                  <a:pos x="39" y="73"/>
                </a:cxn>
                <a:cxn ang="0">
                  <a:pos x="39" y="73"/>
                </a:cxn>
              </a:cxnLst>
              <a:rect l="0" t="0" r="r" b="b"/>
              <a:pathLst>
                <a:path w="77" h="73">
                  <a:moveTo>
                    <a:pt x="39" y="7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77" y="43"/>
                  </a:lnTo>
                  <a:lnTo>
                    <a:pt x="77" y="43"/>
                  </a:lnTo>
                  <a:lnTo>
                    <a:pt x="39" y="73"/>
                  </a:lnTo>
                  <a:lnTo>
                    <a:pt x="39" y="73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4760" name="Freeform 8"/>
            <p:cNvSpPr>
              <a:spLocks/>
            </p:cNvSpPr>
            <p:nvPr/>
          </p:nvSpPr>
          <p:spPr bwMode="auto">
            <a:xfrm>
              <a:off x="5346" y="3916"/>
              <a:ext cx="77" cy="73"/>
            </a:xfrm>
            <a:custGeom>
              <a:avLst/>
              <a:gdLst/>
              <a:ahLst/>
              <a:cxnLst>
                <a:cxn ang="0">
                  <a:pos x="65" y="73"/>
                </a:cxn>
                <a:cxn ang="0">
                  <a:pos x="18" y="73"/>
                </a:cxn>
                <a:cxn ang="0">
                  <a:pos x="18" y="73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77" y="26"/>
                </a:cxn>
                <a:cxn ang="0">
                  <a:pos x="77" y="26"/>
                </a:cxn>
                <a:cxn ang="0">
                  <a:pos x="65" y="73"/>
                </a:cxn>
                <a:cxn ang="0">
                  <a:pos x="65" y="73"/>
                </a:cxn>
              </a:cxnLst>
              <a:rect l="0" t="0" r="r" b="b"/>
              <a:pathLst>
                <a:path w="77" h="73">
                  <a:moveTo>
                    <a:pt x="65" y="73"/>
                  </a:moveTo>
                  <a:lnTo>
                    <a:pt x="18" y="73"/>
                  </a:lnTo>
                  <a:lnTo>
                    <a:pt x="18" y="73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77" y="26"/>
                  </a:lnTo>
                  <a:lnTo>
                    <a:pt x="77" y="26"/>
                  </a:lnTo>
                  <a:lnTo>
                    <a:pt x="65" y="73"/>
                  </a:lnTo>
                  <a:lnTo>
                    <a:pt x="65" y="73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4761" name="Freeform 9"/>
            <p:cNvSpPr>
              <a:spLocks/>
            </p:cNvSpPr>
            <p:nvPr/>
          </p:nvSpPr>
          <p:spPr bwMode="auto">
            <a:xfrm>
              <a:off x="5304" y="4053"/>
              <a:ext cx="77" cy="72"/>
            </a:xfrm>
            <a:custGeom>
              <a:avLst/>
              <a:gdLst/>
              <a:ahLst/>
              <a:cxnLst>
                <a:cxn ang="0">
                  <a:pos x="77" y="30"/>
                </a:cxn>
                <a:cxn ang="0">
                  <a:pos x="64" y="72"/>
                </a:cxn>
                <a:cxn ang="0">
                  <a:pos x="64" y="72"/>
                </a:cxn>
                <a:cxn ang="0">
                  <a:pos x="17" y="72"/>
                </a:cxn>
                <a:cxn ang="0">
                  <a:pos x="17" y="72"/>
                </a:cxn>
                <a:cxn ang="0">
                  <a:pos x="0" y="30"/>
                </a:cxn>
                <a:cxn ang="0">
                  <a:pos x="0" y="3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77" y="30"/>
                </a:cxn>
                <a:cxn ang="0">
                  <a:pos x="77" y="30"/>
                </a:cxn>
              </a:cxnLst>
              <a:rect l="0" t="0" r="r" b="b"/>
              <a:pathLst>
                <a:path w="77" h="72">
                  <a:moveTo>
                    <a:pt x="77" y="30"/>
                  </a:moveTo>
                  <a:lnTo>
                    <a:pt x="64" y="72"/>
                  </a:lnTo>
                  <a:lnTo>
                    <a:pt x="64" y="72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77" y="30"/>
                  </a:lnTo>
                  <a:lnTo>
                    <a:pt x="77" y="30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4762" name="Freeform 10"/>
            <p:cNvSpPr>
              <a:spLocks/>
            </p:cNvSpPr>
            <p:nvPr/>
          </p:nvSpPr>
          <p:spPr bwMode="auto">
            <a:xfrm>
              <a:off x="5423" y="4138"/>
              <a:ext cx="73" cy="73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73" y="26"/>
                </a:cxn>
                <a:cxn ang="0">
                  <a:pos x="73" y="26"/>
                </a:cxn>
                <a:cxn ang="0">
                  <a:pos x="60" y="73"/>
                </a:cxn>
                <a:cxn ang="0">
                  <a:pos x="60" y="73"/>
                </a:cxn>
                <a:cxn ang="0">
                  <a:pos x="13" y="73"/>
                </a:cxn>
                <a:cxn ang="0">
                  <a:pos x="13" y="73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39" y="0"/>
                </a:cxn>
                <a:cxn ang="0">
                  <a:pos x="39" y="0"/>
                </a:cxn>
              </a:cxnLst>
              <a:rect l="0" t="0" r="r" b="b"/>
              <a:pathLst>
                <a:path w="73" h="73">
                  <a:moveTo>
                    <a:pt x="39" y="0"/>
                  </a:moveTo>
                  <a:lnTo>
                    <a:pt x="73" y="26"/>
                  </a:lnTo>
                  <a:lnTo>
                    <a:pt x="73" y="26"/>
                  </a:lnTo>
                  <a:lnTo>
                    <a:pt x="60" y="73"/>
                  </a:lnTo>
                  <a:lnTo>
                    <a:pt x="60" y="73"/>
                  </a:lnTo>
                  <a:lnTo>
                    <a:pt x="13" y="73"/>
                  </a:lnTo>
                  <a:lnTo>
                    <a:pt x="13" y="73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4763" name="Freeform 11"/>
            <p:cNvSpPr>
              <a:spLocks/>
            </p:cNvSpPr>
            <p:nvPr/>
          </p:nvSpPr>
          <p:spPr bwMode="auto">
            <a:xfrm>
              <a:off x="5539" y="4049"/>
              <a:ext cx="77" cy="76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77" y="29"/>
                </a:cxn>
                <a:cxn ang="0">
                  <a:pos x="77" y="29"/>
                </a:cxn>
                <a:cxn ang="0">
                  <a:pos x="60" y="76"/>
                </a:cxn>
                <a:cxn ang="0">
                  <a:pos x="60" y="76"/>
                </a:cxn>
                <a:cxn ang="0">
                  <a:pos x="13" y="76"/>
                </a:cxn>
                <a:cxn ang="0">
                  <a:pos x="13" y="76"/>
                </a:cxn>
                <a:cxn ang="0">
                  <a:pos x="0" y="29"/>
                </a:cxn>
                <a:cxn ang="0">
                  <a:pos x="0" y="29"/>
                </a:cxn>
              </a:cxnLst>
              <a:rect l="0" t="0" r="r" b="b"/>
              <a:pathLst>
                <a:path w="77" h="76">
                  <a:moveTo>
                    <a:pt x="0" y="29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13" y="76"/>
                  </a:lnTo>
                  <a:lnTo>
                    <a:pt x="13" y="76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4764" name="Freeform 12"/>
            <p:cNvSpPr>
              <a:spLocks/>
            </p:cNvSpPr>
            <p:nvPr/>
          </p:nvSpPr>
          <p:spPr bwMode="auto">
            <a:xfrm>
              <a:off x="5492" y="3916"/>
              <a:ext cx="77" cy="68"/>
            </a:xfrm>
            <a:custGeom>
              <a:avLst/>
              <a:gdLst/>
              <a:ahLst/>
              <a:cxnLst>
                <a:cxn ang="0">
                  <a:pos x="17" y="68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77" y="26"/>
                </a:cxn>
                <a:cxn ang="0">
                  <a:pos x="77" y="26"/>
                </a:cxn>
                <a:cxn ang="0">
                  <a:pos x="60" y="68"/>
                </a:cxn>
                <a:cxn ang="0">
                  <a:pos x="60" y="68"/>
                </a:cxn>
                <a:cxn ang="0">
                  <a:pos x="17" y="68"/>
                </a:cxn>
                <a:cxn ang="0">
                  <a:pos x="17" y="68"/>
                </a:cxn>
              </a:cxnLst>
              <a:rect l="0" t="0" r="r" b="b"/>
              <a:pathLst>
                <a:path w="77" h="68">
                  <a:moveTo>
                    <a:pt x="17" y="68"/>
                  </a:moveTo>
                  <a:lnTo>
                    <a:pt x="0" y="26"/>
                  </a:lnTo>
                  <a:lnTo>
                    <a:pt x="0" y="26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77" y="26"/>
                  </a:lnTo>
                  <a:lnTo>
                    <a:pt x="77" y="26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17" y="68"/>
                  </a:lnTo>
                  <a:lnTo>
                    <a:pt x="17" y="68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4765" name="Line 13"/>
            <p:cNvSpPr>
              <a:spLocks noChangeShapeType="1"/>
            </p:cNvSpPr>
            <p:nvPr/>
          </p:nvSpPr>
          <p:spPr bwMode="auto">
            <a:xfrm>
              <a:off x="5423" y="3942"/>
              <a:ext cx="6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4766" name="Line 14"/>
            <p:cNvSpPr>
              <a:spLocks noChangeShapeType="1"/>
            </p:cNvSpPr>
            <p:nvPr/>
          </p:nvSpPr>
          <p:spPr bwMode="auto">
            <a:xfrm>
              <a:off x="5411" y="3989"/>
              <a:ext cx="21" cy="3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4767" name="Line 15"/>
            <p:cNvSpPr>
              <a:spLocks noChangeShapeType="1"/>
            </p:cNvSpPr>
            <p:nvPr/>
          </p:nvSpPr>
          <p:spPr bwMode="auto">
            <a:xfrm flipH="1">
              <a:off x="5342" y="3989"/>
              <a:ext cx="22" cy="6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4768" name="Line 16"/>
            <p:cNvSpPr>
              <a:spLocks noChangeShapeType="1"/>
            </p:cNvSpPr>
            <p:nvPr/>
          </p:nvSpPr>
          <p:spPr bwMode="auto">
            <a:xfrm flipV="1">
              <a:off x="5381" y="4066"/>
              <a:ext cx="38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4769" name="Line 17"/>
            <p:cNvSpPr>
              <a:spLocks noChangeShapeType="1"/>
            </p:cNvSpPr>
            <p:nvPr/>
          </p:nvSpPr>
          <p:spPr bwMode="auto">
            <a:xfrm>
              <a:off x="5368" y="4125"/>
              <a:ext cx="55" cy="3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4770" name="Line 18"/>
            <p:cNvSpPr>
              <a:spLocks noChangeShapeType="1"/>
            </p:cNvSpPr>
            <p:nvPr/>
          </p:nvSpPr>
          <p:spPr bwMode="auto">
            <a:xfrm flipH="1" flipV="1">
              <a:off x="5458" y="4096"/>
              <a:ext cx="4" cy="4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4771" name="Line 19"/>
            <p:cNvSpPr>
              <a:spLocks noChangeShapeType="1"/>
            </p:cNvSpPr>
            <p:nvPr/>
          </p:nvSpPr>
          <p:spPr bwMode="auto">
            <a:xfrm>
              <a:off x="5496" y="4066"/>
              <a:ext cx="43" cy="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4772" name="Line 20"/>
            <p:cNvSpPr>
              <a:spLocks noChangeShapeType="1"/>
            </p:cNvSpPr>
            <p:nvPr/>
          </p:nvSpPr>
          <p:spPr bwMode="auto">
            <a:xfrm flipV="1">
              <a:off x="5496" y="4125"/>
              <a:ext cx="56" cy="3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4773" name="Line 21"/>
            <p:cNvSpPr>
              <a:spLocks noChangeShapeType="1"/>
            </p:cNvSpPr>
            <p:nvPr/>
          </p:nvSpPr>
          <p:spPr bwMode="auto">
            <a:xfrm flipV="1">
              <a:off x="5483" y="3984"/>
              <a:ext cx="26" cy="3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4774" name="Line 22"/>
            <p:cNvSpPr>
              <a:spLocks noChangeShapeType="1"/>
            </p:cNvSpPr>
            <p:nvPr/>
          </p:nvSpPr>
          <p:spPr bwMode="auto">
            <a:xfrm flipH="1" flipV="1">
              <a:off x="5552" y="3984"/>
              <a:ext cx="25" cy="6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9305665"/>
      </p:ext>
    </p:extLst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1" y="-1"/>
            <a:ext cx="8210939" cy="2267339"/>
          </a:xfrm>
        </p:spPr>
        <p:txBody>
          <a:bodyPr/>
          <a:lstStyle/>
          <a:p>
            <a:pPr marL="484188" indent="-481013">
              <a:tabLst>
                <a:tab pos="484188" algn="l"/>
                <a:tab pos="931863" algn="l"/>
                <a:tab pos="1381125" algn="l"/>
                <a:tab pos="1830388" algn="l"/>
                <a:tab pos="2279650" algn="l"/>
                <a:tab pos="2728913" algn="l"/>
                <a:tab pos="3178175" algn="l"/>
                <a:tab pos="3627438" algn="l"/>
                <a:tab pos="4076700" algn="l"/>
                <a:tab pos="4525963" algn="l"/>
                <a:tab pos="4975225" algn="l"/>
                <a:tab pos="5424488" algn="l"/>
                <a:tab pos="5873750" algn="l"/>
                <a:tab pos="6323013" algn="l"/>
                <a:tab pos="6772275" algn="l"/>
                <a:tab pos="7221538" algn="l"/>
                <a:tab pos="7670800" algn="l"/>
                <a:tab pos="8120063" algn="l"/>
                <a:tab pos="8569325" algn="l"/>
                <a:tab pos="9018588" algn="l"/>
                <a:tab pos="9467850" algn="l"/>
              </a:tabLst>
            </a:pPr>
            <a:r>
              <a:rPr lang="it-IT" altLang="it-IT" sz="3600" b="1" dirty="0">
                <a:solidFill>
                  <a:srgbClr val="B06739"/>
                </a:solidFill>
                <a:latin typeface="Calibri" panose="020F0502020204030204" pitchFamily="34" charset="0"/>
              </a:rPr>
              <a:t>Valori medi glicemici </a:t>
            </a:r>
            <a:r>
              <a:rPr lang="it-IT" altLang="it-IT" sz="3600" b="1" dirty="0" err="1">
                <a:solidFill>
                  <a:srgbClr val="B06739"/>
                </a:solidFill>
                <a:latin typeface="Calibri" panose="020F0502020204030204" pitchFamily="34" charset="0"/>
              </a:rPr>
              <a:t>pre</a:t>
            </a:r>
            <a:r>
              <a:rPr lang="it-IT" altLang="it-IT" sz="3600" b="1" dirty="0">
                <a:solidFill>
                  <a:srgbClr val="B06739"/>
                </a:solidFill>
                <a:latin typeface="Calibri" panose="020F0502020204030204" pitchFamily="34" charset="0"/>
              </a:rPr>
              <a:t> e post esercizio,</a:t>
            </a:r>
            <a:br>
              <a:rPr lang="it-IT" altLang="it-IT" sz="3600" b="1" dirty="0">
                <a:solidFill>
                  <a:srgbClr val="B06739"/>
                </a:solidFill>
                <a:latin typeface="Calibri" panose="020F0502020204030204" pitchFamily="34" charset="0"/>
              </a:rPr>
            </a:br>
            <a:r>
              <a:rPr lang="it-IT" altLang="it-IT" sz="3600" b="1" dirty="0">
                <a:solidFill>
                  <a:srgbClr val="B06739"/>
                </a:solidFill>
                <a:latin typeface="Calibri" panose="020F0502020204030204" pitchFamily="34" charset="0"/>
              </a:rPr>
              <a:t> a T0 e T24 in 84 pz con DMT2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717676"/>
            <a:ext cx="7489825" cy="430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3182939"/>
            <a:ext cx="10858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3248026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2168526"/>
            <a:ext cx="1011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4184651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3" name="AutoShape 7"/>
          <p:cNvSpPr>
            <a:spLocks noChangeArrowheads="1"/>
          </p:cNvSpPr>
          <p:nvPr/>
        </p:nvSpPr>
        <p:spPr bwMode="auto">
          <a:xfrm>
            <a:off x="6618288" y="1928813"/>
            <a:ext cx="1854200" cy="921876"/>
          </a:xfrm>
          <a:custGeom>
            <a:avLst/>
            <a:gdLst>
              <a:gd name="T0" fmla="*/ 1854200 w 1854200"/>
              <a:gd name="T1" fmla="*/ 456406 h 912812"/>
              <a:gd name="T2" fmla="*/ 927100 w 1854200"/>
              <a:gd name="T3" fmla="*/ 912812 h 912812"/>
              <a:gd name="T4" fmla="*/ 0 w 1854200"/>
              <a:gd name="T5" fmla="*/ 456406 h 912812"/>
              <a:gd name="T6" fmla="*/ 927100 w 1854200"/>
              <a:gd name="T7" fmla="*/ 0 h 9128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854200"/>
              <a:gd name="T13" fmla="*/ 0 h 912812"/>
              <a:gd name="T14" fmla="*/ 1854200 w 1854200"/>
              <a:gd name="T15" fmla="*/ 912812 h 9128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54200" h="912812">
                <a:moveTo>
                  <a:pt x="0" y="0"/>
                </a:moveTo>
                <a:lnTo>
                  <a:pt x="5151" y="0"/>
                </a:lnTo>
                <a:lnTo>
                  <a:pt x="5151" y="2538"/>
                </a:lnTo>
                <a:lnTo>
                  <a:pt x="0" y="253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b="1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∆</a:t>
            </a:r>
            <a:r>
              <a:rPr lang="it-IT" altLang="it-IT" b="1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      </a:t>
            </a:r>
            <a:r>
              <a:rPr lang="it-IT" altLang="it-IT" b="1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51.1 mg/dl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b="1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∆%    27.3 %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b="1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P &lt; 0.0001</a:t>
            </a:r>
          </a:p>
        </p:txBody>
      </p:sp>
      <p:cxnSp>
        <p:nvCxnSpPr>
          <p:cNvPr id="24584" name="AutoShape 8"/>
          <p:cNvCxnSpPr>
            <a:cxnSpLocks noChangeShapeType="1"/>
          </p:cNvCxnSpPr>
          <p:nvPr/>
        </p:nvCxnSpPr>
        <p:spPr bwMode="auto">
          <a:xfrm>
            <a:off x="4295775" y="2366964"/>
            <a:ext cx="2160588" cy="1587"/>
          </a:xfrm>
          <a:prstGeom prst="straightConnector1">
            <a:avLst/>
          </a:prstGeom>
          <a:noFill/>
          <a:ln w="2556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4585" name="AutoShape 9"/>
          <p:cNvCxnSpPr>
            <a:cxnSpLocks noChangeShapeType="1"/>
          </p:cNvCxnSpPr>
          <p:nvPr/>
        </p:nvCxnSpPr>
        <p:spPr bwMode="auto">
          <a:xfrm flipV="1">
            <a:off x="6311901" y="2565400"/>
            <a:ext cx="144463" cy="617538"/>
          </a:xfrm>
          <a:prstGeom prst="straightConnector1">
            <a:avLst/>
          </a:prstGeom>
          <a:noFill/>
          <a:ln w="2556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586" name="AutoShape 10"/>
          <p:cNvSpPr>
            <a:spLocks noChangeArrowheads="1"/>
          </p:cNvSpPr>
          <p:nvPr/>
        </p:nvSpPr>
        <p:spPr bwMode="auto">
          <a:xfrm>
            <a:off x="6618289" y="1928813"/>
            <a:ext cx="1709737" cy="946150"/>
          </a:xfrm>
          <a:custGeom>
            <a:avLst/>
            <a:gdLst>
              <a:gd name="T0" fmla="*/ 1709737 w 1709737"/>
              <a:gd name="T1" fmla="*/ 473075 h 946150"/>
              <a:gd name="T2" fmla="*/ 854869 w 1709737"/>
              <a:gd name="T3" fmla="*/ 946150 h 946150"/>
              <a:gd name="T4" fmla="*/ 0 w 1709737"/>
              <a:gd name="T5" fmla="*/ 473075 h 946150"/>
              <a:gd name="T6" fmla="*/ 854869 w 1709737"/>
              <a:gd name="T7" fmla="*/ 0 h 9461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709737"/>
              <a:gd name="T13" fmla="*/ 0 h 946150"/>
              <a:gd name="T14" fmla="*/ 1709737 w 1709737"/>
              <a:gd name="T15" fmla="*/ 946150 h 9461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09737" h="946150">
                <a:moveTo>
                  <a:pt x="0" y="0"/>
                </a:moveTo>
                <a:lnTo>
                  <a:pt x="4749" y="0"/>
                </a:lnTo>
                <a:lnTo>
                  <a:pt x="4749" y="2628"/>
                </a:lnTo>
                <a:lnTo>
                  <a:pt x="0" y="2628"/>
                </a:lnTo>
                <a:lnTo>
                  <a:pt x="0" y="0"/>
                </a:lnTo>
                <a:close/>
              </a:path>
            </a:pathLst>
          </a:cu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4587" name="AutoShape 11"/>
          <p:cNvSpPr>
            <a:spLocks noChangeArrowheads="1"/>
          </p:cNvSpPr>
          <p:nvPr/>
        </p:nvSpPr>
        <p:spPr bwMode="auto">
          <a:xfrm>
            <a:off x="3648076" y="2168526"/>
            <a:ext cx="576263" cy="396875"/>
          </a:xfrm>
          <a:custGeom>
            <a:avLst/>
            <a:gdLst>
              <a:gd name="T0" fmla="*/ 576263 w 576263"/>
              <a:gd name="T1" fmla="*/ 198438 h 396875"/>
              <a:gd name="T2" fmla="*/ 288132 w 576263"/>
              <a:gd name="T3" fmla="*/ 396875 h 396875"/>
              <a:gd name="T4" fmla="*/ 0 w 576263"/>
              <a:gd name="T5" fmla="*/ 198438 h 396875"/>
              <a:gd name="T6" fmla="*/ 288132 w 576263"/>
              <a:gd name="T7" fmla="*/ 0 h 3968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76263"/>
              <a:gd name="T13" fmla="*/ 0 h 396875"/>
              <a:gd name="T14" fmla="*/ 576263 w 576263"/>
              <a:gd name="T15" fmla="*/ 396875 h 3968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263" h="396875">
                <a:moveTo>
                  <a:pt x="0" y="551"/>
                </a:moveTo>
                <a:lnTo>
                  <a:pt x="801" y="551"/>
                </a:lnTo>
                <a:lnTo>
                  <a:pt x="180" y="90"/>
                </a:lnTo>
                <a:lnTo>
                  <a:pt x="801" y="551"/>
                </a:lnTo>
                <a:lnTo>
                  <a:pt x="270" y="90"/>
                </a:lnTo>
                <a:lnTo>
                  <a:pt x="0" y="551"/>
                </a:lnTo>
                <a:close/>
              </a:path>
            </a:pathLst>
          </a:cu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4588" name="AutoShape 12"/>
          <p:cNvSpPr>
            <a:spLocks noChangeArrowheads="1"/>
          </p:cNvSpPr>
          <p:nvPr/>
        </p:nvSpPr>
        <p:spPr bwMode="auto">
          <a:xfrm>
            <a:off x="5951538" y="3248026"/>
            <a:ext cx="576262" cy="396875"/>
          </a:xfrm>
          <a:custGeom>
            <a:avLst/>
            <a:gdLst>
              <a:gd name="T0" fmla="*/ 576262 w 576262"/>
              <a:gd name="T1" fmla="*/ 198438 h 396875"/>
              <a:gd name="T2" fmla="*/ 288131 w 576262"/>
              <a:gd name="T3" fmla="*/ 396875 h 396875"/>
              <a:gd name="T4" fmla="*/ 0 w 576262"/>
              <a:gd name="T5" fmla="*/ 198438 h 396875"/>
              <a:gd name="T6" fmla="*/ 288131 w 576262"/>
              <a:gd name="T7" fmla="*/ 0 h 3968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76262"/>
              <a:gd name="T13" fmla="*/ 0 h 396875"/>
              <a:gd name="T14" fmla="*/ 576262 w 576262"/>
              <a:gd name="T15" fmla="*/ 396875 h 3968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262" h="396875">
                <a:moveTo>
                  <a:pt x="0" y="551"/>
                </a:moveTo>
                <a:lnTo>
                  <a:pt x="801" y="551"/>
                </a:lnTo>
                <a:lnTo>
                  <a:pt x="180" y="90"/>
                </a:lnTo>
                <a:lnTo>
                  <a:pt x="801" y="551"/>
                </a:lnTo>
                <a:lnTo>
                  <a:pt x="270" y="90"/>
                </a:lnTo>
                <a:lnTo>
                  <a:pt x="0" y="551"/>
                </a:lnTo>
                <a:close/>
              </a:path>
            </a:pathLst>
          </a:cu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4589" name="AutoShape 13"/>
          <p:cNvSpPr>
            <a:spLocks noChangeArrowheads="1"/>
          </p:cNvSpPr>
          <p:nvPr/>
        </p:nvSpPr>
        <p:spPr bwMode="auto">
          <a:xfrm>
            <a:off x="4381501" y="3143251"/>
            <a:ext cx="576263" cy="396875"/>
          </a:xfrm>
          <a:custGeom>
            <a:avLst/>
            <a:gdLst>
              <a:gd name="T0" fmla="*/ 576263 w 576263"/>
              <a:gd name="T1" fmla="*/ 198438 h 396875"/>
              <a:gd name="T2" fmla="*/ 288132 w 576263"/>
              <a:gd name="T3" fmla="*/ 396875 h 396875"/>
              <a:gd name="T4" fmla="*/ 0 w 576263"/>
              <a:gd name="T5" fmla="*/ 198438 h 396875"/>
              <a:gd name="T6" fmla="*/ 288132 w 576263"/>
              <a:gd name="T7" fmla="*/ 0 h 3968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76263"/>
              <a:gd name="T13" fmla="*/ 0 h 396875"/>
              <a:gd name="T14" fmla="*/ 576263 w 576263"/>
              <a:gd name="T15" fmla="*/ 396875 h 3968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263" h="396875">
                <a:moveTo>
                  <a:pt x="0" y="551"/>
                </a:moveTo>
                <a:lnTo>
                  <a:pt x="801" y="551"/>
                </a:lnTo>
                <a:lnTo>
                  <a:pt x="180" y="90"/>
                </a:lnTo>
                <a:lnTo>
                  <a:pt x="801" y="551"/>
                </a:lnTo>
                <a:lnTo>
                  <a:pt x="270" y="90"/>
                </a:lnTo>
                <a:lnTo>
                  <a:pt x="0" y="551"/>
                </a:lnTo>
                <a:close/>
              </a:path>
            </a:pathLst>
          </a:cu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4590" name="AutoShape 14"/>
          <p:cNvSpPr>
            <a:spLocks noChangeArrowheads="1"/>
          </p:cNvSpPr>
          <p:nvPr/>
        </p:nvSpPr>
        <p:spPr bwMode="auto">
          <a:xfrm>
            <a:off x="6734176" y="4175126"/>
            <a:ext cx="576263" cy="396875"/>
          </a:xfrm>
          <a:custGeom>
            <a:avLst/>
            <a:gdLst>
              <a:gd name="T0" fmla="*/ 576263 w 576263"/>
              <a:gd name="T1" fmla="*/ 198438 h 396875"/>
              <a:gd name="T2" fmla="*/ 288132 w 576263"/>
              <a:gd name="T3" fmla="*/ 396875 h 396875"/>
              <a:gd name="T4" fmla="*/ 0 w 576263"/>
              <a:gd name="T5" fmla="*/ 198438 h 396875"/>
              <a:gd name="T6" fmla="*/ 288132 w 576263"/>
              <a:gd name="T7" fmla="*/ 0 h 3968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76263"/>
              <a:gd name="T13" fmla="*/ 0 h 396875"/>
              <a:gd name="T14" fmla="*/ 576263 w 576263"/>
              <a:gd name="T15" fmla="*/ 396875 h 3968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263" h="396875">
                <a:moveTo>
                  <a:pt x="0" y="551"/>
                </a:moveTo>
                <a:lnTo>
                  <a:pt x="801" y="551"/>
                </a:lnTo>
                <a:lnTo>
                  <a:pt x="180" y="90"/>
                </a:lnTo>
                <a:lnTo>
                  <a:pt x="801" y="551"/>
                </a:lnTo>
                <a:lnTo>
                  <a:pt x="270" y="90"/>
                </a:lnTo>
                <a:lnTo>
                  <a:pt x="0" y="551"/>
                </a:lnTo>
                <a:close/>
              </a:path>
            </a:pathLst>
          </a:cu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24591" name="AutoShape 15"/>
          <p:cNvCxnSpPr>
            <a:cxnSpLocks noChangeShapeType="1"/>
          </p:cNvCxnSpPr>
          <p:nvPr/>
        </p:nvCxnSpPr>
        <p:spPr bwMode="auto">
          <a:xfrm>
            <a:off x="5024438" y="3500439"/>
            <a:ext cx="2786062" cy="642937"/>
          </a:xfrm>
          <a:prstGeom prst="straightConnector1">
            <a:avLst/>
          </a:prstGeom>
          <a:noFill/>
          <a:ln w="2556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592" name="AutoShape 16"/>
          <p:cNvSpPr>
            <a:spLocks noChangeArrowheads="1"/>
          </p:cNvSpPr>
          <p:nvPr/>
        </p:nvSpPr>
        <p:spPr bwMode="auto">
          <a:xfrm>
            <a:off x="7672389" y="4197350"/>
            <a:ext cx="1709737" cy="946150"/>
          </a:xfrm>
          <a:custGeom>
            <a:avLst/>
            <a:gdLst>
              <a:gd name="T0" fmla="*/ 1709737 w 1709737"/>
              <a:gd name="T1" fmla="*/ 473075 h 946150"/>
              <a:gd name="T2" fmla="*/ 854869 w 1709737"/>
              <a:gd name="T3" fmla="*/ 946150 h 946150"/>
              <a:gd name="T4" fmla="*/ 0 w 1709737"/>
              <a:gd name="T5" fmla="*/ 473075 h 946150"/>
              <a:gd name="T6" fmla="*/ 854869 w 1709737"/>
              <a:gd name="T7" fmla="*/ 0 h 9461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709737"/>
              <a:gd name="T13" fmla="*/ 0 h 946150"/>
              <a:gd name="T14" fmla="*/ 1709737 w 1709737"/>
              <a:gd name="T15" fmla="*/ 946150 h 9461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09737" h="946150">
                <a:moveTo>
                  <a:pt x="0" y="0"/>
                </a:moveTo>
                <a:lnTo>
                  <a:pt x="4749" y="0"/>
                </a:lnTo>
                <a:lnTo>
                  <a:pt x="4749" y="2628"/>
                </a:lnTo>
                <a:lnTo>
                  <a:pt x="0" y="2628"/>
                </a:lnTo>
                <a:lnTo>
                  <a:pt x="0" y="0"/>
                </a:lnTo>
                <a:close/>
              </a:path>
            </a:pathLst>
          </a:cu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24593" name="AutoShape 17"/>
          <p:cNvCxnSpPr>
            <a:cxnSpLocks noChangeShapeType="1"/>
          </p:cNvCxnSpPr>
          <p:nvPr/>
        </p:nvCxnSpPr>
        <p:spPr bwMode="auto">
          <a:xfrm>
            <a:off x="7381875" y="4286251"/>
            <a:ext cx="287338" cy="3175"/>
          </a:xfrm>
          <a:prstGeom prst="straightConnector1">
            <a:avLst/>
          </a:prstGeom>
          <a:noFill/>
          <a:ln w="2556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3027" name="AutoShape 18"/>
          <p:cNvSpPr>
            <a:spLocks noChangeArrowheads="1"/>
          </p:cNvSpPr>
          <p:nvPr/>
        </p:nvSpPr>
        <p:spPr bwMode="auto">
          <a:xfrm>
            <a:off x="7667626" y="4214813"/>
            <a:ext cx="1857375" cy="921876"/>
          </a:xfrm>
          <a:custGeom>
            <a:avLst/>
            <a:gdLst>
              <a:gd name="T0" fmla="*/ 1857375 w 1857375"/>
              <a:gd name="T1" fmla="*/ 456406 h 912812"/>
              <a:gd name="T2" fmla="*/ 928688 w 1857375"/>
              <a:gd name="T3" fmla="*/ 912812 h 912812"/>
              <a:gd name="T4" fmla="*/ 0 w 1857375"/>
              <a:gd name="T5" fmla="*/ 456406 h 912812"/>
              <a:gd name="T6" fmla="*/ 928688 w 1857375"/>
              <a:gd name="T7" fmla="*/ 0 h 9128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857375"/>
              <a:gd name="T13" fmla="*/ 0 h 912812"/>
              <a:gd name="T14" fmla="*/ 1857375 w 1857375"/>
              <a:gd name="T15" fmla="*/ 912812 h 9128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57375" h="912812">
                <a:moveTo>
                  <a:pt x="0" y="0"/>
                </a:moveTo>
                <a:lnTo>
                  <a:pt x="5159" y="0"/>
                </a:lnTo>
                <a:lnTo>
                  <a:pt x="5159" y="2538"/>
                </a:lnTo>
                <a:lnTo>
                  <a:pt x="0" y="253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b="1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∆</a:t>
            </a:r>
            <a:r>
              <a:rPr lang="it-IT" altLang="it-IT" b="1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      </a:t>
            </a:r>
            <a:r>
              <a:rPr lang="it-IT" altLang="it-IT" b="1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46.5 mg/dl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b="1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∆%    33.1 %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b="1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P = 0.0001</a:t>
            </a:r>
          </a:p>
        </p:txBody>
      </p:sp>
    </p:spTree>
    <p:extLst>
      <p:ext uri="{BB962C8B-B14F-4D97-AF65-F5344CB8AC3E}">
        <p14:creationId xmlns:p14="http://schemas.microsoft.com/office/powerpoint/2010/main" val="37865202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0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3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6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9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2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7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2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5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8" dur="5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41" dur="5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6" grpId="0" animBg="1"/>
      <p:bldP spid="24587" grpId="0" animBg="1"/>
      <p:bldP spid="24588" grpId="0" animBg="1"/>
      <p:bldP spid="24589" grpId="0" animBg="1"/>
      <p:bldP spid="24590" grpId="0" animBg="1"/>
      <p:bldP spid="2459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AutoShape 2" descr="I have borderline blood sugar level to be at risk for diabete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100" name="Picture 4" descr="I have borderline blood sugar level to be at risk for diabetes ..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613" y="1600200"/>
            <a:ext cx="607877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42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2674939" y="214314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333399"/>
                </a:solidFill>
              </a:rPr>
              <a:t>PRINCIPI DELLA PRESCRIZIONE DELL’ESERCIZIO FISICO: </a:t>
            </a:r>
            <a:br>
              <a:rPr lang="it-IT" altLang="it-IT" sz="2800" b="1">
                <a:solidFill>
                  <a:srgbClr val="333399"/>
                </a:solidFill>
              </a:rPr>
            </a:br>
            <a:r>
              <a:rPr lang="it-IT" altLang="it-IT" sz="2800" b="1">
                <a:solidFill>
                  <a:srgbClr val="333399"/>
                </a:solidFill>
              </a:rPr>
              <a:t>21IL DIABETE TIPO 2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981200" y="1981200"/>
            <a:ext cx="849788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r>
              <a:rPr lang="it-IT" altLang="it-IT" sz="2400">
                <a:solidFill>
                  <a:srgbClr val="3333CC"/>
                </a:solidFill>
              </a:rPr>
              <a:t> 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8518525" y="55943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752600" y="2743201"/>
            <a:ext cx="7162800" cy="420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Soprattutto negli ultimi 50 anni si è assistito ad un profondo cambiamento dello stile di vita della maggior parte della popolazione umana, caratterizzato da notevole sedentarietà e da una continua disponibilità di cibo ad elevata componente calorica, situazione quindi </a:t>
            </a:r>
            <a:r>
              <a:rPr lang="it-IT" altLang="it-IT">
                <a:solidFill>
                  <a:srgbClr val="3333CC"/>
                </a:solidFill>
              </a:rPr>
              <a:t>diametralmente opposta</a:t>
            </a:r>
            <a:r>
              <a:rPr lang="it-IT" altLang="it-IT"/>
              <a:t> rispetto a quella che ha selezionato il genoma.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Sono pertanto aumentate esponenzialmente le persone sottoposte ad una situazione a cui l’ organismo non riesce ad adattarsi in modo efficace in termini di conservazione della salute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1905000"/>
            <a:ext cx="1433513" cy="145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2057401" y="2209800"/>
            <a:ext cx="5476477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DIABETE TIPO 2, il perché di questa epidemia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281613"/>
            <a:ext cx="2133600" cy="14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80495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000" b="1"/>
              <a:t>Campus per persone con Diabete</a:t>
            </a:r>
            <a:br>
              <a:rPr lang="it-IT" sz="3000" b="1"/>
            </a:br>
            <a:r>
              <a:rPr lang="it-IT" sz="3000" b="1"/>
              <a:t>Spiaggia Romea 11-13 settembre 2015</a:t>
            </a:r>
          </a:p>
        </p:txBody>
      </p:sp>
      <p:sp>
        <p:nvSpPr>
          <p:cNvPr id="36866" name="Rectangle 3"/>
          <p:cNvSpPr>
            <a:spLocks noGrp="1"/>
          </p:cNvSpPr>
          <p:nvPr>
            <p:ph type="body" idx="1"/>
          </p:nvPr>
        </p:nvSpPr>
        <p:spPr>
          <a:xfrm>
            <a:off x="1919289" y="5013326"/>
            <a:ext cx="8218487" cy="1617663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80000"/>
              </a:lnSpc>
              <a:buFontTx/>
              <a:buChar char="•"/>
            </a:pPr>
            <a:r>
              <a:rPr lang="it-IT" sz="2000" b="1"/>
              <a:t>19 Soggetti diabetici</a:t>
            </a:r>
          </a:p>
          <a:p>
            <a:pPr algn="ctr" eaLnBrk="1" hangingPunct="1">
              <a:lnSpc>
                <a:spcPct val="80000"/>
              </a:lnSpc>
              <a:buFontTx/>
              <a:buChar char="•"/>
            </a:pPr>
            <a:r>
              <a:rPr lang="it-IT" sz="2000" b="1"/>
              <a:t>Età</a:t>
            </a:r>
            <a:r>
              <a:rPr lang="it-IT" sz="2000"/>
              <a:t> 58 ± 7 anni</a:t>
            </a:r>
          </a:p>
          <a:p>
            <a:pPr algn="ctr" eaLnBrk="1" hangingPunct="1">
              <a:lnSpc>
                <a:spcPct val="80000"/>
              </a:lnSpc>
              <a:buFontTx/>
              <a:buChar char="•"/>
            </a:pPr>
            <a:r>
              <a:rPr lang="it-IT" sz="2000" b="1"/>
              <a:t>Peso</a:t>
            </a:r>
            <a:r>
              <a:rPr lang="it-IT" sz="2000"/>
              <a:t> 94 ± 19 Kg</a:t>
            </a:r>
          </a:p>
          <a:p>
            <a:pPr algn="ctr" eaLnBrk="1" hangingPunct="1">
              <a:lnSpc>
                <a:spcPct val="80000"/>
              </a:lnSpc>
              <a:buFontTx/>
              <a:buChar char="•"/>
            </a:pPr>
            <a:r>
              <a:rPr lang="it-IT" sz="2000" b="1"/>
              <a:t>Altezza</a:t>
            </a:r>
            <a:r>
              <a:rPr lang="it-IT" sz="2000"/>
              <a:t> 169 ± 9 cm</a:t>
            </a:r>
          </a:p>
          <a:p>
            <a:pPr algn="ctr" eaLnBrk="1" hangingPunct="1">
              <a:lnSpc>
                <a:spcPct val="80000"/>
              </a:lnSpc>
              <a:buFontTx/>
              <a:buChar char="•"/>
            </a:pPr>
            <a:r>
              <a:rPr lang="it-IT" sz="2000" b="1"/>
              <a:t>BMI</a:t>
            </a:r>
            <a:r>
              <a:rPr lang="it-IT" sz="2000"/>
              <a:t>  32,9 ± 6 Kg/m2</a:t>
            </a:r>
          </a:p>
          <a:p>
            <a:pPr algn="ctr" eaLnBrk="1" hangingPunct="1">
              <a:lnSpc>
                <a:spcPct val="80000"/>
              </a:lnSpc>
              <a:buFontTx/>
              <a:buChar char="•"/>
            </a:pPr>
            <a:r>
              <a:rPr lang="it-IT" sz="2000" b="1"/>
              <a:t>Circonferenza Vita</a:t>
            </a:r>
            <a:r>
              <a:rPr lang="it-IT" sz="2000"/>
              <a:t> 113,7 ± 13 cm</a:t>
            </a:r>
          </a:p>
          <a:p>
            <a:pPr eaLnBrk="1" hangingPunct="1">
              <a:lnSpc>
                <a:spcPct val="80000"/>
              </a:lnSpc>
            </a:pPr>
            <a:endParaRPr lang="it-IT" sz="2000"/>
          </a:p>
        </p:txBody>
      </p:sp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04288" y="1557338"/>
            <a:ext cx="971550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2539" y="1844675"/>
            <a:ext cx="4681537" cy="3036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9651" y="1341439"/>
            <a:ext cx="2663825" cy="592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04626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528" y="1600201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2695792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314451"/>
            <a:ext cx="9144001" cy="422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728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981200" y="1619251"/>
          <a:ext cx="8229600" cy="448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Grafico" r:id="rId3" imgW="8839290" imgH="4819770" progId="Excel.Chart.8">
                  <p:embed/>
                </p:oleObj>
              </mc:Choice>
              <mc:Fallback>
                <p:oleObj name="Grafico" r:id="rId3" imgW="8839290" imgH="4819770" progId="Excel.Chart.8">
                  <p:embed/>
                  <p:pic>
                    <p:nvPicPr>
                      <p:cNvPr id="4505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619251"/>
                        <a:ext cx="8229600" cy="4487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Times New Roman" pitchFamily="18" charset="0"/>
              <a:buNone/>
            </a:pPr>
            <a:r>
              <a:rPr lang="it-IT" sz="2800" b="1"/>
              <a:t>Campus per persone con Diabete</a:t>
            </a:r>
            <a:br>
              <a:rPr lang="it-IT" sz="2800" b="1"/>
            </a:br>
            <a:r>
              <a:rPr lang="it-IT" sz="2800" b="1"/>
              <a:t>Spiaggia Romea 11-13 settembre 2015</a:t>
            </a:r>
          </a:p>
        </p:txBody>
      </p:sp>
    </p:spTree>
    <p:extLst>
      <p:ext uri="{BB962C8B-B14F-4D97-AF65-F5344CB8AC3E}">
        <p14:creationId xmlns:p14="http://schemas.microsoft.com/office/powerpoint/2010/main" val="12946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3048000" y="2174811"/>
            <a:ext cx="6096000" cy="25083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OpenSans"/>
              </a:rPr>
              <a:t>Glycemic effect of post-meal walking</a:t>
            </a:r>
          </a:p>
          <a:p>
            <a:r>
              <a:rPr lang="en-US" dirty="0">
                <a:solidFill>
                  <a:srgbClr val="000000"/>
                </a:solidFill>
                <a:latin typeface="OpenSans"/>
              </a:rPr>
              <a:t>compared to one prandial insulin injection in</a:t>
            </a:r>
          </a:p>
          <a:p>
            <a:r>
              <a:rPr lang="en-US" dirty="0">
                <a:solidFill>
                  <a:srgbClr val="000000"/>
                </a:solidFill>
                <a:latin typeface="OpenSans"/>
              </a:rPr>
              <a:t>type 2 diabetic patients treated with basal</a:t>
            </a:r>
          </a:p>
          <a:p>
            <a:r>
              <a:rPr lang="en-US" dirty="0">
                <a:solidFill>
                  <a:srgbClr val="000000"/>
                </a:solidFill>
                <a:latin typeface="OpenSans"/>
              </a:rPr>
              <a:t>insulin: A randomized controlled cross-over</a:t>
            </a:r>
          </a:p>
          <a:p>
            <a:r>
              <a:rPr lang="it-IT" dirty="0" err="1">
                <a:solidFill>
                  <a:srgbClr val="000000"/>
                </a:solidFill>
                <a:latin typeface="OpenSans"/>
              </a:rPr>
              <a:t>study</a:t>
            </a:r>
            <a:endParaRPr lang="it-IT" dirty="0">
              <a:solidFill>
                <a:srgbClr val="000000"/>
              </a:solidFill>
              <a:latin typeface="OpenSans"/>
            </a:endParaRPr>
          </a:p>
          <a:p>
            <a:r>
              <a:rPr lang="it-IT" sz="900" b="1" dirty="0" err="1">
                <a:solidFill>
                  <a:srgbClr val="000000"/>
                </a:solidFill>
                <a:latin typeface="Helvetica-Bold"/>
              </a:rPr>
              <a:t>Onnicha</a:t>
            </a:r>
            <a:r>
              <a:rPr lang="it-IT" sz="900" b="1" dirty="0">
                <a:solidFill>
                  <a:srgbClr val="000000"/>
                </a:solidFill>
                <a:latin typeface="Helvetica-Bold"/>
              </a:rPr>
              <a:t> Suntornlohanakul</a:t>
            </a:r>
            <a:r>
              <a:rPr lang="it-IT" sz="600" b="1" dirty="0">
                <a:solidFill>
                  <a:srgbClr val="000000"/>
                </a:solidFill>
                <a:latin typeface="Helvetica-Bold"/>
              </a:rPr>
              <a:t>1</a:t>
            </a:r>
            <a:r>
              <a:rPr lang="it-IT" sz="600" b="1" dirty="0">
                <a:solidFill>
                  <a:srgbClr val="000000"/>
                </a:solidFill>
                <a:latin typeface="Arial-BoldMT"/>
              </a:rPr>
              <a:t>¤</a:t>
            </a:r>
            <a:r>
              <a:rPr lang="it-IT" sz="900" b="1" dirty="0">
                <a:solidFill>
                  <a:srgbClr val="000000"/>
                </a:solidFill>
                <a:latin typeface="Helvetica-Bold"/>
              </a:rPr>
              <a:t>, </a:t>
            </a:r>
            <a:r>
              <a:rPr lang="it-IT" sz="900" b="1" dirty="0" err="1">
                <a:solidFill>
                  <a:srgbClr val="000000"/>
                </a:solidFill>
                <a:latin typeface="Helvetica-Bold"/>
              </a:rPr>
              <a:t>Chatvara</a:t>
            </a:r>
            <a:r>
              <a:rPr lang="it-IT" sz="900" b="1" dirty="0">
                <a:solidFill>
                  <a:srgbClr val="000000"/>
                </a:solidFill>
                <a:latin typeface="Helvetica-Bold"/>
              </a:rPr>
              <a:t> Areevut</a:t>
            </a:r>
            <a:r>
              <a:rPr lang="it-IT" sz="600" b="1" dirty="0">
                <a:solidFill>
                  <a:srgbClr val="000000"/>
                </a:solidFill>
                <a:latin typeface="Helvetica-Bold"/>
              </a:rPr>
              <a:t>1</a:t>
            </a:r>
            <a:r>
              <a:rPr lang="it-IT" sz="900" b="1" dirty="0">
                <a:solidFill>
                  <a:srgbClr val="000000"/>
                </a:solidFill>
                <a:latin typeface="Helvetica-Bold"/>
              </a:rPr>
              <a:t>, </a:t>
            </a:r>
            <a:r>
              <a:rPr lang="it-IT" sz="900" b="1" dirty="0" err="1">
                <a:solidFill>
                  <a:srgbClr val="000000"/>
                </a:solidFill>
                <a:latin typeface="Helvetica-Bold"/>
              </a:rPr>
              <a:t>Sunee</a:t>
            </a:r>
            <a:r>
              <a:rPr lang="it-IT" sz="900" b="1" dirty="0">
                <a:solidFill>
                  <a:srgbClr val="000000"/>
                </a:solidFill>
                <a:latin typeface="Helvetica-Bold"/>
              </a:rPr>
              <a:t> Saetung</a:t>
            </a:r>
            <a:r>
              <a:rPr lang="it-IT" sz="600" b="1" dirty="0">
                <a:solidFill>
                  <a:srgbClr val="000000"/>
                </a:solidFill>
                <a:latin typeface="Helvetica-Bold"/>
              </a:rPr>
              <a:t>1</a:t>
            </a:r>
            <a:r>
              <a:rPr lang="it-IT" sz="900" b="1" dirty="0">
                <a:solidFill>
                  <a:srgbClr val="000000"/>
                </a:solidFill>
                <a:latin typeface="Helvetica-Bold"/>
              </a:rPr>
              <a:t>, </a:t>
            </a:r>
            <a:r>
              <a:rPr lang="it-IT" sz="900" b="1" dirty="0" err="1">
                <a:solidFill>
                  <a:srgbClr val="000000"/>
                </a:solidFill>
                <a:latin typeface="Helvetica-Bold"/>
              </a:rPr>
              <a:t>Atiporn</a:t>
            </a:r>
            <a:r>
              <a:rPr lang="it-IT" sz="900" b="1" dirty="0">
                <a:solidFill>
                  <a:srgbClr val="000000"/>
                </a:solidFill>
                <a:latin typeface="Helvetica-Bold"/>
              </a:rPr>
              <a:t> Ingsathit</a:t>
            </a:r>
            <a:r>
              <a:rPr lang="it-IT" sz="600" b="1" dirty="0">
                <a:solidFill>
                  <a:srgbClr val="000000"/>
                </a:solidFill>
                <a:latin typeface="Helvetica-Bold"/>
              </a:rPr>
              <a:t>2,3</a:t>
            </a:r>
            <a:r>
              <a:rPr lang="it-IT" sz="900" b="1" dirty="0">
                <a:solidFill>
                  <a:srgbClr val="000000"/>
                </a:solidFill>
                <a:latin typeface="Helvetica-Bold"/>
              </a:rPr>
              <a:t>,</a:t>
            </a:r>
          </a:p>
          <a:p>
            <a:r>
              <a:rPr lang="it-IT" sz="900" b="1" dirty="0" err="1">
                <a:solidFill>
                  <a:srgbClr val="000000"/>
                </a:solidFill>
                <a:latin typeface="Helvetica-Bold"/>
              </a:rPr>
              <a:t>Chatchalit</a:t>
            </a:r>
            <a:r>
              <a:rPr lang="it-IT" sz="900" b="1" dirty="0">
                <a:solidFill>
                  <a:srgbClr val="000000"/>
                </a:solidFill>
                <a:latin typeface="Helvetica-Bold"/>
              </a:rPr>
              <a:t> </a:t>
            </a:r>
            <a:r>
              <a:rPr lang="it-IT" sz="900" b="1" dirty="0" err="1">
                <a:solidFill>
                  <a:srgbClr val="000000"/>
                </a:solidFill>
                <a:latin typeface="Helvetica-Bold"/>
              </a:rPr>
              <a:t>Rattarasarn</a:t>
            </a:r>
            <a:r>
              <a:rPr lang="it-IT" sz="700" b="1" dirty="0" err="1">
                <a:solidFill>
                  <a:srgbClr val="FFFFFF"/>
                </a:solidFill>
                <a:latin typeface="Helvetica-Bold"/>
              </a:rPr>
              <a:t>ID</a:t>
            </a:r>
            <a:endParaRPr lang="it-IT" sz="700" b="1" dirty="0">
              <a:solidFill>
                <a:srgbClr val="FFFFFF"/>
              </a:solidFill>
              <a:latin typeface="Helvetica-Bold"/>
            </a:endParaRPr>
          </a:p>
          <a:p>
            <a:r>
              <a:rPr lang="it-IT" sz="600" b="1" dirty="0">
                <a:solidFill>
                  <a:srgbClr val="000000"/>
                </a:solidFill>
                <a:latin typeface="Helvetica-Bold"/>
              </a:rPr>
              <a:t>1</a:t>
            </a:r>
            <a:r>
              <a:rPr lang="it-IT" sz="900" b="1" dirty="0">
                <a:solidFill>
                  <a:srgbClr val="000000"/>
                </a:solidFill>
                <a:latin typeface="UniversATT-Bold"/>
              </a:rPr>
              <a:t>*</a:t>
            </a:r>
          </a:p>
          <a:p>
            <a:r>
              <a:rPr lang="en-US" sz="800" b="1" dirty="0">
                <a:solidFill>
                  <a:srgbClr val="000000"/>
                </a:solidFill>
                <a:latin typeface="Helvetica-Bold"/>
              </a:rPr>
              <a:t>1 </a:t>
            </a:r>
            <a:r>
              <a:rPr lang="en-US" sz="800" dirty="0">
                <a:solidFill>
                  <a:srgbClr val="000000"/>
                </a:solidFill>
                <a:latin typeface="Helvetica" panose="020B0604020202020204" pitchFamily="34" charset="0"/>
              </a:rPr>
              <a:t>Division of Endocrinology and Metabolism, Department of Medicine, </a:t>
            </a:r>
            <a:r>
              <a:rPr lang="en-US" sz="800" dirty="0" err="1">
                <a:solidFill>
                  <a:srgbClr val="000000"/>
                </a:solidFill>
                <a:latin typeface="Helvetica" panose="020B0604020202020204" pitchFamily="34" charset="0"/>
              </a:rPr>
              <a:t>Ramathibodi</a:t>
            </a:r>
            <a:r>
              <a:rPr lang="en-US" sz="800" dirty="0">
                <a:solidFill>
                  <a:srgbClr val="000000"/>
                </a:solidFill>
                <a:latin typeface="Helvetica" panose="020B0604020202020204" pitchFamily="34" charset="0"/>
              </a:rPr>
              <a:t> Hospital, </a:t>
            </a:r>
            <a:r>
              <a:rPr lang="en-US" sz="800" dirty="0" err="1">
                <a:solidFill>
                  <a:srgbClr val="000000"/>
                </a:solidFill>
                <a:latin typeface="Helvetica" panose="020B0604020202020204" pitchFamily="34" charset="0"/>
              </a:rPr>
              <a:t>Mahidol</a:t>
            </a:r>
            <a:endParaRPr lang="en-US" sz="800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r>
              <a:rPr lang="en-US" sz="800" dirty="0">
                <a:solidFill>
                  <a:srgbClr val="000000"/>
                </a:solidFill>
                <a:latin typeface="Helvetica" panose="020B0604020202020204" pitchFamily="34" charset="0"/>
              </a:rPr>
              <a:t>University, Bangkok, Thailand, </a:t>
            </a:r>
            <a:r>
              <a:rPr lang="en-US" sz="800" b="1" dirty="0">
                <a:solidFill>
                  <a:srgbClr val="000000"/>
                </a:solidFill>
                <a:latin typeface="Helvetica-Bold"/>
              </a:rPr>
              <a:t>2 </a:t>
            </a:r>
            <a:r>
              <a:rPr lang="en-US" sz="800" dirty="0">
                <a:solidFill>
                  <a:srgbClr val="000000"/>
                </a:solidFill>
                <a:latin typeface="Helvetica" panose="020B0604020202020204" pitchFamily="34" charset="0"/>
              </a:rPr>
              <a:t>Division of Nephrology, Department of Medicine, </a:t>
            </a:r>
            <a:r>
              <a:rPr lang="en-US" sz="800" dirty="0" err="1">
                <a:solidFill>
                  <a:srgbClr val="000000"/>
                </a:solidFill>
                <a:latin typeface="Helvetica" panose="020B0604020202020204" pitchFamily="34" charset="0"/>
              </a:rPr>
              <a:t>Ramathibodi</a:t>
            </a:r>
            <a:r>
              <a:rPr lang="en-US" sz="800" dirty="0">
                <a:solidFill>
                  <a:srgbClr val="000000"/>
                </a:solidFill>
                <a:latin typeface="Helvetica" panose="020B0604020202020204" pitchFamily="34" charset="0"/>
              </a:rPr>
              <a:t> Hospital,</a:t>
            </a:r>
          </a:p>
          <a:p>
            <a:r>
              <a:rPr lang="en-US" sz="800" dirty="0" err="1">
                <a:solidFill>
                  <a:srgbClr val="000000"/>
                </a:solidFill>
                <a:latin typeface="Helvetica" panose="020B0604020202020204" pitchFamily="34" charset="0"/>
              </a:rPr>
              <a:t>Mahidol</a:t>
            </a:r>
            <a:r>
              <a:rPr lang="en-US" sz="800" dirty="0">
                <a:solidFill>
                  <a:srgbClr val="000000"/>
                </a:solidFill>
                <a:latin typeface="Helvetica" panose="020B0604020202020204" pitchFamily="34" charset="0"/>
              </a:rPr>
              <a:t> University, Bangkok, Thailand, </a:t>
            </a:r>
            <a:r>
              <a:rPr lang="en-US" sz="800" b="1" dirty="0">
                <a:solidFill>
                  <a:srgbClr val="000000"/>
                </a:solidFill>
                <a:latin typeface="Helvetica-Bold"/>
              </a:rPr>
              <a:t>3 </a:t>
            </a:r>
            <a:r>
              <a:rPr lang="en-US" sz="800" dirty="0">
                <a:solidFill>
                  <a:srgbClr val="000000"/>
                </a:solidFill>
                <a:latin typeface="Helvetica" panose="020B0604020202020204" pitchFamily="34" charset="0"/>
              </a:rPr>
              <a:t>Department of Clinical Epidemiology and Biostatistics, </a:t>
            </a:r>
            <a:r>
              <a:rPr lang="en-US" sz="800" dirty="0" err="1">
                <a:solidFill>
                  <a:srgbClr val="000000"/>
                </a:solidFill>
                <a:latin typeface="Helvetica" panose="020B0604020202020204" pitchFamily="34" charset="0"/>
              </a:rPr>
              <a:t>Ramathibodi</a:t>
            </a:r>
            <a:endParaRPr lang="en-US" sz="800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r>
              <a:rPr lang="en-US" sz="800" dirty="0">
                <a:solidFill>
                  <a:srgbClr val="000000"/>
                </a:solidFill>
                <a:latin typeface="Helvetica" panose="020B0604020202020204" pitchFamily="34" charset="0"/>
              </a:rPr>
              <a:t>Hospital, </a:t>
            </a:r>
            <a:r>
              <a:rPr lang="en-US" sz="800" dirty="0" err="1">
                <a:solidFill>
                  <a:srgbClr val="000000"/>
                </a:solidFill>
                <a:latin typeface="Helvetica" panose="020B0604020202020204" pitchFamily="34" charset="0"/>
              </a:rPr>
              <a:t>Mahidol</a:t>
            </a:r>
            <a:r>
              <a:rPr lang="en-US" sz="800" dirty="0">
                <a:solidFill>
                  <a:srgbClr val="000000"/>
                </a:solidFill>
                <a:latin typeface="Helvetica" panose="020B0604020202020204" pitchFamily="34" charset="0"/>
              </a:rPr>
              <a:t> University, Bangkok, Thailand</a:t>
            </a:r>
          </a:p>
          <a:p>
            <a:r>
              <a:rPr lang="en-US" sz="800" dirty="0">
                <a:solidFill>
                  <a:srgbClr val="000000"/>
                </a:solidFill>
                <a:latin typeface="ArialMT"/>
              </a:rPr>
              <a:t>¤ </a:t>
            </a:r>
            <a:r>
              <a:rPr lang="en-US" sz="800" dirty="0">
                <a:solidFill>
                  <a:srgbClr val="000000"/>
                </a:solidFill>
                <a:latin typeface="Helvetica" panose="020B0604020202020204" pitchFamily="34" charset="0"/>
              </a:rPr>
              <a:t>Current address: Division of Endocrinology &amp; Metabolism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3641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it-IT" sz="2800" b="1"/>
              <a:t>Campus per persone con Diabete</a:t>
            </a:r>
            <a:br>
              <a:rPr lang="it-IT" sz="2800" b="1"/>
            </a:br>
            <a:r>
              <a:rPr lang="it-IT" sz="2800" b="1"/>
              <a:t>Spiaggia Romea 11-13 settembre 2015</a:t>
            </a:r>
            <a:br>
              <a:rPr lang="it-IT" sz="2800" b="1"/>
            </a:br>
            <a:endParaRPr lang="it-IT" sz="2800" b="1"/>
          </a:p>
        </p:txBody>
      </p:sp>
      <p:pic>
        <p:nvPicPr>
          <p:cNvPr id="46082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35639" y="1196976"/>
            <a:ext cx="4537075" cy="3027363"/>
          </a:xfrm>
        </p:spPr>
      </p:pic>
      <p:pic>
        <p:nvPicPr>
          <p:cNvPr id="46083" name="Picture 8" descr="FullSizeRen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3389" y="1196976"/>
            <a:ext cx="3836987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9" descr="FullSizeRender-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08663" y="4508500"/>
            <a:ext cx="19177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10" descr="FullSizeRender-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83563" y="4508501"/>
            <a:ext cx="187166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11" descr="FullSizeRender-0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47851" y="5229226"/>
            <a:ext cx="1584325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12" descr="FullSizeRender-0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63976" y="5229226"/>
            <a:ext cx="1584325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745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26514" y="28702"/>
            <a:ext cx="2632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Causes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of</a:t>
            </a:r>
            <a:r>
              <a:rPr sz="2400" b="1" spc="-5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obesity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85900" y="75185"/>
            <a:ext cx="9094978" cy="68209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64478" y="4267912"/>
            <a:ext cx="23964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Lack 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400" b="1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exercise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35988" y="3677793"/>
            <a:ext cx="3534410" cy="1617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dirty="0">
                <a:solidFill>
                  <a:prstClr val="black"/>
                </a:solidFill>
                <a:latin typeface="Arial"/>
                <a:cs typeface="Arial"/>
              </a:rPr>
              <a:t>Causes of</a:t>
            </a:r>
            <a:r>
              <a:rPr sz="3200" b="1" spc="-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prstClr val="black"/>
                </a:solidFill>
                <a:latin typeface="Arial"/>
                <a:cs typeface="Arial"/>
              </a:rPr>
              <a:t>obesity</a:t>
            </a:r>
            <a:endParaRPr sz="3200">
              <a:solidFill>
                <a:prstClr val="black"/>
              </a:solidFill>
              <a:latin typeface="Arial"/>
              <a:cs typeface="Arial"/>
            </a:endParaRPr>
          </a:p>
          <a:p>
            <a:pPr marL="76200" marR="5080" indent="-5080">
              <a:spcBef>
                <a:spcPts val="45"/>
              </a:spcBef>
            </a:pP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There’s usually not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just one cause 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pc="-25" dirty="0">
                <a:solidFill>
                  <a:prstClr val="black"/>
                </a:solidFill>
                <a:latin typeface="Arial"/>
                <a:cs typeface="Arial"/>
              </a:rPr>
              <a:t>obesity.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Multiple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factors may 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interact and contribution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the  condition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30793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56104" y="728598"/>
            <a:ext cx="199008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CALORIES</a:t>
            </a:r>
            <a:r>
              <a:rPr sz="24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16708" y="1043939"/>
            <a:ext cx="2266950" cy="2269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61098" y="728598"/>
            <a:ext cx="23285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AF50"/>
                </a:solidFill>
                <a:latin typeface="Arial"/>
                <a:cs typeface="Arial"/>
              </a:rPr>
              <a:t>CALORIES</a:t>
            </a:r>
            <a:r>
              <a:rPr sz="2400" b="1" spc="-5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AF50"/>
                </a:solidFill>
                <a:latin typeface="Arial"/>
                <a:cs typeface="Arial"/>
              </a:rPr>
              <a:t>OUT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93857" y="2241800"/>
            <a:ext cx="2259345" cy="22608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77006" y="3445003"/>
            <a:ext cx="551815" cy="649605"/>
          </a:xfrm>
          <a:custGeom>
            <a:avLst/>
            <a:gdLst/>
            <a:ahLst/>
            <a:cxnLst/>
            <a:rect l="l" t="t" r="r" b="b"/>
            <a:pathLst>
              <a:path w="551814" h="649604">
                <a:moveTo>
                  <a:pt x="413766" y="275844"/>
                </a:moveTo>
                <a:lnTo>
                  <a:pt x="137921" y="275844"/>
                </a:lnTo>
                <a:lnTo>
                  <a:pt x="137921" y="649224"/>
                </a:lnTo>
                <a:lnTo>
                  <a:pt x="413766" y="649224"/>
                </a:lnTo>
                <a:lnTo>
                  <a:pt x="413766" y="275844"/>
                </a:lnTo>
                <a:close/>
              </a:path>
              <a:path w="551814" h="649604">
                <a:moveTo>
                  <a:pt x="275844" y="0"/>
                </a:moveTo>
                <a:lnTo>
                  <a:pt x="0" y="275844"/>
                </a:lnTo>
                <a:lnTo>
                  <a:pt x="551688" y="275844"/>
                </a:lnTo>
                <a:lnTo>
                  <a:pt x="2758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77006" y="3445003"/>
            <a:ext cx="551815" cy="649605"/>
          </a:xfrm>
          <a:custGeom>
            <a:avLst/>
            <a:gdLst/>
            <a:ahLst/>
            <a:cxnLst/>
            <a:rect l="l" t="t" r="r" b="b"/>
            <a:pathLst>
              <a:path w="551814" h="649604">
                <a:moveTo>
                  <a:pt x="0" y="275844"/>
                </a:moveTo>
                <a:lnTo>
                  <a:pt x="275844" y="0"/>
                </a:lnTo>
                <a:lnTo>
                  <a:pt x="551688" y="275844"/>
                </a:lnTo>
                <a:lnTo>
                  <a:pt x="413766" y="275844"/>
                </a:lnTo>
                <a:lnTo>
                  <a:pt x="413766" y="649224"/>
                </a:lnTo>
                <a:lnTo>
                  <a:pt x="137921" y="649224"/>
                </a:lnTo>
                <a:lnTo>
                  <a:pt x="137921" y="275844"/>
                </a:lnTo>
                <a:lnTo>
                  <a:pt x="0" y="275844"/>
                </a:lnTo>
                <a:close/>
              </a:path>
            </a:pathLst>
          </a:custGeom>
          <a:ln w="2590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149591" y="4630674"/>
            <a:ext cx="550545" cy="649605"/>
          </a:xfrm>
          <a:custGeom>
            <a:avLst/>
            <a:gdLst/>
            <a:ahLst/>
            <a:cxnLst/>
            <a:rect l="l" t="t" r="r" b="b"/>
            <a:pathLst>
              <a:path w="550545" h="649604">
                <a:moveTo>
                  <a:pt x="550163" y="374142"/>
                </a:moveTo>
                <a:lnTo>
                  <a:pt x="0" y="374142"/>
                </a:lnTo>
                <a:lnTo>
                  <a:pt x="275081" y="649223"/>
                </a:lnTo>
                <a:lnTo>
                  <a:pt x="550163" y="374142"/>
                </a:lnTo>
                <a:close/>
              </a:path>
              <a:path w="550545" h="649604">
                <a:moveTo>
                  <a:pt x="412623" y="0"/>
                </a:moveTo>
                <a:lnTo>
                  <a:pt x="137540" y="0"/>
                </a:lnTo>
                <a:lnTo>
                  <a:pt x="137540" y="374142"/>
                </a:lnTo>
                <a:lnTo>
                  <a:pt x="412623" y="374142"/>
                </a:lnTo>
                <a:lnTo>
                  <a:pt x="412623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149591" y="4630674"/>
            <a:ext cx="550545" cy="649605"/>
          </a:xfrm>
          <a:custGeom>
            <a:avLst/>
            <a:gdLst/>
            <a:ahLst/>
            <a:cxnLst/>
            <a:rect l="l" t="t" r="r" b="b"/>
            <a:pathLst>
              <a:path w="550545" h="649604">
                <a:moveTo>
                  <a:pt x="0" y="374142"/>
                </a:moveTo>
                <a:lnTo>
                  <a:pt x="275081" y="649223"/>
                </a:lnTo>
                <a:lnTo>
                  <a:pt x="550163" y="374142"/>
                </a:lnTo>
                <a:lnTo>
                  <a:pt x="412623" y="374142"/>
                </a:lnTo>
                <a:lnTo>
                  <a:pt x="412623" y="0"/>
                </a:lnTo>
                <a:lnTo>
                  <a:pt x="137540" y="0"/>
                </a:lnTo>
                <a:lnTo>
                  <a:pt x="137540" y="374142"/>
                </a:lnTo>
                <a:lnTo>
                  <a:pt x="0" y="374142"/>
                </a:lnTo>
                <a:close/>
              </a:path>
            </a:pathLst>
          </a:custGeom>
          <a:ln w="25907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626514" y="28702"/>
            <a:ext cx="2632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Causes </a:t>
            </a:r>
            <a:r>
              <a:rPr dirty="0"/>
              <a:t>of</a:t>
            </a:r>
            <a:r>
              <a:rPr spc="-55" dirty="0"/>
              <a:t> </a:t>
            </a:r>
            <a:r>
              <a:rPr spc="-5" dirty="0"/>
              <a:t>obesity</a:t>
            </a:r>
          </a:p>
        </p:txBody>
      </p:sp>
      <p:sp>
        <p:nvSpPr>
          <p:cNvPr id="11" name="object 11"/>
          <p:cNvSpPr/>
          <p:nvPr/>
        </p:nvSpPr>
        <p:spPr>
          <a:xfrm>
            <a:off x="5049520" y="3298826"/>
            <a:ext cx="1013460" cy="492759"/>
          </a:xfrm>
          <a:custGeom>
            <a:avLst/>
            <a:gdLst/>
            <a:ahLst/>
            <a:cxnLst/>
            <a:rect l="l" t="t" r="r" b="b"/>
            <a:pathLst>
              <a:path w="1013460" h="492760">
                <a:moveTo>
                  <a:pt x="359869" y="152400"/>
                </a:moveTo>
                <a:lnTo>
                  <a:pt x="294639" y="152400"/>
                </a:lnTo>
                <a:lnTo>
                  <a:pt x="307213" y="155575"/>
                </a:lnTo>
                <a:lnTo>
                  <a:pt x="311530" y="158114"/>
                </a:lnTo>
                <a:lnTo>
                  <a:pt x="317880" y="165480"/>
                </a:lnTo>
                <a:lnTo>
                  <a:pt x="319785" y="169925"/>
                </a:lnTo>
                <a:lnTo>
                  <a:pt x="320112" y="173354"/>
                </a:lnTo>
                <a:lnTo>
                  <a:pt x="320206" y="180530"/>
                </a:lnTo>
                <a:lnTo>
                  <a:pt x="319325" y="187356"/>
                </a:lnTo>
                <a:lnTo>
                  <a:pt x="317525" y="196619"/>
                </a:lnTo>
                <a:lnTo>
                  <a:pt x="314832" y="208025"/>
                </a:lnTo>
                <a:lnTo>
                  <a:pt x="295020" y="286130"/>
                </a:lnTo>
                <a:lnTo>
                  <a:pt x="335533" y="296417"/>
                </a:lnTo>
                <a:lnTo>
                  <a:pt x="359663" y="201167"/>
                </a:lnTo>
                <a:lnTo>
                  <a:pt x="364363" y="166624"/>
                </a:lnTo>
                <a:lnTo>
                  <a:pt x="363219" y="160274"/>
                </a:lnTo>
                <a:lnTo>
                  <a:pt x="359869" y="152400"/>
                </a:lnTo>
                <a:close/>
              </a:path>
              <a:path w="1013460" h="492760">
                <a:moveTo>
                  <a:pt x="234568" y="107950"/>
                </a:moveTo>
                <a:lnTo>
                  <a:pt x="195833" y="261112"/>
                </a:lnTo>
                <a:lnTo>
                  <a:pt x="236474" y="271399"/>
                </a:lnTo>
                <a:lnTo>
                  <a:pt x="254000" y="201929"/>
                </a:lnTo>
                <a:lnTo>
                  <a:pt x="257169" y="190194"/>
                </a:lnTo>
                <a:lnTo>
                  <a:pt x="287908" y="152780"/>
                </a:lnTo>
                <a:lnTo>
                  <a:pt x="294639" y="152400"/>
                </a:lnTo>
                <a:lnTo>
                  <a:pt x="359869" y="152400"/>
                </a:lnTo>
                <a:lnTo>
                  <a:pt x="358139" y="148336"/>
                </a:lnTo>
                <a:lnTo>
                  <a:pt x="353567" y="142875"/>
                </a:lnTo>
                <a:lnTo>
                  <a:pt x="349770" y="139953"/>
                </a:lnTo>
                <a:lnTo>
                  <a:pt x="266572" y="139953"/>
                </a:lnTo>
                <a:lnTo>
                  <a:pt x="272288" y="117475"/>
                </a:lnTo>
                <a:lnTo>
                  <a:pt x="234568" y="107950"/>
                </a:lnTo>
                <a:close/>
              </a:path>
              <a:path w="1013460" h="492760">
                <a:moveTo>
                  <a:pt x="53466" y="0"/>
                </a:moveTo>
                <a:lnTo>
                  <a:pt x="0" y="211582"/>
                </a:lnTo>
                <a:lnTo>
                  <a:pt x="160781" y="252222"/>
                </a:lnTo>
                <a:lnTo>
                  <a:pt x="169799" y="216662"/>
                </a:lnTo>
                <a:lnTo>
                  <a:pt x="51688" y="186689"/>
                </a:lnTo>
                <a:lnTo>
                  <a:pt x="66166" y="129159"/>
                </a:lnTo>
                <a:lnTo>
                  <a:pt x="179268" y="129159"/>
                </a:lnTo>
                <a:lnTo>
                  <a:pt x="181482" y="120396"/>
                </a:lnTo>
                <a:lnTo>
                  <a:pt x="75183" y="93472"/>
                </a:lnTo>
                <a:lnTo>
                  <a:pt x="87121" y="46609"/>
                </a:lnTo>
                <a:lnTo>
                  <a:pt x="208554" y="46609"/>
                </a:lnTo>
                <a:lnTo>
                  <a:pt x="210312" y="39750"/>
                </a:lnTo>
                <a:lnTo>
                  <a:pt x="53466" y="0"/>
                </a:lnTo>
                <a:close/>
              </a:path>
              <a:path w="1013460" h="492760">
                <a:moveTo>
                  <a:pt x="179268" y="129159"/>
                </a:moveTo>
                <a:lnTo>
                  <a:pt x="66166" y="129159"/>
                </a:lnTo>
                <a:lnTo>
                  <a:pt x="172465" y="156083"/>
                </a:lnTo>
                <a:lnTo>
                  <a:pt x="179268" y="129159"/>
                </a:lnTo>
                <a:close/>
              </a:path>
              <a:path w="1013460" h="492760">
                <a:moveTo>
                  <a:pt x="308721" y="124648"/>
                </a:moveTo>
                <a:lnTo>
                  <a:pt x="294195" y="126158"/>
                </a:lnTo>
                <a:lnTo>
                  <a:pt x="280146" y="131264"/>
                </a:lnTo>
                <a:lnTo>
                  <a:pt x="266572" y="139953"/>
                </a:lnTo>
                <a:lnTo>
                  <a:pt x="349770" y="139953"/>
                </a:lnTo>
                <a:lnTo>
                  <a:pt x="308721" y="124648"/>
                </a:lnTo>
                <a:close/>
              </a:path>
              <a:path w="1013460" h="492760">
                <a:moveTo>
                  <a:pt x="208554" y="46609"/>
                </a:moveTo>
                <a:lnTo>
                  <a:pt x="87121" y="46609"/>
                </a:lnTo>
                <a:lnTo>
                  <a:pt x="201167" y="75437"/>
                </a:lnTo>
                <a:lnTo>
                  <a:pt x="208554" y="46609"/>
                </a:lnTo>
                <a:close/>
              </a:path>
              <a:path w="1013460" h="492760">
                <a:moveTo>
                  <a:pt x="459563" y="162538"/>
                </a:moveTo>
                <a:lnTo>
                  <a:pt x="418718" y="173736"/>
                </a:lnTo>
                <a:lnTo>
                  <a:pt x="389483" y="210633"/>
                </a:lnTo>
                <a:lnTo>
                  <a:pt x="380079" y="258429"/>
                </a:lnTo>
                <a:lnTo>
                  <a:pt x="381631" y="272155"/>
                </a:lnTo>
                <a:lnTo>
                  <a:pt x="404875" y="310689"/>
                </a:lnTo>
                <a:lnTo>
                  <a:pt x="450334" y="328370"/>
                </a:lnTo>
                <a:lnTo>
                  <a:pt x="461930" y="328993"/>
                </a:lnTo>
                <a:lnTo>
                  <a:pt x="472813" y="327902"/>
                </a:lnTo>
                <a:lnTo>
                  <a:pt x="509055" y="306742"/>
                </a:lnTo>
                <a:lnTo>
                  <a:pt x="516127" y="297434"/>
                </a:lnTo>
                <a:lnTo>
                  <a:pt x="452500" y="297434"/>
                </a:lnTo>
                <a:lnTo>
                  <a:pt x="446150" y="295910"/>
                </a:lnTo>
                <a:lnTo>
                  <a:pt x="421211" y="266080"/>
                </a:lnTo>
                <a:lnTo>
                  <a:pt x="421197" y="258065"/>
                </a:lnTo>
                <a:lnTo>
                  <a:pt x="422528" y="249300"/>
                </a:lnTo>
                <a:lnTo>
                  <a:pt x="529072" y="249300"/>
                </a:lnTo>
                <a:lnTo>
                  <a:pt x="529696" y="240029"/>
                </a:lnTo>
                <a:lnTo>
                  <a:pt x="490219" y="240029"/>
                </a:lnTo>
                <a:lnTo>
                  <a:pt x="429513" y="224789"/>
                </a:lnTo>
                <a:lnTo>
                  <a:pt x="456374" y="195849"/>
                </a:lnTo>
                <a:lnTo>
                  <a:pt x="462613" y="195498"/>
                </a:lnTo>
                <a:lnTo>
                  <a:pt x="519075" y="195498"/>
                </a:lnTo>
                <a:lnTo>
                  <a:pt x="514441" y="188473"/>
                </a:lnTo>
                <a:lnTo>
                  <a:pt x="503650" y="178228"/>
                </a:lnTo>
                <a:lnTo>
                  <a:pt x="490335" y="170340"/>
                </a:lnTo>
                <a:lnTo>
                  <a:pt x="474471" y="164846"/>
                </a:lnTo>
                <a:lnTo>
                  <a:pt x="459563" y="162538"/>
                </a:lnTo>
                <a:close/>
              </a:path>
              <a:path w="1013460" h="492760">
                <a:moveTo>
                  <a:pt x="477519" y="280415"/>
                </a:moveTo>
                <a:lnTo>
                  <a:pt x="473328" y="287527"/>
                </a:lnTo>
                <a:lnTo>
                  <a:pt x="468629" y="292353"/>
                </a:lnTo>
                <a:lnTo>
                  <a:pt x="463422" y="294639"/>
                </a:lnTo>
                <a:lnTo>
                  <a:pt x="458215" y="297052"/>
                </a:lnTo>
                <a:lnTo>
                  <a:pt x="452500" y="297434"/>
                </a:lnTo>
                <a:lnTo>
                  <a:pt x="516127" y="297434"/>
                </a:lnTo>
                <a:lnTo>
                  <a:pt x="477519" y="280415"/>
                </a:lnTo>
                <a:close/>
              </a:path>
              <a:path w="1013460" h="492760">
                <a:moveTo>
                  <a:pt x="529072" y="249300"/>
                </a:moveTo>
                <a:lnTo>
                  <a:pt x="422528" y="249300"/>
                </a:lnTo>
                <a:lnTo>
                  <a:pt x="524128" y="275082"/>
                </a:lnTo>
                <a:lnTo>
                  <a:pt x="528822" y="253029"/>
                </a:lnTo>
                <a:lnTo>
                  <a:pt x="529072" y="249300"/>
                </a:lnTo>
                <a:close/>
              </a:path>
              <a:path w="1013460" h="492760">
                <a:moveTo>
                  <a:pt x="519075" y="195498"/>
                </a:moveTo>
                <a:lnTo>
                  <a:pt x="462613" y="195498"/>
                </a:lnTo>
                <a:lnTo>
                  <a:pt x="469138" y="196469"/>
                </a:lnTo>
                <a:lnTo>
                  <a:pt x="477392" y="198627"/>
                </a:lnTo>
                <a:lnTo>
                  <a:pt x="483615" y="203453"/>
                </a:lnTo>
                <a:lnTo>
                  <a:pt x="487806" y="210947"/>
                </a:lnTo>
                <a:lnTo>
                  <a:pt x="490380" y="217044"/>
                </a:lnTo>
                <a:lnTo>
                  <a:pt x="491632" y="223916"/>
                </a:lnTo>
                <a:lnTo>
                  <a:pt x="491575" y="231574"/>
                </a:lnTo>
                <a:lnTo>
                  <a:pt x="490219" y="240029"/>
                </a:lnTo>
                <a:lnTo>
                  <a:pt x="529696" y="240029"/>
                </a:lnTo>
                <a:lnTo>
                  <a:pt x="530145" y="233346"/>
                </a:lnTo>
                <a:lnTo>
                  <a:pt x="528111" y="216021"/>
                </a:lnTo>
                <a:lnTo>
                  <a:pt x="522731" y="201040"/>
                </a:lnTo>
                <a:lnTo>
                  <a:pt x="519075" y="195498"/>
                </a:lnTo>
                <a:close/>
              </a:path>
              <a:path w="1013460" h="492760">
                <a:moveTo>
                  <a:pt x="819530" y="448563"/>
                </a:moveTo>
                <a:lnTo>
                  <a:pt x="815085" y="481202"/>
                </a:lnTo>
                <a:lnTo>
                  <a:pt x="822197" y="484758"/>
                </a:lnTo>
                <a:lnTo>
                  <a:pt x="829563" y="487552"/>
                </a:lnTo>
                <a:lnTo>
                  <a:pt x="837310" y="489457"/>
                </a:lnTo>
                <a:lnTo>
                  <a:pt x="845057" y="491489"/>
                </a:lnTo>
                <a:lnTo>
                  <a:pt x="852169" y="492379"/>
                </a:lnTo>
                <a:lnTo>
                  <a:pt x="865251" y="492125"/>
                </a:lnTo>
                <a:lnTo>
                  <a:pt x="870965" y="491236"/>
                </a:lnTo>
                <a:lnTo>
                  <a:pt x="905255" y="462788"/>
                </a:lnTo>
                <a:lnTo>
                  <a:pt x="909030" y="457200"/>
                </a:lnTo>
                <a:lnTo>
                  <a:pt x="845565" y="457200"/>
                </a:lnTo>
                <a:lnTo>
                  <a:pt x="831088" y="453517"/>
                </a:lnTo>
                <a:lnTo>
                  <a:pt x="825500" y="451485"/>
                </a:lnTo>
                <a:lnTo>
                  <a:pt x="819530" y="448563"/>
                </a:lnTo>
                <a:close/>
              </a:path>
              <a:path w="1013460" h="492760">
                <a:moveTo>
                  <a:pt x="649351" y="386588"/>
                </a:moveTo>
                <a:lnTo>
                  <a:pt x="648842" y="388493"/>
                </a:lnTo>
                <a:lnTo>
                  <a:pt x="648334" y="390017"/>
                </a:lnTo>
                <a:lnTo>
                  <a:pt x="647953" y="391413"/>
                </a:lnTo>
                <a:lnTo>
                  <a:pt x="646503" y="401490"/>
                </a:lnTo>
                <a:lnTo>
                  <a:pt x="647303" y="411162"/>
                </a:lnTo>
                <a:lnTo>
                  <a:pt x="650365" y="420453"/>
                </a:lnTo>
                <a:lnTo>
                  <a:pt x="689758" y="451282"/>
                </a:lnTo>
                <a:lnTo>
                  <a:pt x="735183" y="461085"/>
                </a:lnTo>
                <a:lnTo>
                  <a:pt x="742822" y="461010"/>
                </a:lnTo>
                <a:lnTo>
                  <a:pt x="780033" y="444754"/>
                </a:lnTo>
                <a:lnTo>
                  <a:pt x="790027" y="427609"/>
                </a:lnTo>
                <a:lnTo>
                  <a:pt x="728043" y="427609"/>
                </a:lnTo>
                <a:lnTo>
                  <a:pt x="721365" y="426894"/>
                </a:lnTo>
                <a:lnTo>
                  <a:pt x="713866" y="425323"/>
                </a:lnTo>
                <a:lnTo>
                  <a:pt x="705612" y="423163"/>
                </a:lnTo>
                <a:lnTo>
                  <a:pt x="699896" y="420243"/>
                </a:lnTo>
                <a:lnTo>
                  <a:pt x="696849" y="416306"/>
                </a:lnTo>
                <a:lnTo>
                  <a:pt x="694563" y="413638"/>
                </a:lnTo>
                <a:lnTo>
                  <a:pt x="693748" y="409801"/>
                </a:lnTo>
                <a:lnTo>
                  <a:pt x="693702" y="409194"/>
                </a:lnTo>
                <a:lnTo>
                  <a:pt x="694308" y="403860"/>
                </a:lnTo>
                <a:lnTo>
                  <a:pt x="649351" y="386588"/>
                </a:lnTo>
                <a:close/>
              </a:path>
              <a:path w="1013460" h="492760">
                <a:moveTo>
                  <a:pt x="855471" y="264922"/>
                </a:moveTo>
                <a:lnTo>
                  <a:pt x="874902" y="433324"/>
                </a:lnTo>
                <a:lnTo>
                  <a:pt x="870330" y="441198"/>
                </a:lnTo>
                <a:lnTo>
                  <a:pt x="865124" y="447420"/>
                </a:lnTo>
                <a:lnTo>
                  <a:pt x="859154" y="451738"/>
                </a:lnTo>
                <a:lnTo>
                  <a:pt x="853313" y="456183"/>
                </a:lnTo>
                <a:lnTo>
                  <a:pt x="845565" y="457200"/>
                </a:lnTo>
                <a:lnTo>
                  <a:pt x="909030" y="457200"/>
                </a:lnTo>
                <a:lnTo>
                  <a:pt x="921638" y="438531"/>
                </a:lnTo>
                <a:lnTo>
                  <a:pt x="952176" y="393826"/>
                </a:lnTo>
                <a:lnTo>
                  <a:pt x="907795" y="393826"/>
                </a:lnTo>
                <a:lnTo>
                  <a:pt x="898651" y="275844"/>
                </a:lnTo>
                <a:lnTo>
                  <a:pt x="855471" y="264922"/>
                </a:lnTo>
                <a:close/>
              </a:path>
              <a:path w="1013460" h="492760">
                <a:moveTo>
                  <a:pt x="804970" y="377825"/>
                </a:moveTo>
                <a:lnTo>
                  <a:pt x="761745" y="377825"/>
                </a:lnTo>
                <a:lnTo>
                  <a:pt x="756157" y="400176"/>
                </a:lnTo>
                <a:lnTo>
                  <a:pt x="753871" y="409194"/>
                </a:lnTo>
                <a:lnTo>
                  <a:pt x="728043" y="427609"/>
                </a:lnTo>
                <a:lnTo>
                  <a:pt x="790027" y="427609"/>
                </a:lnTo>
                <a:lnTo>
                  <a:pt x="792972" y="420592"/>
                </a:lnTo>
                <a:lnTo>
                  <a:pt x="796601" y="409801"/>
                </a:lnTo>
                <a:lnTo>
                  <a:pt x="800100" y="397129"/>
                </a:lnTo>
                <a:lnTo>
                  <a:pt x="804970" y="377825"/>
                </a:lnTo>
                <a:close/>
              </a:path>
              <a:path w="1013460" h="492760">
                <a:moveTo>
                  <a:pt x="971041" y="294132"/>
                </a:moveTo>
                <a:lnTo>
                  <a:pt x="907795" y="393826"/>
                </a:lnTo>
                <a:lnTo>
                  <a:pt x="952176" y="393826"/>
                </a:lnTo>
                <a:lnTo>
                  <a:pt x="1013078" y="304673"/>
                </a:lnTo>
                <a:lnTo>
                  <a:pt x="971041" y="294132"/>
                </a:lnTo>
                <a:close/>
              </a:path>
              <a:path w="1013460" h="492760">
                <a:moveTo>
                  <a:pt x="737272" y="232671"/>
                </a:moveTo>
                <a:lnTo>
                  <a:pt x="699642" y="243459"/>
                </a:lnTo>
                <a:lnTo>
                  <a:pt x="671907" y="279749"/>
                </a:lnTo>
                <a:lnTo>
                  <a:pt x="662747" y="323976"/>
                </a:lnTo>
                <a:lnTo>
                  <a:pt x="662688" y="327533"/>
                </a:lnTo>
                <a:lnTo>
                  <a:pt x="663954" y="340048"/>
                </a:lnTo>
                <a:lnTo>
                  <a:pt x="683672" y="377507"/>
                </a:lnTo>
                <a:lnTo>
                  <a:pt x="723294" y="392844"/>
                </a:lnTo>
                <a:lnTo>
                  <a:pt x="736520" y="391239"/>
                </a:lnTo>
                <a:lnTo>
                  <a:pt x="749341" y="386228"/>
                </a:lnTo>
                <a:lnTo>
                  <a:pt x="761745" y="377825"/>
                </a:lnTo>
                <a:lnTo>
                  <a:pt x="804970" y="377825"/>
                </a:lnTo>
                <a:lnTo>
                  <a:pt x="808923" y="362158"/>
                </a:lnTo>
                <a:lnTo>
                  <a:pt x="736492" y="362158"/>
                </a:lnTo>
                <a:lnTo>
                  <a:pt x="729106" y="361061"/>
                </a:lnTo>
                <a:lnTo>
                  <a:pt x="705342" y="327533"/>
                </a:lnTo>
                <a:lnTo>
                  <a:pt x="706018" y="317341"/>
                </a:lnTo>
                <a:lnTo>
                  <a:pt x="720726" y="279044"/>
                </a:lnTo>
                <a:lnTo>
                  <a:pt x="746246" y="267327"/>
                </a:lnTo>
                <a:lnTo>
                  <a:pt x="789230" y="267327"/>
                </a:lnTo>
                <a:lnTo>
                  <a:pt x="784346" y="258145"/>
                </a:lnTo>
                <a:lnTo>
                  <a:pt x="775192" y="247538"/>
                </a:lnTo>
                <a:lnTo>
                  <a:pt x="764014" y="239718"/>
                </a:lnTo>
                <a:lnTo>
                  <a:pt x="750824" y="234696"/>
                </a:lnTo>
                <a:lnTo>
                  <a:pt x="737272" y="232671"/>
                </a:lnTo>
                <a:close/>
              </a:path>
              <a:path w="1013460" h="492760">
                <a:moveTo>
                  <a:pt x="789230" y="267327"/>
                </a:moveTo>
                <a:lnTo>
                  <a:pt x="746246" y="267327"/>
                </a:lnTo>
                <a:lnTo>
                  <a:pt x="753363" y="268350"/>
                </a:lnTo>
                <a:lnTo>
                  <a:pt x="760368" y="270898"/>
                </a:lnTo>
                <a:lnTo>
                  <a:pt x="778954" y="302640"/>
                </a:lnTo>
                <a:lnTo>
                  <a:pt x="778335" y="312689"/>
                </a:lnTo>
                <a:lnTo>
                  <a:pt x="763345" y="350498"/>
                </a:lnTo>
                <a:lnTo>
                  <a:pt x="736492" y="362158"/>
                </a:lnTo>
                <a:lnTo>
                  <a:pt x="808923" y="362158"/>
                </a:lnTo>
                <a:lnTo>
                  <a:pt x="831790" y="271525"/>
                </a:lnTo>
                <a:lnTo>
                  <a:pt x="791463" y="271525"/>
                </a:lnTo>
                <a:lnTo>
                  <a:pt x="789230" y="267327"/>
                </a:lnTo>
                <a:close/>
              </a:path>
              <a:path w="1013460" h="492760">
                <a:moveTo>
                  <a:pt x="577468" y="194563"/>
                </a:moveTo>
                <a:lnTo>
                  <a:pt x="538733" y="347852"/>
                </a:lnTo>
                <a:lnTo>
                  <a:pt x="579246" y="358013"/>
                </a:lnTo>
                <a:lnTo>
                  <a:pt x="591184" y="310769"/>
                </a:lnTo>
                <a:lnTo>
                  <a:pt x="595923" y="292905"/>
                </a:lnTo>
                <a:lnTo>
                  <a:pt x="611885" y="252602"/>
                </a:lnTo>
                <a:lnTo>
                  <a:pt x="631063" y="243204"/>
                </a:lnTo>
                <a:lnTo>
                  <a:pt x="662745" y="243204"/>
                </a:lnTo>
                <a:lnTo>
                  <a:pt x="674282" y="225933"/>
                </a:lnTo>
                <a:lnTo>
                  <a:pt x="609600" y="225933"/>
                </a:lnTo>
                <a:lnTo>
                  <a:pt x="615060" y="204088"/>
                </a:lnTo>
                <a:lnTo>
                  <a:pt x="577468" y="194563"/>
                </a:lnTo>
                <a:close/>
              </a:path>
              <a:path w="1013460" h="492760">
                <a:moveTo>
                  <a:pt x="796797" y="250062"/>
                </a:moveTo>
                <a:lnTo>
                  <a:pt x="791463" y="271525"/>
                </a:lnTo>
                <a:lnTo>
                  <a:pt x="831790" y="271525"/>
                </a:lnTo>
                <a:lnTo>
                  <a:pt x="834770" y="259714"/>
                </a:lnTo>
                <a:lnTo>
                  <a:pt x="796797" y="250062"/>
                </a:lnTo>
                <a:close/>
              </a:path>
              <a:path w="1013460" h="492760">
                <a:moveTo>
                  <a:pt x="662745" y="243204"/>
                </a:moveTo>
                <a:lnTo>
                  <a:pt x="631063" y="243204"/>
                </a:lnTo>
                <a:lnTo>
                  <a:pt x="636777" y="244601"/>
                </a:lnTo>
                <a:lnTo>
                  <a:pt x="642619" y="246125"/>
                </a:lnTo>
                <a:lnTo>
                  <a:pt x="648462" y="249936"/>
                </a:lnTo>
                <a:lnTo>
                  <a:pt x="654176" y="256032"/>
                </a:lnTo>
                <a:lnTo>
                  <a:pt x="662745" y="243204"/>
                </a:lnTo>
                <a:close/>
              </a:path>
              <a:path w="1013460" h="492760">
                <a:moveTo>
                  <a:pt x="644397" y="207772"/>
                </a:moveTo>
                <a:lnTo>
                  <a:pt x="609600" y="225933"/>
                </a:lnTo>
                <a:lnTo>
                  <a:pt x="674282" y="225933"/>
                </a:lnTo>
                <a:lnTo>
                  <a:pt x="675639" y="223900"/>
                </a:lnTo>
                <a:lnTo>
                  <a:pt x="670020" y="218870"/>
                </a:lnTo>
                <a:lnTo>
                  <a:pt x="664019" y="214804"/>
                </a:lnTo>
                <a:lnTo>
                  <a:pt x="657637" y="211667"/>
                </a:lnTo>
                <a:lnTo>
                  <a:pt x="650875" y="209423"/>
                </a:lnTo>
                <a:lnTo>
                  <a:pt x="644397" y="207772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31178" y="3572383"/>
            <a:ext cx="341630" cy="284480"/>
          </a:xfrm>
          <a:custGeom>
            <a:avLst/>
            <a:gdLst/>
            <a:ahLst/>
            <a:cxnLst/>
            <a:rect l="l" t="t" r="r" b="b"/>
            <a:pathLst>
              <a:path w="341629" h="284479">
                <a:moveTo>
                  <a:pt x="332391" y="107822"/>
                </a:moveTo>
                <a:lnTo>
                  <a:pt x="290195" y="107822"/>
                </a:lnTo>
                <a:lnTo>
                  <a:pt x="248031" y="274319"/>
                </a:lnTo>
                <a:lnTo>
                  <a:pt x="287782" y="284352"/>
                </a:lnTo>
                <a:lnTo>
                  <a:pt x="332391" y="107822"/>
                </a:lnTo>
                <a:close/>
              </a:path>
              <a:path w="341629" h="284479">
                <a:moveTo>
                  <a:pt x="201394" y="76199"/>
                </a:moveTo>
                <a:lnTo>
                  <a:pt x="165226" y="76199"/>
                </a:lnTo>
                <a:lnTo>
                  <a:pt x="164973" y="253237"/>
                </a:lnTo>
                <a:lnTo>
                  <a:pt x="206121" y="263651"/>
                </a:lnTo>
                <a:lnTo>
                  <a:pt x="245177" y="191261"/>
                </a:lnTo>
                <a:lnTo>
                  <a:pt x="202819" y="191261"/>
                </a:lnTo>
                <a:lnTo>
                  <a:pt x="201394" y="76199"/>
                </a:lnTo>
                <a:close/>
              </a:path>
              <a:path w="341629" h="284479">
                <a:moveTo>
                  <a:pt x="136906" y="21081"/>
                </a:moveTo>
                <a:lnTo>
                  <a:pt x="83438" y="232663"/>
                </a:lnTo>
                <a:lnTo>
                  <a:pt x="123190" y="242696"/>
                </a:lnTo>
                <a:lnTo>
                  <a:pt x="165226" y="76199"/>
                </a:lnTo>
                <a:lnTo>
                  <a:pt x="201394" y="76199"/>
                </a:lnTo>
                <a:lnTo>
                  <a:pt x="200913" y="37337"/>
                </a:lnTo>
                <a:lnTo>
                  <a:pt x="136906" y="21081"/>
                </a:lnTo>
                <a:close/>
              </a:path>
              <a:path w="341629" h="284479">
                <a:moveTo>
                  <a:pt x="53467" y="0"/>
                </a:moveTo>
                <a:lnTo>
                  <a:pt x="0" y="211581"/>
                </a:lnTo>
                <a:lnTo>
                  <a:pt x="42672" y="222376"/>
                </a:lnTo>
                <a:lnTo>
                  <a:pt x="96138" y="10794"/>
                </a:lnTo>
                <a:lnTo>
                  <a:pt x="53467" y="0"/>
                </a:lnTo>
                <a:close/>
              </a:path>
              <a:path w="341629" h="284479">
                <a:moveTo>
                  <a:pt x="277241" y="56641"/>
                </a:moveTo>
                <a:lnTo>
                  <a:pt x="202819" y="191261"/>
                </a:lnTo>
                <a:lnTo>
                  <a:pt x="245177" y="191261"/>
                </a:lnTo>
                <a:lnTo>
                  <a:pt x="290195" y="107822"/>
                </a:lnTo>
                <a:lnTo>
                  <a:pt x="332391" y="107822"/>
                </a:lnTo>
                <a:lnTo>
                  <a:pt x="341249" y="72770"/>
                </a:lnTo>
                <a:lnTo>
                  <a:pt x="277241" y="5664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59982" y="3655567"/>
            <a:ext cx="1090930" cy="471170"/>
          </a:xfrm>
          <a:custGeom>
            <a:avLst/>
            <a:gdLst/>
            <a:ahLst/>
            <a:cxnLst/>
            <a:rect l="l" t="t" r="r" b="b"/>
            <a:pathLst>
              <a:path w="1090929" h="471170">
                <a:moveTo>
                  <a:pt x="74254" y="198500"/>
                </a:moveTo>
                <a:lnTo>
                  <a:pt x="43306" y="198500"/>
                </a:lnTo>
                <a:lnTo>
                  <a:pt x="46593" y="205767"/>
                </a:lnTo>
                <a:lnTo>
                  <a:pt x="78204" y="234503"/>
                </a:lnTo>
                <a:lnTo>
                  <a:pt x="97823" y="238502"/>
                </a:lnTo>
                <a:lnTo>
                  <a:pt x="110696" y="237521"/>
                </a:lnTo>
                <a:lnTo>
                  <a:pt x="146504" y="217181"/>
                </a:lnTo>
                <a:lnTo>
                  <a:pt x="156707" y="202985"/>
                </a:lnTo>
                <a:lnTo>
                  <a:pt x="89548" y="202985"/>
                </a:lnTo>
                <a:lnTo>
                  <a:pt x="82930" y="202056"/>
                </a:lnTo>
                <a:lnTo>
                  <a:pt x="74878" y="198961"/>
                </a:lnTo>
                <a:lnTo>
                  <a:pt x="74254" y="198500"/>
                </a:lnTo>
                <a:close/>
              </a:path>
              <a:path w="1090929" h="471170">
                <a:moveTo>
                  <a:pt x="53466" y="0"/>
                </a:moveTo>
                <a:lnTo>
                  <a:pt x="0" y="211454"/>
                </a:lnTo>
                <a:lnTo>
                  <a:pt x="37591" y="220979"/>
                </a:lnTo>
                <a:lnTo>
                  <a:pt x="43306" y="198500"/>
                </a:lnTo>
                <a:lnTo>
                  <a:pt x="74254" y="198500"/>
                </a:lnTo>
                <a:lnTo>
                  <a:pt x="57086" y="162893"/>
                </a:lnTo>
                <a:lnTo>
                  <a:pt x="58101" y="152923"/>
                </a:lnTo>
                <a:lnTo>
                  <a:pt x="72935" y="115085"/>
                </a:lnTo>
                <a:lnTo>
                  <a:pt x="98724" y="103495"/>
                </a:lnTo>
                <a:lnTo>
                  <a:pt x="162605" y="103495"/>
                </a:lnTo>
                <a:lnTo>
                  <a:pt x="158234" y="96918"/>
                </a:lnTo>
                <a:lnTo>
                  <a:pt x="148875" y="87836"/>
                </a:lnTo>
                <a:lnTo>
                  <a:pt x="146464" y="86359"/>
                </a:lnTo>
                <a:lnTo>
                  <a:pt x="74675" y="86359"/>
                </a:lnTo>
                <a:lnTo>
                  <a:pt x="93979" y="10159"/>
                </a:lnTo>
                <a:lnTo>
                  <a:pt x="53466" y="0"/>
                </a:lnTo>
                <a:close/>
              </a:path>
              <a:path w="1090929" h="471170">
                <a:moveTo>
                  <a:pt x="162605" y="103495"/>
                </a:moveTo>
                <a:lnTo>
                  <a:pt x="98724" y="103495"/>
                </a:lnTo>
                <a:lnTo>
                  <a:pt x="105917" y="104520"/>
                </a:lnTo>
                <a:lnTo>
                  <a:pt x="112825" y="107066"/>
                </a:lnTo>
                <a:lnTo>
                  <a:pt x="130603" y="139445"/>
                </a:lnTo>
                <a:lnTo>
                  <a:pt x="129756" y="150304"/>
                </a:lnTo>
                <a:lnTo>
                  <a:pt x="114520" y="190869"/>
                </a:lnTo>
                <a:lnTo>
                  <a:pt x="89548" y="202985"/>
                </a:lnTo>
                <a:lnTo>
                  <a:pt x="156707" y="202985"/>
                </a:lnTo>
                <a:lnTo>
                  <a:pt x="163510" y="189281"/>
                </a:lnTo>
                <a:lnTo>
                  <a:pt x="169417" y="171068"/>
                </a:lnTo>
                <a:lnTo>
                  <a:pt x="172744" y="152973"/>
                </a:lnTo>
                <a:lnTo>
                  <a:pt x="173243" y="136397"/>
                </a:lnTo>
                <a:lnTo>
                  <a:pt x="170900" y="121491"/>
                </a:lnTo>
                <a:lnTo>
                  <a:pt x="165734" y="108203"/>
                </a:lnTo>
                <a:lnTo>
                  <a:pt x="162605" y="103495"/>
                </a:lnTo>
                <a:close/>
              </a:path>
              <a:path w="1090929" h="471170">
                <a:moveTo>
                  <a:pt x="111823" y="74519"/>
                </a:moveTo>
                <a:lnTo>
                  <a:pt x="99250" y="75580"/>
                </a:lnTo>
                <a:lnTo>
                  <a:pt x="86867" y="79523"/>
                </a:lnTo>
                <a:lnTo>
                  <a:pt x="74675" y="86359"/>
                </a:lnTo>
                <a:lnTo>
                  <a:pt x="146464" y="86359"/>
                </a:lnTo>
                <a:lnTo>
                  <a:pt x="137660" y="80968"/>
                </a:lnTo>
                <a:lnTo>
                  <a:pt x="124587" y="76326"/>
                </a:lnTo>
                <a:lnTo>
                  <a:pt x="111823" y="74519"/>
                </a:lnTo>
                <a:close/>
              </a:path>
              <a:path w="1090929" h="471170">
                <a:moveTo>
                  <a:pt x="313580" y="262889"/>
                </a:moveTo>
                <a:lnTo>
                  <a:pt x="273938" y="262889"/>
                </a:lnTo>
                <a:lnTo>
                  <a:pt x="274164" y="267529"/>
                </a:lnTo>
                <a:lnTo>
                  <a:pt x="274290" y="272506"/>
                </a:lnTo>
                <a:lnTo>
                  <a:pt x="274417" y="275462"/>
                </a:lnTo>
                <a:lnTo>
                  <a:pt x="274573" y="278129"/>
                </a:lnTo>
                <a:lnTo>
                  <a:pt x="274954" y="281050"/>
                </a:lnTo>
                <a:lnTo>
                  <a:pt x="315087" y="291210"/>
                </a:lnTo>
                <a:lnTo>
                  <a:pt x="313435" y="282955"/>
                </a:lnTo>
                <a:lnTo>
                  <a:pt x="312673" y="275462"/>
                </a:lnTo>
                <a:lnTo>
                  <a:pt x="313034" y="269097"/>
                </a:lnTo>
                <a:lnTo>
                  <a:pt x="313580" y="262889"/>
                </a:lnTo>
                <a:close/>
              </a:path>
              <a:path w="1090929" h="471170">
                <a:moveTo>
                  <a:pt x="239428" y="178516"/>
                </a:moveTo>
                <a:lnTo>
                  <a:pt x="199770" y="185673"/>
                </a:lnTo>
                <a:lnTo>
                  <a:pt x="180341" y="222577"/>
                </a:lnTo>
                <a:lnTo>
                  <a:pt x="180736" y="231759"/>
                </a:lnTo>
                <a:lnTo>
                  <a:pt x="210310" y="267529"/>
                </a:lnTo>
                <a:lnTo>
                  <a:pt x="234680" y="273176"/>
                </a:lnTo>
                <a:lnTo>
                  <a:pt x="241350" y="273176"/>
                </a:lnTo>
                <a:lnTo>
                  <a:pt x="273938" y="262889"/>
                </a:lnTo>
                <a:lnTo>
                  <a:pt x="313580" y="262889"/>
                </a:lnTo>
                <a:lnTo>
                  <a:pt x="314658" y="256143"/>
                </a:lnTo>
                <a:lnTo>
                  <a:pt x="316358" y="247961"/>
                </a:lnTo>
                <a:lnTo>
                  <a:pt x="316464" y="247522"/>
                </a:lnTo>
                <a:lnTo>
                  <a:pt x="248030" y="247522"/>
                </a:lnTo>
                <a:lnTo>
                  <a:pt x="234187" y="243966"/>
                </a:lnTo>
                <a:lnTo>
                  <a:pt x="229233" y="240536"/>
                </a:lnTo>
                <a:lnTo>
                  <a:pt x="222884" y="230123"/>
                </a:lnTo>
                <a:lnTo>
                  <a:pt x="221995" y="224662"/>
                </a:lnTo>
                <a:lnTo>
                  <a:pt x="223392" y="219074"/>
                </a:lnTo>
                <a:lnTo>
                  <a:pt x="247014" y="204850"/>
                </a:lnTo>
                <a:lnTo>
                  <a:pt x="327418" y="204850"/>
                </a:lnTo>
                <a:lnTo>
                  <a:pt x="330962" y="191261"/>
                </a:lnTo>
                <a:lnTo>
                  <a:pt x="333520" y="179800"/>
                </a:lnTo>
                <a:lnTo>
                  <a:pt x="275240" y="179800"/>
                </a:lnTo>
                <a:lnTo>
                  <a:pt x="263644" y="179585"/>
                </a:lnTo>
                <a:lnTo>
                  <a:pt x="239428" y="178516"/>
                </a:lnTo>
                <a:close/>
              </a:path>
              <a:path w="1090929" h="471170">
                <a:moveTo>
                  <a:pt x="327286" y="205358"/>
                </a:moveTo>
                <a:lnTo>
                  <a:pt x="285114" y="205358"/>
                </a:lnTo>
                <a:lnTo>
                  <a:pt x="283082" y="213359"/>
                </a:lnTo>
                <a:lnTo>
                  <a:pt x="280542" y="223138"/>
                </a:lnTo>
                <a:lnTo>
                  <a:pt x="248030" y="247522"/>
                </a:lnTo>
                <a:lnTo>
                  <a:pt x="316464" y="247522"/>
                </a:lnTo>
                <a:lnTo>
                  <a:pt x="318642" y="238505"/>
                </a:lnTo>
                <a:lnTo>
                  <a:pt x="327286" y="205358"/>
                </a:lnTo>
                <a:close/>
              </a:path>
              <a:path w="1090929" h="471170">
                <a:moveTo>
                  <a:pt x="327418" y="204850"/>
                </a:moveTo>
                <a:lnTo>
                  <a:pt x="247014" y="204850"/>
                </a:lnTo>
                <a:lnTo>
                  <a:pt x="267184" y="205519"/>
                </a:lnTo>
                <a:lnTo>
                  <a:pt x="274351" y="205628"/>
                </a:lnTo>
                <a:lnTo>
                  <a:pt x="280328" y="205571"/>
                </a:lnTo>
                <a:lnTo>
                  <a:pt x="285114" y="205358"/>
                </a:lnTo>
                <a:lnTo>
                  <a:pt x="327286" y="205358"/>
                </a:lnTo>
                <a:lnTo>
                  <a:pt x="327418" y="204850"/>
                </a:lnTo>
                <a:close/>
              </a:path>
              <a:path w="1090929" h="471170">
                <a:moveTo>
                  <a:pt x="330655" y="144398"/>
                </a:moveTo>
                <a:lnTo>
                  <a:pt x="263525" y="144398"/>
                </a:lnTo>
                <a:lnTo>
                  <a:pt x="270763" y="146303"/>
                </a:lnTo>
                <a:lnTo>
                  <a:pt x="281431" y="148970"/>
                </a:lnTo>
                <a:lnTo>
                  <a:pt x="288289" y="152399"/>
                </a:lnTo>
                <a:lnTo>
                  <a:pt x="291210" y="156717"/>
                </a:lnTo>
                <a:lnTo>
                  <a:pt x="294258" y="161035"/>
                </a:lnTo>
                <a:lnTo>
                  <a:pt x="294766" y="167004"/>
                </a:lnTo>
                <a:lnTo>
                  <a:pt x="292862" y="174878"/>
                </a:lnTo>
                <a:lnTo>
                  <a:pt x="291718" y="178942"/>
                </a:lnTo>
                <a:lnTo>
                  <a:pt x="284599" y="179585"/>
                </a:lnTo>
                <a:lnTo>
                  <a:pt x="275240" y="179800"/>
                </a:lnTo>
                <a:lnTo>
                  <a:pt x="333520" y="179800"/>
                </a:lnTo>
                <a:lnTo>
                  <a:pt x="333668" y="179139"/>
                </a:lnTo>
                <a:lnTo>
                  <a:pt x="335248" y="168655"/>
                </a:lnTo>
                <a:lnTo>
                  <a:pt x="335605" y="160222"/>
                </a:lnTo>
                <a:lnTo>
                  <a:pt x="334771" y="153669"/>
                </a:lnTo>
                <a:lnTo>
                  <a:pt x="332768" y="148081"/>
                </a:lnTo>
                <a:lnTo>
                  <a:pt x="330655" y="144398"/>
                </a:lnTo>
                <a:close/>
              </a:path>
              <a:path w="1090929" h="471170">
                <a:moveTo>
                  <a:pt x="254555" y="111950"/>
                </a:moveTo>
                <a:lnTo>
                  <a:pt x="217408" y="125539"/>
                </a:lnTo>
                <a:lnTo>
                  <a:pt x="204088" y="142747"/>
                </a:lnTo>
                <a:lnTo>
                  <a:pt x="239140" y="158622"/>
                </a:lnTo>
                <a:lnTo>
                  <a:pt x="243458" y="152145"/>
                </a:lnTo>
                <a:lnTo>
                  <a:pt x="248030" y="148081"/>
                </a:lnTo>
                <a:lnTo>
                  <a:pt x="252729" y="146176"/>
                </a:lnTo>
                <a:lnTo>
                  <a:pt x="257555" y="144398"/>
                </a:lnTo>
                <a:lnTo>
                  <a:pt x="330655" y="144398"/>
                </a:lnTo>
                <a:lnTo>
                  <a:pt x="329707" y="142747"/>
                </a:lnTo>
                <a:lnTo>
                  <a:pt x="294003" y="119568"/>
                </a:lnTo>
                <a:lnTo>
                  <a:pt x="267237" y="113045"/>
                </a:lnTo>
                <a:lnTo>
                  <a:pt x="254555" y="111950"/>
                </a:lnTo>
                <a:close/>
              </a:path>
              <a:path w="1090929" h="471170">
                <a:moveTo>
                  <a:pt x="560338" y="325373"/>
                </a:moveTo>
                <a:lnTo>
                  <a:pt x="520700" y="325373"/>
                </a:lnTo>
                <a:lnTo>
                  <a:pt x="520826" y="327913"/>
                </a:lnTo>
                <a:lnTo>
                  <a:pt x="520860" y="331215"/>
                </a:lnTo>
                <a:lnTo>
                  <a:pt x="521080" y="336168"/>
                </a:lnTo>
                <a:lnTo>
                  <a:pt x="521334" y="340486"/>
                </a:lnTo>
                <a:lnTo>
                  <a:pt x="521715" y="343407"/>
                </a:lnTo>
                <a:lnTo>
                  <a:pt x="561847" y="353567"/>
                </a:lnTo>
                <a:lnTo>
                  <a:pt x="560196" y="345312"/>
                </a:lnTo>
                <a:lnTo>
                  <a:pt x="559434" y="337946"/>
                </a:lnTo>
                <a:lnTo>
                  <a:pt x="559801" y="331469"/>
                </a:lnTo>
                <a:lnTo>
                  <a:pt x="560338" y="325373"/>
                </a:lnTo>
                <a:close/>
              </a:path>
              <a:path w="1090929" h="471170">
                <a:moveTo>
                  <a:pt x="486118" y="240873"/>
                </a:moveTo>
                <a:lnTo>
                  <a:pt x="446531" y="248030"/>
                </a:lnTo>
                <a:lnTo>
                  <a:pt x="427100" y="284934"/>
                </a:lnTo>
                <a:lnTo>
                  <a:pt x="427481" y="294116"/>
                </a:lnTo>
                <a:lnTo>
                  <a:pt x="457069" y="329886"/>
                </a:lnTo>
                <a:lnTo>
                  <a:pt x="481425" y="335581"/>
                </a:lnTo>
                <a:lnTo>
                  <a:pt x="488110" y="335581"/>
                </a:lnTo>
                <a:lnTo>
                  <a:pt x="520700" y="325373"/>
                </a:lnTo>
                <a:lnTo>
                  <a:pt x="560338" y="325373"/>
                </a:lnTo>
                <a:lnTo>
                  <a:pt x="561419" y="318563"/>
                </a:lnTo>
                <a:lnTo>
                  <a:pt x="563119" y="310338"/>
                </a:lnTo>
                <a:lnTo>
                  <a:pt x="563230" y="309879"/>
                </a:lnTo>
                <a:lnTo>
                  <a:pt x="494664" y="309879"/>
                </a:lnTo>
                <a:lnTo>
                  <a:pt x="487425" y="307974"/>
                </a:lnTo>
                <a:lnTo>
                  <a:pt x="480821" y="306323"/>
                </a:lnTo>
                <a:lnTo>
                  <a:pt x="475994" y="302893"/>
                </a:lnTo>
                <a:lnTo>
                  <a:pt x="469645" y="292480"/>
                </a:lnTo>
                <a:lnTo>
                  <a:pt x="468756" y="287146"/>
                </a:lnTo>
                <a:lnTo>
                  <a:pt x="470153" y="281431"/>
                </a:lnTo>
                <a:lnTo>
                  <a:pt x="493775" y="267207"/>
                </a:lnTo>
                <a:lnTo>
                  <a:pt x="574179" y="267207"/>
                </a:lnTo>
                <a:lnTo>
                  <a:pt x="577722" y="253618"/>
                </a:lnTo>
                <a:lnTo>
                  <a:pt x="580271" y="242252"/>
                </a:lnTo>
                <a:lnTo>
                  <a:pt x="522001" y="242252"/>
                </a:lnTo>
                <a:lnTo>
                  <a:pt x="510405" y="242014"/>
                </a:lnTo>
                <a:lnTo>
                  <a:pt x="496569" y="241299"/>
                </a:lnTo>
                <a:lnTo>
                  <a:pt x="486118" y="240873"/>
                </a:lnTo>
                <a:close/>
              </a:path>
              <a:path w="1090929" h="471170">
                <a:moveTo>
                  <a:pt x="574047" y="267715"/>
                </a:moveTo>
                <a:lnTo>
                  <a:pt x="531876" y="267715"/>
                </a:lnTo>
                <a:lnTo>
                  <a:pt x="529843" y="275716"/>
                </a:lnTo>
                <a:lnTo>
                  <a:pt x="527303" y="285495"/>
                </a:lnTo>
                <a:lnTo>
                  <a:pt x="494664" y="309879"/>
                </a:lnTo>
                <a:lnTo>
                  <a:pt x="563230" y="309879"/>
                </a:lnTo>
                <a:lnTo>
                  <a:pt x="565403" y="300862"/>
                </a:lnTo>
                <a:lnTo>
                  <a:pt x="574047" y="267715"/>
                </a:lnTo>
                <a:close/>
              </a:path>
              <a:path w="1090929" h="471170">
                <a:moveTo>
                  <a:pt x="399414" y="87502"/>
                </a:moveTo>
                <a:lnTo>
                  <a:pt x="345947" y="298957"/>
                </a:lnTo>
                <a:lnTo>
                  <a:pt x="386460" y="309244"/>
                </a:lnTo>
                <a:lnTo>
                  <a:pt x="439927" y="97662"/>
                </a:lnTo>
                <a:lnTo>
                  <a:pt x="399414" y="87502"/>
                </a:lnTo>
                <a:close/>
              </a:path>
              <a:path w="1090929" h="471170">
                <a:moveTo>
                  <a:pt x="574179" y="267207"/>
                </a:moveTo>
                <a:lnTo>
                  <a:pt x="493775" y="267207"/>
                </a:lnTo>
                <a:lnTo>
                  <a:pt x="505587" y="267715"/>
                </a:lnTo>
                <a:lnTo>
                  <a:pt x="513927" y="267930"/>
                </a:lnTo>
                <a:lnTo>
                  <a:pt x="521065" y="268001"/>
                </a:lnTo>
                <a:lnTo>
                  <a:pt x="527036" y="267930"/>
                </a:lnTo>
                <a:lnTo>
                  <a:pt x="531876" y="267715"/>
                </a:lnTo>
                <a:lnTo>
                  <a:pt x="574047" y="267715"/>
                </a:lnTo>
                <a:lnTo>
                  <a:pt x="574179" y="267207"/>
                </a:lnTo>
                <a:close/>
              </a:path>
              <a:path w="1090929" h="471170">
                <a:moveTo>
                  <a:pt x="577355" y="206755"/>
                </a:moveTo>
                <a:lnTo>
                  <a:pt x="510285" y="206755"/>
                </a:lnTo>
                <a:lnTo>
                  <a:pt x="517397" y="208660"/>
                </a:lnTo>
                <a:lnTo>
                  <a:pt x="528192" y="211327"/>
                </a:lnTo>
                <a:lnTo>
                  <a:pt x="534923" y="214883"/>
                </a:lnTo>
                <a:lnTo>
                  <a:pt x="537971" y="219074"/>
                </a:lnTo>
                <a:lnTo>
                  <a:pt x="541019" y="223392"/>
                </a:lnTo>
                <a:lnTo>
                  <a:pt x="541527" y="229488"/>
                </a:lnTo>
                <a:lnTo>
                  <a:pt x="539495" y="237235"/>
                </a:lnTo>
                <a:lnTo>
                  <a:pt x="538479" y="241299"/>
                </a:lnTo>
                <a:lnTo>
                  <a:pt x="531360" y="242014"/>
                </a:lnTo>
                <a:lnTo>
                  <a:pt x="522001" y="242252"/>
                </a:lnTo>
                <a:lnTo>
                  <a:pt x="580271" y="242252"/>
                </a:lnTo>
                <a:lnTo>
                  <a:pt x="580440" y="241496"/>
                </a:lnTo>
                <a:lnTo>
                  <a:pt x="582009" y="231060"/>
                </a:lnTo>
                <a:lnTo>
                  <a:pt x="582366" y="222597"/>
                </a:lnTo>
                <a:lnTo>
                  <a:pt x="581532" y="216026"/>
                </a:lnTo>
                <a:lnTo>
                  <a:pt x="579500" y="210438"/>
                </a:lnTo>
                <a:lnTo>
                  <a:pt x="577355" y="206755"/>
                </a:lnTo>
                <a:close/>
              </a:path>
              <a:path w="1090929" h="471170">
                <a:moveTo>
                  <a:pt x="501316" y="174418"/>
                </a:moveTo>
                <a:lnTo>
                  <a:pt x="464169" y="187959"/>
                </a:lnTo>
                <a:lnTo>
                  <a:pt x="450850" y="205104"/>
                </a:lnTo>
                <a:lnTo>
                  <a:pt x="485901" y="221106"/>
                </a:lnTo>
                <a:lnTo>
                  <a:pt x="490219" y="214629"/>
                </a:lnTo>
                <a:lnTo>
                  <a:pt x="494791" y="210438"/>
                </a:lnTo>
                <a:lnTo>
                  <a:pt x="499490" y="208660"/>
                </a:lnTo>
                <a:lnTo>
                  <a:pt x="504316" y="206755"/>
                </a:lnTo>
                <a:lnTo>
                  <a:pt x="577355" y="206755"/>
                </a:lnTo>
                <a:lnTo>
                  <a:pt x="540764" y="181925"/>
                </a:lnTo>
                <a:lnTo>
                  <a:pt x="513998" y="175476"/>
                </a:lnTo>
                <a:lnTo>
                  <a:pt x="501316" y="174418"/>
                </a:lnTo>
                <a:close/>
              </a:path>
              <a:path w="1090929" h="471170">
                <a:moveTo>
                  <a:pt x="756363" y="252602"/>
                </a:moveTo>
                <a:lnTo>
                  <a:pt x="691133" y="252602"/>
                </a:lnTo>
                <a:lnTo>
                  <a:pt x="703706" y="255777"/>
                </a:lnTo>
                <a:lnTo>
                  <a:pt x="708025" y="258190"/>
                </a:lnTo>
                <a:lnTo>
                  <a:pt x="711200" y="261873"/>
                </a:lnTo>
                <a:lnTo>
                  <a:pt x="714501" y="265556"/>
                </a:lnTo>
                <a:lnTo>
                  <a:pt x="716279" y="270128"/>
                </a:lnTo>
                <a:lnTo>
                  <a:pt x="716574" y="273147"/>
                </a:lnTo>
                <a:lnTo>
                  <a:pt x="716699" y="280685"/>
                </a:lnTo>
                <a:lnTo>
                  <a:pt x="715819" y="287527"/>
                </a:lnTo>
                <a:lnTo>
                  <a:pt x="714019" y="296767"/>
                </a:lnTo>
                <a:lnTo>
                  <a:pt x="711326" y="308101"/>
                </a:lnTo>
                <a:lnTo>
                  <a:pt x="691514" y="386333"/>
                </a:lnTo>
                <a:lnTo>
                  <a:pt x="732027" y="396620"/>
                </a:lnTo>
                <a:lnTo>
                  <a:pt x="756157" y="301370"/>
                </a:lnTo>
                <a:lnTo>
                  <a:pt x="760983" y="266826"/>
                </a:lnTo>
                <a:lnTo>
                  <a:pt x="759713" y="260476"/>
                </a:lnTo>
                <a:lnTo>
                  <a:pt x="756363" y="252602"/>
                </a:lnTo>
                <a:close/>
              </a:path>
              <a:path w="1090929" h="471170">
                <a:moveTo>
                  <a:pt x="631189" y="208025"/>
                </a:moveTo>
                <a:lnTo>
                  <a:pt x="592454" y="361314"/>
                </a:lnTo>
                <a:lnTo>
                  <a:pt x="632967" y="371601"/>
                </a:lnTo>
                <a:lnTo>
                  <a:pt x="650493" y="302132"/>
                </a:lnTo>
                <a:lnTo>
                  <a:pt x="653682" y="290343"/>
                </a:lnTo>
                <a:lnTo>
                  <a:pt x="677798" y="255269"/>
                </a:lnTo>
                <a:lnTo>
                  <a:pt x="691133" y="252602"/>
                </a:lnTo>
                <a:lnTo>
                  <a:pt x="756363" y="252602"/>
                </a:lnTo>
                <a:lnTo>
                  <a:pt x="754633" y="248538"/>
                </a:lnTo>
                <a:lnTo>
                  <a:pt x="750062" y="243077"/>
                </a:lnTo>
                <a:lnTo>
                  <a:pt x="746196" y="240029"/>
                </a:lnTo>
                <a:lnTo>
                  <a:pt x="663066" y="240029"/>
                </a:lnTo>
                <a:lnTo>
                  <a:pt x="668781" y="217550"/>
                </a:lnTo>
                <a:lnTo>
                  <a:pt x="631189" y="208025"/>
                </a:lnTo>
                <a:close/>
              </a:path>
              <a:path w="1090929" h="471170">
                <a:moveTo>
                  <a:pt x="705215" y="224849"/>
                </a:moveTo>
                <a:lnTo>
                  <a:pt x="690689" y="226345"/>
                </a:lnTo>
                <a:lnTo>
                  <a:pt x="676640" y="231413"/>
                </a:lnTo>
                <a:lnTo>
                  <a:pt x="663066" y="240029"/>
                </a:lnTo>
                <a:lnTo>
                  <a:pt x="746196" y="240029"/>
                </a:lnTo>
                <a:lnTo>
                  <a:pt x="705215" y="224849"/>
                </a:lnTo>
                <a:close/>
              </a:path>
              <a:path w="1090929" h="471170">
                <a:moveTo>
                  <a:pt x="861375" y="264013"/>
                </a:moveTo>
                <a:lnTo>
                  <a:pt x="818388" y="274192"/>
                </a:lnTo>
                <a:lnTo>
                  <a:pt x="789098" y="310572"/>
                </a:lnTo>
                <a:lnTo>
                  <a:pt x="779875" y="362918"/>
                </a:lnTo>
                <a:lnTo>
                  <a:pt x="782657" y="378192"/>
                </a:lnTo>
                <a:lnTo>
                  <a:pt x="807831" y="413813"/>
                </a:lnTo>
                <a:lnTo>
                  <a:pt x="850989" y="429438"/>
                </a:lnTo>
                <a:lnTo>
                  <a:pt x="864219" y="429990"/>
                </a:lnTo>
                <a:lnTo>
                  <a:pt x="876377" y="428398"/>
                </a:lnTo>
                <a:lnTo>
                  <a:pt x="914693" y="401185"/>
                </a:lnTo>
                <a:lnTo>
                  <a:pt x="917700" y="396112"/>
                </a:lnTo>
                <a:lnTo>
                  <a:pt x="854582" y="396112"/>
                </a:lnTo>
                <a:lnTo>
                  <a:pt x="846963" y="394207"/>
                </a:lnTo>
                <a:lnTo>
                  <a:pt x="822150" y="359727"/>
                </a:lnTo>
                <a:lnTo>
                  <a:pt x="823136" y="348678"/>
                </a:lnTo>
                <a:lnTo>
                  <a:pt x="838184" y="308268"/>
                </a:lnTo>
                <a:lnTo>
                  <a:pt x="863074" y="297666"/>
                </a:lnTo>
                <a:lnTo>
                  <a:pt x="924549" y="297666"/>
                </a:lnTo>
                <a:lnTo>
                  <a:pt x="919352" y="290067"/>
                </a:lnTo>
                <a:lnTo>
                  <a:pt x="911758" y="282543"/>
                </a:lnTo>
                <a:lnTo>
                  <a:pt x="902319" y="276161"/>
                </a:lnTo>
                <a:lnTo>
                  <a:pt x="891045" y="270922"/>
                </a:lnTo>
                <a:lnTo>
                  <a:pt x="877951" y="266826"/>
                </a:lnTo>
                <a:lnTo>
                  <a:pt x="861375" y="264013"/>
                </a:lnTo>
                <a:close/>
              </a:path>
              <a:path w="1090929" h="471170">
                <a:moveTo>
                  <a:pt x="883538" y="372490"/>
                </a:moveTo>
                <a:lnTo>
                  <a:pt x="854582" y="396112"/>
                </a:lnTo>
                <a:lnTo>
                  <a:pt x="917700" y="396112"/>
                </a:lnTo>
                <a:lnTo>
                  <a:pt x="921765" y="389254"/>
                </a:lnTo>
                <a:lnTo>
                  <a:pt x="883538" y="372490"/>
                </a:lnTo>
                <a:close/>
              </a:path>
              <a:path w="1090929" h="471170">
                <a:moveTo>
                  <a:pt x="924549" y="297666"/>
                </a:moveTo>
                <a:lnTo>
                  <a:pt x="863074" y="297666"/>
                </a:lnTo>
                <a:lnTo>
                  <a:pt x="870457" y="298830"/>
                </a:lnTo>
                <a:lnTo>
                  <a:pt x="878077" y="300735"/>
                </a:lnTo>
                <a:lnTo>
                  <a:pt x="883665" y="304291"/>
                </a:lnTo>
                <a:lnTo>
                  <a:pt x="887476" y="309498"/>
                </a:lnTo>
                <a:lnTo>
                  <a:pt x="891158" y="314832"/>
                </a:lnTo>
                <a:lnTo>
                  <a:pt x="892682" y="321563"/>
                </a:lnTo>
                <a:lnTo>
                  <a:pt x="892047" y="329945"/>
                </a:lnTo>
                <a:lnTo>
                  <a:pt x="933830" y="332739"/>
                </a:lnTo>
                <a:lnTo>
                  <a:pt x="932568" y="320143"/>
                </a:lnTo>
                <a:lnTo>
                  <a:pt x="929735" y="308832"/>
                </a:lnTo>
                <a:lnTo>
                  <a:pt x="925329" y="298807"/>
                </a:lnTo>
                <a:lnTo>
                  <a:pt x="924549" y="297666"/>
                </a:lnTo>
                <a:close/>
              </a:path>
              <a:path w="1090929" h="471170">
                <a:moveTo>
                  <a:pt x="1020121" y="304143"/>
                </a:moveTo>
                <a:lnTo>
                  <a:pt x="979169" y="315340"/>
                </a:lnTo>
                <a:lnTo>
                  <a:pt x="950005" y="352256"/>
                </a:lnTo>
                <a:lnTo>
                  <a:pt x="940609" y="400034"/>
                </a:lnTo>
                <a:lnTo>
                  <a:pt x="942191" y="413760"/>
                </a:lnTo>
                <a:lnTo>
                  <a:pt x="965453" y="452342"/>
                </a:lnTo>
                <a:lnTo>
                  <a:pt x="1010840" y="469975"/>
                </a:lnTo>
                <a:lnTo>
                  <a:pt x="1022413" y="470598"/>
                </a:lnTo>
                <a:lnTo>
                  <a:pt x="1033319" y="469507"/>
                </a:lnTo>
                <a:lnTo>
                  <a:pt x="1069633" y="448401"/>
                </a:lnTo>
                <a:lnTo>
                  <a:pt x="1076705" y="439038"/>
                </a:lnTo>
                <a:lnTo>
                  <a:pt x="1012951" y="439038"/>
                </a:lnTo>
                <a:lnTo>
                  <a:pt x="1006601" y="437514"/>
                </a:lnTo>
                <a:lnTo>
                  <a:pt x="981678" y="407701"/>
                </a:lnTo>
                <a:lnTo>
                  <a:pt x="981702" y="399724"/>
                </a:lnTo>
                <a:lnTo>
                  <a:pt x="983106" y="391032"/>
                </a:lnTo>
                <a:lnTo>
                  <a:pt x="1089566" y="391032"/>
                </a:lnTo>
                <a:lnTo>
                  <a:pt x="1090187" y="381634"/>
                </a:lnTo>
                <a:lnTo>
                  <a:pt x="1050670" y="381634"/>
                </a:lnTo>
                <a:lnTo>
                  <a:pt x="990091" y="366394"/>
                </a:lnTo>
                <a:lnTo>
                  <a:pt x="1016873" y="337502"/>
                </a:lnTo>
                <a:lnTo>
                  <a:pt x="1023082" y="337121"/>
                </a:lnTo>
                <a:lnTo>
                  <a:pt x="1079590" y="337121"/>
                </a:lnTo>
                <a:lnTo>
                  <a:pt x="1075001" y="330150"/>
                </a:lnTo>
                <a:lnTo>
                  <a:pt x="1064180" y="319897"/>
                </a:lnTo>
                <a:lnTo>
                  <a:pt x="1050859" y="312001"/>
                </a:lnTo>
                <a:lnTo>
                  <a:pt x="1035050" y="306450"/>
                </a:lnTo>
                <a:lnTo>
                  <a:pt x="1020121" y="304143"/>
                </a:lnTo>
                <a:close/>
              </a:path>
              <a:path w="1090929" h="471170">
                <a:moveTo>
                  <a:pt x="1037970" y="422020"/>
                </a:moveTo>
                <a:lnTo>
                  <a:pt x="1012951" y="439038"/>
                </a:lnTo>
                <a:lnTo>
                  <a:pt x="1076705" y="439038"/>
                </a:lnTo>
                <a:lnTo>
                  <a:pt x="1037970" y="422020"/>
                </a:lnTo>
                <a:close/>
              </a:path>
              <a:path w="1090929" h="471170">
                <a:moveTo>
                  <a:pt x="1089566" y="391032"/>
                </a:moveTo>
                <a:lnTo>
                  <a:pt x="983106" y="391032"/>
                </a:lnTo>
                <a:lnTo>
                  <a:pt x="1084706" y="416686"/>
                </a:lnTo>
                <a:lnTo>
                  <a:pt x="1089328" y="394636"/>
                </a:lnTo>
                <a:lnTo>
                  <a:pt x="1089566" y="391032"/>
                </a:lnTo>
                <a:close/>
              </a:path>
              <a:path w="1090929" h="471170">
                <a:moveTo>
                  <a:pt x="1079590" y="337121"/>
                </a:moveTo>
                <a:lnTo>
                  <a:pt x="1023082" y="337121"/>
                </a:lnTo>
                <a:lnTo>
                  <a:pt x="1029588" y="338073"/>
                </a:lnTo>
                <a:lnTo>
                  <a:pt x="1037843" y="340232"/>
                </a:lnTo>
                <a:lnTo>
                  <a:pt x="1044193" y="345058"/>
                </a:lnTo>
                <a:lnTo>
                  <a:pt x="1048384" y="352678"/>
                </a:lnTo>
                <a:lnTo>
                  <a:pt x="1050885" y="358703"/>
                </a:lnTo>
                <a:lnTo>
                  <a:pt x="1052099" y="365537"/>
                </a:lnTo>
                <a:lnTo>
                  <a:pt x="1052028" y="373181"/>
                </a:lnTo>
                <a:lnTo>
                  <a:pt x="1050670" y="381634"/>
                </a:lnTo>
                <a:lnTo>
                  <a:pt x="1090187" y="381634"/>
                </a:lnTo>
                <a:lnTo>
                  <a:pt x="1090628" y="374967"/>
                </a:lnTo>
                <a:lnTo>
                  <a:pt x="1088618" y="357679"/>
                </a:lnTo>
                <a:lnTo>
                  <a:pt x="1083309" y="342772"/>
                </a:lnTo>
                <a:lnTo>
                  <a:pt x="1079590" y="337121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425440" y="3956291"/>
            <a:ext cx="1087374" cy="10325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96897" y="3035807"/>
            <a:ext cx="6710933" cy="19972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323332" y="1100327"/>
            <a:ext cx="1254760" cy="24419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68954" y="5589524"/>
            <a:ext cx="532638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350"/>
              </a:lnSpc>
              <a:spcBef>
                <a:spcPts val="100"/>
              </a:spcBef>
            </a:pP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Calories IN are 2% &gt; Calories</a:t>
            </a:r>
            <a:r>
              <a:rPr sz="2000" b="1" spc="-1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OUT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lnSpc>
                <a:spcPts val="2460"/>
              </a:lnSpc>
            </a:pPr>
            <a:r>
              <a:rPr sz="2000" i="1" dirty="0">
                <a:solidFill>
                  <a:prstClr val="black"/>
                </a:solidFill>
                <a:latin typeface="Arial"/>
                <a:cs typeface="Arial"/>
              </a:rPr>
              <a:t>(2500 kcal/day </a:t>
            </a:r>
            <a:r>
              <a:rPr sz="2100" i="1" spc="-95" dirty="0">
                <a:solidFill>
                  <a:prstClr val="black"/>
                </a:solidFill>
                <a:latin typeface="Symbol"/>
                <a:cs typeface="Symbol"/>
              </a:rPr>
              <a:t></a:t>
            </a:r>
            <a:r>
              <a:rPr sz="2100" i="1" spc="-9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prstClr val="black"/>
                </a:solidFill>
                <a:latin typeface="Arial"/>
                <a:cs typeface="Arial"/>
              </a:rPr>
              <a:t>50</a:t>
            </a:r>
            <a:r>
              <a:rPr sz="2000" i="1" spc="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prstClr val="black"/>
                </a:solidFill>
                <a:latin typeface="Arial"/>
                <a:cs typeface="Arial"/>
              </a:rPr>
              <a:t>kcal/day)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lnSpc>
                <a:spcPts val="2390"/>
              </a:lnSpc>
            </a:pP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In one </a:t>
            </a:r>
            <a:r>
              <a:rPr sz="2000" b="1" spc="-10" dirty="0">
                <a:solidFill>
                  <a:prstClr val="black"/>
                </a:solidFill>
                <a:latin typeface="Arial"/>
                <a:cs typeface="Arial"/>
              </a:rPr>
              <a:t>year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body </a:t>
            </a:r>
            <a:r>
              <a:rPr sz="2000" b="1" spc="10" dirty="0">
                <a:solidFill>
                  <a:prstClr val="black"/>
                </a:solidFill>
                <a:latin typeface="Arial"/>
                <a:cs typeface="Arial"/>
              </a:rPr>
              <a:t>weight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increase by 2.5 kg</a:t>
            </a:r>
            <a:r>
              <a:rPr sz="2000" b="1" spc="-1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!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32248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3817" y="25096"/>
            <a:ext cx="16516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40" dirty="0"/>
              <a:t>T</a:t>
            </a:r>
            <a:r>
              <a:rPr dirty="0"/>
              <a:t>reatme</a:t>
            </a:r>
            <a:r>
              <a:rPr spc="-10" dirty="0"/>
              <a:t>n</a:t>
            </a:r>
            <a:r>
              <a:rPr dirty="0"/>
              <a:t>ts</a:t>
            </a:r>
          </a:p>
        </p:txBody>
      </p:sp>
      <p:sp>
        <p:nvSpPr>
          <p:cNvPr id="3" name="object 3"/>
          <p:cNvSpPr/>
          <p:nvPr/>
        </p:nvSpPr>
        <p:spPr>
          <a:xfrm>
            <a:off x="2822426" y="871727"/>
            <a:ext cx="6585989" cy="50787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19497" y="1661616"/>
            <a:ext cx="2277745" cy="19774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spcBef>
                <a:spcPts val="100"/>
              </a:spcBef>
            </a:pP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Surgery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endParaRPr sz="2700">
              <a:solidFill>
                <a:prstClr val="black"/>
              </a:solidFill>
              <a:latin typeface="Arial"/>
              <a:cs typeface="Arial"/>
            </a:endParaRPr>
          </a:p>
          <a:p>
            <a:endParaRPr sz="350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080" algn="ctr">
              <a:lnSpc>
                <a:spcPts val="2500"/>
              </a:lnSpc>
            </a:pP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Ph</a:t>
            </a:r>
            <a:r>
              <a:rPr sz="2400" b="1" spc="-10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rmaceutical  therapy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44086" y="4562602"/>
            <a:ext cx="4037329" cy="906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2905">
              <a:lnSpc>
                <a:spcPct val="120400"/>
              </a:lnSpc>
              <a:spcBef>
                <a:spcPts val="100"/>
              </a:spcBef>
              <a:tabLst>
                <a:tab pos="1608455" algn="l"/>
              </a:tabLst>
            </a:pP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Lifestyle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modification:  </a:t>
            </a: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Diet	Physical</a:t>
            </a:r>
            <a:r>
              <a:rPr sz="2400" b="1" spc="-1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Activity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39180" y="1148080"/>
            <a:ext cx="1239520" cy="1239520"/>
          </a:xfrm>
          <a:custGeom>
            <a:avLst/>
            <a:gdLst/>
            <a:ahLst/>
            <a:cxnLst/>
            <a:rect l="l" t="t" r="r" b="b"/>
            <a:pathLst>
              <a:path w="1239520" h="1239520">
                <a:moveTo>
                  <a:pt x="220980" y="0"/>
                </a:moveTo>
                <a:lnTo>
                  <a:pt x="0" y="220980"/>
                </a:lnTo>
                <a:lnTo>
                  <a:pt x="398526" y="619633"/>
                </a:lnTo>
                <a:lnTo>
                  <a:pt x="0" y="1018159"/>
                </a:lnTo>
                <a:lnTo>
                  <a:pt x="220980" y="1239139"/>
                </a:lnTo>
                <a:lnTo>
                  <a:pt x="619506" y="840613"/>
                </a:lnTo>
                <a:lnTo>
                  <a:pt x="1061593" y="840613"/>
                </a:lnTo>
                <a:lnTo>
                  <a:pt x="840613" y="619633"/>
                </a:lnTo>
                <a:lnTo>
                  <a:pt x="1061649" y="398525"/>
                </a:lnTo>
                <a:lnTo>
                  <a:pt x="619506" y="398525"/>
                </a:lnTo>
                <a:lnTo>
                  <a:pt x="220980" y="0"/>
                </a:lnTo>
                <a:close/>
              </a:path>
              <a:path w="1239520" h="1239520">
                <a:moveTo>
                  <a:pt x="1061593" y="840613"/>
                </a:moveTo>
                <a:lnTo>
                  <a:pt x="619506" y="840613"/>
                </a:lnTo>
                <a:lnTo>
                  <a:pt x="1018159" y="1239139"/>
                </a:lnTo>
                <a:lnTo>
                  <a:pt x="1239139" y="1018159"/>
                </a:lnTo>
                <a:lnTo>
                  <a:pt x="1061593" y="840613"/>
                </a:lnTo>
                <a:close/>
              </a:path>
              <a:path w="1239520" h="1239520">
                <a:moveTo>
                  <a:pt x="1018159" y="0"/>
                </a:moveTo>
                <a:lnTo>
                  <a:pt x="619506" y="398525"/>
                </a:lnTo>
                <a:lnTo>
                  <a:pt x="1061649" y="398525"/>
                </a:lnTo>
                <a:lnTo>
                  <a:pt x="1239139" y="220980"/>
                </a:lnTo>
                <a:lnTo>
                  <a:pt x="101815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639180" y="1148080"/>
            <a:ext cx="1239520" cy="1239520"/>
          </a:xfrm>
          <a:custGeom>
            <a:avLst/>
            <a:gdLst/>
            <a:ahLst/>
            <a:cxnLst/>
            <a:rect l="l" t="t" r="r" b="b"/>
            <a:pathLst>
              <a:path w="1239520" h="1239520">
                <a:moveTo>
                  <a:pt x="0" y="1018159"/>
                </a:moveTo>
                <a:lnTo>
                  <a:pt x="398526" y="619633"/>
                </a:lnTo>
                <a:lnTo>
                  <a:pt x="0" y="220980"/>
                </a:lnTo>
                <a:lnTo>
                  <a:pt x="220980" y="0"/>
                </a:lnTo>
                <a:lnTo>
                  <a:pt x="619506" y="398525"/>
                </a:lnTo>
                <a:lnTo>
                  <a:pt x="1018159" y="0"/>
                </a:lnTo>
                <a:lnTo>
                  <a:pt x="1239139" y="220980"/>
                </a:lnTo>
                <a:lnTo>
                  <a:pt x="840613" y="619633"/>
                </a:lnTo>
                <a:lnTo>
                  <a:pt x="1239139" y="1018159"/>
                </a:lnTo>
                <a:lnTo>
                  <a:pt x="1018159" y="1239139"/>
                </a:lnTo>
                <a:lnTo>
                  <a:pt x="619506" y="840613"/>
                </a:lnTo>
                <a:lnTo>
                  <a:pt x="220980" y="1239139"/>
                </a:lnTo>
                <a:lnTo>
                  <a:pt x="0" y="1018159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39180" y="2653029"/>
            <a:ext cx="1239520" cy="1239520"/>
          </a:xfrm>
          <a:custGeom>
            <a:avLst/>
            <a:gdLst/>
            <a:ahLst/>
            <a:cxnLst/>
            <a:rect l="l" t="t" r="r" b="b"/>
            <a:pathLst>
              <a:path w="1239520" h="1239520">
                <a:moveTo>
                  <a:pt x="220980" y="0"/>
                </a:moveTo>
                <a:lnTo>
                  <a:pt x="0" y="220980"/>
                </a:lnTo>
                <a:lnTo>
                  <a:pt x="398526" y="619633"/>
                </a:lnTo>
                <a:lnTo>
                  <a:pt x="0" y="1018159"/>
                </a:lnTo>
                <a:lnTo>
                  <a:pt x="220980" y="1239139"/>
                </a:lnTo>
                <a:lnTo>
                  <a:pt x="619506" y="840613"/>
                </a:lnTo>
                <a:lnTo>
                  <a:pt x="1061593" y="840613"/>
                </a:lnTo>
                <a:lnTo>
                  <a:pt x="840613" y="619633"/>
                </a:lnTo>
                <a:lnTo>
                  <a:pt x="1061649" y="398525"/>
                </a:lnTo>
                <a:lnTo>
                  <a:pt x="619506" y="398525"/>
                </a:lnTo>
                <a:lnTo>
                  <a:pt x="220980" y="0"/>
                </a:lnTo>
                <a:close/>
              </a:path>
              <a:path w="1239520" h="1239520">
                <a:moveTo>
                  <a:pt x="1061593" y="840613"/>
                </a:moveTo>
                <a:lnTo>
                  <a:pt x="619506" y="840613"/>
                </a:lnTo>
                <a:lnTo>
                  <a:pt x="1018159" y="1239139"/>
                </a:lnTo>
                <a:lnTo>
                  <a:pt x="1239139" y="1018159"/>
                </a:lnTo>
                <a:lnTo>
                  <a:pt x="1061593" y="840613"/>
                </a:lnTo>
                <a:close/>
              </a:path>
              <a:path w="1239520" h="1239520">
                <a:moveTo>
                  <a:pt x="1018159" y="0"/>
                </a:moveTo>
                <a:lnTo>
                  <a:pt x="619506" y="398525"/>
                </a:lnTo>
                <a:lnTo>
                  <a:pt x="1061649" y="398525"/>
                </a:lnTo>
                <a:lnTo>
                  <a:pt x="1239139" y="220980"/>
                </a:lnTo>
                <a:lnTo>
                  <a:pt x="101815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39180" y="2653029"/>
            <a:ext cx="1239520" cy="1239520"/>
          </a:xfrm>
          <a:custGeom>
            <a:avLst/>
            <a:gdLst/>
            <a:ahLst/>
            <a:cxnLst/>
            <a:rect l="l" t="t" r="r" b="b"/>
            <a:pathLst>
              <a:path w="1239520" h="1239520">
                <a:moveTo>
                  <a:pt x="0" y="1018159"/>
                </a:moveTo>
                <a:lnTo>
                  <a:pt x="398526" y="619633"/>
                </a:lnTo>
                <a:lnTo>
                  <a:pt x="0" y="220980"/>
                </a:lnTo>
                <a:lnTo>
                  <a:pt x="220980" y="0"/>
                </a:lnTo>
                <a:lnTo>
                  <a:pt x="619506" y="398525"/>
                </a:lnTo>
                <a:lnTo>
                  <a:pt x="1018159" y="0"/>
                </a:lnTo>
                <a:lnTo>
                  <a:pt x="1239139" y="220980"/>
                </a:lnTo>
                <a:lnTo>
                  <a:pt x="840613" y="619633"/>
                </a:lnTo>
                <a:lnTo>
                  <a:pt x="1239139" y="1018159"/>
                </a:lnTo>
                <a:lnTo>
                  <a:pt x="1018159" y="1239139"/>
                </a:lnTo>
                <a:lnTo>
                  <a:pt x="619506" y="840613"/>
                </a:lnTo>
                <a:lnTo>
                  <a:pt x="220980" y="1239139"/>
                </a:lnTo>
                <a:lnTo>
                  <a:pt x="0" y="1018159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5461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5588" y="25654"/>
            <a:ext cx="9214171" cy="369332"/>
          </a:xfrm>
        </p:spPr>
        <p:txBody>
          <a:bodyPr/>
          <a:lstStyle/>
          <a:p>
            <a:r>
              <a:rPr lang="it-IT" dirty="0" smtClean="0"/>
              <a:t>Lezione SC. Motorie magistrale del 17 Aprile 2020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1610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2674939" y="214314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333399"/>
                </a:solidFill>
              </a:rPr>
              <a:t>PRINCIPI DELLA PRESCRIZIONE DELL’ESERCIZIO FISICO: </a:t>
            </a:r>
            <a:br>
              <a:rPr lang="it-IT" altLang="it-IT" sz="2800" b="1">
                <a:solidFill>
                  <a:srgbClr val="333399"/>
                </a:solidFill>
              </a:rPr>
            </a:br>
            <a:r>
              <a:rPr lang="it-IT" altLang="it-IT" sz="2800" b="1">
                <a:solidFill>
                  <a:srgbClr val="333399"/>
                </a:solidFill>
              </a:rPr>
              <a:t>21IL DIABETE TIPO 2</a:t>
            </a:r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981200" y="1981200"/>
            <a:ext cx="849788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r>
              <a:rPr lang="it-IT" altLang="it-IT" sz="2400">
                <a:solidFill>
                  <a:srgbClr val="3333CC"/>
                </a:solidFill>
              </a:rPr>
              <a:t> 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8518525" y="55943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752600" y="2743200"/>
            <a:ext cx="71628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1905000"/>
            <a:ext cx="1433513" cy="145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057401" y="2057400"/>
            <a:ext cx="5476477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DIABETE TIPO 2, il perché di questa epidemia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438400"/>
            <a:ext cx="13398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90800"/>
            <a:ext cx="1981200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752601" y="4191001"/>
            <a:ext cx="7102475" cy="283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dirty="0" err="1">
                <a:solidFill>
                  <a:srgbClr val="FF0000"/>
                </a:solidFill>
              </a:rPr>
              <a:t>Cordain</a:t>
            </a:r>
            <a:r>
              <a:rPr lang="it-IT" altLang="it-IT" dirty="0">
                <a:solidFill>
                  <a:srgbClr val="FF0000"/>
                </a:solidFill>
              </a:rPr>
              <a:t> et al.</a:t>
            </a:r>
            <a:r>
              <a:rPr lang="it-IT" altLang="it-IT" dirty="0"/>
              <a:t> (2002) hanno calcolato che l’uomo cacciatore di 50.000 anni fa aveva un dispendio energetico quotidiano di 72Kj/Kg in più rispetto ad un adulto medio contemporaneo di un paese industrializzato, equivalente circa ad una camminata quotidiana di </a:t>
            </a:r>
            <a:r>
              <a:rPr lang="it-IT" altLang="it-IT" dirty="0">
                <a:solidFill>
                  <a:srgbClr val="FF0000"/>
                </a:solidFill>
              </a:rPr>
              <a:t>20 Km</a:t>
            </a:r>
            <a:r>
              <a:rPr lang="it-IT" altLang="it-IT" dirty="0"/>
              <a:t> per un individuo di 70 Kg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dirty="0" err="1">
                <a:solidFill>
                  <a:srgbClr val="FF0000"/>
                </a:solidFill>
              </a:rPr>
              <a:t>Ruff</a:t>
            </a:r>
            <a:r>
              <a:rPr lang="it-IT" altLang="it-IT" dirty="0">
                <a:solidFill>
                  <a:srgbClr val="FF0000"/>
                </a:solidFill>
              </a:rPr>
              <a:t> et al</a:t>
            </a:r>
            <a:r>
              <a:rPr lang="it-IT" altLang="it-IT" dirty="0"/>
              <a:t> (1993) avevano già calcolato che la robustezza dell’ossatura dell’uomo e la quantità di tessuto muscolare dell’uomo di 50.000 anni fa erano superiori a quella dell’uomo moderno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3845621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49251" y="643566"/>
            <a:ext cx="2424430" cy="1870075"/>
          </a:xfrm>
          <a:custGeom>
            <a:avLst/>
            <a:gdLst/>
            <a:ahLst/>
            <a:cxnLst/>
            <a:rect l="l" t="t" r="r" b="b"/>
            <a:pathLst>
              <a:path w="2424430" h="1870075">
                <a:moveTo>
                  <a:pt x="2203825" y="615512"/>
                </a:moveTo>
                <a:lnTo>
                  <a:pt x="2207280" y="565653"/>
                </a:lnTo>
                <a:lnTo>
                  <a:pt x="2204892" y="516823"/>
                </a:lnTo>
                <a:lnTo>
                  <a:pt x="2196965" y="469441"/>
                </a:lnTo>
                <a:lnTo>
                  <a:pt x="2183802" y="423928"/>
                </a:lnTo>
                <a:lnTo>
                  <a:pt x="2165705" y="380704"/>
                </a:lnTo>
                <a:lnTo>
                  <a:pt x="2142979" y="340189"/>
                </a:lnTo>
                <a:lnTo>
                  <a:pt x="2115926" y="302802"/>
                </a:lnTo>
                <a:lnTo>
                  <a:pt x="2084849" y="268965"/>
                </a:lnTo>
                <a:lnTo>
                  <a:pt x="2050052" y="239096"/>
                </a:lnTo>
                <a:lnTo>
                  <a:pt x="2011838" y="213616"/>
                </a:lnTo>
                <a:lnTo>
                  <a:pt x="1970509" y="192945"/>
                </a:lnTo>
                <a:lnTo>
                  <a:pt x="1926369" y="177503"/>
                </a:lnTo>
                <a:lnTo>
                  <a:pt x="1879721" y="167710"/>
                </a:lnTo>
                <a:lnTo>
                  <a:pt x="1829294" y="164057"/>
                </a:lnTo>
                <a:lnTo>
                  <a:pt x="1779184" y="167476"/>
                </a:lnTo>
                <a:lnTo>
                  <a:pt x="1730043" y="177814"/>
                </a:lnTo>
                <a:lnTo>
                  <a:pt x="1682524" y="194918"/>
                </a:lnTo>
                <a:lnTo>
                  <a:pt x="1637278" y="218637"/>
                </a:lnTo>
                <a:lnTo>
                  <a:pt x="1611071" y="175510"/>
                </a:lnTo>
                <a:lnTo>
                  <a:pt x="1579485" y="138360"/>
                </a:lnTo>
                <a:lnTo>
                  <a:pt x="1543353" y="107453"/>
                </a:lnTo>
                <a:lnTo>
                  <a:pt x="1503507" y="83058"/>
                </a:lnTo>
                <a:lnTo>
                  <a:pt x="1460780" y="65443"/>
                </a:lnTo>
                <a:lnTo>
                  <a:pt x="1416002" y="54877"/>
                </a:lnTo>
                <a:lnTo>
                  <a:pt x="1370007" y="51628"/>
                </a:lnTo>
                <a:lnTo>
                  <a:pt x="1323627" y="55963"/>
                </a:lnTo>
                <a:lnTo>
                  <a:pt x="1277692" y="68152"/>
                </a:lnTo>
                <a:lnTo>
                  <a:pt x="1233037" y="88462"/>
                </a:lnTo>
                <a:lnTo>
                  <a:pt x="1196445" y="112592"/>
                </a:lnTo>
                <a:lnTo>
                  <a:pt x="1163568" y="142056"/>
                </a:lnTo>
                <a:lnTo>
                  <a:pt x="1140406" y="102495"/>
                </a:lnTo>
                <a:lnTo>
                  <a:pt x="1111756" y="68864"/>
                </a:lnTo>
                <a:lnTo>
                  <a:pt x="1078544" y="41486"/>
                </a:lnTo>
                <a:lnTo>
                  <a:pt x="1041697" y="20684"/>
                </a:lnTo>
                <a:lnTo>
                  <a:pt x="1002144" y="6780"/>
                </a:lnTo>
                <a:lnTo>
                  <a:pt x="960810" y="98"/>
                </a:lnTo>
                <a:lnTo>
                  <a:pt x="918624" y="961"/>
                </a:lnTo>
                <a:lnTo>
                  <a:pt x="876511" y="9692"/>
                </a:lnTo>
                <a:lnTo>
                  <a:pt x="835400" y="26613"/>
                </a:lnTo>
                <a:lnTo>
                  <a:pt x="788728" y="58569"/>
                </a:lnTo>
                <a:lnTo>
                  <a:pt x="750056" y="100908"/>
                </a:lnTo>
                <a:lnTo>
                  <a:pt x="715086" y="64738"/>
                </a:lnTo>
                <a:lnTo>
                  <a:pt x="675669" y="36469"/>
                </a:lnTo>
                <a:lnTo>
                  <a:pt x="632889" y="16194"/>
                </a:lnTo>
                <a:lnTo>
                  <a:pt x="587831" y="4007"/>
                </a:lnTo>
                <a:lnTo>
                  <a:pt x="541580" y="0"/>
                </a:lnTo>
                <a:lnTo>
                  <a:pt x="495219" y="4266"/>
                </a:lnTo>
                <a:lnTo>
                  <a:pt x="449833" y="16898"/>
                </a:lnTo>
                <a:lnTo>
                  <a:pt x="406507" y="37990"/>
                </a:lnTo>
                <a:lnTo>
                  <a:pt x="366326" y="67634"/>
                </a:lnTo>
                <a:lnTo>
                  <a:pt x="333202" y="102696"/>
                </a:lnTo>
                <a:lnTo>
                  <a:pt x="306493" y="142866"/>
                </a:lnTo>
                <a:lnTo>
                  <a:pt x="286723" y="187202"/>
                </a:lnTo>
                <a:lnTo>
                  <a:pt x="274416" y="234766"/>
                </a:lnTo>
                <a:lnTo>
                  <a:pt x="232645" y="250293"/>
                </a:lnTo>
                <a:lnTo>
                  <a:pt x="194437" y="271539"/>
                </a:lnTo>
                <a:lnTo>
                  <a:pt x="160118" y="297905"/>
                </a:lnTo>
                <a:lnTo>
                  <a:pt x="130012" y="328792"/>
                </a:lnTo>
                <a:lnTo>
                  <a:pt x="104444" y="363603"/>
                </a:lnTo>
                <a:lnTo>
                  <a:pt x="83738" y="401738"/>
                </a:lnTo>
                <a:lnTo>
                  <a:pt x="68219" y="442601"/>
                </a:lnTo>
                <a:lnTo>
                  <a:pt x="58212" y="485592"/>
                </a:lnTo>
                <a:lnTo>
                  <a:pt x="54042" y="530113"/>
                </a:lnTo>
                <a:lnTo>
                  <a:pt x="56033" y="575567"/>
                </a:lnTo>
                <a:lnTo>
                  <a:pt x="64510" y="621354"/>
                </a:lnTo>
                <a:lnTo>
                  <a:pt x="78201" y="662629"/>
                </a:lnTo>
                <a:lnTo>
                  <a:pt x="51529" y="704240"/>
                </a:lnTo>
                <a:lnTo>
                  <a:pt x="30439" y="748010"/>
                </a:lnTo>
                <a:lnTo>
                  <a:pt x="14864" y="793416"/>
                </a:lnTo>
                <a:lnTo>
                  <a:pt x="4740" y="839935"/>
                </a:lnTo>
                <a:lnTo>
                  <a:pt x="0" y="887043"/>
                </a:lnTo>
                <a:lnTo>
                  <a:pt x="578" y="934218"/>
                </a:lnTo>
                <a:lnTo>
                  <a:pt x="6411" y="980934"/>
                </a:lnTo>
                <a:lnTo>
                  <a:pt x="17431" y="1026670"/>
                </a:lnTo>
                <a:lnTo>
                  <a:pt x="33574" y="1070902"/>
                </a:lnTo>
                <a:lnTo>
                  <a:pt x="54775" y="1113105"/>
                </a:lnTo>
                <a:lnTo>
                  <a:pt x="80967" y="1152758"/>
                </a:lnTo>
                <a:lnTo>
                  <a:pt x="112085" y="1189337"/>
                </a:lnTo>
                <a:lnTo>
                  <a:pt x="148063" y="1222318"/>
                </a:lnTo>
                <a:lnTo>
                  <a:pt x="188564" y="1250851"/>
                </a:lnTo>
                <a:lnTo>
                  <a:pt x="232029" y="1273610"/>
                </a:lnTo>
                <a:lnTo>
                  <a:pt x="277905" y="1290344"/>
                </a:lnTo>
                <a:lnTo>
                  <a:pt x="325635" y="1300804"/>
                </a:lnTo>
                <a:lnTo>
                  <a:pt x="329538" y="1351100"/>
                </a:lnTo>
                <a:lnTo>
                  <a:pt x="340122" y="1399047"/>
                </a:lnTo>
                <a:lnTo>
                  <a:pt x="356880" y="1444123"/>
                </a:lnTo>
                <a:lnTo>
                  <a:pt x="379307" y="1485804"/>
                </a:lnTo>
                <a:lnTo>
                  <a:pt x="406896" y="1523568"/>
                </a:lnTo>
                <a:lnTo>
                  <a:pt x="439143" y="1556893"/>
                </a:lnTo>
                <a:lnTo>
                  <a:pt x="475540" y="1585254"/>
                </a:lnTo>
                <a:lnTo>
                  <a:pt x="515582" y="1608131"/>
                </a:lnTo>
                <a:lnTo>
                  <a:pt x="558763" y="1625000"/>
                </a:lnTo>
                <a:lnTo>
                  <a:pt x="604578" y="1635339"/>
                </a:lnTo>
                <a:lnTo>
                  <a:pt x="652520" y="1638624"/>
                </a:lnTo>
                <a:lnTo>
                  <a:pt x="697043" y="1635012"/>
                </a:lnTo>
                <a:lnTo>
                  <a:pt x="740483" y="1625067"/>
                </a:lnTo>
                <a:lnTo>
                  <a:pt x="782233" y="1608977"/>
                </a:lnTo>
                <a:lnTo>
                  <a:pt x="821684" y="1586935"/>
                </a:lnTo>
                <a:lnTo>
                  <a:pt x="838264" y="1633919"/>
                </a:lnTo>
                <a:lnTo>
                  <a:pt x="859750" y="1677401"/>
                </a:lnTo>
                <a:lnTo>
                  <a:pt x="885700" y="1717133"/>
                </a:lnTo>
                <a:lnTo>
                  <a:pt x="915674" y="1752863"/>
                </a:lnTo>
                <a:lnTo>
                  <a:pt x="949229" y="1784343"/>
                </a:lnTo>
                <a:lnTo>
                  <a:pt x="985923" y="1811321"/>
                </a:lnTo>
                <a:lnTo>
                  <a:pt x="1025316" y="1833548"/>
                </a:lnTo>
                <a:lnTo>
                  <a:pt x="1066966" y="1850773"/>
                </a:lnTo>
                <a:lnTo>
                  <a:pt x="1110432" y="1862747"/>
                </a:lnTo>
                <a:lnTo>
                  <a:pt x="1155271" y="1869219"/>
                </a:lnTo>
                <a:lnTo>
                  <a:pt x="1201042" y="1869940"/>
                </a:lnTo>
                <a:lnTo>
                  <a:pt x="1247305" y="1864659"/>
                </a:lnTo>
                <a:lnTo>
                  <a:pt x="1293616" y="1853127"/>
                </a:lnTo>
                <a:lnTo>
                  <a:pt x="1342439" y="1833559"/>
                </a:lnTo>
                <a:lnTo>
                  <a:pt x="1387933" y="1807315"/>
                </a:lnTo>
                <a:lnTo>
                  <a:pt x="1429514" y="1774854"/>
                </a:lnTo>
                <a:lnTo>
                  <a:pt x="1466596" y="1736632"/>
                </a:lnTo>
                <a:lnTo>
                  <a:pt x="1498594" y="1693107"/>
                </a:lnTo>
                <a:lnTo>
                  <a:pt x="1540317" y="1716420"/>
                </a:lnTo>
                <a:lnTo>
                  <a:pt x="1583303" y="1734504"/>
                </a:lnTo>
                <a:lnTo>
                  <a:pt x="1627191" y="1747454"/>
                </a:lnTo>
                <a:lnTo>
                  <a:pt x="1671619" y="1755365"/>
                </a:lnTo>
                <a:lnTo>
                  <a:pt x="1716225" y="1758333"/>
                </a:lnTo>
                <a:lnTo>
                  <a:pt x="1760647" y="1756452"/>
                </a:lnTo>
                <a:lnTo>
                  <a:pt x="1804523" y="1749818"/>
                </a:lnTo>
                <a:lnTo>
                  <a:pt x="1847491" y="1738526"/>
                </a:lnTo>
                <a:lnTo>
                  <a:pt x="1889189" y="1722669"/>
                </a:lnTo>
                <a:lnTo>
                  <a:pt x="1929256" y="1702345"/>
                </a:lnTo>
                <a:lnTo>
                  <a:pt x="1967329" y="1677647"/>
                </a:lnTo>
                <a:lnTo>
                  <a:pt x="2003046" y="1648671"/>
                </a:lnTo>
                <a:lnTo>
                  <a:pt x="2036046" y="1615512"/>
                </a:lnTo>
                <a:lnTo>
                  <a:pt x="2065967" y="1578264"/>
                </a:lnTo>
                <a:lnTo>
                  <a:pt x="2092446" y="1537024"/>
                </a:lnTo>
                <a:lnTo>
                  <a:pt x="2095494" y="1531563"/>
                </a:lnTo>
                <a:lnTo>
                  <a:pt x="2097018" y="1528769"/>
                </a:lnTo>
                <a:lnTo>
                  <a:pt x="2141090" y="1530046"/>
                </a:lnTo>
                <a:lnTo>
                  <a:pt x="2183472" y="1523290"/>
                </a:lnTo>
                <a:lnTo>
                  <a:pt x="2223392" y="1509136"/>
                </a:lnTo>
                <a:lnTo>
                  <a:pt x="2260083" y="1488214"/>
                </a:lnTo>
                <a:lnTo>
                  <a:pt x="2292775" y="1461157"/>
                </a:lnTo>
                <a:lnTo>
                  <a:pt x="2320698" y="1428599"/>
                </a:lnTo>
                <a:lnTo>
                  <a:pt x="2343083" y="1391170"/>
                </a:lnTo>
                <a:lnTo>
                  <a:pt x="2359161" y="1349504"/>
                </a:lnTo>
                <a:lnTo>
                  <a:pt x="2368163" y="1304233"/>
                </a:lnTo>
                <a:lnTo>
                  <a:pt x="2368570" y="1248347"/>
                </a:lnTo>
                <a:lnTo>
                  <a:pt x="2357606" y="1194330"/>
                </a:lnTo>
                <a:lnTo>
                  <a:pt x="2335855" y="1144052"/>
                </a:lnTo>
                <a:lnTo>
                  <a:pt x="2303901" y="1099382"/>
                </a:lnTo>
                <a:lnTo>
                  <a:pt x="2339698" y="1072412"/>
                </a:lnTo>
                <a:lnTo>
                  <a:pt x="2369538" y="1040085"/>
                </a:lnTo>
                <a:lnTo>
                  <a:pt x="2393177" y="1003393"/>
                </a:lnTo>
                <a:lnTo>
                  <a:pt x="2410369" y="963331"/>
                </a:lnTo>
                <a:lnTo>
                  <a:pt x="2420868" y="920891"/>
                </a:lnTo>
                <a:lnTo>
                  <a:pt x="2424429" y="877066"/>
                </a:lnTo>
                <a:lnTo>
                  <a:pt x="2420805" y="832849"/>
                </a:lnTo>
                <a:lnTo>
                  <a:pt x="2409752" y="789233"/>
                </a:lnTo>
                <a:lnTo>
                  <a:pt x="2391023" y="747211"/>
                </a:lnTo>
                <a:lnTo>
                  <a:pt x="2364097" y="707763"/>
                </a:lnTo>
                <a:lnTo>
                  <a:pt x="2331093" y="674764"/>
                </a:lnTo>
                <a:lnTo>
                  <a:pt x="2293036" y="648904"/>
                </a:lnTo>
                <a:lnTo>
                  <a:pt x="2250949" y="630871"/>
                </a:lnTo>
                <a:lnTo>
                  <a:pt x="2205857" y="621354"/>
                </a:lnTo>
                <a:lnTo>
                  <a:pt x="2203825" y="615512"/>
                </a:lnTo>
                <a:close/>
              </a:path>
            </a:pathLst>
          </a:custGeom>
          <a:ln w="12192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08626" y="1735583"/>
            <a:ext cx="142240" cy="34925"/>
          </a:xfrm>
          <a:custGeom>
            <a:avLst/>
            <a:gdLst/>
            <a:ahLst/>
            <a:cxnLst/>
            <a:rect l="l" t="t" r="r" b="b"/>
            <a:pathLst>
              <a:path w="142239" h="34925">
                <a:moveTo>
                  <a:pt x="0" y="34543"/>
                </a:moveTo>
                <a:lnTo>
                  <a:pt x="37044" y="34593"/>
                </a:lnTo>
                <a:lnTo>
                  <a:pt x="73469" y="28749"/>
                </a:lnTo>
                <a:lnTo>
                  <a:pt x="108656" y="17166"/>
                </a:lnTo>
                <a:lnTo>
                  <a:pt x="141986" y="0"/>
                </a:lnTo>
              </a:path>
            </a:pathLst>
          </a:custGeom>
          <a:ln w="12192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83277" y="2147697"/>
            <a:ext cx="62230" cy="16510"/>
          </a:xfrm>
          <a:custGeom>
            <a:avLst/>
            <a:gdLst/>
            <a:ahLst/>
            <a:cxnLst/>
            <a:rect l="l" t="t" r="r" b="b"/>
            <a:pathLst>
              <a:path w="62230" h="16510">
                <a:moveTo>
                  <a:pt x="0" y="0"/>
                </a:moveTo>
                <a:lnTo>
                  <a:pt x="15114" y="5687"/>
                </a:lnTo>
                <a:lnTo>
                  <a:pt x="30527" y="10350"/>
                </a:lnTo>
                <a:lnTo>
                  <a:pt x="46202" y="13966"/>
                </a:lnTo>
                <a:lnTo>
                  <a:pt x="62103" y="16510"/>
                </a:lnTo>
              </a:path>
            </a:pathLst>
          </a:custGeom>
          <a:ln w="12192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47974" y="2253743"/>
            <a:ext cx="37465" cy="75565"/>
          </a:xfrm>
          <a:custGeom>
            <a:avLst/>
            <a:gdLst/>
            <a:ahLst/>
            <a:cxnLst/>
            <a:rect l="l" t="t" r="r" b="b"/>
            <a:pathLst>
              <a:path w="37464" h="75564">
                <a:moveTo>
                  <a:pt x="0" y="75311"/>
                </a:moveTo>
                <a:lnTo>
                  <a:pt x="10783" y="57292"/>
                </a:lnTo>
                <a:lnTo>
                  <a:pt x="20637" y="38703"/>
                </a:lnTo>
                <a:lnTo>
                  <a:pt x="29539" y="19589"/>
                </a:lnTo>
                <a:lnTo>
                  <a:pt x="37464" y="0"/>
                </a:lnTo>
              </a:path>
            </a:pathLst>
          </a:custGeom>
          <a:ln w="12192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55695" y="2141221"/>
            <a:ext cx="15240" cy="83185"/>
          </a:xfrm>
          <a:custGeom>
            <a:avLst/>
            <a:gdLst/>
            <a:ahLst/>
            <a:cxnLst/>
            <a:rect l="l" t="t" r="r" b="b"/>
            <a:pathLst>
              <a:path w="15239" h="83185">
                <a:moveTo>
                  <a:pt x="0" y="0"/>
                </a:moveTo>
                <a:lnTo>
                  <a:pt x="2162" y="20972"/>
                </a:lnTo>
                <a:lnTo>
                  <a:pt x="5397" y="41767"/>
                </a:lnTo>
                <a:lnTo>
                  <a:pt x="9679" y="62347"/>
                </a:lnTo>
                <a:lnTo>
                  <a:pt x="14986" y="82676"/>
                </a:lnTo>
              </a:path>
            </a:pathLst>
          </a:custGeom>
          <a:ln w="12192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76232" y="1630553"/>
            <a:ext cx="182880" cy="309245"/>
          </a:xfrm>
          <a:custGeom>
            <a:avLst/>
            <a:gdLst/>
            <a:ahLst/>
            <a:cxnLst/>
            <a:rect l="l" t="t" r="r" b="b"/>
            <a:pathLst>
              <a:path w="182880" h="309244">
                <a:moveTo>
                  <a:pt x="182283" y="0"/>
                </a:moveTo>
                <a:lnTo>
                  <a:pt x="142143" y="24408"/>
                </a:lnTo>
                <a:lnTo>
                  <a:pt x="106248" y="54084"/>
                </a:lnTo>
                <a:lnTo>
                  <a:pt x="74956" y="88423"/>
                </a:lnTo>
                <a:lnTo>
                  <a:pt x="48621" y="126825"/>
                </a:lnTo>
                <a:lnTo>
                  <a:pt x="27602" y="168685"/>
                </a:lnTo>
                <a:lnTo>
                  <a:pt x="12254" y="213401"/>
                </a:lnTo>
                <a:lnTo>
                  <a:pt x="2934" y="260371"/>
                </a:lnTo>
                <a:lnTo>
                  <a:pt x="0" y="308991"/>
                </a:lnTo>
              </a:path>
            </a:pathLst>
          </a:custGeom>
          <a:ln w="12192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428595" y="1301623"/>
            <a:ext cx="81280" cy="116205"/>
          </a:xfrm>
          <a:custGeom>
            <a:avLst/>
            <a:gdLst/>
            <a:ahLst/>
            <a:cxnLst/>
            <a:rect l="l" t="t" r="r" b="b"/>
            <a:pathLst>
              <a:path w="81280" h="116205">
                <a:moveTo>
                  <a:pt x="0" y="0"/>
                </a:moveTo>
                <a:lnTo>
                  <a:pt x="15411" y="32527"/>
                </a:lnTo>
                <a:lnTo>
                  <a:pt x="34210" y="62864"/>
                </a:lnTo>
                <a:lnTo>
                  <a:pt x="56196" y="90725"/>
                </a:lnTo>
                <a:lnTo>
                  <a:pt x="81165" y="115824"/>
                </a:lnTo>
              </a:path>
            </a:pathLst>
          </a:custGeom>
          <a:ln w="12191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19058" y="871855"/>
            <a:ext cx="4445" cy="55244"/>
          </a:xfrm>
          <a:custGeom>
            <a:avLst/>
            <a:gdLst/>
            <a:ahLst/>
            <a:cxnLst/>
            <a:rect l="l" t="t" r="r" b="b"/>
            <a:pathLst>
              <a:path w="4444" h="55244">
                <a:moveTo>
                  <a:pt x="4279" y="0"/>
                </a:moveTo>
                <a:lnTo>
                  <a:pt x="2268" y="13588"/>
                </a:lnTo>
                <a:lnTo>
                  <a:pt x="882" y="27273"/>
                </a:lnTo>
                <a:lnTo>
                  <a:pt x="125" y="41005"/>
                </a:lnTo>
                <a:lnTo>
                  <a:pt x="0" y="54737"/>
                </a:lnTo>
              </a:path>
            </a:pathLst>
          </a:custGeom>
          <a:ln w="12192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00069" y="738377"/>
            <a:ext cx="41910" cy="69850"/>
          </a:xfrm>
          <a:custGeom>
            <a:avLst/>
            <a:gdLst/>
            <a:ahLst/>
            <a:cxnLst/>
            <a:rect l="l" t="t" r="r" b="b"/>
            <a:pathLst>
              <a:path w="41909" h="69850">
                <a:moveTo>
                  <a:pt x="41529" y="69723"/>
                </a:moveTo>
                <a:lnTo>
                  <a:pt x="32986" y="51113"/>
                </a:lnTo>
                <a:lnTo>
                  <a:pt x="23193" y="33242"/>
                </a:lnTo>
                <a:lnTo>
                  <a:pt x="12186" y="16180"/>
                </a:lnTo>
                <a:lnTo>
                  <a:pt x="0" y="0"/>
                </a:lnTo>
              </a:path>
            </a:pathLst>
          </a:custGeom>
          <a:ln w="12191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10407" y="781177"/>
            <a:ext cx="20320" cy="60325"/>
          </a:xfrm>
          <a:custGeom>
            <a:avLst/>
            <a:gdLst/>
            <a:ahLst/>
            <a:cxnLst/>
            <a:rect l="l" t="t" r="r" b="b"/>
            <a:pathLst>
              <a:path w="20319" h="60325">
                <a:moveTo>
                  <a:pt x="20066" y="60198"/>
                </a:moveTo>
                <a:lnTo>
                  <a:pt x="16377" y="44684"/>
                </a:lnTo>
                <a:lnTo>
                  <a:pt x="11795" y="29432"/>
                </a:lnTo>
                <a:lnTo>
                  <a:pt x="6332" y="14513"/>
                </a:lnTo>
                <a:lnTo>
                  <a:pt x="0" y="0"/>
                </a:lnTo>
              </a:path>
            </a:pathLst>
          </a:custGeom>
          <a:ln w="12192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14014" y="861823"/>
            <a:ext cx="73025" cy="58419"/>
          </a:xfrm>
          <a:custGeom>
            <a:avLst/>
            <a:gdLst/>
            <a:ahLst/>
            <a:cxnLst/>
            <a:rect l="l" t="t" r="r" b="b"/>
            <a:pathLst>
              <a:path w="73025" h="58419">
                <a:moveTo>
                  <a:pt x="72898" y="0"/>
                </a:moveTo>
                <a:lnTo>
                  <a:pt x="53399" y="12805"/>
                </a:lnTo>
                <a:lnTo>
                  <a:pt x="34734" y="26812"/>
                </a:lnTo>
                <a:lnTo>
                  <a:pt x="16926" y="41987"/>
                </a:lnTo>
                <a:lnTo>
                  <a:pt x="0" y="58292"/>
                </a:lnTo>
              </a:path>
            </a:pathLst>
          </a:custGeom>
          <a:ln w="12191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40251" y="1259077"/>
            <a:ext cx="13335" cy="61594"/>
          </a:xfrm>
          <a:custGeom>
            <a:avLst/>
            <a:gdLst/>
            <a:ahLst/>
            <a:cxnLst/>
            <a:rect l="l" t="t" r="r" b="b"/>
            <a:pathLst>
              <a:path w="13335" h="61594">
                <a:moveTo>
                  <a:pt x="0" y="61341"/>
                </a:moveTo>
                <a:lnTo>
                  <a:pt x="4075" y="46220"/>
                </a:lnTo>
                <a:lnTo>
                  <a:pt x="7556" y="30956"/>
                </a:lnTo>
                <a:lnTo>
                  <a:pt x="10465" y="15549"/>
                </a:lnTo>
                <a:lnTo>
                  <a:pt x="12826" y="0"/>
                </a:lnTo>
              </a:path>
            </a:pathLst>
          </a:custGeom>
          <a:ln w="12192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38476" y="1106804"/>
            <a:ext cx="212407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905" algn="ctr">
              <a:spcBef>
                <a:spcPts val="95"/>
              </a:spcBef>
            </a:pP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Poor self image  Social isolation  Binge-eating</a:t>
            </a:r>
            <a:r>
              <a:rPr sz="1600" b="1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disorder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683816" y="25096"/>
            <a:ext cx="37172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Consequences </a:t>
            </a:r>
            <a:r>
              <a:rPr dirty="0"/>
              <a:t>of</a:t>
            </a:r>
            <a:r>
              <a:rPr spc="-30" dirty="0"/>
              <a:t> </a:t>
            </a:r>
            <a:r>
              <a:rPr spc="-5" dirty="0"/>
              <a:t>obesity</a:t>
            </a:r>
          </a:p>
        </p:txBody>
      </p:sp>
      <p:sp>
        <p:nvSpPr>
          <p:cNvPr id="16" name="object 16"/>
          <p:cNvSpPr/>
          <p:nvPr/>
        </p:nvSpPr>
        <p:spPr>
          <a:xfrm>
            <a:off x="4178807" y="1269491"/>
            <a:ext cx="3922776" cy="49575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90572" y="4674870"/>
            <a:ext cx="130619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Genu</a:t>
            </a:r>
            <a:r>
              <a:rPr sz="1600" b="1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valgum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30628" y="2965783"/>
            <a:ext cx="1804035" cy="125984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832485">
              <a:spcBef>
                <a:spcPts val="535"/>
              </a:spcBef>
            </a:pP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Back</a:t>
            </a:r>
            <a:r>
              <a:rPr sz="1600" b="1" spc="-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pain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 marL="821690">
              <a:spcBef>
                <a:spcPts val="430"/>
              </a:spcBef>
            </a:pP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Coxa</a:t>
            </a:r>
            <a:r>
              <a:rPr sz="1600" b="1" spc="-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vara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080" indent="345440">
              <a:spcBef>
                <a:spcPts val="1170"/>
              </a:spcBef>
            </a:pP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Slipped</a:t>
            </a:r>
            <a:r>
              <a:rPr sz="1600" b="1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capital  femoral</a:t>
            </a:r>
            <a:r>
              <a:rPr sz="1600" b="1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epiphyses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269606" y="2172360"/>
            <a:ext cx="1774825" cy="2092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100"/>
              </a:lnSpc>
              <a:spcBef>
                <a:spcPts val="100"/>
              </a:spcBef>
            </a:pP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Hypertension  Sleep apnea  Hypoventilation  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Hyper 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insulinemia  Insulin resistance  Dysmenorrhea  Early</a:t>
            </a:r>
            <a:r>
              <a:rPr sz="1600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puberty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91265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88054" y="785057"/>
            <a:ext cx="5037400" cy="54996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83816" y="25096"/>
            <a:ext cx="37172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Consequences </a:t>
            </a:r>
            <a:r>
              <a:rPr dirty="0"/>
              <a:t>of</a:t>
            </a:r>
            <a:r>
              <a:rPr spc="-30" dirty="0"/>
              <a:t> </a:t>
            </a:r>
            <a:r>
              <a:rPr spc="-5" dirty="0"/>
              <a:t>obesity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88388" y="6581344"/>
            <a:ext cx="227965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(Salvadego et al., JAP</a:t>
            </a:r>
            <a:r>
              <a:rPr sz="1400" i="1" spc="-1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2010)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01153" y="914781"/>
            <a:ext cx="3266440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30480">
              <a:spcBef>
                <a:spcPts val="105"/>
              </a:spcBef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CLE: Costant Load</a:t>
            </a:r>
            <a:r>
              <a:rPr sz="2000" spc="-1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Exercise  OB:</a:t>
            </a:r>
            <a:r>
              <a:rPr sz="200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Obese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38100"/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CTRL: Controlo</a:t>
            </a:r>
            <a:r>
              <a:rPr sz="2000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group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38100"/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X% of</a:t>
            </a:r>
            <a:r>
              <a:rPr sz="2000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V’O</a:t>
            </a:r>
            <a:r>
              <a:rPr sz="1950" baseline="-21367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max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26554" y="3048458"/>
            <a:ext cx="2948305" cy="2160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Higher slow component</a:t>
            </a:r>
            <a:r>
              <a:rPr sz="2000" spc="-1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in  OB adolescents should  negatively 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affect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exercise  tolerance and suggest an  impairment of skeletal  muscle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oxidative 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metabolism.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93857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3816" y="25096"/>
            <a:ext cx="37172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Consequences </a:t>
            </a:r>
            <a:r>
              <a:rPr dirty="0"/>
              <a:t>of</a:t>
            </a:r>
            <a:r>
              <a:rPr spc="-30" dirty="0"/>
              <a:t> </a:t>
            </a:r>
            <a:r>
              <a:rPr spc="-5" dirty="0"/>
              <a:t>obesity</a:t>
            </a:r>
          </a:p>
        </p:txBody>
      </p:sp>
      <p:sp>
        <p:nvSpPr>
          <p:cNvPr id="3" name="object 3"/>
          <p:cNvSpPr/>
          <p:nvPr/>
        </p:nvSpPr>
        <p:spPr>
          <a:xfrm>
            <a:off x="7932356" y="1621505"/>
            <a:ext cx="2373756" cy="4002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11452" y="2782905"/>
            <a:ext cx="6274453" cy="37443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31719" y="3823462"/>
            <a:ext cx="3556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160</a:t>
            </a:r>
            <a:r>
              <a:rPr sz="9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71670" y="3823462"/>
            <a:ext cx="3556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spc="-5" dirty="0">
                <a:solidFill>
                  <a:prstClr val="black"/>
                </a:solidFill>
                <a:latin typeface="Arial"/>
                <a:cs typeface="Arial"/>
              </a:rPr>
              <a:t>130</a:t>
            </a:r>
            <a:r>
              <a:rPr sz="900" b="1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88228" y="3823462"/>
            <a:ext cx="3556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160</a:t>
            </a:r>
            <a:r>
              <a:rPr sz="9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55307" y="3823462"/>
            <a:ext cx="3556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spc="-5" dirty="0">
                <a:solidFill>
                  <a:prstClr val="black"/>
                </a:solidFill>
                <a:latin typeface="Arial"/>
                <a:cs typeface="Arial"/>
              </a:rPr>
              <a:t>130</a:t>
            </a:r>
            <a:r>
              <a:rPr sz="900" b="1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53969" y="5754421"/>
            <a:ext cx="2921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49</a:t>
            </a:r>
            <a:r>
              <a:rPr sz="9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81069" y="5754421"/>
            <a:ext cx="2921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spc="-5" dirty="0">
                <a:solidFill>
                  <a:prstClr val="black"/>
                </a:solidFill>
                <a:latin typeface="Arial"/>
                <a:cs typeface="Arial"/>
              </a:rPr>
              <a:t>48</a:t>
            </a:r>
            <a:r>
              <a:rPr sz="900" b="1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91276" y="5732171"/>
            <a:ext cx="2921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49</a:t>
            </a:r>
            <a:r>
              <a:rPr sz="9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67753" y="5732171"/>
            <a:ext cx="2921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spc="-5" dirty="0">
                <a:solidFill>
                  <a:prstClr val="black"/>
                </a:solidFill>
                <a:latin typeface="Arial"/>
                <a:cs typeface="Arial"/>
              </a:rPr>
              <a:t>48</a:t>
            </a:r>
            <a:r>
              <a:rPr sz="900" b="1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57210" y="557844"/>
            <a:ext cx="3293775" cy="21699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88389" y="6581344"/>
            <a:ext cx="209232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i="1" spc="-15" dirty="0">
                <a:solidFill>
                  <a:prstClr val="black"/>
                </a:solidFill>
                <a:latin typeface="Arial"/>
                <a:cs typeface="Arial"/>
              </a:rPr>
              <a:t>(Lazzer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et al., EJAP</a:t>
            </a:r>
            <a:r>
              <a:rPr sz="1400" i="1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2013)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78416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45892" y="858299"/>
            <a:ext cx="5019026" cy="4888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99047" y="5568697"/>
            <a:ext cx="508000" cy="262255"/>
          </a:xfrm>
          <a:custGeom>
            <a:avLst/>
            <a:gdLst/>
            <a:ahLst/>
            <a:cxnLst/>
            <a:rect l="l" t="t" r="r" b="b"/>
            <a:pathLst>
              <a:path w="508000" h="262254">
                <a:moveTo>
                  <a:pt x="0" y="262127"/>
                </a:moveTo>
                <a:lnTo>
                  <a:pt x="507491" y="262127"/>
                </a:lnTo>
                <a:lnTo>
                  <a:pt x="507491" y="0"/>
                </a:lnTo>
                <a:lnTo>
                  <a:pt x="0" y="0"/>
                </a:lnTo>
                <a:lnTo>
                  <a:pt x="0" y="2621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78678" y="5599278"/>
            <a:ext cx="34480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100" b="1" dirty="0">
                <a:solidFill>
                  <a:prstClr val="black"/>
                </a:solidFill>
                <a:latin typeface="Times New Roman"/>
                <a:cs typeface="Times New Roman"/>
              </a:rPr>
              <a:t>MET</a:t>
            </a:r>
            <a:endParaRPr sz="11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82013" y="5749849"/>
            <a:ext cx="8672830" cy="1071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Energy cost (Metabolic Equivalent, MET) of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activities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in obese adolescents</a:t>
            </a:r>
            <a:r>
              <a:rPr sz="2000" spc="-1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in  free-living</a:t>
            </a:r>
            <a:r>
              <a:rPr sz="20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conditions.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118745">
              <a:spcBef>
                <a:spcPts val="1750"/>
              </a:spcBef>
            </a:pPr>
            <a:r>
              <a:rPr sz="1400" i="1" spc="-15" dirty="0">
                <a:solidFill>
                  <a:prstClr val="black"/>
                </a:solidFill>
                <a:latin typeface="Arial"/>
                <a:cs typeface="Arial"/>
              </a:rPr>
              <a:t>(Lazzer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et al., JEI</a:t>
            </a:r>
            <a:r>
              <a:rPr sz="1400" i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2009)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30132" y="5135117"/>
            <a:ext cx="8388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1200" i="1" spc="-5" dirty="0">
                <a:solidFill>
                  <a:prstClr val="black"/>
                </a:solidFill>
                <a:latin typeface="Arial"/>
                <a:cs typeface="Arial"/>
              </a:rPr>
              <a:t>mean </a:t>
            </a:r>
            <a:r>
              <a:rPr sz="1200" i="1" spc="40" dirty="0">
                <a:solidFill>
                  <a:prstClr val="black"/>
                </a:solidFill>
                <a:latin typeface="Arial"/>
                <a:cs typeface="Arial"/>
              </a:rPr>
              <a:t>±</a:t>
            </a:r>
            <a:r>
              <a:rPr sz="1200" i="1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prstClr val="black"/>
                </a:solidFill>
                <a:latin typeface="Arial"/>
                <a:cs typeface="Arial"/>
              </a:rPr>
              <a:t>sd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83817" y="57100"/>
            <a:ext cx="365061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Daily energy</a:t>
            </a:r>
            <a:r>
              <a:rPr spc="-15" dirty="0"/>
              <a:t> </a:t>
            </a:r>
            <a:r>
              <a:rPr spc="-5" dirty="0"/>
              <a:t>expenditure</a:t>
            </a:r>
          </a:p>
        </p:txBody>
      </p:sp>
    </p:spTree>
    <p:extLst>
      <p:ext uri="{BB962C8B-B14F-4D97-AF65-F5344CB8AC3E}">
        <p14:creationId xmlns:p14="http://schemas.microsoft.com/office/powerpoint/2010/main" val="17288147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7526" y="818581"/>
            <a:ext cx="5023302" cy="45298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934456" y="5181601"/>
            <a:ext cx="506095" cy="262255"/>
          </a:xfrm>
          <a:custGeom>
            <a:avLst/>
            <a:gdLst/>
            <a:ahLst/>
            <a:cxnLst/>
            <a:rect l="l" t="t" r="r" b="b"/>
            <a:pathLst>
              <a:path w="506095" h="262254">
                <a:moveTo>
                  <a:pt x="0" y="262128"/>
                </a:moveTo>
                <a:lnTo>
                  <a:pt x="505968" y="262128"/>
                </a:lnTo>
                <a:lnTo>
                  <a:pt x="505968" y="0"/>
                </a:lnTo>
                <a:lnTo>
                  <a:pt x="0" y="0"/>
                </a:lnTo>
                <a:lnTo>
                  <a:pt x="0" y="2621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13451" y="5211267"/>
            <a:ext cx="3448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1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M</a:t>
            </a:r>
            <a:r>
              <a:rPr sz="11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1100" b="1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endParaRPr sz="11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34439" y="5468823"/>
            <a:ext cx="9010650" cy="1352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Energy cost (Metabolic Equivalent, MET) of sport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activities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at light (□),</a:t>
            </a:r>
            <a:r>
              <a:rPr sz="2000" spc="-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moderate  (</a:t>
            </a:r>
            <a:r>
              <a:rPr sz="2000" dirty="0">
                <a:solidFill>
                  <a:srgbClr val="7E7E7E"/>
                </a:solidFill>
                <a:latin typeface="Arial"/>
                <a:cs typeface="Arial"/>
              </a:rPr>
              <a:t>■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), and high intensity</a:t>
            </a:r>
            <a:r>
              <a:rPr sz="20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(■).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endParaRPr sz="2200">
              <a:solidFill>
                <a:prstClr val="black"/>
              </a:solidFill>
              <a:latin typeface="Arial"/>
              <a:cs typeface="Arial"/>
            </a:endParaRPr>
          </a:p>
          <a:p>
            <a:pPr marL="66040">
              <a:spcBef>
                <a:spcPts val="1435"/>
              </a:spcBef>
            </a:pPr>
            <a:r>
              <a:rPr sz="1400" i="1" spc="-5" dirty="0">
                <a:solidFill>
                  <a:prstClr val="black"/>
                </a:solidFill>
                <a:latin typeface="Arial"/>
                <a:cs typeface="Arial"/>
              </a:rPr>
              <a:t>(Vermorel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et </a:t>
            </a:r>
            <a:r>
              <a:rPr sz="1400" i="1" spc="-5" dirty="0">
                <a:solidFill>
                  <a:prstClr val="black"/>
                </a:solidFill>
                <a:latin typeface="Arial"/>
                <a:cs typeface="Arial"/>
              </a:rPr>
              <a:t>al., RND</a:t>
            </a:r>
            <a:r>
              <a:rPr sz="1400" i="1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2005)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49309" y="4764735"/>
            <a:ext cx="8388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1200" i="1" spc="-5" dirty="0">
                <a:solidFill>
                  <a:prstClr val="black"/>
                </a:solidFill>
                <a:latin typeface="Arial"/>
                <a:cs typeface="Arial"/>
              </a:rPr>
              <a:t>mean </a:t>
            </a:r>
            <a:r>
              <a:rPr sz="1200" i="1" spc="40" dirty="0">
                <a:solidFill>
                  <a:prstClr val="black"/>
                </a:solidFill>
                <a:latin typeface="Arial"/>
                <a:cs typeface="Arial"/>
              </a:rPr>
              <a:t>±</a:t>
            </a:r>
            <a:r>
              <a:rPr sz="1200" i="1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prstClr val="black"/>
                </a:solidFill>
                <a:latin typeface="Arial"/>
                <a:cs typeface="Arial"/>
              </a:rPr>
              <a:t>sd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83817" y="57100"/>
            <a:ext cx="365061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Daily energy</a:t>
            </a:r>
            <a:r>
              <a:rPr spc="-15" dirty="0"/>
              <a:t> </a:t>
            </a:r>
            <a:r>
              <a:rPr spc="-5" dirty="0"/>
              <a:t>expenditure</a:t>
            </a:r>
          </a:p>
        </p:txBody>
      </p:sp>
    </p:spTree>
    <p:extLst>
      <p:ext uri="{BB962C8B-B14F-4D97-AF65-F5344CB8AC3E}">
        <p14:creationId xmlns:p14="http://schemas.microsoft.com/office/powerpoint/2010/main" val="2726691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3145" y="1220899"/>
            <a:ext cx="8364691" cy="31875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21778" y="4750272"/>
            <a:ext cx="4308562" cy="11699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02739" y="63753"/>
            <a:ext cx="2989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Basal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metabolic</a:t>
            </a:r>
            <a:r>
              <a:rPr sz="2400" b="1" spc="-6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rate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94815" y="641681"/>
            <a:ext cx="78879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srgbClr val="006FC0"/>
                </a:solidFill>
                <a:latin typeface="Arial"/>
                <a:cs typeface="Arial"/>
              </a:rPr>
              <a:t>Predicting equation </a:t>
            </a:r>
            <a:r>
              <a:rPr b="1" dirty="0">
                <a:solidFill>
                  <a:srgbClr val="006FC0"/>
                </a:solidFill>
                <a:latin typeface="Arial"/>
                <a:cs typeface="Arial"/>
              </a:rPr>
              <a:t>for </a:t>
            </a:r>
            <a:r>
              <a:rPr b="1" spc="-10" dirty="0">
                <a:solidFill>
                  <a:srgbClr val="006FC0"/>
                </a:solidFill>
                <a:latin typeface="Arial"/>
                <a:cs typeface="Arial"/>
              </a:rPr>
              <a:t>Basal </a:t>
            </a:r>
            <a:r>
              <a:rPr b="1" spc="-5" dirty="0">
                <a:solidFill>
                  <a:srgbClr val="006FC0"/>
                </a:solidFill>
                <a:latin typeface="Arial"/>
                <a:cs typeface="Arial"/>
              </a:rPr>
              <a:t>Metaboic Rate </a:t>
            </a:r>
            <a:r>
              <a:rPr b="1" dirty="0">
                <a:solidFill>
                  <a:srgbClr val="006FC0"/>
                </a:solidFill>
                <a:latin typeface="Arial"/>
                <a:cs typeface="Arial"/>
              </a:rPr>
              <a:t>in </a:t>
            </a:r>
            <a:r>
              <a:rPr b="1" spc="-5" dirty="0">
                <a:solidFill>
                  <a:srgbClr val="006FC0"/>
                </a:solidFill>
                <a:latin typeface="Arial"/>
                <a:cs typeface="Arial"/>
              </a:rPr>
              <a:t>children and</a:t>
            </a:r>
            <a:r>
              <a:rPr b="1" spc="9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006FC0"/>
                </a:solidFill>
                <a:latin typeface="Arial"/>
                <a:cs typeface="Arial"/>
              </a:rPr>
              <a:t>adolescents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88389" y="6581344"/>
            <a:ext cx="225488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i="1" spc="-15" dirty="0">
                <a:solidFill>
                  <a:prstClr val="black"/>
                </a:solidFill>
                <a:latin typeface="Arial"/>
                <a:cs typeface="Arial"/>
              </a:rPr>
              <a:t>(Lazzer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et al., Obesity</a:t>
            </a:r>
            <a:r>
              <a:rPr sz="1400" i="1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2009)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8111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8741" y="1630660"/>
            <a:ext cx="8059311" cy="2911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5977" y="1179936"/>
            <a:ext cx="8026459" cy="3753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02739" y="63753"/>
            <a:ext cx="2989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Basal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metabolic</a:t>
            </a:r>
            <a:r>
              <a:rPr sz="2400" b="1" spc="-6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rate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94815" y="641681"/>
            <a:ext cx="58178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srgbClr val="006FC0"/>
                </a:solidFill>
                <a:latin typeface="Arial"/>
                <a:cs typeface="Arial"/>
              </a:rPr>
              <a:t>Predicting equation </a:t>
            </a:r>
            <a:r>
              <a:rPr b="1" dirty="0">
                <a:solidFill>
                  <a:srgbClr val="006FC0"/>
                </a:solidFill>
                <a:latin typeface="Arial"/>
                <a:cs typeface="Arial"/>
              </a:rPr>
              <a:t>for </a:t>
            </a:r>
            <a:r>
              <a:rPr b="1" spc="-10" dirty="0">
                <a:solidFill>
                  <a:srgbClr val="006FC0"/>
                </a:solidFill>
                <a:latin typeface="Arial"/>
                <a:cs typeface="Arial"/>
              </a:rPr>
              <a:t>Basal </a:t>
            </a:r>
            <a:r>
              <a:rPr b="1" spc="-5" dirty="0">
                <a:solidFill>
                  <a:srgbClr val="006FC0"/>
                </a:solidFill>
                <a:latin typeface="Arial"/>
                <a:cs typeface="Arial"/>
              </a:rPr>
              <a:t>Metaboic Rate </a:t>
            </a:r>
            <a:r>
              <a:rPr b="1" dirty="0">
                <a:solidFill>
                  <a:srgbClr val="006FC0"/>
                </a:solidFill>
                <a:latin typeface="Arial"/>
                <a:cs typeface="Arial"/>
              </a:rPr>
              <a:t>in</a:t>
            </a:r>
            <a:r>
              <a:rPr b="1" spc="5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006FC0"/>
                </a:solidFill>
                <a:latin typeface="Arial"/>
                <a:cs typeface="Arial"/>
              </a:rPr>
              <a:t>adults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51963" y="4767151"/>
            <a:ext cx="4200964" cy="12240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88389" y="6581344"/>
            <a:ext cx="225488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i="1" spc="-15" dirty="0">
                <a:solidFill>
                  <a:prstClr val="black"/>
                </a:solidFill>
                <a:latin typeface="Arial"/>
                <a:cs typeface="Arial"/>
              </a:rPr>
              <a:t>(Lazzer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et al., Obesity</a:t>
            </a:r>
            <a:r>
              <a:rPr sz="1400" i="1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2009)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11173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58506" y="999568"/>
            <a:ext cx="4895129" cy="6676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27448" y="1071372"/>
            <a:ext cx="3915410" cy="524510"/>
          </a:xfrm>
          <a:custGeom>
            <a:avLst/>
            <a:gdLst/>
            <a:ahLst/>
            <a:cxnLst/>
            <a:rect l="l" t="t" r="r" b="b"/>
            <a:pathLst>
              <a:path w="3915409" h="524510">
                <a:moveTo>
                  <a:pt x="0" y="524255"/>
                </a:moveTo>
                <a:lnTo>
                  <a:pt x="3915155" y="524255"/>
                </a:lnTo>
                <a:lnTo>
                  <a:pt x="3915155" y="0"/>
                </a:lnTo>
                <a:lnTo>
                  <a:pt x="0" y="0"/>
                </a:lnTo>
                <a:lnTo>
                  <a:pt x="0" y="5242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88388" y="1096137"/>
            <a:ext cx="8331834" cy="582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31185">
              <a:spcBef>
                <a:spcPts val="95"/>
              </a:spcBef>
            </a:pP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(BMR · MET ·</a:t>
            </a:r>
            <a:r>
              <a:rPr sz="28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prstClr val="black"/>
                </a:solidFill>
                <a:latin typeface="Arial"/>
                <a:cs typeface="Arial"/>
              </a:rPr>
              <a:t>duration)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sz="4050">
              <a:solidFill>
                <a:prstClr val="black"/>
              </a:solidFill>
              <a:latin typeface="Arial"/>
              <a:cs typeface="Arial"/>
            </a:endParaRPr>
          </a:p>
          <a:p>
            <a:pPr marL="125095" marR="5080"/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where N corresponds to the number of activities, DEE (kcal), BMR</a:t>
            </a:r>
            <a:r>
              <a:rPr sz="2000" spc="-2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(basal  metabolic rate, kcal/min), and duration of activity in</a:t>
            </a:r>
            <a:r>
              <a:rPr sz="2000" spc="-1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min.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sz="2050">
              <a:solidFill>
                <a:prstClr val="black"/>
              </a:solidFill>
              <a:latin typeface="Arial"/>
              <a:cs typeface="Arial"/>
            </a:endParaRPr>
          </a:p>
          <a:p>
            <a:pPr marL="125095">
              <a:spcBef>
                <a:spcPts val="5"/>
              </a:spcBef>
            </a:pPr>
            <a:r>
              <a:rPr sz="2000" spc="-15" dirty="0">
                <a:solidFill>
                  <a:prstClr val="black"/>
                </a:solidFill>
                <a:latin typeface="Arial"/>
                <a:cs typeface="Arial"/>
              </a:rPr>
              <a:t>We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estimate that a boy with a BMR of 1.3</a:t>
            </a:r>
            <a:r>
              <a:rPr sz="2000" spc="-1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(kcal/min):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467995" indent="-343535">
              <a:buFontTx/>
              <a:buChar char="•"/>
              <a:tabLst>
                <a:tab pos="467995" algn="l"/>
                <a:tab pos="468630" algn="l"/>
              </a:tabLst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sleeps for 540 min </a:t>
            </a:r>
            <a:r>
              <a:rPr sz="2000" spc="-45" dirty="0">
                <a:solidFill>
                  <a:prstClr val="black"/>
                </a:solidFill>
                <a:latin typeface="Arial"/>
                <a:cs typeface="Arial"/>
              </a:rPr>
              <a:t>(MET:</a:t>
            </a:r>
            <a:r>
              <a:rPr sz="20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0.93)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467995" indent="-343535">
              <a:buFontTx/>
              <a:buChar char="•"/>
              <a:tabLst>
                <a:tab pos="467995" algn="l"/>
                <a:tab pos="468630" algn="l"/>
              </a:tabLst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dresses for 60min </a:t>
            </a:r>
            <a:r>
              <a:rPr sz="2000" spc="-45" dirty="0">
                <a:solidFill>
                  <a:prstClr val="black"/>
                </a:solidFill>
                <a:latin typeface="Arial"/>
                <a:cs typeface="Arial"/>
              </a:rPr>
              <a:t>(MET:</a:t>
            </a:r>
            <a:r>
              <a:rPr sz="2000" spc="-1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2.05)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467995" indent="-343535">
              <a:buFontTx/>
              <a:buChar char="•"/>
              <a:tabLst>
                <a:tab pos="467995" algn="l"/>
                <a:tab pos="468630" algn="l"/>
              </a:tabLst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eats for 120min </a:t>
            </a:r>
            <a:r>
              <a:rPr sz="2000" spc="-45" dirty="0">
                <a:solidFill>
                  <a:prstClr val="black"/>
                </a:solidFill>
                <a:latin typeface="Arial"/>
                <a:cs typeface="Arial"/>
              </a:rPr>
              <a:t>(MET:</a:t>
            </a:r>
            <a:r>
              <a:rPr sz="20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1.75)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467995" indent="-343535">
              <a:buFontTx/>
              <a:buChar char="•"/>
              <a:tabLst>
                <a:tab pos="467995" algn="l"/>
                <a:tab pos="468630" algn="l"/>
              </a:tabLst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stays at school for 420 min </a:t>
            </a:r>
            <a:r>
              <a:rPr sz="2000" spc="-45" dirty="0">
                <a:solidFill>
                  <a:prstClr val="black"/>
                </a:solidFill>
                <a:latin typeface="Arial"/>
                <a:cs typeface="Arial"/>
              </a:rPr>
              <a:t>(MET:</a:t>
            </a:r>
            <a:r>
              <a:rPr sz="2000" spc="-1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1.65)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467995" indent="-343535">
              <a:spcBef>
                <a:spcPts val="5"/>
              </a:spcBef>
              <a:buFontTx/>
              <a:buChar char="•"/>
              <a:tabLst>
                <a:tab pos="467995" algn="l"/>
                <a:tab pos="468630" algn="l"/>
              </a:tabLst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watches television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for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180min </a:t>
            </a:r>
            <a:r>
              <a:rPr sz="2000" spc="-45" dirty="0">
                <a:solidFill>
                  <a:prstClr val="black"/>
                </a:solidFill>
                <a:latin typeface="Arial"/>
                <a:cs typeface="Arial"/>
              </a:rPr>
              <a:t>(MET:</a:t>
            </a:r>
            <a:r>
              <a:rPr sz="2000" spc="-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1.57)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467995" indent="-343535">
              <a:buFont typeface="Arial"/>
              <a:buChar char="•"/>
              <a:tabLst>
                <a:tab pos="467995" algn="l"/>
                <a:tab pos="468630" algn="l"/>
              </a:tabLst>
            </a:pP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walks for 60min </a:t>
            </a:r>
            <a:r>
              <a:rPr sz="2000" b="1" spc="-45" dirty="0">
                <a:solidFill>
                  <a:srgbClr val="006FC0"/>
                </a:solidFill>
                <a:latin typeface="Arial"/>
                <a:cs typeface="Arial"/>
              </a:rPr>
              <a:t>(MET:</a:t>
            </a:r>
            <a:r>
              <a:rPr sz="2000" b="1" spc="-1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5.46)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467995" indent="-343535">
              <a:buFont typeface="Arial"/>
              <a:buChar char="•"/>
              <a:tabLst>
                <a:tab pos="467995" algn="l"/>
                <a:tab pos="468630" algn="l"/>
              </a:tabLst>
            </a:pPr>
            <a:r>
              <a:rPr sz="2000" b="1" spc="-5" dirty="0">
                <a:solidFill>
                  <a:srgbClr val="006FC0"/>
                </a:solidFill>
                <a:latin typeface="Arial"/>
                <a:cs typeface="Arial"/>
              </a:rPr>
              <a:t>cycles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for 60min </a:t>
            </a:r>
            <a:r>
              <a:rPr sz="2000" b="1" spc="-45" dirty="0">
                <a:solidFill>
                  <a:srgbClr val="006FC0"/>
                </a:solidFill>
                <a:latin typeface="Arial"/>
                <a:cs typeface="Arial"/>
              </a:rPr>
              <a:t>(MET:</a:t>
            </a:r>
            <a:r>
              <a:rPr sz="2000" b="1" spc="-6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3.75)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sz="2050">
              <a:solidFill>
                <a:prstClr val="black"/>
              </a:solidFill>
              <a:latin typeface="Arial"/>
              <a:cs typeface="Arial"/>
            </a:endParaRPr>
          </a:p>
          <a:p>
            <a:pPr marL="125095"/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burns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3060</a:t>
            </a:r>
            <a:r>
              <a:rPr sz="2400" b="1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kcal/day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 sz="300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1400" i="1" spc="-5" dirty="0">
                <a:solidFill>
                  <a:prstClr val="black"/>
                </a:solidFill>
                <a:latin typeface="Arial"/>
                <a:cs typeface="Arial"/>
              </a:rPr>
              <a:t>(Vermorel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et </a:t>
            </a:r>
            <a:r>
              <a:rPr sz="1400" i="1" spc="-5" dirty="0">
                <a:solidFill>
                  <a:prstClr val="black"/>
                </a:solidFill>
                <a:latin typeface="Arial"/>
                <a:cs typeface="Arial"/>
              </a:rPr>
              <a:t>al., RND</a:t>
            </a:r>
            <a:r>
              <a:rPr sz="1400" i="1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2005)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83817" y="57100"/>
            <a:ext cx="365061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Daily energy</a:t>
            </a:r>
            <a:r>
              <a:rPr spc="-15" dirty="0"/>
              <a:t> </a:t>
            </a:r>
            <a:r>
              <a:rPr spc="-5" dirty="0"/>
              <a:t>expenditure</a:t>
            </a:r>
          </a:p>
        </p:txBody>
      </p:sp>
    </p:spTree>
    <p:extLst>
      <p:ext uri="{BB962C8B-B14F-4D97-AF65-F5344CB8AC3E}">
        <p14:creationId xmlns:p14="http://schemas.microsoft.com/office/powerpoint/2010/main" val="15472542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9441" y="1024204"/>
            <a:ext cx="18014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000" b="0" spc="-15" dirty="0"/>
              <a:t>F</a:t>
            </a:r>
            <a:r>
              <a:rPr sz="2800" b="0" spc="-5" dirty="0"/>
              <a:t>r</a:t>
            </a:r>
            <a:r>
              <a:rPr sz="2800" b="0" spc="5" dirty="0"/>
              <a:t>e</a:t>
            </a:r>
            <a:r>
              <a:rPr sz="2800" b="0" spc="-5" dirty="0"/>
              <a:t>q</a:t>
            </a:r>
            <a:r>
              <a:rPr sz="2800" b="0" spc="5" dirty="0"/>
              <a:t>u</a:t>
            </a:r>
            <a:r>
              <a:rPr sz="2800" b="0" spc="-5" dirty="0"/>
              <a:t>e</a:t>
            </a:r>
            <a:r>
              <a:rPr sz="2800" b="0" spc="5" dirty="0"/>
              <a:t>n</a:t>
            </a:r>
            <a:r>
              <a:rPr sz="2800" b="0" dirty="0"/>
              <a:t>c</a:t>
            </a:r>
            <a:r>
              <a:rPr sz="2800" b="0" spc="-5" dirty="0"/>
              <a:t>y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1869441" y="1664961"/>
            <a:ext cx="6090285" cy="4069079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756285" indent="-287020">
              <a:spcBef>
                <a:spcPts val="490"/>
              </a:spcBef>
              <a:buFontTx/>
              <a:buChar char="–"/>
              <a:tabLst>
                <a:tab pos="756920" algn="l"/>
              </a:tabLst>
            </a:pP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How often you</a:t>
            </a:r>
            <a:r>
              <a:rPr sz="2800" spc="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exercise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65"/>
              </a:spcBef>
            </a:pPr>
            <a:r>
              <a:rPr sz="4000" dirty="0">
                <a:solidFill>
                  <a:srgbClr val="006FC0"/>
                </a:solidFill>
                <a:latin typeface="Arial"/>
                <a:cs typeface="Arial"/>
              </a:rPr>
              <a:t>I</a:t>
            </a:r>
            <a:r>
              <a:rPr sz="2800" dirty="0">
                <a:solidFill>
                  <a:srgbClr val="006FC0"/>
                </a:solidFill>
                <a:latin typeface="Arial"/>
                <a:cs typeface="Arial"/>
              </a:rPr>
              <a:t>ntensity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  <a:p>
            <a:pPr marL="756285" indent="-287020">
              <a:spcBef>
                <a:spcPts val="640"/>
              </a:spcBef>
              <a:buFontTx/>
              <a:buChar char="–"/>
              <a:tabLst>
                <a:tab pos="756920" algn="l"/>
              </a:tabLst>
            </a:pP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How hard you</a:t>
            </a:r>
            <a:r>
              <a:rPr sz="2800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prstClr val="black"/>
                </a:solidFill>
                <a:latin typeface="Arial"/>
                <a:cs typeface="Arial"/>
              </a:rPr>
              <a:t>exercise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60"/>
              </a:spcBef>
            </a:pPr>
            <a:r>
              <a:rPr sz="4000" spc="-5" dirty="0">
                <a:solidFill>
                  <a:srgbClr val="006FC0"/>
                </a:solidFill>
                <a:latin typeface="Arial"/>
                <a:cs typeface="Arial"/>
              </a:rPr>
              <a:t>T</a:t>
            </a:r>
            <a:r>
              <a:rPr sz="2800" spc="-5" dirty="0">
                <a:solidFill>
                  <a:srgbClr val="006FC0"/>
                </a:solidFill>
                <a:latin typeface="Arial"/>
                <a:cs typeface="Arial"/>
              </a:rPr>
              <a:t>ime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  <a:p>
            <a:pPr marL="756285" indent="-287020">
              <a:spcBef>
                <a:spcPts val="640"/>
              </a:spcBef>
              <a:buFontTx/>
              <a:buChar char="–"/>
              <a:tabLst>
                <a:tab pos="756920" algn="l"/>
              </a:tabLst>
            </a:pP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How </a:t>
            </a:r>
            <a:r>
              <a:rPr sz="2800" dirty="0">
                <a:solidFill>
                  <a:prstClr val="black"/>
                </a:solidFill>
                <a:latin typeface="Arial"/>
                <a:cs typeface="Arial"/>
              </a:rPr>
              <a:t>long you</a:t>
            </a:r>
            <a:r>
              <a:rPr sz="2800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prstClr val="black"/>
                </a:solidFill>
                <a:latin typeface="Arial"/>
                <a:cs typeface="Arial"/>
              </a:rPr>
              <a:t>exercise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65"/>
              </a:spcBef>
            </a:pPr>
            <a:r>
              <a:rPr sz="4000" spc="-5" dirty="0">
                <a:solidFill>
                  <a:srgbClr val="006FC0"/>
                </a:solidFill>
                <a:latin typeface="Arial"/>
                <a:cs typeface="Arial"/>
              </a:rPr>
              <a:t>T</a:t>
            </a:r>
            <a:r>
              <a:rPr sz="2800" spc="-5" dirty="0">
                <a:solidFill>
                  <a:srgbClr val="006FC0"/>
                </a:solidFill>
                <a:latin typeface="Arial"/>
                <a:cs typeface="Arial"/>
              </a:rPr>
              <a:t>ype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  <a:p>
            <a:pPr marL="756285" indent="-287020">
              <a:spcBef>
                <a:spcPts val="635"/>
              </a:spcBef>
              <a:buFontTx/>
              <a:buChar char="–"/>
              <a:tabLst>
                <a:tab pos="756920" algn="l"/>
              </a:tabLst>
            </a:pP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What </a:t>
            </a:r>
            <a:r>
              <a:rPr sz="2800" dirty="0">
                <a:solidFill>
                  <a:prstClr val="black"/>
                </a:solidFill>
                <a:latin typeface="Arial"/>
                <a:cs typeface="Arial"/>
              </a:rPr>
              <a:t>kind of exercise you</a:t>
            </a:r>
            <a:r>
              <a:rPr sz="2800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prstClr val="black"/>
                </a:solidFill>
                <a:latin typeface="Arial"/>
                <a:cs typeface="Arial"/>
              </a:rPr>
              <a:t>choose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45692" y="27178"/>
            <a:ext cx="18694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FITT</a:t>
            </a:r>
            <a:r>
              <a:rPr sz="2400" b="1" spc="-1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formula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697468" y="5170932"/>
            <a:ext cx="1217676" cy="1059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712472" y="1234473"/>
            <a:ext cx="1199625" cy="950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634983" y="2560320"/>
            <a:ext cx="1342644" cy="10180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938259" y="3849623"/>
            <a:ext cx="726948" cy="9875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09215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45692" y="25654"/>
            <a:ext cx="12934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5" dirty="0"/>
              <a:t>I</a:t>
            </a:r>
            <a:r>
              <a:rPr spc="-5" dirty="0"/>
              <a:t>ntensity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1745692" y="530098"/>
            <a:ext cx="3644265" cy="818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How hard you</a:t>
            </a:r>
            <a:r>
              <a:rPr sz="2400" spc="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exercise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585470">
              <a:spcBef>
                <a:spcPts val="1445"/>
              </a:spcBef>
            </a:pP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Low-intensity Continuous</a:t>
            </a:r>
            <a:r>
              <a:rPr sz="16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07737" y="1548803"/>
            <a:ext cx="3442250" cy="23245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78497" y="1536283"/>
            <a:ext cx="3484822" cy="23370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69354" y="1079754"/>
            <a:ext cx="311467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High-intensity Continuous</a:t>
            </a:r>
            <a:r>
              <a:rPr sz="1600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50604" y="4392200"/>
            <a:ext cx="3432635" cy="2319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54424" y="3990213"/>
            <a:ext cx="275526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High-intensity Interval</a:t>
            </a:r>
            <a:r>
              <a:rPr sz="1600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88389" y="6581344"/>
            <a:ext cx="190944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i="1" spc="-15" dirty="0">
                <a:solidFill>
                  <a:prstClr val="black"/>
                </a:solidFill>
                <a:latin typeface="Arial"/>
                <a:cs typeface="Arial"/>
              </a:rPr>
              <a:t>(Lazzer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et al., JEI</a:t>
            </a:r>
            <a:r>
              <a:rPr sz="1400" i="1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2017)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26994" y="2666239"/>
            <a:ext cx="55753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45</a:t>
            </a:r>
            <a:r>
              <a:rPr sz="1400" spc="-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min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14005" y="2666239"/>
            <a:ext cx="55753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30</a:t>
            </a:r>
            <a:r>
              <a:rPr sz="1400" spc="-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min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65597" y="5535269"/>
            <a:ext cx="5588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30</a:t>
            </a:r>
            <a:r>
              <a:rPr sz="1400" spc="-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min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60319" y="2526792"/>
            <a:ext cx="1331976" cy="801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22592" y="2214373"/>
            <a:ext cx="963167" cy="11140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799076" y="4852416"/>
            <a:ext cx="1008888" cy="13182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2612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2667000" y="228600"/>
            <a:ext cx="7793038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333399"/>
                </a:solidFill>
              </a:rPr>
              <a:t>PRINCIPI DELLA PRESCRIZIONE DELL’ESERCIZIO FISICO: </a:t>
            </a:r>
            <a:br>
              <a:rPr lang="it-IT" altLang="it-IT" sz="2800" b="1">
                <a:solidFill>
                  <a:srgbClr val="333399"/>
                </a:solidFill>
              </a:rPr>
            </a:br>
            <a:r>
              <a:rPr lang="it-IT" altLang="it-IT" sz="2800" b="1">
                <a:solidFill>
                  <a:srgbClr val="333399"/>
                </a:solidFill>
              </a:rPr>
              <a:t>21IL DIABETE TIPO 2</a:t>
            </a:r>
          </a:p>
        </p:txBody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981200" y="1981200"/>
            <a:ext cx="849788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r>
              <a:rPr lang="it-IT" altLang="it-IT" sz="2400">
                <a:solidFill>
                  <a:srgbClr val="3333CC"/>
                </a:solidFill>
              </a:rPr>
              <a:t> 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8518525" y="55943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752600" y="2743200"/>
            <a:ext cx="71628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1905000"/>
            <a:ext cx="1433513" cy="145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133601" y="2057400"/>
            <a:ext cx="5476477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DIABETE TIPO 2, il perché di questa epidemia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1905000" y="2646363"/>
            <a:ext cx="6858000" cy="424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dirty="0"/>
              <a:t>L’ inattività fisica e l’eccesso di introito calorico (quindi anche l’eccesso di grasso corporeo) risultano la principale causa di una situazione endocrino metabolica che è spesso destinata a diventare una potenziale e significativa fonte di patologia.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dirty="0"/>
              <a:t>Le conseguenze di ciò sono la grande diffusione di quelle che si definiscono la “</a:t>
            </a:r>
            <a:r>
              <a:rPr lang="it-IT" altLang="it-IT" i="1" dirty="0"/>
              <a:t>moderne malattie croniche</a:t>
            </a:r>
            <a:r>
              <a:rPr lang="it-IT" altLang="it-IT" dirty="0"/>
              <a:t>” ( malattie cardiovascolari, diabete tipo 2 e obesità) in cui, appunto, sia la componente dell’ </a:t>
            </a:r>
            <a:r>
              <a:rPr lang="it-IT" altLang="it-IT" dirty="0">
                <a:solidFill>
                  <a:srgbClr val="3333CC"/>
                </a:solidFill>
              </a:rPr>
              <a:t>alimentazione</a:t>
            </a:r>
            <a:r>
              <a:rPr lang="it-IT" altLang="it-IT" dirty="0"/>
              <a:t> che quella della </a:t>
            </a:r>
            <a:r>
              <a:rPr lang="it-IT" altLang="it-IT" dirty="0">
                <a:solidFill>
                  <a:srgbClr val="3333CC"/>
                </a:solidFill>
              </a:rPr>
              <a:t>sedentarietà</a:t>
            </a:r>
            <a:r>
              <a:rPr lang="it-IT" altLang="it-IT" dirty="0"/>
              <a:t> giocano un ruolo molto importante.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dirty="0"/>
              <a:t>La sedentarietà pertanto non può essere considerata una condizione di semplice “normalità”, ma una vera e propria causa di malattia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737384025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45691" y="1"/>
            <a:ext cx="3125470" cy="98742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spcBef>
                <a:spcPts val="815"/>
              </a:spcBef>
            </a:pPr>
            <a:r>
              <a:rPr sz="2800" spc="-5" dirty="0"/>
              <a:t>I</a:t>
            </a:r>
            <a:r>
              <a:rPr spc="-5" dirty="0"/>
              <a:t>ntensity</a:t>
            </a:r>
            <a:endParaRPr sz="2800"/>
          </a:p>
          <a:p>
            <a:pPr marL="12700">
              <a:spcBef>
                <a:spcPts val="615"/>
              </a:spcBef>
            </a:pPr>
            <a:r>
              <a:rPr b="0" spc="-5" dirty="0">
                <a:solidFill>
                  <a:srgbClr val="000000"/>
                </a:solidFill>
              </a:rPr>
              <a:t>How hard you</a:t>
            </a:r>
            <a:r>
              <a:rPr b="0" spc="-10" dirty="0">
                <a:solidFill>
                  <a:srgbClr val="000000"/>
                </a:solidFill>
              </a:rPr>
              <a:t> </a:t>
            </a:r>
            <a:r>
              <a:rPr b="0" spc="-5" dirty="0">
                <a:solidFill>
                  <a:srgbClr val="000000"/>
                </a:solidFill>
              </a:rPr>
              <a:t>exercise</a:t>
            </a:r>
          </a:p>
        </p:txBody>
      </p:sp>
      <p:sp>
        <p:nvSpPr>
          <p:cNvPr id="3" name="object 3"/>
          <p:cNvSpPr/>
          <p:nvPr/>
        </p:nvSpPr>
        <p:spPr>
          <a:xfrm>
            <a:off x="2285316" y="1521150"/>
            <a:ext cx="7520276" cy="46326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88389" y="6581344"/>
            <a:ext cx="190944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i="1" spc="-15" dirty="0">
                <a:solidFill>
                  <a:prstClr val="black"/>
                </a:solidFill>
                <a:latin typeface="Arial"/>
                <a:cs typeface="Arial"/>
              </a:rPr>
              <a:t>(Lazzer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et al., JEI</a:t>
            </a:r>
            <a:r>
              <a:rPr sz="1400" i="1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2010)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93845" y="3194685"/>
            <a:ext cx="3187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Fat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98469" y="5168646"/>
            <a:ext cx="12509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Carboh</a:t>
            </a:r>
            <a:r>
              <a:rPr sz="1600" spc="-25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drate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71888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19589" y="25654"/>
            <a:ext cx="172466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5" dirty="0"/>
              <a:t>I</a:t>
            </a:r>
            <a:r>
              <a:rPr spc="-5" dirty="0"/>
              <a:t>ntensity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1665834" y="457418"/>
            <a:ext cx="4156075" cy="104965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92075">
              <a:spcBef>
                <a:spcPts val="670"/>
              </a:spcBef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How hard you</a:t>
            </a:r>
            <a:r>
              <a:rPr sz="2400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exercise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327660" indent="-315595">
              <a:spcBef>
                <a:spcPts val="1970"/>
              </a:spcBef>
              <a:buSzPct val="160000"/>
              <a:buFontTx/>
              <a:buChar char="■"/>
              <a:tabLst>
                <a:tab pos="328295" algn="l"/>
              </a:tabLst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Low-intensity Continuous</a:t>
            </a:r>
            <a:r>
              <a:rPr sz="2000" spc="-1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84214" y="1145287"/>
            <a:ext cx="4213860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05"/>
              </a:lnSpc>
            </a:pPr>
            <a:r>
              <a:rPr sz="3200" dirty="0">
                <a:solidFill>
                  <a:prstClr val="black"/>
                </a:solidFill>
                <a:latin typeface="Arial"/>
                <a:cs typeface="Arial"/>
              </a:rPr>
              <a:t>□</a:t>
            </a:r>
            <a:r>
              <a:rPr sz="3200" spc="-45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High-intensity Continuous 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02048" y="1632967"/>
            <a:ext cx="37592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7660" indent="-315595">
              <a:spcBef>
                <a:spcPts val="105"/>
              </a:spcBef>
              <a:buClr>
                <a:srgbClr val="7E7E7E"/>
              </a:buClr>
              <a:buSzPct val="160000"/>
              <a:buFontTx/>
              <a:buChar char="■"/>
              <a:tabLst>
                <a:tab pos="328295" algn="l"/>
              </a:tabLst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High-intensity Interval</a:t>
            </a:r>
            <a:r>
              <a:rPr sz="2000" spc="-1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42616" y="2253969"/>
            <a:ext cx="6926580" cy="39458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98457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98743" y="1451371"/>
            <a:ext cx="8753588" cy="221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45691" y="1"/>
            <a:ext cx="3125470" cy="98742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spcBef>
                <a:spcPts val="815"/>
              </a:spcBef>
            </a:pPr>
            <a:r>
              <a:rPr sz="2800" spc="-5" dirty="0"/>
              <a:t>I</a:t>
            </a:r>
            <a:r>
              <a:rPr spc="-5" dirty="0"/>
              <a:t>ntensity</a:t>
            </a:r>
            <a:endParaRPr sz="2800"/>
          </a:p>
          <a:p>
            <a:pPr marL="12700">
              <a:spcBef>
                <a:spcPts val="615"/>
              </a:spcBef>
            </a:pPr>
            <a:r>
              <a:rPr b="0" spc="-5" dirty="0">
                <a:solidFill>
                  <a:srgbClr val="000000"/>
                </a:solidFill>
              </a:rPr>
              <a:t>How hard you</a:t>
            </a:r>
            <a:r>
              <a:rPr b="0" spc="-10" dirty="0">
                <a:solidFill>
                  <a:srgbClr val="000000"/>
                </a:solidFill>
              </a:rPr>
              <a:t> </a:t>
            </a:r>
            <a:r>
              <a:rPr b="0" spc="-5" dirty="0">
                <a:solidFill>
                  <a:srgbClr val="000000"/>
                </a:solidFill>
              </a:rPr>
              <a:t>exercise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494532" y="2436877"/>
            <a:ext cx="1559560" cy="4084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8735" rIns="0" bIns="0" rtlCol="0">
            <a:spAutoFit/>
          </a:bodyPr>
          <a:lstStyle/>
          <a:p>
            <a:pPr marL="91440">
              <a:spcBef>
                <a:spcPts val="305"/>
              </a:spcBef>
            </a:pP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−8.4 </a:t>
            </a:r>
            <a:r>
              <a:rPr sz="2400" b="1" spc="80" dirty="0">
                <a:solidFill>
                  <a:srgbClr val="006FC0"/>
                </a:solidFill>
                <a:latin typeface="Arial"/>
                <a:cs typeface="Arial"/>
              </a:rPr>
              <a:t>±</a:t>
            </a:r>
            <a:r>
              <a:rPr sz="2400" b="1" spc="-15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1.5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55920" y="2436877"/>
            <a:ext cx="1559560" cy="4084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8735" rIns="0" bIns="0" rtlCol="0">
            <a:spAutoFit/>
          </a:bodyPr>
          <a:lstStyle/>
          <a:p>
            <a:pPr marL="92075">
              <a:spcBef>
                <a:spcPts val="305"/>
              </a:spcBef>
            </a:pP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−6.3 </a:t>
            </a:r>
            <a:r>
              <a:rPr sz="2400" b="1" spc="80" dirty="0">
                <a:solidFill>
                  <a:prstClr val="black"/>
                </a:solidFill>
                <a:latin typeface="Arial"/>
                <a:cs typeface="Arial"/>
              </a:rPr>
              <a:t>±</a:t>
            </a:r>
            <a:r>
              <a:rPr sz="2400" b="1" spc="-1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1.9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95971" y="2436877"/>
            <a:ext cx="1559560" cy="4084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8735" rIns="0" bIns="0" rtlCol="0">
            <a:spAutoFit/>
          </a:bodyPr>
          <a:lstStyle/>
          <a:p>
            <a:pPr marL="92710">
              <a:spcBef>
                <a:spcPts val="305"/>
              </a:spcBef>
            </a:pP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−4.9 </a:t>
            </a:r>
            <a:r>
              <a:rPr sz="2400" b="1" spc="80" dirty="0">
                <a:solidFill>
                  <a:prstClr val="black"/>
                </a:solidFill>
                <a:latin typeface="Arial"/>
                <a:cs typeface="Arial"/>
              </a:rPr>
              <a:t>±</a:t>
            </a:r>
            <a:r>
              <a:rPr sz="2400" b="1" spc="-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1.3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94532" y="3093720"/>
            <a:ext cx="1559560" cy="40780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8100" rIns="0" bIns="0" rtlCol="0">
            <a:spAutoFit/>
          </a:bodyPr>
          <a:lstStyle/>
          <a:p>
            <a:pPr marL="91440">
              <a:spcBef>
                <a:spcPts val="300"/>
              </a:spcBef>
            </a:pP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−4.2 </a:t>
            </a:r>
            <a:r>
              <a:rPr sz="2400" b="1" spc="80" dirty="0">
                <a:solidFill>
                  <a:srgbClr val="006FC0"/>
                </a:solidFill>
                <a:latin typeface="Arial"/>
                <a:cs typeface="Arial"/>
              </a:rPr>
              <a:t>±</a:t>
            </a:r>
            <a:r>
              <a:rPr sz="2400" b="1" spc="-15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1.9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55920" y="3093720"/>
            <a:ext cx="1559560" cy="40780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8100" rIns="0" bIns="0" rtlCol="0">
            <a:spAutoFit/>
          </a:bodyPr>
          <a:lstStyle/>
          <a:p>
            <a:pPr marL="92075">
              <a:spcBef>
                <a:spcPts val="300"/>
              </a:spcBef>
            </a:pP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−2.8 </a:t>
            </a:r>
            <a:r>
              <a:rPr sz="2400" b="1" spc="80" dirty="0">
                <a:solidFill>
                  <a:prstClr val="black"/>
                </a:solidFill>
                <a:latin typeface="Arial"/>
                <a:cs typeface="Arial"/>
              </a:rPr>
              <a:t>±</a:t>
            </a:r>
            <a:r>
              <a:rPr sz="2400" b="1" spc="-1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1.2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95971" y="3093720"/>
            <a:ext cx="1559560" cy="40780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8100" rIns="0" bIns="0" rtlCol="0">
            <a:spAutoFit/>
          </a:bodyPr>
          <a:lstStyle/>
          <a:p>
            <a:pPr marL="92710">
              <a:spcBef>
                <a:spcPts val="300"/>
              </a:spcBef>
            </a:pP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−2.3 </a:t>
            </a:r>
            <a:r>
              <a:rPr sz="2400" b="1" spc="80" dirty="0">
                <a:solidFill>
                  <a:prstClr val="black"/>
                </a:solidFill>
                <a:latin typeface="Arial"/>
                <a:cs typeface="Arial"/>
              </a:rPr>
              <a:t>±</a:t>
            </a:r>
            <a:r>
              <a:rPr sz="2400" b="1" spc="-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1.4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53767" y="3913123"/>
            <a:ext cx="3839210" cy="17286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Low-intensity Continuous</a:t>
            </a:r>
            <a:r>
              <a:rPr sz="2000" spc="-1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endParaRPr sz="22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950">
              <a:solidFill>
                <a:prstClr val="black"/>
              </a:solidFill>
              <a:latin typeface="Arial"/>
              <a:cs typeface="Arial"/>
            </a:endParaRPr>
          </a:p>
          <a:p>
            <a:pPr algn="ctr"/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Higher decrease in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Body</a:t>
            </a:r>
            <a:r>
              <a:rPr sz="2000" b="1" spc="-10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mass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635" algn="ctr"/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Higher decrease in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Fat</a:t>
            </a:r>
            <a:r>
              <a:rPr sz="2000" b="1" spc="-9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mass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34206" y="4405121"/>
            <a:ext cx="680085" cy="615950"/>
          </a:xfrm>
          <a:custGeom>
            <a:avLst/>
            <a:gdLst/>
            <a:ahLst/>
            <a:cxnLst/>
            <a:rect l="l" t="t" r="r" b="b"/>
            <a:pathLst>
              <a:path w="680085" h="615950">
                <a:moveTo>
                  <a:pt x="679704" y="307847"/>
                </a:moveTo>
                <a:lnTo>
                  <a:pt x="0" y="307847"/>
                </a:lnTo>
                <a:lnTo>
                  <a:pt x="339851" y="615695"/>
                </a:lnTo>
                <a:lnTo>
                  <a:pt x="679704" y="307847"/>
                </a:lnTo>
                <a:close/>
              </a:path>
              <a:path w="680085" h="615950">
                <a:moveTo>
                  <a:pt x="509777" y="0"/>
                </a:moveTo>
                <a:lnTo>
                  <a:pt x="169925" y="0"/>
                </a:lnTo>
                <a:lnTo>
                  <a:pt x="169925" y="307847"/>
                </a:lnTo>
                <a:lnTo>
                  <a:pt x="509777" y="307847"/>
                </a:lnTo>
                <a:lnTo>
                  <a:pt x="509777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34206" y="4405121"/>
            <a:ext cx="680085" cy="615950"/>
          </a:xfrm>
          <a:custGeom>
            <a:avLst/>
            <a:gdLst/>
            <a:ahLst/>
            <a:cxnLst/>
            <a:rect l="l" t="t" r="r" b="b"/>
            <a:pathLst>
              <a:path w="680085" h="615950">
                <a:moveTo>
                  <a:pt x="0" y="307847"/>
                </a:moveTo>
                <a:lnTo>
                  <a:pt x="169925" y="307847"/>
                </a:lnTo>
                <a:lnTo>
                  <a:pt x="169925" y="0"/>
                </a:lnTo>
                <a:lnTo>
                  <a:pt x="509777" y="0"/>
                </a:lnTo>
                <a:lnTo>
                  <a:pt x="509777" y="307847"/>
                </a:lnTo>
                <a:lnTo>
                  <a:pt x="679704" y="307847"/>
                </a:lnTo>
                <a:lnTo>
                  <a:pt x="339851" y="615695"/>
                </a:lnTo>
                <a:lnTo>
                  <a:pt x="0" y="307847"/>
                </a:lnTo>
                <a:close/>
              </a:path>
            </a:pathLst>
          </a:custGeom>
          <a:ln w="25908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88389" y="6581344"/>
            <a:ext cx="190944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i="1" spc="-15" dirty="0">
                <a:solidFill>
                  <a:prstClr val="black"/>
                </a:solidFill>
                <a:latin typeface="Arial"/>
                <a:cs typeface="Arial"/>
              </a:rPr>
              <a:t>(Lazzer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et al., JEI</a:t>
            </a:r>
            <a:r>
              <a:rPr sz="1400" i="1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2017)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43997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45692" y="25654"/>
            <a:ext cx="12934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5" dirty="0"/>
              <a:t>I</a:t>
            </a:r>
            <a:r>
              <a:rPr spc="-5" dirty="0"/>
              <a:t>ntensity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1745691" y="530098"/>
            <a:ext cx="3587750" cy="818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How hard you</a:t>
            </a:r>
            <a:r>
              <a:rPr sz="2400" spc="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exercise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585470">
              <a:spcBef>
                <a:spcPts val="1445"/>
              </a:spcBef>
            </a:pP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Low-intensity Continuous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69354" y="1079754"/>
            <a:ext cx="311467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High-intensity Continuous</a:t>
            </a:r>
            <a:r>
              <a:rPr sz="1600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54424" y="3990213"/>
            <a:ext cx="275526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High-intensity Interval</a:t>
            </a:r>
            <a:r>
              <a:rPr sz="1600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52383" y="1440929"/>
            <a:ext cx="4010130" cy="23709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15394" y="1447076"/>
            <a:ext cx="4019988" cy="23765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035518" y="4335158"/>
            <a:ext cx="3989304" cy="23653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431273" y="1927098"/>
            <a:ext cx="736600" cy="622300"/>
          </a:xfrm>
          <a:custGeom>
            <a:avLst/>
            <a:gdLst/>
            <a:ahLst/>
            <a:cxnLst/>
            <a:rect l="l" t="t" r="r" b="b"/>
            <a:pathLst>
              <a:path w="736600" h="622300">
                <a:moveTo>
                  <a:pt x="572389" y="310896"/>
                </a:moveTo>
                <a:lnTo>
                  <a:pt x="163702" y="310896"/>
                </a:lnTo>
                <a:lnTo>
                  <a:pt x="163702" y="621791"/>
                </a:lnTo>
                <a:lnTo>
                  <a:pt x="572389" y="621791"/>
                </a:lnTo>
                <a:lnTo>
                  <a:pt x="572389" y="310896"/>
                </a:lnTo>
                <a:close/>
              </a:path>
              <a:path w="736600" h="622300">
                <a:moveTo>
                  <a:pt x="368046" y="0"/>
                </a:moveTo>
                <a:lnTo>
                  <a:pt x="0" y="310896"/>
                </a:lnTo>
                <a:lnTo>
                  <a:pt x="736092" y="310896"/>
                </a:lnTo>
                <a:lnTo>
                  <a:pt x="36804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431273" y="1927098"/>
            <a:ext cx="736600" cy="622300"/>
          </a:xfrm>
          <a:custGeom>
            <a:avLst/>
            <a:gdLst/>
            <a:ahLst/>
            <a:cxnLst/>
            <a:rect l="l" t="t" r="r" b="b"/>
            <a:pathLst>
              <a:path w="736600" h="622300">
                <a:moveTo>
                  <a:pt x="0" y="310896"/>
                </a:moveTo>
                <a:lnTo>
                  <a:pt x="368046" y="0"/>
                </a:lnTo>
                <a:lnTo>
                  <a:pt x="736092" y="310896"/>
                </a:lnTo>
                <a:lnTo>
                  <a:pt x="572389" y="310896"/>
                </a:lnTo>
                <a:lnTo>
                  <a:pt x="572389" y="621791"/>
                </a:lnTo>
                <a:lnTo>
                  <a:pt x="163702" y="621791"/>
                </a:lnTo>
                <a:lnTo>
                  <a:pt x="163702" y="310896"/>
                </a:lnTo>
                <a:lnTo>
                  <a:pt x="0" y="310896"/>
                </a:lnTo>
                <a:close/>
              </a:path>
            </a:pathLst>
          </a:custGeom>
          <a:ln w="25908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48443" y="2251710"/>
            <a:ext cx="30353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spcBef>
                <a:spcPts val="105"/>
              </a:spcBef>
            </a:pPr>
            <a:r>
              <a:rPr sz="1650" b="1" spc="15" baseline="12626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700" b="1" spc="10" dirty="0">
                <a:solidFill>
                  <a:srgbClr val="FFFFFF"/>
                </a:solidFill>
                <a:latin typeface="Calibri"/>
                <a:cs typeface="Calibri"/>
              </a:rPr>
              <a:t>OXY</a:t>
            </a:r>
            <a:endParaRPr sz="7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710678" y="4901946"/>
            <a:ext cx="737870" cy="622300"/>
          </a:xfrm>
          <a:custGeom>
            <a:avLst/>
            <a:gdLst/>
            <a:ahLst/>
            <a:cxnLst/>
            <a:rect l="l" t="t" r="r" b="b"/>
            <a:pathLst>
              <a:path w="737870" h="622300">
                <a:moveTo>
                  <a:pt x="573531" y="310895"/>
                </a:moveTo>
                <a:lnTo>
                  <a:pt x="164084" y="310895"/>
                </a:lnTo>
                <a:lnTo>
                  <a:pt x="164084" y="621791"/>
                </a:lnTo>
                <a:lnTo>
                  <a:pt x="573531" y="621791"/>
                </a:lnTo>
                <a:lnTo>
                  <a:pt x="573531" y="310895"/>
                </a:lnTo>
                <a:close/>
              </a:path>
              <a:path w="737870" h="622300">
                <a:moveTo>
                  <a:pt x="368807" y="0"/>
                </a:moveTo>
                <a:lnTo>
                  <a:pt x="0" y="310895"/>
                </a:lnTo>
                <a:lnTo>
                  <a:pt x="737616" y="310895"/>
                </a:lnTo>
                <a:lnTo>
                  <a:pt x="368807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710678" y="4901946"/>
            <a:ext cx="737870" cy="622300"/>
          </a:xfrm>
          <a:custGeom>
            <a:avLst/>
            <a:gdLst/>
            <a:ahLst/>
            <a:cxnLst/>
            <a:rect l="l" t="t" r="r" b="b"/>
            <a:pathLst>
              <a:path w="737870" h="622300">
                <a:moveTo>
                  <a:pt x="0" y="310895"/>
                </a:moveTo>
                <a:lnTo>
                  <a:pt x="368807" y="0"/>
                </a:lnTo>
                <a:lnTo>
                  <a:pt x="737616" y="310895"/>
                </a:lnTo>
                <a:lnTo>
                  <a:pt x="573531" y="310895"/>
                </a:lnTo>
                <a:lnTo>
                  <a:pt x="573531" y="621791"/>
                </a:lnTo>
                <a:lnTo>
                  <a:pt x="164084" y="621791"/>
                </a:lnTo>
                <a:lnTo>
                  <a:pt x="164084" y="310895"/>
                </a:lnTo>
                <a:lnTo>
                  <a:pt x="0" y="310895"/>
                </a:lnTo>
                <a:close/>
              </a:path>
            </a:pathLst>
          </a:custGeom>
          <a:ln w="25908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29118" y="5227448"/>
            <a:ext cx="30289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1650" b="1" spc="15" baseline="12626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700" b="1" spc="10" dirty="0">
                <a:solidFill>
                  <a:srgbClr val="FFFFFF"/>
                </a:solidFill>
                <a:latin typeface="Calibri"/>
                <a:cs typeface="Calibri"/>
              </a:rPr>
              <a:t>OXY</a:t>
            </a:r>
            <a:endParaRPr sz="7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337053" y="1459231"/>
            <a:ext cx="256540" cy="283845"/>
          </a:xfrm>
          <a:custGeom>
            <a:avLst/>
            <a:gdLst/>
            <a:ahLst/>
            <a:cxnLst/>
            <a:rect l="l" t="t" r="r" b="b"/>
            <a:pathLst>
              <a:path w="256540" h="283844">
                <a:moveTo>
                  <a:pt x="0" y="283463"/>
                </a:moveTo>
                <a:lnTo>
                  <a:pt x="256031" y="283463"/>
                </a:lnTo>
                <a:lnTo>
                  <a:pt x="256031" y="0"/>
                </a:lnTo>
                <a:lnTo>
                  <a:pt x="0" y="0"/>
                </a:lnTo>
                <a:lnTo>
                  <a:pt x="0" y="28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337053" y="1459231"/>
            <a:ext cx="256540" cy="283845"/>
          </a:xfrm>
          <a:custGeom>
            <a:avLst/>
            <a:gdLst/>
            <a:ahLst/>
            <a:cxnLst/>
            <a:rect l="l" t="t" r="r" b="b"/>
            <a:pathLst>
              <a:path w="256540" h="283844">
                <a:moveTo>
                  <a:pt x="0" y="283463"/>
                </a:moveTo>
                <a:lnTo>
                  <a:pt x="256031" y="283463"/>
                </a:lnTo>
                <a:lnTo>
                  <a:pt x="256031" y="0"/>
                </a:lnTo>
                <a:lnTo>
                  <a:pt x="0" y="0"/>
                </a:lnTo>
                <a:lnTo>
                  <a:pt x="0" y="283463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730747" y="1448562"/>
            <a:ext cx="254635" cy="283845"/>
          </a:xfrm>
          <a:custGeom>
            <a:avLst/>
            <a:gdLst/>
            <a:ahLst/>
            <a:cxnLst/>
            <a:rect l="l" t="t" r="r" b="b"/>
            <a:pathLst>
              <a:path w="254635" h="283844">
                <a:moveTo>
                  <a:pt x="0" y="283463"/>
                </a:moveTo>
                <a:lnTo>
                  <a:pt x="254508" y="283463"/>
                </a:lnTo>
                <a:lnTo>
                  <a:pt x="254508" y="0"/>
                </a:lnTo>
                <a:lnTo>
                  <a:pt x="0" y="0"/>
                </a:lnTo>
                <a:lnTo>
                  <a:pt x="0" y="28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730747" y="1448562"/>
            <a:ext cx="254635" cy="283845"/>
          </a:xfrm>
          <a:custGeom>
            <a:avLst/>
            <a:gdLst/>
            <a:ahLst/>
            <a:cxnLst/>
            <a:rect l="l" t="t" r="r" b="b"/>
            <a:pathLst>
              <a:path w="254635" h="283844">
                <a:moveTo>
                  <a:pt x="0" y="283463"/>
                </a:moveTo>
                <a:lnTo>
                  <a:pt x="254508" y="283463"/>
                </a:lnTo>
                <a:lnTo>
                  <a:pt x="254508" y="0"/>
                </a:lnTo>
                <a:lnTo>
                  <a:pt x="0" y="0"/>
                </a:lnTo>
                <a:lnTo>
                  <a:pt x="0" y="283463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597146" y="4392930"/>
            <a:ext cx="254635" cy="283845"/>
          </a:xfrm>
          <a:custGeom>
            <a:avLst/>
            <a:gdLst/>
            <a:ahLst/>
            <a:cxnLst/>
            <a:rect l="l" t="t" r="r" b="b"/>
            <a:pathLst>
              <a:path w="254635" h="283845">
                <a:moveTo>
                  <a:pt x="0" y="283464"/>
                </a:moveTo>
                <a:lnTo>
                  <a:pt x="254507" y="283464"/>
                </a:lnTo>
                <a:lnTo>
                  <a:pt x="254507" y="0"/>
                </a:lnTo>
                <a:lnTo>
                  <a:pt x="0" y="0"/>
                </a:lnTo>
                <a:lnTo>
                  <a:pt x="0" y="2834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597146" y="4392930"/>
            <a:ext cx="254635" cy="283845"/>
          </a:xfrm>
          <a:custGeom>
            <a:avLst/>
            <a:gdLst/>
            <a:ahLst/>
            <a:cxnLst/>
            <a:rect l="l" t="t" r="r" b="b"/>
            <a:pathLst>
              <a:path w="254635" h="283845">
                <a:moveTo>
                  <a:pt x="0" y="283464"/>
                </a:moveTo>
                <a:lnTo>
                  <a:pt x="254507" y="283464"/>
                </a:lnTo>
                <a:lnTo>
                  <a:pt x="254507" y="0"/>
                </a:lnTo>
                <a:lnTo>
                  <a:pt x="0" y="0"/>
                </a:lnTo>
                <a:lnTo>
                  <a:pt x="0" y="283464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31568" y="4237991"/>
            <a:ext cx="10414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-o-</a:t>
            </a:r>
            <a:r>
              <a:rPr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Before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-●-</a:t>
            </a:r>
            <a:r>
              <a:rPr spc="-1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After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42370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7413" y="1501198"/>
            <a:ext cx="8816100" cy="13206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58937" y="2947363"/>
            <a:ext cx="8816100" cy="9126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45691" y="1"/>
            <a:ext cx="3125470" cy="98742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spcBef>
                <a:spcPts val="815"/>
              </a:spcBef>
            </a:pPr>
            <a:r>
              <a:rPr sz="2800" spc="-5" dirty="0"/>
              <a:t>I</a:t>
            </a:r>
            <a:r>
              <a:rPr spc="-5" dirty="0"/>
              <a:t>ntensity</a:t>
            </a:r>
            <a:endParaRPr sz="2800"/>
          </a:p>
          <a:p>
            <a:pPr marL="12700">
              <a:spcBef>
                <a:spcPts val="615"/>
              </a:spcBef>
            </a:pPr>
            <a:r>
              <a:rPr b="0" spc="-5" dirty="0">
                <a:solidFill>
                  <a:srgbClr val="000000"/>
                </a:solidFill>
              </a:rPr>
              <a:t>How hard you</a:t>
            </a:r>
            <a:r>
              <a:rPr b="0" spc="-10" dirty="0">
                <a:solidFill>
                  <a:srgbClr val="000000"/>
                </a:solidFill>
              </a:rPr>
              <a:t> </a:t>
            </a:r>
            <a:r>
              <a:rPr b="0" spc="-5" dirty="0">
                <a:solidFill>
                  <a:srgbClr val="000000"/>
                </a:solidFill>
              </a:rPr>
              <a:t>exercise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88389" y="6581344"/>
            <a:ext cx="190944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i="1" spc="-15" dirty="0">
                <a:solidFill>
                  <a:prstClr val="black"/>
                </a:solidFill>
                <a:latin typeface="Arial"/>
                <a:cs typeface="Arial"/>
              </a:rPr>
              <a:t>(Lazzer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et al., JEI</a:t>
            </a:r>
            <a:r>
              <a:rPr sz="1400" i="1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2017)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66944" y="2776727"/>
            <a:ext cx="1902460" cy="462280"/>
          </a:xfrm>
          <a:custGeom>
            <a:avLst/>
            <a:gdLst/>
            <a:ahLst/>
            <a:cxnLst/>
            <a:rect l="l" t="t" r="r" b="b"/>
            <a:pathLst>
              <a:path w="1902460" h="462280">
                <a:moveTo>
                  <a:pt x="0" y="461772"/>
                </a:moveTo>
                <a:lnTo>
                  <a:pt x="1901952" y="461772"/>
                </a:lnTo>
                <a:lnTo>
                  <a:pt x="1901952" y="0"/>
                </a:lnTo>
                <a:lnTo>
                  <a:pt x="0" y="0"/>
                </a:lnTo>
                <a:lnTo>
                  <a:pt x="0" y="4617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46573" y="2803397"/>
            <a:ext cx="17252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+0.43 </a:t>
            </a:r>
            <a:r>
              <a:rPr sz="2400" b="1" spc="80" dirty="0">
                <a:solidFill>
                  <a:prstClr val="black"/>
                </a:solidFill>
                <a:latin typeface="Arial"/>
                <a:cs typeface="Arial"/>
              </a:rPr>
              <a:t>±</a:t>
            </a:r>
            <a:r>
              <a:rPr sz="2400" b="1" spc="-1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0.39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93865" y="2772155"/>
            <a:ext cx="1900555" cy="462280"/>
          </a:xfrm>
          <a:custGeom>
            <a:avLst/>
            <a:gdLst/>
            <a:ahLst/>
            <a:cxnLst/>
            <a:rect l="l" t="t" r="r" b="b"/>
            <a:pathLst>
              <a:path w="1900554" h="462280">
                <a:moveTo>
                  <a:pt x="0" y="461772"/>
                </a:moveTo>
                <a:lnTo>
                  <a:pt x="1900428" y="461772"/>
                </a:lnTo>
                <a:lnTo>
                  <a:pt x="1900428" y="0"/>
                </a:lnTo>
                <a:lnTo>
                  <a:pt x="0" y="0"/>
                </a:lnTo>
                <a:lnTo>
                  <a:pt x="0" y="4617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73239" y="2797506"/>
            <a:ext cx="172593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+0.36 </a:t>
            </a:r>
            <a:r>
              <a:rPr sz="2400" b="1" spc="85" dirty="0">
                <a:solidFill>
                  <a:prstClr val="black"/>
                </a:solidFill>
                <a:latin typeface="Arial"/>
                <a:cs typeface="Arial"/>
              </a:rPr>
              <a:t>±</a:t>
            </a:r>
            <a:r>
              <a:rPr sz="2400" b="1" spc="-1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0.21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00651" y="3847847"/>
            <a:ext cx="389699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9395" marR="5080" indent="-227329">
              <a:spcBef>
                <a:spcPts val="100"/>
              </a:spcBef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High-intensity Continuous</a:t>
            </a:r>
            <a:r>
              <a:rPr sz="2000" spc="-1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Training 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High-intensity Interval</a:t>
            </a:r>
            <a:r>
              <a:rPr sz="2000" spc="-1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30851" y="5357572"/>
            <a:ext cx="32365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Higher increase in</a:t>
            </a:r>
            <a:r>
              <a:rPr sz="2000" spc="-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V’O</a:t>
            </a:r>
            <a:r>
              <a:rPr sz="1950" b="1" baseline="-21367" dirty="0">
                <a:solidFill>
                  <a:srgbClr val="006FC0"/>
                </a:solidFill>
                <a:latin typeface="Arial"/>
                <a:cs typeface="Arial"/>
              </a:rPr>
              <a:t>2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max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809995" y="4670297"/>
            <a:ext cx="680085" cy="615950"/>
          </a:xfrm>
          <a:custGeom>
            <a:avLst/>
            <a:gdLst/>
            <a:ahLst/>
            <a:cxnLst/>
            <a:rect l="l" t="t" r="r" b="b"/>
            <a:pathLst>
              <a:path w="680085" h="615950">
                <a:moveTo>
                  <a:pt x="679703" y="307847"/>
                </a:moveTo>
                <a:lnTo>
                  <a:pt x="0" y="307847"/>
                </a:lnTo>
                <a:lnTo>
                  <a:pt x="339851" y="615695"/>
                </a:lnTo>
                <a:lnTo>
                  <a:pt x="679703" y="307847"/>
                </a:lnTo>
                <a:close/>
              </a:path>
              <a:path w="680085" h="615950">
                <a:moveTo>
                  <a:pt x="509777" y="0"/>
                </a:moveTo>
                <a:lnTo>
                  <a:pt x="169925" y="0"/>
                </a:lnTo>
                <a:lnTo>
                  <a:pt x="169925" y="307847"/>
                </a:lnTo>
                <a:lnTo>
                  <a:pt x="509777" y="307847"/>
                </a:lnTo>
                <a:lnTo>
                  <a:pt x="509777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809995" y="4670297"/>
            <a:ext cx="680085" cy="615950"/>
          </a:xfrm>
          <a:custGeom>
            <a:avLst/>
            <a:gdLst/>
            <a:ahLst/>
            <a:cxnLst/>
            <a:rect l="l" t="t" r="r" b="b"/>
            <a:pathLst>
              <a:path w="680085" h="615950">
                <a:moveTo>
                  <a:pt x="0" y="307847"/>
                </a:moveTo>
                <a:lnTo>
                  <a:pt x="169925" y="307847"/>
                </a:lnTo>
                <a:lnTo>
                  <a:pt x="169925" y="0"/>
                </a:lnTo>
                <a:lnTo>
                  <a:pt x="509777" y="0"/>
                </a:lnTo>
                <a:lnTo>
                  <a:pt x="509777" y="307847"/>
                </a:lnTo>
                <a:lnTo>
                  <a:pt x="679703" y="307847"/>
                </a:lnTo>
                <a:lnTo>
                  <a:pt x="339851" y="615695"/>
                </a:lnTo>
                <a:lnTo>
                  <a:pt x="0" y="307847"/>
                </a:lnTo>
                <a:close/>
              </a:path>
            </a:pathLst>
          </a:custGeom>
          <a:ln w="25908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86465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45691" y="1"/>
            <a:ext cx="3125470" cy="98742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spcBef>
                <a:spcPts val="815"/>
              </a:spcBef>
            </a:pPr>
            <a:r>
              <a:rPr sz="2800" spc="-5" dirty="0"/>
              <a:t>I</a:t>
            </a:r>
            <a:r>
              <a:rPr spc="-5" dirty="0"/>
              <a:t>ntensity</a:t>
            </a:r>
            <a:endParaRPr sz="2800"/>
          </a:p>
          <a:p>
            <a:pPr marL="12700">
              <a:spcBef>
                <a:spcPts val="615"/>
              </a:spcBef>
            </a:pPr>
            <a:r>
              <a:rPr b="0" spc="-5" dirty="0">
                <a:solidFill>
                  <a:srgbClr val="000000"/>
                </a:solidFill>
              </a:rPr>
              <a:t>How hard you</a:t>
            </a:r>
            <a:r>
              <a:rPr b="0" spc="-10" dirty="0">
                <a:solidFill>
                  <a:srgbClr val="000000"/>
                </a:solidFill>
              </a:rPr>
              <a:t> </a:t>
            </a:r>
            <a:r>
              <a:rPr b="0" spc="-5" dirty="0">
                <a:solidFill>
                  <a:srgbClr val="000000"/>
                </a:solidFill>
              </a:rPr>
              <a:t>exercise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88389" y="6581344"/>
            <a:ext cx="190944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i="1" spc="-15" dirty="0">
                <a:solidFill>
                  <a:prstClr val="black"/>
                </a:solidFill>
                <a:latin typeface="Arial"/>
                <a:cs typeface="Arial"/>
              </a:rPr>
              <a:t>(Lazzer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et al., JEI</a:t>
            </a:r>
            <a:r>
              <a:rPr sz="1400" i="1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2017)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45692" y="1281431"/>
            <a:ext cx="439229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Low-intensity Continuous 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Training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LI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)  High-intensity Continuous 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r>
              <a:rPr sz="2000" spc="-1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HI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)  High-intensity Interval 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r>
              <a:rPr sz="2000" spc="-1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HIIT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631951" y="2549526"/>
          <a:ext cx="8931275" cy="2206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5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0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1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24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48920" marR="240665" indent="5715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Body 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mass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31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48920" marR="240665" indent="120014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Fat 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mass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31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88925" marR="281305" indent="368300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Fat  ox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dati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31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V’O</a:t>
                      </a:r>
                      <a:r>
                        <a:rPr sz="1800" b="1" spc="-7" baseline="-20833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max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spc="-5" dirty="0">
                          <a:latin typeface="Arial"/>
                          <a:cs typeface="Arial"/>
                        </a:rPr>
                        <a:t>LI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(60%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HRmax)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↓↓↓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↓↓↓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07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spc="-5" dirty="0">
                          <a:latin typeface="Arial"/>
                          <a:cs typeface="Arial"/>
                        </a:rPr>
                        <a:t>HI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(80%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HRmax)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↑↑↑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↑↑↑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dirty="0">
                          <a:latin typeface="Arial"/>
                          <a:cs typeface="Arial"/>
                        </a:rPr>
                        <a:t>HIIT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(60% HRmax + 100%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HRmax)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38019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45692" y="1"/>
            <a:ext cx="3091815" cy="98742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spcBef>
                <a:spcPts val="815"/>
              </a:spcBef>
            </a:pPr>
            <a:r>
              <a:rPr sz="2800" spc="-5" dirty="0"/>
              <a:t>T</a:t>
            </a:r>
            <a:r>
              <a:rPr spc="-5" dirty="0"/>
              <a:t>ime</a:t>
            </a:r>
            <a:endParaRPr sz="2800"/>
          </a:p>
          <a:p>
            <a:pPr marL="12700">
              <a:spcBef>
                <a:spcPts val="615"/>
              </a:spcBef>
            </a:pPr>
            <a:r>
              <a:rPr b="0" spc="-5" dirty="0">
                <a:solidFill>
                  <a:srgbClr val="000000"/>
                </a:solidFill>
              </a:rPr>
              <a:t>How long you</a:t>
            </a:r>
            <a:r>
              <a:rPr b="0" spc="-10" dirty="0">
                <a:solidFill>
                  <a:srgbClr val="000000"/>
                </a:solidFill>
              </a:rPr>
              <a:t> </a:t>
            </a:r>
            <a:r>
              <a:rPr b="0" spc="-5" dirty="0">
                <a:solidFill>
                  <a:srgbClr val="000000"/>
                </a:solidFill>
              </a:rPr>
              <a:t>exercise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88388" y="6581344"/>
            <a:ext cx="183515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(Gibala et al., JP</a:t>
            </a:r>
            <a:r>
              <a:rPr sz="1400" i="1" spc="-1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2012)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45692" y="1281431"/>
            <a:ext cx="439229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Low-intensity Continuous 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Training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LI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)  High-intensity Continuous 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r>
              <a:rPr sz="2000" spc="-1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HI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)  High-intensity Interval 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r>
              <a:rPr sz="2000" spc="-1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HIIT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390634" y="3378377"/>
            <a:ext cx="1152525" cy="457200"/>
          </a:xfrm>
          <a:custGeom>
            <a:avLst/>
            <a:gdLst/>
            <a:ahLst/>
            <a:cxnLst/>
            <a:rect l="l" t="t" r="r" b="b"/>
            <a:pathLst>
              <a:path w="1152525" h="457200">
                <a:moveTo>
                  <a:pt x="0" y="457149"/>
                </a:moveTo>
                <a:lnTo>
                  <a:pt x="1151928" y="457149"/>
                </a:lnTo>
                <a:lnTo>
                  <a:pt x="1151928" y="0"/>
                </a:lnTo>
                <a:lnTo>
                  <a:pt x="0" y="0"/>
                </a:lnTo>
                <a:lnTo>
                  <a:pt x="0" y="457149"/>
                </a:lnTo>
                <a:close/>
              </a:path>
            </a:pathLst>
          </a:custGeom>
          <a:solidFill>
            <a:srgbClr val="D0D7E8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390634" y="3835450"/>
            <a:ext cx="1152525" cy="457200"/>
          </a:xfrm>
          <a:custGeom>
            <a:avLst/>
            <a:gdLst/>
            <a:ahLst/>
            <a:cxnLst/>
            <a:rect l="l" t="t" r="r" b="b"/>
            <a:pathLst>
              <a:path w="1152525" h="457200">
                <a:moveTo>
                  <a:pt x="0" y="457149"/>
                </a:moveTo>
                <a:lnTo>
                  <a:pt x="1151928" y="457149"/>
                </a:lnTo>
                <a:lnTo>
                  <a:pt x="1151928" y="0"/>
                </a:lnTo>
                <a:lnTo>
                  <a:pt x="0" y="0"/>
                </a:lnTo>
                <a:lnTo>
                  <a:pt x="0" y="457149"/>
                </a:lnTo>
                <a:close/>
              </a:path>
            </a:pathLst>
          </a:custGeom>
          <a:solidFill>
            <a:srgbClr val="E9ECF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390634" y="4292650"/>
            <a:ext cx="1152525" cy="457200"/>
          </a:xfrm>
          <a:custGeom>
            <a:avLst/>
            <a:gdLst/>
            <a:ahLst/>
            <a:cxnLst/>
            <a:rect l="l" t="t" r="r" b="b"/>
            <a:pathLst>
              <a:path w="1152525" h="457200">
                <a:moveTo>
                  <a:pt x="0" y="457149"/>
                </a:moveTo>
                <a:lnTo>
                  <a:pt x="1151928" y="457149"/>
                </a:lnTo>
                <a:lnTo>
                  <a:pt x="1151928" y="0"/>
                </a:lnTo>
                <a:lnTo>
                  <a:pt x="0" y="0"/>
                </a:lnTo>
                <a:lnTo>
                  <a:pt x="0" y="457149"/>
                </a:lnTo>
                <a:close/>
              </a:path>
            </a:pathLst>
          </a:custGeom>
          <a:solidFill>
            <a:srgbClr val="D0D7E8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631951" y="2549526"/>
          <a:ext cx="8923655" cy="2206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9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7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2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33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90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12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12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224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03505" marR="97155" indent="8890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Bo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  mass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04139" marR="97155" indent="107950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Fat 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mass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92075" indent="324485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Fat 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ox</a:t>
                      </a:r>
                      <a:r>
                        <a:rPr sz="1600" b="1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ion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V’O</a:t>
                      </a:r>
                      <a:r>
                        <a:rPr sz="1575" b="1" spc="-7" baseline="-21164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max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88265" indent="153670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Time 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ef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icient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29870" marR="84455" indent="-137160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Volume</a:t>
                      </a:r>
                      <a:r>
                        <a:rPr sz="1600" b="1" spc="-7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 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activity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spc="-5" dirty="0">
                          <a:latin typeface="Arial"/>
                          <a:cs typeface="Arial"/>
                        </a:rPr>
                        <a:t>LI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(45-60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min)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↓↓↓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↓↓↓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↓↓↓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↑↑↑↑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07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spc="-5" dirty="0">
                          <a:latin typeface="Arial"/>
                          <a:cs typeface="Arial"/>
                        </a:rPr>
                        <a:t>HI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(25-35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min)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↑↑↑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↑↑↑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dirty="0">
                          <a:latin typeface="Arial"/>
                          <a:cs typeface="Arial"/>
                        </a:rPr>
                        <a:t>HIIT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(10-20</a:t>
                      </a:r>
                      <a:r>
                        <a:rPr sz="16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min)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↑↑↑↑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↓↓↓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9814559" y="3439667"/>
            <a:ext cx="611124" cy="3215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503665" y="3439667"/>
            <a:ext cx="303275" cy="321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806940" y="3898391"/>
            <a:ext cx="306324" cy="3246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817607" y="4347971"/>
            <a:ext cx="306324" cy="3246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464040" y="4347971"/>
            <a:ext cx="306324" cy="3246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169652" y="4347971"/>
            <a:ext cx="306324" cy="3246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17040" y="5060697"/>
            <a:ext cx="8717915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HIIT programs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seem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to represent 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an effective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alternative to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LI</a:t>
            </a:r>
            <a:r>
              <a:rPr sz="2000" spc="3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program 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scheduled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in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a multidisciplinary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body weight-management program,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with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the 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advantage of a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lower </a:t>
            </a:r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volume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activity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and reduced time</a:t>
            </a:r>
            <a:r>
              <a:rPr sz="2000" b="1" spc="-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commitment.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67371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01620" y="2385299"/>
            <a:ext cx="4144192" cy="24024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07819" y="2302764"/>
            <a:ext cx="4799076" cy="2996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88388" y="6581344"/>
            <a:ext cx="336804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(Buchheit and Laursen, Sports </a:t>
            </a:r>
            <a:r>
              <a:rPr sz="1400" i="1" spc="-5" dirty="0">
                <a:solidFill>
                  <a:prstClr val="black"/>
                </a:solidFill>
                <a:latin typeface="Arial"/>
                <a:cs typeface="Arial"/>
              </a:rPr>
              <a:t>Med.</a:t>
            </a:r>
            <a:r>
              <a:rPr sz="1400" i="1" spc="-1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prstClr val="black"/>
                </a:solidFill>
                <a:latin typeface="Arial"/>
                <a:cs typeface="Arial"/>
              </a:rPr>
              <a:t>2013)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45691" y="25654"/>
            <a:ext cx="27076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5" dirty="0"/>
              <a:t>I</a:t>
            </a:r>
            <a:r>
              <a:rPr spc="-5" dirty="0"/>
              <a:t>ntensity </a:t>
            </a:r>
            <a:r>
              <a:rPr dirty="0"/>
              <a:t>and</a:t>
            </a:r>
            <a:r>
              <a:rPr spc="-65" dirty="0"/>
              <a:t> </a:t>
            </a:r>
            <a:r>
              <a:rPr spc="-15" dirty="0"/>
              <a:t>Time</a:t>
            </a:r>
            <a:endParaRPr sz="2800"/>
          </a:p>
        </p:txBody>
      </p:sp>
      <p:sp>
        <p:nvSpPr>
          <p:cNvPr id="6" name="object 6"/>
          <p:cNvSpPr txBox="1"/>
          <p:nvPr/>
        </p:nvSpPr>
        <p:spPr>
          <a:xfrm>
            <a:off x="1745691" y="530097"/>
            <a:ext cx="5041900" cy="995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How hard and how long you</a:t>
            </a:r>
            <a:r>
              <a:rPr sz="2400" spc="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exercise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66040">
              <a:spcBef>
                <a:spcPts val="1875"/>
              </a:spcBef>
            </a:pPr>
            <a:r>
              <a:rPr sz="2400" i="1" spc="-5" dirty="0">
                <a:solidFill>
                  <a:srgbClr val="006FC0"/>
                </a:solidFill>
                <a:latin typeface="Arial"/>
                <a:cs typeface="Arial"/>
              </a:rPr>
              <a:t>High-intensity Interval </a:t>
            </a:r>
            <a:r>
              <a:rPr sz="2400" i="1" spc="-25" dirty="0">
                <a:solidFill>
                  <a:srgbClr val="006FC0"/>
                </a:solidFill>
                <a:latin typeface="Arial"/>
                <a:cs typeface="Arial"/>
              </a:rPr>
              <a:t>Training</a:t>
            </a:r>
            <a:r>
              <a:rPr sz="2400" i="1" spc="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006FC0"/>
                </a:solidFill>
                <a:latin typeface="Arial"/>
                <a:cs typeface="Arial"/>
              </a:rPr>
              <a:t>(HIIT)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3334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45691" y="25654"/>
            <a:ext cx="27076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5" dirty="0"/>
              <a:t>I</a:t>
            </a:r>
            <a:r>
              <a:rPr spc="-5" dirty="0"/>
              <a:t>ntensity </a:t>
            </a:r>
            <a:r>
              <a:rPr dirty="0"/>
              <a:t>and</a:t>
            </a:r>
            <a:r>
              <a:rPr spc="-65" dirty="0"/>
              <a:t> </a:t>
            </a:r>
            <a:r>
              <a:rPr spc="-15" dirty="0"/>
              <a:t>Time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1745692" y="530098"/>
            <a:ext cx="8720455" cy="38523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How hard and how long you</a:t>
            </a:r>
            <a:r>
              <a:rPr sz="2400" spc="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exercise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66040">
              <a:spcBef>
                <a:spcPts val="1875"/>
              </a:spcBef>
            </a:pPr>
            <a:r>
              <a:rPr sz="2400" i="1" spc="-5" dirty="0">
                <a:solidFill>
                  <a:srgbClr val="006FC0"/>
                </a:solidFill>
                <a:latin typeface="Arial"/>
                <a:cs typeface="Arial"/>
              </a:rPr>
              <a:t>High-intensity Interval </a:t>
            </a:r>
            <a:r>
              <a:rPr sz="2400" i="1" spc="-25" dirty="0">
                <a:solidFill>
                  <a:srgbClr val="006FC0"/>
                </a:solidFill>
                <a:latin typeface="Arial"/>
                <a:cs typeface="Arial"/>
              </a:rPr>
              <a:t>Training</a:t>
            </a:r>
            <a:r>
              <a:rPr sz="2400" i="1" spc="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006FC0"/>
                </a:solidFill>
                <a:latin typeface="Arial"/>
                <a:cs typeface="Arial"/>
              </a:rPr>
              <a:t>(HIIT)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43815" marR="5080" algn="just">
              <a:spcBef>
                <a:spcPts val="2025"/>
              </a:spcBef>
            </a:pP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Training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studies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usually assess the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volume 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or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area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mitochondria via  </a:t>
            </a:r>
            <a:r>
              <a:rPr sz="2000" spc="-15" dirty="0">
                <a:solidFill>
                  <a:prstClr val="black"/>
                </a:solidFill>
                <a:latin typeface="Arial"/>
                <a:cs typeface="Arial"/>
              </a:rPr>
              <a:t>microscopy,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the activity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or protein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content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mitochondrial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enzymes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(e.g. 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citrate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synthase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and succinate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dehydrogenase),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or respiration </a:t>
            </a:r>
            <a:r>
              <a:rPr sz="2000" spc="-15" dirty="0">
                <a:solidFill>
                  <a:prstClr val="black"/>
                </a:solidFill>
                <a:latin typeface="Arial"/>
                <a:cs typeface="Arial"/>
              </a:rPr>
              <a:t>in  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permeabilized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muscle ﬁbres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or isolated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mitochondria (e.g. oxidative 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phosphorylation</a:t>
            </a:r>
            <a:r>
              <a:rPr sz="20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capacity).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25"/>
              </a:spcBef>
            </a:pPr>
            <a:endParaRPr sz="2900">
              <a:solidFill>
                <a:prstClr val="black"/>
              </a:solidFill>
              <a:latin typeface="Arial"/>
              <a:cs typeface="Arial"/>
            </a:endParaRPr>
          </a:p>
          <a:p>
            <a:pPr marL="43815" algn="just"/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HIIT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induce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grater increase in citrate synthase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oxidative</a:t>
            </a:r>
            <a:r>
              <a:rPr sz="2000" spc="4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phosphorylation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43815" algn="just">
              <a:spcBef>
                <a:spcPts val="5"/>
              </a:spcBef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than moderate continuous</a:t>
            </a:r>
            <a:r>
              <a:rPr sz="20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exercise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88388" y="6581344"/>
            <a:ext cx="183515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(Gibala et al., JP</a:t>
            </a:r>
            <a:r>
              <a:rPr sz="1400" i="1" spc="-1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2017)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0257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45692" y="1"/>
            <a:ext cx="4582795" cy="98742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spcBef>
                <a:spcPts val="815"/>
              </a:spcBef>
            </a:pPr>
            <a:r>
              <a:rPr sz="2800" b="1" spc="-10" dirty="0">
                <a:solidFill>
                  <a:srgbClr val="006FC0"/>
                </a:solidFill>
                <a:latin typeface="Arial"/>
                <a:cs typeface="Arial"/>
              </a:rPr>
              <a:t>T</a:t>
            </a:r>
            <a:r>
              <a:rPr sz="2400" b="1" spc="-10" dirty="0">
                <a:solidFill>
                  <a:srgbClr val="006FC0"/>
                </a:solidFill>
                <a:latin typeface="Arial"/>
                <a:cs typeface="Arial"/>
              </a:rPr>
              <a:t>ype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15"/>
              </a:spcBef>
            </a:pP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What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kind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exercise you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choose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91005" y="1432532"/>
            <a:ext cx="2169461" cy="44234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30893" y="1513315"/>
            <a:ext cx="2268534" cy="42664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27675" y="3193237"/>
            <a:ext cx="5892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000" b="1" i="1" spc="-10" dirty="0">
                <a:solidFill>
                  <a:prstClr val="black"/>
                </a:solidFill>
                <a:latin typeface="Arial"/>
                <a:cs typeface="Arial"/>
              </a:rPr>
              <a:t>vs</a:t>
            </a:r>
            <a:endParaRPr sz="40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6532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2667000" y="228600"/>
            <a:ext cx="7793038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333399"/>
                </a:solidFill>
              </a:rPr>
              <a:t>PRINCIPI DELLA PRESCRIZIONE DELL’ESERCIZIO FISICO: </a:t>
            </a:r>
            <a:br>
              <a:rPr lang="it-IT" altLang="it-IT" sz="2800" b="1">
                <a:solidFill>
                  <a:srgbClr val="333399"/>
                </a:solidFill>
              </a:rPr>
            </a:br>
            <a:r>
              <a:rPr lang="it-IT" altLang="it-IT" sz="2800" b="1">
                <a:solidFill>
                  <a:srgbClr val="333399"/>
                </a:solidFill>
              </a:rPr>
              <a:t>IL DIABETE TIPO 2</a:t>
            </a:r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981200" y="2017713"/>
            <a:ext cx="849788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r>
              <a:rPr lang="it-IT" altLang="it-IT" sz="2400">
                <a:solidFill>
                  <a:srgbClr val="3333CC"/>
                </a:solidFill>
              </a:rPr>
              <a:t> 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8518525" y="55943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2133600" y="2362201"/>
            <a:ext cx="731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1905000" y="2667000"/>
            <a:ext cx="7391400" cy="314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dirty="0"/>
              <a:t>Come detto, questa patologia è dovuta ad una combinazione di </a:t>
            </a:r>
            <a:r>
              <a:rPr lang="it-IT" altLang="it-IT" dirty="0" err="1">
                <a:solidFill>
                  <a:srgbClr val="FF0000"/>
                </a:solidFill>
              </a:rPr>
              <a:t>insulino</a:t>
            </a:r>
            <a:r>
              <a:rPr lang="it-IT" altLang="it-IT" dirty="0">
                <a:solidFill>
                  <a:srgbClr val="FF0000"/>
                </a:solidFill>
              </a:rPr>
              <a:t>-resistenza</a:t>
            </a:r>
            <a:r>
              <a:rPr lang="it-IT" altLang="it-IT" dirty="0"/>
              <a:t> periferica (in particolare, nel tessuto muscolare) e di </a:t>
            </a:r>
            <a:r>
              <a:rPr lang="it-IT" altLang="it-IT" dirty="0" err="1">
                <a:solidFill>
                  <a:srgbClr val="FF0000"/>
                </a:solidFill>
              </a:rPr>
              <a:t>insulino</a:t>
            </a:r>
            <a:r>
              <a:rPr lang="it-IT" altLang="it-IT" dirty="0">
                <a:solidFill>
                  <a:srgbClr val="FF0000"/>
                </a:solidFill>
              </a:rPr>
              <a:t>-deficienza</a:t>
            </a:r>
            <a:r>
              <a:rPr lang="it-IT" altLang="it-IT" dirty="0"/>
              <a:t> assoluta (inadeguata produzione).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dirty="0"/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dirty="0"/>
              <a:t>L’ importanza di una o dell’altra componente varia da caso a caso, anche se in genere </a:t>
            </a:r>
            <a:r>
              <a:rPr lang="it-IT" altLang="it-IT" dirty="0">
                <a:solidFill>
                  <a:srgbClr val="FF0000"/>
                </a:solidFill>
              </a:rPr>
              <a:t>prevale nettamente la prima</a:t>
            </a:r>
            <a:r>
              <a:rPr lang="it-IT" altLang="it-IT" dirty="0"/>
              <a:t> almeno nella maggior parte della durata della malattia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dirty="0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965325" y="2089150"/>
            <a:ext cx="4287838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DIABETE TIPO 2: EZIOPATOGENESI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238534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20370" y="1604461"/>
            <a:ext cx="5643991" cy="42187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45692" y="1"/>
            <a:ext cx="4582795" cy="98742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spcBef>
                <a:spcPts val="815"/>
              </a:spcBef>
            </a:pPr>
            <a:r>
              <a:rPr sz="2800" spc="-10" dirty="0"/>
              <a:t>T</a:t>
            </a:r>
            <a:r>
              <a:rPr spc="-10" dirty="0"/>
              <a:t>ype</a:t>
            </a:r>
            <a:endParaRPr sz="2800"/>
          </a:p>
          <a:p>
            <a:pPr marL="12700">
              <a:spcBef>
                <a:spcPts val="615"/>
              </a:spcBef>
            </a:pP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What </a:t>
            </a:r>
            <a:r>
              <a:rPr b="0" spc="-5" dirty="0">
                <a:solidFill>
                  <a:srgbClr val="000000"/>
                </a:solidFill>
              </a:rPr>
              <a:t>kind </a:t>
            </a: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of </a:t>
            </a:r>
            <a:r>
              <a:rPr b="0" spc="-5" dirty="0">
                <a:solidFill>
                  <a:srgbClr val="000000"/>
                </a:solidFill>
              </a:rPr>
              <a:t>exercise you</a:t>
            </a: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0000"/>
                </a:solidFill>
              </a:rPr>
              <a:t>choose</a:t>
            </a:r>
          </a:p>
        </p:txBody>
      </p:sp>
      <p:sp>
        <p:nvSpPr>
          <p:cNvPr id="4" name="object 4"/>
          <p:cNvSpPr/>
          <p:nvPr/>
        </p:nvSpPr>
        <p:spPr>
          <a:xfrm>
            <a:off x="8089392" y="509017"/>
            <a:ext cx="1411986" cy="20292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89392" y="2976373"/>
            <a:ext cx="1411986" cy="20307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88389" y="6581344"/>
            <a:ext cx="246189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(Lafortuna et </a:t>
            </a:r>
            <a:r>
              <a:rPr sz="1400" i="1" spc="-5" dirty="0">
                <a:solidFill>
                  <a:prstClr val="black"/>
                </a:solidFill>
                <a:latin typeface="Arial"/>
                <a:cs typeface="Arial"/>
              </a:rPr>
              <a:t>al.,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SJMSS</a:t>
            </a:r>
            <a:r>
              <a:rPr sz="1400" i="1" spc="-1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2010)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15908" y="1921281"/>
            <a:ext cx="269304" cy="30848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Energy Expenditure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(kcal/min)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25211" y="5501641"/>
            <a:ext cx="1965960" cy="368935"/>
          </a:xfrm>
          <a:custGeom>
            <a:avLst/>
            <a:gdLst/>
            <a:ahLst/>
            <a:cxnLst/>
            <a:rect l="l" t="t" r="r" b="b"/>
            <a:pathLst>
              <a:path w="1965960" h="368935">
                <a:moveTo>
                  <a:pt x="0" y="368808"/>
                </a:moveTo>
                <a:lnTo>
                  <a:pt x="1965960" y="368808"/>
                </a:lnTo>
                <a:lnTo>
                  <a:pt x="1965960" y="0"/>
                </a:lnTo>
                <a:lnTo>
                  <a:pt x="0" y="0"/>
                </a:lnTo>
                <a:lnTo>
                  <a:pt x="0" y="3688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03952" y="5530697"/>
            <a:ext cx="17900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Heart Rate</a:t>
            </a:r>
            <a:r>
              <a:rPr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(bpm)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3526" y="3719322"/>
            <a:ext cx="12700" cy="1449705"/>
          </a:xfrm>
          <a:custGeom>
            <a:avLst/>
            <a:gdLst/>
            <a:ahLst/>
            <a:cxnLst/>
            <a:rect l="l" t="t" r="r" b="b"/>
            <a:pathLst>
              <a:path w="12700" h="1449704">
                <a:moveTo>
                  <a:pt x="0" y="1449451"/>
                </a:moveTo>
                <a:lnTo>
                  <a:pt x="12700" y="0"/>
                </a:lnTo>
              </a:path>
            </a:pathLst>
          </a:custGeom>
          <a:ln w="38100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13226" y="3937254"/>
            <a:ext cx="2406650" cy="9525"/>
          </a:xfrm>
          <a:custGeom>
            <a:avLst/>
            <a:gdLst/>
            <a:ahLst/>
            <a:cxnLst/>
            <a:rect l="l" t="t" r="r" b="b"/>
            <a:pathLst>
              <a:path w="2406650" h="9525">
                <a:moveTo>
                  <a:pt x="2406650" y="9525"/>
                </a:move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713226" y="3719322"/>
            <a:ext cx="2406650" cy="9525"/>
          </a:xfrm>
          <a:custGeom>
            <a:avLst/>
            <a:gdLst/>
            <a:ahLst/>
            <a:cxnLst/>
            <a:rect l="l" t="t" r="r" b="b"/>
            <a:pathLst>
              <a:path w="2406650" h="9525">
                <a:moveTo>
                  <a:pt x="2406650" y="9525"/>
                </a:move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3105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2961" y="1561012"/>
            <a:ext cx="5552576" cy="44859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446264" y="1278636"/>
            <a:ext cx="1411986" cy="20292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03676" y="4447032"/>
            <a:ext cx="1411986" cy="20292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45692" y="1"/>
            <a:ext cx="4582795" cy="98742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spcBef>
                <a:spcPts val="815"/>
              </a:spcBef>
            </a:pPr>
            <a:r>
              <a:rPr sz="2800" spc="-10" dirty="0"/>
              <a:t>T</a:t>
            </a:r>
            <a:r>
              <a:rPr spc="-10" dirty="0"/>
              <a:t>ype</a:t>
            </a:r>
            <a:endParaRPr sz="2800"/>
          </a:p>
          <a:p>
            <a:pPr marL="12700">
              <a:spcBef>
                <a:spcPts val="615"/>
              </a:spcBef>
            </a:pP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What </a:t>
            </a:r>
            <a:r>
              <a:rPr b="0" spc="-5" dirty="0">
                <a:solidFill>
                  <a:srgbClr val="000000"/>
                </a:solidFill>
              </a:rPr>
              <a:t>kind </a:t>
            </a: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of </a:t>
            </a:r>
            <a:r>
              <a:rPr b="0" spc="-5" dirty="0">
                <a:solidFill>
                  <a:srgbClr val="000000"/>
                </a:solidFill>
              </a:rPr>
              <a:t>exercise you</a:t>
            </a: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0000"/>
                </a:solidFill>
              </a:rPr>
              <a:t>choose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88389" y="6581344"/>
            <a:ext cx="246189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(Lafortuna et </a:t>
            </a:r>
            <a:r>
              <a:rPr sz="1400" i="1" spc="-5" dirty="0">
                <a:solidFill>
                  <a:prstClr val="black"/>
                </a:solidFill>
                <a:latin typeface="Arial"/>
                <a:cs typeface="Arial"/>
              </a:rPr>
              <a:t>al.,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SJMSS</a:t>
            </a:r>
            <a:r>
              <a:rPr sz="1400" i="1" spc="-1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2010)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41391" y="5692141"/>
            <a:ext cx="1967864" cy="3186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275" rIns="0" bIns="0" rtlCol="0">
            <a:spAutoFit/>
          </a:bodyPr>
          <a:lstStyle/>
          <a:p>
            <a:pPr marL="92710">
              <a:spcBef>
                <a:spcPts val="325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Heart Rate</a:t>
            </a:r>
            <a:r>
              <a:rPr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(bpm)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18931" y="2157578"/>
            <a:ext cx="269304" cy="26295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Fat 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oxydation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rate</a:t>
            </a:r>
            <a:r>
              <a:rPr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(g/min)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73673" y="3057905"/>
            <a:ext cx="0" cy="2184400"/>
          </a:xfrm>
          <a:custGeom>
            <a:avLst/>
            <a:gdLst/>
            <a:ahLst/>
            <a:cxnLst/>
            <a:rect l="l" t="t" r="r" b="b"/>
            <a:pathLst>
              <a:path h="2184400">
                <a:moveTo>
                  <a:pt x="0" y="2184400"/>
                </a:move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457194" y="3944874"/>
            <a:ext cx="2406650" cy="9525"/>
          </a:xfrm>
          <a:custGeom>
            <a:avLst/>
            <a:gdLst/>
            <a:ahLst/>
            <a:cxnLst/>
            <a:rect l="l" t="t" r="r" b="b"/>
            <a:pathLst>
              <a:path w="2406650" h="9525">
                <a:moveTo>
                  <a:pt x="2406650" y="9525"/>
                </a:move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57194" y="2999994"/>
            <a:ext cx="2406650" cy="11430"/>
          </a:xfrm>
          <a:custGeom>
            <a:avLst/>
            <a:gdLst/>
            <a:ahLst/>
            <a:cxnLst/>
            <a:rect l="l" t="t" r="r" b="b"/>
            <a:pathLst>
              <a:path w="2406650" h="11430">
                <a:moveTo>
                  <a:pt x="2406650" y="11048"/>
                </a:move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8302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29621" y="1524557"/>
            <a:ext cx="5742268" cy="43300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45692" y="1"/>
            <a:ext cx="4582795" cy="98742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spcBef>
                <a:spcPts val="815"/>
              </a:spcBef>
            </a:pPr>
            <a:r>
              <a:rPr sz="2800" spc="-10" dirty="0"/>
              <a:t>T</a:t>
            </a:r>
            <a:r>
              <a:rPr spc="-10" dirty="0"/>
              <a:t>ype</a:t>
            </a:r>
            <a:endParaRPr sz="2800"/>
          </a:p>
          <a:p>
            <a:pPr marL="12700">
              <a:spcBef>
                <a:spcPts val="615"/>
              </a:spcBef>
            </a:pP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What </a:t>
            </a:r>
            <a:r>
              <a:rPr b="0" spc="-5" dirty="0">
                <a:solidFill>
                  <a:srgbClr val="000000"/>
                </a:solidFill>
              </a:rPr>
              <a:t>kind </a:t>
            </a: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of </a:t>
            </a:r>
            <a:r>
              <a:rPr b="0" spc="-5" dirty="0">
                <a:solidFill>
                  <a:srgbClr val="000000"/>
                </a:solidFill>
              </a:rPr>
              <a:t>exercise you</a:t>
            </a: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0000"/>
                </a:solidFill>
              </a:rPr>
              <a:t>choose</a:t>
            </a:r>
          </a:p>
        </p:txBody>
      </p:sp>
      <p:sp>
        <p:nvSpPr>
          <p:cNvPr id="4" name="object 4"/>
          <p:cNvSpPr/>
          <p:nvPr/>
        </p:nvSpPr>
        <p:spPr>
          <a:xfrm>
            <a:off x="8157972" y="3366515"/>
            <a:ext cx="1411985" cy="20292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57972" y="341376"/>
            <a:ext cx="1411985" cy="20307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08733" y="1328928"/>
            <a:ext cx="368935" cy="4095115"/>
          </a:xfrm>
          <a:custGeom>
            <a:avLst/>
            <a:gdLst/>
            <a:ahLst/>
            <a:cxnLst/>
            <a:rect l="l" t="t" r="r" b="b"/>
            <a:pathLst>
              <a:path w="368935" h="4095115">
                <a:moveTo>
                  <a:pt x="0" y="4094988"/>
                </a:moveTo>
                <a:lnTo>
                  <a:pt x="368807" y="4094988"/>
                </a:lnTo>
                <a:lnTo>
                  <a:pt x="368807" y="0"/>
                </a:lnTo>
                <a:lnTo>
                  <a:pt x="0" y="0"/>
                </a:lnTo>
                <a:lnTo>
                  <a:pt x="0" y="40949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56780" y="1525168"/>
            <a:ext cx="269304" cy="38220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Blood Lactate concentration</a:t>
            </a:r>
            <a:r>
              <a:rPr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(mmol/L)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41391" y="5585460"/>
            <a:ext cx="1967864" cy="367665"/>
          </a:xfrm>
          <a:custGeom>
            <a:avLst/>
            <a:gdLst/>
            <a:ahLst/>
            <a:cxnLst/>
            <a:rect l="l" t="t" r="r" b="b"/>
            <a:pathLst>
              <a:path w="1967864" h="367664">
                <a:moveTo>
                  <a:pt x="0" y="367283"/>
                </a:moveTo>
                <a:lnTo>
                  <a:pt x="1967484" y="367283"/>
                </a:lnTo>
                <a:lnTo>
                  <a:pt x="1967484" y="0"/>
                </a:lnTo>
                <a:lnTo>
                  <a:pt x="0" y="0"/>
                </a:lnTo>
                <a:lnTo>
                  <a:pt x="0" y="3672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21402" y="5613298"/>
            <a:ext cx="17900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Heart Rate</a:t>
            </a:r>
            <a:r>
              <a:rPr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(bpm)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88389" y="6581344"/>
            <a:ext cx="246189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(Lafortuna et </a:t>
            </a:r>
            <a:r>
              <a:rPr sz="1400" i="1" spc="-5" dirty="0">
                <a:solidFill>
                  <a:prstClr val="black"/>
                </a:solidFill>
                <a:latin typeface="Arial"/>
                <a:cs typeface="Arial"/>
              </a:rPr>
              <a:t>al.,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SJMSS</a:t>
            </a:r>
            <a:r>
              <a:rPr sz="1400" i="1" spc="-1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2010)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81521" y="3757422"/>
            <a:ext cx="11430" cy="1449705"/>
          </a:xfrm>
          <a:custGeom>
            <a:avLst/>
            <a:gdLst/>
            <a:ahLst/>
            <a:cxnLst/>
            <a:rect l="l" t="t" r="r" b="b"/>
            <a:pathLst>
              <a:path w="11429" h="1449704">
                <a:moveTo>
                  <a:pt x="0" y="1449451"/>
                </a:moveTo>
                <a:lnTo>
                  <a:pt x="11175" y="0"/>
                </a:lnTo>
              </a:path>
            </a:pathLst>
          </a:custGeom>
          <a:ln w="38099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457195" y="4197858"/>
            <a:ext cx="2624455" cy="0"/>
          </a:xfrm>
          <a:custGeom>
            <a:avLst/>
            <a:gdLst/>
            <a:ahLst/>
            <a:cxnLst/>
            <a:rect l="l" t="t" r="r" b="b"/>
            <a:pathLst>
              <a:path w="2624454">
                <a:moveTo>
                  <a:pt x="2624073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457195" y="3757422"/>
            <a:ext cx="2630805" cy="9525"/>
          </a:xfrm>
          <a:custGeom>
            <a:avLst/>
            <a:gdLst/>
            <a:ahLst/>
            <a:cxnLst/>
            <a:rect l="l" t="t" r="r" b="b"/>
            <a:pathLst>
              <a:path w="2630804" h="9525">
                <a:moveTo>
                  <a:pt x="2630423" y="9525"/>
                </a:move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80300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8628" y="1887533"/>
            <a:ext cx="8833308" cy="33759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802124" y="2090928"/>
            <a:ext cx="928877" cy="13098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56073" y="3586988"/>
            <a:ext cx="3244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001F5F"/>
                </a:solidFill>
                <a:latin typeface="Arial"/>
                <a:cs typeface="Arial"/>
              </a:rPr>
              <a:t>kcal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47568" y="2243709"/>
            <a:ext cx="12128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prstClr val="black"/>
                </a:solidFill>
                <a:latin typeface="Arial"/>
                <a:cs typeface="Arial"/>
              </a:rPr>
              <a:t>Fat oxidation</a:t>
            </a:r>
            <a:r>
              <a:rPr sz="1200" b="1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prstClr val="black"/>
                </a:solidFill>
                <a:latin typeface="Arial"/>
                <a:cs typeface="Arial"/>
              </a:rPr>
              <a:t>(g)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05162" y="3726256"/>
            <a:ext cx="3244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Arial"/>
                <a:cs typeface="Arial"/>
              </a:rPr>
              <a:t>kcal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07553" y="2608834"/>
            <a:ext cx="12128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prstClr val="black"/>
                </a:solidFill>
                <a:latin typeface="Arial"/>
                <a:cs typeface="Arial"/>
              </a:rPr>
              <a:t>Fat oxidation</a:t>
            </a:r>
            <a:r>
              <a:rPr sz="1200" b="1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prstClr val="black"/>
                </a:solidFill>
                <a:latin typeface="Arial"/>
                <a:cs typeface="Arial"/>
              </a:rPr>
              <a:t>(g)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47901" y="3563111"/>
            <a:ext cx="5511165" cy="0"/>
          </a:xfrm>
          <a:custGeom>
            <a:avLst/>
            <a:gdLst/>
            <a:ahLst/>
            <a:cxnLst/>
            <a:rect l="l" t="t" r="r" b="b"/>
            <a:pathLst>
              <a:path w="5511165">
                <a:moveTo>
                  <a:pt x="5510784" y="0"/>
                </a:moveTo>
                <a:lnTo>
                  <a:pt x="0" y="0"/>
                </a:lnTo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14700" y="3575303"/>
            <a:ext cx="12700" cy="1155700"/>
          </a:xfrm>
          <a:custGeom>
            <a:avLst/>
            <a:gdLst/>
            <a:ahLst/>
            <a:cxnLst/>
            <a:rect l="l" t="t" r="r" b="b"/>
            <a:pathLst>
              <a:path w="12700" h="1155700">
                <a:moveTo>
                  <a:pt x="0" y="0"/>
                </a:moveTo>
                <a:lnTo>
                  <a:pt x="12192" y="1155192"/>
                </a:lnTo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758684" y="3589020"/>
            <a:ext cx="13970" cy="1155700"/>
          </a:xfrm>
          <a:custGeom>
            <a:avLst/>
            <a:gdLst/>
            <a:ahLst/>
            <a:cxnLst/>
            <a:rect l="l" t="t" r="r" b="b"/>
            <a:pathLst>
              <a:path w="13970" h="1155700">
                <a:moveTo>
                  <a:pt x="0" y="0"/>
                </a:moveTo>
                <a:lnTo>
                  <a:pt x="13715" y="1155191"/>
                </a:lnTo>
              </a:path>
            </a:pathLst>
          </a:custGeom>
          <a:ln w="761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11067" y="3425952"/>
            <a:ext cx="205740" cy="205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653529" y="3442716"/>
            <a:ext cx="205739" cy="2042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88389" y="6581344"/>
            <a:ext cx="246189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(Lafortuna et </a:t>
            </a:r>
            <a:r>
              <a:rPr sz="1400" i="1" spc="-5" dirty="0">
                <a:solidFill>
                  <a:prstClr val="black"/>
                </a:solidFill>
                <a:latin typeface="Arial"/>
                <a:cs typeface="Arial"/>
              </a:rPr>
              <a:t>al.,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SJMSS</a:t>
            </a:r>
            <a:r>
              <a:rPr sz="1400" i="1" spc="-1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2010)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745692" y="1"/>
            <a:ext cx="4582795" cy="98742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spcBef>
                <a:spcPts val="815"/>
              </a:spcBef>
            </a:pPr>
            <a:r>
              <a:rPr sz="2800" spc="-10" dirty="0"/>
              <a:t>T</a:t>
            </a:r>
            <a:r>
              <a:rPr spc="-10" dirty="0"/>
              <a:t>ype</a:t>
            </a:r>
            <a:endParaRPr sz="2800"/>
          </a:p>
          <a:p>
            <a:pPr marL="12700">
              <a:spcBef>
                <a:spcPts val="615"/>
              </a:spcBef>
            </a:pP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What </a:t>
            </a:r>
            <a:r>
              <a:rPr b="0" spc="-5" dirty="0">
                <a:solidFill>
                  <a:srgbClr val="000000"/>
                </a:solidFill>
              </a:rPr>
              <a:t>kind </a:t>
            </a: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of </a:t>
            </a:r>
            <a:r>
              <a:rPr b="0" spc="-5" dirty="0">
                <a:solidFill>
                  <a:srgbClr val="000000"/>
                </a:solidFill>
              </a:rPr>
              <a:t>exercise you</a:t>
            </a: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0000"/>
                </a:solidFill>
              </a:rPr>
              <a:t>choose</a:t>
            </a:r>
          </a:p>
        </p:txBody>
      </p:sp>
      <p:sp>
        <p:nvSpPr>
          <p:cNvPr id="15" name="object 15"/>
          <p:cNvSpPr/>
          <p:nvPr/>
        </p:nvSpPr>
        <p:spPr>
          <a:xfrm>
            <a:off x="9462517" y="2090928"/>
            <a:ext cx="928877" cy="1309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83742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88389" y="6581344"/>
            <a:ext cx="246189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(Lafortuna et </a:t>
            </a:r>
            <a:r>
              <a:rPr sz="1400" i="1" spc="-5" dirty="0">
                <a:solidFill>
                  <a:prstClr val="black"/>
                </a:solidFill>
                <a:latin typeface="Arial"/>
                <a:cs typeface="Arial"/>
              </a:rPr>
              <a:t>al.,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SJMSS</a:t>
            </a:r>
            <a:r>
              <a:rPr sz="1400" i="1" spc="-1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2010)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45692" y="1"/>
            <a:ext cx="4582795" cy="98742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spcBef>
                <a:spcPts val="815"/>
              </a:spcBef>
            </a:pPr>
            <a:r>
              <a:rPr sz="2800" spc="-10" dirty="0"/>
              <a:t>T</a:t>
            </a:r>
            <a:r>
              <a:rPr spc="-10" dirty="0"/>
              <a:t>ype</a:t>
            </a:r>
            <a:endParaRPr sz="2800"/>
          </a:p>
          <a:p>
            <a:pPr marL="12700">
              <a:spcBef>
                <a:spcPts val="615"/>
              </a:spcBef>
            </a:pP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What </a:t>
            </a:r>
            <a:r>
              <a:rPr b="0" spc="-5" dirty="0">
                <a:solidFill>
                  <a:srgbClr val="000000"/>
                </a:solidFill>
              </a:rPr>
              <a:t>kind </a:t>
            </a: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of </a:t>
            </a:r>
            <a:r>
              <a:rPr b="0" spc="-5" dirty="0">
                <a:solidFill>
                  <a:srgbClr val="000000"/>
                </a:solidFill>
              </a:rPr>
              <a:t>exercise you</a:t>
            </a: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0000"/>
                </a:solidFill>
              </a:rPr>
              <a:t>choose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745691" y="1713358"/>
            <a:ext cx="868807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spcBef>
                <a:spcPts val="100"/>
              </a:spcBef>
              <a:buFontTx/>
              <a:buChar char="•"/>
              <a:tabLst>
                <a:tab pos="355600" algn="l"/>
              </a:tabLst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At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similar Heart 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Rate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Energy Expenditure and Fat 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oxy  were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higher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, and 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Blood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Lactate concentration 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was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lower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,  during </a:t>
            </a:r>
            <a:r>
              <a:rPr sz="2400" b="1" spc="-20" dirty="0">
                <a:solidFill>
                  <a:prstClr val="black"/>
                </a:solidFill>
                <a:latin typeface="Arial"/>
                <a:cs typeface="Arial"/>
              </a:rPr>
              <a:t>WALKING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than cycling, suggesting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that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cycling  imposes a greater metabolic contribution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at the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level of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the 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single active muscles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than</a:t>
            </a:r>
            <a:r>
              <a:rPr sz="2400" spc="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walking.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45692" y="4128007"/>
            <a:ext cx="12147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FontTx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Th</a:t>
            </a:r>
            <a:r>
              <a:rPr sz="2400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se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77033" y="4128007"/>
            <a:ext cx="72536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849120" algn="l"/>
                <a:tab pos="2836545" algn="l"/>
                <a:tab pos="4214495" algn="l"/>
                <a:tab pos="5542280" algn="l"/>
                <a:tab pos="6513195" algn="l"/>
              </a:tabLst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nclus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ons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seem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cl</a:t>
            </a:r>
            <a:r>
              <a:rPr sz="2400" spc="-1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ically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relevant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400" spc="-15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usi</a:t>
            </a:r>
            <a:r>
              <a:rPr sz="2400" spc="-1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88591" y="4493464"/>
            <a:ext cx="834390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exercise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as a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part of multidisciplinary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weight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reduction  program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for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obese subjects and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for the improvement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of  related metabolic</a:t>
            </a:r>
            <a:r>
              <a:rPr sz="2400" spc="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disorders.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91050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9441" y="718185"/>
            <a:ext cx="18014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000" b="0" spc="-15" dirty="0"/>
              <a:t>F</a:t>
            </a:r>
            <a:r>
              <a:rPr sz="2800" b="0" spc="-5" dirty="0"/>
              <a:t>r</a:t>
            </a:r>
            <a:r>
              <a:rPr sz="2800" b="0" spc="5" dirty="0"/>
              <a:t>e</a:t>
            </a:r>
            <a:r>
              <a:rPr sz="2800" b="0" spc="-5" dirty="0"/>
              <a:t>q</a:t>
            </a:r>
            <a:r>
              <a:rPr sz="2800" b="0" spc="5" dirty="0"/>
              <a:t>u</a:t>
            </a:r>
            <a:r>
              <a:rPr sz="2800" b="0" spc="-5" dirty="0"/>
              <a:t>e</a:t>
            </a:r>
            <a:r>
              <a:rPr sz="2800" b="0" spc="5" dirty="0"/>
              <a:t>n</a:t>
            </a:r>
            <a:r>
              <a:rPr sz="2800" b="0" dirty="0"/>
              <a:t>c</a:t>
            </a:r>
            <a:r>
              <a:rPr sz="2800" b="0" spc="-5" dirty="0"/>
              <a:t>y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1793240" y="1336929"/>
            <a:ext cx="8333740" cy="51417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32485" indent="-287020">
              <a:lnSpc>
                <a:spcPts val="1875"/>
              </a:lnSpc>
              <a:spcBef>
                <a:spcPts val="95"/>
              </a:spcBef>
              <a:buFontTx/>
              <a:buChar char="–"/>
              <a:tabLst>
                <a:tab pos="832485" algn="l"/>
                <a:tab pos="833119" algn="l"/>
              </a:tabLst>
            </a:pP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How often 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you</a:t>
            </a:r>
            <a:r>
              <a:rPr sz="1600" spc="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exercise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 marL="832485" indent="-287020">
              <a:lnSpc>
                <a:spcPts val="2835"/>
              </a:lnSpc>
              <a:buFont typeface="Arial"/>
              <a:buChar char="–"/>
              <a:tabLst>
                <a:tab pos="833119" algn="l"/>
              </a:tabLst>
            </a:pP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3 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7 times a</a:t>
            </a:r>
            <a:r>
              <a:rPr sz="2400" spc="-5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week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L="88900">
              <a:spcBef>
                <a:spcPts val="20"/>
              </a:spcBef>
            </a:pPr>
            <a:r>
              <a:rPr sz="4000" dirty="0">
                <a:solidFill>
                  <a:srgbClr val="006FC0"/>
                </a:solidFill>
                <a:latin typeface="Arial"/>
                <a:cs typeface="Arial"/>
              </a:rPr>
              <a:t>I</a:t>
            </a:r>
            <a:r>
              <a:rPr sz="2800" dirty="0">
                <a:solidFill>
                  <a:srgbClr val="006FC0"/>
                </a:solidFill>
                <a:latin typeface="Arial"/>
                <a:cs typeface="Arial"/>
              </a:rPr>
              <a:t>ntensity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  <a:p>
            <a:pPr marL="832485" indent="-287020">
              <a:lnSpc>
                <a:spcPts val="1910"/>
              </a:lnSpc>
              <a:spcBef>
                <a:spcPts val="75"/>
              </a:spcBef>
              <a:buFontTx/>
              <a:buChar char="–"/>
              <a:tabLst>
                <a:tab pos="832485" algn="l"/>
                <a:tab pos="833119" algn="l"/>
              </a:tabLst>
            </a:pP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How hard 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you</a:t>
            </a:r>
            <a:r>
              <a:rPr sz="1600" spc="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exercise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 marL="832485" indent="-287020">
              <a:lnSpc>
                <a:spcPts val="2870"/>
              </a:lnSpc>
              <a:buFontTx/>
              <a:buChar char="–"/>
              <a:tabLst>
                <a:tab pos="833119" algn="l"/>
              </a:tabLst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60% HRmax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to ↓ Fat</a:t>
            </a:r>
            <a:r>
              <a:rPr sz="24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mass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832485" indent="-287020">
              <a:lnSpc>
                <a:spcPts val="2855"/>
              </a:lnSpc>
              <a:buFontTx/>
              <a:buChar char="–"/>
              <a:tabLst>
                <a:tab pos="833119" algn="l"/>
              </a:tabLst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HIIT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to ↑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V’O</a:t>
            </a:r>
            <a:r>
              <a:rPr sz="2400" spc="-7" baseline="-20833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max and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Fat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oxydation</a:t>
            </a:r>
            <a:r>
              <a:rPr sz="2400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rate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88900">
              <a:lnSpc>
                <a:spcPts val="4775"/>
              </a:lnSpc>
            </a:pPr>
            <a:r>
              <a:rPr sz="4000" spc="-5" dirty="0">
                <a:solidFill>
                  <a:srgbClr val="006FC0"/>
                </a:solidFill>
                <a:latin typeface="Arial"/>
                <a:cs typeface="Arial"/>
              </a:rPr>
              <a:t>T</a:t>
            </a:r>
            <a:r>
              <a:rPr sz="2800" spc="-5" dirty="0">
                <a:solidFill>
                  <a:srgbClr val="006FC0"/>
                </a:solidFill>
                <a:latin typeface="Arial"/>
                <a:cs typeface="Arial"/>
              </a:rPr>
              <a:t>ime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  <a:p>
            <a:pPr marL="832485" indent="-287020">
              <a:lnSpc>
                <a:spcPts val="1910"/>
              </a:lnSpc>
              <a:spcBef>
                <a:spcPts val="75"/>
              </a:spcBef>
              <a:buFontTx/>
              <a:buChar char="–"/>
              <a:tabLst>
                <a:tab pos="832485" algn="l"/>
                <a:tab pos="833119" algn="l"/>
              </a:tabLst>
            </a:pP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How long 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you</a:t>
            </a:r>
            <a:r>
              <a:rPr sz="1600" spc="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exercise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 marL="832485" indent="-287020">
              <a:lnSpc>
                <a:spcPts val="2870"/>
              </a:lnSpc>
              <a:buFontTx/>
              <a:buChar char="–"/>
              <a:tabLst>
                <a:tab pos="833119" algn="l"/>
              </a:tabLst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45-60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min to ↓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Fat</a:t>
            </a:r>
            <a:r>
              <a:rPr sz="24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mass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832485" indent="-287020">
              <a:lnSpc>
                <a:spcPts val="2855"/>
              </a:lnSpc>
              <a:buFontTx/>
              <a:buChar char="–"/>
              <a:tabLst>
                <a:tab pos="833119" algn="l"/>
              </a:tabLst>
            </a:pP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HIIT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(10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20 min)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to ↑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V’O</a:t>
            </a:r>
            <a:r>
              <a:rPr sz="2400" spc="-7" baseline="-20833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max and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Fat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oxydation</a:t>
            </a:r>
            <a:r>
              <a:rPr sz="24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rate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88900">
              <a:lnSpc>
                <a:spcPts val="4775"/>
              </a:lnSpc>
            </a:pPr>
            <a:r>
              <a:rPr sz="4000" dirty="0">
                <a:solidFill>
                  <a:srgbClr val="006FC0"/>
                </a:solidFill>
                <a:latin typeface="Arial"/>
                <a:cs typeface="Arial"/>
              </a:rPr>
              <a:t>T</a:t>
            </a:r>
            <a:r>
              <a:rPr sz="2800" dirty="0">
                <a:solidFill>
                  <a:srgbClr val="006FC0"/>
                </a:solidFill>
                <a:latin typeface="Arial"/>
                <a:cs typeface="Arial"/>
              </a:rPr>
              <a:t>ype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  <a:p>
            <a:pPr marL="832485" indent="-287020">
              <a:lnSpc>
                <a:spcPts val="1905"/>
              </a:lnSpc>
              <a:spcBef>
                <a:spcPts val="70"/>
              </a:spcBef>
              <a:buFontTx/>
              <a:buChar char="–"/>
              <a:tabLst>
                <a:tab pos="832485" algn="l"/>
                <a:tab pos="833119" algn="l"/>
              </a:tabLst>
            </a:pP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What kind of exercise </a:t>
            </a: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you</a:t>
            </a:r>
            <a:r>
              <a:rPr sz="1600" spc="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choose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 marL="832485" indent="-287020">
              <a:lnSpc>
                <a:spcPts val="3345"/>
              </a:lnSpc>
              <a:buFontTx/>
              <a:buChar char="–"/>
              <a:tabLst>
                <a:tab pos="833119" algn="l"/>
              </a:tabLst>
            </a:pPr>
            <a:r>
              <a:rPr sz="2800" spc="-20" dirty="0">
                <a:solidFill>
                  <a:prstClr val="black"/>
                </a:solidFill>
                <a:latin typeface="Arial"/>
                <a:cs typeface="Arial"/>
              </a:rPr>
              <a:t>Walking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45692" y="27178"/>
            <a:ext cx="18694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FITT</a:t>
            </a:r>
            <a:r>
              <a:rPr sz="2400" b="1" spc="-1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formula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71788" y="5439155"/>
            <a:ext cx="1216152" cy="1059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986773" y="1083597"/>
            <a:ext cx="1198118" cy="950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907780" y="2505455"/>
            <a:ext cx="1342644" cy="10165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215628" y="3872484"/>
            <a:ext cx="726948" cy="9860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82949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90421" y="2156432"/>
            <a:ext cx="2169461" cy="44234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45691" y="25654"/>
            <a:ext cx="10706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10" dirty="0"/>
              <a:t>But….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1709725" y="589942"/>
            <a:ext cx="4388485" cy="14528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6985" algn="ctr">
              <a:lnSpc>
                <a:spcPct val="130000"/>
              </a:lnSpc>
              <a:spcBef>
                <a:spcPts val="105"/>
              </a:spcBef>
            </a:pP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Girl,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100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kg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1.75 m  </a:t>
            </a:r>
            <a:r>
              <a:rPr sz="2400" b="1" spc="-15" dirty="0">
                <a:solidFill>
                  <a:prstClr val="black"/>
                </a:solidFill>
                <a:latin typeface="Arial"/>
                <a:cs typeface="Arial"/>
              </a:rPr>
              <a:t>Walking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at 4.5 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km/h for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30</a:t>
            </a:r>
            <a:r>
              <a:rPr sz="2400" b="1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min 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Burns 215 kcal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and </a:t>
            </a:r>
            <a:r>
              <a:rPr sz="2400" b="1" spc="-75" dirty="0">
                <a:solidFill>
                  <a:srgbClr val="006FC0"/>
                </a:solidFill>
                <a:latin typeface="Arial"/>
                <a:cs typeface="Arial"/>
              </a:rPr>
              <a:t>11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g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of</a:t>
            </a:r>
            <a:r>
              <a:rPr sz="2400" b="1" spc="5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fat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63917" y="1058545"/>
            <a:ext cx="3361054" cy="97726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4445" algn="ctr">
              <a:spcBef>
                <a:spcPts val="965"/>
              </a:spcBef>
            </a:pP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Croissant,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70 g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ts val="870"/>
              </a:spcBef>
            </a:pP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212 kcal and 10 </a:t>
            </a:r>
            <a:r>
              <a:rPr sz="2400" b="1" dirty="0">
                <a:solidFill>
                  <a:srgbClr val="006FC0"/>
                </a:solidFill>
                <a:latin typeface="Arial"/>
                <a:cs typeface="Arial"/>
              </a:rPr>
              <a:t>g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of</a:t>
            </a:r>
            <a:r>
              <a:rPr sz="24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fat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408139" y="2948907"/>
            <a:ext cx="2830878" cy="28430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66763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3CC"/>
            </a:gs>
            <a:gs pos="100000">
              <a:srgbClr val="0018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4708525" y="422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2400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992313" y="2009775"/>
            <a:ext cx="8280400" cy="311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Nota bene.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Camminando si consuma 1 caloria per Kg di peso per ogni chilometro percorso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2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Esempio.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90 Kg x 5 Km = 450 calorie.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10 giorni 4500 calorie, 500 grammi di peso 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378003" y="182564"/>
            <a:ext cx="7364558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L’attività fisica riduce il grasso corporeo </a:t>
            </a:r>
          </a:p>
        </p:txBody>
      </p:sp>
    </p:spTree>
    <p:extLst>
      <p:ext uri="{BB962C8B-B14F-4D97-AF65-F5344CB8AC3E}">
        <p14:creationId xmlns:p14="http://schemas.microsoft.com/office/powerpoint/2010/main" val="12371540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2674939" y="214314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 dirty="0">
                <a:solidFill>
                  <a:srgbClr val="333399"/>
                </a:solidFill>
              </a:rPr>
              <a:t>PRINCIPI DELLA PRESCRIZIONE DELL’ESERCIZIO FISICO: </a:t>
            </a:r>
            <a:br>
              <a:rPr lang="it-IT" altLang="it-IT" sz="2800" b="1" dirty="0">
                <a:solidFill>
                  <a:srgbClr val="333399"/>
                </a:solidFill>
              </a:rPr>
            </a:br>
            <a:r>
              <a:rPr lang="it-IT" altLang="it-IT" sz="2800" b="1" dirty="0">
                <a:solidFill>
                  <a:srgbClr val="333399"/>
                </a:solidFill>
              </a:rPr>
              <a:t>IL DIABETE TIPO 2</a:t>
            </a: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981200" y="2017713"/>
            <a:ext cx="849788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r>
              <a:rPr lang="it-IT" altLang="it-IT" sz="2400">
                <a:solidFill>
                  <a:srgbClr val="3333CC"/>
                </a:solidFill>
              </a:rPr>
              <a:t> 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8518525" y="55943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981200" y="2057400"/>
            <a:ext cx="74676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00"/>
                </a:solidFill>
              </a:rPr>
              <a:t>DIABETE</a:t>
            </a:r>
            <a:r>
              <a:rPr lang="it-IT" altLang="it-IT">
                <a:effectLst>
                  <a:outerShdw blurRad="38100" dist="38100" dir="2700000" algn="tl">
                    <a:srgbClr val="C0C0C0"/>
                  </a:outerShdw>
                </a:effectLst>
              </a:rPr>
              <a:t>: alterazione del metabolismo intermedio ed in particolare dell’ omeostasi glicemica a seguito di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effectLst>
                  <a:outerShdw blurRad="38100" dist="38100" dir="2700000" algn="tl">
                    <a:srgbClr val="C0C0C0"/>
                  </a:outerShdw>
                </a:effectLst>
              </a:rPr>
              <a:t>1) insufficiente increzione di insulina da parte del pancreas endocrino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effectLst>
                  <a:outerShdw blurRad="38100" dist="38100" dir="2700000" algn="tl">
                    <a:srgbClr val="C0C0C0"/>
                  </a:outerShdw>
                </a:effectLst>
              </a:rPr>
              <a:t>2) insufficiente azione della stessa nelle cellule bersaglio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effectLst>
                  <a:outerShdw blurRad="38100" dist="38100" dir="2700000" algn="tl">
                    <a:srgbClr val="C0C0C0"/>
                  </a:outerShdw>
                </a:effectLst>
              </a:rPr>
              <a:t>3) combinazione di entrambe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76676"/>
            <a:ext cx="3886200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989748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2674939" y="214314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333399"/>
                </a:solidFill>
              </a:rPr>
              <a:t>PRINCIPI DELLA PRESCRIZIONE DELL’ESERCIZIO FISICO: </a:t>
            </a:r>
            <a:br>
              <a:rPr lang="it-IT" altLang="it-IT" sz="2800" b="1">
                <a:solidFill>
                  <a:srgbClr val="333399"/>
                </a:solidFill>
              </a:rPr>
            </a:br>
            <a:r>
              <a:rPr lang="it-IT" altLang="it-IT" sz="2800" b="1">
                <a:solidFill>
                  <a:srgbClr val="333399"/>
                </a:solidFill>
              </a:rPr>
              <a:t>IL DIABETE TIPO 2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981200" y="2017713"/>
            <a:ext cx="849788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r>
              <a:rPr lang="it-IT" altLang="it-IT" sz="2400">
                <a:solidFill>
                  <a:srgbClr val="3333CC"/>
                </a:solidFill>
              </a:rPr>
              <a:t> 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60000"/>
            </a:pPr>
            <a:endParaRPr lang="it-IT" altLang="it-IT" sz="2400">
              <a:solidFill>
                <a:srgbClr val="3333CC"/>
              </a:solidFill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8518525" y="55943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2133600" y="2362201"/>
            <a:ext cx="731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1981200" y="3048001"/>
            <a:ext cx="640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2133600" y="2286001"/>
            <a:ext cx="6705600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INSULINO RESISTENZA</a:t>
            </a:r>
            <a:r>
              <a:rPr lang="it-IT" altLang="it-IT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(definizione):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Condizione  in cui l’ insulina esercita un effetto biologico inferiore a quello atteso.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Può coinvolgere tutti i tessuti (fegato, muscolo scheletrico, adipe) o solo uno di questi (es muscolo); può inoltre coinvolgere tutti i processi biologici di cui si occupa l’insulina (metabolismo glicidico, protidico, lipidico) o solo uno di questi (in genere quello glicidico, con minor effetto ipoglicemizzante)</a:t>
            </a:r>
          </a:p>
        </p:txBody>
      </p:sp>
    </p:spTree>
    <p:extLst>
      <p:ext uri="{BB962C8B-B14F-4D97-AF65-F5344CB8AC3E}">
        <p14:creationId xmlns:p14="http://schemas.microsoft.com/office/powerpoint/2010/main" val="111986579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3700</Words>
  <Application>Microsoft Office PowerPoint</Application>
  <PresentationFormat>Widescreen</PresentationFormat>
  <Paragraphs>950</Paragraphs>
  <Slides>77</Slides>
  <Notes>22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23</vt:i4>
      </vt:variant>
      <vt:variant>
        <vt:lpstr>Tema</vt:lpstr>
      </vt:variant>
      <vt:variant>
        <vt:i4>13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77</vt:i4>
      </vt:variant>
    </vt:vector>
  </HeadingPairs>
  <TitlesOfParts>
    <vt:vector size="114" baseType="lpstr">
      <vt:lpstr>Microsoft YaHei</vt:lpstr>
      <vt:lpstr>Arial</vt:lpstr>
      <vt:lpstr>Arial Narrow</vt:lpstr>
      <vt:lpstr>Arial Unicode MS</vt:lpstr>
      <vt:lpstr>Arial-BoldMT</vt:lpstr>
      <vt:lpstr>ArialMT</vt:lpstr>
      <vt:lpstr>Bangle</vt:lpstr>
      <vt:lpstr>Calibri</vt:lpstr>
      <vt:lpstr>Calibri Light</vt:lpstr>
      <vt:lpstr>Century Gothic</vt:lpstr>
      <vt:lpstr>Comic Sans MS</vt:lpstr>
      <vt:lpstr>Helvetica</vt:lpstr>
      <vt:lpstr>Helvetica-Bold</vt:lpstr>
      <vt:lpstr>OpenSans</vt:lpstr>
      <vt:lpstr>Segoe UI</vt:lpstr>
      <vt:lpstr>Symbol</vt:lpstr>
      <vt:lpstr>Tahoma</vt:lpstr>
      <vt:lpstr>Times</vt:lpstr>
      <vt:lpstr>Times New Roman</vt:lpstr>
      <vt:lpstr>TradeGothicLTStd</vt:lpstr>
      <vt:lpstr>UniversATT-Bold</vt:lpstr>
      <vt:lpstr>Wingdings</vt:lpstr>
      <vt:lpstr>Wingdings 3</vt:lpstr>
      <vt:lpstr>Tema di Office</vt:lpstr>
      <vt:lpstr>1_Tema di Office</vt:lpstr>
      <vt:lpstr>Struttura predefinita</vt:lpstr>
      <vt:lpstr>1_Struttura predefinita</vt:lpstr>
      <vt:lpstr>Blank</vt:lpstr>
      <vt:lpstr>1_Blank</vt:lpstr>
      <vt:lpstr>2_Blank</vt:lpstr>
      <vt:lpstr>1_Office Theme</vt:lpstr>
      <vt:lpstr>2_Office Theme</vt:lpstr>
      <vt:lpstr>3_Office Theme</vt:lpstr>
      <vt:lpstr>4_Office Theme</vt:lpstr>
      <vt:lpstr>Office Theme</vt:lpstr>
      <vt:lpstr>2_Tema di Office</vt:lpstr>
      <vt:lpstr>Grafico</vt:lpstr>
      <vt:lpstr>Lezione magistrale diabete tipo 2 31 marzo 2020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ATTIVITA` FISICA ADATTATA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Inizio lezione del 17 aprile 2020</vt:lpstr>
      <vt:lpstr>Presentazione standard di PowerPoint</vt:lpstr>
      <vt:lpstr>Presentazione standard di PowerPoint</vt:lpstr>
      <vt:lpstr>Diabete tipo II Effetti dell’ Esercizio</vt:lpstr>
      <vt:lpstr>Diabete tipo II Effetti dell’ Esercizio</vt:lpstr>
      <vt:lpstr>Esercizio Raccomandato al paziente con NIDDM</vt:lpstr>
      <vt:lpstr>Valori medi glicemici pre e post esercizio,  a T0 e T24 in 84 pz con DMT2</vt:lpstr>
      <vt:lpstr>Presentazione standard di PowerPoint</vt:lpstr>
      <vt:lpstr>Campus per persone con Diabete Spiaggia Romea 11-13 settembre 2015</vt:lpstr>
      <vt:lpstr>Presentazione standard di PowerPoint</vt:lpstr>
      <vt:lpstr>Presentazione standard di PowerPoint</vt:lpstr>
      <vt:lpstr>Campus per persone con Diabete Spiaggia Romea 11-13 settembre 2015</vt:lpstr>
      <vt:lpstr>Presentazione standard di PowerPoint</vt:lpstr>
      <vt:lpstr>Campus per persone con Diabete Spiaggia Romea 11-13 settembre 2015 </vt:lpstr>
      <vt:lpstr>Presentazione standard di PowerPoint</vt:lpstr>
      <vt:lpstr>Causes of obesity</vt:lpstr>
      <vt:lpstr>Treatments</vt:lpstr>
      <vt:lpstr>Lezione SC. Motorie magistrale del 17 Aprile 2020</vt:lpstr>
      <vt:lpstr>Consequences of obesity</vt:lpstr>
      <vt:lpstr>Consequences of obesity</vt:lpstr>
      <vt:lpstr>Consequences of obesity</vt:lpstr>
      <vt:lpstr>Daily energy expenditure</vt:lpstr>
      <vt:lpstr>Daily energy expenditure</vt:lpstr>
      <vt:lpstr>Presentazione standard di PowerPoint</vt:lpstr>
      <vt:lpstr>Presentazione standard di PowerPoint</vt:lpstr>
      <vt:lpstr>Daily energy expenditure</vt:lpstr>
      <vt:lpstr>Frequency</vt:lpstr>
      <vt:lpstr>Intensity</vt:lpstr>
      <vt:lpstr>Intensity How hard you exercise</vt:lpstr>
      <vt:lpstr>Intensity</vt:lpstr>
      <vt:lpstr>Intensity How hard you exercise</vt:lpstr>
      <vt:lpstr>Intensity</vt:lpstr>
      <vt:lpstr>Intensity How hard you exercise</vt:lpstr>
      <vt:lpstr>Intensity How hard you exercise</vt:lpstr>
      <vt:lpstr>Time How long you exercise</vt:lpstr>
      <vt:lpstr>Intensity and Time</vt:lpstr>
      <vt:lpstr>Intensity and Time</vt:lpstr>
      <vt:lpstr>Presentazione standard di PowerPoint</vt:lpstr>
      <vt:lpstr>Type What kind of exercise you choose</vt:lpstr>
      <vt:lpstr>Type What kind of exercise you choose</vt:lpstr>
      <vt:lpstr>Type What kind of exercise you choose</vt:lpstr>
      <vt:lpstr>Type What kind of exercise you choose</vt:lpstr>
      <vt:lpstr>Type What kind of exercise you choose</vt:lpstr>
      <vt:lpstr>Frequency</vt:lpstr>
      <vt:lpstr>But….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Lezione magistrale diabete tipo 2</dc:title>
  <dc:creator>utente</dc:creator>
  <cp:lastModifiedBy>utente</cp:lastModifiedBy>
  <cp:revision>22</cp:revision>
  <dcterms:created xsi:type="dcterms:W3CDTF">2020-03-28T15:46:25Z</dcterms:created>
  <dcterms:modified xsi:type="dcterms:W3CDTF">2020-04-16T14:42:02Z</dcterms:modified>
</cp:coreProperties>
</file>