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64" r:id="rId11"/>
    <p:sldMasterId id="2147483770" r:id="rId12"/>
  </p:sldMasterIdLst>
  <p:notesMasterIdLst>
    <p:notesMasterId r:id="rId60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1607369296146"/>
          <c:y val="0.13398145820055082"/>
          <c:w val="0.7409366797900262"/>
          <c:h val="0.75732470941132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101</c:v>
                </c:pt>
                <c:pt idx="1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0-4178-A3B4-253D0A07B5D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92.4</c:v>
                </c:pt>
                <c:pt idx="1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0-4178-A3B4-253D0A07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991976"/>
        <c:axId val="240938448"/>
      </c:barChart>
      <c:catAx>
        <c:axId val="270991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8448"/>
        <c:crosses val="autoZero"/>
        <c:auto val="1"/>
        <c:lblAlgn val="ctr"/>
        <c:lblOffset val="100"/>
        <c:noMultiLvlLbl val="0"/>
      </c:catAx>
      <c:valAx>
        <c:axId val="240938448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KG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991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0984249613298"/>
          <c:y val="8.3957106617783245E-2"/>
          <c:w val="0.71364394737282077"/>
          <c:h val="0.78949535238226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'Foglio1'!$B$1</c:f>
              <c:strCache>
                <c:ptCount val="1"/>
                <c:pt idx="0">
                  <c:v>To</c:v>
                </c:pt>
              </c:strCache>
            </c:strRef>
          </c:tx>
          <c:invertIfNegative val="0"/>
          <c:cat>
            <c:strRef>
              <c:f>'Foglio1'!$A$2:$A$3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'Foglio1'!$B$2:$B$3</c:f>
              <c:numCache>
                <c:formatCode>General</c:formatCode>
                <c:ptCount val="2"/>
                <c:pt idx="0">
                  <c:v>110.8</c:v>
                </c:pt>
                <c:pt idx="1">
                  <c:v>107.8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7-4720-9B8E-C1B0AB73CDF7}"/>
            </c:ext>
          </c:extLst>
        </c:ser>
        <c:ser>
          <c:idx val="1"/>
          <c:order val="1"/>
          <c:tx>
            <c:strRef>
              <c:f>'Foglio1'!$C$1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'Foglio1'!$A$2:$A$3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'Foglio1'!$C$2:$C$3</c:f>
              <c:numCache>
                <c:formatCode>General</c:formatCode>
                <c:ptCount val="2"/>
                <c:pt idx="0">
                  <c:v>102.9</c:v>
                </c:pt>
                <c:pt idx="1">
                  <c:v>106.8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7-4720-9B8E-C1B0AB73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240937272"/>
        <c:axId val="240936880"/>
      </c:barChart>
      <c:catAx>
        <c:axId val="240937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6880"/>
        <c:crosses val="autoZero"/>
        <c:auto val="1"/>
        <c:lblAlgn val="ctr"/>
        <c:lblOffset val="100"/>
        <c:noMultiLvlLbl val="0"/>
      </c:catAx>
      <c:valAx>
        <c:axId val="240936880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CM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0937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4379113414844"/>
          <c:y val="3.3581653357160138E-2"/>
          <c:w val="0.75582795869109565"/>
          <c:h val="0.82905828260829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4-4215-A134-06187401528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34.200000000000003</c:v>
                </c:pt>
                <c:pt idx="1">
                  <c:v>34.800000000000004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4-4215-A134-061874015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axId val="240935312"/>
        <c:axId val="240936096"/>
      </c:barChart>
      <c:catAx>
        <c:axId val="240935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6096"/>
        <c:crosses val="autoZero"/>
        <c:auto val="1"/>
        <c:lblAlgn val="ctr"/>
        <c:lblOffset val="100"/>
        <c:noMultiLvlLbl val="0"/>
      </c:catAx>
      <c:valAx>
        <c:axId val="240936096"/>
        <c:scaling>
          <c:orientation val="minMax"/>
          <c:max val="43"/>
          <c:min val="2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KG/m</a:t>
                </a:r>
                <a:r>
                  <a:rPr lang="it-IT">
                    <a:latin typeface="Calibri"/>
                  </a:rPr>
                  <a:t>²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3.121011883564808E-2"/>
              <c:y val="0.42162133988570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935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8795248716801"/>
          <c:y val="5.1412313918775467E-2"/>
          <c:w val="0.7762727867207726"/>
          <c:h val="0.8414545891687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112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5-4C22-82A2-C7B2CAC625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100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5-4C22-82A2-C7B2CAC62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12760"/>
        <c:axId val="236227336"/>
      </c:barChart>
      <c:catAx>
        <c:axId val="238212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227336"/>
        <c:crosses val="autoZero"/>
        <c:auto val="1"/>
        <c:lblAlgn val="ctr"/>
        <c:lblOffset val="100"/>
        <c:noMultiLvlLbl val="0"/>
      </c:catAx>
      <c:valAx>
        <c:axId val="236227336"/>
        <c:scaling>
          <c:orientation val="minMax"/>
          <c:max val="150"/>
          <c:min val="7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mg/dl</a:t>
                </a:r>
              </a:p>
            </c:rich>
          </c:tx>
          <c:layout>
            <c:manualLayout>
              <c:xMode val="edge"/>
              <c:yMode val="edge"/>
              <c:x val="0"/>
              <c:y val="0.61703654548893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212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44652172489559E-2"/>
          <c:y val="7.3760779902512355E-2"/>
          <c:w val="0.82806817596998239"/>
          <c:h val="0.8234228413755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6.4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AC0-9C7D-74EBFCB014B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6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E-4AC0-9C7D-74EBFCB01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224592"/>
        <c:axId val="236226160"/>
      </c:barChart>
      <c:catAx>
        <c:axId val="236224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226160"/>
        <c:crosses val="autoZero"/>
        <c:auto val="1"/>
        <c:lblAlgn val="ctr"/>
        <c:lblOffset val="100"/>
        <c:noMultiLvlLbl val="0"/>
      </c:catAx>
      <c:valAx>
        <c:axId val="236226160"/>
        <c:scaling>
          <c:orientation val="minMax"/>
          <c:max val="8"/>
          <c:min val="4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sz="1400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6224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</cdr:x>
      <cdr:y>0.89474</cdr:y>
    </cdr:from>
    <cdr:to>
      <cdr:x>0.5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64096" y="244827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INTERVENTO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0.60345</cdr:x>
      <cdr:y>0.92105</cdr:y>
    </cdr:from>
    <cdr:to>
      <cdr:x>0.84483</cdr:x>
      <cdr:y>0.97368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520280" y="2520280"/>
          <a:ext cx="100811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0.58621</cdr:x>
      <cdr:y>0.89474</cdr:y>
    </cdr:from>
    <cdr:to>
      <cdr:x>0.87931</cdr:x>
      <cdr:y>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448272" y="244827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COUNSELING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0.2069</cdr:x>
      <cdr:y>0.15789</cdr:y>
    </cdr:from>
    <cdr:to>
      <cdr:x>0.44828</cdr:x>
      <cdr:y>0.28947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64096" y="43204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P= &lt;0.0001</a:t>
          </a:r>
          <a:endParaRPr lang="it-IT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0.56923</cdr:x>
      <cdr:y>0</cdr:y>
    </cdr:from>
    <cdr:to>
      <cdr:x>0.78462</cdr:x>
      <cdr:y>0.13889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64296" y="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en-US" sz="1400" dirty="0"/>
            <a:t>P =ns</a:t>
          </a:r>
          <a:endParaRPr lang="it-IT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7B34-8F31-4A5E-A7AF-284B0AAF103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7953-2BE6-4530-BB1F-7E4E46538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29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567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06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93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54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126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516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429A9-A98C-46D0-A8B0-F8631B6232E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44BF6-93E2-4F29-8E57-A9F7B9E8D7C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F2F107-70F8-4275-8A18-B85EF41AEC5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2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45B9A-2319-4B56-997C-B315191B976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1C2129C3-101C-4FF1-AE31-D0CAC4DE845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385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9C49955-85C9-4C00-B5F0-C0804F9691E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8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9C7A3-12B1-4535-9972-5066B372A55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1775" cy="3984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45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8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129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436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698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360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03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01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554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5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5961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64991-278B-4260-9473-D3B2854A358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91B92-BCBD-457D-B7D6-C1E694DB69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5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F06DF2-25DB-4882-9FA8-87FEC97C844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D879E-4C57-417A-A044-7F8E05F9441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91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40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2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9266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70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23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851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61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1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0055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073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19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39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446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784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320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4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64CA0-4E53-44F0-A6AB-203BD9DA46BF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C2BA5-E771-4426-90BB-E6D9EA1EBB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5CD1-1238-4C4E-9000-5DC234166BEA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360ED-96F5-4D34-A0CE-B4ED2E37DCD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2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4B664-994B-4810-ABA3-9EA1E75C17AC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A4BFA-3679-4A3C-9C1B-42DD32E27F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8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841AA-555A-4CCC-8ADA-6E0A955EFD33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E271FB-0A01-4185-AAF3-BA120D30BB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5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4DC6E-761B-48AB-AD5F-D755F138B6F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BC6B9-5529-4E4E-A45A-654C7D120F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2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119F3-BC31-4FD1-88A0-6022E4FA33D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28D73-6FFF-4E65-B953-B310A4E2D8A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8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48578-21A7-40BB-ADCD-5EEC48D80DB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91C7-CD75-46A5-87E4-CA7E933AC2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38C4C-5522-4CAF-A279-21497F95AD6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82CFF-41B5-4A0B-B460-899B398C8A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88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EF5A-E159-426F-A1D5-53EA6D69CC0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8BD26-E033-4C11-B718-229E767EE03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7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64991-278B-4260-9473-D3B2854A358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91B92-BCBD-457D-B7D6-C1E694DB69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2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F06DF2-25DB-4882-9FA8-87FEC97C844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D879E-4C57-417A-A044-7F8E05F9441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58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64CA0-4E53-44F0-A6AB-203BD9DA46BF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C2BA5-E771-4426-90BB-E6D9EA1EBB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2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5CD1-1238-4C4E-9000-5DC234166BEA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360ED-96F5-4D34-A0CE-B4ED2E37DCD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39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4B664-994B-4810-ABA3-9EA1E75C17AC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A4BFA-3679-4A3C-9C1B-42DD32E27F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7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841AA-555A-4CCC-8ADA-6E0A955EFD33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E271FB-0A01-4185-AAF3-BA120D30BB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4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4DC6E-761B-48AB-AD5F-D755F138B6F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BC6B9-5529-4E4E-A45A-654C7D120F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6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119F3-BC31-4FD1-88A0-6022E4FA33D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28D73-6FFF-4E65-B953-B310A4E2D8A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46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48578-21A7-40BB-ADCD-5EEC48D80DB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91C7-CD75-46A5-87E4-CA7E933AC2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542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38C4C-5522-4CAF-A279-21497F95AD6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82CFF-41B5-4A0B-B460-899B398C8A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EF5A-E159-426F-A1D5-53EA6D69CC0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8BD26-E033-4C11-B718-229E767EE03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0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64991-278B-4260-9473-D3B2854A358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91B92-BCBD-457D-B7D6-C1E694DB69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01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F06DF2-25DB-4882-9FA8-87FEC97C844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D879E-4C57-417A-A044-7F8E05F9441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31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69A55-2646-4FFE-81B2-0FB0B2C8F5E6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01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D1BEA-D7F1-403B-B5AE-DA3BDCC1E1E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CC93D-18B2-49B9-BF1A-7E9078FC54A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32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50438-D29F-457A-838A-55F56558D3D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75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62060-C3C4-4E60-B24F-C0FF26E2EE6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8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C93799-C0D3-4452-90FE-E3FFEA91043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82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826DF-D938-4513-9F40-95C251C0221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1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6E87F-E511-442D-882F-43D1D538F34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87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6290F-C530-4180-9A0B-242F7A5D3F7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01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94ED3-D32E-4BBE-94D9-FEA7F1C44E0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30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4BB2A-FEEC-4382-A89E-FD105D1B317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37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58B07-C8D0-4100-81F0-0BBADBED70D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9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69A55-2646-4FFE-81B2-0FB0B2C8F5E6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472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D1BEA-D7F1-403B-B5AE-DA3BDCC1E1E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14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CC93D-18B2-49B9-BF1A-7E9078FC54A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33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50438-D29F-457A-838A-55F56558D3D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6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485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62060-C3C4-4E60-B24F-C0FF26E2EE6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96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C93799-C0D3-4452-90FE-E3FFEA91043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13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826DF-D938-4513-9F40-95C251C0221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1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6E87F-E511-442D-882F-43D1D538F34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99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6290F-C530-4180-9A0B-242F7A5D3F7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95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94ED3-D32E-4BBE-94D9-FEA7F1C44E0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38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4BB2A-FEEC-4382-A89E-FD105D1B317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07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58B07-C8D0-4100-81F0-0BBADBED70D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203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0055-867D-453D-B431-613C341F460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21670"/>
      </p:ext>
    </p:extLst>
  </p:cSld>
  <p:clrMapOvr>
    <a:masterClrMapping/>
  </p:clrMapOvr>
  <p:transition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A7F4D-0766-4843-BF08-6C299FB3159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22381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25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D0A97-5CFC-4802-A59E-7C51308A43A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2098"/>
      </p:ext>
    </p:extLst>
  </p:cSld>
  <p:clrMapOvr>
    <a:masterClrMapping/>
  </p:clrMapOvr>
  <p:transition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B7F6E-B485-4E5D-B2CC-89B0C81649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70529"/>
      </p:ext>
    </p:extLst>
  </p:cSld>
  <p:clrMapOvr>
    <a:masterClrMapping/>
  </p:clrMapOvr>
  <p:transition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E07C7-714D-4E95-9B2C-03B6B31BC77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89097"/>
      </p:ext>
    </p:extLst>
  </p:cSld>
  <p:clrMapOvr>
    <a:masterClrMapping/>
  </p:clrMapOvr>
  <p:transition>
    <p:pull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DA759-2A5C-4D6F-8521-EE56450CF19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58656"/>
      </p:ext>
    </p:extLst>
  </p:cSld>
  <p:clrMapOvr>
    <a:masterClrMapping/>
  </p:clrMapOvr>
  <p:transition>
    <p:pull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A8CD9-3236-42DA-8AC1-F2F7F4F13C1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21194"/>
      </p:ext>
    </p:extLst>
  </p:cSld>
  <p:clrMapOvr>
    <a:masterClrMapping/>
  </p:clrMapOvr>
  <p:transition>
    <p:pull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A287A-D374-420C-83B9-3366473A272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01673"/>
      </p:ext>
    </p:extLst>
  </p:cSld>
  <p:clrMapOvr>
    <a:masterClrMapping/>
  </p:clrMapOvr>
  <p:transition>
    <p:pull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02531-DEFB-4779-BE31-C38A5B4DC8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67816"/>
      </p:ext>
    </p:extLst>
  </p:cSld>
  <p:clrMapOvr>
    <a:masterClrMapping/>
  </p:clrMapOvr>
  <p:transition>
    <p:pull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207A8-4EA0-4569-BBBA-783635D33E0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18606"/>
      </p:ext>
    </p:extLst>
  </p:cSld>
  <p:clrMapOvr>
    <a:masterClrMapping/>
  </p:clrMapOvr>
  <p:transition>
    <p:pull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8BA8E-1601-49F9-85D3-66E3DBE017C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38851"/>
      </p:ext>
    </p:extLst>
  </p:cSld>
  <p:clrMapOvr>
    <a:masterClrMapping/>
  </p:clrMapOvr>
  <p:transition>
    <p:pull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0055-867D-453D-B431-613C341F460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81094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5033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A7F4D-0766-4843-BF08-6C299FB3159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68468"/>
      </p:ext>
    </p:extLst>
  </p:cSld>
  <p:clrMapOvr>
    <a:masterClrMapping/>
  </p:clrMapOvr>
  <p:transition>
    <p:pull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D0A97-5CFC-4802-A59E-7C51308A43A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76537"/>
      </p:ext>
    </p:extLst>
  </p:cSld>
  <p:clrMapOvr>
    <a:masterClrMapping/>
  </p:clrMapOvr>
  <p:transition>
    <p:pull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B7F6E-B485-4E5D-B2CC-89B0C81649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57397"/>
      </p:ext>
    </p:extLst>
  </p:cSld>
  <p:clrMapOvr>
    <a:masterClrMapping/>
  </p:clrMapOvr>
  <p:transition>
    <p:pull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E07C7-714D-4E95-9B2C-03B6B31BC77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60687"/>
      </p:ext>
    </p:extLst>
  </p:cSld>
  <p:clrMapOvr>
    <a:masterClrMapping/>
  </p:clrMapOvr>
  <p:transition>
    <p:pull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DA759-2A5C-4D6F-8521-EE56450CF19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8263"/>
      </p:ext>
    </p:extLst>
  </p:cSld>
  <p:clrMapOvr>
    <a:masterClrMapping/>
  </p:clrMapOvr>
  <p:transition>
    <p:pull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A8CD9-3236-42DA-8AC1-F2F7F4F13C1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80455"/>
      </p:ext>
    </p:extLst>
  </p:cSld>
  <p:clrMapOvr>
    <a:masterClrMapping/>
  </p:clrMapOvr>
  <p:transition>
    <p:pull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A287A-D374-420C-83B9-3366473A272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76113"/>
      </p:ext>
    </p:extLst>
  </p:cSld>
  <p:clrMapOvr>
    <a:masterClrMapping/>
  </p:clrMapOvr>
  <p:transition>
    <p:pull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02531-DEFB-4779-BE31-C38A5B4DC8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6003"/>
      </p:ext>
    </p:extLst>
  </p:cSld>
  <p:clrMapOvr>
    <a:masterClrMapping/>
  </p:clrMapOvr>
  <p:transition>
    <p:pull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207A8-4EA0-4569-BBBA-783635D33E0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57564"/>
      </p:ext>
    </p:extLst>
  </p:cSld>
  <p:clrMapOvr>
    <a:masterClrMapping/>
  </p:clrMapOvr>
  <p:transition>
    <p:pull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8BA8E-1601-49F9-85D3-66E3DBE017C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77191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416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0055-867D-453D-B431-613C341F460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58001"/>
      </p:ext>
    </p:extLst>
  </p:cSld>
  <p:clrMapOvr>
    <a:masterClrMapping/>
  </p:clrMapOvr>
  <p:transition>
    <p:pull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A7F4D-0766-4843-BF08-6C299FB3159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56255"/>
      </p:ext>
    </p:extLst>
  </p:cSld>
  <p:clrMapOvr>
    <a:masterClrMapping/>
  </p:clrMapOvr>
  <p:transition>
    <p:pull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D0A97-5CFC-4802-A59E-7C51308A43A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24318"/>
      </p:ext>
    </p:extLst>
  </p:cSld>
  <p:clrMapOvr>
    <a:masterClrMapping/>
  </p:clrMapOvr>
  <p:transition>
    <p:pull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B7F6E-B485-4E5D-B2CC-89B0C81649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58334"/>
      </p:ext>
    </p:extLst>
  </p:cSld>
  <p:clrMapOvr>
    <a:masterClrMapping/>
  </p:clrMapOvr>
  <p:transition>
    <p:pull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E07C7-714D-4E95-9B2C-03B6B31BC77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92913"/>
      </p:ext>
    </p:extLst>
  </p:cSld>
  <p:clrMapOvr>
    <a:masterClrMapping/>
  </p:clrMapOvr>
  <p:transition>
    <p:pull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DA759-2A5C-4D6F-8521-EE56450CF19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66635"/>
      </p:ext>
    </p:extLst>
  </p:cSld>
  <p:clrMapOvr>
    <a:masterClrMapping/>
  </p:clrMapOvr>
  <p:transition>
    <p:pull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A8CD9-3236-42DA-8AC1-F2F7F4F13C1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56940"/>
      </p:ext>
    </p:extLst>
  </p:cSld>
  <p:clrMapOvr>
    <a:masterClrMapping/>
  </p:clrMapOvr>
  <p:transition>
    <p:pull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A287A-D374-420C-83B9-3366473A272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30732"/>
      </p:ext>
    </p:extLst>
  </p:cSld>
  <p:clrMapOvr>
    <a:masterClrMapping/>
  </p:clrMapOvr>
  <p:transition>
    <p:pull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02531-DEFB-4779-BE31-C38A5B4DC81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53727"/>
      </p:ext>
    </p:extLst>
  </p:cSld>
  <p:clrMapOvr>
    <a:masterClrMapping/>
  </p:clrMapOvr>
  <p:transition>
    <p:pull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207A8-4EA0-4569-BBBA-783635D33E0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38424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1378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8BA8E-1601-49F9-85D3-66E3DBE017C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68661"/>
      </p:ext>
    </p:extLst>
  </p:cSld>
  <p:clrMapOvr>
    <a:masterClrMapping/>
  </p:clrMapOvr>
  <p:transition>
    <p:pull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64CA0-4E53-44F0-A6AB-203BD9DA46BF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C2BA5-E771-4426-90BB-E6D9EA1EBB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09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5CD1-1238-4C4E-9000-5DC234166BEA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360ED-96F5-4D34-A0CE-B4ED2E37DCD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60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4B664-994B-4810-ABA3-9EA1E75C17AC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A4BFA-3679-4A3C-9C1B-42DD32E27F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13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841AA-555A-4CCC-8ADA-6E0A955EFD33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E271FB-0A01-4185-AAF3-BA120D30BB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13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4DC6E-761B-48AB-AD5F-D755F138B6F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BC6B9-5529-4E4E-A45A-654C7D120F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878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119F3-BC31-4FD1-88A0-6022E4FA33D0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28D73-6FFF-4E65-B953-B310A4E2D8A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486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48578-21A7-40BB-ADCD-5EEC48D80DB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91C7-CD75-46A5-87E4-CA7E933AC2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48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38C4C-5522-4CAF-A279-21497F95AD6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82CFF-41B5-4A0B-B460-899B398C8A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8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EF5A-E159-426F-A1D5-53EA6D69CC0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8BD26-E033-4C11-B718-229E767EE03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2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62A3-13A4-4F11-8288-46114DEE6802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134E-15EF-4FC2-8039-3DB42C85B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0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015A-4E45-4A77-8263-1EFD28B46A8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D7B40-3987-4684-AD94-13C58B3C4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015A-4E45-4A77-8263-1EFD28B46A8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D7B40-3987-4684-AD94-13C58B3C4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3F07-684A-4414-A8D3-CD8A60E38A9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3F07-684A-4414-A8D3-CD8A60E38A9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6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B6EEEC-BCD0-40FE-A0AC-4EE4451C1DA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B6EEEC-BCD0-40FE-A0AC-4EE4451C1DA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B6EEEC-BCD0-40FE-A0AC-4EE4451C1DA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2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015A-4E45-4A77-8263-1EFD28B46A8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D7B40-3987-4684-AD94-13C58B3C4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90699"/>
            <a:ext cx="9144000" cy="132172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Lezione magistrale diabete tipo 2</a:t>
            </a:r>
            <a:br>
              <a:rPr lang="it-IT" sz="2000" dirty="0" smtClean="0"/>
            </a:br>
            <a:r>
              <a:rPr lang="it-IT" sz="2000" dirty="0" smtClean="0"/>
              <a:t>31 marzo 2020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150524"/>
            <a:ext cx="9144000" cy="3458094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</a:p>
          <a:p>
            <a:r>
              <a:rPr lang="it-IT" dirty="0" smtClean="0"/>
              <a:t>Appunti per la lezione</a:t>
            </a:r>
          </a:p>
          <a:p>
            <a:endParaRPr lang="it-IT" dirty="0"/>
          </a:p>
          <a:p>
            <a:r>
              <a:rPr lang="it-IT" dirty="0" smtClean="0"/>
              <a:t>metabolismo del glucosio</a:t>
            </a:r>
          </a:p>
          <a:p>
            <a:r>
              <a:rPr lang="it-IT" dirty="0" smtClean="0"/>
              <a:t> intensità di esercizio e vie metaboliche</a:t>
            </a:r>
          </a:p>
          <a:p>
            <a:r>
              <a:rPr lang="it-IT" dirty="0" smtClean="0"/>
              <a:t>Come entra il glucosio nelle cellule</a:t>
            </a:r>
          </a:p>
          <a:p>
            <a:r>
              <a:rPr lang="it-IT" dirty="0" smtClean="0"/>
              <a:t>Attività fisica ed esperienze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55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05000" y="2057400"/>
            <a:ext cx="71628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RISPOSTA PERIFERICA ALL’ INSULINA - FISIOLOGIA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La risposta all’ insulina ed in generale della capacità di uptake del glucoso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negli organi bersaglio (in particolare tessuto muscolare) a seguito di modificazioni glicemiche è fisiologicamente e continuamente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variabile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e la sua entità può dipendere da molti fattori.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 fisiologici meccanismi regolatori sono strutturati in modo tale da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aumentare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rapidamente l’efficienza della risposta quando c’è maggiore bisogno (attività fisica, digiuno, ecc) e da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diminuirla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quando invece il corpo è in una situazione di abbondanza (riposo, molta disponibilità di cibo, sovrappeso)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Questa modificazione della risposta è estremamente rapida (ore) nel caso di digiuno/cibo ma risulta abbastanza veloce (pochissimi giorni) anche riguardo alla 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46961161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172200" y="24384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81200" y="2209801"/>
            <a:ext cx="7010400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RISPOSTA PERIFERICA ALL’ INSULINA – FISIOLOGIA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Un ruolo determinante nella risposta periferica all’ insulina lo riveste il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GRASSO VISCERALE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che è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l’adipe dei visceri, della zona addominale e dei fianchi.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grasso corporeo è infatti suddivisibile in: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828800" y="3962400"/>
            <a:ext cx="7086600" cy="271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Times New Roman" panose="02020603050405020304" pitchFamily="18" charset="0"/>
              <a:buAutoNum type="arabicParenR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GRASSO ESSENZIALE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(nel midollo osseo, polmoni, milza, fegato, SNC, intestino). Risulta essere circa il 3% del peso tot in uomini e 12% nella donne. Queste percentuali corrispondono ai valori minimi compatibili con uno stato di salute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2)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GRASSO VISCERALE O DI DEPOSITO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(nel sottocute e nei dintorni dei visceri a scopo protettivo). Risulta essere circa il 12% del peso tot in uomini e 15% nella donna.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28801"/>
            <a:ext cx="15557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41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05000" y="1981201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59264"/>
            <a:ext cx="31242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81200" y="2032001"/>
            <a:ext cx="8421688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RISPOSTA PERIFERICA ALL’ INSULINA – FISIOLOGIA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Oltre al grasso viscerale, altro importante modulatore della risposta periferica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all’insulina ed in generale della capacità di uptake del glucoso cellulare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è rappresentato dalla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attività fisica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(contrazione muscolare), che crea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nel miocita sia in modo diretto (attivazione enzimatica) che indiretto (regolazione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della trascrizione genica) un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aumento del trasporto di glucoso</a:t>
            </a:r>
          </a:p>
        </p:txBody>
      </p:sp>
    </p:spTree>
    <p:extLst>
      <p:ext uri="{BB962C8B-B14F-4D97-AF65-F5344CB8AC3E}">
        <p14:creationId xmlns:p14="http://schemas.microsoft.com/office/powerpoint/2010/main" val="4661670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752600" y="2057400"/>
            <a:ext cx="73914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RISPOSTA PERIFERICA ALL’ INSULINA - FISIOLOGIA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Sia in topi (Seider er at, 1982) che in uomini sani (Heath et al, 1983) è stato dimostrato il veloce adattamento della risposta insulinica ad una condizione di attività fisica così come ad una condizione di sedentarietà.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In particolare Kovisto et al (J. Clin. Invest. – 1993; 4:1623-31) hanno dimostrato già nel lavoro “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Mechanismo of enanched insulin sensitivity in athletes. Increased blood flow, muscle glucose transport protein (Glut – 4) concentration and glicogen synthase activity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” un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AUMENTO del 32%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dell’ indice della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sensibilità insulinica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legata alla attività fisica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e misurata con il clamp euglicemico iperinsulinemico che si mantiene fino a 72 h post esercizio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7271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828800" y="1752601"/>
            <a:ext cx="6934200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CONSEGUENZE DELLA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IPERGLICEMIA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1313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Times New Roman" panose="02020603050405020304" pitchFamily="18" charset="0"/>
              <a:buAutoNum type="arabicParenR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Glucotossicità 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con </a:t>
            </a:r>
          </a:p>
          <a:p>
            <a:pPr marL="341313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 Disfunzione mitocondriale con riduzione dell’ ATP cellulare, delle proteine di fusione e dell’ossidazione lipidica. Si ha tendenza alla deposizione lipidica intracellulare e alla riduzione delle fibre muscolari di tipo I (sarcopenia), tra l’ altro le più sensibili all’azione dell’ insulina, con ulteriore peggioramento della insulino resistenza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- Disfunzione citoplasmatica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- Aumento dei radicali liberi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87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706688" y="2017713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0" y="1981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19400" y="3200401"/>
            <a:ext cx="6400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895600" y="3505200"/>
            <a:ext cx="4038600" cy="2057400"/>
          </a:xfrm>
          <a:prstGeom prst="rect">
            <a:avLst/>
          </a:prstGeom>
          <a:solidFill>
            <a:srgbClr val="FF9900">
              <a:alpha val="50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Stato proinfiammatorio-coagulativo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Ipertensione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Dislipidemia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Alterazione endoteliale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Glucotossicità cellulare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Glicazione pareti vasali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Sovrappeso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191000" y="5791200"/>
            <a:ext cx="2209800" cy="1066800"/>
          </a:xfrm>
          <a:prstGeom prst="rect">
            <a:avLst/>
          </a:prstGeom>
          <a:solidFill>
            <a:srgbClr val="808000">
              <a:alpha val="48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267201" y="5715001"/>
            <a:ext cx="222091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AUMENTO</a:t>
            </a: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RISCHIO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CARDIOVASCOLARE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514601" y="2514601"/>
            <a:ext cx="180975" cy="302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905000" y="5715001"/>
            <a:ext cx="775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981201" y="2133600"/>
            <a:ext cx="2060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965326" y="2546350"/>
            <a:ext cx="59594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iperinsulinemia, iperglicemia, eccesso di grasso viscerale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mancanza di attività fisica, genetica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905000" y="2590800"/>
            <a:ext cx="5943600" cy="533400"/>
          </a:xfrm>
          <a:prstGeom prst="rect">
            <a:avLst/>
          </a:prstGeom>
          <a:solidFill>
            <a:srgbClr val="00FFFF">
              <a:alpha val="34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590800" y="3124200"/>
            <a:ext cx="3810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6018214" y="5410200"/>
            <a:ext cx="765175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20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Sindrome metabolica e diabete tipo2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43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marR="0" lvl="0" indent="-314325" algn="l" defTabSz="9144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342900" marR="0" lvl="0" indent="-314325" algn="l" defTabSz="9144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342900" marR="0" lvl="0" indent="-314325" algn="l" defTabSz="9144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342900" marR="0" lvl="0" indent="-314325" algn="l" defTabSz="9144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342900" marR="0" lvl="0" indent="-314325" algn="l" defTabSz="9144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57400" y="4267201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895600" y="2971800"/>
            <a:ext cx="3810000" cy="3124200"/>
          </a:xfrm>
          <a:prstGeom prst="ellipse">
            <a:avLst/>
          </a:prstGeom>
          <a:solidFill>
            <a:srgbClr val="FFFF99">
              <a:alpha val="4500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Sindrome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metabolica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486400" y="2971800"/>
            <a:ext cx="3581400" cy="3124200"/>
          </a:xfrm>
          <a:prstGeom prst="ellipse">
            <a:avLst/>
          </a:prstGeom>
          <a:solidFill>
            <a:srgbClr val="FF0000">
              <a:alpha val="34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	Diabete 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           tipo 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97043" y="3657601"/>
            <a:ext cx="6045543" cy="11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aumento adipe viscerale, insulino resistenza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periferica, dislipidemia, ipertensione, iperglicemia,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stato pro infiammatorio e procoagulativo, </a:t>
            </a:r>
          </a:p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aumento del rischio cardiovascolare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514601" y="2286001"/>
            <a:ext cx="4328727" cy="3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DIABETE TIPO 2: EZIOPATOGENESI</a:t>
            </a:r>
          </a:p>
        </p:txBody>
      </p:sp>
    </p:spTree>
    <p:extLst>
      <p:ext uri="{BB962C8B-B14F-4D97-AF65-F5344CB8AC3E}">
        <p14:creationId xmlns:p14="http://schemas.microsoft.com/office/powerpoint/2010/main" val="22353562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09751" y="428625"/>
            <a:ext cx="82153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DIAGNOSI</a:t>
            </a: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di </a:t>
            </a: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SM</a:t>
            </a: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secondo l’</a:t>
            </a: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NCEP-ATP III</a:t>
            </a: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ttangolo 7"/>
          <p:cNvSpPr>
            <a:spLocks noChangeArrowheads="1"/>
          </p:cNvSpPr>
          <p:nvPr/>
        </p:nvSpPr>
        <p:spPr bwMode="auto">
          <a:xfrm>
            <a:off x="4167189" y="4000501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glicemia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 digiuno &gt;100 mg/dl</a:t>
            </a:r>
          </a:p>
        </p:txBody>
      </p:sp>
      <p:sp>
        <p:nvSpPr>
          <p:cNvPr id="3076" name="Rettangolo 8"/>
          <p:cNvSpPr>
            <a:spLocks noChangeArrowheads="1"/>
          </p:cNvSpPr>
          <p:nvPr/>
        </p:nvSpPr>
        <p:spPr bwMode="auto">
          <a:xfrm>
            <a:off x="4667250" y="1071563"/>
            <a:ext cx="318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(almeno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criteri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</a:t>
            </a:r>
          </a:p>
        </p:txBody>
      </p:sp>
      <p:sp>
        <p:nvSpPr>
          <p:cNvPr id="3077" name="Rettangolo 9"/>
          <p:cNvSpPr>
            <a:spLocks noChangeArrowheads="1"/>
          </p:cNvSpPr>
          <p:nvPr/>
        </p:nvSpPr>
        <p:spPr bwMode="auto">
          <a:xfrm>
            <a:off x="4167189" y="2286001"/>
            <a:ext cx="376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CV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≥ 102 cm M e  ≥ 88 cm F</a:t>
            </a:r>
          </a:p>
        </p:txBody>
      </p:sp>
      <p:sp>
        <p:nvSpPr>
          <p:cNvPr id="3078" name="Rettangolo 10"/>
          <p:cNvSpPr>
            <a:spLocks noChangeArrowheads="1"/>
          </p:cNvSpPr>
          <p:nvPr/>
        </p:nvSpPr>
        <p:spPr bwMode="auto">
          <a:xfrm>
            <a:off x="4167189" y="2714626"/>
            <a:ext cx="321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trigliceridi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≥ 150 mg/dl</a:t>
            </a:r>
          </a:p>
        </p:txBody>
      </p:sp>
      <p:sp>
        <p:nvSpPr>
          <p:cNvPr id="3079" name="Rettangolo 11"/>
          <p:cNvSpPr>
            <a:spLocks noChangeArrowheads="1"/>
          </p:cNvSpPr>
          <p:nvPr/>
        </p:nvSpPr>
        <p:spPr bwMode="auto">
          <a:xfrm>
            <a:off x="4167189" y="3143251"/>
            <a:ext cx="472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HDL-C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&lt;40 mg/dl M e  &lt; 50 mg/dl F</a:t>
            </a:r>
          </a:p>
        </p:txBody>
      </p:sp>
      <p:sp>
        <p:nvSpPr>
          <p:cNvPr id="3080" name="Rettangolo 12"/>
          <p:cNvSpPr>
            <a:spLocks noChangeArrowheads="1"/>
          </p:cNvSpPr>
          <p:nvPr/>
        </p:nvSpPr>
        <p:spPr bwMode="auto">
          <a:xfrm>
            <a:off x="4167189" y="3571876"/>
            <a:ext cx="275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≥ 130/85 mmHg</a:t>
            </a:r>
          </a:p>
        </p:txBody>
      </p:sp>
      <p:sp>
        <p:nvSpPr>
          <p:cNvPr id="3081" name="CasellaDiTesto 13"/>
          <p:cNvSpPr txBox="1">
            <a:spLocks noChangeArrowheads="1"/>
          </p:cNvSpPr>
          <p:nvPr/>
        </p:nvSpPr>
        <p:spPr bwMode="auto">
          <a:xfrm>
            <a:off x="2095500" y="5000626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Rientrano nella definizione di SM anche i soggetti che presentano valori di trigliceridi, HDL-C e PA nei limiti di norma ma in trattamento specifico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4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ttore 2 67"/>
          <p:cNvCxnSpPr/>
          <p:nvPr/>
        </p:nvCxnSpPr>
        <p:spPr>
          <a:xfrm rot="5400000">
            <a:off x="4344195" y="3893345"/>
            <a:ext cx="3502025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2" name="CasellaDiTesto 3"/>
          <p:cNvSpPr txBox="1">
            <a:spLocks noChangeArrowheads="1"/>
          </p:cNvSpPr>
          <p:nvPr/>
        </p:nvSpPr>
        <p:spPr bwMode="auto">
          <a:xfrm>
            <a:off x="2309813" y="571500"/>
            <a:ext cx="7929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radeGothicLTStd"/>
                <a:cs typeface="TradeGothicLTStd"/>
              </a:rPr>
              <a:t>ELEMENTI FISIOPATOLOGICI DELLA SM</a:t>
            </a:r>
            <a:endParaRPr kumimoji="0" lang="it-IT" altLang="it-IT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03" name="Rettangolo 5"/>
          <p:cNvSpPr>
            <a:spLocks noChangeArrowheads="1"/>
          </p:cNvSpPr>
          <p:nvPr/>
        </p:nvSpPr>
        <p:spPr bwMode="auto">
          <a:xfrm>
            <a:off x="4881564" y="1571626"/>
            <a:ext cx="264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Insulino-resistenza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04" name="Rettangolo 6"/>
          <p:cNvSpPr>
            <a:spLocks noChangeArrowheads="1"/>
          </p:cNvSpPr>
          <p:nvPr/>
        </p:nvSpPr>
        <p:spPr bwMode="auto">
          <a:xfrm>
            <a:off x="2381251" y="3643313"/>
            <a:ext cx="1306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Obesità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viscerale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05" name="Rettangolo 7"/>
          <p:cNvSpPr>
            <a:spLocks noChangeArrowheads="1"/>
          </p:cNvSpPr>
          <p:nvPr/>
        </p:nvSpPr>
        <p:spPr bwMode="auto">
          <a:xfrm>
            <a:off x="8382000" y="3643313"/>
            <a:ext cx="1766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Dislipidemia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aterogena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06" name="Rettangolo 8"/>
          <p:cNvSpPr>
            <a:spLocks noChangeArrowheads="1"/>
          </p:cNvSpPr>
          <p:nvPr/>
        </p:nvSpPr>
        <p:spPr bwMode="auto">
          <a:xfrm>
            <a:off x="4667251" y="5857876"/>
            <a:ext cx="301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Ipertensione arteriosa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382000" y="1571625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DM2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7596188" y="1643064"/>
            <a:ext cx="571500" cy="428625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4095750" y="3929064"/>
            <a:ext cx="712788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5774533" y="5322095"/>
            <a:ext cx="642937" cy="31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10800000" flipV="1">
            <a:off x="7167563" y="2286000"/>
            <a:ext cx="1143000" cy="857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5024438" y="350043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RISCHIO CV</a:t>
            </a:r>
          </a:p>
        </p:txBody>
      </p:sp>
      <p:sp>
        <p:nvSpPr>
          <p:cNvPr id="38" name="Ovale 37"/>
          <p:cNvSpPr/>
          <p:nvPr/>
        </p:nvSpPr>
        <p:spPr>
          <a:xfrm>
            <a:off x="4953000" y="3143250"/>
            <a:ext cx="2357438" cy="1714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e 38"/>
          <p:cNvSpPr/>
          <p:nvPr/>
        </p:nvSpPr>
        <p:spPr>
          <a:xfrm>
            <a:off x="8310563" y="1500189"/>
            <a:ext cx="1143000" cy="7143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Connettore 2 47"/>
          <p:cNvCxnSpPr/>
          <p:nvPr/>
        </p:nvCxnSpPr>
        <p:spPr>
          <a:xfrm rot="10800000">
            <a:off x="7453314" y="3929064"/>
            <a:ext cx="642937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>
            <a:off x="5739607" y="2642394"/>
            <a:ext cx="714375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4095750" y="3929064"/>
            <a:ext cx="4000500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6096000" y="2143125"/>
            <a:ext cx="2000250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V="1">
            <a:off x="4095751" y="2143125"/>
            <a:ext cx="1928813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4095751" y="3929063"/>
            <a:ext cx="1928813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36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3"/>
          <p:cNvSpPr txBox="1">
            <a:spLocks noChangeArrowheads="1"/>
          </p:cNvSpPr>
          <p:nvPr/>
        </p:nvSpPr>
        <p:spPr bwMode="auto">
          <a:xfrm>
            <a:off x="3359696" y="1916833"/>
            <a:ext cx="63367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controllo del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incremento dell` ’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→ 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EPIC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restrizione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dell’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CasellaDiTesto 4"/>
          <p:cNvSpPr txBox="1">
            <a:spLocks noChangeArrowheads="1"/>
          </p:cNvSpPr>
          <p:nvPr/>
        </p:nvSpPr>
        <p:spPr bwMode="auto">
          <a:xfrm>
            <a:off x="2024064" y="568326"/>
            <a:ext cx="807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Linee guida  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trattamento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NCEP-ATP III e IDF:</a:t>
            </a:r>
          </a:p>
        </p:txBody>
      </p:sp>
      <p:sp>
        <p:nvSpPr>
          <p:cNvPr id="6" name="Rettangolo 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19936" y="1844824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91944" y="19168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PESO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CORPOREO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96000" y="2852936"/>
            <a:ext cx="64807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23992" y="27809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AF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51984" y="3645024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647728" y="4437112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023992" y="36450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APPORTO CALORICO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31704" y="44371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FARMACOTERAPIA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0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21IL DIABETE TIPO 2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057400" y="3200401"/>
            <a:ext cx="68580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genoma umano è stimato in circa 30.000 geni ed è stato selezionato in un’era (50.000 – 10.000 A.C.) in cui l’attività fisica era fondamentale per la sopravvivenza (cacciare).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Altrettanto fondamentale era anche la capacità di adattarsi ai momenti di scarsità di approvvigionamento stoccando le scorte energetiche nei momenti viceversa di introito alimentare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1886805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2, il perché di questa epidemia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186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75521" y="4293097"/>
            <a:ext cx="821531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3 - Approccio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cognitivo-comportamentale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fornendo a tutti i pazienti gli strumenti conoscitivi per modificare il proprio stile di vita, insieme a periodiche azioni di rinforzo motivazionale.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1952626" y="332657"/>
            <a:ext cx="871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PIANI </a:t>
            </a:r>
            <a:r>
              <a:rPr kumimoji="0" lang="it-IT" alt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D’INTERVENTO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90200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1775520" y="1412776"/>
            <a:ext cx="8358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1 - AF personalizzata e monitorata: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2/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sett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 di AF  della durata di 60’/90’ che ha previsto lavoro aerobico e di forza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 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                            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775520" y="2924945"/>
            <a:ext cx="828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2 - Terapia medica nutrizionale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con restrizione calorica 300-500 Kcal/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8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ATTIVITA` FISICA ADATTATA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07568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19536" y="620688"/>
            <a:ext cx="165618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24000" y="54868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     AEROBICO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703512" y="4005064"/>
            <a:ext cx="20162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03512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MUSCOLARE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75520" y="4437112"/>
          <a:ext cx="856895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Frequenza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Intensita</a:t>
                      </a:r>
                      <a:r>
                        <a:rPr lang="en-US" sz="2000" b="1" dirty="0"/>
                        <a:t>`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Corpo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libero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Piccoli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carichi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reps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50% 1 RM)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Durata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30`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35`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1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tipo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Flessibilita</a:t>
                      </a:r>
                      <a:r>
                        <a:rPr lang="en-US" baseline="0" dirty="0"/>
                        <a:t>`, </a:t>
                      </a:r>
                      <a:r>
                        <a:rPr lang="en-US" baseline="0" dirty="0" err="1"/>
                        <a:t>respirazione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propriocezione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A.F.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isotonica</a:t>
                      </a:r>
                      <a:r>
                        <a:rPr lang="en-US" baseline="0" dirty="0"/>
                        <a:t> a </a:t>
                      </a:r>
                      <a:r>
                        <a:rPr lang="en-US" baseline="0" dirty="0" err="1"/>
                        <a:t>circuito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Macchine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isotoniche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1775520" y="980729"/>
          <a:ext cx="8496944" cy="2824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709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Frequenza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1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Intensita</a:t>
                      </a:r>
                      <a:r>
                        <a:rPr lang="en-US" sz="2000" b="1" dirty="0"/>
                        <a:t>`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rpe</a:t>
                      </a:r>
                      <a:r>
                        <a:rPr lang="en-US" baseline="0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rpe</a:t>
                      </a:r>
                      <a:r>
                        <a:rPr lang="en-US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rpe</a:t>
                      </a:r>
                      <a:r>
                        <a:rPr lang="en-US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3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Durata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291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Tipo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Segnaposto contenuto 3"/>
          <p:cNvSpPr txBox="1">
            <a:spLocks/>
          </p:cNvSpPr>
          <p:nvPr/>
        </p:nvSpPr>
        <p:spPr>
          <a:xfrm>
            <a:off x="1919536" y="476672"/>
            <a:ext cx="8229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5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4452939" y="49688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OBIETTIVO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52751" y="3500439"/>
            <a:ext cx="1857375" cy="5238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∆ T0/T2</a:t>
            </a:r>
          </a:p>
        </p:txBody>
      </p:sp>
      <p:sp>
        <p:nvSpPr>
          <p:cNvPr id="6" name="Parentesi graffa chiusa 5"/>
          <p:cNvSpPr/>
          <p:nvPr/>
        </p:nvSpPr>
        <p:spPr>
          <a:xfrm rot="10800000">
            <a:off x="4953001" y="2643188"/>
            <a:ext cx="500063" cy="228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1" name="CasellaDiTesto 10"/>
          <p:cNvSpPr txBox="1">
            <a:spLocks noChangeArrowheads="1"/>
          </p:cNvSpPr>
          <p:nvPr/>
        </p:nvSpPr>
        <p:spPr bwMode="auto">
          <a:xfrm>
            <a:off x="5381625" y="2571751"/>
            <a:ext cx="350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Parametri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antropometrici</a:t>
            </a:r>
          </a:p>
        </p:txBody>
      </p:sp>
      <p:sp>
        <p:nvSpPr>
          <p:cNvPr id="9222" name="CasellaDiTesto 11"/>
          <p:cNvSpPr txBox="1">
            <a:spLocks noChangeArrowheads="1"/>
          </p:cNvSpPr>
          <p:nvPr/>
        </p:nvSpPr>
        <p:spPr bwMode="auto">
          <a:xfrm>
            <a:off x="5381626" y="3500438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Valori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ematochimici</a:t>
            </a:r>
          </a:p>
        </p:txBody>
      </p:sp>
      <p:sp>
        <p:nvSpPr>
          <p:cNvPr id="9223" name="CasellaDiTesto 12"/>
          <p:cNvSpPr txBox="1">
            <a:spLocks noChangeArrowheads="1"/>
          </p:cNvSpPr>
          <p:nvPr/>
        </p:nvSpPr>
        <p:spPr bwMode="auto">
          <a:xfrm>
            <a:off x="5381626" y="3038476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Valori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pressori</a:t>
            </a:r>
          </a:p>
        </p:txBody>
      </p:sp>
      <p:sp>
        <p:nvSpPr>
          <p:cNvPr id="9224" name="CasellaDiTesto 13"/>
          <p:cNvSpPr txBox="1">
            <a:spLocks noChangeArrowheads="1"/>
          </p:cNvSpPr>
          <p:nvPr/>
        </p:nvSpPr>
        <p:spPr bwMode="auto">
          <a:xfrm>
            <a:off x="5381626" y="4000501"/>
            <a:ext cx="450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Funzionalità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cardiocircolatoria</a:t>
            </a:r>
          </a:p>
        </p:txBody>
      </p:sp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5381626" y="4467226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Farmacoterapia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9" name="CasellaDiTesto 18"/>
          <p:cNvSpPr txBox="1">
            <a:spLocks noChangeArrowheads="1"/>
          </p:cNvSpPr>
          <p:nvPr/>
        </p:nvSpPr>
        <p:spPr bwMode="auto">
          <a:xfrm>
            <a:off x="1809750" y="1428750"/>
            <a:ext cx="8572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INTERVENTO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MOTORIO - DIETETICO/NUTRIZIONALE - COGNITIVO/COMPORTAMENTALE</a:t>
            </a:r>
          </a:p>
        </p:txBody>
      </p:sp>
      <p:sp>
        <p:nvSpPr>
          <p:cNvPr id="20" name="Freccia in giù 19"/>
          <p:cNvSpPr/>
          <p:nvPr/>
        </p:nvSpPr>
        <p:spPr>
          <a:xfrm>
            <a:off x="3595688" y="2000250"/>
            <a:ext cx="571500" cy="1214438"/>
          </a:xfrm>
          <a:prstGeom prst="down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5400000" flipH="1" flipV="1">
            <a:off x="3238501" y="4857751"/>
            <a:ext cx="1287462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024188" y="5643563"/>
            <a:ext cx="1714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COUNSELING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48128" y="573325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Arruolamento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mesi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6238876" y="4000500"/>
            <a:ext cx="4429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(Gruppo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Counseling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n = 31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1309687" y="3981450"/>
            <a:ext cx="4429126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(Gruppo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Intervento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multidisciplinare integrato)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 = 70</a:t>
            </a:r>
          </a:p>
        </p:txBody>
      </p:sp>
      <p:sp>
        <p:nvSpPr>
          <p:cNvPr id="37" name="Ovale 36"/>
          <p:cNvSpPr/>
          <p:nvPr/>
        </p:nvSpPr>
        <p:spPr>
          <a:xfrm>
            <a:off x="7953375" y="4000501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3024188" y="3929064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6" name="Rettangolo 3"/>
          <p:cNvSpPr>
            <a:spLocks noChangeArrowheads="1"/>
          </p:cNvSpPr>
          <p:nvPr/>
        </p:nvSpPr>
        <p:spPr bwMode="auto">
          <a:xfrm>
            <a:off x="3881438" y="428626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101 pazienti </a:t>
            </a: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 SM</a:t>
            </a:r>
          </a:p>
        </p:txBody>
      </p:sp>
      <p:sp>
        <p:nvSpPr>
          <p:cNvPr id="7" name="Rettangolo 6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4953000" y="1895476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Età 54 ± 11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95876" y="1428751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33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e 68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095751" y="2428876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89% BMI&gt;30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4595814" y="3786188"/>
            <a:ext cx="292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45% DMT2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452939" y="4214813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70% FARMACOTERAPIA</a:t>
            </a:r>
          </a:p>
        </p:txBody>
      </p:sp>
      <p:cxnSp>
        <p:nvCxnSpPr>
          <p:cNvPr id="26" name="Connettore 2 25"/>
          <p:cNvCxnSpPr/>
          <p:nvPr/>
        </p:nvCxnSpPr>
        <p:spPr>
          <a:xfrm rot="5400000">
            <a:off x="3692576" y="1313606"/>
            <a:ext cx="2502594" cy="2304258"/>
          </a:xfrm>
          <a:prstGeom prst="curvedConnector3">
            <a:avLst>
              <a:gd name="adj1" fmla="val 9644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6200000" flipH="1">
            <a:off x="6061708" y="1303056"/>
            <a:ext cx="2571750" cy="2359147"/>
          </a:xfrm>
          <a:prstGeom prst="curvedConnector3">
            <a:avLst>
              <a:gd name="adj1" fmla="val 11791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952875" y="28956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65% IPERTENSIONE ARTERIOSA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511825" y="3356992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47% DISLIPIDEMIA</a:t>
            </a:r>
          </a:p>
        </p:txBody>
      </p:sp>
    </p:spTree>
    <p:extLst>
      <p:ext uri="{BB962C8B-B14F-4D97-AF65-F5344CB8AC3E}">
        <p14:creationId xmlns:p14="http://schemas.microsoft.com/office/powerpoint/2010/main" val="29355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37" grpId="0" animBg="1"/>
      <p:bldP spid="35" grpId="0" animBg="1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2495600" y="5013176"/>
            <a:ext cx="2571750" cy="1214438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8" name="CasellaDiTesto 3"/>
          <p:cNvSpPr txBox="1">
            <a:spLocks noChangeArrowheads="1"/>
          </p:cNvSpPr>
          <p:nvPr/>
        </p:nvSpPr>
        <p:spPr bwMode="auto">
          <a:xfrm>
            <a:off x="4738689" y="428626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RISULTATI</a:t>
            </a:r>
          </a:p>
        </p:txBody>
      </p:sp>
      <p:sp>
        <p:nvSpPr>
          <p:cNvPr id="11269" name="CasellaDiTesto 4"/>
          <p:cNvSpPr txBox="1">
            <a:spLocks noChangeArrowheads="1"/>
          </p:cNvSpPr>
          <p:nvPr/>
        </p:nvSpPr>
        <p:spPr bwMode="auto">
          <a:xfrm>
            <a:off x="4238625" y="1214438"/>
            <a:ext cx="378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Parametri antropometrici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95563" y="1928813"/>
          <a:ext cx="7143750" cy="2214562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Peso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(Kg)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101.0 ±18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92.4 ±16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-8.6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±6.6 (8.6)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CV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(cm)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110.8 ±13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102.9 ±12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-7.9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±6.3 (7.1)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BMI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(Kg/m</a:t>
                      </a:r>
                      <a:r>
                        <a:rPr kumimoji="0" lang="it-IT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37.2 ±6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34.2 ±5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-3.0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±2.5 (8.0)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2667000" y="5000626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&lt; 7%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7-10%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&gt; 10%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3524251" y="521493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3524251" y="550068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3524251" y="578643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4381500" y="50006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36%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53251" y="25717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953251" y="31432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953251" y="37147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295800" y="5301208"/>
            <a:ext cx="720080" cy="64293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56760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PESO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" name="Connettore 4 19"/>
          <p:cNvCxnSpPr/>
          <p:nvPr/>
        </p:nvCxnSpPr>
        <p:spPr>
          <a:xfrm rot="5400000">
            <a:off x="1307468" y="3609020"/>
            <a:ext cx="2016224" cy="504056"/>
          </a:xfrm>
          <a:prstGeom prst="bentConnector3">
            <a:avLst>
              <a:gd name="adj1" fmla="val 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2063552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ella 48"/>
          <p:cNvGraphicFramePr>
            <a:graphicFrameLocks noGrp="1"/>
          </p:cNvGraphicFramePr>
          <p:nvPr/>
        </p:nvGraphicFramePr>
        <p:xfrm>
          <a:off x="6023991" y="4797152"/>
          <a:ext cx="4248474" cy="1616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±5(0.5)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-1.0±3.9(0.9)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-0.6±1.2(1.7)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32" grpId="0"/>
      <p:bldP spid="23" grpId="0" animBg="1"/>
      <p:bldP spid="24" grpId="0" animBg="1"/>
      <p:bldP spid="25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6" name="CasellaDiTesto 15"/>
          <p:cNvSpPr txBox="1">
            <a:spLocks noChangeArrowheads="1"/>
          </p:cNvSpPr>
          <p:nvPr/>
        </p:nvSpPr>
        <p:spPr bwMode="auto">
          <a:xfrm>
            <a:off x="3810000" y="3643313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CV</a:t>
            </a:r>
          </a:p>
        </p:txBody>
      </p:sp>
      <p:sp>
        <p:nvSpPr>
          <p:cNvPr id="12297" name="CasellaDiTesto 16"/>
          <p:cNvSpPr txBox="1">
            <a:spLocks noChangeArrowheads="1"/>
          </p:cNvSpPr>
          <p:nvPr/>
        </p:nvSpPr>
        <p:spPr bwMode="auto">
          <a:xfrm>
            <a:off x="8096251" y="20716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BMI</a:t>
            </a:r>
          </a:p>
        </p:txBody>
      </p:sp>
      <p:sp>
        <p:nvSpPr>
          <p:cNvPr id="12298" name="CasellaDiTesto 17"/>
          <p:cNvSpPr txBox="1">
            <a:spLocks noChangeArrowheads="1"/>
          </p:cNvSpPr>
          <p:nvPr/>
        </p:nvSpPr>
        <p:spPr bwMode="auto">
          <a:xfrm>
            <a:off x="3810000" y="357189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PESO</a:t>
            </a:r>
          </a:p>
        </p:txBody>
      </p:sp>
      <p:sp>
        <p:nvSpPr>
          <p:cNvPr id="12299" name="CasellaDiTesto 11"/>
          <p:cNvSpPr txBox="1">
            <a:spLocks noChangeArrowheads="1"/>
          </p:cNvSpPr>
          <p:nvPr/>
        </p:nvSpPr>
        <p:spPr bwMode="auto">
          <a:xfrm>
            <a:off x="2423593" y="4005065"/>
            <a:ext cx="1357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P&lt;0.0001</a:t>
            </a:r>
          </a:p>
        </p:txBody>
      </p:sp>
      <p:graphicFrame>
        <p:nvGraphicFramePr>
          <p:cNvPr id="12" name="Grafico 11"/>
          <p:cNvGraphicFramePr/>
          <p:nvPr/>
        </p:nvGraphicFramePr>
        <p:xfrm>
          <a:off x="1919536" y="764704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1703512" y="3933056"/>
          <a:ext cx="46805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1"/>
          <p:cNvSpPr txBox="1"/>
          <p:nvPr/>
        </p:nvSpPr>
        <p:spPr>
          <a:xfrm>
            <a:off x="4439816" y="1124744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=ns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"/>
          <p:cNvSpPr txBox="1"/>
          <p:nvPr/>
        </p:nvSpPr>
        <p:spPr>
          <a:xfrm>
            <a:off x="2423592" y="630932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"/>
          <p:cNvSpPr txBox="1"/>
          <p:nvPr/>
        </p:nvSpPr>
        <p:spPr>
          <a:xfrm>
            <a:off x="4151784" y="630932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Grafico 16"/>
          <p:cNvGraphicFramePr/>
          <p:nvPr/>
        </p:nvGraphicFramePr>
        <p:xfrm>
          <a:off x="5879976" y="2492896"/>
          <a:ext cx="47880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"/>
          <p:cNvSpPr txBox="1"/>
          <p:nvPr/>
        </p:nvSpPr>
        <p:spPr>
          <a:xfrm>
            <a:off x="6960096" y="522920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sellaDiTesto 1"/>
          <p:cNvSpPr txBox="1"/>
          <p:nvPr/>
        </p:nvSpPr>
        <p:spPr>
          <a:xfrm>
            <a:off x="8760296" y="522920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sellaDiTesto 1"/>
          <p:cNvSpPr txBox="1"/>
          <p:nvPr/>
        </p:nvSpPr>
        <p:spPr>
          <a:xfrm>
            <a:off x="6888088" y="2852936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 &lt;0.0182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sellaDiTesto 1"/>
          <p:cNvSpPr txBox="1"/>
          <p:nvPr/>
        </p:nvSpPr>
        <p:spPr>
          <a:xfrm>
            <a:off x="8832304" y="2996952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=ns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6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/>
          <p:cNvSpPr/>
          <p:nvPr/>
        </p:nvSpPr>
        <p:spPr>
          <a:xfrm>
            <a:off x="8739188" y="4929189"/>
            <a:ext cx="785812" cy="642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738438" y="4929189"/>
            <a:ext cx="785812" cy="642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6" name="CasellaDiTesto 4"/>
          <p:cNvSpPr txBox="1">
            <a:spLocks noChangeArrowheads="1"/>
          </p:cNvSpPr>
          <p:nvPr/>
        </p:nvSpPr>
        <p:spPr bwMode="auto">
          <a:xfrm>
            <a:off x="4667250" y="64293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VALORI PRESSORI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452689" y="1428750"/>
          <a:ext cx="7500937" cy="1785938"/>
        </p:xfrm>
        <a:graphic>
          <a:graphicData uri="http://schemas.openxmlformats.org/drawingml/2006/table">
            <a:tbl>
              <a:tblPr/>
              <a:tblGrid>
                <a:gridCol w="167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GI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PAS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mmHg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128 ±12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122 ±11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±14 (4.7)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PAD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mmHg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 ±8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 ±8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±9 (6.2)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738439" y="5072064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56%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8882064" y="5072064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66%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809875" y="4071939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PAS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882064" y="407193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PAD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381250" y="4429125"/>
            <a:ext cx="14287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&lt; 130 mmHg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453439" y="4429125"/>
            <a:ext cx="15001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&lt; 85 mmHg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881314" y="3500439"/>
            <a:ext cx="428625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8953501" y="3500439"/>
            <a:ext cx="428625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810125" y="3500439"/>
            <a:ext cx="2571750" cy="9540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ANTIPERTENSIVI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- 43%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167564" y="2143125"/>
            <a:ext cx="35718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167564" y="2714625"/>
            <a:ext cx="35718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ccia bidirezionale orizzontale 19"/>
          <p:cNvSpPr/>
          <p:nvPr/>
        </p:nvSpPr>
        <p:spPr>
          <a:xfrm rot="5400000">
            <a:off x="5810250" y="4714875"/>
            <a:ext cx="642938" cy="357188"/>
          </a:xfrm>
          <a:prstGeom prst="left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524500" y="5214939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+11%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5810250" y="5572126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(GC)</a:t>
            </a:r>
          </a:p>
        </p:txBody>
      </p:sp>
    </p:spTree>
    <p:extLst>
      <p:ext uri="{BB962C8B-B14F-4D97-AF65-F5344CB8AC3E}">
        <p14:creationId xmlns:p14="http://schemas.microsoft.com/office/powerpoint/2010/main" val="30203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0" grpId="0" animBg="1"/>
      <p:bldP spid="21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024064" y="1785939"/>
          <a:ext cx="8286751" cy="3456087"/>
        </p:xfrm>
        <a:graphic>
          <a:graphicData uri="http://schemas.openxmlformats.org/drawingml/2006/table">
            <a:tbl>
              <a:tblPr/>
              <a:tblGrid>
                <a:gridCol w="207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Glicemia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112 ±29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100 ±25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-12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10.7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HbA</a:t>
                      </a:r>
                      <a:r>
                        <a:rPr kumimoji="0" lang="it-IT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1c</a:t>
                      </a:r>
                      <a:r>
                        <a:rPr kumimoji="0" lang="it-IT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6.4 ±1.1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±1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-0.4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 (6.2)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COL-T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192 ±36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183 ±35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-9 ±20 (4.9)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HDL-C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 ±14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 ±13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±7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3.8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LDL-C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114 ±32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 ±32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-7 ±23 (6.1)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Trigliceridi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 ±67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 ±52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-20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±45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15.0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88" name="CasellaDiTesto 3"/>
          <p:cNvSpPr txBox="1">
            <a:spLocks noChangeArrowheads="1"/>
          </p:cNvSpPr>
          <p:nvPr/>
        </p:nvSpPr>
        <p:spPr bwMode="auto">
          <a:xfrm>
            <a:off x="3575720" y="752476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VALORI EMATOCHIMICI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6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4381500" y="4143375"/>
            <a:ext cx="571500" cy="337100"/>
          </a:xfrm>
          <a:custGeom>
            <a:avLst/>
            <a:gdLst>
              <a:gd name="T0" fmla="*/ 571500 w 571500"/>
              <a:gd name="T1" fmla="*/ 166688 h 333375"/>
              <a:gd name="T2" fmla="*/ 285750 w 571500"/>
              <a:gd name="T3" fmla="*/ 333375 h 333375"/>
              <a:gd name="T4" fmla="*/ 0 w 571500"/>
              <a:gd name="T5" fmla="*/ 166688 h 333375"/>
              <a:gd name="T6" fmla="*/ 285750 w 571500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1500"/>
              <a:gd name="T13" fmla="*/ 0 h 333375"/>
              <a:gd name="T14" fmla="*/ 571500 w 571500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333375">
                <a:moveTo>
                  <a:pt x="0" y="0"/>
                </a:moveTo>
                <a:lnTo>
                  <a:pt x="1588" y="0"/>
                </a:lnTo>
                <a:lnTo>
                  <a:pt x="1588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35%</a:t>
            </a: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38314" y="5500689"/>
            <a:ext cx="5000625" cy="1000125"/>
          </a:xfrm>
          <a:custGeom>
            <a:avLst/>
            <a:gdLst>
              <a:gd name="T0" fmla="*/ 5000625 w 5000625"/>
              <a:gd name="T1" fmla="*/ 500063 h 1000125"/>
              <a:gd name="T2" fmla="*/ 2500313 w 5000625"/>
              <a:gd name="T3" fmla="*/ 1000125 h 1000125"/>
              <a:gd name="T4" fmla="*/ 0 w 5000625"/>
              <a:gd name="T5" fmla="*/ 500063 h 1000125"/>
              <a:gd name="T6" fmla="*/ 2500313 w 5000625"/>
              <a:gd name="T7" fmla="*/ 0 h 1000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00625"/>
              <a:gd name="T13" fmla="*/ 0 h 1000125"/>
              <a:gd name="T14" fmla="*/ 5000625 w 5000625"/>
              <a:gd name="T15" fmla="*/ 1000125 h 1000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0625" h="1000125">
                <a:moveTo>
                  <a:pt x="0" y="0"/>
                </a:moveTo>
                <a:lnTo>
                  <a:pt x="13891" y="0"/>
                </a:lnTo>
                <a:lnTo>
                  <a:pt x="13891" y="2778"/>
                </a:lnTo>
                <a:lnTo>
                  <a:pt x="0" y="2778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 w="19080" cap="flat">
            <a:solidFill>
              <a:srgbClr val="3760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310064" y="4071938"/>
            <a:ext cx="642937" cy="500062"/>
          </a:xfrm>
          <a:custGeom>
            <a:avLst/>
            <a:gdLst>
              <a:gd name="T0" fmla="*/ 642937 w 642937"/>
              <a:gd name="T1" fmla="*/ 250031 h 500062"/>
              <a:gd name="T2" fmla="*/ 321469 w 642937"/>
              <a:gd name="T3" fmla="*/ 500062 h 500062"/>
              <a:gd name="T4" fmla="*/ 0 w 642937"/>
              <a:gd name="T5" fmla="*/ 250031 h 500062"/>
              <a:gd name="T6" fmla="*/ 321469 w 642937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42937"/>
              <a:gd name="T13" fmla="*/ 0 h 500062"/>
              <a:gd name="T14" fmla="*/ 642937 w 642937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37" h="500062">
                <a:moveTo>
                  <a:pt x="0" y="695"/>
                </a:moveTo>
                <a:lnTo>
                  <a:pt x="893" y="695"/>
                </a:lnTo>
                <a:lnTo>
                  <a:pt x="180" y="90"/>
                </a:lnTo>
                <a:lnTo>
                  <a:pt x="893" y="695"/>
                </a:lnTo>
                <a:lnTo>
                  <a:pt x="270" y="90"/>
                </a:lnTo>
                <a:lnTo>
                  <a:pt x="0" y="695"/>
                </a:lnTo>
                <a:close/>
              </a:path>
            </a:pathLst>
          </a:custGeom>
          <a:solidFill>
            <a:srgbClr val="E46C0A">
              <a:alpha val="0"/>
            </a:srgbClr>
          </a:solidFill>
          <a:ln w="25560" cap="flat">
            <a:solidFill>
              <a:srgbClr val="3760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667125" y="500064"/>
            <a:ext cx="4857750" cy="460211"/>
          </a:xfrm>
          <a:custGeom>
            <a:avLst/>
            <a:gdLst>
              <a:gd name="T0" fmla="*/ 4857750 w 4857750"/>
              <a:gd name="T1" fmla="*/ 227806 h 455612"/>
              <a:gd name="T2" fmla="*/ 2428875 w 4857750"/>
              <a:gd name="T3" fmla="*/ 455612 h 455612"/>
              <a:gd name="T4" fmla="*/ 0 w 4857750"/>
              <a:gd name="T5" fmla="*/ 227806 h 455612"/>
              <a:gd name="T6" fmla="*/ 2428875 w 4857750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57750"/>
              <a:gd name="T13" fmla="*/ 0 h 455612"/>
              <a:gd name="T14" fmla="*/ 4857750 w 4857750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50" h="455612">
                <a:moveTo>
                  <a:pt x="0" y="0"/>
                </a:moveTo>
                <a:lnTo>
                  <a:pt x="13494" y="0"/>
                </a:lnTo>
                <a:lnTo>
                  <a:pt x="13494" y="1268"/>
                </a:lnTo>
                <a:lnTo>
                  <a:pt x="0" y="12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Metabolismo glucidico</a:t>
            </a:r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1809750" y="1571626"/>
          <a:ext cx="431958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415989" imgH="2577462" progId="">
                  <p:embed/>
                </p:oleObj>
              </mc:Choice>
              <mc:Fallback>
                <p:oleObj r:id="rId4" imgW="4415989" imgH="2577462" progId="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571626"/>
                        <a:ext cx="4319588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738438" y="4162425"/>
            <a:ext cx="1643062" cy="337100"/>
          </a:xfrm>
          <a:custGeom>
            <a:avLst/>
            <a:gdLst>
              <a:gd name="T0" fmla="*/ 1643062 w 1643062"/>
              <a:gd name="T1" fmla="*/ 166688 h 333375"/>
              <a:gd name="T2" fmla="*/ 821531 w 1643062"/>
              <a:gd name="T3" fmla="*/ 333375 h 333375"/>
              <a:gd name="T4" fmla="*/ 0 w 1643062"/>
              <a:gd name="T5" fmla="*/ 166688 h 333375"/>
              <a:gd name="T6" fmla="*/ 821531 w 1643062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43062"/>
              <a:gd name="T13" fmla="*/ 0 h 333375"/>
              <a:gd name="T14" fmla="*/ 1643062 w 1643062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3062" h="333375">
                <a:moveTo>
                  <a:pt x="0" y="0"/>
                </a:moveTo>
                <a:lnTo>
                  <a:pt x="4564" y="0"/>
                </a:lnTo>
                <a:lnTo>
                  <a:pt x="4564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≤100 mg/dl   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→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38314" y="5786439"/>
            <a:ext cx="1571625" cy="395287"/>
          </a:xfrm>
          <a:custGeom>
            <a:avLst/>
            <a:gdLst>
              <a:gd name="T0" fmla="*/ 1571625 w 1571625"/>
              <a:gd name="T1" fmla="*/ 197644 h 395287"/>
              <a:gd name="T2" fmla="*/ 785813 w 1571625"/>
              <a:gd name="T3" fmla="*/ 395287 h 395287"/>
              <a:gd name="T4" fmla="*/ 0 w 1571625"/>
              <a:gd name="T5" fmla="*/ 197644 h 395287"/>
              <a:gd name="T6" fmla="*/ 785813 w 157162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1625"/>
              <a:gd name="T13" fmla="*/ 0 h 395287"/>
              <a:gd name="T14" fmla="*/ 1571625 w 157162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395287">
                <a:moveTo>
                  <a:pt x="0" y="0"/>
                </a:moveTo>
                <a:lnTo>
                  <a:pt x="4366" y="0"/>
                </a:lnTo>
                <a:lnTo>
                  <a:pt x="4366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DIABETICI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GI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381876" y="5786439"/>
            <a:ext cx="1571625" cy="395287"/>
          </a:xfrm>
          <a:custGeom>
            <a:avLst/>
            <a:gdLst>
              <a:gd name="T0" fmla="*/ 1571625 w 1571625"/>
              <a:gd name="T1" fmla="*/ 197644 h 395287"/>
              <a:gd name="T2" fmla="*/ 785813 w 1571625"/>
              <a:gd name="T3" fmla="*/ 395287 h 395287"/>
              <a:gd name="T4" fmla="*/ 0 w 1571625"/>
              <a:gd name="T5" fmla="*/ 197644 h 395287"/>
              <a:gd name="T6" fmla="*/ 785813 w 157162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1625"/>
              <a:gd name="T13" fmla="*/ 0 h 395287"/>
              <a:gd name="T14" fmla="*/ 1571625 w 157162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395287">
                <a:moveTo>
                  <a:pt x="0" y="0"/>
                </a:moveTo>
                <a:lnTo>
                  <a:pt x="4366" y="0"/>
                </a:lnTo>
                <a:lnTo>
                  <a:pt x="4366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DIABETICI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GC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: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738564" y="5600700"/>
            <a:ext cx="3214687" cy="395288"/>
          </a:xfrm>
          <a:custGeom>
            <a:avLst/>
            <a:gdLst>
              <a:gd name="T0" fmla="*/ 3214687 w 3214687"/>
              <a:gd name="T1" fmla="*/ 197644 h 395288"/>
              <a:gd name="T2" fmla="*/ 1607344 w 3214687"/>
              <a:gd name="T3" fmla="*/ 395288 h 395288"/>
              <a:gd name="T4" fmla="*/ 0 w 3214687"/>
              <a:gd name="T5" fmla="*/ 197644 h 395288"/>
              <a:gd name="T6" fmla="*/ 1607344 w 3214687"/>
              <a:gd name="T7" fmla="*/ 0 h 395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14687"/>
              <a:gd name="T13" fmla="*/ 0 h 395288"/>
              <a:gd name="T14" fmla="*/ 3214687 w 3214687"/>
              <a:gd name="T15" fmla="*/ 395288 h 395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4687" h="395288">
                <a:moveTo>
                  <a:pt x="0" y="0"/>
                </a:moveTo>
                <a:lnTo>
                  <a:pt x="8930" y="0"/>
                </a:lnTo>
                <a:lnTo>
                  <a:pt x="8930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139 ±30 mg/dl →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122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±26 mg/dl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8953501" y="5672139"/>
            <a:ext cx="1857375" cy="395287"/>
          </a:xfrm>
          <a:custGeom>
            <a:avLst/>
            <a:gdLst>
              <a:gd name="T0" fmla="*/ 1857375 w 1857375"/>
              <a:gd name="T1" fmla="*/ 197644 h 395287"/>
              <a:gd name="T2" fmla="*/ 928688 w 1857375"/>
              <a:gd name="T3" fmla="*/ 395287 h 395287"/>
              <a:gd name="T4" fmla="*/ 0 w 1857375"/>
              <a:gd name="T5" fmla="*/ 197644 h 395287"/>
              <a:gd name="T6" fmla="*/ 928688 w 185737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395287"/>
              <a:gd name="T14" fmla="*/ 1857375 w 185737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395287">
                <a:moveTo>
                  <a:pt x="0" y="0"/>
                </a:moveTo>
                <a:lnTo>
                  <a:pt x="5159" y="0"/>
                </a:lnTo>
                <a:lnTo>
                  <a:pt x="5159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150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±32 mg/dl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738563" y="5929314"/>
            <a:ext cx="2286000" cy="395287"/>
          </a:xfrm>
          <a:custGeom>
            <a:avLst/>
            <a:gdLst>
              <a:gd name="T0" fmla="*/ 2286000 w 2286000"/>
              <a:gd name="T1" fmla="*/ 197644 h 395287"/>
              <a:gd name="T2" fmla="*/ 1143000 w 2286000"/>
              <a:gd name="T3" fmla="*/ 395287 h 395287"/>
              <a:gd name="T4" fmla="*/ 0 w 2286000"/>
              <a:gd name="T5" fmla="*/ 197644 h 395287"/>
              <a:gd name="T6" fmla="*/ 1143000 w 2286000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86000"/>
              <a:gd name="T13" fmla="*/ 0 h 395287"/>
              <a:gd name="T14" fmla="*/ 2286000 w 2286000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0" h="395287">
                <a:moveTo>
                  <a:pt x="0" y="0"/>
                </a:moveTo>
                <a:lnTo>
                  <a:pt x="6350" y="0"/>
                </a:lnTo>
                <a:lnTo>
                  <a:pt x="6350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7.4 ±1% →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6.8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±1 %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6810375" y="5857875"/>
            <a:ext cx="571500" cy="285750"/>
          </a:xfrm>
          <a:custGeom>
            <a:avLst/>
            <a:gdLst>
              <a:gd name="T0" fmla="*/ 571500 w 571500"/>
              <a:gd name="T1" fmla="*/ 142875 h 285750"/>
              <a:gd name="T2" fmla="*/ 285750 w 571500"/>
              <a:gd name="T3" fmla="*/ 285750 h 285750"/>
              <a:gd name="T4" fmla="*/ 0 w 571500"/>
              <a:gd name="T5" fmla="*/ 142875 h 285750"/>
              <a:gd name="T6" fmla="*/ 285750 w 571500"/>
              <a:gd name="T7" fmla="*/ 0 h 285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1500"/>
              <a:gd name="T13" fmla="*/ 0 h 285750"/>
              <a:gd name="T14" fmla="*/ 571500 w 571500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285750">
                <a:moveTo>
                  <a:pt x="0" y="397"/>
                </a:moveTo>
                <a:lnTo>
                  <a:pt x="-1151" y="0"/>
                </a:lnTo>
                <a:lnTo>
                  <a:pt x="-1151" y="4034"/>
                </a:lnTo>
                <a:lnTo>
                  <a:pt x="2739" y="4034"/>
                </a:lnTo>
                <a:lnTo>
                  <a:pt x="2739" y="0"/>
                </a:lnTo>
                <a:lnTo>
                  <a:pt x="1588" y="397"/>
                </a:lnTo>
                <a:lnTo>
                  <a:pt x="2739" y="794"/>
                </a:lnTo>
                <a:lnTo>
                  <a:pt x="2739" y="-3240"/>
                </a:lnTo>
                <a:lnTo>
                  <a:pt x="-1151" y="-3240"/>
                </a:lnTo>
                <a:lnTo>
                  <a:pt x="-1151" y="794"/>
                </a:lnTo>
                <a:lnTo>
                  <a:pt x="0" y="397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8953500" y="6000750"/>
            <a:ext cx="1214438" cy="395288"/>
          </a:xfrm>
          <a:custGeom>
            <a:avLst/>
            <a:gdLst>
              <a:gd name="T0" fmla="*/ 1214438 w 1214438"/>
              <a:gd name="T1" fmla="*/ 197644 h 395288"/>
              <a:gd name="T2" fmla="*/ 607219 w 1214438"/>
              <a:gd name="T3" fmla="*/ 395288 h 395288"/>
              <a:gd name="T4" fmla="*/ 0 w 1214438"/>
              <a:gd name="T5" fmla="*/ 197644 h 395288"/>
              <a:gd name="T6" fmla="*/ 607219 w 1214438"/>
              <a:gd name="T7" fmla="*/ 0 h 395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14438"/>
              <a:gd name="T13" fmla="*/ 0 h 395288"/>
              <a:gd name="T14" fmla="*/ 1214438 w 1214438"/>
              <a:gd name="T15" fmla="*/ 395288 h 395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4438" h="395288">
                <a:moveTo>
                  <a:pt x="0" y="0"/>
                </a:moveTo>
                <a:lnTo>
                  <a:pt x="3373" y="0"/>
                </a:lnTo>
                <a:lnTo>
                  <a:pt x="3373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7.4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±1 %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167064" y="5857875"/>
            <a:ext cx="428625" cy="285750"/>
          </a:xfrm>
          <a:custGeom>
            <a:avLst/>
            <a:gdLst>
              <a:gd name="T0" fmla="*/ 428625 w 428625"/>
              <a:gd name="T1" fmla="*/ 142875 h 285750"/>
              <a:gd name="T2" fmla="*/ 214313 w 428625"/>
              <a:gd name="T3" fmla="*/ 285750 h 285750"/>
              <a:gd name="T4" fmla="*/ 0 w 428625"/>
              <a:gd name="T5" fmla="*/ 142875 h 285750"/>
              <a:gd name="T6" fmla="*/ 214313 w 428625"/>
              <a:gd name="T7" fmla="*/ 0 h 285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8625"/>
              <a:gd name="T13" fmla="*/ 0 h 285750"/>
              <a:gd name="T14" fmla="*/ 428625 w 428625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285750">
                <a:moveTo>
                  <a:pt x="0" y="4034"/>
                </a:moveTo>
                <a:lnTo>
                  <a:pt x="2342" y="4034"/>
                </a:lnTo>
                <a:lnTo>
                  <a:pt x="2342" y="0"/>
                </a:lnTo>
                <a:lnTo>
                  <a:pt x="1191" y="397"/>
                </a:lnTo>
                <a:lnTo>
                  <a:pt x="2342" y="794"/>
                </a:lnTo>
                <a:lnTo>
                  <a:pt x="2342" y="-3240"/>
                </a:lnTo>
                <a:lnTo>
                  <a:pt x="0" y="-3240"/>
                </a:lnTo>
                <a:lnTo>
                  <a:pt x="0" y="4034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84" name="AutoShape 15"/>
          <p:cNvSpPr>
            <a:spLocks noChangeArrowheads="1"/>
          </p:cNvSpPr>
          <p:nvPr/>
        </p:nvSpPr>
        <p:spPr bwMode="auto">
          <a:xfrm>
            <a:off x="9953626" y="0"/>
            <a:ext cx="714375" cy="642938"/>
          </a:xfrm>
          <a:custGeom>
            <a:avLst/>
            <a:gdLst>
              <a:gd name="T0" fmla="*/ 714375 w 714375"/>
              <a:gd name="T1" fmla="*/ 321469 h 642938"/>
              <a:gd name="T2" fmla="*/ 357188 w 714375"/>
              <a:gd name="T3" fmla="*/ 642938 h 642938"/>
              <a:gd name="T4" fmla="*/ 0 w 714375"/>
              <a:gd name="T5" fmla="*/ 321469 h 642938"/>
              <a:gd name="T6" fmla="*/ 357188 w 714375"/>
              <a:gd name="T7" fmla="*/ 0 h 642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4375"/>
              <a:gd name="T13" fmla="*/ 0 h 642938"/>
              <a:gd name="T14" fmla="*/ 714375 w 714375"/>
              <a:gd name="T15" fmla="*/ 642938 h 642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4375" h="642938">
                <a:moveTo>
                  <a:pt x="0" y="0"/>
                </a:moveTo>
                <a:lnTo>
                  <a:pt x="1984" y="0"/>
                </a:lnTo>
                <a:lnTo>
                  <a:pt x="1984" y="1786"/>
                </a:lnTo>
                <a:lnTo>
                  <a:pt x="0" y="178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4D6EB"/>
              </a:gs>
            </a:gsLst>
            <a:lin ang="186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85" name="AutoShape 16"/>
          <p:cNvSpPr>
            <a:spLocks noChangeArrowheads="1"/>
          </p:cNvSpPr>
          <p:nvPr/>
        </p:nvSpPr>
        <p:spPr bwMode="auto">
          <a:xfrm>
            <a:off x="10453688" y="357188"/>
            <a:ext cx="214312" cy="571500"/>
          </a:xfrm>
          <a:custGeom>
            <a:avLst/>
            <a:gdLst>
              <a:gd name="T0" fmla="*/ 214312 w 214312"/>
              <a:gd name="T1" fmla="*/ 285750 h 571500"/>
              <a:gd name="T2" fmla="*/ 107156 w 214312"/>
              <a:gd name="T3" fmla="*/ 571500 h 571500"/>
              <a:gd name="T4" fmla="*/ 0 w 214312"/>
              <a:gd name="T5" fmla="*/ 285750 h 571500"/>
              <a:gd name="T6" fmla="*/ 107156 w 214312"/>
              <a:gd name="T7" fmla="*/ 0 h 571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312"/>
              <a:gd name="T13" fmla="*/ 0 h 571500"/>
              <a:gd name="T14" fmla="*/ 214312 w 214312"/>
              <a:gd name="T15" fmla="*/ 571500 h 571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" h="571500">
                <a:moveTo>
                  <a:pt x="0" y="0"/>
                </a:moveTo>
                <a:lnTo>
                  <a:pt x="595" y="0"/>
                </a:lnTo>
                <a:lnTo>
                  <a:pt x="595" y="1588"/>
                </a:ln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E46C0A"/>
              </a:gs>
              <a:gs pos="100000">
                <a:srgbClr val="FAC09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1524001" y="214314"/>
            <a:ext cx="8429625" cy="1587"/>
          </a:xfrm>
          <a:prstGeom prst="line">
            <a:avLst/>
          </a:prstGeom>
          <a:noFill/>
          <a:ln w="15840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2787" name="Object 18"/>
          <p:cNvGraphicFramePr>
            <a:graphicFrameLocks noChangeAspect="1"/>
          </p:cNvGraphicFramePr>
          <p:nvPr/>
        </p:nvGraphicFramePr>
        <p:xfrm>
          <a:off x="6096000" y="1571626"/>
          <a:ext cx="43195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4415989" imgH="2581512" progId="">
                  <p:embed/>
                </p:oleObj>
              </mc:Choice>
              <mc:Fallback>
                <p:oleObj r:id="rId6" imgW="4415989" imgH="2581512" progId="">
                  <p:embed/>
                  <p:pic>
                    <p:nvPicPr>
                      <p:cNvPr id="3278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71626"/>
                        <a:ext cx="43195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AutoShape 19"/>
          <p:cNvSpPr>
            <a:spLocks noChangeArrowheads="1"/>
          </p:cNvSpPr>
          <p:nvPr/>
        </p:nvSpPr>
        <p:spPr bwMode="auto">
          <a:xfrm>
            <a:off x="3095626" y="1143000"/>
            <a:ext cx="1857375" cy="337100"/>
          </a:xfrm>
          <a:custGeom>
            <a:avLst/>
            <a:gdLst>
              <a:gd name="T0" fmla="*/ 1857375 w 1857375"/>
              <a:gd name="T1" fmla="*/ 166688 h 333375"/>
              <a:gd name="T2" fmla="*/ 928688 w 1857375"/>
              <a:gd name="T3" fmla="*/ 333375 h 333375"/>
              <a:gd name="T4" fmla="*/ 0 w 1857375"/>
              <a:gd name="T5" fmla="*/ 166688 h 333375"/>
              <a:gd name="T6" fmla="*/ 928688 w 1857375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333375"/>
              <a:gd name="T14" fmla="*/ 1857375 w 1857375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333375">
                <a:moveTo>
                  <a:pt x="0" y="0"/>
                </a:moveTo>
                <a:lnTo>
                  <a:pt x="5159" y="0"/>
                </a:lnTo>
                <a:lnTo>
                  <a:pt x="5159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GLICEMIA BASALE</a:t>
            </a:r>
          </a:p>
        </p:txBody>
      </p:sp>
      <p:sp>
        <p:nvSpPr>
          <p:cNvPr id="32789" name="AutoShape 20"/>
          <p:cNvSpPr>
            <a:spLocks noChangeArrowheads="1"/>
          </p:cNvSpPr>
          <p:nvPr/>
        </p:nvSpPr>
        <p:spPr bwMode="auto">
          <a:xfrm>
            <a:off x="7310438" y="1143000"/>
            <a:ext cx="2214562" cy="337100"/>
          </a:xfrm>
          <a:custGeom>
            <a:avLst/>
            <a:gdLst>
              <a:gd name="T0" fmla="*/ 2214562 w 2214562"/>
              <a:gd name="T1" fmla="*/ 166688 h 333375"/>
              <a:gd name="T2" fmla="*/ 1107281 w 2214562"/>
              <a:gd name="T3" fmla="*/ 333375 h 333375"/>
              <a:gd name="T4" fmla="*/ 0 w 2214562"/>
              <a:gd name="T5" fmla="*/ 166688 h 333375"/>
              <a:gd name="T6" fmla="*/ 1107281 w 2214562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14562"/>
              <a:gd name="T13" fmla="*/ 0 h 333375"/>
              <a:gd name="T14" fmla="*/ 2214562 w 2214562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562" h="333375">
                <a:moveTo>
                  <a:pt x="0" y="0"/>
                </a:moveTo>
                <a:lnTo>
                  <a:pt x="6152" y="0"/>
                </a:lnTo>
                <a:lnTo>
                  <a:pt x="6152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EMOGLOBINA GLICATA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8882063" y="5572125"/>
            <a:ext cx="214312" cy="857250"/>
          </a:xfrm>
          <a:custGeom>
            <a:avLst/>
            <a:gdLst>
              <a:gd name="T0" fmla="*/ 214312 w 214312"/>
              <a:gd name="T1" fmla="*/ 428625 h 857250"/>
              <a:gd name="T2" fmla="*/ 107156 w 214312"/>
              <a:gd name="T3" fmla="*/ 857250 h 857250"/>
              <a:gd name="T4" fmla="*/ 0 w 214312"/>
              <a:gd name="T5" fmla="*/ 428625 h 857250"/>
              <a:gd name="T6" fmla="*/ 107156 w 214312"/>
              <a:gd name="T7" fmla="*/ 0 h 857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312"/>
              <a:gd name="T13" fmla="*/ 0 h 857250"/>
              <a:gd name="T14" fmla="*/ 214312 w 214312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" h="857250" stroke="0">
                <a:moveTo>
                  <a:pt x="595" y="2381"/>
                </a:moveTo>
                <a:lnTo>
                  <a:pt x="298" y="-681"/>
                </a:lnTo>
                <a:lnTo>
                  <a:pt x="90" y="90"/>
                </a:lnTo>
                <a:lnTo>
                  <a:pt x="298" y="-1754"/>
                </a:lnTo>
                <a:lnTo>
                  <a:pt x="298" y="-681"/>
                </a:lnTo>
                <a:lnTo>
                  <a:pt x="0" y="65446"/>
                </a:lnTo>
                <a:lnTo>
                  <a:pt x="298" y="-681"/>
                </a:lnTo>
                <a:lnTo>
                  <a:pt x="595" y="2381"/>
                </a:lnTo>
                <a:close/>
              </a:path>
              <a:path w="214312" h="857250" fill="none">
                <a:moveTo>
                  <a:pt x="90" y="65446"/>
                </a:moveTo>
                <a:lnTo>
                  <a:pt x="298" y="-681"/>
                </a:lnTo>
                <a:lnTo>
                  <a:pt x="180" y="90"/>
                </a:lnTo>
                <a:lnTo>
                  <a:pt x="595" y="2381"/>
                </a:lnTo>
                <a:lnTo>
                  <a:pt x="298" y="-681"/>
                </a:lnTo>
                <a:lnTo>
                  <a:pt x="90" y="9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1738314" y="4786314"/>
            <a:ext cx="5000625" cy="517525"/>
          </a:xfrm>
          <a:custGeom>
            <a:avLst/>
            <a:gdLst>
              <a:gd name="T0" fmla="*/ 5000625 w 5000625"/>
              <a:gd name="T1" fmla="*/ 258763 h 517525"/>
              <a:gd name="T2" fmla="*/ 2500313 w 5000625"/>
              <a:gd name="T3" fmla="*/ 517525 h 517525"/>
              <a:gd name="T4" fmla="*/ 0 w 5000625"/>
              <a:gd name="T5" fmla="*/ 258763 h 517525"/>
              <a:gd name="T6" fmla="*/ 2500313 w 5000625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00625"/>
              <a:gd name="T13" fmla="*/ 0 h 517525"/>
              <a:gd name="T14" fmla="*/ 5000625 w 5000625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0625" h="517525">
                <a:moveTo>
                  <a:pt x="0" y="0"/>
                </a:moveTo>
                <a:lnTo>
                  <a:pt x="13891" y="0"/>
                </a:lnTo>
                <a:lnTo>
                  <a:pt x="13891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 w="6480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IPOGLICEMIZZANTI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 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-60%</a:t>
            </a:r>
          </a:p>
        </p:txBody>
      </p:sp>
    </p:spTree>
    <p:extLst>
      <p:ext uri="{BB962C8B-B14F-4D97-AF65-F5344CB8AC3E}">
        <p14:creationId xmlns:p14="http://schemas.microsoft.com/office/powerpoint/2010/main" val="252511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8" grpId="0" animBg="1"/>
      <p:bldP spid="19470" grpId="0" animBg="1"/>
      <p:bldP spid="194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4871864" y="4437112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47%</a:t>
            </a:r>
          </a:p>
        </p:txBody>
      </p:sp>
      <p:sp>
        <p:nvSpPr>
          <p:cNvPr id="13" name="Ovale 12"/>
          <p:cNvSpPr/>
          <p:nvPr/>
        </p:nvSpPr>
        <p:spPr>
          <a:xfrm>
            <a:off x="4871864" y="4365104"/>
            <a:ext cx="576064" cy="500062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CasellaDiTesto 1"/>
          <p:cNvSpPr txBox="1">
            <a:spLocks noChangeArrowheads="1"/>
          </p:cNvSpPr>
          <p:nvPr/>
        </p:nvSpPr>
        <p:spPr bwMode="auto">
          <a:xfrm>
            <a:off x="3667125" y="500063"/>
            <a:ext cx="485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METABOLISMO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GLUCIDICO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359696" y="4509120"/>
            <a:ext cx="164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≤100 mg/dl  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→ 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0" name="CasellaDiTesto 43"/>
          <p:cNvSpPr txBox="1">
            <a:spLocks noChangeArrowheads="1"/>
          </p:cNvSpPr>
          <p:nvPr/>
        </p:nvSpPr>
        <p:spPr bwMode="auto">
          <a:xfrm>
            <a:off x="3095626" y="1143000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GLICEMIA BASALE</a:t>
            </a:r>
          </a:p>
        </p:txBody>
      </p:sp>
      <p:sp>
        <p:nvSpPr>
          <p:cNvPr id="15381" name="CasellaDiTesto 44"/>
          <p:cNvSpPr txBox="1">
            <a:spLocks noChangeArrowheads="1"/>
          </p:cNvSpPr>
          <p:nvPr/>
        </p:nvSpPr>
        <p:spPr bwMode="auto">
          <a:xfrm>
            <a:off x="7310438" y="1143000"/>
            <a:ext cx="2214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EMOGLOBINA GLICATA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287689" y="5229201"/>
            <a:ext cx="5000625" cy="523875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: IPOGLICEMIZZANTI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-50%</a:t>
            </a:r>
          </a:p>
        </p:txBody>
      </p:sp>
      <p:graphicFrame>
        <p:nvGraphicFramePr>
          <p:cNvPr id="26" name="Grafico 25"/>
          <p:cNvGraphicFramePr/>
          <p:nvPr/>
        </p:nvGraphicFramePr>
        <p:xfrm>
          <a:off x="1775521" y="1484784"/>
          <a:ext cx="4158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fico 27"/>
          <p:cNvGraphicFramePr/>
          <p:nvPr/>
        </p:nvGraphicFramePr>
        <p:xfrm>
          <a:off x="6168008" y="1556792"/>
          <a:ext cx="416701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sellaDiTesto 1"/>
          <p:cNvSpPr txBox="1"/>
          <p:nvPr/>
        </p:nvSpPr>
        <p:spPr>
          <a:xfrm>
            <a:off x="2639616" y="3933057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asellaDiTesto 1"/>
          <p:cNvSpPr txBox="1"/>
          <p:nvPr/>
        </p:nvSpPr>
        <p:spPr>
          <a:xfrm>
            <a:off x="6960096" y="4077073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sellaDiTesto 1"/>
          <p:cNvSpPr txBox="1"/>
          <p:nvPr/>
        </p:nvSpPr>
        <p:spPr>
          <a:xfrm>
            <a:off x="4295800" y="3933057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asellaDiTesto 1"/>
          <p:cNvSpPr txBox="1"/>
          <p:nvPr/>
        </p:nvSpPr>
        <p:spPr>
          <a:xfrm>
            <a:off x="8472264" y="4077073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asellaDiTesto 1"/>
          <p:cNvSpPr txBox="1"/>
          <p:nvPr/>
        </p:nvSpPr>
        <p:spPr>
          <a:xfrm>
            <a:off x="2495601" y="2132857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 &lt;0.0003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asellaDiTesto 1"/>
          <p:cNvSpPr txBox="1"/>
          <p:nvPr/>
        </p:nvSpPr>
        <p:spPr>
          <a:xfrm>
            <a:off x="4295801" y="1844825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asellaDiTesto 1"/>
          <p:cNvSpPr txBox="1"/>
          <p:nvPr/>
        </p:nvSpPr>
        <p:spPr>
          <a:xfrm>
            <a:off x="6744073" y="1988841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 &lt;0.0001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asellaDiTesto 1"/>
          <p:cNvSpPr txBox="1"/>
          <p:nvPr/>
        </p:nvSpPr>
        <p:spPr>
          <a:xfrm>
            <a:off x="8616281" y="1988841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4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674939" y="186322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33600" y="2819400"/>
            <a:ext cx="678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Questo corredo genetico determinante l’anatomia e la fisiologia di base e quindi la capacità endocrino metabolica di adattarsi alle diverse condizioni ambientali è rimasto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praticamente immutato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nel corso degli ultimi 10.000 anni e risulta pertanto molto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più efficace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nel far fronte a situazioni di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attività fisica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e di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digiuno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piuttosto che di sedentarietà e di abbondanza.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2, il perché di questa epidemia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974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4381500" y="571501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METABOLISMO LIPIDICO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24126" y="1428750"/>
          <a:ext cx="5000625" cy="20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58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GI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(n. 70)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∆ (%)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p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COL-T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-9.0 (4.9)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0.0004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HDL-C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+2.0 (3.8)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LDL-C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-7.0 (6.1)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TG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-20.0 (15)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0.0114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6" name="CasellaDiTesto 25"/>
          <p:cNvSpPr txBox="1">
            <a:spLocks noChangeArrowheads="1"/>
          </p:cNvSpPr>
          <p:nvPr/>
        </p:nvSpPr>
        <p:spPr bwMode="auto">
          <a:xfrm>
            <a:off x="7810501" y="2241551"/>
            <a:ext cx="2786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IPOLIPEMIZZANTI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- 28%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2524126" y="4005067"/>
          <a:ext cx="5156051" cy="1967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81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GC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(n. 31)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∆ (%)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p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COL-T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-2.0(1.0)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HDL-C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-2.0(3.9)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LDL-C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+1(0.8)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TG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+13(7.5)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9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3" name="CasellaDiTesto 4"/>
          <p:cNvSpPr txBox="1">
            <a:spLocks noChangeArrowheads="1"/>
          </p:cNvSpPr>
          <p:nvPr/>
        </p:nvSpPr>
        <p:spPr bwMode="auto">
          <a:xfrm>
            <a:off x="2423592" y="571500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FUNZIONALITA` CARDIO-CIRCOLTORIA</a:t>
            </a:r>
          </a:p>
        </p:txBody>
      </p:sp>
      <p:sp>
        <p:nvSpPr>
          <p:cNvPr id="17414" name="CasellaDiTesto 5"/>
          <p:cNvSpPr txBox="1">
            <a:spLocks noChangeArrowheads="1"/>
          </p:cNvSpPr>
          <p:nvPr/>
        </p:nvSpPr>
        <p:spPr bwMode="auto">
          <a:xfrm>
            <a:off x="5303913" y="1484784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6MWT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919538" y="2286000"/>
          <a:ext cx="8462715" cy="2923776"/>
        </p:xfrm>
        <a:graphic>
          <a:graphicData uri="http://schemas.openxmlformats.org/drawingml/2006/table">
            <a:tbl>
              <a:tblPr/>
              <a:tblGrid>
                <a:gridCol w="1961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GI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Distanza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(m)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494.6 ±63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537.6 ±59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+43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±57 (8.7)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VO</a:t>
                      </a:r>
                      <a:r>
                        <a:rPr kumimoji="0" lang="it-IT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max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ml/Kg/min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18.8 ±2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20.3 ±1.9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+1.5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±2.5 (8.0)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ttangolo 30"/>
          <p:cNvSpPr/>
          <p:nvPr/>
        </p:nvSpPr>
        <p:spPr>
          <a:xfrm>
            <a:off x="7032104" y="3140968"/>
            <a:ext cx="572070" cy="6440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1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Inizio lezione del 17 aprile 2020</a:t>
            </a:r>
            <a:endParaRPr lang="it-IT" dirty="0"/>
          </a:p>
        </p:txBody>
      </p:sp>
      <p:sp>
        <p:nvSpPr>
          <p:cNvPr id="6" name="AutoShape 6" descr="I have borderline blood sugar level to be at risk for diabetes ..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0" y="6553201"/>
            <a:ext cx="2165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Scienze motorie magistrale 2020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429000" y="304801"/>
            <a:ext cx="500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DIABETE MELLITO: EPIDEMIOLOGIA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24200" y="5410200"/>
            <a:ext cx="5791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2971800" y="2286000"/>
            <a:ext cx="0" cy="312420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895600" y="47244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895600" y="40386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895600" y="32766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2895600" y="25146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609850" y="4495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609850" y="38544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514600" y="23304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16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609850" y="51816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895600" y="54102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rot="5400000">
            <a:off x="34671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rot="5400000">
            <a:off x="43053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rot="5400000">
            <a:off x="52197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rot="5400000">
            <a:off x="62103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rot="5400000">
            <a:off x="72009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rot="5400000">
            <a:off x="8191500" y="5448300"/>
            <a:ext cx="762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09905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608965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00405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8070850" y="5486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70</a:t>
            </a:r>
          </a:p>
        </p:txBody>
      </p:sp>
      <p:sp>
        <p:nvSpPr>
          <p:cNvPr id="35868" name="Freeform 28" descr="Diagonali larghe verso l'alto"/>
          <p:cNvSpPr>
            <a:spLocks/>
          </p:cNvSpPr>
          <p:nvPr/>
        </p:nvSpPr>
        <p:spPr bwMode="auto">
          <a:xfrm>
            <a:off x="3505200" y="3657600"/>
            <a:ext cx="4724400" cy="1752600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816" y="912"/>
              </a:cxn>
              <a:cxn ang="0">
                <a:pos x="2352" y="432"/>
              </a:cxn>
              <a:cxn ang="0">
                <a:pos x="2976" y="0"/>
              </a:cxn>
              <a:cxn ang="0">
                <a:pos x="2976" y="1104"/>
              </a:cxn>
              <a:cxn ang="0">
                <a:pos x="0" y="1104"/>
              </a:cxn>
            </a:cxnLst>
            <a:rect l="0" t="0" r="r" b="b"/>
            <a:pathLst>
              <a:path w="2976" h="1104">
                <a:moveTo>
                  <a:pt x="0" y="1104"/>
                </a:moveTo>
                <a:lnTo>
                  <a:pt x="816" y="912"/>
                </a:lnTo>
                <a:lnTo>
                  <a:pt x="2352" y="432"/>
                </a:lnTo>
                <a:lnTo>
                  <a:pt x="2976" y="0"/>
                </a:lnTo>
                <a:lnTo>
                  <a:pt x="2976" y="1104"/>
                </a:lnTo>
                <a:lnTo>
                  <a:pt x="0" y="1104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9" name="Freeform 29" descr="Sfere"/>
          <p:cNvSpPr>
            <a:spLocks/>
          </p:cNvSpPr>
          <p:nvPr/>
        </p:nvSpPr>
        <p:spPr bwMode="auto">
          <a:xfrm>
            <a:off x="3505200" y="2514600"/>
            <a:ext cx="472440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672" y="1584"/>
              </a:cxn>
              <a:cxn ang="0">
                <a:pos x="2976" y="0"/>
              </a:cxn>
              <a:cxn ang="0">
                <a:pos x="2976" y="720"/>
              </a:cxn>
              <a:cxn ang="0">
                <a:pos x="2352" y="1152"/>
              </a:cxn>
              <a:cxn ang="0">
                <a:pos x="816" y="1632"/>
              </a:cxn>
              <a:cxn ang="0">
                <a:pos x="0" y="1824"/>
              </a:cxn>
            </a:cxnLst>
            <a:rect l="0" t="0" r="r" b="b"/>
            <a:pathLst>
              <a:path w="2976" h="1824">
                <a:moveTo>
                  <a:pt x="0" y="1824"/>
                </a:moveTo>
                <a:lnTo>
                  <a:pt x="672" y="1584"/>
                </a:lnTo>
                <a:lnTo>
                  <a:pt x="2976" y="0"/>
                </a:lnTo>
                <a:lnTo>
                  <a:pt x="2976" y="720"/>
                </a:lnTo>
                <a:lnTo>
                  <a:pt x="2352" y="1152"/>
                </a:lnTo>
                <a:lnTo>
                  <a:pt x="816" y="1632"/>
                </a:lnTo>
                <a:lnTo>
                  <a:pt x="0" y="1824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70" name="AutoShape 30"/>
          <p:cNvSpPr>
            <a:spLocks/>
          </p:cNvSpPr>
          <p:nvPr/>
        </p:nvSpPr>
        <p:spPr bwMode="auto">
          <a:xfrm>
            <a:off x="8458200" y="3657600"/>
            <a:ext cx="76200" cy="1752600"/>
          </a:xfrm>
          <a:prstGeom prst="rightBrace">
            <a:avLst>
              <a:gd name="adj1" fmla="val 19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71" name="AutoShape 31"/>
          <p:cNvSpPr>
            <a:spLocks/>
          </p:cNvSpPr>
          <p:nvPr/>
        </p:nvSpPr>
        <p:spPr bwMode="auto">
          <a:xfrm>
            <a:off x="8458200" y="25146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8683563" y="2754313"/>
            <a:ext cx="1457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NIDDM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 diagnosticato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8837482" y="4114800"/>
            <a:ext cx="1143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NIDDM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diagnosticato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620001" y="57150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età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590801" y="19050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%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3352801" y="1752600"/>
            <a:ext cx="471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PREVALENZA DI NIDDM IN RELAZIONE ALL’ETA’</a:t>
            </a:r>
          </a:p>
        </p:txBody>
      </p:sp>
    </p:spTree>
    <p:extLst>
      <p:ext uri="{BB962C8B-B14F-4D97-AF65-F5344CB8AC3E}">
        <p14:creationId xmlns:p14="http://schemas.microsoft.com/office/powerpoint/2010/main" val="7620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0" y="6553201"/>
            <a:ext cx="2194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Scienze Motorie Magistrale 2020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47728" y="332657"/>
            <a:ext cx="2611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DIABETE MELLITO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33600" y="1143001"/>
            <a:ext cx="8077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DIABETE TIPO 2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ngle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	malattia strettamente legata all’obesità ed in particolare 	all’obesità di tipo addominale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	predisposizione genetica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     	Ruolo centrale dell’INSULINO-RESISTENZA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133600" y="4114801"/>
            <a:ext cx="82296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INSULINO-RESISTENZA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</a:rPr>
              <a:t>	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  <a:sym typeface="Wingdings" pitchFamily="2" charset="2"/>
              </a:rPr>
              <a:t> IPERINSULINEMIA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  <a:sym typeface="Wingdings" pitchFamily="2" charset="2"/>
              </a:rPr>
              <a:t>		  DEFICIT RELATIVO DI SECREZIONE INSULINICA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ngle" pitchFamily="2" charset="0"/>
                <a:ea typeface="+mn-ea"/>
                <a:cs typeface="+mn-cs"/>
                <a:sym typeface="Wingdings" pitchFamily="2" charset="2"/>
              </a:rPr>
              <a:t>			 IPERGLICEMIA</a:t>
            </a:r>
          </a:p>
        </p:txBody>
      </p:sp>
    </p:spTree>
    <p:extLst>
      <p:ext uri="{BB962C8B-B14F-4D97-AF65-F5344CB8AC3E}">
        <p14:creationId xmlns:p14="http://schemas.microsoft.com/office/powerpoint/2010/main" val="18900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381000"/>
            <a:ext cx="7924800" cy="1371600"/>
          </a:xfrm>
          <a:gradFill rotWithShape="0">
            <a:gsLst>
              <a:gs pos="0">
                <a:srgbClr val="3623FF">
                  <a:gamma/>
                  <a:shade val="24706"/>
                  <a:invGamma/>
                </a:srgbClr>
              </a:gs>
              <a:gs pos="50000">
                <a:srgbClr val="3623FF"/>
              </a:gs>
              <a:gs pos="100000">
                <a:srgbClr val="3623FF">
                  <a:gamma/>
                  <a:shade val="24706"/>
                  <a:invGamma/>
                </a:srgbClr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623FF"/>
            </a:extrusionClr>
          </a:sp3d>
        </p:spPr>
        <p:txBody>
          <a:bodyPr>
            <a:flatTx/>
          </a:bodyPr>
          <a:lstStyle/>
          <a:p>
            <a: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Diabete tipo II</a:t>
            </a:r>
            <a:b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Effetti dell’ Esercizio</a:t>
            </a:r>
            <a:endParaRPr lang="it-IT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6477000"/>
            <a:ext cx="8001000" cy="76200"/>
          </a:xfrm>
        </p:spPr>
        <p:txBody>
          <a:bodyPr/>
          <a:lstStyle/>
          <a:p>
            <a:pPr algn="l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0" y="2212975"/>
            <a:ext cx="2647950" cy="641350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ESERCIZIO</a:t>
            </a: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EC13E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114801" y="4343401"/>
            <a:ext cx="3227165" cy="830997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Insulino resistenza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   (+++ nel muscolo)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5410201" y="3048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981200" y="6019800"/>
            <a:ext cx="14478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870325" y="6002338"/>
            <a:ext cx="5778500" cy="519112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41C52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Miglior controllo glicometabolico</a:t>
            </a: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7467600" y="4648200"/>
            <a:ext cx="762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8329614" y="4137026"/>
            <a:ext cx="1975221" cy="830997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Char char="Û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Uptake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 glucosio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362200" y="3657600"/>
            <a:ext cx="1066800" cy="762000"/>
            <a:chOff x="5124" y="3888"/>
            <a:chExt cx="492" cy="384"/>
          </a:xfrm>
        </p:grpSpPr>
        <p:sp>
          <p:nvSpPr>
            <p:cNvPr id="75793" name="AutoShape 17"/>
            <p:cNvSpPr>
              <a:spLocks noChangeArrowheads="1"/>
            </p:cNvSpPr>
            <p:nvPr/>
          </p:nvSpPr>
          <p:spPr bwMode="auto">
            <a:xfrm>
              <a:off x="5124" y="3888"/>
              <a:ext cx="384" cy="3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auto">
            <a:xfrm>
              <a:off x="5299" y="3895"/>
              <a:ext cx="317" cy="320"/>
            </a:xfrm>
            <a:custGeom>
              <a:avLst/>
              <a:gdLst/>
              <a:ahLst/>
              <a:cxnLst>
                <a:cxn ang="0">
                  <a:pos x="159" y="320"/>
                </a:cxn>
                <a:cxn ang="0">
                  <a:pos x="193" y="316"/>
                </a:cxn>
                <a:cxn ang="0">
                  <a:pos x="223" y="307"/>
                </a:cxn>
                <a:cxn ang="0">
                  <a:pos x="248" y="290"/>
                </a:cxn>
                <a:cxn ang="0">
                  <a:pos x="270" y="273"/>
                </a:cxn>
                <a:cxn ang="0">
                  <a:pos x="291" y="248"/>
                </a:cxn>
                <a:cxn ang="0">
                  <a:pos x="304" y="222"/>
                </a:cxn>
                <a:cxn ang="0">
                  <a:pos x="317" y="192"/>
                </a:cxn>
                <a:cxn ang="0">
                  <a:pos x="317" y="162"/>
                </a:cxn>
                <a:cxn ang="0">
                  <a:pos x="317" y="128"/>
                </a:cxn>
                <a:cxn ang="0">
                  <a:pos x="304" y="98"/>
                </a:cxn>
                <a:cxn ang="0">
                  <a:pos x="291" y="72"/>
                </a:cxn>
                <a:cxn ang="0">
                  <a:pos x="270" y="47"/>
                </a:cxn>
                <a:cxn ang="0">
                  <a:pos x="248" y="30"/>
                </a:cxn>
                <a:cxn ang="0">
                  <a:pos x="223" y="12"/>
                </a:cxn>
                <a:cxn ang="0">
                  <a:pos x="193" y="4"/>
                </a:cxn>
                <a:cxn ang="0">
                  <a:pos x="159" y="0"/>
                </a:cxn>
                <a:cxn ang="0">
                  <a:pos x="129" y="4"/>
                </a:cxn>
                <a:cxn ang="0">
                  <a:pos x="94" y="12"/>
                </a:cxn>
                <a:cxn ang="0">
                  <a:pos x="69" y="30"/>
                </a:cxn>
                <a:cxn ang="0">
                  <a:pos x="47" y="47"/>
                </a:cxn>
                <a:cxn ang="0">
                  <a:pos x="26" y="72"/>
                </a:cxn>
                <a:cxn ang="0">
                  <a:pos x="13" y="98"/>
                </a:cxn>
                <a:cxn ang="0">
                  <a:pos x="5" y="128"/>
                </a:cxn>
                <a:cxn ang="0">
                  <a:pos x="0" y="162"/>
                </a:cxn>
                <a:cxn ang="0">
                  <a:pos x="5" y="192"/>
                </a:cxn>
                <a:cxn ang="0">
                  <a:pos x="13" y="222"/>
                </a:cxn>
                <a:cxn ang="0">
                  <a:pos x="26" y="248"/>
                </a:cxn>
                <a:cxn ang="0">
                  <a:pos x="47" y="273"/>
                </a:cxn>
                <a:cxn ang="0">
                  <a:pos x="69" y="290"/>
                </a:cxn>
                <a:cxn ang="0">
                  <a:pos x="94" y="307"/>
                </a:cxn>
                <a:cxn ang="0">
                  <a:pos x="129" y="316"/>
                </a:cxn>
                <a:cxn ang="0">
                  <a:pos x="159" y="320"/>
                </a:cxn>
              </a:cxnLst>
              <a:rect l="0" t="0" r="r" b="b"/>
              <a:pathLst>
                <a:path w="317" h="320">
                  <a:moveTo>
                    <a:pt x="159" y="320"/>
                  </a:moveTo>
                  <a:lnTo>
                    <a:pt x="193" y="316"/>
                  </a:lnTo>
                  <a:lnTo>
                    <a:pt x="223" y="307"/>
                  </a:lnTo>
                  <a:lnTo>
                    <a:pt x="248" y="290"/>
                  </a:lnTo>
                  <a:lnTo>
                    <a:pt x="270" y="273"/>
                  </a:lnTo>
                  <a:lnTo>
                    <a:pt x="291" y="248"/>
                  </a:lnTo>
                  <a:lnTo>
                    <a:pt x="304" y="222"/>
                  </a:lnTo>
                  <a:lnTo>
                    <a:pt x="317" y="192"/>
                  </a:lnTo>
                  <a:lnTo>
                    <a:pt x="317" y="162"/>
                  </a:lnTo>
                  <a:lnTo>
                    <a:pt x="317" y="128"/>
                  </a:lnTo>
                  <a:lnTo>
                    <a:pt x="304" y="98"/>
                  </a:lnTo>
                  <a:lnTo>
                    <a:pt x="291" y="72"/>
                  </a:lnTo>
                  <a:lnTo>
                    <a:pt x="270" y="47"/>
                  </a:lnTo>
                  <a:lnTo>
                    <a:pt x="248" y="30"/>
                  </a:lnTo>
                  <a:lnTo>
                    <a:pt x="223" y="12"/>
                  </a:lnTo>
                  <a:lnTo>
                    <a:pt x="193" y="4"/>
                  </a:lnTo>
                  <a:lnTo>
                    <a:pt x="159" y="0"/>
                  </a:lnTo>
                  <a:lnTo>
                    <a:pt x="129" y="4"/>
                  </a:lnTo>
                  <a:lnTo>
                    <a:pt x="94" y="12"/>
                  </a:lnTo>
                  <a:lnTo>
                    <a:pt x="69" y="30"/>
                  </a:lnTo>
                  <a:lnTo>
                    <a:pt x="47" y="47"/>
                  </a:lnTo>
                  <a:lnTo>
                    <a:pt x="26" y="72"/>
                  </a:lnTo>
                  <a:lnTo>
                    <a:pt x="13" y="98"/>
                  </a:lnTo>
                  <a:lnTo>
                    <a:pt x="5" y="128"/>
                  </a:lnTo>
                  <a:lnTo>
                    <a:pt x="0" y="162"/>
                  </a:lnTo>
                  <a:lnTo>
                    <a:pt x="5" y="192"/>
                  </a:lnTo>
                  <a:lnTo>
                    <a:pt x="13" y="222"/>
                  </a:lnTo>
                  <a:lnTo>
                    <a:pt x="26" y="248"/>
                  </a:lnTo>
                  <a:lnTo>
                    <a:pt x="47" y="273"/>
                  </a:lnTo>
                  <a:lnTo>
                    <a:pt x="69" y="290"/>
                  </a:lnTo>
                  <a:lnTo>
                    <a:pt x="94" y="307"/>
                  </a:lnTo>
                  <a:lnTo>
                    <a:pt x="129" y="316"/>
                  </a:lnTo>
                  <a:lnTo>
                    <a:pt x="159" y="3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auto">
            <a:xfrm>
              <a:off x="5419" y="4023"/>
              <a:ext cx="77" cy="73"/>
            </a:xfrm>
            <a:custGeom>
              <a:avLst/>
              <a:gdLst/>
              <a:ahLst/>
              <a:cxnLst>
                <a:cxn ang="0">
                  <a:pos x="39" y="7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7" y="43"/>
                </a:cxn>
                <a:cxn ang="0">
                  <a:pos x="77" y="43"/>
                </a:cxn>
                <a:cxn ang="0">
                  <a:pos x="39" y="73"/>
                </a:cxn>
                <a:cxn ang="0">
                  <a:pos x="39" y="73"/>
                </a:cxn>
              </a:cxnLst>
              <a:rect l="0" t="0" r="r" b="b"/>
              <a:pathLst>
                <a:path w="77" h="73">
                  <a:moveTo>
                    <a:pt x="39" y="7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39" y="73"/>
                  </a:lnTo>
                  <a:lnTo>
                    <a:pt x="39" y="7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auto">
            <a:xfrm>
              <a:off x="5346" y="3916"/>
              <a:ext cx="77" cy="73"/>
            </a:xfrm>
            <a:custGeom>
              <a:avLst/>
              <a:gdLst/>
              <a:ahLst/>
              <a:cxnLst>
                <a:cxn ang="0">
                  <a:pos x="65" y="73"/>
                </a:cxn>
                <a:cxn ang="0">
                  <a:pos x="18" y="73"/>
                </a:cxn>
                <a:cxn ang="0">
                  <a:pos x="18" y="7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65" y="73"/>
                </a:cxn>
                <a:cxn ang="0">
                  <a:pos x="65" y="73"/>
                </a:cxn>
              </a:cxnLst>
              <a:rect l="0" t="0" r="r" b="b"/>
              <a:pathLst>
                <a:path w="77" h="73">
                  <a:moveTo>
                    <a:pt x="65" y="73"/>
                  </a:moveTo>
                  <a:lnTo>
                    <a:pt x="18" y="73"/>
                  </a:lnTo>
                  <a:lnTo>
                    <a:pt x="18" y="7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65" y="73"/>
                  </a:lnTo>
                  <a:lnTo>
                    <a:pt x="65" y="7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auto">
            <a:xfrm>
              <a:off x="5304" y="4053"/>
              <a:ext cx="77" cy="72"/>
            </a:xfrm>
            <a:custGeom>
              <a:avLst/>
              <a:gdLst/>
              <a:ahLst/>
              <a:cxnLst>
                <a:cxn ang="0">
                  <a:pos x="77" y="3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17" y="72"/>
                </a:cxn>
                <a:cxn ang="0">
                  <a:pos x="17" y="7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30"/>
                </a:cxn>
                <a:cxn ang="0">
                  <a:pos x="77" y="30"/>
                </a:cxn>
              </a:cxnLst>
              <a:rect l="0" t="0" r="r" b="b"/>
              <a:pathLst>
                <a:path w="77" h="72">
                  <a:moveTo>
                    <a:pt x="77" y="30"/>
                  </a:moveTo>
                  <a:lnTo>
                    <a:pt x="64" y="72"/>
                  </a:lnTo>
                  <a:lnTo>
                    <a:pt x="64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77" y="30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auto">
            <a:xfrm>
              <a:off x="5423" y="4138"/>
              <a:ext cx="73" cy="7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3" y="26"/>
                </a:cxn>
                <a:cxn ang="0">
                  <a:pos x="73" y="26"/>
                </a:cxn>
                <a:cxn ang="0">
                  <a:pos x="60" y="73"/>
                </a:cxn>
                <a:cxn ang="0">
                  <a:pos x="60" y="73"/>
                </a:cxn>
                <a:cxn ang="0">
                  <a:pos x="13" y="73"/>
                </a:cxn>
                <a:cxn ang="0">
                  <a:pos x="13" y="7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3" h="73">
                  <a:moveTo>
                    <a:pt x="39" y="0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auto">
            <a:xfrm>
              <a:off x="5539" y="4049"/>
              <a:ext cx="77" cy="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13" y="76"/>
                </a:cxn>
                <a:cxn ang="0">
                  <a:pos x="13" y="76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77" h="76">
                  <a:moveTo>
                    <a:pt x="0" y="29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auto">
            <a:xfrm>
              <a:off x="5492" y="3916"/>
              <a:ext cx="77" cy="68"/>
            </a:xfrm>
            <a:custGeom>
              <a:avLst/>
              <a:gdLst/>
              <a:ahLst/>
              <a:cxnLst>
                <a:cxn ang="0">
                  <a:pos x="17" y="6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60" y="68"/>
                </a:cxn>
                <a:cxn ang="0">
                  <a:pos x="60" y="68"/>
                </a:cxn>
                <a:cxn ang="0">
                  <a:pos x="17" y="68"/>
                </a:cxn>
                <a:cxn ang="0">
                  <a:pos x="17" y="68"/>
                </a:cxn>
              </a:cxnLst>
              <a:rect l="0" t="0" r="r" b="b"/>
              <a:pathLst>
                <a:path w="77" h="68">
                  <a:moveTo>
                    <a:pt x="17" y="68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>
              <a:off x="5423" y="3942"/>
              <a:ext cx="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5411" y="3989"/>
              <a:ext cx="2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 flipH="1">
              <a:off x="5342" y="3989"/>
              <a:ext cx="22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5381" y="4066"/>
              <a:ext cx="38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5368" y="4125"/>
              <a:ext cx="55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 flipH="1" flipV="1">
              <a:off x="5458" y="4096"/>
              <a:ext cx="4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>
              <a:off x="5496" y="4066"/>
              <a:ext cx="4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 flipV="1">
              <a:off x="5496" y="4125"/>
              <a:ext cx="56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V="1">
              <a:off x="5483" y="3984"/>
              <a:ext cx="26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 flipH="1" flipV="1">
              <a:off x="5552" y="3984"/>
              <a:ext cx="25" cy="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1603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  <p:bldP spid="75786" grpId="0" animBg="1"/>
      <p:bldP spid="7578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924800" cy="1524000"/>
          </a:xfrm>
          <a:gradFill rotWithShape="0">
            <a:gsLst>
              <a:gs pos="0">
                <a:srgbClr val="3623FF">
                  <a:gamma/>
                  <a:shade val="24706"/>
                  <a:invGamma/>
                </a:srgbClr>
              </a:gs>
              <a:gs pos="50000">
                <a:srgbClr val="3623FF"/>
              </a:gs>
              <a:gs pos="100000">
                <a:srgbClr val="3623FF">
                  <a:gamma/>
                  <a:shade val="24706"/>
                  <a:invGamma/>
                </a:srgbClr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623FF"/>
            </a:extrusionClr>
          </a:sp3d>
        </p:spPr>
        <p:txBody>
          <a:bodyPr>
            <a:flatTx/>
          </a:bodyPr>
          <a:lstStyle/>
          <a:p>
            <a: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Diabete tipo II</a:t>
            </a:r>
            <a:b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Effetti dell’ Esercizio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6477000"/>
            <a:ext cx="8001000" cy="76200"/>
          </a:xfrm>
        </p:spPr>
        <p:txBody>
          <a:bodyPr/>
          <a:lstStyle/>
          <a:p>
            <a:pPr algn="l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5029200" y="2289175"/>
            <a:ext cx="2374900" cy="579438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ESERCIZIO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752600" y="3876675"/>
            <a:ext cx="1606550" cy="457200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 obesità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EC13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3505200" y="4267201"/>
            <a:ext cx="3905250" cy="519113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 Pressione arteriosa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3" charset="2"/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7696201" y="4038601"/>
            <a:ext cx="2743059" cy="830997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Migliora il profilo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C13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lipidemico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 rot="3534265">
            <a:off x="3250407" y="1745457"/>
            <a:ext cx="879475" cy="2309812"/>
          </a:xfrm>
          <a:prstGeom prst="curvedRightArrow">
            <a:avLst>
              <a:gd name="adj1" fmla="val 52527"/>
              <a:gd name="adj2" fmla="val 105054"/>
              <a:gd name="adj3" fmla="val 33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4" name="AutoShape 30"/>
          <p:cNvSpPr>
            <a:spLocks noChangeArrowheads="1"/>
          </p:cNvSpPr>
          <p:nvPr/>
        </p:nvSpPr>
        <p:spPr bwMode="auto">
          <a:xfrm>
            <a:off x="5638801" y="3048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7" name="AutoShape 33"/>
          <p:cNvSpPr>
            <a:spLocks noChangeArrowheads="1"/>
          </p:cNvSpPr>
          <p:nvPr/>
        </p:nvSpPr>
        <p:spPr bwMode="auto">
          <a:xfrm>
            <a:off x="1981200" y="6019800"/>
            <a:ext cx="14478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870325" y="5951539"/>
            <a:ext cx="5868988" cy="579437"/>
          </a:xfrm>
          <a:prstGeom prst="rect">
            <a:avLst/>
          </a:prstGeom>
          <a:solidFill>
            <a:srgbClr val="17216B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216B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41C52D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3" charset="2"/>
              </a:rPr>
              <a:t> Rischio Cardiovascolare </a:t>
            </a: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rgbClr val="41C52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2" name="AutoShape 38"/>
          <p:cNvSpPr>
            <a:spLocks noChangeArrowheads="1"/>
          </p:cNvSpPr>
          <p:nvPr/>
        </p:nvSpPr>
        <p:spPr bwMode="auto">
          <a:xfrm rot="-1823757">
            <a:off x="7807325" y="2101851"/>
            <a:ext cx="603250" cy="1641475"/>
          </a:xfrm>
          <a:prstGeom prst="curvedLeftArrow">
            <a:avLst>
              <a:gd name="adj1" fmla="val 54421"/>
              <a:gd name="adj2" fmla="val 108842"/>
              <a:gd name="adj3" fmla="val 33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968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37" grpId="0" animBg="1"/>
      <p:bldP spid="7273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7772400" cy="1371600"/>
          </a:xfrm>
          <a:gradFill rotWithShape="0">
            <a:gsLst>
              <a:gs pos="0">
                <a:srgbClr val="3623FF">
                  <a:gamma/>
                  <a:shade val="33725"/>
                  <a:invGamma/>
                </a:srgbClr>
              </a:gs>
              <a:gs pos="50000">
                <a:srgbClr val="3623FF"/>
              </a:gs>
              <a:gs pos="100000">
                <a:srgbClr val="3623FF">
                  <a:gamma/>
                  <a:shade val="33725"/>
                  <a:invGamma/>
                </a:srgbClr>
              </a:gs>
            </a:gsLst>
            <a:lin ang="54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623FF"/>
            </a:extrusionClr>
          </a:sp3d>
        </p:spPr>
        <p:txBody>
          <a:bodyPr>
            <a:flatTx/>
          </a:bodyPr>
          <a:lstStyle/>
          <a:p>
            <a:r>
              <a:rPr lang="it-IT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Esercizio Raccomandato al</a:t>
            </a:r>
            <a:br>
              <a:rPr lang="it-IT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paziente con NIDDM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438400"/>
            <a:ext cx="6629400" cy="3505200"/>
          </a:xfrm>
          <a:solidFill>
            <a:srgbClr val="17216B"/>
          </a:solidFill>
          <a:ln>
            <a:solidFill>
              <a:srgbClr val="EF1F1D"/>
            </a:solidFill>
          </a:ln>
        </p:spPr>
        <p:txBody>
          <a:bodyPr/>
          <a:lstStyle/>
          <a:p>
            <a:pPr algn="l"/>
            <a:r>
              <a:rPr lang="it-IT" sz="3600" b="1" dirty="0">
                <a:solidFill>
                  <a:srgbClr val="EF1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Esercizio</a:t>
            </a:r>
            <a:r>
              <a:rPr lang="it-IT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Aerobico</a:t>
            </a:r>
          </a:p>
          <a:p>
            <a:pPr algn="l"/>
            <a:r>
              <a:rPr lang="it-IT" sz="3600" b="1" dirty="0">
                <a:solidFill>
                  <a:srgbClr val="EF1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Intensità</a:t>
            </a:r>
            <a:r>
              <a:rPr lang="it-IT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60-90%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max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FC o</a:t>
            </a:r>
          </a:p>
          <a:p>
            <a:pPr algn="l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50-85% VO2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max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/>
            <a:r>
              <a:rPr lang="it-IT" sz="3600" b="1" dirty="0">
                <a:solidFill>
                  <a:srgbClr val="EF1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Durata</a:t>
            </a:r>
            <a:r>
              <a:rPr lang="it-IT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20-60 minuti</a:t>
            </a:r>
          </a:p>
          <a:p>
            <a:pPr algn="l"/>
            <a:r>
              <a:rPr lang="it-IT" sz="3600" b="1" dirty="0">
                <a:solidFill>
                  <a:srgbClr val="EF1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Frequenza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3-5 volte/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sett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8991600" y="5562600"/>
            <a:ext cx="838200" cy="609600"/>
            <a:chOff x="5124" y="3888"/>
            <a:chExt cx="492" cy="384"/>
          </a:xfrm>
        </p:grpSpPr>
        <p:sp>
          <p:nvSpPr>
            <p:cNvPr id="74757" name="AutoShape 5"/>
            <p:cNvSpPr>
              <a:spLocks noChangeArrowheads="1"/>
            </p:cNvSpPr>
            <p:nvPr/>
          </p:nvSpPr>
          <p:spPr bwMode="auto">
            <a:xfrm>
              <a:off x="5124" y="3888"/>
              <a:ext cx="384" cy="3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5299" y="3895"/>
              <a:ext cx="317" cy="320"/>
            </a:xfrm>
            <a:custGeom>
              <a:avLst/>
              <a:gdLst/>
              <a:ahLst/>
              <a:cxnLst>
                <a:cxn ang="0">
                  <a:pos x="159" y="320"/>
                </a:cxn>
                <a:cxn ang="0">
                  <a:pos x="193" y="316"/>
                </a:cxn>
                <a:cxn ang="0">
                  <a:pos x="223" y="307"/>
                </a:cxn>
                <a:cxn ang="0">
                  <a:pos x="248" y="290"/>
                </a:cxn>
                <a:cxn ang="0">
                  <a:pos x="270" y="273"/>
                </a:cxn>
                <a:cxn ang="0">
                  <a:pos x="291" y="248"/>
                </a:cxn>
                <a:cxn ang="0">
                  <a:pos x="304" y="222"/>
                </a:cxn>
                <a:cxn ang="0">
                  <a:pos x="317" y="192"/>
                </a:cxn>
                <a:cxn ang="0">
                  <a:pos x="317" y="162"/>
                </a:cxn>
                <a:cxn ang="0">
                  <a:pos x="317" y="128"/>
                </a:cxn>
                <a:cxn ang="0">
                  <a:pos x="304" y="98"/>
                </a:cxn>
                <a:cxn ang="0">
                  <a:pos x="291" y="72"/>
                </a:cxn>
                <a:cxn ang="0">
                  <a:pos x="270" y="47"/>
                </a:cxn>
                <a:cxn ang="0">
                  <a:pos x="248" y="30"/>
                </a:cxn>
                <a:cxn ang="0">
                  <a:pos x="223" y="12"/>
                </a:cxn>
                <a:cxn ang="0">
                  <a:pos x="193" y="4"/>
                </a:cxn>
                <a:cxn ang="0">
                  <a:pos x="159" y="0"/>
                </a:cxn>
                <a:cxn ang="0">
                  <a:pos x="129" y="4"/>
                </a:cxn>
                <a:cxn ang="0">
                  <a:pos x="94" y="12"/>
                </a:cxn>
                <a:cxn ang="0">
                  <a:pos x="69" y="30"/>
                </a:cxn>
                <a:cxn ang="0">
                  <a:pos x="47" y="47"/>
                </a:cxn>
                <a:cxn ang="0">
                  <a:pos x="26" y="72"/>
                </a:cxn>
                <a:cxn ang="0">
                  <a:pos x="13" y="98"/>
                </a:cxn>
                <a:cxn ang="0">
                  <a:pos x="5" y="128"/>
                </a:cxn>
                <a:cxn ang="0">
                  <a:pos x="0" y="162"/>
                </a:cxn>
                <a:cxn ang="0">
                  <a:pos x="5" y="192"/>
                </a:cxn>
                <a:cxn ang="0">
                  <a:pos x="13" y="222"/>
                </a:cxn>
                <a:cxn ang="0">
                  <a:pos x="26" y="248"/>
                </a:cxn>
                <a:cxn ang="0">
                  <a:pos x="47" y="273"/>
                </a:cxn>
                <a:cxn ang="0">
                  <a:pos x="69" y="290"/>
                </a:cxn>
                <a:cxn ang="0">
                  <a:pos x="94" y="307"/>
                </a:cxn>
                <a:cxn ang="0">
                  <a:pos x="129" y="316"/>
                </a:cxn>
                <a:cxn ang="0">
                  <a:pos x="159" y="320"/>
                </a:cxn>
              </a:cxnLst>
              <a:rect l="0" t="0" r="r" b="b"/>
              <a:pathLst>
                <a:path w="317" h="320">
                  <a:moveTo>
                    <a:pt x="159" y="320"/>
                  </a:moveTo>
                  <a:lnTo>
                    <a:pt x="193" y="316"/>
                  </a:lnTo>
                  <a:lnTo>
                    <a:pt x="223" y="307"/>
                  </a:lnTo>
                  <a:lnTo>
                    <a:pt x="248" y="290"/>
                  </a:lnTo>
                  <a:lnTo>
                    <a:pt x="270" y="273"/>
                  </a:lnTo>
                  <a:lnTo>
                    <a:pt x="291" y="248"/>
                  </a:lnTo>
                  <a:lnTo>
                    <a:pt x="304" y="222"/>
                  </a:lnTo>
                  <a:lnTo>
                    <a:pt x="317" y="192"/>
                  </a:lnTo>
                  <a:lnTo>
                    <a:pt x="317" y="162"/>
                  </a:lnTo>
                  <a:lnTo>
                    <a:pt x="317" y="128"/>
                  </a:lnTo>
                  <a:lnTo>
                    <a:pt x="304" y="98"/>
                  </a:lnTo>
                  <a:lnTo>
                    <a:pt x="291" y="72"/>
                  </a:lnTo>
                  <a:lnTo>
                    <a:pt x="270" y="47"/>
                  </a:lnTo>
                  <a:lnTo>
                    <a:pt x="248" y="30"/>
                  </a:lnTo>
                  <a:lnTo>
                    <a:pt x="223" y="12"/>
                  </a:lnTo>
                  <a:lnTo>
                    <a:pt x="193" y="4"/>
                  </a:lnTo>
                  <a:lnTo>
                    <a:pt x="159" y="0"/>
                  </a:lnTo>
                  <a:lnTo>
                    <a:pt x="129" y="4"/>
                  </a:lnTo>
                  <a:lnTo>
                    <a:pt x="94" y="12"/>
                  </a:lnTo>
                  <a:lnTo>
                    <a:pt x="69" y="30"/>
                  </a:lnTo>
                  <a:lnTo>
                    <a:pt x="47" y="47"/>
                  </a:lnTo>
                  <a:lnTo>
                    <a:pt x="26" y="72"/>
                  </a:lnTo>
                  <a:lnTo>
                    <a:pt x="13" y="98"/>
                  </a:lnTo>
                  <a:lnTo>
                    <a:pt x="5" y="128"/>
                  </a:lnTo>
                  <a:lnTo>
                    <a:pt x="0" y="162"/>
                  </a:lnTo>
                  <a:lnTo>
                    <a:pt x="5" y="192"/>
                  </a:lnTo>
                  <a:lnTo>
                    <a:pt x="13" y="222"/>
                  </a:lnTo>
                  <a:lnTo>
                    <a:pt x="26" y="248"/>
                  </a:lnTo>
                  <a:lnTo>
                    <a:pt x="47" y="273"/>
                  </a:lnTo>
                  <a:lnTo>
                    <a:pt x="69" y="290"/>
                  </a:lnTo>
                  <a:lnTo>
                    <a:pt x="94" y="307"/>
                  </a:lnTo>
                  <a:lnTo>
                    <a:pt x="129" y="316"/>
                  </a:lnTo>
                  <a:lnTo>
                    <a:pt x="159" y="3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auto">
            <a:xfrm>
              <a:off x="5419" y="4023"/>
              <a:ext cx="77" cy="73"/>
            </a:xfrm>
            <a:custGeom>
              <a:avLst/>
              <a:gdLst/>
              <a:ahLst/>
              <a:cxnLst>
                <a:cxn ang="0">
                  <a:pos x="39" y="7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7" y="43"/>
                </a:cxn>
                <a:cxn ang="0">
                  <a:pos x="77" y="43"/>
                </a:cxn>
                <a:cxn ang="0">
                  <a:pos x="39" y="73"/>
                </a:cxn>
                <a:cxn ang="0">
                  <a:pos x="39" y="73"/>
                </a:cxn>
              </a:cxnLst>
              <a:rect l="0" t="0" r="r" b="b"/>
              <a:pathLst>
                <a:path w="77" h="73">
                  <a:moveTo>
                    <a:pt x="39" y="7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39" y="73"/>
                  </a:lnTo>
                  <a:lnTo>
                    <a:pt x="39" y="7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5346" y="3916"/>
              <a:ext cx="77" cy="73"/>
            </a:xfrm>
            <a:custGeom>
              <a:avLst/>
              <a:gdLst/>
              <a:ahLst/>
              <a:cxnLst>
                <a:cxn ang="0">
                  <a:pos x="65" y="73"/>
                </a:cxn>
                <a:cxn ang="0">
                  <a:pos x="18" y="73"/>
                </a:cxn>
                <a:cxn ang="0">
                  <a:pos x="18" y="7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65" y="73"/>
                </a:cxn>
                <a:cxn ang="0">
                  <a:pos x="65" y="73"/>
                </a:cxn>
              </a:cxnLst>
              <a:rect l="0" t="0" r="r" b="b"/>
              <a:pathLst>
                <a:path w="77" h="73">
                  <a:moveTo>
                    <a:pt x="65" y="73"/>
                  </a:moveTo>
                  <a:lnTo>
                    <a:pt x="18" y="73"/>
                  </a:lnTo>
                  <a:lnTo>
                    <a:pt x="18" y="7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65" y="73"/>
                  </a:lnTo>
                  <a:lnTo>
                    <a:pt x="65" y="7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auto">
            <a:xfrm>
              <a:off x="5304" y="4053"/>
              <a:ext cx="77" cy="72"/>
            </a:xfrm>
            <a:custGeom>
              <a:avLst/>
              <a:gdLst/>
              <a:ahLst/>
              <a:cxnLst>
                <a:cxn ang="0">
                  <a:pos x="77" y="3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17" y="72"/>
                </a:cxn>
                <a:cxn ang="0">
                  <a:pos x="17" y="7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30"/>
                </a:cxn>
                <a:cxn ang="0">
                  <a:pos x="77" y="30"/>
                </a:cxn>
              </a:cxnLst>
              <a:rect l="0" t="0" r="r" b="b"/>
              <a:pathLst>
                <a:path w="77" h="72">
                  <a:moveTo>
                    <a:pt x="77" y="30"/>
                  </a:moveTo>
                  <a:lnTo>
                    <a:pt x="64" y="72"/>
                  </a:lnTo>
                  <a:lnTo>
                    <a:pt x="64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77" y="30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auto">
            <a:xfrm>
              <a:off x="5423" y="4138"/>
              <a:ext cx="73" cy="7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3" y="26"/>
                </a:cxn>
                <a:cxn ang="0">
                  <a:pos x="73" y="26"/>
                </a:cxn>
                <a:cxn ang="0">
                  <a:pos x="60" y="73"/>
                </a:cxn>
                <a:cxn ang="0">
                  <a:pos x="60" y="73"/>
                </a:cxn>
                <a:cxn ang="0">
                  <a:pos x="13" y="73"/>
                </a:cxn>
                <a:cxn ang="0">
                  <a:pos x="13" y="7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3" h="73">
                  <a:moveTo>
                    <a:pt x="39" y="0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auto">
            <a:xfrm>
              <a:off x="5539" y="4049"/>
              <a:ext cx="77" cy="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13" y="76"/>
                </a:cxn>
                <a:cxn ang="0">
                  <a:pos x="13" y="76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77" h="76">
                  <a:moveTo>
                    <a:pt x="0" y="29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auto">
            <a:xfrm>
              <a:off x="5492" y="3916"/>
              <a:ext cx="77" cy="68"/>
            </a:xfrm>
            <a:custGeom>
              <a:avLst/>
              <a:gdLst/>
              <a:ahLst/>
              <a:cxnLst>
                <a:cxn ang="0">
                  <a:pos x="17" y="6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60" y="68"/>
                </a:cxn>
                <a:cxn ang="0">
                  <a:pos x="60" y="68"/>
                </a:cxn>
                <a:cxn ang="0">
                  <a:pos x="17" y="68"/>
                </a:cxn>
                <a:cxn ang="0">
                  <a:pos x="17" y="68"/>
                </a:cxn>
              </a:cxnLst>
              <a:rect l="0" t="0" r="r" b="b"/>
              <a:pathLst>
                <a:path w="77" h="68">
                  <a:moveTo>
                    <a:pt x="17" y="68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>
              <a:off x="5423" y="3942"/>
              <a:ext cx="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>
              <a:off x="5411" y="3989"/>
              <a:ext cx="2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 flipH="1">
              <a:off x="5342" y="3989"/>
              <a:ext cx="22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 flipV="1">
              <a:off x="5381" y="4066"/>
              <a:ext cx="38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69" name="Line 17"/>
            <p:cNvSpPr>
              <a:spLocks noChangeShapeType="1"/>
            </p:cNvSpPr>
            <p:nvPr/>
          </p:nvSpPr>
          <p:spPr bwMode="auto">
            <a:xfrm>
              <a:off x="5368" y="4125"/>
              <a:ext cx="55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 flipH="1" flipV="1">
              <a:off x="5458" y="4096"/>
              <a:ext cx="4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5496" y="4066"/>
              <a:ext cx="4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 flipV="1">
              <a:off x="5496" y="4125"/>
              <a:ext cx="56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 flipV="1">
              <a:off x="5483" y="3984"/>
              <a:ext cx="26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flipH="1" flipV="1">
              <a:off x="5552" y="3984"/>
              <a:ext cx="25" cy="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750659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-1"/>
            <a:ext cx="8210939" cy="2267339"/>
          </a:xfrm>
        </p:spPr>
        <p:txBody>
          <a:bodyPr/>
          <a:lstStyle/>
          <a:p>
            <a: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</a:pP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Valori medi glicemici </a:t>
            </a:r>
            <a:r>
              <a:rPr lang="it-IT" altLang="it-IT" sz="3600" b="1" dirty="0" err="1">
                <a:solidFill>
                  <a:srgbClr val="B06739"/>
                </a:solidFill>
                <a:latin typeface="Calibri" panose="020F0502020204030204" pitchFamily="34" charset="0"/>
              </a:rPr>
              <a:t>pre</a:t>
            </a: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 e post esercizio,</a:t>
            </a:r>
            <a:b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</a:b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 a T0 e T24 in 84 pz con DMT2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717676"/>
            <a:ext cx="748982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182939"/>
            <a:ext cx="1085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248026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168526"/>
            <a:ext cx="1011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18465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6618288" y="1928813"/>
            <a:ext cx="1854200" cy="921876"/>
          </a:xfrm>
          <a:custGeom>
            <a:avLst/>
            <a:gdLst>
              <a:gd name="T0" fmla="*/ 1854200 w 1854200"/>
              <a:gd name="T1" fmla="*/ 456406 h 912812"/>
              <a:gd name="T2" fmla="*/ 927100 w 1854200"/>
              <a:gd name="T3" fmla="*/ 912812 h 912812"/>
              <a:gd name="T4" fmla="*/ 0 w 1854200"/>
              <a:gd name="T5" fmla="*/ 456406 h 912812"/>
              <a:gd name="T6" fmla="*/ 927100 w 1854200"/>
              <a:gd name="T7" fmla="*/ 0 h 9128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4200"/>
              <a:gd name="T13" fmla="*/ 0 h 912812"/>
              <a:gd name="T14" fmla="*/ 1854200 w 1854200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4200" h="912812">
                <a:moveTo>
                  <a:pt x="0" y="0"/>
                </a:moveTo>
                <a:lnTo>
                  <a:pt x="5151" y="0"/>
                </a:lnTo>
                <a:lnTo>
                  <a:pt x="5151" y="2538"/>
                </a:lnTo>
                <a:lnTo>
                  <a:pt x="0" y="253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∆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Arial" pitchFamily="34" charset="0"/>
              </a:rPr>
              <a:t>     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51.1 mg/dl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∆%    27.3 %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P &lt; 0.0001</a:t>
            </a:r>
          </a:p>
        </p:txBody>
      </p: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>
            <a:off x="4295775" y="2366964"/>
            <a:ext cx="2160588" cy="1587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5" name="AutoShape 9"/>
          <p:cNvCxnSpPr>
            <a:cxnSpLocks noChangeShapeType="1"/>
          </p:cNvCxnSpPr>
          <p:nvPr/>
        </p:nvCxnSpPr>
        <p:spPr bwMode="auto">
          <a:xfrm flipV="1">
            <a:off x="6311901" y="2565400"/>
            <a:ext cx="144463" cy="617538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618289" y="1928813"/>
            <a:ext cx="1709737" cy="946150"/>
          </a:xfrm>
          <a:custGeom>
            <a:avLst/>
            <a:gdLst>
              <a:gd name="T0" fmla="*/ 1709737 w 1709737"/>
              <a:gd name="T1" fmla="*/ 473075 h 946150"/>
              <a:gd name="T2" fmla="*/ 854869 w 1709737"/>
              <a:gd name="T3" fmla="*/ 946150 h 946150"/>
              <a:gd name="T4" fmla="*/ 0 w 1709737"/>
              <a:gd name="T5" fmla="*/ 473075 h 946150"/>
              <a:gd name="T6" fmla="*/ 854869 w 1709737"/>
              <a:gd name="T7" fmla="*/ 0 h 9461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9737"/>
              <a:gd name="T13" fmla="*/ 0 h 946150"/>
              <a:gd name="T14" fmla="*/ 1709737 w 1709737"/>
              <a:gd name="T15" fmla="*/ 946150 h 946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737" h="946150">
                <a:moveTo>
                  <a:pt x="0" y="0"/>
                </a:moveTo>
                <a:lnTo>
                  <a:pt x="4749" y="0"/>
                </a:lnTo>
                <a:lnTo>
                  <a:pt x="4749" y="2628"/>
                </a:lnTo>
                <a:lnTo>
                  <a:pt x="0" y="2628"/>
                </a:lnTo>
                <a:lnTo>
                  <a:pt x="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648076" y="2168526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951538" y="3248026"/>
            <a:ext cx="576262" cy="396875"/>
          </a:xfrm>
          <a:custGeom>
            <a:avLst/>
            <a:gdLst>
              <a:gd name="T0" fmla="*/ 576262 w 576262"/>
              <a:gd name="T1" fmla="*/ 198438 h 396875"/>
              <a:gd name="T2" fmla="*/ 288131 w 576262"/>
              <a:gd name="T3" fmla="*/ 396875 h 396875"/>
              <a:gd name="T4" fmla="*/ 0 w 576262"/>
              <a:gd name="T5" fmla="*/ 198438 h 396875"/>
              <a:gd name="T6" fmla="*/ 288131 w 576262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2"/>
              <a:gd name="T13" fmla="*/ 0 h 396875"/>
              <a:gd name="T14" fmla="*/ 576262 w 576262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2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381501" y="3143251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6734176" y="4175126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591" name="AutoShape 15"/>
          <p:cNvCxnSpPr>
            <a:cxnSpLocks noChangeShapeType="1"/>
          </p:cNvCxnSpPr>
          <p:nvPr/>
        </p:nvCxnSpPr>
        <p:spPr bwMode="auto">
          <a:xfrm>
            <a:off x="5024438" y="3500439"/>
            <a:ext cx="2786062" cy="642937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7672389" y="4197350"/>
            <a:ext cx="1709737" cy="946150"/>
          </a:xfrm>
          <a:custGeom>
            <a:avLst/>
            <a:gdLst>
              <a:gd name="T0" fmla="*/ 1709737 w 1709737"/>
              <a:gd name="T1" fmla="*/ 473075 h 946150"/>
              <a:gd name="T2" fmla="*/ 854869 w 1709737"/>
              <a:gd name="T3" fmla="*/ 946150 h 946150"/>
              <a:gd name="T4" fmla="*/ 0 w 1709737"/>
              <a:gd name="T5" fmla="*/ 473075 h 946150"/>
              <a:gd name="T6" fmla="*/ 854869 w 1709737"/>
              <a:gd name="T7" fmla="*/ 0 h 9461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9737"/>
              <a:gd name="T13" fmla="*/ 0 h 946150"/>
              <a:gd name="T14" fmla="*/ 1709737 w 1709737"/>
              <a:gd name="T15" fmla="*/ 946150 h 946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737" h="946150">
                <a:moveTo>
                  <a:pt x="0" y="0"/>
                </a:moveTo>
                <a:lnTo>
                  <a:pt x="4749" y="0"/>
                </a:lnTo>
                <a:lnTo>
                  <a:pt x="4749" y="2628"/>
                </a:lnTo>
                <a:lnTo>
                  <a:pt x="0" y="2628"/>
                </a:lnTo>
                <a:lnTo>
                  <a:pt x="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>
            <a:off x="7381875" y="4286251"/>
            <a:ext cx="287338" cy="3175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27" name="AutoShape 18"/>
          <p:cNvSpPr>
            <a:spLocks noChangeArrowheads="1"/>
          </p:cNvSpPr>
          <p:nvPr/>
        </p:nvSpPr>
        <p:spPr bwMode="auto">
          <a:xfrm>
            <a:off x="7667626" y="4214813"/>
            <a:ext cx="1857375" cy="921876"/>
          </a:xfrm>
          <a:custGeom>
            <a:avLst/>
            <a:gdLst>
              <a:gd name="T0" fmla="*/ 1857375 w 1857375"/>
              <a:gd name="T1" fmla="*/ 456406 h 912812"/>
              <a:gd name="T2" fmla="*/ 928688 w 1857375"/>
              <a:gd name="T3" fmla="*/ 912812 h 912812"/>
              <a:gd name="T4" fmla="*/ 0 w 1857375"/>
              <a:gd name="T5" fmla="*/ 456406 h 912812"/>
              <a:gd name="T6" fmla="*/ 928688 w 1857375"/>
              <a:gd name="T7" fmla="*/ 0 h 9128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912812"/>
              <a:gd name="T14" fmla="*/ 1857375 w 1857375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912812">
                <a:moveTo>
                  <a:pt x="0" y="0"/>
                </a:moveTo>
                <a:lnTo>
                  <a:pt x="5159" y="0"/>
                </a:lnTo>
                <a:lnTo>
                  <a:pt x="5159" y="2538"/>
                </a:lnTo>
                <a:lnTo>
                  <a:pt x="0" y="253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∆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Arial" pitchFamily="34" charset="0"/>
              </a:rPr>
              <a:t>     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46.5 mg/dl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∆%    33.1 %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P = 0.0001</a:t>
            </a:r>
          </a:p>
        </p:txBody>
      </p:sp>
    </p:spTree>
    <p:extLst>
      <p:ext uri="{BB962C8B-B14F-4D97-AF65-F5344CB8AC3E}">
        <p14:creationId xmlns:p14="http://schemas.microsoft.com/office/powerpoint/2010/main" val="1393172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AutoShape 2" descr="I have borderline blood sugar level to be at risk for diabet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I have borderline blood sugar level to be at risk for diabetes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13" y="1600200"/>
            <a:ext cx="60787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21IL DIABETE TIPO 2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2743201"/>
            <a:ext cx="716280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Soprattutto negli ultimi 50 anni si è assistito ad un profondo cambiamento dello stile di vita della maggior parte della popolazione umana, caratterizzato da notevole sedentarietà e da una continua disponibilità di cibo ad elevata componente calorica, situazione quindi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diametralmente opposta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rispetto a quella che ha selezionato il genoma.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Sono pertanto aumentate esponenzialmente le persone sottoposte ad una situazione a cui l’ organismo non riesce ad adattarsi in modo efficace in termini di conservazione della salute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2, il perché di questa epidemia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81613"/>
            <a:ext cx="213360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646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 b="1"/>
              <a:t>Campus per persone con Diabete</a:t>
            </a:r>
            <a:br>
              <a:rPr lang="it-IT" sz="3000" b="1"/>
            </a:br>
            <a:r>
              <a:rPr lang="it-IT" sz="3000" b="1"/>
              <a:t>Spiaggia Romea 11-13 settembre 2015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919289" y="5013326"/>
            <a:ext cx="8218487" cy="16176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19 Soggetti diabetici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Età</a:t>
            </a:r>
            <a:r>
              <a:rPr lang="it-IT" sz="2000"/>
              <a:t> 58 ± 7 anni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Peso</a:t>
            </a:r>
            <a:r>
              <a:rPr lang="it-IT" sz="2000"/>
              <a:t> 94 ± 19 Kg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Altezza</a:t>
            </a:r>
            <a:r>
              <a:rPr lang="it-IT" sz="2000"/>
              <a:t> 169 ± 9 cm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BMI</a:t>
            </a:r>
            <a:r>
              <a:rPr lang="it-IT" sz="2000"/>
              <a:t>  32,9 ± 6 Kg/m2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Circonferenza Vita</a:t>
            </a:r>
            <a:r>
              <a:rPr lang="it-IT" sz="2000"/>
              <a:t> 113,7 ± 13 cm</a:t>
            </a:r>
          </a:p>
          <a:p>
            <a:pPr eaLnBrk="1" hangingPunct="1">
              <a:lnSpc>
                <a:spcPct val="80000"/>
              </a:lnSpc>
            </a:pPr>
            <a:endParaRPr lang="it-IT" sz="200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4288" y="1557338"/>
            <a:ext cx="9715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9" y="1844675"/>
            <a:ext cx="4681537" cy="303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1" y="1341439"/>
            <a:ext cx="2663825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835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314451"/>
            <a:ext cx="9144001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8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81200" y="1619251"/>
          <a:ext cx="82296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fico" r:id="rId3" imgW="8839290" imgH="4819770" progId="Excel.Chart.8">
                  <p:embed/>
                </p:oleObj>
              </mc:Choice>
              <mc:Fallback>
                <p:oleObj name="Grafico" r:id="rId3" imgW="8839290" imgH="4819770" progId="Excel.Chart.8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51"/>
                        <a:ext cx="8229600" cy="448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r>
              <a:rPr lang="it-IT" sz="2800" b="1"/>
              <a:t>Campus per persone con Diabete</a:t>
            </a:r>
            <a:br>
              <a:rPr lang="it-IT" sz="2800" b="1"/>
            </a:br>
            <a:r>
              <a:rPr lang="it-IT" sz="2800" b="1"/>
              <a:t>Spiaggia Romea 11-13 settembre 2015</a:t>
            </a:r>
          </a:p>
        </p:txBody>
      </p:sp>
    </p:spTree>
    <p:extLst>
      <p:ext uri="{BB962C8B-B14F-4D97-AF65-F5344CB8AC3E}">
        <p14:creationId xmlns:p14="http://schemas.microsoft.com/office/powerpoint/2010/main" val="2411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74811"/>
            <a:ext cx="6096000" cy="2508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Glycemic effect of post-meal walking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compared to one prandial insulin injection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type 2 diabetic patients treated with basal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insulin: A randomized controlled cross-over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study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Onnicha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 Suntornlohanakul</a:t>
            </a: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1</a:t>
            </a: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¤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,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Chatvara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 Areevut</a:t>
            </a: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1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,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Sunee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 Saetung</a:t>
            </a: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1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,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Atiporn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 Ingsathit</a:t>
            </a: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2,3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Chatchalit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Rattarasarn</a:t>
            </a:r>
            <a:r>
              <a:rPr kumimoji="0" lang="it-IT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ID</a:t>
            </a: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1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ATT-Bold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1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Division of Endocrinology and Metabolism, Department of Medicine,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Ramathibodi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Hospital,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Mahidol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University, Bangkok, Thailand,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2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Division of Nephrology, Department of Medicine,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Ramathibodi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Hospital,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Mahidol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University, Bangkok, Thailand,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3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Department of Clinical Epidemiology and Biostatistics,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Ramathibodi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Hospital,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Mahidol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University, Bangkok, Thailand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¤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Current address: Division of Endocrinology &amp; Metabolism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800" b="1"/>
              <a:t>Campus per persone con Diabete</a:t>
            </a:r>
            <a:br>
              <a:rPr lang="it-IT" sz="2800" b="1"/>
            </a:br>
            <a:r>
              <a:rPr lang="it-IT" sz="2800" b="1"/>
              <a:t>Spiaggia Romea 11-13 settembre 2015</a:t>
            </a:r>
            <a:br>
              <a:rPr lang="it-IT" sz="2800" b="1"/>
            </a:br>
            <a:endParaRPr lang="it-IT" sz="2800" b="1"/>
          </a:p>
        </p:txBody>
      </p:sp>
      <p:pic>
        <p:nvPicPr>
          <p:cNvPr id="4608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35639" y="1196976"/>
            <a:ext cx="4537075" cy="3027363"/>
          </a:xfrm>
        </p:spPr>
      </p:pic>
      <p:pic>
        <p:nvPicPr>
          <p:cNvPr id="46083" name="Picture 8" descr="FullSizeR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6976"/>
            <a:ext cx="38369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9" descr="FullSizeRender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4508500"/>
            <a:ext cx="1917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FullSizeRender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4508501"/>
            <a:ext cx="187166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1" descr="FullSizeRender-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7851" y="5229226"/>
            <a:ext cx="1584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2" descr="FullSizeRender-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3976" y="5229226"/>
            <a:ext cx="1584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6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514" y="28702"/>
            <a:ext cx="263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obesity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75185"/>
            <a:ext cx="9094978" cy="6820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4478" y="4267912"/>
            <a:ext cx="2396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5988" y="3677793"/>
            <a:ext cx="3534410" cy="161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 of</a:t>
            </a:r>
            <a:r>
              <a:rPr kumimoji="0" sz="32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obesity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6200" marR="5080" lvl="0" indent="-508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There’s usually not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one cause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obesity.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may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 and contribution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condition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196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104" y="728598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CALORIES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6708" y="1043939"/>
            <a:ext cx="2266950" cy="226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1098" y="728598"/>
            <a:ext cx="232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CALORIES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3857" y="2241800"/>
            <a:ext cx="2259345" cy="2260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7006" y="3445003"/>
            <a:ext cx="551815" cy="649605"/>
          </a:xfrm>
          <a:custGeom>
            <a:avLst/>
            <a:gdLst/>
            <a:ahLst/>
            <a:cxnLst/>
            <a:rect l="l" t="t" r="r" b="b"/>
            <a:pathLst>
              <a:path w="551814" h="649604">
                <a:moveTo>
                  <a:pt x="413766" y="275844"/>
                </a:moveTo>
                <a:lnTo>
                  <a:pt x="137921" y="275844"/>
                </a:lnTo>
                <a:lnTo>
                  <a:pt x="137921" y="649224"/>
                </a:lnTo>
                <a:lnTo>
                  <a:pt x="413766" y="649224"/>
                </a:lnTo>
                <a:lnTo>
                  <a:pt x="413766" y="275844"/>
                </a:lnTo>
                <a:close/>
              </a:path>
              <a:path w="551814" h="649604">
                <a:moveTo>
                  <a:pt x="275844" y="0"/>
                </a:moveTo>
                <a:lnTo>
                  <a:pt x="0" y="275844"/>
                </a:lnTo>
                <a:lnTo>
                  <a:pt x="551688" y="275844"/>
                </a:lnTo>
                <a:lnTo>
                  <a:pt x="2758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77006" y="3445003"/>
            <a:ext cx="551815" cy="649605"/>
          </a:xfrm>
          <a:custGeom>
            <a:avLst/>
            <a:gdLst/>
            <a:ahLst/>
            <a:cxnLst/>
            <a:rect l="l" t="t" r="r" b="b"/>
            <a:pathLst>
              <a:path w="551814" h="649604">
                <a:moveTo>
                  <a:pt x="0" y="275844"/>
                </a:moveTo>
                <a:lnTo>
                  <a:pt x="275844" y="0"/>
                </a:lnTo>
                <a:lnTo>
                  <a:pt x="551688" y="275844"/>
                </a:lnTo>
                <a:lnTo>
                  <a:pt x="413766" y="275844"/>
                </a:lnTo>
                <a:lnTo>
                  <a:pt x="413766" y="649224"/>
                </a:lnTo>
                <a:lnTo>
                  <a:pt x="137921" y="649224"/>
                </a:lnTo>
                <a:lnTo>
                  <a:pt x="137921" y="275844"/>
                </a:lnTo>
                <a:lnTo>
                  <a:pt x="0" y="275844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49591" y="4630674"/>
            <a:ext cx="550545" cy="649605"/>
          </a:xfrm>
          <a:custGeom>
            <a:avLst/>
            <a:gdLst/>
            <a:ahLst/>
            <a:cxnLst/>
            <a:rect l="l" t="t" r="r" b="b"/>
            <a:pathLst>
              <a:path w="550545" h="649604">
                <a:moveTo>
                  <a:pt x="550163" y="374142"/>
                </a:moveTo>
                <a:lnTo>
                  <a:pt x="0" y="374142"/>
                </a:lnTo>
                <a:lnTo>
                  <a:pt x="275081" y="649223"/>
                </a:lnTo>
                <a:lnTo>
                  <a:pt x="550163" y="374142"/>
                </a:lnTo>
                <a:close/>
              </a:path>
              <a:path w="550545" h="649604">
                <a:moveTo>
                  <a:pt x="412623" y="0"/>
                </a:moveTo>
                <a:lnTo>
                  <a:pt x="137540" y="0"/>
                </a:lnTo>
                <a:lnTo>
                  <a:pt x="137540" y="374142"/>
                </a:lnTo>
                <a:lnTo>
                  <a:pt x="412623" y="374142"/>
                </a:lnTo>
                <a:lnTo>
                  <a:pt x="41262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9591" y="4630674"/>
            <a:ext cx="550545" cy="649605"/>
          </a:xfrm>
          <a:custGeom>
            <a:avLst/>
            <a:gdLst/>
            <a:ahLst/>
            <a:cxnLst/>
            <a:rect l="l" t="t" r="r" b="b"/>
            <a:pathLst>
              <a:path w="550545" h="649604">
                <a:moveTo>
                  <a:pt x="0" y="374142"/>
                </a:moveTo>
                <a:lnTo>
                  <a:pt x="275081" y="649223"/>
                </a:lnTo>
                <a:lnTo>
                  <a:pt x="550163" y="374142"/>
                </a:lnTo>
                <a:lnTo>
                  <a:pt x="412623" y="374142"/>
                </a:lnTo>
                <a:lnTo>
                  <a:pt x="412623" y="0"/>
                </a:lnTo>
                <a:lnTo>
                  <a:pt x="137540" y="0"/>
                </a:lnTo>
                <a:lnTo>
                  <a:pt x="137540" y="374142"/>
                </a:lnTo>
                <a:lnTo>
                  <a:pt x="0" y="374142"/>
                </a:lnTo>
                <a:close/>
              </a:path>
            </a:pathLst>
          </a:custGeom>
          <a:ln w="2590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26514" y="28702"/>
            <a:ext cx="263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Causes </a:t>
            </a:r>
            <a:r>
              <a:rPr dirty="0"/>
              <a:t>of</a:t>
            </a:r>
            <a:r>
              <a:rPr spc="-55" dirty="0"/>
              <a:t> </a:t>
            </a:r>
            <a:r>
              <a:rPr spc="-5" dirty="0"/>
              <a:t>obesity</a:t>
            </a:r>
          </a:p>
        </p:txBody>
      </p:sp>
      <p:sp>
        <p:nvSpPr>
          <p:cNvPr id="11" name="object 11"/>
          <p:cNvSpPr/>
          <p:nvPr/>
        </p:nvSpPr>
        <p:spPr>
          <a:xfrm>
            <a:off x="5049520" y="3298826"/>
            <a:ext cx="1013460" cy="492759"/>
          </a:xfrm>
          <a:custGeom>
            <a:avLst/>
            <a:gdLst/>
            <a:ahLst/>
            <a:cxnLst/>
            <a:rect l="l" t="t" r="r" b="b"/>
            <a:pathLst>
              <a:path w="1013460" h="492760">
                <a:moveTo>
                  <a:pt x="359869" y="152400"/>
                </a:moveTo>
                <a:lnTo>
                  <a:pt x="294639" y="152400"/>
                </a:lnTo>
                <a:lnTo>
                  <a:pt x="307213" y="155575"/>
                </a:lnTo>
                <a:lnTo>
                  <a:pt x="311530" y="158114"/>
                </a:lnTo>
                <a:lnTo>
                  <a:pt x="317880" y="165480"/>
                </a:lnTo>
                <a:lnTo>
                  <a:pt x="319785" y="169925"/>
                </a:lnTo>
                <a:lnTo>
                  <a:pt x="320112" y="173354"/>
                </a:lnTo>
                <a:lnTo>
                  <a:pt x="320206" y="180530"/>
                </a:lnTo>
                <a:lnTo>
                  <a:pt x="319325" y="187356"/>
                </a:lnTo>
                <a:lnTo>
                  <a:pt x="317525" y="196619"/>
                </a:lnTo>
                <a:lnTo>
                  <a:pt x="314832" y="208025"/>
                </a:lnTo>
                <a:lnTo>
                  <a:pt x="295020" y="286130"/>
                </a:lnTo>
                <a:lnTo>
                  <a:pt x="335533" y="296417"/>
                </a:lnTo>
                <a:lnTo>
                  <a:pt x="359663" y="201167"/>
                </a:lnTo>
                <a:lnTo>
                  <a:pt x="364363" y="166624"/>
                </a:lnTo>
                <a:lnTo>
                  <a:pt x="363219" y="160274"/>
                </a:lnTo>
                <a:lnTo>
                  <a:pt x="359869" y="152400"/>
                </a:lnTo>
                <a:close/>
              </a:path>
              <a:path w="1013460" h="492760">
                <a:moveTo>
                  <a:pt x="234568" y="107950"/>
                </a:moveTo>
                <a:lnTo>
                  <a:pt x="195833" y="261112"/>
                </a:lnTo>
                <a:lnTo>
                  <a:pt x="236474" y="271399"/>
                </a:lnTo>
                <a:lnTo>
                  <a:pt x="254000" y="201929"/>
                </a:lnTo>
                <a:lnTo>
                  <a:pt x="257169" y="190194"/>
                </a:lnTo>
                <a:lnTo>
                  <a:pt x="287908" y="152780"/>
                </a:lnTo>
                <a:lnTo>
                  <a:pt x="294639" y="152400"/>
                </a:lnTo>
                <a:lnTo>
                  <a:pt x="359869" y="152400"/>
                </a:lnTo>
                <a:lnTo>
                  <a:pt x="358139" y="148336"/>
                </a:lnTo>
                <a:lnTo>
                  <a:pt x="353567" y="142875"/>
                </a:lnTo>
                <a:lnTo>
                  <a:pt x="349770" y="139953"/>
                </a:lnTo>
                <a:lnTo>
                  <a:pt x="266572" y="139953"/>
                </a:lnTo>
                <a:lnTo>
                  <a:pt x="272288" y="117475"/>
                </a:lnTo>
                <a:lnTo>
                  <a:pt x="234568" y="107950"/>
                </a:lnTo>
                <a:close/>
              </a:path>
              <a:path w="1013460" h="492760">
                <a:moveTo>
                  <a:pt x="53466" y="0"/>
                </a:moveTo>
                <a:lnTo>
                  <a:pt x="0" y="211582"/>
                </a:lnTo>
                <a:lnTo>
                  <a:pt x="160781" y="252222"/>
                </a:lnTo>
                <a:lnTo>
                  <a:pt x="169799" y="216662"/>
                </a:lnTo>
                <a:lnTo>
                  <a:pt x="51688" y="186689"/>
                </a:lnTo>
                <a:lnTo>
                  <a:pt x="66166" y="129159"/>
                </a:lnTo>
                <a:lnTo>
                  <a:pt x="179268" y="129159"/>
                </a:lnTo>
                <a:lnTo>
                  <a:pt x="181482" y="120396"/>
                </a:lnTo>
                <a:lnTo>
                  <a:pt x="75183" y="93472"/>
                </a:lnTo>
                <a:lnTo>
                  <a:pt x="87121" y="46609"/>
                </a:lnTo>
                <a:lnTo>
                  <a:pt x="208554" y="46609"/>
                </a:lnTo>
                <a:lnTo>
                  <a:pt x="210312" y="39750"/>
                </a:lnTo>
                <a:lnTo>
                  <a:pt x="53466" y="0"/>
                </a:lnTo>
                <a:close/>
              </a:path>
              <a:path w="1013460" h="492760">
                <a:moveTo>
                  <a:pt x="179268" y="129159"/>
                </a:moveTo>
                <a:lnTo>
                  <a:pt x="66166" y="129159"/>
                </a:lnTo>
                <a:lnTo>
                  <a:pt x="172465" y="156083"/>
                </a:lnTo>
                <a:lnTo>
                  <a:pt x="179268" y="129159"/>
                </a:lnTo>
                <a:close/>
              </a:path>
              <a:path w="1013460" h="492760">
                <a:moveTo>
                  <a:pt x="308721" y="124648"/>
                </a:moveTo>
                <a:lnTo>
                  <a:pt x="294195" y="126158"/>
                </a:lnTo>
                <a:lnTo>
                  <a:pt x="280146" y="131264"/>
                </a:lnTo>
                <a:lnTo>
                  <a:pt x="266572" y="139953"/>
                </a:lnTo>
                <a:lnTo>
                  <a:pt x="349770" y="139953"/>
                </a:lnTo>
                <a:lnTo>
                  <a:pt x="308721" y="124648"/>
                </a:lnTo>
                <a:close/>
              </a:path>
              <a:path w="1013460" h="492760">
                <a:moveTo>
                  <a:pt x="208554" y="46609"/>
                </a:moveTo>
                <a:lnTo>
                  <a:pt x="87121" y="46609"/>
                </a:lnTo>
                <a:lnTo>
                  <a:pt x="201167" y="75437"/>
                </a:lnTo>
                <a:lnTo>
                  <a:pt x="208554" y="46609"/>
                </a:lnTo>
                <a:close/>
              </a:path>
              <a:path w="1013460" h="492760">
                <a:moveTo>
                  <a:pt x="459563" y="162538"/>
                </a:moveTo>
                <a:lnTo>
                  <a:pt x="418718" y="173736"/>
                </a:lnTo>
                <a:lnTo>
                  <a:pt x="389483" y="210633"/>
                </a:lnTo>
                <a:lnTo>
                  <a:pt x="380079" y="258429"/>
                </a:lnTo>
                <a:lnTo>
                  <a:pt x="381631" y="272155"/>
                </a:lnTo>
                <a:lnTo>
                  <a:pt x="404875" y="310689"/>
                </a:lnTo>
                <a:lnTo>
                  <a:pt x="450334" y="328370"/>
                </a:lnTo>
                <a:lnTo>
                  <a:pt x="461930" y="328993"/>
                </a:lnTo>
                <a:lnTo>
                  <a:pt x="472813" y="327902"/>
                </a:lnTo>
                <a:lnTo>
                  <a:pt x="509055" y="306742"/>
                </a:lnTo>
                <a:lnTo>
                  <a:pt x="516127" y="297434"/>
                </a:lnTo>
                <a:lnTo>
                  <a:pt x="452500" y="297434"/>
                </a:lnTo>
                <a:lnTo>
                  <a:pt x="446150" y="295910"/>
                </a:lnTo>
                <a:lnTo>
                  <a:pt x="421211" y="266080"/>
                </a:lnTo>
                <a:lnTo>
                  <a:pt x="421197" y="258065"/>
                </a:lnTo>
                <a:lnTo>
                  <a:pt x="422528" y="249300"/>
                </a:lnTo>
                <a:lnTo>
                  <a:pt x="529072" y="249300"/>
                </a:lnTo>
                <a:lnTo>
                  <a:pt x="529696" y="240029"/>
                </a:lnTo>
                <a:lnTo>
                  <a:pt x="490219" y="240029"/>
                </a:lnTo>
                <a:lnTo>
                  <a:pt x="429513" y="224789"/>
                </a:lnTo>
                <a:lnTo>
                  <a:pt x="456374" y="195849"/>
                </a:lnTo>
                <a:lnTo>
                  <a:pt x="462613" y="195498"/>
                </a:lnTo>
                <a:lnTo>
                  <a:pt x="519075" y="195498"/>
                </a:lnTo>
                <a:lnTo>
                  <a:pt x="514441" y="188473"/>
                </a:lnTo>
                <a:lnTo>
                  <a:pt x="503650" y="178228"/>
                </a:lnTo>
                <a:lnTo>
                  <a:pt x="490335" y="170340"/>
                </a:lnTo>
                <a:lnTo>
                  <a:pt x="474471" y="164846"/>
                </a:lnTo>
                <a:lnTo>
                  <a:pt x="459563" y="162538"/>
                </a:lnTo>
                <a:close/>
              </a:path>
              <a:path w="1013460" h="492760">
                <a:moveTo>
                  <a:pt x="477519" y="280415"/>
                </a:moveTo>
                <a:lnTo>
                  <a:pt x="473328" y="287527"/>
                </a:lnTo>
                <a:lnTo>
                  <a:pt x="468629" y="292353"/>
                </a:lnTo>
                <a:lnTo>
                  <a:pt x="463422" y="294639"/>
                </a:lnTo>
                <a:lnTo>
                  <a:pt x="458215" y="297052"/>
                </a:lnTo>
                <a:lnTo>
                  <a:pt x="452500" y="297434"/>
                </a:lnTo>
                <a:lnTo>
                  <a:pt x="516127" y="297434"/>
                </a:lnTo>
                <a:lnTo>
                  <a:pt x="477519" y="280415"/>
                </a:lnTo>
                <a:close/>
              </a:path>
              <a:path w="1013460" h="492760">
                <a:moveTo>
                  <a:pt x="529072" y="249300"/>
                </a:moveTo>
                <a:lnTo>
                  <a:pt x="422528" y="249300"/>
                </a:lnTo>
                <a:lnTo>
                  <a:pt x="524128" y="275082"/>
                </a:lnTo>
                <a:lnTo>
                  <a:pt x="528822" y="253029"/>
                </a:lnTo>
                <a:lnTo>
                  <a:pt x="529072" y="249300"/>
                </a:lnTo>
                <a:close/>
              </a:path>
              <a:path w="1013460" h="492760">
                <a:moveTo>
                  <a:pt x="519075" y="195498"/>
                </a:moveTo>
                <a:lnTo>
                  <a:pt x="462613" y="195498"/>
                </a:lnTo>
                <a:lnTo>
                  <a:pt x="469138" y="196469"/>
                </a:lnTo>
                <a:lnTo>
                  <a:pt x="477392" y="198627"/>
                </a:lnTo>
                <a:lnTo>
                  <a:pt x="483615" y="203453"/>
                </a:lnTo>
                <a:lnTo>
                  <a:pt x="487806" y="210947"/>
                </a:lnTo>
                <a:lnTo>
                  <a:pt x="490380" y="217044"/>
                </a:lnTo>
                <a:lnTo>
                  <a:pt x="491632" y="223916"/>
                </a:lnTo>
                <a:lnTo>
                  <a:pt x="491575" y="231574"/>
                </a:lnTo>
                <a:lnTo>
                  <a:pt x="490219" y="240029"/>
                </a:lnTo>
                <a:lnTo>
                  <a:pt x="529696" y="240029"/>
                </a:lnTo>
                <a:lnTo>
                  <a:pt x="530145" y="233346"/>
                </a:lnTo>
                <a:lnTo>
                  <a:pt x="528111" y="216021"/>
                </a:lnTo>
                <a:lnTo>
                  <a:pt x="522731" y="201040"/>
                </a:lnTo>
                <a:lnTo>
                  <a:pt x="519075" y="195498"/>
                </a:lnTo>
                <a:close/>
              </a:path>
              <a:path w="1013460" h="492760">
                <a:moveTo>
                  <a:pt x="819530" y="448563"/>
                </a:moveTo>
                <a:lnTo>
                  <a:pt x="815085" y="481202"/>
                </a:lnTo>
                <a:lnTo>
                  <a:pt x="822197" y="484758"/>
                </a:lnTo>
                <a:lnTo>
                  <a:pt x="829563" y="487552"/>
                </a:lnTo>
                <a:lnTo>
                  <a:pt x="837310" y="489457"/>
                </a:lnTo>
                <a:lnTo>
                  <a:pt x="845057" y="491489"/>
                </a:lnTo>
                <a:lnTo>
                  <a:pt x="852169" y="492379"/>
                </a:lnTo>
                <a:lnTo>
                  <a:pt x="865251" y="492125"/>
                </a:lnTo>
                <a:lnTo>
                  <a:pt x="870965" y="491236"/>
                </a:lnTo>
                <a:lnTo>
                  <a:pt x="905255" y="462788"/>
                </a:lnTo>
                <a:lnTo>
                  <a:pt x="909030" y="457200"/>
                </a:lnTo>
                <a:lnTo>
                  <a:pt x="845565" y="457200"/>
                </a:lnTo>
                <a:lnTo>
                  <a:pt x="831088" y="453517"/>
                </a:lnTo>
                <a:lnTo>
                  <a:pt x="825500" y="451485"/>
                </a:lnTo>
                <a:lnTo>
                  <a:pt x="819530" y="448563"/>
                </a:lnTo>
                <a:close/>
              </a:path>
              <a:path w="1013460" h="492760">
                <a:moveTo>
                  <a:pt x="649351" y="386588"/>
                </a:moveTo>
                <a:lnTo>
                  <a:pt x="648842" y="388493"/>
                </a:lnTo>
                <a:lnTo>
                  <a:pt x="648334" y="390017"/>
                </a:lnTo>
                <a:lnTo>
                  <a:pt x="647953" y="391413"/>
                </a:lnTo>
                <a:lnTo>
                  <a:pt x="646503" y="401490"/>
                </a:lnTo>
                <a:lnTo>
                  <a:pt x="647303" y="411162"/>
                </a:lnTo>
                <a:lnTo>
                  <a:pt x="650365" y="420453"/>
                </a:lnTo>
                <a:lnTo>
                  <a:pt x="689758" y="451282"/>
                </a:lnTo>
                <a:lnTo>
                  <a:pt x="735183" y="461085"/>
                </a:lnTo>
                <a:lnTo>
                  <a:pt x="742822" y="461010"/>
                </a:lnTo>
                <a:lnTo>
                  <a:pt x="780033" y="444754"/>
                </a:lnTo>
                <a:lnTo>
                  <a:pt x="790027" y="427609"/>
                </a:lnTo>
                <a:lnTo>
                  <a:pt x="728043" y="427609"/>
                </a:lnTo>
                <a:lnTo>
                  <a:pt x="721365" y="426894"/>
                </a:lnTo>
                <a:lnTo>
                  <a:pt x="713866" y="425323"/>
                </a:lnTo>
                <a:lnTo>
                  <a:pt x="705612" y="423163"/>
                </a:lnTo>
                <a:lnTo>
                  <a:pt x="699896" y="420243"/>
                </a:lnTo>
                <a:lnTo>
                  <a:pt x="696849" y="416306"/>
                </a:lnTo>
                <a:lnTo>
                  <a:pt x="694563" y="413638"/>
                </a:lnTo>
                <a:lnTo>
                  <a:pt x="693748" y="409801"/>
                </a:lnTo>
                <a:lnTo>
                  <a:pt x="693702" y="409194"/>
                </a:lnTo>
                <a:lnTo>
                  <a:pt x="694308" y="403860"/>
                </a:lnTo>
                <a:lnTo>
                  <a:pt x="649351" y="386588"/>
                </a:lnTo>
                <a:close/>
              </a:path>
              <a:path w="1013460" h="492760">
                <a:moveTo>
                  <a:pt x="855471" y="264922"/>
                </a:moveTo>
                <a:lnTo>
                  <a:pt x="874902" y="433324"/>
                </a:lnTo>
                <a:lnTo>
                  <a:pt x="870330" y="441198"/>
                </a:lnTo>
                <a:lnTo>
                  <a:pt x="865124" y="447420"/>
                </a:lnTo>
                <a:lnTo>
                  <a:pt x="859154" y="451738"/>
                </a:lnTo>
                <a:lnTo>
                  <a:pt x="853313" y="456183"/>
                </a:lnTo>
                <a:lnTo>
                  <a:pt x="845565" y="457200"/>
                </a:lnTo>
                <a:lnTo>
                  <a:pt x="909030" y="457200"/>
                </a:lnTo>
                <a:lnTo>
                  <a:pt x="921638" y="438531"/>
                </a:lnTo>
                <a:lnTo>
                  <a:pt x="952176" y="393826"/>
                </a:lnTo>
                <a:lnTo>
                  <a:pt x="907795" y="393826"/>
                </a:lnTo>
                <a:lnTo>
                  <a:pt x="898651" y="275844"/>
                </a:lnTo>
                <a:lnTo>
                  <a:pt x="855471" y="264922"/>
                </a:lnTo>
                <a:close/>
              </a:path>
              <a:path w="1013460" h="492760">
                <a:moveTo>
                  <a:pt x="804970" y="377825"/>
                </a:moveTo>
                <a:lnTo>
                  <a:pt x="761745" y="377825"/>
                </a:lnTo>
                <a:lnTo>
                  <a:pt x="756157" y="400176"/>
                </a:lnTo>
                <a:lnTo>
                  <a:pt x="753871" y="409194"/>
                </a:lnTo>
                <a:lnTo>
                  <a:pt x="728043" y="427609"/>
                </a:lnTo>
                <a:lnTo>
                  <a:pt x="790027" y="427609"/>
                </a:lnTo>
                <a:lnTo>
                  <a:pt x="792972" y="420592"/>
                </a:lnTo>
                <a:lnTo>
                  <a:pt x="796601" y="409801"/>
                </a:lnTo>
                <a:lnTo>
                  <a:pt x="800100" y="397129"/>
                </a:lnTo>
                <a:lnTo>
                  <a:pt x="804970" y="377825"/>
                </a:lnTo>
                <a:close/>
              </a:path>
              <a:path w="1013460" h="492760">
                <a:moveTo>
                  <a:pt x="971041" y="294132"/>
                </a:moveTo>
                <a:lnTo>
                  <a:pt x="907795" y="393826"/>
                </a:lnTo>
                <a:lnTo>
                  <a:pt x="952176" y="393826"/>
                </a:lnTo>
                <a:lnTo>
                  <a:pt x="1013078" y="304673"/>
                </a:lnTo>
                <a:lnTo>
                  <a:pt x="971041" y="294132"/>
                </a:lnTo>
                <a:close/>
              </a:path>
              <a:path w="1013460" h="492760">
                <a:moveTo>
                  <a:pt x="737272" y="232671"/>
                </a:moveTo>
                <a:lnTo>
                  <a:pt x="699642" y="243459"/>
                </a:lnTo>
                <a:lnTo>
                  <a:pt x="671907" y="279749"/>
                </a:lnTo>
                <a:lnTo>
                  <a:pt x="662747" y="323976"/>
                </a:lnTo>
                <a:lnTo>
                  <a:pt x="662688" y="327533"/>
                </a:lnTo>
                <a:lnTo>
                  <a:pt x="663954" y="340048"/>
                </a:lnTo>
                <a:lnTo>
                  <a:pt x="683672" y="377507"/>
                </a:lnTo>
                <a:lnTo>
                  <a:pt x="723294" y="392844"/>
                </a:lnTo>
                <a:lnTo>
                  <a:pt x="736520" y="391239"/>
                </a:lnTo>
                <a:lnTo>
                  <a:pt x="749341" y="386228"/>
                </a:lnTo>
                <a:lnTo>
                  <a:pt x="761745" y="377825"/>
                </a:lnTo>
                <a:lnTo>
                  <a:pt x="804970" y="377825"/>
                </a:lnTo>
                <a:lnTo>
                  <a:pt x="808923" y="362158"/>
                </a:lnTo>
                <a:lnTo>
                  <a:pt x="736492" y="362158"/>
                </a:lnTo>
                <a:lnTo>
                  <a:pt x="729106" y="361061"/>
                </a:lnTo>
                <a:lnTo>
                  <a:pt x="705342" y="327533"/>
                </a:lnTo>
                <a:lnTo>
                  <a:pt x="706018" y="317341"/>
                </a:lnTo>
                <a:lnTo>
                  <a:pt x="720726" y="279044"/>
                </a:lnTo>
                <a:lnTo>
                  <a:pt x="746246" y="267327"/>
                </a:lnTo>
                <a:lnTo>
                  <a:pt x="789230" y="267327"/>
                </a:lnTo>
                <a:lnTo>
                  <a:pt x="784346" y="258145"/>
                </a:lnTo>
                <a:lnTo>
                  <a:pt x="775192" y="247538"/>
                </a:lnTo>
                <a:lnTo>
                  <a:pt x="764014" y="239718"/>
                </a:lnTo>
                <a:lnTo>
                  <a:pt x="750824" y="234696"/>
                </a:lnTo>
                <a:lnTo>
                  <a:pt x="737272" y="232671"/>
                </a:lnTo>
                <a:close/>
              </a:path>
              <a:path w="1013460" h="492760">
                <a:moveTo>
                  <a:pt x="789230" y="267327"/>
                </a:moveTo>
                <a:lnTo>
                  <a:pt x="746246" y="267327"/>
                </a:lnTo>
                <a:lnTo>
                  <a:pt x="753363" y="268350"/>
                </a:lnTo>
                <a:lnTo>
                  <a:pt x="760368" y="270898"/>
                </a:lnTo>
                <a:lnTo>
                  <a:pt x="778954" y="302640"/>
                </a:lnTo>
                <a:lnTo>
                  <a:pt x="778335" y="312689"/>
                </a:lnTo>
                <a:lnTo>
                  <a:pt x="763345" y="350498"/>
                </a:lnTo>
                <a:lnTo>
                  <a:pt x="736492" y="362158"/>
                </a:lnTo>
                <a:lnTo>
                  <a:pt x="808923" y="362158"/>
                </a:lnTo>
                <a:lnTo>
                  <a:pt x="831790" y="271525"/>
                </a:lnTo>
                <a:lnTo>
                  <a:pt x="791463" y="271525"/>
                </a:lnTo>
                <a:lnTo>
                  <a:pt x="789230" y="267327"/>
                </a:lnTo>
                <a:close/>
              </a:path>
              <a:path w="1013460" h="492760">
                <a:moveTo>
                  <a:pt x="577468" y="194563"/>
                </a:moveTo>
                <a:lnTo>
                  <a:pt x="538733" y="347852"/>
                </a:lnTo>
                <a:lnTo>
                  <a:pt x="579246" y="358013"/>
                </a:lnTo>
                <a:lnTo>
                  <a:pt x="591184" y="310769"/>
                </a:lnTo>
                <a:lnTo>
                  <a:pt x="595923" y="292905"/>
                </a:lnTo>
                <a:lnTo>
                  <a:pt x="611885" y="252602"/>
                </a:lnTo>
                <a:lnTo>
                  <a:pt x="631063" y="243204"/>
                </a:lnTo>
                <a:lnTo>
                  <a:pt x="662745" y="243204"/>
                </a:lnTo>
                <a:lnTo>
                  <a:pt x="674282" y="225933"/>
                </a:lnTo>
                <a:lnTo>
                  <a:pt x="609600" y="225933"/>
                </a:lnTo>
                <a:lnTo>
                  <a:pt x="615060" y="204088"/>
                </a:lnTo>
                <a:lnTo>
                  <a:pt x="577468" y="194563"/>
                </a:lnTo>
                <a:close/>
              </a:path>
              <a:path w="1013460" h="492760">
                <a:moveTo>
                  <a:pt x="796797" y="250062"/>
                </a:moveTo>
                <a:lnTo>
                  <a:pt x="791463" y="271525"/>
                </a:lnTo>
                <a:lnTo>
                  <a:pt x="831790" y="271525"/>
                </a:lnTo>
                <a:lnTo>
                  <a:pt x="834770" y="259714"/>
                </a:lnTo>
                <a:lnTo>
                  <a:pt x="796797" y="250062"/>
                </a:lnTo>
                <a:close/>
              </a:path>
              <a:path w="1013460" h="492760">
                <a:moveTo>
                  <a:pt x="662745" y="243204"/>
                </a:moveTo>
                <a:lnTo>
                  <a:pt x="631063" y="243204"/>
                </a:lnTo>
                <a:lnTo>
                  <a:pt x="636777" y="244601"/>
                </a:lnTo>
                <a:lnTo>
                  <a:pt x="642619" y="246125"/>
                </a:lnTo>
                <a:lnTo>
                  <a:pt x="648462" y="249936"/>
                </a:lnTo>
                <a:lnTo>
                  <a:pt x="654176" y="256032"/>
                </a:lnTo>
                <a:lnTo>
                  <a:pt x="662745" y="243204"/>
                </a:lnTo>
                <a:close/>
              </a:path>
              <a:path w="1013460" h="492760">
                <a:moveTo>
                  <a:pt x="644397" y="207772"/>
                </a:moveTo>
                <a:lnTo>
                  <a:pt x="609600" y="225933"/>
                </a:lnTo>
                <a:lnTo>
                  <a:pt x="674282" y="225933"/>
                </a:lnTo>
                <a:lnTo>
                  <a:pt x="675639" y="223900"/>
                </a:lnTo>
                <a:lnTo>
                  <a:pt x="670020" y="218870"/>
                </a:lnTo>
                <a:lnTo>
                  <a:pt x="664019" y="214804"/>
                </a:lnTo>
                <a:lnTo>
                  <a:pt x="657637" y="211667"/>
                </a:lnTo>
                <a:lnTo>
                  <a:pt x="650875" y="209423"/>
                </a:lnTo>
                <a:lnTo>
                  <a:pt x="644397" y="207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178" y="3572383"/>
            <a:ext cx="341630" cy="284480"/>
          </a:xfrm>
          <a:custGeom>
            <a:avLst/>
            <a:gdLst/>
            <a:ahLst/>
            <a:cxnLst/>
            <a:rect l="l" t="t" r="r" b="b"/>
            <a:pathLst>
              <a:path w="341629" h="284479">
                <a:moveTo>
                  <a:pt x="332391" y="107822"/>
                </a:moveTo>
                <a:lnTo>
                  <a:pt x="290195" y="107822"/>
                </a:lnTo>
                <a:lnTo>
                  <a:pt x="248031" y="274319"/>
                </a:lnTo>
                <a:lnTo>
                  <a:pt x="287782" y="284352"/>
                </a:lnTo>
                <a:lnTo>
                  <a:pt x="332391" y="107822"/>
                </a:lnTo>
                <a:close/>
              </a:path>
              <a:path w="341629" h="284479">
                <a:moveTo>
                  <a:pt x="201394" y="76199"/>
                </a:moveTo>
                <a:lnTo>
                  <a:pt x="165226" y="76199"/>
                </a:lnTo>
                <a:lnTo>
                  <a:pt x="164973" y="253237"/>
                </a:lnTo>
                <a:lnTo>
                  <a:pt x="206121" y="263651"/>
                </a:lnTo>
                <a:lnTo>
                  <a:pt x="245177" y="191261"/>
                </a:lnTo>
                <a:lnTo>
                  <a:pt x="202819" y="191261"/>
                </a:lnTo>
                <a:lnTo>
                  <a:pt x="201394" y="76199"/>
                </a:lnTo>
                <a:close/>
              </a:path>
              <a:path w="341629" h="284479">
                <a:moveTo>
                  <a:pt x="136906" y="21081"/>
                </a:moveTo>
                <a:lnTo>
                  <a:pt x="83438" y="232663"/>
                </a:lnTo>
                <a:lnTo>
                  <a:pt x="123190" y="242696"/>
                </a:lnTo>
                <a:lnTo>
                  <a:pt x="165226" y="76199"/>
                </a:lnTo>
                <a:lnTo>
                  <a:pt x="201394" y="76199"/>
                </a:lnTo>
                <a:lnTo>
                  <a:pt x="200913" y="37337"/>
                </a:lnTo>
                <a:lnTo>
                  <a:pt x="136906" y="21081"/>
                </a:lnTo>
                <a:close/>
              </a:path>
              <a:path w="341629" h="284479">
                <a:moveTo>
                  <a:pt x="53467" y="0"/>
                </a:moveTo>
                <a:lnTo>
                  <a:pt x="0" y="211581"/>
                </a:lnTo>
                <a:lnTo>
                  <a:pt x="42672" y="222376"/>
                </a:lnTo>
                <a:lnTo>
                  <a:pt x="96138" y="10794"/>
                </a:lnTo>
                <a:lnTo>
                  <a:pt x="53467" y="0"/>
                </a:lnTo>
                <a:close/>
              </a:path>
              <a:path w="341629" h="284479">
                <a:moveTo>
                  <a:pt x="277241" y="56641"/>
                </a:moveTo>
                <a:lnTo>
                  <a:pt x="202819" y="191261"/>
                </a:lnTo>
                <a:lnTo>
                  <a:pt x="245177" y="191261"/>
                </a:lnTo>
                <a:lnTo>
                  <a:pt x="290195" y="107822"/>
                </a:lnTo>
                <a:lnTo>
                  <a:pt x="332391" y="107822"/>
                </a:lnTo>
                <a:lnTo>
                  <a:pt x="341249" y="72770"/>
                </a:lnTo>
                <a:lnTo>
                  <a:pt x="277241" y="566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59982" y="3655567"/>
            <a:ext cx="1090930" cy="471170"/>
          </a:xfrm>
          <a:custGeom>
            <a:avLst/>
            <a:gdLst/>
            <a:ahLst/>
            <a:cxnLst/>
            <a:rect l="l" t="t" r="r" b="b"/>
            <a:pathLst>
              <a:path w="1090929" h="471170">
                <a:moveTo>
                  <a:pt x="74254" y="198500"/>
                </a:moveTo>
                <a:lnTo>
                  <a:pt x="43306" y="198500"/>
                </a:lnTo>
                <a:lnTo>
                  <a:pt x="46593" y="205767"/>
                </a:lnTo>
                <a:lnTo>
                  <a:pt x="78204" y="234503"/>
                </a:lnTo>
                <a:lnTo>
                  <a:pt x="97823" y="238502"/>
                </a:lnTo>
                <a:lnTo>
                  <a:pt x="110696" y="237521"/>
                </a:lnTo>
                <a:lnTo>
                  <a:pt x="146504" y="217181"/>
                </a:lnTo>
                <a:lnTo>
                  <a:pt x="156707" y="202985"/>
                </a:lnTo>
                <a:lnTo>
                  <a:pt x="89548" y="202985"/>
                </a:lnTo>
                <a:lnTo>
                  <a:pt x="82930" y="202056"/>
                </a:lnTo>
                <a:lnTo>
                  <a:pt x="74878" y="198961"/>
                </a:lnTo>
                <a:lnTo>
                  <a:pt x="74254" y="198500"/>
                </a:lnTo>
                <a:close/>
              </a:path>
              <a:path w="1090929" h="471170">
                <a:moveTo>
                  <a:pt x="53466" y="0"/>
                </a:moveTo>
                <a:lnTo>
                  <a:pt x="0" y="211454"/>
                </a:lnTo>
                <a:lnTo>
                  <a:pt x="37591" y="220979"/>
                </a:lnTo>
                <a:lnTo>
                  <a:pt x="43306" y="198500"/>
                </a:lnTo>
                <a:lnTo>
                  <a:pt x="74254" y="198500"/>
                </a:lnTo>
                <a:lnTo>
                  <a:pt x="57086" y="162893"/>
                </a:lnTo>
                <a:lnTo>
                  <a:pt x="58101" y="152923"/>
                </a:lnTo>
                <a:lnTo>
                  <a:pt x="72935" y="115085"/>
                </a:lnTo>
                <a:lnTo>
                  <a:pt x="98724" y="103495"/>
                </a:lnTo>
                <a:lnTo>
                  <a:pt x="162605" y="103495"/>
                </a:lnTo>
                <a:lnTo>
                  <a:pt x="158234" y="96918"/>
                </a:lnTo>
                <a:lnTo>
                  <a:pt x="148875" y="87836"/>
                </a:lnTo>
                <a:lnTo>
                  <a:pt x="146464" y="86359"/>
                </a:lnTo>
                <a:lnTo>
                  <a:pt x="74675" y="86359"/>
                </a:lnTo>
                <a:lnTo>
                  <a:pt x="93979" y="10159"/>
                </a:lnTo>
                <a:lnTo>
                  <a:pt x="53466" y="0"/>
                </a:lnTo>
                <a:close/>
              </a:path>
              <a:path w="1090929" h="471170">
                <a:moveTo>
                  <a:pt x="162605" y="103495"/>
                </a:moveTo>
                <a:lnTo>
                  <a:pt x="98724" y="103495"/>
                </a:lnTo>
                <a:lnTo>
                  <a:pt x="105917" y="104520"/>
                </a:lnTo>
                <a:lnTo>
                  <a:pt x="112825" y="107066"/>
                </a:lnTo>
                <a:lnTo>
                  <a:pt x="130603" y="139445"/>
                </a:lnTo>
                <a:lnTo>
                  <a:pt x="129756" y="150304"/>
                </a:lnTo>
                <a:lnTo>
                  <a:pt x="114520" y="190869"/>
                </a:lnTo>
                <a:lnTo>
                  <a:pt x="89548" y="202985"/>
                </a:lnTo>
                <a:lnTo>
                  <a:pt x="156707" y="202985"/>
                </a:lnTo>
                <a:lnTo>
                  <a:pt x="163510" y="189281"/>
                </a:lnTo>
                <a:lnTo>
                  <a:pt x="169417" y="171068"/>
                </a:lnTo>
                <a:lnTo>
                  <a:pt x="172744" y="152973"/>
                </a:lnTo>
                <a:lnTo>
                  <a:pt x="173243" y="136397"/>
                </a:lnTo>
                <a:lnTo>
                  <a:pt x="170900" y="121491"/>
                </a:lnTo>
                <a:lnTo>
                  <a:pt x="165734" y="108203"/>
                </a:lnTo>
                <a:lnTo>
                  <a:pt x="162605" y="103495"/>
                </a:lnTo>
                <a:close/>
              </a:path>
              <a:path w="1090929" h="471170">
                <a:moveTo>
                  <a:pt x="111823" y="74519"/>
                </a:moveTo>
                <a:lnTo>
                  <a:pt x="99250" y="75580"/>
                </a:lnTo>
                <a:lnTo>
                  <a:pt x="86867" y="79523"/>
                </a:lnTo>
                <a:lnTo>
                  <a:pt x="74675" y="86359"/>
                </a:lnTo>
                <a:lnTo>
                  <a:pt x="146464" y="86359"/>
                </a:lnTo>
                <a:lnTo>
                  <a:pt x="137660" y="80968"/>
                </a:lnTo>
                <a:lnTo>
                  <a:pt x="124587" y="76326"/>
                </a:lnTo>
                <a:lnTo>
                  <a:pt x="111823" y="74519"/>
                </a:lnTo>
                <a:close/>
              </a:path>
              <a:path w="1090929" h="471170">
                <a:moveTo>
                  <a:pt x="313580" y="262889"/>
                </a:moveTo>
                <a:lnTo>
                  <a:pt x="273938" y="262889"/>
                </a:lnTo>
                <a:lnTo>
                  <a:pt x="274164" y="267529"/>
                </a:lnTo>
                <a:lnTo>
                  <a:pt x="274290" y="272506"/>
                </a:lnTo>
                <a:lnTo>
                  <a:pt x="274417" y="275462"/>
                </a:lnTo>
                <a:lnTo>
                  <a:pt x="274573" y="278129"/>
                </a:lnTo>
                <a:lnTo>
                  <a:pt x="274954" y="281050"/>
                </a:lnTo>
                <a:lnTo>
                  <a:pt x="315087" y="291210"/>
                </a:lnTo>
                <a:lnTo>
                  <a:pt x="313435" y="282955"/>
                </a:lnTo>
                <a:lnTo>
                  <a:pt x="312673" y="275462"/>
                </a:lnTo>
                <a:lnTo>
                  <a:pt x="313034" y="269097"/>
                </a:lnTo>
                <a:lnTo>
                  <a:pt x="313580" y="262889"/>
                </a:lnTo>
                <a:close/>
              </a:path>
              <a:path w="1090929" h="471170">
                <a:moveTo>
                  <a:pt x="239428" y="178516"/>
                </a:moveTo>
                <a:lnTo>
                  <a:pt x="199770" y="185673"/>
                </a:lnTo>
                <a:lnTo>
                  <a:pt x="180341" y="222577"/>
                </a:lnTo>
                <a:lnTo>
                  <a:pt x="180736" y="231759"/>
                </a:lnTo>
                <a:lnTo>
                  <a:pt x="210310" y="267529"/>
                </a:lnTo>
                <a:lnTo>
                  <a:pt x="234680" y="273176"/>
                </a:lnTo>
                <a:lnTo>
                  <a:pt x="241350" y="273176"/>
                </a:lnTo>
                <a:lnTo>
                  <a:pt x="273938" y="262889"/>
                </a:lnTo>
                <a:lnTo>
                  <a:pt x="313580" y="262889"/>
                </a:lnTo>
                <a:lnTo>
                  <a:pt x="314658" y="256143"/>
                </a:lnTo>
                <a:lnTo>
                  <a:pt x="316358" y="247961"/>
                </a:lnTo>
                <a:lnTo>
                  <a:pt x="316464" y="247522"/>
                </a:lnTo>
                <a:lnTo>
                  <a:pt x="248030" y="247522"/>
                </a:lnTo>
                <a:lnTo>
                  <a:pt x="234187" y="243966"/>
                </a:lnTo>
                <a:lnTo>
                  <a:pt x="229233" y="240536"/>
                </a:lnTo>
                <a:lnTo>
                  <a:pt x="222884" y="230123"/>
                </a:lnTo>
                <a:lnTo>
                  <a:pt x="221995" y="224662"/>
                </a:lnTo>
                <a:lnTo>
                  <a:pt x="223392" y="219074"/>
                </a:lnTo>
                <a:lnTo>
                  <a:pt x="247014" y="204850"/>
                </a:lnTo>
                <a:lnTo>
                  <a:pt x="327418" y="204850"/>
                </a:lnTo>
                <a:lnTo>
                  <a:pt x="330962" y="191261"/>
                </a:lnTo>
                <a:lnTo>
                  <a:pt x="333520" y="179800"/>
                </a:lnTo>
                <a:lnTo>
                  <a:pt x="275240" y="179800"/>
                </a:lnTo>
                <a:lnTo>
                  <a:pt x="263644" y="179585"/>
                </a:lnTo>
                <a:lnTo>
                  <a:pt x="239428" y="178516"/>
                </a:lnTo>
                <a:close/>
              </a:path>
              <a:path w="1090929" h="471170">
                <a:moveTo>
                  <a:pt x="327286" y="205358"/>
                </a:moveTo>
                <a:lnTo>
                  <a:pt x="285114" y="205358"/>
                </a:lnTo>
                <a:lnTo>
                  <a:pt x="283082" y="213359"/>
                </a:lnTo>
                <a:lnTo>
                  <a:pt x="280542" y="223138"/>
                </a:lnTo>
                <a:lnTo>
                  <a:pt x="248030" y="247522"/>
                </a:lnTo>
                <a:lnTo>
                  <a:pt x="316464" y="247522"/>
                </a:lnTo>
                <a:lnTo>
                  <a:pt x="318642" y="238505"/>
                </a:lnTo>
                <a:lnTo>
                  <a:pt x="327286" y="205358"/>
                </a:lnTo>
                <a:close/>
              </a:path>
              <a:path w="1090929" h="471170">
                <a:moveTo>
                  <a:pt x="327418" y="204850"/>
                </a:moveTo>
                <a:lnTo>
                  <a:pt x="247014" y="204850"/>
                </a:lnTo>
                <a:lnTo>
                  <a:pt x="267184" y="205519"/>
                </a:lnTo>
                <a:lnTo>
                  <a:pt x="274351" y="205628"/>
                </a:lnTo>
                <a:lnTo>
                  <a:pt x="280328" y="205571"/>
                </a:lnTo>
                <a:lnTo>
                  <a:pt x="285114" y="205358"/>
                </a:lnTo>
                <a:lnTo>
                  <a:pt x="327286" y="205358"/>
                </a:lnTo>
                <a:lnTo>
                  <a:pt x="327418" y="204850"/>
                </a:lnTo>
                <a:close/>
              </a:path>
              <a:path w="1090929" h="471170">
                <a:moveTo>
                  <a:pt x="330655" y="144398"/>
                </a:moveTo>
                <a:lnTo>
                  <a:pt x="263525" y="144398"/>
                </a:lnTo>
                <a:lnTo>
                  <a:pt x="270763" y="146303"/>
                </a:lnTo>
                <a:lnTo>
                  <a:pt x="281431" y="148970"/>
                </a:lnTo>
                <a:lnTo>
                  <a:pt x="288289" y="152399"/>
                </a:lnTo>
                <a:lnTo>
                  <a:pt x="291210" y="156717"/>
                </a:lnTo>
                <a:lnTo>
                  <a:pt x="294258" y="161035"/>
                </a:lnTo>
                <a:lnTo>
                  <a:pt x="294766" y="167004"/>
                </a:lnTo>
                <a:lnTo>
                  <a:pt x="292862" y="174878"/>
                </a:lnTo>
                <a:lnTo>
                  <a:pt x="291718" y="178942"/>
                </a:lnTo>
                <a:lnTo>
                  <a:pt x="284599" y="179585"/>
                </a:lnTo>
                <a:lnTo>
                  <a:pt x="275240" y="179800"/>
                </a:lnTo>
                <a:lnTo>
                  <a:pt x="333520" y="179800"/>
                </a:lnTo>
                <a:lnTo>
                  <a:pt x="333668" y="179139"/>
                </a:lnTo>
                <a:lnTo>
                  <a:pt x="335248" y="168655"/>
                </a:lnTo>
                <a:lnTo>
                  <a:pt x="335605" y="160222"/>
                </a:lnTo>
                <a:lnTo>
                  <a:pt x="334771" y="153669"/>
                </a:lnTo>
                <a:lnTo>
                  <a:pt x="332768" y="148081"/>
                </a:lnTo>
                <a:lnTo>
                  <a:pt x="330655" y="144398"/>
                </a:lnTo>
                <a:close/>
              </a:path>
              <a:path w="1090929" h="471170">
                <a:moveTo>
                  <a:pt x="254555" y="111950"/>
                </a:moveTo>
                <a:lnTo>
                  <a:pt x="217408" y="125539"/>
                </a:lnTo>
                <a:lnTo>
                  <a:pt x="204088" y="142747"/>
                </a:lnTo>
                <a:lnTo>
                  <a:pt x="239140" y="158622"/>
                </a:lnTo>
                <a:lnTo>
                  <a:pt x="243458" y="152145"/>
                </a:lnTo>
                <a:lnTo>
                  <a:pt x="248030" y="148081"/>
                </a:lnTo>
                <a:lnTo>
                  <a:pt x="252729" y="146176"/>
                </a:lnTo>
                <a:lnTo>
                  <a:pt x="257555" y="144398"/>
                </a:lnTo>
                <a:lnTo>
                  <a:pt x="330655" y="144398"/>
                </a:lnTo>
                <a:lnTo>
                  <a:pt x="329707" y="142747"/>
                </a:lnTo>
                <a:lnTo>
                  <a:pt x="294003" y="119568"/>
                </a:lnTo>
                <a:lnTo>
                  <a:pt x="267237" y="113045"/>
                </a:lnTo>
                <a:lnTo>
                  <a:pt x="254555" y="111950"/>
                </a:lnTo>
                <a:close/>
              </a:path>
              <a:path w="1090929" h="471170">
                <a:moveTo>
                  <a:pt x="560338" y="325373"/>
                </a:moveTo>
                <a:lnTo>
                  <a:pt x="520700" y="325373"/>
                </a:lnTo>
                <a:lnTo>
                  <a:pt x="520826" y="327913"/>
                </a:lnTo>
                <a:lnTo>
                  <a:pt x="520860" y="331215"/>
                </a:lnTo>
                <a:lnTo>
                  <a:pt x="521080" y="336168"/>
                </a:lnTo>
                <a:lnTo>
                  <a:pt x="521334" y="340486"/>
                </a:lnTo>
                <a:lnTo>
                  <a:pt x="521715" y="343407"/>
                </a:lnTo>
                <a:lnTo>
                  <a:pt x="561847" y="353567"/>
                </a:lnTo>
                <a:lnTo>
                  <a:pt x="560196" y="345312"/>
                </a:lnTo>
                <a:lnTo>
                  <a:pt x="559434" y="337946"/>
                </a:lnTo>
                <a:lnTo>
                  <a:pt x="559801" y="331469"/>
                </a:lnTo>
                <a:lnTo>
                  <a:pt x="560338" y="325373"/>
                </a:lnTo>
                <a:close/>
              </a:path>
              <a:path w="1090929" h="471170">
                <a:moveTo>
                  <a:pt x="486118" y="240873"/>
                </a:moveTo>
                <a:lnTo>
                  <a:pt x="446531" y="248030"/>
                </a:lnTo>
                <a:lnTo>
                  <a:pt x="427100" y="284934"/>
                </a:lnTo>
                <a:lnTo>
                  <a:pt x="427481" y="294116"/>
                </a:lnTo>
                <a:lnTo>
                  <a:pt x="457069" y="329886"/>
                </a:lnTo>
                <a:lnTo>
                  <a:pt x="481425" y="335581"/>
                </a:lnTo>
                <a:lnTo>
                  <a:pt x="488110" y="335581"/>
                </a:lnTo>
                <a:lnTo>
                  <a:pt x="520700" y="325373"/>
                </a:lnTo>
                <a:lnTo>
                  <a:pt x="560338" y="325373"/>
                </a:lnTo>
                <a:lnTo>
                  <a:pt x="561419" y="318563"/>
                </a:lnTo>
                <a:lnTo>
                  <a:pt x="563119" y="310338"/>
                </a:lnTo>
                <a:lnTo>
                  <a:pt x="563230" y="309879"/>
                </a:lnTo>
                <a:lnTo>
                  <a:pt x="494664" y="309879"/>
                </a:lnTo>
                <a:lnTo>
                  <a:pt x="487425" y="307974"/>
                </a:lnTo>
                <a:lnTo>
                  <a:pt x="480821" y="306323"/>
                </a:lnTo>
                <a:lnTo>
                  <a:pt x="475994" y="302893"/>
                </a:lnTo>
                <a:lnTo>
                  <a:pt x="469645" y="292480"/>
                </a:lnTo>
                <a:lnTo>
                  <a:pt x="468756" y="287146"/>
                </a:lnTo>
                <a:lnTo>
                  <a:pt x="470153" y="281431"/>
                </a:lnTo>
                <a:lnTo>
                  <a:pt x="493775" y="267207"/>
                </a:lnTo>
                <a:lnTo>
                  <a:pt x="574179" y="267207"/>
                </a:lnTo>
                <a:lnTo>
                  <a:pt x="577722" y="253618"/>
                </a:lnTo>
                <a:lnTo>
                  <a:pt x="580271" y="242252"/>
                </a:lnTo>
                <a:lnTo>
                  <a:pt x="522001" y="242252"/>
                </a:lnTo>
                <a:lnTo>
                  <a:pt x="510405" y="242014"/>
                </a:lnTo>
                <a:lnTo>
                  <a:pt x="496569" y="241299"/>
                </a:lnTo>
                <a:lnTo>
                  <a:pt x="486118" y="240873"/>
                </a:lnTo>
                <a:close/>
              </a:path>
              <a:path w="1090929" h="471170">
                <a:moveTo>
                  <a:pt x="574047" y="267715"/>
                </a:moveTo>
                <a:lnTo>
                  <a:pt x="531876" y="267715"/>
                </a:lnTo>
                <a:lnTo>
                  <a:pt x="529843" y="275716"/>
                </a:lnTo>
                <a:lnTo>
                  <a:pt x="527303" y="285495"/>
                </a:lnTo>
                <a:lnTo>
                  <a:pt x="494664" y="309879"/>
                </a:lnTo>
                <a:lnTo>
                  <a:pt x="563230" y="309879"/>
                </a:lnTo>
                <a:lnTo>
                  <a:pt x="565403" y="300862"/>
                </a:lnTo>
                <a:lnTo>
                  <a:pt x="574047" y="267715"/>
                </a:lnTo>
                <a:close/>
              </a:path>
              <a:path w="1090929" h="471170">
                <a:moveTo>
                  <a:pt x="399414" y="87502"/>
                </a:moveTo>
                <a:lnTo>
                  <a:pt x="345947" y="298957"/>
                </a:lnTo>
                <a:lnTo>
                  <a:pt x="386460" y="309244"/>
                </a:lnTo>
                <a:lnTo>
                  <a:pt x="439927" y="97662"/>
                </a:lnTo>
                <a:lnTo>
                  <a:pt x="399414" y="87502"/>
                </a:lnTo>
                <a:close/>
              </a:path>
              <a:path w="1090929" h="471170">
                <a:moveTo>
                  <a:pt x="574179" y="267207"/>
                </a:moveTo>
                <a:lnTo>
                  <a:pt x="493775" y="267207"/>
                </a:lnTo>
                <a:lnTo>
                  <a:pt x="505587" y="267715"/>
                </a:lnTo>
                <a:lnTo>
                  <a:pt x="513927" y="267930"/>
                </a:lnTo>
                <a:lnTo>
                  <a:pt x="521065" y="268001"/>
                </a:lnTo>
                <a:lnTo>
                  <a:pt x="527036" y="267930"/>
                </a:lnTo>
                <a:lnTo>
                  <a:pt x="531876" y="267715"/>
                </a:lnTo>
                <a:lnTo>
                  <a:pt x="574047" y="267715"/>
                </a:lnTo>
                <a:lnTo>
                  <a:pt x="574179" y="267207"/>
                </a:lnTo>
                <a:close/>
              </a:path>
              <a:path w="1090929" h="471170">
                <a:moveTo>
                  <a:pt x="577355" y="206755"/>
                </a:moveTo>
                <a:lnTo>
                  <a:pt x="510285" y="206755"/>
                </a:lnTo>
                <a:lnTo>
                  <a:pt x="517397" y="208660"/>
                </a:lnTo>
                <a:lnTo>
                  <a:pt x="528192" y="211327"/>
                </a:lnTo>
                <a:lnTo>
                  <a:pt x="534923" y="214883"/>
                </a:lnTo>
                <a:lnTo>
                  <a:pt x="537971" y="219074"/>
                </a:lnTo>
                <a:lnTo>
                  <a:pt x="541019" y="223392"/>
                </a:lnTo>
                <a:lnTo>
                  <a:pt x="541527" y="229488"/>
                </a:lnTo>
                <a:lnTo>
                  <a:pt x="539495" y="237235"/>
                </a:lnTo>
                <a:lnTo>
                  <a:pt x="538479" y="241299"/>
                </a:lnTo>
                <a:lnTo>
                  <a:pt x="531360" y="242014"/>
                </a:lnTo>
                <a:lnTo>
                  <a:pt x="522001" y="242252"/>
                </a:lnTo>
                <a:lnTo>
                  <a:pt x="580271" y="242252"/>
                </a:lnTo>
                <a:lnTo>
                  <a:pt x="580440" y="241496"/>
                </a:lnTo>
                <a:lnTo>
                  <a:pt x="582009" y="231060"/>
                </a:lnTo>
                <a:lnTo>
                  <a:pt x="582366" y="222597"/>
                </a:lnTo>
                <a:lnTo>
                  <a:pt x="581532" y="216026"/>
                </a:lnTo>
                <a:lnTo>
                  <a:pt x="579500" y="210438"/>
                </a:lnTo>
                <a:lnTo>
                  <a:pt x="577355" y="206755"/>
                </a:lnTo>
                <a:close/>
              </a:path>
              <a:path w="1090929" h="471170">
                <a:moveTo>
                  <a:pt x="501316" y="174418"/>
                </a:moveTo>
                <a:lnTo>
                  <a:pt x="464169" y="187959"/>
                </a:lnTo>
                <a:lnTo>
                  <a:pt x="450850" y="205104"/>
                </a:lnTo>
                <a:lnTo>
                  <a:pt x="485901" y="221106"/>
                </a:lnTo>
                <a:lnTo>
                  <a:pt x="490219" y="214629"/>
                </a:lnTo>
                <a:lnTo>
                  <a:pt x="494791" y="210438"/>
                </a:lnTo>
                <a:lnTo>
                  <a:pt x="499490" y="208660"/>
                </a:lnTo>
                <a:lnTo>
                  <a:pt x="504316" y="206755"/>
                </a:lnTo>
                <a:lnTo>
                  <a:pt x="577355" y="206755"/>
                </a:lnTo>
                <a:lnTo>
                  <a:pt x="540764" y="181925"/>
                </a:lnTo>
                <a:lnTo>
                  <a:pt x="513998" y="175476"/>
                </a:lnTo>
                <a:lnTo>
                  <a:pt x="501316" y="174418"/>
                </a:lnTo>
                <a:close/>
              </a:path>
              <a:path w="1090929" h="471170">
                <a:moveTo>
                  <a:pt x="756363" y="252602"/>
                </a:moveTo>
                <a:lnTo>
                  <a:pt x="691133" y="252602"/>
                </a:lnTo>
                <a:lnTo>
                  <a:pt x="703706" y="255777"/>
                </a:lnTo>
                <a:lnTo>
                  <a:pt x="708025" y="258190"/>
                </a:lnTo>
                <a:lnTo>
                  <a:pt x="711200" y="261873"/>
                </a:lnTo>
                <a:lnTo>
                  <a:pt x="714501" y="265556"/>
                </a:lnTo>
                <a:lnTo>
                  <a:pt x="716279" y="270128"/>
                </a:lnTo>
                <a:lnTo>
                  <a:pt x="716574" y="273147"/>
                </a:lnTo>
                <a:lnTo>
                  <a:pt x="716699" y="280685"/>
                </a:lnTo>
                <a:lnTo>
                  <a:pt x="715819" y="287527"/>
                </a:lnTo>
                <a:lnTo>
                  <a:pt x="714019" y="296767"/>
                </a:lnTo>
                <a:lnTo>
                  <a:pt x="711326" y="308101"/>
                </a:lnTo>
                <a:lnTo>
                  <a:pt x="691514" y="386333"/>
                </a:lnTo>
                <a:lnTo>
                  <a:pt x="732027" y="396620"/>
                </a:lnTo>
                <a:lnTo>
                  <a:pt x="756157" y="301370"/>
                </a:lnTo>
                <a:lnTo>
                  <a:pt x="760983" y="266826"/>
                </a:lnTo>
                <a:lnTo>
                  <a:pt x="759713" y="260476"/>
                </a:lnTo>
                <a:lnTo>
                  <a:pt x="756363" y="252602"/>
                </a:lnTo>
                <a:close/>
              </a:path>
              <a:path w="1090929" h="471170">
                <a:moveTo>
                  <a:pt x="631189" y="208025"/>
                </a:moveTo>
                <a:lnTo>
                  <a:pt x="592454" y="361314"/>
                </a:lnTo>
                <a:lnTo>
                  <a:pt x="632967" y="371601"/>
                </a:lnTo>
                <a:lnTo>
                  <a:pt x="650493" y="302132"/>
                </a:lnTo>
                <a:lnTo>
                  <a:pt x="653682" y="290343"/>
                </a:lnTo>
                <a:lnTo>
                  <a:pt x="677798" y="255269"/>
                </a:lnTo>
                <a:lnTo>
                  <a:pt x="691133" y="252602"/>
                </a:lnTo>
                <a:lnTo>
                  <a:pt x="756363" y="252602"/>
                </a:lnTo>
                <a:lnTo>
                  <a:pt x="754633" y="248538"/>
                </a:lnTo>
                <a:lnTo>
                  <a:pt x="750062" y="243077"/>
                </a:lnTo>
                <a:lnTo>
                  <a:pt x="746196" y="240029"/>
                </a:lnTo>
                <a:lnTo>
                  <a:pt x="663066" y="240029"/>
                </a:lnTo>
                <a:lnTo>
                  <a:pt x="668781" y="217550"/>
                </a:lnTo>
                <a:lnTo>
                  <a:pt x="631189" y="208025"/>
                </a:lnTo>
                <a:close/>
              </a:path>
              <a:path w="1090929" h="471170">
                <a:moveTo>
                  <a:pt x="705215" y="224849"/>
                </a:moveTo>
                <a:lnTo>
                  <a:pt x="690689" y="226345"/>
                </a:lnTo>
                <a:lnTo>
                  <a:pt x="676640" y="231413"/>
                </a:lnTo>
                <a:lnTo>
                  <a:pt x="663066" y="240029"/>
                </a:lnTo>
                <a:lnTo>
                  <a:pt x="746196" y="240029"/>
                </a:lnTo>
                <a:lnTo>
                  <a:pt x="705215" y="224849"/>
                </a:lnTo>
                <a:close/>
              </a:path>
              <a:path w="1090929" h="471170">
                <a:moveTo>
                  <a:pt x="861375" y="264013"/>
                </a:moveTo>
                <a:lnTo>
                  <a:pt x="818388" y="274192"/>
                </a:lnTo>
                <a:lnTo>
                  <a:pt x="789098" y="310572"/>
                </a:lnTo>
                <a:lnTo>
                  <a:pt x="779875" y="362918"/>
                </a:lnTo>
                <a:lnTo>
                  <a:pt x="782657" y="378192"/>
                </a:lnTo>
                <a:lnTo>
                  <a:pt x="807831" y="413813"/>
                </a:lnTo>
                <a:lnTo>
                  <a:pt x="850989" y="429438"/>
                </a:lnTo>
                <a:lnTo>
                  <a:pt x="864219" y="429990"/>
                </a:lnTo>
                <a:lnTo>
                  <a:pt x="876377" y="428398"/>
                </a:lnTo>
                <a:lnTo>
                  <a:pt x="914693" y="401185"/>
                </a:lnTo>
                <a:lnTo>
                  <a:pt x="917700" y="396112"/>
                </a:lnTo>
                <a:lnTo>
                  <a:pt x="854582" y="396112"/>
                </a:lnTo>
                <a:lnTo>
                  <a:pt x="846963" y="394207"/>
                </a:lnTo>
                <a:lnTo>
                  <a:pt x="822150" y="359727"/>
                </a:lnTo>
                <a:lnTo>
                  <a:pt x="823136" y="348678"/>
                </a:lnTo>
                <a:lnTo>
                  <a:pt x="838184" y="308268"/>
                </a:lnTo>
                <a:lnTo>
                  <a:pt x="863074" y="297666"/>
                </a:lnTo>
                <a:lnTo>
                  <a:pt x="924549" y="297666"/>
                </a:lnTo>
                <a:lnTo>
                  <a:pt x="919352" y="290067"/>
                </a:lnTo>
                <a:lnTo>
                  <a:pt x="911758" y="282543"/>
                </a:lnTo>
                <a:lnTo>
                  <a:pt x="902319" y="276161"/>
                </a:lnTo>
                <a:lnTo>
                  <a:pt x="891045" y="270922"/>
                </a:lnTo>
                <a:lnTo>
                  <a:pt x="877951" y="266826"/>
                </a:lnTo>
                <a:lnTo>
                  <a:pt x="861375" y="264013"/>
                </a:lnTo>
                <a:close/>
              </a:path>
              <a:path w="1090929" h="471170">
                <a:moveTo>
                  <a:pt x="883538" y="372490"/>
                </a:moveTo>
                <a:lnTo>
                  <a:pt x="854582" y="396112"/>
                </a:lnTo>
                <a:lnTo>
                  <a:pt x="917700" y="396112"/>
                </a:lnTo>
                <a:lnTo>
                  <a:pt x="921765" y="389254"/>
                </a:lnTo>
                <a:lnTo>
                  <a:pt x="883538" y="372490"/>
                </a:lnTo>
                <a:close/>
              </a:path>
              <a:path w="1090929" h="471170">
                <a:moveTo>
                  <a:pt x="924549" y="297666"/>
                </a:moveTo>
                <a:lnTo>
                  <a:pt x="863074" y="297666"/>
                </a:lnTo>
                <a:lnTo>
                  <a:pt x="870457" y="298830"/>
                </a:lnTo>
                <a:lnTo>
                  <a:pt x="878077" y="300735"/>
                </a:lnTo>
                <a:lnTo>
                  <a:pt x="883665" y="304291"/>
                </a:lnTo>
                <a:lnTo>
                  <a:pt x="887476" y="309498"/>
                </a:lnTo>
                <a:lnTo>
                  <a:pt x="891158" y="314832"/>
                </a:lnTo>
                <a:lnTo>
                  <a:pt x="892682" y="321563"/>
                </a:lnTo>
                <a:lnTo>
                  <a:pt x="892047" y="329945"/>
                </a:lnTo>
                <a:lnTo>
                  <a:pt x="933830" y="332739"/>
                </a:lnTo>
                <a:lnTo>
                  <a:pt x="932568" y="320143"/>
                </a:lnTo>
                <a:lnTo>
                  <a:pt x="929735" y="308832"/>
                </a:lnTo>
                <a:lnTo>
                  <a:pt x="925329" y="298807"/>
                </a:lnTo>
                <a:lnTo>
                  <a:pt x="924549" y="297666"/>
                </a:lnTo>
                <a:close/>
              </a:path>
              <a:path w="1090929" h="471170">
                <a:moveTo>
                  <a:pt x="1020121" y="304143"/>
                </a:moveTo>
                <a:lnTo>
                  <a:pt x="979169" y="315340"/>
                </a:lnTo>
                <a:lnTo>
                  <a:pt x="950005" y="352256"/>
                </a:lnTo>
                <a:lnTo>
                  <a:pt x="940609" y="400034"/>
                </a:lnTo>
                <a:lnTo>
                  <a:pt x="942191" y="413760"/>
                </a:lnTo>
                <a:lnTo>
                  <a:pt x="965453" y="452342"/>
                </a:lnTo>
                <a:lnTo>
                  <a:pt x="1010840" y="469975"/>
                </a:lnTo>
                <a:lnTo>
                  <a:pt x="1022413" y="470598"/>
                </a:lnTo>
                <a:lnTo>
                  <a:pt x="1033319" y="469507"/>
                </a:lnTo>
                <a:lnTo>
                  <a:pt x="1069633" y="448401"/>
                </a:lnTo>
                <a:lnTo>
                  <a:pt x="1076705" y="439038"/>
                </a:lnTo>
                <a:lnTo>
                  <a:pt x="1012951" y="439038"/>
                </a:lnTo>
                <a:lnTo>
                  <a:pt x="1006601" y="437514"/>
                </a:lnTo>
                <a:lnTo>
                  <a:pt x="981678" y="407701"/>
                </a:lnTo>
                <a:lnTo>
                  <a:pt x="981702" y="399724"/>
                </a:lnTo>
                <a:lnTo>
                  <a:pt x="983106" y="391032"/>
                </a:lnTo>
                <a:lnTo>
                  <a:pt x="1089566" y="391032"/>
                </a:lnTo>
                <a:lnTo>
                  <a:pt x="1090187" y="381634"/>
                </a:lnTo>
                <a:lnTo>
                  <a:pt x="1050670" y="381634"/>
                </a:lnTo>
                <a:lnTo>
                  <a:pt x="990091" y="366394"/>
                </a:lnTo>
                <a:lnTo>
                  <a:pt x="1016873" y="337502"/>
                </a:lnTo>
                <a:lnTo>
                  <a:pt x="1023082" y="337121"/>
                </a:lnTo>
                <a:lnTo>
                  <a:pt x="1079590" y="337121"/>
                </a:lnTo>
                <a:lnTo>
                  <a:pt x="1075001" y="330150"/>
                </a:lnTo>
                <a:lnTo>
                  <a:pt x="1064180" y="319897"/>
                </a:lnTo>
                <a:lnTo>
                  <a:pt x="1050859" y="312001"/>
                </a:lnTo>
                <a:lnTo>
                  <a:pt x="1035050" y="306450"/>
                </a:lnTo>
                <a:lnTo>
                  <a:pt x="1020121" y="304143"/>
                </a:lnTo>
                <a:close/>
              </a:path>
              <a:path w="1090929" h="471170">
                <a:moveTo>
                  <a:pt x="1037970" y="422020"/>
                </a:moveTo>
                <a:lnTo>
                  <a:pt x="1012951" y="439038"/>
                </a:lnTo>
                <a:lnTo>
                  <a:pt x="1076705" y="439038"/>
                </a:lnTo>
                <a:lnTo>
                  <a:pt x="1037970" y="422020"/>
                </a:lnTo>
                <a:close/>
              </a:path>
              <a:path w="1090929" h="471170">
                <a:moveTo>
                  <a:pt x="1089566" y="391032"/>
                </a:moveTo>
                <a:lnTo>
                  <a:pt x="983106" y="391032"/>
                </a:lnTo>
                <a:lnTo>
                  <a:pt x="1084706" y="416686"/>
                </a:lnTo>
                <a:lnTo>
                  <a:pt x="1089328" y="394636"/>
                </a:lnTo>
                <a:lnTo>
                  <a:pt x="1089566" y="391032"/>
                </a:lnTo>
                <a:close/>
              </a:path>
              <a:path w="1090929" h="471170">
                <a:moveTo>
                  <a:pt x="1079590" y="337121"/>
                </a:moveTo>
                <a:lnTo>
                  <a:pt x="1023082" y="337121"/>
                </a:lnTo>
                <a:lnTo>
                  <a:pt x="1029588" y="338073"/>
                </a:lnTo>
                <a:lnTo>
                  <a:pt x="1037843" y="340232"/>
                </a:lnTo>
                <a:lnTo>
                  <a:pt x="1044193" y="345058"/>
                </a:lnTo>
                <a:lnTo>
                  <a:pt x="1048384" y="352678"/>
                </a:lnTo>
                <a:lnTo>
                  <a:pt x="1050885" y="358703"/>
                </a:lnTo>
                <a:lnTo>
                  <a:pt x="1052099" y="365537"/>
                </a:lnTo>
                <a:lnTo>
                  <a:pt x="1052028" y="373181"/>
                </a:lnTo>
                <a:lnTo>
                  <a:pt x="1050670" y="381634"/>
                </a:lnTo>
                <a:lnTo>
                  <a:pt x="1090187" y="381634"/>
                </a:lnTo>
                <a:lnTo>
                  <a:pt x="1090628" y="374967"/>
                </a:lnTo>
                <a:lnTo>
                  <a:pt x="1088618" y="357679"/>
                </a:lnTo>
                <a:lnTo>
                  <a:pt x="1083309" y="342772"/>
                </a:lnTo>
                <a:lnTo>
                  <a:pt x="1079590" y="33712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25440" y="3956291"/>
            <a:ext cx="1087374" cy="1032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6897" y="3035807"/>
            <a:ext cx="6710933" cy="1997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23332" y="1100327"/>
            <a:ext cx="1254760" cy="2441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8954" y="5589524"/>
            <a:ext cx="53263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Calories IN are 2% &gt; Calories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(2500 kcal/day </a:t>
            </a:r>
            <a:r>
              <a:rPr kumimoji="0" sz="21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</a:t>
            </a:r>
            <a:r>
              <a:rPr kumimoji="0" sz="21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r>
              <a:rPr kumimoji="0" sz="20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kcal/day)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one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by 2.5 kg</a:t>
            </a:r>
            <a:r>
              <a:rPr kumimoji="0" sz="2000" b="1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256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817" y="25096"/>
            <a:ext cx="1651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40" dirty="0"/>
              <a:t>T</a:t>
            </a:r>
            <a:r>
              <a:rPr dirty="0"/>
              <a:t>reatme</a:t>
            </a:r>
            <a:r>
              <a:rPr spc="-10" dirty="0"/>
              <a:t>n</a:t>
            </a:r>
            <a:r>
              <a:rPr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2822426" y="871727"/>
            <a:ext cx="6585989" cy="5078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9497" y="1661616"/>
            <a:ext cx="2277745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Surgery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rmaceutical  therapy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4086" y="4562602"/>
            <a:ext cx="4037329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82905" algn="l" defTabSz="914400" rtl="0" eaLnBrk="1" fontAlgn="auto" latinLnBrk="0" hangingPunct="1">
              <a:lnSpc>
                <a:spcPct val="120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8455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Lifestyle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modification: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Diet	Physical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9180" y="1148080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220980" y="0"/>
                </a:moveTo>
                <a:lnTo>
                  <a:pt x="0" y="220980"/>
                </a:lnTo>
                <a:lnTo>
                  <a:pt x="398526" y="619633"/>
                </a:lnTo>
                <a:lnTo>
                  <a:pt x="0" y="1018159"/>
                </a:lnTo>
                <a:lnTo>
                  <a:pt x="220980" y="1239139"/>
                </a:lnTo>
                <a:lnTo>
                  <a:pt x="619506" y="840613"/>
                </a:lnTo>
                <a:lnTo>
                  <a:pt x="1061593" y="840613"/>
                </a:lnTo>
                <a:lnTo>
                  <a:pt x="840613" y="619633"/>
                </a:lnTo>
                <a:lnTo>
                  <a:pt x="1061649" y="398525"/>
                </a:lnTo>
                <a:lnTo>
                  <a:pt x="619506" y="398525"/>
                </a:lnTo>
                <a:lnTo>
                  <a:pt x="220980" y="0"/>
                </a:lnTo>
                <a:close/>
              </a:path>
              <a:path w="1239520" h="1239520">
                <a:moveTo>
                  <a:pt x="1061593" y="840613"/>
                </a:moveTo>
                <a:lnTo>
                  <a:pt x="619506" y="840613"/>
                </a:lnTo>
                <a:lnTo>
                  <a:pt x="1018159" y="1239139"/>
                </a:lnTo>
                <a:lnTo>
                  <a:pt x="1239139" y="1018159"/>
                </a:lnTo>
                <a:lnTo>
                  <a:pt x="1061593" y="840613"/>
                </a:lnTo>
                <a:close/>
              </a:path>
              <a:path w="1239520" h="1239520">
                <a:moveTo>
                  <a:pt x="1018159" y="0"/>
                </a:moveTo>
                <a:lnTo>
                  <a:pt x="619506" y="398525"/>
                </a:lnTo>
                <a:lnTo>
                  <a:pt x="1061649" y="398525"/>
                </a:lnTo>
                <a:lnTo>
                  <a:pt x="1239139" y="220980"/>
                </a:lnTo>
                <a:lnTo>
                  <a:pt x="10181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9180" y="1148080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0" y="1018159"/>
                </a:moveTo>
                <a:lnTo>
                  <a:pt x="398526" y="619633"/>
                </a:lnTo>
                <a:lnTo>
                  <a:pt x="0" y="220980"/>
                </a:lnTo>
                <a:lnTo>
                  <a:pt x="220980" y="0"/>
                </a:lnTo>
                <a:lnTo>
                  <a:pt x="619506" y="398525"/>
                </a:lnTo>
                <a:lnTo>
                  <a:pt x="1018159" y="0"/>
                </a:lnTo>
                <a:lnTo>
                  <a:pt x="1239139" y="220980"/>
                </a:lnTo>
                <a:lnTo>
                  <a:pt x="840613" y="619633"/>
                </a:lnTo>
                <a:lnTo>
                  <a:pt x="1239139" y="1018159"/>
                </a:lnTo>
                <a:lnTo>
                  <a:pt x="1018159" y="1239139"/>
                </a:lnTo>
                <a:lnTo>
                  <a:pt x="619506" y="840613"/>
                </a:lnTo>
                <a:lnTo>
                  <a:pt x="220980" y="1239139"/>
                </a:lnTo>
                <a:lnTo>
                  <a:pt x="0" y="101815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9180" y="2653029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220980" y="0"/>
                </a:moveTo>
                <a:lnTo>
                  <a:pt x="0" y="220980"/>
                </a:lnTo>
                <a:lnTo>
                  <a:pt x="398526" y="619633"/>
                </a:lnTo>
                <a:lnTo>
                  <a:pt x="0" y="1018159"/>
                </a:lnTo>
                <a:lnTo>
                  <a:pt x="220980" y="1239139"/>
                </a:lnTo>
                <a:lnTo>
                  <a:pt x="619506" y="840613"/>
                </a:lnTo>
                <a:lnTo>
                  <a:pt x="1061593" y="840613"/>
                </a:lnTo>
                <a:lnTo>
                  <a:pt x="840613" y="619633"/>
                </a:lnTo>
                <a:lnTo>
                  <a:pt x="1061649" y="398525"/>
                </a:lnTo>
                <a:lnTo>
                  <a:pt x="619506" y="398525"/>
                </a:lnTo>
                <a:lnTo>
                  <a:pt x="220980" y="0"/>
                </a:lnTo>
                <a:close/>
              </a:path>
              <a:path w="1239520" h="1239520">
                <a:moveTo>
                  <a:pt x="1061593" y="840613"/>
                </a:moveTo>
                <a:lnTo>
                  <a:pt x="619506" y="840613"/>
                </a:lnTo>
                <a:lnTo>
                  <a:pt x="1018159" y="1239139"/>
                </a:lnTo>
                <a:lnTo>
                  <a:pt x="1239139" y="1018159"/>
                </a:lnTo>
                <a:lnTo>
                  <a:pt x="1061593" y="840613"/>
                </a:lnTo>
                <a:close/>
              </a:path>
              <a:path w="1239520" h="1239520">
                <a:moveTo>
                  <a:pt x="1018159" y="0"/>
                </a:moveTo>
                <a:lnTo>
                  <a:pt x="619506" y="398525"/>
                </a:lnTo>
                <a:lnTo>
                  <a:pt x="1061649" y="398525"/>
                </a:lnTo>
                <a:lnTo>
                  <a:pt x="1239139" y="220980"/>
                </a:lnTo>
                <a:lnTo>
                  <a:pt x="10181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39180" y="2653029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0" y="1018159"/>
                </a:moveTo>
                <a:lnTo>
                  <a:pt x="398526" y="619633"/>
                </a:lnTo>
                <a:lnTo>
                  <a:pt x="0" y="220980"/>
                </a:lnTo>
                <a:lnTo>
                  <a:pt x="220980" y="0"/>
                </a:lnTo>
                <a:lnTo>
                  <a:pt x="619506" y="398525"/>
                </a:lnTo>
                <a:lnTo>
                  <a:pt x="1018159" y="0"/>
                </a:lnTo>
                <a:lnTo>
                  <a:pt x="1239139" y="220980"/>
                </a:lnTo>
                <a:lnTo>
                  <a:pt x="840613" y="619633"/>
                </a:lnTo>
                <a:lnTo>
                  <a:pt x="1239139" y="1018159"/>
                </a:lnTo>
                <a:lnTo>
                  <a:pt x="1018159" y="1239139"/>
                </a:lnTo>
                <a:lnTo>
                  <a:pt x="619506" y="840613"/>
                </a:lnTo>
                <a:lnTo>
                  <a:pt x="220980" y="1239139"/>
                </a:lnTo>
                <a:lnTo>
                  <a:pt x="0" y="101815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41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21IL DIABETE TIPO 2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52600" y="27432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7401" y="20574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2, il perché di questa epidemia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1339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19812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52601" y="4191001"/>
            <a:ext cx="71024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Cordain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et al.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(2002) hanno calcolato che l’uomo cacciatore di 50.000 anni fa aveva un dispendio energetico quotidiano di 72Kj/Kg in più rispetto ad un adulto medio contemporaneo di un paese industrializzato, equivalente circa ad una camminata quotidiana di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20 Km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per un individuo di 70 Kg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Ruff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et al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(1993) avevano già calcolato che la robustezza dell’ossatura dell’uomo e la quantità di tessuto muscolare dell’uomo di 50.000 anni fa erano superiori a quella dell’uomo moderno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593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21IL DIABETE TIPO 2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52600" y="27432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33601" y="20574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2, il perché di questa epidemia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905000" y="2646363"/>
            <a:ext cx="685800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L’ inattività fisica e l’eccesso di introito calorico (quindi anche l’eccesso di grasso corporeo) risultano la principale causa di una situazione endocrino metabolica che è spesso destinata a diventare una potenziale e significativa fonte di patologia.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Le conseguenze di ciò sono la grande diffusione di quelle che si definiscono la “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moderne malattie croniche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” ( malattie cardiovascolari, diabete tipo 2 e obesità) in cui, appunto, sia la componente dell’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alimentazione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che quella della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sedentarietà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giocano un ruolo molto importante.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La sedentarietà pertanto non può essere considerata una condizione di semplice “normalità”, ma una vera e propria causa di malattia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333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05000" y="2667000"/>
            <a:ext cx="739140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Come detto, questa patologia è dovuta ad una combinazione di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insulino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-resistenza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periferica (in particolare, nel tessuto muscolare) e di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insulino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-deficienza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assoluta (inadeguata produzione).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L’ importanza di una o dell’altra componente varia da caso a caso, anche se in genere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prevale nettamente la prima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almeno nella maggior parte della durata della malattia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65325" y="2089150"/>
            <a:ext cx="42878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 TIPO 2: EZIOPATOGENESI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18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81200" y="2057400"/>
            <a:ext cx="7467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DIABETE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: alterazione del metabolismo intermedio ed in particolare dell’ omeostasi glicemica a seguito di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1) insufficiente increzione di insulina da parte del pancreas endocrino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2) insufficiente azione della stessa nelle cellule bersaglio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3) combinazione di entrambe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6676"/>
            <a:ext cx="3886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289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PRINCIPI DELLA PRESCRIZIONE DELL’ESERCIZIO FISICO: </a:t>
            </a:r>
            <a:b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IL DIABETE TIPO 2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133600" y="2286001"/>
            <a:ext cx="6705600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INSULINO RESISTENZA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(definizione):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Condizione  in cui l’ insulina esercita un effetto biologico inferiore a quello atteso.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Può coinvolgere tutti i tessuti (fegato, muscolo scheletrico, adipe) o solo uno di questi (es muscolo); può inoltre coinvolgere tutti i processi biologici di cui si occupa l’insulina (metabolismo glicidico, protidico, lipidico) o solo uno di questi (in genere quello glicidico, con minor effetto ipoglicemizzante)</a:t>
            </a:r>
          </a:p>
        </p:txBody>
      </p:sp>
    </p:spTree>
    <p:extLst>
      <p:ext uri="{BB962C8B-B14F-4D97-AF65-F5344CB8AC3E}">
        <p14:creationId xmlns:p14="http://schemas.microsoft.com/office/powerpoint/2010/main" val="129592036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2528</Words>
  <Application>Microsoft Office PowerPoint</Application>
  <PresentationFormat>Widescreen</PresentationFormat>
  <Paragraphs>704</Paragraphs>
  <Slides>47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22</vt:i4>
      </vt:variant>
      <vt:variant>
        <vt:lpstr>Tema</vt:lpstr>
      </vt:variant>
      <vt:variant>
        <vt:i4>12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82" baseType="lpstr">
      <vt:lpstr>Microsoft YaHei</vt:lpstr>
      <vt:lpstr>Arial</vt:lpstr>
      <vt:lpstr>Arial Narrow</vt:lpstr>
      <vt:lpstr>Arial Unicode MS</vt:lpstr>
      <vt:lpstr>Arial-BoldMT</vt:lpstr>
      <vt:lpstr>ArialMT</vt:lpstr>
      <vt:lpstr>Bangle</vt:lpstr>
      <vt:lpstr>Calibri</vt:lpstr>
      <vt:lpstr>Calibri Light</vt:lpstr>
      <vt:lpstr>Century Gothic</vt:lpstr>
      <vt:lpstr>Comic Sans MS</vt:lpstr>
      <vt:lpstr>Helvetica</vt:lpstr>
      <vt:lpstr>Helvetica-Bold</vt:lpstr>
      <vt:lpstr>OpenSans</vt:lpstr>
      <vt:lpstr>Symbol</vt:lpstr>
      <vt:lpstr>Tahoma</vt:lpstr>
      <vt:lpstr>Times</vt:lpstr>
      <vt:lpstr>Times New Roman</vt:lpstr>
      <vt:lpstr>TradeGothicLTStd</vt:lpstr>
      <vt:lpstr>UniversATT-Bold</vt:lpstr>
      <vt:lpstr>Wingdings</vt:lpstr>
      <vt:lpstr>Wingdings 3</vt:lpstr>
      <vt:lpstr>Tema di Office</vt:lpstr>
      <vt:lpstr>1_Tema di Office</vt:lpstr>
      <vt:lpstr>2_Tema di Office</vt:lpstr>
      <vt:lpstr>1_Struttura predefinita</vt:lpstr>
      <vt:lpstr>Struttura predefinita</vt:lpstr>
      <vt:lpstr>Blank</vt:lpstr>
      <vt:lpstr>1_Blank</vt:lpstr>
      <vt:lpstr>2_Blank</vt:lpstr>
      <vt:lpstr>3_Tema di Office</vt:lpstr>
      <vt:lpstr>1_Office Theme</vt:lpstr>
      <vt:lpstr>2_Office Theme</vt:lpstr>
      <vt:lpstr>3_Office Theme</vt:lpstr>
      <vt:lpstr>Grafico</vt:lpstr>
      <vt:lpstr>Lezione magistrale diabete tipo 2 31 marzo 2020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ATTIVITA` FISICA ADATTATA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Inizio lezione del 17 aprile 2020</vt:lpstr>
      <vt:lpstr>Presentazione standard di PowerPoint</vt:lpstr>
      <vt:lpstr>Presentazione standard di PowerPoint</vt:lpstr>
      <vt:lpstr>Diabete tipo II Effetti dell’ Esercizio</vt:lpstr>
      <vt:lpstr>Diabete tipo II Effetti dell’ Esercizio</vt:lpstr>
      <vt:lpstr>Esercizio Raccomandato al paziente con NIDDM</vt:lpstr>
      <vt:lpstr>Valori medi glicemici pre e post esercizio,  a T0 e T24 in 84 pz con DMT2</vt:lpstr>
      <vt:lpstr>Presentazione standard di PowerPoint</vt:lpstr>
      <vt:lpstr>Campus per persone con Diabete Spiaggia Romea 11-13 settembre 2015</vt:lpstr>
      <vt:lpstr>Presentazione standard di PowerPoint</vt:lpstr>
      <vt:lpstr>Campus per persone con Diabete Spiaggia Romea 11-13 settembre 2015</vt:lpstr>
      <vt:lpstr>Presentazione standard di PowerPoint</vt:lpstr>
      <vt:lpstr>Campus per persone con Diabete Spiaggia Romea 11-13 settembre 2015 </vt:lpstr>
      <vt:lpstr>Presentazione standard di PowerPoint</vt:lpstr>
      <vt:lpstr>Causes of obesity</vt:lpstr>
      <vt:lpstr>Treatments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magistrale diabete tipo 2 31 marzo 2020 </dc:title>
  <dc:creator>utente</dc:creator>
  <cp:lastModifiedBy>utente</cp:lastModifiedBy>
  <cp:revision>1</cp:revision>
  <dcterms:created xsi:type="dcterms:W3CDTF">2020-04-30T10:50:17Z</dcterms:created>
  <dcterms:modified xsi:type="dcterms:W3CDTF">2020-04-30T10:51:01Z</dcterms:modified>
</cp:coreProperties>
</file>