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2" r:id="rId3"/>
    <p:sldMasterId id="2147483678" r:id="rId4"/>
    <p:sldMasterId id="2147483684" r:id="rId5"/>
  </p:sldMasterIdLst>
  <p:notesMasterIdLst>
    <p:notesMasterId r:id="rId35"/>
  </p:notesMasterIdLst>
  <p:sldIdLst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0AF4B-D470-4AAA-AC64-22EA2C0F229F}" type="datetimeFigureOut">
              <a:rPr lang="it-IT" smtClean="0"/>
              <a:t>30/04/2020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DBFAC-CB59-4557-98C3-17CCB35F3F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39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9BDA4A6-74AD-4481-9C37-B1950BA77DAF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29</a:t>
            </a:fld>
            <a:endParaRPr kumimoji="0" lang="it-IT" altLang="it-I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3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5589" y="-65604"/>
            <a:ext cx="116008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96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33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5589" y="-65604"/>
            <a:ext cx="116008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375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24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484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95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325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5589" y="-65604"/>
            <a:ext cx="116008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561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402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938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06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043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897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0F6ED98-D432-4745-B5D1-D460C66CAAF3}" type="slidenum"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icrosoft YaHei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‹N›</a:t>
            </a:fld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560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B5AD28C1-DF26-43F2-8197-C598DAD23C0E}" type="slidenum"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icrosoft YaHei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‹N›</a:t>
            </a:fld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767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11CC28A-3075-4959-8B27-7A06C9B77587}" type="slidenum"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icrosoft YaHei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‹N›</a:t>
            </a:fld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404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1" y="1981200"/>
            <a:ext cx="5075767" cy="41100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3367" y="1981200"/>
            <a:ext cx="5077884" cy="41100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EF068CBB-6AA7-4FA9-89B0-6793EB6313D4}" type="slidenum"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icrosoft YaHei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‹N›</a:t>
            </a:fld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856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2E5EE61-60C3-4065-B7F3-994F8CF0248F}" type="slidenum"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icrosoft YaHei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‹N›</a:t>
            </a:fld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283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1C31D5BB-4E05-49BA-9BF5-55C79F654324}" type="slidenum"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icrosoft YaHei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‹N›</a:t>
            </a:fld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201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DEF5FC4-920E-44BD-962B-61C8FCC44758}" type="slidenum"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icrosoft YaHei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‹N›</a:t>
            </a:fld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664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05803CEC-357A-4930-837D-54B92122644B}" type="slidenum"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icrosoft YaHei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‹N›</a:t>
            </a:fld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935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2DE3729B-71CD-4AE8-A654-3C041048026C}" type="slidenum"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icrosoft YaHei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‹N›</a:t>
            </a:fld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38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4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7501F917-E023-469D-95BD-D2E65B4230B5}" type="slidenum"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icrosoft YaHei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‹N›</a:t>
            </a:fld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234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2567" y="609600"/>
            <a:ext cx="2588684" cy="54816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64967" cy="54816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6EEDAC3D-B8BA-47CD-83BD-575BF6248990}" type="slidenum"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icrosoft YaHei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‹N›</a:t>
            </a:fld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66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84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72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5589" y="-65604"/>
            <a:ext cx="116008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3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56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33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78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589" y="25654"/>
            <a:ext cx="17246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9479" y="3097529"/>
            <a:ext cx="115130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6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589" y="25654"/>
            <a:ext cx="17246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9479" y="3097529"/>
            <a:ext cx="115130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0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589" y="25654"/>
            <a:ext cx="17246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9479" y="3097529"/>
            <a:ext cx="115130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01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589" y="25654"/>
            <a:ext cx="17246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9479" y="3097529"/>
            <a:ext cx="115130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4/30/2020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98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0018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56851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Fai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56851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Fai clic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8400"/>
            <a:ext cx="2533651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8B6933C-06C5-4FE2-AB99-48C12CCF8819}" type="slidenum">
              <a:rPr kumimoji="0" lang="it-IT" altLang="it-IT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icrosoft YaHei"/>
                <a:cs typeface="+mn-cs"/>
              </a:rPr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‹N›</a:t>
            </a:fld>
            <a:endParaRPr kumimoji="0" lang="it-IT" altLang="it-IT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98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588" y="25654"/>
            <a:ext cx="9214171" cy="369332"/>
          </a:xfrm>
        </p:spPr>
        <p:txBody>
          <a:bodyPr/>
          <a:lstStyle/>
          <a:p>
            <a:r>
              <a:rPr lang="it-IT" dirty="0" smtClean="0"/>
              <a:t>Lezione SC. Motorie magistrale del 17 Aprile 2020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241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9441" y="1024204"/>
            <a:ext cx="1801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b="0" spc="-15" dirty="0"/>
              <a:t>F</a:t>
            </a:r>
            <a:r>
              <a:rPr sz="2800" b="0" spc="-5" dirty="0"/>
              <a:t>r</a:t>
            </a:r>
            <a:r>
              <a:rPr sz="2800" b="0" spc="5" dirty="0"/>
              <a:t>e</a:t>
            </a:r>
            <a:r>
              <a:rPr sz="2800" b="0" spc="-5" dirty="0"/>
              <a:t>q</a:t>
            </a:r>
            <a:r>
              <a:rPr sz="2800" b="0" spc="5" dirty="0"/>
              <a:t>u</a:t>
            </a:r>
            <a:r>
              <a:rPr sz="2800" b="0" spc="-5" dirty="0"/>
              <a:t>e</a:t>
            </a:r>
            <a:r>
              <a:rPr sz="2800" b="0" spc="5" dirty="0"/>
              <a:t>n</a:t>
            </a:r>
            <a:r>
              <a:rPr sz="2800" b="0" dirty="0"/>
              <a:t>c</a:t>
            </a:r>
            <a:r>
              <a:rPr sz="2800" b="0" spc="-5" dirty="0"/>
              <a:t>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869441" y="1664961"/>
            <a:ext cx="6090285" cy="4069079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7562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92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often you</a:t>
            </a:r>
            <a:r>
              <a:rPr kumimoji="0" sz="2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ntensity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92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hard you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92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 you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ype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62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63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756920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kind of exercise you</a:t>
            </a:r>
            <a:r>
              <a:rPr kumimoji="0" sz="2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choose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5692" y="27178"/>
            <a:ext cx="18694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FITT</a:t>
            </a:r>
            <a:r>
              <a:rPr kumimoji="0" sz="2400" b="1" i="0" u="none" strike="noStrike" kern="1200" cap="none" spc="-1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formula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697468" y="5170932"/>
            <a:ext cx="1217676" cy="1059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12472" y="1234473"/>
            <a:ext cx="1199625" cy="950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34983" y="2560320"/>
            <a:ext cx="1342644" cy="1018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38259" y="3849623"/>
            <a:ext cx="726948" cy="987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35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5692" y="25654"/>
            <a:ext cx="1293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/>
              <a:t>I</a:t>
            </a:r>
            <a:r>
              <a:rPr spc="-5" dirty="0"/>
              <a:t>ntensity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745692" y="530098"/>
            <a:ext cx="364426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hard you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85470" marR="0" lvl="0" indent="0" algn="l" defTabSz="914400" rtl="0" eaLnBrk="1" fontAlgn="auto" latinLnBrk="0" hangingPunct="1">
              <a:lnSpc>
                <a:spcPct val="100000"/>
              </a:lnSpc>
              <a:spcBef>
                <a:spcPts val="14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Low-intensity Continuous</a:t>
            </a:r>
            <a:r>
              <a:rPr kumimoji="0" sz="16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7737" y="1548803"/>
            <a:ext cx="3442250" cy="2324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78497" y="1536283"/>
            <a:ext cx="3484822" cy="23370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69354" y="1079754"/>
            <a:ext cx="31146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High-intensity Continuous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50604" y="4392200"/>
            <a:ext cx="3432635" cy="2319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54424" y="3990213"/>
            <a:ext cx="27552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High-intensity Interval</a:t>
            </a: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88389" y="6581344"/>
            <a:ext cx="190944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(Lazzer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al., JEI</a:t>
            </a:r>
            <a:r>
              <a:rPr kumimoji="0" sz="14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26994" y="2666239"/>
            <a:ext cx="5575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45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14005" y="2666239"/>
            <a:ext cx="55753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65597" y="5535269"/>
            <a:ext cx="558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60319" y="2526792"/>
            <a:ext cx="1331976" cy="801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22592" y="2214373"/>
            <a:ext cx="963167" cy="1114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99076" y="4852416"/>
            <a:ext cx="1008888" cy="13182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987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5691" y="1"/>
            <a:ext cx="3125470" cy="98742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spcBef>
                <a:spcPts val="815"/>
              </a:spcBef>
            </a:pPr>
            <a:r>
              <a:rPr sz="2800" spc="-5" dirty="0"/>
              <a:t>I</a:t>
            </a:r>
            <a:r>
              <a:rPr spc="-5" dirty="0"/>
              <a:t>ntensity</a:t>
            </a:r>
            <a:endParaRPr sz="2800"/>
          </a:p>
          <a:p>
            <a:pPr marL="12700">
              <a:spcBef>
                <a:spcPts val="615"/>
              </a:spcBef>
            </a:pPr>
            <a:r>
              <a:rPr b="0" spc="-5" dirty="0">
                <a:solidFill>
                  <a:srgbClr val="000000"/>
                </a:solidFill>
              </a:rPr>
              <a:t>How hard you</a:t>
            </a:r>
            <a:r>
              <a:rPr b="0" spc="-10" dirty="0">
                <a:solidFill>
                  <a:srgbClr val="000000"/>
                </a:solidFill>
              </a:rPr>
              <a:t> </a:t>
            </a:r>
            <a:r>
              <a:rPr b="0" spc="-5" dirty="0">
                <a:solidFill>
                  <a:srgbClr val="000000"/>
                </a:solidFill>
              </a:rPr>
              <a:t>exercise</a:t>
            </a:r>
          </a:p>
        </p:txBody>
      </p:sp>
      <p:sp>
        <p:nvSpPr>
          <p:cNvPr id="3" name="object 3"/>
          <p:cNvSpPr/>
          <p:nvPr/>
        </p:nvSpPr>
        <p:spPr>
          <a:xfrm>
            <a:off x="2285316" y="1521150"/>
            <a:ext cx="7520276" cy="4632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8389" y="6581344"/>
            <a:ext cx="190944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(Lazzer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al., JEI</a:t>
            </a:r>
            <a:r>
              <a:rPr kumimoji="0" sz="14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2010)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93845" y="3194685"/>
            <a:ext cx="31877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Fat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98469" y="5168646"/>
            <a:ext cx="12509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Carboh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drate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7415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9589" y="25654"/>
            <a:ext cx="172466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/>
              <a:t>I</a:t>
            </a:r>
            <a:r>
              <a:rPr spc="-5" dirty="0"/>
              <a:t>ntensity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665834" y="457418"/>
            <a:ext cx="4156075" cy="104965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hard you</a:t>
            </a:r>
            <a:r>
              <a:rPr kumimoji="0" sz="2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27660" marR="0" lvl="0" indent="-315595" algn="l" defTabSz="914400" rtl="0" eaLnBrk="1" fontAlgn="auto" latinLnBrk="0" hangingPunct="1">
              <a:lnSpc>
                <a:spcPct val="100000"/>
              </a:lnSpc>
              <a:spcBef>
                <a:spcPts val="1970"/>
              </a:spcBef>
              <a:spcAft>
                <a:spcPts val="0"/>
              </a:spcAft>
              <a:buClrTx/>
              <a:buSzPct val="160000"/>
              <a:buFontTx/>
              <a:buChar char="■"/>
              <a:tabLst>
                <a:tab pos="32829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Low-intensity Continuous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4214" y="1145287"/>
            <a:ext cx="421386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□</a:t>
            </a:r>
            <a:r>
              <a:rPr kumimoji="0" sz="3200" b="0" i="0" u="none" strike="noStrike" kern="1200" cap="none" spc="-4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High-intensity Continuous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2048" y="1632967"/>
            <a:ext cx="37592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7660" marR="0" lvl="0" indent="-31559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7E7E7E"/>
              </a:buClr>
              <a:buSzPct val="160000"/>
              <a:buFontTx/>
              <a:buChar char="■"/>
              <a:tabLst>
                <a:tab pos="32829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High-intensity Interval</a:t>
            </a:r>
            <a:r>
              <a:rPr kumimoji="0" sz="2000" b="0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42616" y="2253969"/>
            <a:ext cx="6926580" cy="3945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274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8743" y="1451371"/>
            <a:ext cx="8753588" cy="221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5691" y="1"/>
            <a:ext cx="3125470" cy="98742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spcBef>
                <a:spcPts val="815"/>
              </a:spcBef>
            </a:pPr>
            <a:r>
              <a:rPr sz="2800" spc="-5" dirty="0"/>
              <a:t>I</a:t>
            </a:r>
            <a:r>
              <a:rPr spc="-5" dirty="0"/>
              <a:t>ntensity</a:t>
            </a:r>
            <a:endParaRPr sz="2800"/>
          </a:p>
          <a:p>
            <a:pPr marL="12700">
              <a:spcBef>
                <a:spcPts val="615"/>
              </a:spcBef>
            </a:pPr>
            <a:r>
              <a:rPr b="0" spc="-5" dirty="0">
                <a:solidFill>
                  <a:srgbClr val="000000"/>
                </a:solidFill>
              </a:rPr>
              <a:t>How hard you</a:t>
            </a:r>
            <a:r>
              <a:rPr b="0" spc="-10" dirty="0">
                <a:solidFill>
                  <a:srgbClr val="000000"/>
                </a:solidFill>
              </a:rPr>
              <a:t> </a:t>
            </a:r>
            <a:r>
              <a:rPr b="0" spc="-5" dirty="0">
                <a:solidFill>
                  <a:srgbClr val="000000"/>
                </a:solidFill>
              </a:rPr>
              <a:t>exercise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94532" y="2436877"/>
            <a:ext cx="1559560" cy="4084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−8.4 </a:t>
            </a:r>
            <a:r>
              <a:rPr kumimoji="0" sz="2400" b="1" i="0" u="none" strike="noStrike" kern="1200" cap="none" spc="8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±</a:t>
            </a:r>
            <a:r>
              <a:rPr kumimoji="0" sz="2400" b="1" i="0" u="none" strike="noStrike" kern="1200" cap="none" spc="-15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1.5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55920" y="2436877"/>
            <a:ext cx="1559560" cy="4084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−6.3 </a:t>
            </a:r>
            <a:r>
              <a:rPr kumimoji="0" sz="240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±</a:t>
            </a:r>
            <a:r>
              <a:rPr kumimoji="0" sz="2400" b="1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1.9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5971" y="2436877"/>
            <a:ext cx="1559560" cy="4084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−4.9 </a:t>
            </a:r>
            <a:r>
              <a:rPr kumimoji="0" sz="240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±</a:t>
            </a:r>
            <a:r>
              <a:rPr kumimoji="0" sz="2400" b="1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4532" y="3093720"/>
            <a:ext cx="1559560" cy="40780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−4.2 </a:t>
            </a:r>
            <a:r>
              <a:rPr kumimoji="0" sz="2400" b="1" i="0" u="none" strike="noStrike" kern="1200" cap="none" spc="8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±</a:t>
            </a:r>
            <a:r>
              <a:rPr kumimoji="0" sz="2400" b="1" i="0" u="none" strike="noStrike" kern="1200" cap="none" spc="-15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1.9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5920" y="3093720"/>
            <a:ext cx="1559560" cy="40780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−2.8 </a:t>
            </a:r>
            <a:r>
              <a:rPr kumimoji="0" sz="240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±</a:t>
            </a:r>
            <a:r>
              <a:rPr kumimoji="0" sz="2400" b="1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5971" y="3093720"/>
            <a:ext cx="1559560" cy="40780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−2.3 </a:t>
            </a:r>
            <a:r>
              <a:rPr kumimoji="0" sz="240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±</a:t>
            </a:r>
            <a:r>
              <a:rPr kumimoji="0" sz="2400" b="1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1.4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53767" y="3913123"/>
            <a:ext cx="3839210" cy="17286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Low-intensity Continuous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Higher decrease in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Body</a:t>
            </a:r>
            <a:r>
              <a:rPr kumimoji="0" sz="2000" b="1" i="0" u="none" strike="noStrike" kern="1200" cap="none" spc="-10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3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Higher decrease in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Fat</a:t>
            </a:r>
            <a:r>
              <a:rPr kumimoji="0" sz="2000" b="1" i="0" u="none" strike="noStrike" kern="1200" cap="none" spc="-9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34206" y="4405121"/>
            <a:ext cx="680085" cy="615950"/>
          </a:xfrm>
          <a:custGeom>
            <a:avLst/>
            <a:gdLst/>
            <a:ahLst/>
            <a:cxnLst/>
            <a:rect l="l" t="t" r="r" b="b"/>
            <a:pathLst>
              <a:path w="680085" h="615950">
                <a:moveTo>
                  <a:pt x="679704" y="307847"/>
                </a:moveTo>
                <a:lnTo>
                  <a:pt x="0" y="307847"/>
                </a:lnTo>
                <a:lnTo>
                  <a:pt x="339851" y="615695"/>
                </a:lnTo>
                <a:lnTo>
                  <a:pt x="679704" y="307847"/>
                </a:lnTo>
                <a:close/>
              </a:path>
              <a:path w="680085" h="615950">
                <a:moveTo>
                  <a:pt x="509777" y="0"/>
                </a:moveTo>
                <a:lnTo>
                  <a:pt x="169925" y="0"/>
                </a:lnTo>
                <a:lnTo>
                  <a:pt x="169925" y="307847"/>
                </a:lnTo>
                <a:lnTo>
                  <a:pt x="509777" y="307847"/>
                </a:lnTo>
                <a:lnTo>
                  <a:pt x="50977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34206" y="4405121"/>
            <a:ext cx="680085" cy="615950"/>
          </a:xfrm>
          <a:custGeom>
            <a:avLst/>
            <a:gdLst/>
            <a:ahLst/>
            <a:cxnLst/>
            <a:rect l="l" t="t" r="r" b="b"/>
            <a:pathLst>
              <a:path w="680085" h="615950">
                <a:moveTo>
                  <a:pt x="0" y="307847"/>
                </a:moveTo>
                <a:lnTo>
                  <a:pt x="169925" y="307847"/>
                </a:lnTo>
                <a:lnTo>
                  <a:pt x="169925" y="0"/>
                </a:lnTo>
                <a:lnTo>
                  <a:pt x="509777" y="0"/>
                </a:lnTo>
                <a:lnTo>
                  <a:pt x="509777" y="307847"/>
                </a:lnTo>
                <a:lnTo>
                  <a:pt x="679704" y="307847"/>
                </a:lnTo>
                <a:lnTo>
                  <a:pt x="339851" y="615695"/>
                </a:lnTo>
                <a:lnTo>
                  <a:pt x="0" y="307847"/>
                </a:lnTo>
                <a:close/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88389" y="6581344"/>
            <a:ext cx="190944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(Lazzer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al., JEI</a:t>
            </a:r>
            <a:r>
              <a:rPr kumimoji="0" sz="14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8161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5692" y="25654"/>
            <a:ext cx="1293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/>
              <a:t>I</a:t>
            </a:r>
            <a:r>
              <a:rPr spc="-5" dirty="0"/>
              <a:t>ntensity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745691" y="530098"/>
            <a:ext cx="358775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hard you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85470" marR="0" lvl="0" indent="0" algn="l" defTabSz="914400" rtl="0" eaLnBrk="1" fontAlgn="auto" latinLnBrk="0" hangingPunct="1">
              <a:lnSpc>
                <a:spcPct val="100000"/>
              </a:lnSpc>
              <a:spcBef>
                <a:spcPts val="14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Low-intensity Continuous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69354" y="1079754"/>
            <a:ext cx="31146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High-intensity Continuous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4424" y="3990213"/>
            <a:ext cx="27552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High-intensity Interval</a:t>
            </a: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52383" y="1440929"/>
            <a:ext cx="4010130" cy="2370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15394" y="1447076"/>
            <a:ext cx="4019988" cy="2376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35518" y="4335158"/>
            <a:ext cx="3989304" cy="23653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31273" y="1927098"/>
            <a:ext cx="736600" cy="622300"/>
          </a:xfrm>
          <a:custGeom>
            <a:avLst/>
            <a:gdLst/>
            <a:ahLst/>
            <a:cxnLst/>
            <a:rect l="l" t="t" r="r" b="b"/>
            <a:pathLst>
              <a:path w="736600" h="622300">
                <a:moveTo>
                  <a:pt x="572389" y="310896"/>
                </a:moveTo>
                <a:lnTo>
                  <a:pt x="163702" y="310896"/>
                </a:lnTo>
                <a:lnTo>
                  <a:pt x="163702" y="621791"/>
                </a:lnTo>
                <a:lnTo>
                  <a:pt x="572389" y="621791"/>
                </a:lnTo>
                <a:lnTo>
                  <a:pt x="572389" y="310896"/>
                </a:lnTo>
                <a:close/>
              </a:path>
              <a:path w="736600" h="622300">
                <a:moveTo>
                  <a:pt x="368046" y="0"/>
                </a:moveTo>
                <a:lnTo>
                  <a:pt x="0" y="310896"/>
                </a:lnTo>
                <a:lnTo>
                  <a:pt x="736092" y="310896"/>
                </a:lnTo>
                <a:lnTo>
                  <a:pt x="36804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431273" y="1927098"/>
            <a:ext cx="736600" cy="622300"/>
          </a:xfrm>
          <a:custGeom>
            <a:avLst/>
            <a:gdLst/>
            <a:ahLst/>
            <a:cxnLst/>
            <a:rect l="l" t="t" r="r" b="b"/>
            <a:pathLst>
              <a:path w="736600" h="622300">
                <a:moveTo>
                  <a:pt x="0" y="310896"/>
                </a:moveTo>
                <a:lnTo>
                  <a:pt x="368046" y="0"/>
                </a:lnTo>
                <a:lnTo>
                  <a:pt x="736092" y="310896"/>
                </a:lnTo>
                <a:lnTo>
                  <a:pt x="572389" y="310896"/>
                </a:lnTo>
                <a:lnTo>
                  <a:pt x="572389" y="621791"/>
                </a:lnTo>
                <a:lnTo>
                  <a:pt x="163702" y="621791"/>
                </a:lnTo>
                <a:lnTo>
                  <a:pt x="163702" y="310896"/>
                </a:lnTo>
                <a:lnTo>
                  <a:pt x="0" y="310896"/>
                </a:lnTo>
                <a:close/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48443" y="2251710"/>
            <a:ext cx="30353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1200" cap="none" spc="15" normalizeH="0" baseline="1262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7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OXY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10678" y="4901946"/>
            <a:ext cx="737870" cy="622300"/>
          </a:xfrm>
          <a:custGeom>
            <a:avLst/>
            <a:gdLst/>
            <a:ahLst/>
            <a:cxnLst/>
            <a:rect l="l" t="t" r="r" b="b"/>
            <a:pathLst>
              <a:path w="737870" h="622300">
                <a:moveTo>
                  <a:pt x="573531" y="310895"/>
                </a:moveTo>
                <a:lnTo>
                  <a:pt x="164084" y="310895"/>
                </a:lnTo>
                <a:lnTo>
                  <a:pt x="164084" y="621791"/>
                </a:lnTo>
                <a:lnTo>
                  <a:pt x="573531" y="621791"/>
                </a:lnTo>
                <a:lnTo>
                  <a:pt x="573531" y="310895"/>
                </a:lnTo>
                <a:close/>
              </a:path>
              <a:path w="737870" h="622300">
                <a:moveTo>
                  <a:pt x="368807" y="0"/>
                </a:moveTo>
                <a:lnTo>
                  <a:pt x="0" y="310895"/>
                </a:lnTo>
                <a:lnTo>
                  <a:pt x="737616" y="310895"/>
                </a:lnTo>
                <a:lnTo>
                  <a:pt x="36880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10678" y="4901946"/>
            <a:ext cx="737870" cy="622300"/>
          </a:xfrm>
          <a:custGeom>
            <a:avLst/>
            <a:gdLst/>
            <a:ahLst/>
            <a:cxnLst/>
            <a:rect l="l" t="t" r="r" b="b"/>
            <a:pathLst>
              <a:path w="737870" h="622300">
                <a:moveTo>
                  <a:pt x="0" y="310895"/>
                </a:moveTo>
                <a:lnTo>
                  <a:pt x="368807" y="0"/>
                </a:lnTo>
                <a:lnTo>
                  <a:pt x="737616" y="310895"/>
                </a:lnTo>
                <a:lnTo>
                  <a:pt x="573531" y="310895"/>
                </a:lnTo>
                <a:lnTo>
                  <a:pt x="573531" y="621791"/>
                </a:lnTo>
                <a:lnTo>
                  <a:pt x="164084" y="621791"/>
                </a:lnTo>
                <a:lnTo>
                  <a:pt x="164084" y="310895"/>
                </a:lnTo>
                <a:lnTo>
                  <a:pt x="0" y="310895"/>
                </a:lnTo>
                <a:close/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29118" y="5227448"/>
            <a:ext cx="3028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50" b="1" i="0" u="none" strike="noStrike" kern="1200" cap="none" spc="15" normalizeH="0" baseline="1262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700" b="1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OXY</a:t>
            </a:r>
            <a:endParaRPr kumimoji="0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37053" y="1459231"/>
            <a:ext cx="256540" cy="283845"/>
          </a:xfrm>
          <a:custGeom>
            <a:avLst/>
            <a:gdLst/>
            <a:ahLst/>
            <a:cxnLst/>
            <a:rect l="l" t="t" r="r" b="b"/>
            <a:pathLst>
              <a:path w="256540" h="283844">
                <a:moveTo>
                  <a:pt x="0" y="283463"/>
                </a:moveTo>
                <a:lnTo>
                  <a:pt x="256031" y="283463"/>
                </a:lnTo>
                <a:lnTo>
                  <a:pt x="256031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37053" y="1459231"/>
            <a:ext cx="256540" cy="283845"/>
          </a:xfrm>
          <a:custGeom>
            <a:avLst/>
            <a:gdLst/>
            <a:ahLst/>
            <a:cxnLst/>
            <a:rect l="l" t="t" r="r" b="b"/>
            <a:pathLst>
              <a:path w="256540" h="283844">
                <a:moveTo>
                  <a:pt x="0" y="283463"/>
                </a:moveTo>
                <a:lnTo>
                  <a:pt x="256031" y="283463"/>
                </a:lnTo>
                <a:lnTo>
                  <a:pt x="256031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30747" y="1448562"/>
            <a:ext cx="254635" cy="283845"/>
          </a:xfrm>
          <a:custGeom>
            <a:avLst/>
            <a:gdLst/>
            <a:ahLst/>
            <a:cxnLst/>
            <a:rect l="l" t="t" r="r" b="b"/>
            <a:pathLst>
              <a:path w="254635" h="283844">
                <a:moveTo>
                  <a:pt x="0" y="283463"/>
                </a:moveTo>
                <a:lnTo>
                  <a:pt x="254508" y="283463"/>
                </a:lnTo>
                <a:lnTo>
                  <a:pt x="254508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30747" y="1448562"/>
            <a:ext cx="254635" cy="283845"/>
          </a:xfrm>
          <a:custGeom>
            <a:avLst/>
            <a:gdLst/>
            <a:ahLst/>
            <a:cxnLst/>
            <a:rect l="l" t="t" r="r" b="b"/>
            <a:pathLst>
              <a:path w="254635" h="283844">
                <a:moveTo>
                  <a:pt x="0" y="283463"/>
                </a:moveTo>
                <a:lnTo>
                  <a:pt x="254508" y="283463"/>
                </a:lnTo>
                <a:lnTo>
                  <a:pt x="254508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97146" y="4392930"/>
            <a:ext cx="254635" cy="283845"/>
          </a:xfrm>
          <a:custGeom>
            <a:avLst/>
            <a:gdLst/>
            <a:ahLst/>
            <a:cxnLst/>
            <a:rect l="l" t="t" r="r" b="b"/>
            <a:pathLst>
              <a:path w="254635" h="283845">
                <a:moveTo>
                  <a:pt x="0" y="283464"/>
                </a:moveTo>
                <a:lnTo>
                  <a:pt x="254507" y="283464"/>
                </a:lnTo>
                <a:lnTo>
                  <a:pt x="254507" y="0"/>
                </a:lnTo>
                <a:lnTo>
                  <a:pt x="0" y="0"/>
                </a:lnTo>
                <a:lnTo>
                  <a:pt x="0" y="2834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97146" y="4392930"/>
            <a:ext cx="254635" cy="283845"/>
          </a:xfrm>
          <a:custGeom>
            <a:avLst/>
            <a:gdLst/>
            <a:ahLst/>
            <a:cxnLst/>
            <a:rect l="l" t="t" r="r" b="b"/>
            <a:pathLst>
              <a:path w="254635" h="283845">
                <a:moveTo>
                  <a:pt x="0" y="283464"/>
                </a:moveTo>
                <a:lnTo>
                  <a:pt x="254507" y="283464"/>
                </a:lnTo>
                <a:lnTo>
                  <a:pt x="254507" y="0"/>
                </a:lnTo>
                <a:lnTo>
                  <a:pt x="0" y="0"/>
                </a:lnTo>
                <a:lnTo>
                  <a:pt x="0" y="28346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31568" y="4237991"/>
            <a:ext cx="1041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-o-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Before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-●-</a:t>
            </a: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455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7413" y="1501198"/>
            <a:ext cx="8816100" cy="13206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8937" y="2947363"/>
            <a:ext cx="8816100" cy="91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5691" y="1"/>
            <a:ext cx="3125470" cy="98742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spcBef>
                <a:spcPts val="815"/>
              </a:spcBef>
            </a:pPr>
            <a:r>
              <a:rPr sz="2800" spc="-5" dirty="0"/>
              <a:t>I</a:t>
            </a:r>
            <a:r>
              <a:rPr spc="-5" dirty="0"/>
              <a:t>ntensity</a:t>
            </a:r>
            <a:endParaRPr sz="2800"/>
          </a:p>
          <a:p>
            <a:pPr marL="12700">
              <a:spcBef>
                <a:spcPts val="615"/>
              </a:spcBef>
            </a:pPr>
            <a:r>
              <a:rPr b="0" spc="-5" dirty="0">
                <a:solidFill>
                  <a:srgbClr val="000000"/>
                </a:solidFill>
              </a:rPr>
              <a:t>How hard you</a:t>
            </a:r>
            <a:r>
              <a:rPr b="0" spc="-10" dirty="0">
                <a:solidFill>
                  <a:srgbClr val="000000"/>
                </a:solidFill>
              </a:rPr>
              <a:t> </a:t>
            </a:r>
            <a:r>
              <a:rPr b="0" spc="-5" dirty="0">
                <a:solidFill>
                  <a:srgbClr val="000000"/>
                </a:solidFill>
              </a:rPr>
              <a:t>exercise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88389" y="6581344"/>
            <a:ext cx="190944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(Lazzer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al., JEI</a:t>
            </a:r>
            <a:r>
              <a:rPr kumimoji="0" sz="14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66944" y="2776727"/>
            <a:ext cx="1902460" cy="462280"/>
          </a:xfrm>
          <a:custGeom>
            <a:avLst/>
            <a:gdLst/>
            <a:ahLst/>
            <a:cxnLst/>
            <a:rect l="l" t="t" r="r" b="b"/>
            <a:pathLst>
              <a:path w="1902460" h="462280">
                <a:moveTo>
                  <a:pt x="0" y="461772"/>
                </a:moveTo>
                <a:lnTo>
                  <a:pt x="1901952" y="461772"/>
                </a:lnTo>
                <a:lnTo>
                  <a:pt x="1901952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573" y="2803397"/>
            <a:ext cx="1725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+0.43 </a:t>
            </a:r>
            <a:r>
              <a:rPr kumimoji="0" sz="240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±</a:t>
            </a:r>
            <a:r>
              <a:rPr kumimoji="0" sz="2400" b="1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0.39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93865" y="2772155"/>
            <a:ext cx="1900555" cy="462280"/>
          </a:xfrm>
          <a:custGeom>
            <a:avLst/>
            <a:gdLst/>
            <a:ahLst/>
            <a:cxnLst/>
            <a:rect l="l" t="t" r="r" b="b"/>
            <a:pathLst>
              <a:path w="1900554" h="462280">
                <a:moveTo>
                  <a:pt x="0" y="461772"/>
                </a:moveTo>
                <a:lnTo>
                  <a:pt x="1900428" y="461772"/>
                </a:lnTo>
                <a:lnTo>
                  <a:pt x="1900428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73239" y="2797506"/>
            <a:ext cx="17259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+0.36 </a:t>
            </a:r>
            <a:r>
              <a:rPr kumimoji="0" sz="2400" b="1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±</a:t>
            </a:r>
            <a:r>
              <a:rPr kumimoji="0" sz="2400" b="1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0.21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00651" y="3847847"/>
            <a:ext cx="38969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marR="5080" lvl="0" indent="-227329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High-intensity Continuous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High-intensity Interval</a:t>
            </a:r>
            <a:r>
              <a:rPr kumimoji="0" sz="20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30851" y="5357572"/>
            <a:ext cx="32365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Higher increase in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V’O</a:t>
            </a:r>
            <a:r>
              <a:rPr kumimoji="0" sz="1950" b="1" i="0" u="none" strike="noStrike" kern="1200" cap="none" spc="0" normalizeH="0" baseline="-2136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09995" y="4670297"/>
            <a:ext cx="680085" cy="615950"/>
          </a:xfrm>
          <a:custGeom>
            <a:avLst/>
            <a:gdLst/>
            <a:ahLst/>
            <a:cxnLst/>
            <a:rect l="l" t="t" r="r" b="b"/>
            <a:pathLst>
              <a:path w="680085" h="615950">
                <a:moveTo>
                  <a:pt x="679703" y="307847"/>
                </a:moveTo>
                <a:lnTo>
                  <a:pt x="0" y="307847"/>
                </a:lnTo>
                <a:lnTo>
                  <a:pt x="339851" y="615695"/>
                </a:lnTo>
                <a:lnTo>
                  <a:pt x="679703" y="307847"/>
                </a:lnTo>
                <a:close/>
              </a:path>
              <a:path w="680085" h="615950">
                <a:moveTo>
                  <a:pt x="509777" y="0"/>
                </a:moveTo>
                <a:lnTo>
                  <a:pt x="169925" y="0"/>
                </a:lnTo>
                <a:lnTo>
                  <a:pt x="169925" y="307847"/>
                </a:lnTo>
                <a:lnTo>
                  <a:pt x="509777" y="307847"/>
                </a:lnTo>
                <a:lnTo>
                  <a:pt x="50977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09995" y="4670297"/>
            <a:ext cx="680085" cy="615950"/>
          </a:xfrm>
          <a:custGeom>
            <a:avLst/>
            <a:gdLst/>
            <a:ahLst/>
            <a:cxnLst/>
            <a:rect l="l" t="t" r="r" b="b"/>
            <a:pathLst>
              <a:path w="680085" h="615950">
                <a:moveTo>
                  <a:pt x="0" y="307847"/>
                </a:moveTo>
                <a:lnTo>
                  <a:pt x="169925" y="307847"/>
                </a:lnTo>
                <a:lnTo>
                  <a:pt x="169925" y="0"/>
                </a:lnTo>
                <a:lnTo>
                  <a:pt x="509777" y="0"/>
                </a:lnTo>
                <a:lnTo>
                  <a:pt x="509777" y="307847"/>
                </a:lnTo>
                <a:lnTo>
                  <a:pt x="679703" y="307847"/>
                </a:lnTo>
                <a:lnTo>
                  <a:pt x="339851" y="615695"/>
                </a:lnTo>
                <a:lnTo>
                  <a:pt x="0" y="307847"/>
                </a:lnTo>
                <a:close/>
              </a:path>
            </a:pathLst>
          </a:custGeom>
          <a:ln w="25908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670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5691" y="1"/>
            <a:ext cx="3125470" cy="98742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spcBef>
                <a:spcPts val="815"/>
              </a:spcBef>
            </a:pPr>
            <a:r>
              <a:rPr sz="2800" spc="-5" dirty="0"/>
              <a:t>I</a:t>
            </a:r>
            <a:r>
              <a:rPr spc="-5" dirty="0"/>
              <a:t>ntensity</a:t>
            </a:r>
            <a:endParaRPr sz="2800"/>
          </a:p>
          <a:p>
            <a:pPr marL="12700">
              <a:spcBef>
                <a:spcPts val="615"/>
              </a:spcBef>
            </a:pPr>
            <a:r>
              <a:rPr b="0" spc="-5" dirty="0">
                <a:solidFill>
                  <a:srgbClr val="000000"/>
                </a:solidFill>
              </a:rPr>
              <a:t>How hard you</a:t>
            </a:r>
            <a:r>
              <a:rPr b="0" spc="-10" dirty="0">
                <a:solidFill>
                  <a:srgbClr val="000000"/>
                </a:solidFill>
              </a:rPr>
              <a:t> </a:t>
            </a:r>
            <a:r>
              <a:rPr b="0" spc="-5" dirty="0">
                <a:solidFill>
                  <a:srgbClr val="000000"/>
                </a:solidFill>
              </a:rPr>
              <a:t>exercise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88389" y="6581344"/>
            <a:ext cx="190944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(Lazzer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al., JEI</a:t>
            </a:r>
            <a:r>
              <a:rPr kumimoji="0" sz="1400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5692" y="1281431"/>
            <a:ext cx="439229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Low-intensity Continuous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 High-intensity Continuous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 High-intensity Interval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HIIT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31951" y="2549526"/>
          <a:ext cx="8931275" cy="2206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48920" marR="240665" indent="571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Body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48920" marR="240665" indent="120014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Fat 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281305" indent="36830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Fat  ox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dati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V’O</a:t>
                      </a:r>
                      <a:r>
                        <a:rPr sz="1800" b="1" spc="-7" baseline="-2083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max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LI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(60%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HRmax)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↓↓↓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↓↓↓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↑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↑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7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HI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(80%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HRmax)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↓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↓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↑↑↑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↑↑↑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HIIT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(60% HRmax + 100%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HRmax)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↓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↓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↑↑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↑↑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599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5692" y="1"/>
            <a:ext cx="3091815" cy="98742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spcBef>
                <a:spcPts val="815"/>
              </a:spcBef>
            </a:pPr>
            <a:r>
              <a:rPr sz="2800" spc="-5" dirty="0"/>
              <a:t>T</a:t>
            </a:r>
            <a:r>
              <a:rPr spc="-5" dirty="0"/>
              <a:t>ime</a:t>
            </a:r>
            <a:endParaRPr sz="2800"/>
          </a:p>
          <a:p>
            <a:pPr marL="12700">
              <a:spcBef>
                <a:spcPts val="615"/>
              </a:spcBef>
            </a:pPr>
            <a:r>
              <a:rPr b="0" spc="-5" dirty="0">
                <a:solidFill>
                  <a:srgbClr val="000000"/>
                </a:solidFill>
              </a:rPr>
              <a:t>How long you</a:t>
            </a:r>
            <a:r>
              <a:rPr b="0" spc="-10" dirty="0">
                <a:solidFill>
                  <a:srgbClr val="000000"/>
                </a:solidFill>
              </a:rPr>
              <a:t> </a:t>
            </a:r>
            <a:r>
              <a:rPr b="0" spc="-5" dirty="0">
                <a:solidFill>
                  <a:srgbClr val="000000"/>
                </a:solidFill>
              </a:rPr>
              <a:t>exercise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88388" y="6581344"/>
            <a:ext cx="18351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(Gibala et al., JP</a:t>
            </a:r>
            <a:r>
              <a:rPr kumimoji="0" sz="1400" b="0" i="1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2012)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5692" y="1281431"/>
            <a:ext cx="439229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Low-intensity Continuous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 High-intensity Continuous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 High-intensity Interval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HIIT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90634" y="3378377"/>
            <a:ext cx="1152525" cy="457200"/>
          </a:xfrm>
          <a:custGeom>
            <a:avLst/>
            <a:gdLst/>
            <a:ahLst/>
            <a:cxnLst/>
            <a:rect l="l" t="t" r="r" b="b"/>
            <a:pathLst>
              <a:path w="1152525" h="457200">
                <a:moveTo>
                  <a:pt x="0" y="457149"/>
                </a:moveTo>
                <a:lnTo>
                  <a:pt x="1151928" y="457149"/>
                </a:lnTo>
                <a:lnTo>
                  <a:pt x="1151928" y="0"/>
                </a:lnTo>
                <a:lnTo>
                  <a:pt x="0" y="0"/>
                </a:lnTo>
                <a:lnTo>
                  <a:pt x="0" y="45714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90634" y="3835450"/>
            <a:ext cx="1152525" cy="457200"/>
          </a:xfrm>
          <a:custGeom>
            <a:avLst/>
            <a:gdLst/>
            <a:ahLst/>
            <a:cxnLst/>
            <a:rect l="l" t="t" r="r" b="b"/>
            <a:pathLst>
              <a:path w="1152525" h="457200">
                <a:moveTo>
                  <a:pt x="0" y="457149"/>
                </a:moveTo>
                <a:lnTo>
                  <a:pt x="1151928" y="457149"/>
                </a:lnTo>
                <a:lnTo>
                  <a:pt x="1151928" y="0"/>
                </a:lnTo>
                <a:lnTo>
                  <a:pt x="0" y="0"/>
                </a:lnTo>
                <a:lnTo>
                  <a:pt x="0" y="457149"/>
                </a:lnTo>
                <a:close/>
              </a:path>
            </a:pathLst>
          </a:custGeom>
          <a:solidFill>
            <a:srgbClr val="E9ECF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90634" y="4292650"/>
            <a:ext cx="1152525" cy="457200"/>
          </a:xfrm>
          <a:custGeom>
            <a:avLst/>
            <a:gdLst/>
            <a:ahLst/>
            <a:cxnLst/>
            <a:rect l="l" t="t" r="r" b="b"/>
            <a:pathLst>
              <a:path w="1152525" h="457200">
                <a:moveTo>
                  <a:pt x="0" y="457149"/>
                </a:moveTo>
                <a:lnTo>
                  <a:pt x="1151928" y="457149"/>
                </a:lnTo>
                <a:lnTo>
                  <a:pt x="1151928" y="0"/>
                </a:lnTo>
                <a:lnTo>
                  <a:pt x="0" y="0"/>
                </a:lnTo>
                <a:lnTo>
                  <a:pt x="0" y="45714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631951" y="2549526"/>
          <a:ext cx="8923655" cy="2206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3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9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2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12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22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97155" indent="889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  mass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4139" marR="97155" indent="10795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Fat 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mass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9695" marR="92075" indent="32448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Fat 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ox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V’O</a:t>
                      </a:r>
                      <a:r>
                        <a:rPr sz="1575" b="1" spc="-7" baseline="-2116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88265" indent="15367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 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icient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29870" marR="84455" indent="-13716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Volume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activity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LI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(45-60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min)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↓↓↓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↓↓↓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↑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↑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↓↓↓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↑↑↑↑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7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HI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(25-35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min)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↓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↓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↑↑↑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↑↑↑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↑↑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↑↑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HIIT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(10-20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min)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↓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↓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↑↑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↑↑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↑↑↑↑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↓↓↓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9814559" y="3439667"/>
            <a:ext cx="611124" cy="321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503665" y="3439667"/>
            <a:ext cx="303275" cy="321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806940" y="3898391"/>
            <a:ext cx="306324" cy="324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817607" y="4347971"/>
            <a:ext cx="306324" cy="324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464040" y="4347971"/>
            <a:ext cx="306324" cy="324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169652" y="4347971"/>
            <a:ext cx="306324" cy="324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17040" y="5060697"/>
            <a:ext cx="871791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HIIT programs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seem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represent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effective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alternative to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</a:t>
            </a:r>
            <a:r>
              <a:rPr kumimoji="0" sz="2000" b="0" i="0" u="none" strike="noStrike" kern="1200" cap="none" spc="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scheduled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multidisciplinary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body weight-management program,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advantage of a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lower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volume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activity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reduced time</a:t>
            </a:r>
            <a:r>
              <a:rPr kumimoji="0" sz="2000" b="1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commitment.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186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1620" y="2385299"/>
            <a:ext cx="4144192" cy="2402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7819" y="2302764"/>
            <a:ext cx="4799076" cy="2996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8388" y="6581344"/>
            <a:ext cx="33680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(Buchheit and Laursen, Sports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Med.</a:t>
            </a:r>
            <a:r>
              <a:rPr kumimoji="0" sz="1400" b="0" i="1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2013)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45691" y="25654"/>
            <a:ext cx="2707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/>
              <a:t>I</a:t>
            </a:r>
            <a:r>
              <a:rPr spc="-5" dirty="0"/>
              <a:t>ntensity </a:t>
            </a:r>
            <a:r>
              <a:rPr dirty="0"/>
              <a:t>and</a:t>
            </a:r>
            <a:r>
              <a:rPr spc="-65" dirty="0"/>
              <a:t> </a:t>
            </a:r>
            <a:r>
              <a:rPr spc="-15" dirty="0"/>
              <a:t>Time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745691" y="530097"/>
            <a:ext cx="5041900" cy="995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hard and how long you</a:t>
            </a: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6040" marR="0" lvl="0" indent="0" algn="l" defTabSz="914400" rtl="0" eaLnBrk="1" fontAlgn="auto" latinLnBrk="0" hangingPunct="1">
              <a:lnSpc>
                <a:spcPct val="100000"/>
              </a:lnSpc>
              <a:spcBef>
                <a:spcPts val="18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High-intensity Interval </a:t>
            </a:r>
            <a:r>
              <a:rPr kumimoji="0" sz="2400" b="0" i="1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r>
              <a:rPr kumimoji="0" sz="2400" b="0" i="1" u="none" strike="noStrike" kern="1200" cap="none" spc="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(HIIT)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973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9251" y="643566"/>
            <a:ext cx="2424430" cy="1870075"/>
          </a:xfrm>
          <a:custGeom>
            <a:avLst/>
            <a:gdLst/>
            <a:ahLst/>
            <a:cxnLst/>
            <a:rect l="l" t="t" r="r" b="b"/>
            <a:pathLst>
              <a:path w="2424430" h="1870075">
                <a:moveTo>
                  <a:pt x="2203825" y="615512"/>
                </a:moveTo>
                <a:lnTo>
                  <a:pt x="2207280" y="565653"/>
                </a:lnTo>
                <a:lnTo>
                  <a:pt x="2204892" y="516823"/>
                </a:lnTo>
                <a:lnTo>
                  <a:pt x="2196965" y="469441"/>
                </a:lnTo>
                <a:lnTo>
                  <a:pt x="2183802" y="423928"/>
                </a:lnTo>
                <a:lnTo>
                  <a:pt x="2165705" y="380704"/>
                </a:lnTo>
                <a:lnTo>
                  <a:pt x="2142979" y="340189"/>
                </a:lnTo>
                <a:lnTo>
                  <a:pt x="2115926" y="302802"/>
                </a:lnTo>
                <a:lnTo>
                  <a:pt x="2084849" y="268965"/>
                </a:lnTo>
                <a:lnTo>
                  <a:pt x="2050052" y="239096"/>
                </a:lnTo>
                <a:lnTo>
                  <a:pt x="2011838" y="213616"/>
                </a:lnTo>
                <a:lnTo>
                  <a:pt x="1970509" y="192945"/>
                </a:lnTo>
                <a:lnTo>
                  <a:pt x="1926369" y="177503"/>
                </a:lnTo>
                <a:lnTo>
                  <a:pt x="1879721" y="167710"/>
                </a:lnTo>
                <a:lnTo>
                  <a:pt x="1829294" y="164057"/>
                </a:lnTo>
                <a:lnTo>
                  <a:pt x="1779184" y="167476"/>
                </a:lnTo>
                <a:lnTo>
                  <a:pt x="1730043" y="177814"/>
                </a:lnTo>
                <a:lnTo>
                  <a:pt x="1682524" y="194918"/>
                </a:lnTo>
                <a:lnTo>
                  <a:pt x="1637278" y="218637"/>
                </a:lnTo>
                <a:lnTo>
                  <a:pt x="1611071" y="175510"/>
                </a:lnTo>
                <a:lnTo>
                  <a:pt x="1579485" y="138360"/>
                </a:lnTo>
                <a:lnTo>
                  <a:pt x="1543353" y="107453"/>
                </a:lnTo>
                <a:lnTo>
                  <a:pt x="1503507" y="83058"/>
                </a:lnTo>
                <a:lnTo>
                  <a:pt x="1460780" y="65443"/>
                </a:lnTo>
                <a:lnTo>
                  <a:pt x="1416002" y="54877"/>
                </a:lnTo>
                <a:lnTo>
                  <a:pt x="1370007" y="51628"/>
                </a:lnTo>
                <a:lnTo>
                  <a:pt x="1323627" y="55963"/>
                </a:lnTo>
                <a:lnTo>
                  <a:pt x="1277692" y="68152"/>
                </a:lnTo>
                <a:lnTo>
                  <a:pt x="1233037" y="88462"/>
                </a:lnTo>
                <a:lnTo>
                  <a:pt x="1196445" y="112592"/>
                </a:lnTo>
                <a:lnTo>
                  <a:pt x="1163568" y="142056"/>
                </a:lnTo>
                <a:lnTo>
                  <a:pt x="1140406" y="102495"/>
                </a:lnTo>
                <a:lnTo>
                  <a:pt x="1111756" y="68864"/>
                </a:lnTo>
                <a:lnTo>
                  <a:pt x="1078544" y="41486"/>
                </a:lnTo>
                <a:lnTo>
                  <a:pt x="1041697" y="20684"/>
                </a:lnTo>
                <a:lnTo>
                  <a:pt x="1002144" y="6780"/>
                </a:lnTo>
                <a:lnTo>
                  <a:pt x="960810" y="98"/>
                </a:lnTo>
                <a:lnTo>
                  <a:pt x="918624" y="961"/>
                </a:lnTo>
                <a:lnTo>
                  <a:pt x="876511" y="9692"/>
                </a:lnTo>
                <a:lnTo>
                  <a:pt x="835400" y="26613"/>
                </a:lnTo>
                <a:lnTo>
                  <a:pt x="788728" y="58569"/>
                </a:lnTo>
                <a:lnTo>
                  <a:pt x="750056" y="100908"/>
                </a:lnTo>
                <a:lnTo>
                  <a:pt x="715086" y="64738"/>
                </a:lnTo>
                <a:lnTo>
                  <a:pt x="675669" y="36469"/>
                </a:lnTo>
                <a:lnTo>
                  <a:pt x="632889" y="16194"/>
                </a:lnTo>
                <a:lnTo>
                  <a:pt x="587831" y="4007"/>
                </a:lnTo>
                <a:lnTo>
                  <a:pt x="541580" y="0"/>
                </a:lnTo>
                <a:lnTo>
                  <a:pt x="495219" y="4266"/>
                </a:lnTo>
                <a:lnTo>
                  <a:pt x="449833" y="16898"/>
                </a:lnTo>
                <a:lnTo>
                  <a:pt x="406507" y="37990"/>
                </a:lnTo>
                <a:lnTo>
                  <a:pt x="366326" y="67634"/>
                </a:lnTo>
                <a:lnTo>
                  <a:pt x="333202" y="102696"/>
                </a:lnTo>
                <a:lnTo>
                  <a:pt x="306493" y="142866"/>
                </a:lnTo>
                <a:lnTo>
                  <a:pt x="286723" y="187202"/>
                </a:lnTo>
                <a:lnTo>
                  <a:pt x="274416" y="234766"/>
                </a:lnTo>
                <a:lnTo>
                  <a:pt x="232645" y="250293"/>
                </a:lnTo>
                <a:lnTo>
                  <a:pt x="194437" y="271539"/>
                </a:lnTo>
                <a:lnTo>
                  <a:pt x="160118" y="297905"/>
                </a:lnTo>
                <a:lnTo>
                  <a:pt x="130012" y="328792"/>
                </a:lnTo>
                <a:lnTo>
                  <a:pt x="104444" y="363603"/>
                </a:lnTo>
                <a:lnTo>
                  <a:pt x="83738" y="401738"/>
                </a:lnTo>
                <a:lnTo>
                  <a:pt x="68219" y="442601"/>
                </a:lnTo>
                <a:lnTo>
                  <a:pt x="58212" y="485592"/>
                </a:lnTo>
                <a:lnTo>
                  <a:pt x="54042" y="530113"/>
                </a:lnTo>
                <a:lnTo>
                  <a:pt x="56033" y="575567"/>
                </a:lnTo>
                <a:lnTo>
                  <a:pt x="64510" y="621354"/>
                </a:lnTo>
                <a:lnTo>
                  <a:pt x="78201" y="662629"/>
                </a:lnTo>
                <a:lnTo>
                  <a:pt x="51529" y="704240"/>
                </a:lnTo>
                <a:lnTo>
                  <a:pt x="30439" y="748010"/>
                </a:lnTo>
                <a:lnTo>
                  <a:pt x="14864" y="793416"/>
                </a:lnTo>
                <a:lnTo>
                  <a:pt x="4740" y="839935"/>
                </a:lnTo>
                <a:lnTo>
                  <a:pt x="0" y="887043"/>
                </a:lnTo>
                <a:lnTo>
                  <a:pt x="578" y="934218"/>
                </a:lnTo>
                <a:lnTo>
                  <a:pt x="6411" y="980934"/>
                </a:lnTo>
                <a:lnTo>
                  <a:pt x="17431" y="1026670"/>
                </a:lnTo>
                <a:lnTo>
                  <a:pt x="33574" y="1070902"/>
                </a:lnTo>
                <a:lnTo>
                  <a:pt x="54775" y="1113105"/>
                </a:lnTo>
                <a:lnTo>
                  <a:pt x="80967" y="1152758"/>
                </a:lnTo>
                <a:lnTo>
                  <a:pt x="112085" y="1189337"/>
                </a:lnTo>
                <a:lnTo>
                  <a:pt x="148063" y="1222318"/>
                </a:lnTo>
                <a:lnTo>
                  <a:pt x="188564" y="1250851"/>
                </a:lnTo>
                <a:lnTo>
                  <a:pt x="232029" y="1273610"/>
                </a:lnTo>
                <a:lnTo>
                  <a:pt x="277905" y="1290344"/>
                </a:lnTo>
                <a:lnTo>
                  <a:pt x="325635" y="1300804"/>
                </a:lnTo>
                <a:lnTo>
                  <a:pt x="329538" y="1351100"/>
                </a:lnTo>
                <a:lnTo>
                  <a:pt x="340122" y="1399047"/>
                </a:lnTo>
                <a:lnTo>
                  <a:pt x="356880" y="1444123"/>
                </a:lnTo>
                <a:lnTo>
                  <a:pt x="379307" y="1485804"/>
                </a:lnTo>
                <a:lnTo>
                  <a:pt x="406896" y="1523568"/>
                </a:lnTo>
                <a:lnTo>
                  <a:pt x="439143" y="1556893"/>
                </a:lnTo>
                <a:lnTo>
                  <a:pt x="475540" y="1585254"/>
                </a:lnTo>
                <a:lnTo>
                  <a:pt x="515582" y="1608131"/>
                </a:lnTo>
                <a:lnTo>
                  <a:pt x="558763" y="1625000"/>
                </a:lnTo>
                <a:lnTo>
                  <a:pt x="604578" y="1635339"/>
                </a:lnTo>
                <a:lnTo>
                  <a:pt x="652520" y="1638624"/>
                </a:lnTo>
                <a:lnTo>
                  <a:pt x="697043" y="1635012"/>
                </a:lnTo>
                <a:lnTo>
                  <a:pt x="740483" y="1625067"/>
                </a:lnTo>
                <a:lnTo>
                  <a:pt x="782233" y="1608977"/>
                </a:lnTo>
                <a:lnTo>
                  <a:pt x="821684" y="1586935"/>
                </a:lnTo>
                <a:lnTo>
                  <a:pt x="838264" y="1633919"/>
                </a:lnTo>
                <a:lnTo>
                  <a:pt x="859750" y="1677401"/>
                </a:lnTo>
                <a:lnTo>
                  <a:pt x="885700" y="1717133"/>
                </a:lnTo>
                <a:lnTo>
                  <a:pt x="915674" y="1752863"/>
                </a:lnTo>
                <a:lnTo>
                  <a:pt x="949229" y="1784343"/>
                </a:lnTo>
                <a:lnTo>
                  <a:pt x="985923" y="1811321"/>
                </a:lnTo>
                <a:lnTo>
                  <a:pt x="1025316" y="1833548"/>
                </a:lnTo>
                <a:lnTo>
                  <a:pt x="1066966" y="1850773"/>
                </a:lnTo>
                <a:lnTo>
                  <a:pt x="1110432" y="1862747"/>
                </a:lnTo>
                <a:lnTo>
                  <a:pt x="1155271" y="1869219"/>
                </a:lnTo>
                <a:lnTo>
                  <a:pt x="1201042" y="1869940"/>
                </a:lnTo>
                <a:lnTo>
                  <a:pt x="1247305" y="1864659"/>
                </a:lnTo>
                <a:lnTo>
                  <a:pt x="1293616" y="1853127"/>
                </a:lnTo>
                <a:lnTo>
                  <a:pt x="1342439" y="1833559"/>
                </a:lnTo>
                <a:lnTo>
                  <a:pt x="1387933" y="1807315"/>
                </a:lnTo>
                <a:lnTo>
                  <a:pt x="1429514" y="1774854"/>
                </a:lnTo>
                <a:lnTo>
                  <a:pt x="1466596" y="1736632"/>
                </a:lnTo>
                <a:lnTo>
                  <a:pt x="1498594" y="1693107"/>
                </a:lnTo>
                <a:lnTo>
                  <a:pt x="1540317" y="1716420"/>
                </a:lnTo>
                <a:lnTo>
                  <a:pt x="1583303" y="1734504"/>
                </a:lnTo>
                <a:lnTo>
                  <a:pt x="1627191" y="1747454"/>
                </a:lnTo>
                <a:lnTo>
                  <a:pt x="1671619" y="1755365"/>
                </a:lnTo>
                <a:lnTo>
                  <a:pt x="1716225" y="1758333"/>
                </a:lnTo>
                <a:lnTo>
                  <a:pt x="1760647" y="1756452"/>
                </a:lnTo>
                <a:lnTo>
                  <a:pt x="1804523" y="1749818"/>
                </a:lnTo>
                <a:lnTo>
                  <a:pt x="1847491" y="1738526"/>
                </a:lnTo>
                <a:lnTo>
                  <a:pt x="1889189" y="1722669"/>
                </a:lnTo>
                <a:lnTo>
                  <a:pt x="1929256" y="1702345"/>
                </a:lnTo>
                <a:lnTo>
                  <a:pt x="1967329" y="1677647"/>
                </a:lnTo>
                <a:lnTo>
                  <a:pt x="2003046" y="1648671"/>
                </a:lnTo>
                <a:lnTo>
                  <a:pt x="2036046" y="1615512"/>
                </a:lnTo>
                <a:lnTo>
                  <a:pt x="2065967" y="1578264"/>
                </a:lnTo>
                <a:lnTo>
                  <a:pt x="2092446" y="1537024"/>
                </a:lnTo>
                <a:lnTo>
                  <a:pt x="2095494" y="1531563"/>
                </a:lnTo>
                <a:lnTo>
                  <a:pt x="2097018" y="1528769"/>
                </a:lnTo>
                <a:lnTo>
                  <a:pt x="2141090" y="1530046"/>
                </a:lnTo>
                <a:lnTo>
                  <a:pt x="2183472" y="1523290"/>
                </a:lnTo>
                <a:lnTo>
                  <a:pt x="2223392" y="1509136"/>
                </a:lnTo>
                <a:lnTo>
                  <a:pt x="2260083" y="1488214"/>
                </a:lnTo>
                <a:lnTo>
                  <a:pt x="2292775" y="1461157"/>
                </a:lnTo>
                <a:lnTo>
                  <a:pt x="2320698" y="1428599"/>
                </a:lnTo>
                <a:lnTo>
                  <a:pt x="2343083" y="1391170"/>
                </a:lnTo>
                <a:lnTo>
                  <a:pt x="2359161" y="1349504"/>
                </a:lnTo>
                <a:lnTo>
                  <a:pt x="2368163" y="1304233"/>
                </a:lnTo>
                <a:lnTo>
                  <a:pt x="2368570" y="1248347"/>
                </a:lnTo>
                <a:lnTo>
                  <a:pt x="2357606" y="1194330"/>
                </a:lnTo>
                <a:lnTo>
                  <a:pt x="2335855" y="1144052"/>
                </a:lnTo>
                <a:lnTo>
                  <a:pt x="2303901" y="1099382"/>
                </a:lnTo>
                <a:lnTo>
                  <a:pt x="2339698" y="1072412"/>
                </a:lnTo>
                <a:lnTo>
                  <a:pt x="2369538" y="1040085"/>
                </a:lnTo>
                <a:lnTo>
                  <a:pt x="2393177" y="1003393"/>
                </a:lnTo>
                <a:lnTo>
                  <a:pt x="2410369" y="963331"/>
                </a:lnTo>
                <a:lnTo>
                  <a:pt x="2420868" y="920891"/>
                </a:lnTo>
                <a:lnTo>
                  <a:pt x="2424429" y="877066"/>
                </a:lnTo>
                <a:lnTo>
                  <a:pt x="2420805" y="832849"/>
                </a:lnTo>
                <a:lnTo>
                  <a:pt x="2409752" y="789233"/>
                </a:lnTo>
                <a:lnTo>
                  <a:pt x="2391023" y="747211"/>
                </a:lnTo>
                <a:lnTo>
                  <a:pt x="2364097" y="707763"/>
                </a:lnTo>
                <a:lnTo>
                  <a:pt x="2331093" y="674764"/>
                </a:lnTo>
                <a:lnTo>
                  <a:pt x="2293036" y="648904"/>
                </a:lnTo>
                <a:lnTo>
                  <a:pt x="2250949" y="630871"/>
                </a:lnTo>
                <a:lnTo>
                  <a:pt x="2205857" y="621354"/>
                </a:lnTo>
                <a:lnTo>
                  <a:pt x="2203825" y="615512"/>
                </a:lnTo>
                <a:close/>
              </a:path>
            </a:pathLst>
          </a:custGeom>
          <a:ln w="1219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08626" y="1735583"/>
            <a:ext cx="142240" cy="34925"/>
          </a:xfrm>
          <a:custGeom>
            <a:avLst/>
            <a:gdLst/>
            <a:ahLst/>
            <a:cxnLst/>
            <a:rect l="l" t="t" r="r" b="b"/>
            <a:pathLst>
              <a:path w="142239" h="34925">
                <a:moveTo>
                  <a:pt x="0" y="34543"/>
                </a:moveTo>
                <a:lnTo>
                  <a:pt x="37044" y="34593"/>
                </a:lnTo>
                <a:lnTo>
                  <a:pt x="73469" y="28749"/>
                </a:lnTo>
                <a:lnTo>
                  <a:pt x="108656" y="17166"/>
                </a:lnTo>
                <a:lnTo>
                  <a:pt x="141986" y="0"/>
                </a:lnTo>
              </a:path>
            </a:pathLst>
          </a:custGeom>
          <a:ln w="1219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3277" y="2147697"/>
            <a:ext cx="62230" cy="16510"/>
          </a:xfrm>
          <a:custGeom>
            <a:avLst/>
            <a:gdLst/>
            <a:ahLst/>
            <a:cxnLst/>
            <a:rect l="l" t="t" r="r" b="b"/>
            <a:pathLst>
              <a:path w="62230" h="16510">
                <a:moveTo>
                  <a:pt x="0" y="0"/>
                </a:moveTo>
                <a:lnTo>
                  <a:pt x="15114" y="5687"/>
                </a:lnTo>
                <a:lnTo>
                  <a:pt x="30527" y="10350"/>
                </a:lnTo>
                <a:lnTo>
                  <a:pt x="46202" y="13966"/>
                </a:lnTo>
                <a:lnTo>
                  <a:pt x="62103" y="16510"/>
                </a:lnTo>
              </a:path>
            </a:pathLst>
          </a:custGeom>
          <a:ln w="1219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47974" y="2253743"/>
            <a:ext cx="37465" cy="75565"/>
          </a:xfrm>
          <a:custGeom>
            <a:avLst/>
            <a:gdLst/>
            <a:ahLst/>
            <a:cxnLst/>
            <a:rect l="l" t="t" r="r" b="b"/>
            <a:pathLst>
              <a:path w="37464" h="75564">
                <a:moveTo>
                  <a:pt x="0" y="75311"/>
                </a:moveTo>
                <a:lnTo>
                  <a:pt x="10783" y="57292"/>
                </a:lnTo>
                <a:lnTo>
                  <a:pt x="20637" y="38703"/>
                </a:lnTo>
                <a:lnTo>
                  <a:pt x="29539" y="19589"/>
                </a:lnTo>
                <a:lnTo>
                  <a:pt x="37464" y="0"/>
                </a:lnTo>
              </a:path>
            </a:pathLst>
          </a:custGeom>
          <a:ln w="1219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55695" y="2141221"/>
            <a:ext cx="15240" cy="83185"/>
          </a:xfrm>
          <a:custGeom>
            <a:avLst/>
            <a:gdLst/>
            <a:ahLst/>
            <a:cxnLst/>
            <a:rect l="l" t="t" r="r" b="b"/>
            <a:pathLst>
              <a:path w="15239" h="83185">
                <a:moveTo>
                  <a:pt x="0" y="0"/>
                </a:moveTo>
                <a:lnTo>
                  <a:pt x="2162" y="20972"/>
                </a:lnTo>
                <a:lnTo>
                  <a:pt x="5397" y="41767"/>
                </a:lnTo>
                <a:lnTo>
                  <a:pt x="9679" y="62347"/>
                </a:lnTo>
                <a:lnTo>
                  <a:pt x="14986" y="82676"/>
                </a:lnTo>
              </a:path>
            </a:pathLst>
          </a:custGeom>
          <a:ln w="1219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76232" y="1630553"/>
            <a:ext cx="182880" cy="309245"/>
          </a:xfrm>
          <a:custGeom>
            <a:avLst/>
            <a:gdLst/>
            <a:ahLst/>
            <a:cxnLst/>
            <a:rect l="l" t="t" r="r" b="b"/>
            <a:pathLst>
              <a:path w="182880" h="309244">
                <a:moveTo>
                  <a:pt x="182283" y="0"/>
                </a:moveTo>
                <a:lnTo>
                  <a:pt x="142143" y="24408"/>
                </a:lnTo>
                <a:lnTo>
                  <a:pt x="106248" y="54084"/>
                </a:lnTo>
                <a:lnTo>
                  <a:pt x="74956" y="88423"/>
                </a:lnTo>
                <a:lnTo>
                  <a:pt x="48621" y="126825"/>
                </a:lnTo>
                <a:lnTo>
                  <a:pt x="27602" y="168685"/>
                </a:lnTo>
                <a:lnTo>
                  <a:pt x="12254" y="213401"/>
                </a:lnTo>
                <a:lnTo>
                  <a:pt x="2934" y="260371"/>
                </a:lnTo>
                <a:lnTo>
                  <a:pt x="0" y="308991"/>
                </a:lnTo>
              </a:path>
            </a:pathLst>
          </a:custGeom>
          <a:ln w="1219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28595" y="1301623"/>
            <a:ext cx="81280" cy="116205"/>
          </a:xfrm>
          <a:custGeom>
            <a:avLst/>
            <a:gdLst/>
            <a:ahLst/>
            <a:cxnLst/>
            <a:rect l="l" t="t" r="r" b="b"/>
            <a:pathLst>
              <a:path w="81280" h="116205">
                <a:moveTo>
                  <a:pt x="0" y="0"/>
                </a:moveTo>
                <a:lnTo>
                  <a:pt x="15411" y="32527"/>
                </a:lnTo>
                <a:lnTo>
                  <a:pt x="34210" y="62864"/>
                </a:lnTo>
                <a:lnTo>
                  <a:pt x="56196" y="90725"/>
                </a:lnTo>
                <a:lnTo>
                  <a:pt x="81165" y="115824"/>
                </a:lnTo>
              </a:path>
            </a:pathLst>
          </a:custGeom>
          <a:ln w="1219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19058" y="871855"/>
            <a:ext cx="4445" cy="55244"/>
          </a:xfrm>
          <a:custGeom>
            <a:avLst/>
            <a:gdLst/>
            <a:ahLst/>
            <a:cxnLst/>
            <a:rect l="l" t="t" r="r" b="b"/>
            <a:pathLst>
              <a:path w="4444" h="55244">
                <a:moveTo>
                  <a:pt x="4279" y="0"/>
                </a:moveTo>
                <a:lnTo>
                  <a:pt x="2268" y="13588"/>
                </a:lnTo>
                <a:lnTo>
                  <a:pt x="882" y="27273"/>
                </a:lnTo>
                <a:lnTo>
                  <a:pt x="125" y="41005"/>
                </a:lnTo>
                <a:lnTo>
                  <a:pt x="0" y="54737"/>
                </a:lnTo>
              </a:path>
            </a:pathLst>
          </a:custGeom>
          <a:ln w="1219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00069" y="738377"/>
            <a:ext cx="41910" cy="69850"/>
          </a:xfrm>
          <a:custGeom>
            <a:avLst/>
            <a:gdLst/>
            <a:ahLst/>
            <a:cxnLst/>
            <a:rect l="l" t="t" r="r" b="b"/>
            <a:pathLst>
              <a:path w="41909" h="69850">
                <a:moveTo>
                  <a:pt x="41529" y="69723"/>
                </a:moveTo>
                <a:lnTo>
                  <a:pt x="32986" y="51113"/>
                </a:lnTo>
                <a:lnTo>
                  <a:pt x="23193" y="33242"/>
                </a:lnTo>
                <a:lnTo>
                  <a:pt x="12186" y="16180"/>
                </a:lnTo>
                <a:lnTo>
                  <a:pt x="0" y="0"/>
                </a:lnTo>
              </a:path>
            </a:pathLst>
          </a:custGeom>
          <a:ln w="1219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10407" y="781177"/>
            <a:ext cx="20320" cy="60325"/>
          </a:xfrm>
          <a:custGeom>
            <a:avLst/>
            <a:gdLst/>
            <a:ahLst/>
            <a:cxnLst/>
            <a:rect l="l" t="t" r="r" b="b"/>
            <a:pathLst>
              <a:path w="20319" h="60325">
                <a:moveTo>
                  <a:pt x="20066" y="60198"/>
                </a:moveTo>
                <a:lnTo>
                  <a:pt x="16377" y="44684"/>
                </a:lnTo>
                <a:lnTo>
                  <a:pt x="11795" y="29432"/>
                </a:lnTo>
                <a:lnTo>
                  <a:pt x="6332" y="14513"/>
                </a:lnTo>
                <a:lnTo>
                  <a:pt x="0" y="0"/>
                </a:lnTo>
              </a:path>
            </a:pathLst>
          </a:custGeom>
          <a:ln w="1219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14014" y="861823"/>
            <a:ext cx="73025" cy="58419"/>
          </a:xfrm>
          <a:custGeom>
            <a:avLst/>
            <a:gdLst/>
            <a:ahLst/>
            <a:cxnLst/>
            <a:rect l="l" t="t" r="r" b="b"/>
            <a:pathLst>
              <a:path w="73025" h="58419">
                <a:moveTo>
                  <a:pt x="72898" y="0"/>
                </a:moveTo>
                <a:lnTo>
                  <a:pt x="53399" y="12805"/>
                </a:lnTo>
                <a:lnTo>
                  <a:pt x="34734" y="26812"/>
                </a:lnTo>
                <a:lnTo>
                  <a:pt x="16926" y="41987"/>
                </a:lnTo>
                <a:lnTo>
                  <a:pt x="0" y="58292"/>
                </a:lnTo>
              </a:path>
            </a:pathLst>
          </a:custGeom>
          <a:ln w="12191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40251" y="1259077"/>
            <a:ext cx="13335" cy="61594"/>
          </a:xfrm>
          <a:custGeom>
            <a:avLst/>
            <a:gdLst/>
            <a:ahLst/>
            <a:cxnLst/>
            <a:rect l="l" t="t" r="r" b="b"/>
            <a:pathLst>
              <a:path w="13335" h="61594">
                <a:moveTo>
                  <a:pt x="0" y="61341"/>
                </a:moveTo>
                <a:lnTo>
                  <a:pt x="4075" y="46220"/>
                </a:lnTo>
                <a:lnTo>
                  <a:pt x="7556" y="30956"/>
                </a:lnTo>
                <a:lnTo>
                  <a:pt x="10465" y="15549"/>
                </a:lnTo>
                <a:lnTo>
                  <a:pt x="12826" y="0"/>
                </a:lnTo>
              </a:path>
            </a:pathLst>
          </a:custGeom>
          <a:ln w="12192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38476" y="1106804"/>
            <a:ext cx="21240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1905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Poor self image  Social isolation  Binge-eating</a:t>
            </a:r>
            <a:r>
              <a:rPr kumimoji="0" sz="16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disorder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83816" y="25096"/>
            <a:ext cx="37172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Consequences </a:t>
            </a:r>
            <a:r>
              <a:rPr dirty="0"/>
              <a:t>of</a:t>
            </a:r>
            <a:r>
              <a:rPr spc="-30" dirty="0"/>
              <a:t> </a:t>
            </a:r>
            <a:r>
              <a:rPr spc="-5" dirty="0"/>
              <a:t>obesity</a:t>
            </a:r>
          </a:p>
        </p:txBody>
      </p:sp>
      <p:sp>
        <p:nvSpPr>
          <p:cNvPr id="16" name="object 16"/>
          <p:cNvSpPr/>
          <p:nvPr/>
        </p:nvSpPr>
        <p:spPr>
          <a:xfrm>
            <a:off x="4178807" y="1269491"/>
            <a:ext cx="3922776" cy="495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90572" y="4674870"/>
            <a:ext cx="13061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Genu</a:t>
            </a:r>
            <a:r>
              <a:rPr kumimoji="0" sz="16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valgum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30628" y="2965783"/>
            <a:ext cx="1804035" cy="125984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832485" marR="0" lvl="0" indent="0" algn="l" defTabSz="914400" rtl="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Back</a:t>
            </a:r>
            <a:r>
              <a:rPr kumimoji="0" sz="16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pain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21690" marR="0" lvl="0" indent="0" algn="l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Coxa</a:t>
            </a:r>
            <a:r>
              <a:rPr kumimoji="0" sz="16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345440" algn="l" defTabSz="914400" rtl="0" eaLnBrk="1" fontAlgn="auto" latinLnBrk="0" hangingPunct="1">
              <a:lnSpc>
                <a:spcPct val="100000"/>
              </a:lnSpc>
              <a:spcBef>
                <a:spcPts val="1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Slipped</a:t>
            </a:r>
            <a:r>
              <a:rPr kumimoji="0" sz="16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capital  femoral</a:t>
            </a:r>
            <a:r>
              <a:rPr kumimoji="0" sz="16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epiphyses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69606" y="2172360"/>
            <a:ext cx="1774825" cy="2092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21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Hypertension  Sleep apnea  Hypoventilation 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Hyper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insulinemia  Insulin resistance  Dysmenorrhea  Early</a:t>
            </a:r>
            <a:r>
              <a:rPr kumimoji="0" sz="16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puberty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458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5691" y="25654"/>
            <a:ext cx="2707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5" dirty="0"/>
              <a:t>I</a:t>
            </a:r>
            <a:r>
              <a:rPr spc="-5" dirty="0"/>
              <a:t>ntensity </a:t>
            </a:r>
            <a:r>
              <a:rPr dirty="0"/>
              <a:t>and</a:t>
            </a:r>
            <a:r>
              <a:rPr spc="-65" dirty="0"/>
              <a:t> </a:t>
            </a:r>
            <a:r>
              <a:rPr spc="-15" dirty="0"/>
              <a:t>Time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745692" y="530098"/>
            <a:ext cx="8720455" cy="38523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hard and how long you</a:t>
            </a:r>
            <a:r>
              <a:rPr kumimoji="0" sz="2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6040" marR="0" lvl="0" indent="0" algn="l" defTabSz="914400" rtl="0" eaLnBrk="1" fontAlgn="auto" latinLnBrk="0" hangingPunct="1">
              <a:lnSpc>
                <a:spcPct val="100000"/>
              </a:lnSpc>
              <a:spcBef>
                <a:spcPts val="18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High-intensity Interval </a:t>
            </a:r>
            <a:r>
              <a:rPr kumimoji="0" sz="2400" b="0" i="1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r>
              <a:rPr kumimoji="0" sz="2400" b="0" i="1" u="none" strike="noStrike" kern="1200" cap="none" spc="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(HIIT)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3815" marR="5080" lvl="0" indent="0" algn="just" defTabSz="914400" rtl="0" eaLnBrk="1" fontAlgn="auto" latinLnBrk="0" hangingPunct="1">
              <a:lnSpc>
                <a:spcPct val="100000"/>
              </a:lnSpc>
              <a:spcBef>
                <a:spcPts val="20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studies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usually assess the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volume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mitochondria via 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microscopy,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activity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protein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content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mitochondrial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enzymes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(e.g.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citrate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synthase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succinate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dehydrogenase),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respiration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permeabilized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muscle ﬁbres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isolated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mitochondria (e.g. oxidative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phosphorylation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capacity).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3815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HIIT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induce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grater increase in citrate synthase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oxidative</a:t>
            </a:r>
            <a:r>
              <a:rPr kumimoji="0" sz="2000" b="0" i="0" u="none" strike="noStrike" kern="1200" cap="none" spc="4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phosphorylation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3815" marR="0" lvl="0" indent="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 moderate continuous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8388" y="6581344"/>
            <a:ext cx="18351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(Gibala et al., JP</a:t>
            </a:r>
            <a:r>
              <a:rPr kumimoji="0" sz="1400" b="0" i="1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3113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5692" y="1"/>
            <a:ext cx="4582795" cy="98742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ype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kind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 you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choose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91005" y="1432532"/>
            <a:ext cx="2169461" cy="4423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30893" y="1513315"/>
            <a:ext cx="2268534" cy="4266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27675" y="3193237"/>
            <a:ext cx="589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vs</a:t>
            </a:r>
            <a:endParaRPr kumimoji="0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682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0370" y="1604461"/>
            <a:ext cx="5643991" cy="4218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5692" y="1"/>
            <a:ext cx="4582795" cy="98742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spcBef>
                <a:spcPts val="815"/>
              </a:spcBef>
            </a:pPr>
            <a:r>
              <a:rPr sz="2800" spc="-10" dirty="0"/>
              <a:t>T</a:t>
            </a:r>
            <a:r>
              <a:rPr spc="-10" dirty="0"/>
              <a:t>ype</a:t>
            </a:r>
            <a:endParaRPr sz="2800"/>
          </a:p>
          <a:p>
            <a:pPr marL="12700">
              <a:spcBef>
                <a:spcPts val="615"/>
              </a:spcBef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What </a:t>
            </a:r>
            <a:r>
              <a:rPr b="0" spc="-5" dirty="0">
                <a:solidFill>
                  <a:srgbClr val="000000"/>
                </a:solidFill>
              </a:rPr>
              <a:t>kind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b="0" spc="-5" dirty="0">
                <a:solidFill>
                  <a:srgbClr val="000000"/>
                </a:solidFill>
              </a:rPr>
              <a:t>exercise you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</a:rPr>
              <a:t>choose</a:t>
            </a:r>
          </a:p>
        </p:txBody>
      </p:sp>
      <p:sp>
        <p:nvSpPr>
          <p:cNvPr id="4" name="object 4"/>
          <p:cNvSpPr/>
          <p:nvPr/>
        </p:nvSpPr>
        <p:spPr>
          <a:xfrm>
            <a:off x="8089392" y="509017"/>
            <a:ext cx="1411986" cy="20292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89392" y="2976373"/>
            <a:ext cx="1411986" cy="20307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8389" y="6581344"/>
            <a:ext cx="246189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(Lafortuna et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al.,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SJMSS</a:t>
            </a:r>
            <a:r>
              <a:rPr kumimoji="0" sz="1400" b="0" i="1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2010)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5908" y="1921281"/>
            <a:ext cx="269304" cy="30848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Energy Expenditure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(kcal/min)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25211" y="5501641"/>
            <a:ext cx="1965960" cy="368935"/>
          </a:xfrm>
          <a:custGeom>
            <a:avLst/>
            <a:gdLst/>
            <a:ahLst/>
            <a:cxnLst/>
            <a:rect l="l" t="t" r="r" b="b"/>
            <a:pathLst>
              <a:path w="1965960" h="368935">
                <a:moveTo>
                  <a:pt x="0" y="368808"/>
                </a:moveTo>
                <a:lnTo>
                  <a:pt x="1965960" y="368808"/>
                </a:lnTo>
                <a:lnTo>
                  <a:pt x="1965960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03952" y="5530697"/>
            <a:ext cx="17900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Heart Rate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(bpm)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13526" y="3719322"/>
            <a:ext cx="12700" cy="1449705"/>
          </a:xfrm>
          <a:custGeom>
            <a:avLst/>
            <a:gdLst/>
            <a:ahLst/>
            <a:cxnLst/>
            <a:rect l="l" t="t" r="r" b="b"/>
            <a:pathLst>
              <a:path w="12700" h="1449704">
                <a:moveTo>
                  <a:pt x="0" y="1449451"/>
                </a:moveTo>
                <a:lnTo>
                  <a:pt x="12700" y="0"/>
                </a:lnTo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13226" y="3937254"/>
            <a:ext cx="2406650" cy="9525"/>
          </a:xfrm>
          <a:custGeom>
            <a:avLst/>
            <a:gdLst/>
            <a:ahLst/>
            <a:cxnLst/>
            <a:rect l="l" t="t" r="r" b="b"/>
            <a:pathLst>
              <a:path w="2406650" h="9525">
                <a:moveTo>
                  <a:pt x="2406650" y="9525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13226" y="3719322"/>
            <a:ext cx="2406650" cy="9525"/>
          </a:xfrm>
          <a:custGeom>
            <a:avLst/>
            <a:gdLst/>
            <a:ahLst/>
            <a:cxnLst/>
            <a:rect l="l" t="t" r="r" b="b"/>
            <a:pathLst>
              <a:path w="2406650" h="9525">
                <a:moveTo>
                  <a:pt x="2406650" y="9525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034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2961" y="1561012"/>
            <a:ext cx="5552576" cy="4485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46264" y="1278636"/>
            <a:ext cx="1411986" cy="2029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3676" y="4447032"/>
            <a:ext cx="1411986" cy="20292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45692" y="1"/>
            <a:ext cx="4582795" cy="98742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spcBef>
                <a:spcPts val="815"/>
              </a:spcBef>
            </a:pPr>
            <a:r>
              <a:rPr sz="2800" spc="-10" dirty="0"/>
              <a:t>T</a:t>
            </a:r>
            <a:r>
              <a:rPr spc="-10" dirty="0"/>
              <a:t>ype</a:t>
            </a:r>
            <a:endParaRPr sz="2800"/>
          </a:p>
          <a:p>
            <a:pPr marL="12700">
              <a:spcBef>
                <a:spcPts val="615"/>
              </a:spcBef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What </a:t>
            </a:r>
            <a:r>
              <a:rPr b="0" spc="-5" dirty="0">
                <a:solidFill>
                  <a:srgbClr val="000000"/>
                </a:solidFill>
              </a:rPr>
              <a:t>kind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b="0" spc="-5" dirty="0">
                <a:solidFill>
                  <a:srgbClr val="000000"/>
                </a:solidFill>
              </a:rPr>
              <a:t>exercise you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</a:rPr>
              <a:t>choose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88389" y="6581344"/>
            <a:ext cx="246189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(Lafortuna et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al.,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SJMSS</a:t>
            </a:r>
            <a:r>
              <a:rPr kumimoji="0" sz="1400" b="0" i="1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2010)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1391" y="5692141"/>
            <a:ext cx="1967864" cy="31867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710" marR="0" lvl="0" indent="0" algn="l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Heart Rate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(bpm)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18931" y="2157578"/>
            <a:ext cx="269304" cy="26295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Fat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oxydation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rate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(g/min)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73673" y="3057905"/>
            <a:ext cx="0" cy="2184400"/>
          </a:xfrm>
          <a:custGeom>
            <a:avLst/>
            <a:gdLst/>
            <a:ahLst/>
            <a:cxnLst/>
            <a:rect l="l" t="t" r="r" b="b"/>
            <a:pathLst>
              <a:path h="2184400">
                <a:moveTo>
                  <a:pt x="0" y="218440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57194" y="3944874"/>
            <a:ext cx="2406650" cy="9525"/>
          </a:xfrm>
          <a:custGeom>
            <a:avLst/>
            <a:gdLst/>
            <a:ahLst/>
            <a:cxnLst/>
            <a:rect l="l" t="t" r="r" b="b"/>
            <a:pathLst>
              <a:path w="2406650" h="9525">
                <a:moveTo>
                  <a:pt x="2406650" y="9525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57194" y="2999994"/>
            <a:ext cx="2406650" cy="11430"/>
          </a:xfrm>
          <a:custGeom>
            <a:avLst/>
            <a:gdLst/>
            <a:ahLst/>
            <a:cxnLst/>
            <a:rect l="l" t="t" r="r" b="b"/>
            <a:pathLst>
              <a:path w="2406650" h="11430">
                <a:moveTo>
                  <a:pt x="2406650" y="11048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689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9621" y="1524557"/>
            <a:ext cx="5742268" cy="4330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5692" y="1"/>
            <a:ext cx="4582795" cy="98742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spcBef>
                <a:spcPts val="815"/>
              </a:spcBef>
            </a:pPr>
            <a:r>
              <a:rPr sz="2800" spc="-10" dirty="0"/>
              <a:t>T</a:t>
            </a:r>
            <a:r>
              <a:rPr spc="-10" dirty="0"/>
              <a:t>ype</a:t>
            </a:r>
            <a:endParaRPr sz="2800"/>
          </a:p>
          <a:p>
            <a:pPr marL="12700">
              <a:spcBef>
                <a:spcPts val="615"/>
              </a:spcBef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What </a:t>
            </a:r>
            <a:r>
              <a:rPr b="0" spc="-5" dirty="0">
                <a:solidFill>
                  <a:srgbClr val="000000"/>
                </a:solidFill>
              </a:rPr>
              <a:t>kind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b="0" spc="-5" dirty="0">
                <a:solidFill>
                  <a:srgbClr val="000000"/>
                </a:solidFill>
              </a:rPr>
              <a:t>exercise you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</a:rPr>
              <a:t>choose</a:t>
            </a:r>
          </a:p>
        </p:txBody>
      </p:sp>
      <p:sp>
        <p:nvSpPr>
          <p:cNvPr id="4" name="object 4"/>
          <p:cNvSpPr/>
          <p:nvPr/>
        </p:nvSpPr>
        <p:spPr>
          <a:xfrm>
            <a:off x="8157972" y="3366515"/>
            <a:ext cx="1411985" cy="2029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57972" y="341376"/>
            <a:ext cx="1411985" cy="20307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08733" y="1328928"/>
            <a:ext cx="368935" cy="4095115"/>
          </a:xfrm>
          <a:custGeom>
            <a:avLst/>
            <a:gdLst/>
            <a:ahLst/>
            <a:cxnLst/>
            <a:rect l="l" t="t" r="r" b="b"/>
            <a:pathLst>
              <a:path w="368935" h="4095115">
                <a:moveTo>
                  <a:pt x="0" y="4094988"/>
                </a:moveTo>
                <a:lnTo>
                  <a:pt x="368807" y="4094988"/>
                </a:lnTo>
                <a:lnTo>
                  <a:pt x="368807" y="0"/>
                </a:lnTo>
                <a:lnTo>
                  <a:pt x="0" y="0"/>
                </a:lnTo>
                <a:lnTo>
                  <a:pt x="0" y="40949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6780" y="1525168"/>
            <a:ext cx="269304" cy="38220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 Lactate concentration</a:t>
            </a:r>
            <a:r>
              <a:rPr kumimoji="0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(mmol/L)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41391" y="5585460"/>
            <a:ext cx="1967864" cy="367665"/>
          </a:xfrm>
          <a:custGeom>
            <a:avLst/>
            <a:gdLst/>
            <a:ahLst/>
            <a:cxnLst/>
            <a:rect l="l" t="t" r="r" b="b"/>
            <a:pathLst>
              <a:path w="1967864" h="367664">
                <a:moveTo>
                  <a:pt x="0" y="367283"/>
                </a:moveTo>
                <a:lnTo>
                  <a:pt x="1967484" y="367283"/>
                </a:lnTo>
                <a:lnTo>
                  <a:pt x="1967484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21402" y="5613298"/>
            <a:ext cx="17900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Heart Rate</a:t>
            </a: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(bpm)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88389" y="6581344"/>
            <a:ext cx="246189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(Lafortuna et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al.,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SJMSS</a:t>
            </a:r>
            <a:r>
              <a:rPr kumimoji="0" sz="1400" b="0" i="1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2010)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81521" y="3757422"/>
            <a:ext cx="11430" cy="1449705"/>
          </a:xfrm>
          <a:custGeom>
            <a:avLst/>
            <a:gdLst/>
            <a:ahLst/>
            <a:cxnLst/>
            <a:rect l="l" t="t" r="r" b="b"/>
            <a:pathLst>
              <a:path w="11429" h="1449704">
                <a:moveTo>
                  <a:pt x="0" y="1449451"/>
                </a:moveTo>
                <a:lnTo>
                  <a:pt x="11175" y="0"/>
                </a:lnTo>
              </a:path>
            </a:pathLst>
          </a:custGeom>
          <a:ln w="380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57195" y="4197858"/>
            <a:ext cx="2624455" cy="0"/>
          </a:xfrm>
          <a:custGeom>
            <a:avLst/>
            <a:gdLst/>
            <a:ahLst/>
            <a:cxnLst/>
            <a:rect l="l" t="t" r="r" b="b"/>
            <a:pathLst>
              <a:path w="2624454">
                <a:moveTo>
                  <a:pt x="2624073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57195" y="3757422"/>
            <a:ext cx="2630805" cy="9525"/>
          </a:xfrm>
          <a:custGeom>
            <a:avLst/>
            <a:gdLst/>
            <a:ahLst/>
            <a:cxnLst/>
            <a:rect l="l" t="t" r="r" b="b"/>
            <a:pathLst>
              <a:path w="2630804" h="9525">
                <a:moveTo>
                  <a:pt x="2630423" y="9525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173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8628" y="1887533"/>
            <a:ext cx="8833308" cy="3375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2124" y="2090928"/>
            <a:ext cx="928877" cy="1309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6073" y="3586988"/>
            <a:ext cx="3244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kcal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7568" y="2243709"/>
            <a:ext cx="12128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Fat oxidation</a:t>
            </a:r>
            <a:r>
              <a:rPr kumimoji="0" sz="12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(g)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05162" y="3726256"/>
            <a:ext cx="3244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kcal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7553" y="2608834"/>
            <a:ext cx="12128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Fat oxidation</a:t>
            </a:r>
            <a:r>
              <a:rPr kumimoji="0" sz="12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(g)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47901" y="3563111"/>
            <a:ext cx="5511165" cy="0"/>
          </a:xfrm>
          <a:custGeom>
            <a:avLst/>
            <a:gdLst/>
            <a:ahLst/>
            <a:cxnLst/>
            <a:rect l="l" t="t" r="r" b="b"/>
            <a:pathLst>
              <a:path w="5511165">
                <a:moveTo>
                  <a:pt x="5510784" y="0"/>
                </a:moveTo>
                <a:lnTo>
                  <a:pt x="0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14700" y="3575303"/>
            <a:ext cx="12700" cy="1155700"/>
          </a:xfrm>
          <a:custGeom>
            <a:avLst/>
            <a:gdLst/>
            <a:ahLst/>
            <a:cxnLst/>
            <a:rect l="l" t="t" r="r" b="b"/>
            <a:pathLst>
              <a:path w="12700" h="1155700">
                <a:moveTo>
                  <a:pt x="0" y="0"/>
                </a:moveTo>
                <a:lnTo>
                  <a:pt x="12192" y="1155192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58684" y="3589020"/>
            <a:ext cx="13970" cy="1155700"/>
          </a:xfrm>
          <a:custGeom>
            <a:avLst/>
            <a:gdLst/>
            <a:ahLst/>
            <a:cxnLst/>
            <a:rect l="l" t="t" r="r" b="b"/>
            <a:pathLst>
              <a:path w="13970" h="1155700">
                <a:moveTo>
                  <a:pt x="0" y="0"/>
                </a:moveTo>
                <a:lnTo>
                  <a:pt x="13715" y="1155191"/>
                </a:lnTo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11067" y="3425952"/>
            <a:ext cx="205740" cy="205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53529" y="3442716"/>
            <a:ext cx="205739" cy="204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88389" y="6581344"/>
            <a:ext cx="246189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(Lafortuna et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al.,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SJMSS</a:t>
            </a:r>
            <a:r>
              <a:rPr kumimoji="0" sz="1400" b="0" i="1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2010)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745692" y="1"/>
            <a:ext cx="4582795" cy="98742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spcBef>
                <a:spcPts val="815"/>
              </a:spcBef>
            </a:pPr>
            <a:r>
              <a:rPr sz="2800" spc="-10" dirty="0"/>
              <a:t>T</a:t>
            </a:r>
            <a:r>
              <a:rPr spc="-10" dirty="0"/>
              <a:t>ype</a:t>
            </a:r>
            <a:endParaRPr sz="2800"/>
          </a:p>
          <a:p>
            <a:pPr marL="12700">
              <a:spcBef>
                <a:spcPts val="615"/>
              </a:spcBef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What </a:t>
            </a:r>
            <a:r>
              <a:rPr b="0" spc="-5" dirty="0">
                <a:solidFill>
                  <a:srgbClr val="000000"/>
                </a:solidFill>
              </a:rPr>
              <a:t>kind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b="0" spc="-5" dirty="0">
                <a:solidFill>
                  <a:srgbClr val="000000"/>
                </a:solidFill>
              </a:rPr>
              <a:t>exercise you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</a:rPr>
              <a:t>choose</a:t>
            </a:r>
          </a:p>
        </p:txBody>
      </p:sp>
      <p:sp>
        <p:nvSpPr>
          <p:cNvPr id="15" name="object 15"/>
          <p:cNvSpPr/>
          <p:nvPr/>
        </p:nvSpPr>
        <p:spPr>
          <a:xfrm>
            <a:off x="9462517" y="2090928"/>
            <a:ext cx="928877" cy="13098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165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8389" y="6581344"/>
            <a:ext cx="246189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(Lafortuna et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al.,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SJMSS</a:t>
            </a:r>
            <a:r>
              <a:rPr kumimoji="0" sz="1400" b="0" i="1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2010)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5692" y="1"/>
            <a:ext cx="4582795" cy="98742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spcBef>
                <a:spcPts val="815"/>
              </a:spcBef>
            </a:pPr>
            <a:r>
              <a:rPr sz="2800" spc="-10" dirty="0"/>
              <a:t>T</a:t>
            </a:r>
            <a:r>
              <a:rPr spc="-10" dirty="0"/>
              <a:t>ype</a:t>
            </a:r>
            <a:endParaRPr sz="2800"/>
          </a:p>
          <a:p>
            <a:pPr marL="12700">
              <a:spcBef>
                <a:spcPts val="615"/>
              </a:spcBef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What </a:t>
            </a:r>
            <a:r>
              <a:rPr b="0" spc="-5" dirty="0">
                <a:solidFill>
                  <a:srgbClr val="000000"/>
                </a:solidFill>
              </a:rPr>
              <a:t>kind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b="0" spc="-5" dirty="0">
                <a:solidFill>
                  <a:srgbClr val="000000"/>
                </a:solidFill>
              </a:rPr>
              <a:t>exercise you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</a:rPr>
              <a:t>choose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45691" y="1713358"/>
            <a:ext cx="86880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similar Heart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Rate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Energy Expenditure and Fat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oxy  were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higher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and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Blood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Lactate concentration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was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lower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 during 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WALKING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 cycling, suggesting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cycling  imposes a greater metabolic contribution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the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 of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single active muscles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</a:t>
            </a:r>
            <a:r>
              <a:rPr kumimoji="0" sz="2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walking.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5692" y="4128007"/>
            <a:ext cx="1214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7033" y="4128007"/>
            <a:ext cx="72536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9120" algn="l"/>
                <a:tab pos="2836545" algn="l"/>
                <a:tab pos="4214495" algn="l"/>
                <a:tab pos="5542280" algn="l"/>
                <a:tab pos="651319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nclus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ons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seem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ically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relevant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88591" y="4493464"/>
            <a:ext cx="83439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 of multidisciplinary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weight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reduction  program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obese subjects and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the improvement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related metabolic</a:t>
            </a:r>
            <a:r>
              <a:rPr kumimoji="0" sz="2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disorders.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829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9441" y="718185"/>
            <a:ext cx="1801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b="0" spc="-15" dirty="0"/>
              <a:t>F</a:t>
            </a:r>
            <a:r>
              <a:rPr sz="2800" b="0" spc="-5" dirty="0"/>
              <a:t>r</a:t>
            </a:r>
            <a:r>
              <a:rPr sz="2800" b="0" spc="5" dirty="0"/>
              <a:t>e</a:t>
            </a:r>
            <a:r>
              <a:rPr sz="2800" b="0" spc="-5" dirty="0"/>
              <a:t>q</a:t>
            </a:r>
            <a:r>
              <a:rPr sz="2800" b="0" spc="5" dirty="0"/>
              <a:t>u</a:t>
            </a:r>
            <a:r>
              <a:rPr sz="2800" b="0" spc="-5" dirty="0"/>
              <a:t>e</a:t>
            </a:r>
            <a:r>
              <a:rPr sz="2800" b="0" spc="5" dirty="0"/>
              <a:t>n</a:t>
            </a:r>
            <a:r>
              <a:rPr sz="2800" b="0" dirty="0"/>
              <a:t>c</a:t>
            </a:r>
            <a:r>
              <a:rPr sz="2800" b="0" spc="-5" dirty="0"/>
              <a:t>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793240" y="1336929"/>
            <a:ext cx="8333740" cy="5141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2485" marR="0" lvl="0" indent="-287020" algn="l" defTabSz="914400" rtl="0" eaLnBrk="1" fontAlgn="auto" latinLnBrk="0" hangingPunct="1">
              <a:lnSpc>
                <a:spcPts val="187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832485" algn="l"/>
                <a:tab pos="833119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often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32485" marR="0" lvl="0" indent="-287020" algn="l" defTabSz="914400" rtl="0" eaLnBrk="1" fontAlgn="auto" latinLnBrk="0" hangingPunct="1">
              <a:lnSpc>
                <a:spcPts val="28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833119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 times a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week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ntensity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32485" marR="0" lvl="0" indent="-287020" algn="l" defTabSz="914400" rtl="0" eaLnBrk="1" fontAlgn="auto" latinLnBrk="0" hangingPunct="1">
              <a:lnSpc>
                <a:spcPts val="191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832485" algn="l"/>
                <a:tab pos="833119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hard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32485" marR="0" lvl="0" indent="-287020" algn="l" defTabSz="914400" rtl="0" eaLnBrk="1" fontAlgn="auto" latinLnBrk="0" hangingPunct="1">
              <a:lnSpc>
                <a:spcPts val="28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833119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60% HRmax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↓ Fat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32485" marR="0" lvl="0" indent="-287020" algn="l" defTabSz="914400" rtl="0" eaLnBrk="1" fontAlgn="auto" latinLnBrk="0" hangingPunct="1">
              <a:lnSpc>
                <a:spcPts val="28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833119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HIIT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↑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V’O</a:t>
            </a:r>
            <a:r>
              <a:rPr kumimoji="0" sz="2400" b="0" i="0" u="none" strike="noStrike" kern="1200" cap="none" spc="-7" normalizeH="0" baseline="-2083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 and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oxydation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rate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8900" marR="0" lvl="0" indent="0" algn="l" defTabSz="914400" rtl="0" eaLnBrk="1" fontAlgn="auto" latinLnBrk="0" hangingPunct="1">
              <a:lnSpc>
                <a:spcPts val="47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32485" marR="0" lvl="0" indent="-287020" algn="l" defTabSz="914400" rtl="0" eaLnBrk="1" fontAlgn="auto" latinLnBrk="0" hangingPunct="1">
              <a:lnSpc>
                <a:spcPts val="191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832485" algn="l"/>
                <a:tab pos="833119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 long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32485" marR="0" lvl="0" indent="-287020" algn="l" defTabSz="914400" rtl="0" eaLnBrk="1" fontAlgn="auto" latinLnBrk="0" hangingPunct="1">
              <a:lnSpc>
                <a:spcPts val="28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833119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45-60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 to ↓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Fat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32485" marR="0" lvl="0" indent="-287020" algn="l" defTabSz="914400" rtl="0" eaLnBrk="1" fontAlgn="auto" latinLnBrk="0" hangingPunct="1">
              <a:lnSpc>
                <a:spcPts val="28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833119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HIIT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(10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 min)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↑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V’O</a:t>
            </a:r>
            <a:r>
              <a:rPr kumimoji="0" sz="2400" b="0" i="0" u="none" strike="noStrike" kern="1200" cap="none" spc="-7" normalizeH="0" baseline="-2083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 and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oxydation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rate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8900" marR="0" lvl="0" indent="0" algn="l" defTabSz="914400" rtl="0" eaLnBrk="1" fontAlgn="auto" latinLnBrk="0" hangingPunct="1">
              <a:lnSpc>
                <a:spcPts val="47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ype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32485" marR="0" lvl="0" indent="-287020" algn="l" defTabSz="914400" rtl="0" eaLnBrk="1" fontAlgn="auto" latinLnBrk="0" hangingPunct="1">
              <a:lnSpc>
                <a:spcPts val="1905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832485" algn="l"/>
                <a:tab pos="833119" algn="l"/>
              </a:tabLst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 kind of exercise 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choose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32485" marR="0" lvl="0" indent="-287020" algn="l" defTabSz="914400" rtl="0" eaLnBrk="1" fontAlgn="auto" latinLnBrk="0" hangingPunct="1">
              <a:lnSpc>
                <a:spcPts val="33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>
                <a:tab pos="833119" algn="l"/>
              </a:tabLst>
              <a:defRPr/>
            </a:pP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Walking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5692" y="27178"/>
            <a:ext cx="18694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FITT</a:t>
            </a:r>
            <a:r>
              <a:rPr kumimoji="0" sz="2400" b="1" i="0" u="none" strike="noStrike" kern="1200" cap="none" spc="-1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formula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71788" y="5439155"/>
            <a:ext cx="1216152" cy="1059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86773" y="1083597"/>
            <a:ext cx="1198118" cy="950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07780" y="2505455"/>
            <a:ext cx="1342644" cy="1016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15628" y="3872484"/>
            <a:ext cx="726948" cy="986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98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0421" y="2156432"/>
            <a:ext cx="2169461" cy="4423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5691" y="25654"/>
            <a:ext cx="1070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spc="-10" dirty="0"/>
              <a:t>But….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709725" y="589942"/>
            <a:ext cx="4388485" cy="1452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-6985" algn="ctr" defTabSz="914400" rtl="0" eaLnBrk="1" fontAlgn="auto" latinLnBrk="0" hangingPunct="1">
              <a:lnSpc>
                <a:spcPct val="13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Girl,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100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1.75 m  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Walking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4.5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km/h for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</a:t>
            </a: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 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Burns 215 kcal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400" b="1" i="0" u="none" strike="noStrike" kern="1200" cap="none" spc="-7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400" b="1" i="0" u="none" strike="noStrike" kern="1200" cap="none" spc="5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63917" y="1058545"/>
            <a:ext cx="3361054" cy="97726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4445" marR="0" lvl="0" indent="0" algn="ctr" defTabSz="914400" rtl="0" eaLnBrk="1" fontAlgn="auto" latinLnBrk="0" hangingPunct="1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Croissant,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70 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212 kcal and 10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08139" y="2948907"/>
            <a:ext cx="2830878" cy="2843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523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00185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708525" y="422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992313" y="2009775"/>
            <a:ext cx="8280400" cy="311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Nota bene.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Camminando si consuma 1 caloria per Kg di peso per ogni chilometro percorso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Esempio.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90 Kg x 5 Km = 450 calorie.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In 10 giorni 4500 calorie, 500 grammi di peso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378003" y="182564"/>
            <a:ext cx="736455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+mn-cs"/>
              </a:rPr>
              <a:t>L’attività fisica riduce il grasso corporeo </a:t>
            </a:r>
          </a:p>
        </p:txBody>
      </p:sp>
    </p:spTree>
    <p:extLst>
      <p:ext uri="{BB962C8B-B14F-4D97-AF65-F5344CB8AC3E}">
        <p14:creationId xmlns:p14="http://schemas.microsoft.com/office/powerpoint/2010/main" val="361553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8054" y="785057"/>
            <a:ext cx="5037400" cy="5499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83816" y="25096"/>
            <a:ext cx="37172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Consequences </a:t>
            </a:r>
            <a:r>
              <a:rPr dirty="0"/>
              <a:t>of</a:t>
            </a:r>
            <a:r>
              <a:rPr spc="-30" dirty="0"/>
              <a:t> </a:t>
            </a:r>
            <a:r>
              <a:rPr spc="-5" dirty="0"/>
              <a:t>obesity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88388" y="6581344"/>
            <a:ext cx="22796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(Salvadego et al., JAP</a:t>
            </a:r>
            <a:r>
              <a:rPr kumimoji="0" sz="1400" b="0" i="1" u="none" strike="noStrike" kern="1200" cap="none" spc="-1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2010)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1153" y="914781"/>
            <a:ext cx="326644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CLE: Costant Load</a:t>
            </a:r>
            <a:r>
              <a:rPr kumimoji="0" sz="20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  OB: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Obese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CTRL: Controlo</a:t>
            </a:r>
            <a:r>
              <a:rPr kumimoji="0" sz="20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group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X% of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V’O</a:t>
            </a:r>
            <a:r>
              <a:rPr kumimoji="0" sz="1950" b="0" i="0" u="none" strike="noStrike" kern="1200" cap="none" spc="0" normalizeH="0" baseline="-2136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26554" y="3048458"/>
            <a:ext cx="2948305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Higher slow component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 OB adolescents should  negatively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affect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exercise  tolerance and suggest an  impairment of skeletal  muscle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oxidative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metabolism.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218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3816" y="25096"/>
            <a:ext cx="37172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Consequences </a:t>
            </a:r>
            <a:r>
              <a:rPr dirty="0"/>
              <a:t>of</a:t>
            </a:r>
            <a:r>
              <a:rPr spc="-30" dirty="0"/>
              <a:t> </a:t>
            </a:r>
            <a:r>
              <a:rPr spc="-5" dirty="0"/>
              <a:t>obesity</a:t>
            </a:r>
          </a:p>
        </p:txBody>
      </p:sp>
      <p:sp>
        <p:nvSpPr>
          <p:cNvPr id="3" name="object 3"/>
          <p:cNvSpPr/>
          <p:nvPr/>
        </p:nvSpPr>
        <p:spPr>
          <a:xfrm>
            <a:off x="7932356" y="1621505"/>
            <a:ext cx="2373756" cy="4002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11452" y="2782905"/>
            <a:ext cx="6274453" cy="3744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31719" y="3823462"/>
            <a:ext cx="3556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160</a:t>
            </a:r>
            <a:r>
              <a:rPr kumimoji="0" sz="900" b="1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1670" y="3823462"/>
            <a:ext cx="3556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130</a:t>
            </a:r>
            <a:r>
              <a:rPr kumimoji="0" sz="9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88228" y="3823462"/>
            <a:ext cx="3556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160</a:t>
            </a:r>
            <a:r>
              <a:rPr kumimoji="0" sz="900" b="1" i="0" u="none" strike="noStrike" kern="120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55307" y="3823462"/>
            <a:ext cx="3556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130</a:t>
            </a:r>
            <a:r>
              <a:rPr kumimoji="0" sz="9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3969" y="5754421"/>
            <a:ext cx="2921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49</a:t>
            </a:r>
            <a:r>
              <a:rPr kumimoji="0" sz="900" b="1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81069" y="5754421"/>
            <a:ext cx="2921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48</a:t>
            </a:r>
            <a:r>
              <a:rPr kumimoji="0" sz="9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91276" y="5732171"/>
            <a:ext cx="2921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49</a:t>
            </a:r>
            <a:r>
              <a:rPr kumimoji="0" sz="900" b="1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67753" y="5732171"/>
            <a:ext cx="2921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48</a:t>
            </a:r>
            <a:r>
              <a:rPr kumimoji="0" sz="9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57210" y="557844"/>
            <a:ext cx="3293775" cy="21699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88389" y="6581344"/>
            <a:ext cx="209232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(Lazzer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al., EJAP</a:t>
            </a:r>
            <a:r>
              <a:rPr kumimoji="0" sz="1400" b="0" i="1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2013)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080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45892" y="858299"/>
            <a:ext cx="5019026" cy="4888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9047" y="5568697"/>
            <a:ext cx="508000" cy="262255"/>
          </a:xfrm>
          <a:custGeom>
            <a:avLst/>
            <a:gdLst/>
            <a:ahLst/>
            <a:cxnLst/>
            <a:rect l="l" t="t" r="r" b="b"/>
            <a:pathLst>
              <a:path w="508000" h="262254">
                <a:moveTo>
                  <a:pt x="0" y="262127"/>
                </a:moveTo>
                <a:lnTo>
                  <a:pt x="507491" y="262127"/>
                </a:lnTo>
                <a:lnTo>
                  <a:pt x="507491" y="0"/>
                </a:lnTo>
                <a:lnTo>
                  <a:pt x="0" y="0"/>
                </a:lnTo>
                <a:lnTo>
                  <a:pt x="0" y="262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8678" y="5599278"/>
            <a:ext cx="3448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MET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2013" y="5749849"/>
            <a:ext cx="8672830" cy="107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Energy cost (Metabolic Equivalent, MET) of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activities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obese adolescents</a:t>
            </a:r>
            <a:r>
              <a:rPr kumimoji="0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 free-living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conditions.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8745" marR="0" lvl="0" indent="0" algn="l" defTabSz="914400" rtl="0" eaLnBrk="1" fontAlgn="auto" latinLnBrk="0" hangingPunct="1">
              <a:lnSpc>
                <a:spcPct val="100000"/>
              </a:lnSpc>
              <a:spcBef>
                <a:spcPts val="1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(Lazzer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al., JEI</a:t>
            </a:r>
            <a:r>
              <a:rPr kumimoji="0" sz="1400" b="0" i="1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2009)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30132" y="5135117"/>
            <a:ext cx="8388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 </a:t>
            </a:r>
            <a:r>
              <a:rPr kumimoji="0" sz="12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±</a:t>
            </a:r>
            <a:r>
              <a:rPr kumimoji="0" sz="12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sd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83817" y="57100"/>
            <a:ext cx="36506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Daily energy</a:t>
            </a:r>
            <a:r>
              <a:rPr spc="-15" dirty="0"/>
              <a:t> </a:t>
            </a:r>
            <a:r>
              <a:rPr spc="-5" dirty="0"/>
              <a:t>expenditure</a:t>
            </a:r>
          </a:p>
        </p:txBody>
      </p:sp>
    </p:spTree>
    <p:extLst>
      <p:ext uri="{BB962C8B-B14F-4D97-AF65-F5344CB8AC3E}">
        <p14:creationId xmlns:p14="http://schemas.microsoft.com/office/powerpoint/2010/main" val="72643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7526" y="818581"/>
            <a:ext cx="5023302" cy="4529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34456" y="5181601"/>
            <a:ext cx="506095" cy="262255"/>
          </a:xfrm>
          <a:custGeom>
            <a:avLst/>
            <a:gdLst/>
            <a:ahLst/>
            <a:cxnLst/>
            <a:rect l="l" t="t" r="r" b="b"/>
            <a:pathLst>
              <a:path w="506095" h="262254">
                <a:moveTo>
                  <a:pt x="0" y="262128"/>
                </a:moveTo>
                <a:lnTo>
                  <a:pt x="505968" y="262128"/>
                </a:lnTo>
                <a:lnTo>
                  <a:pt x="505968" y="0"/>
                </a:lnTo>
                <a:lnTo>
                  <a:pt x="0" y="0"/>
                </a:lnTo>
                <a:lnTo>
                  <a:pt x="0" y="262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3451" y="5211267"/>
            <a:ext cx="34480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4439" y="5468823"/>
            <a:ext cx="9010650" cy="135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Energy cost (Metabolic Equivalent, MET) of sport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activities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light (□),</a:t>
            </a:r>
            <a:r>
              <a:rPr kumimoji="0" sz="20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moderate  (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■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), and high intensity</a:t>
            </a:r>
            <a:r>
              <a:rPr kumimoji="0" sz="2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(■).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6040" marR="0" lvl="0" indent="0" algn="l" defTabSz="914400" rtl="0" eaLnBrk="1" fontAlgn="auto" latinLnBrk="0" hangingPunct="1">
              <a:lnSpc>
                <a:spcPct val="100000"/>
              </a:lnSpc>
              <a:spcBef>
                <a:spcPts val="14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(Vermorel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al., RND</a:t>
            </a:r>
            <a:r>
              <a:rPr kumimoji="0" sz="14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2005)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49309" y="4764735"/>
            <a:ext cx="8388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mean </a:t>
            </a:r>
            <a:r>
              <a:rPr kumimoji="0" sz="1200" b="0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±</a:t>
            </a:r>
            <a:r>
              <a:rPr kumimoji="0" sz="1200" b="0" i="1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sd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83817" y="57100"/>
            <a:ext cx="36506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Daily energy</a:t>
            </a:r>
            <a:r>
              <a:rPr spc="-15" dirty="0"/>
              <a:t> </a:t>
            </a:r>
            <a:r>
              <a:rPr spc="-5" dirty="0"/>
              <a:t>expenditure</a:t>
            </a:r>
          </a:p>
        </p:txBody>
      </p:sp>
    </p:spTree>
    <p:extLst>
      <p:ext uri="{BB962C8B-B14F-4D97-AF65-F5344CB8AC3E}">
        <p14:creationId xmlns:p14="http://schemas.microsoft.com/office/powerpoint/2010/main" val="302754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3145" y="1220899"/>
            <a:ext cx="8364691" cy="3187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21778" y="4750272"/>
            <a:ext cx="4308562" cy="1169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2739" y="63753"/>
            <a:ext cx="2989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Basal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metabolic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rate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4815" y="641681"/>
            <a:ext cx="78879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Predicting equation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Basal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Metaboic Rate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children and</a:t>
            </a:r>
            <a:r>
              <a:rPr kumimoji="0" sz="1800" b="1" i="0" u="none" strike="noStrike" kern="1200" cap="none" spc="9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adolescents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8389" y="6581344"/>
            <a:ext cx="22548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(Lazzer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al., Obesity</a:t>
            </a:r>
            <a:r>
              <a:rPr kumimoji="0" sz="1400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2009)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74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8741" y="1630660"/>
            <a:ext cx="8059311" cy="2911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95977" y="1179936"/>
            <a:ext cx="8026459" cy="375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2739" y="63753"/>
            <a:ext cx="2989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Basal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metabolic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rate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4815" y="641681"/>
            <a:ext cx="58178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Predicting equation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Basal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Metaboic Rate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800" b="1" i="0" u="none" strike="noStrike" kern="1200" cap="none" spc="5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adults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51963" y="4767151"/>
            <a:ext cx="4200964" cy="1224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8389" y="6581344"/>
            <a:ext cx="22548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(Lazzer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al., Obesity</a:t>
            </a:r>
            <a:r>
              <a:rPr kumimoji="0" sz="1400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2009)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07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8506" y="999568"/>
            <a:ext cx="4895129" cy="6676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27448" y="1071372"/>
            <a:ext cx="3915410" cy="524510"/>
          </a:xfrm>
          <a:custGeom>
            <a:avLst/>
            <a:gdLst/>
            <a:ahLst/>
            <a:cxnLst/>
            <a:rect l="l" t="t" r="r" b="b"/>
            <a:pathLst>
              <a:path w="3915409" h="524510">
                <a:moveTo>
                  <a:pt x="0" y="524255"/>
                </a:moveTo>
                <a:lnTo>
                  <a:pt x="3915155" y="524255"/>
                </a:lnTo>
                <a:lnTo>
                  <a:pt x="3915155" y="0"/>
                </a:lnTo>
                <a:lnTo>
                  <a:pt x="0" y="0"/>
                </a:lnTo>
                <a:lnTo>
                  <a:pt x="0" y="524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8388" y="1096137"/>
            <a:ext cx="8331834" cy="5821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31185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(BMR · MET ·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duration)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5095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N corresponds to the number of activities, DEE (kcal), BMR</a:t>
            </a:r>
            <a:r>
              <a:rPr kumimoji="0" sz="2000" b="0" i="0" u="none" strike="noStrike" kern="1200" cap="none" spc="-2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(basal  metabolic rate, kcal/min), and duration of activity in</a:t>
            </a:r>
            <a:r>
              <a:rPr kumimoji="0" sz="20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min.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509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estimate that a boy with a BMR of 1.3</a:t>
            </a:r>
            <a:r>
              <a:rPr kumimoji="0" sz="2000" b="0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(kcal/min):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7995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67995" algn="l"/>
                <a:tab pos="46863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sleeps for 540 min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(MET: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0.93)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7995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67995" algn="l"/>
                <a:tab pos="46863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dresses for 60min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(MET:</a:t>
            </a:r>
            <a:r>
              <a:rPr kumimoji="0" sz="200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2.05)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7995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67995" algn="l"/>
                <a:tab pos="46863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eats for 120min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(MET:</a:t>
            </a:r>
            <a:r>
              <a:rPr kumimoji="0" sz="2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1.75)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7995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67995" algn="l"/>
                <a:tab pos="46863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stays at school for 420 min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(MET:</a:t>
            </a:r>
            <a:r>
              <a:rPr kumimoji="0" sz="20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1.65)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7995" marR="0" lvl="0" indent="-343535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67995" algn="l"/>
                <a:tab pos="46863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watches television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180min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(MET: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1.57)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7995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7995" algn="l"/>
                <a:tab pos="468630" algn="l"/>
              </a:tabLst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walks for 60min </a:t>
            </a:r>
            <a:r>
              <a:rPr kumimoji="0" sz="2000" b="1" i="0" u="none" strike="noStrike" kern="1200" cap="none" spc="-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(MET:</a:t>
            </a:r>
            <a:r>
              <a:rPr kumimoji="0" sz="2000" b="1" i="0" u="none" strike="noStrike" kern="1200" cap="none" spc="-1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5.46)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67995" marR="0" lvl="0" indent="-3435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7995" algn="l"/>
                <a:tab pos="468630" algn="l"/>
              </a:tabLst>
              <a:defRPr/>
            </a:pP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cycles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60min </a:t>
            </a:r>
            <a:r>
              <a:rPr kumimoji="0" sz="2000" b="1" i="0" u="none" strike="noStrike" kern="1200" cap="none" spc="-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(MET:</a:t>
            </a:r>
            <a:r>
              <a:rPr kumimoji="0" sz="2000" b="1" i="0" u="none" strike="noStrike" kern="1200" cap="none" spc="-6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3.75)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50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burns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3060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kcal/day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(Vermorel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</a:t>
            </a:r>
            <a:r>
              <a:rPr kumimoji="0" sz="14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al., RND</a:t>
            </a:r>
            <a:r>
              <a:rPr kumimoji="0" sz="14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2005)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83817" y="57100"/>
            <a:ext cx="36506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Daily energy</a:t>
            </a:r>
            <a:r>
              <a:rPr spc="-15" dirty="0"/>
              <a:t> </a:t>
            </a:r>
            <a:r>
              <a:rPr spc="-5" dirty="0"/>
              <a:t>expenditure</a:t>
            </a:r>
          </a:p>
        </p:txBody>
      </p:sp>
    </p:spTree>
    <p:extLst>
      <p:ext uri="{BB962C8B-B14F-4D97-AF65-F5344CB8AC3E}">
        <p14:creationId xmlns:p14="http://schemas.microsoft.com/office/powerpoint/2010/main" val="65397632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1172</Words>
  <Application>Microsoft Office PowerPoint</Application>
  <PresentationFormat>Widescreen</PresentationFormat>
  <Paragraphs>246</Paragraphs>
  <Slides>29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29</vt:i4>
      </vt:variant>
    </vt:vector>
  </HeadingPairs>
  <TitlesOfParts>
    <vt:vector size="39" baseType="lpstr">
      <vt:lpstr>Microsoft YaHei</vt:lpstr>
      <vt:lpstr>Arial</vt:lpstr>
      <vt:lpstr>Calibri</vt:lpstr>
      <vt:lpstr>Segoe UI</vt:lpstr>
      <vt:lpstr>Times New Roman</vt:lpstr>
      <vt:lpstr>3_Office Theme</vt:lpstr>
      <vt:lpstr>4_Office Theme</vt:lpstr>
      <vt:lpstr>Office Theme</vt:lpstr>
      <vt:lpstr>1_Office Theme</vt:lpstr>
      <vt:lpstr>2_Tema di Office</vt:lpstr>
      <vt:lpstr>Lezione SC. Motorie magistrale del 17 Aprile 2020</vt:lpstr>
      <vt:lpstr>Consequences of obesity</vt:lpstr>
      <vt:lpstr>Consequences of obesity</vt:lpstr>
      <vt:lpstr>Consequences of obesity</vt:lpstr>
      <vt:lpstr>Daily energy expenditure</vt:lpstr>
      <vt:lpstr>Daily energy expenditure</vt:lpstr>
      <vt:lpstr>Presentazione standard di PowerPoint</vt:lpstr>
      <vt:lpstr>Presentazione standard di PowerPoint</vt:lpstr>
      <vt:lpstr>Daily energy expenditure</vt:lpstr>
      <vt:lpstr>Frequency</vt:lpstr>
      <vt:lpstr>Intensity</vt:lpstr>
      <vt:lpstr>Intensity How hard you exercise</vt:lpstr>
      <vt:lpstr>Intensity</vt:lpstr>
      <vt:lpstr>Intensity How hard you exercise</vt:lpstr>
      <vt:lpstr>Intensity</vt:lpstr>
      <vt:lpstr>Intensity How hard you exercise</vt:lpstr>
      <vt:lpstr>Intensity How hard you exercise</vt:lpstr>
      <vt:lpstr>Time How long you exercise</vt:lpstr>
      <vt:lpstr>Intensity and Time</vt:lpstr>
      <vt:lpstr>Intensity and Time</vt:lpstr>
      <vt:lpstr>Presentazione standard di PowerPoint</vt:lpstr>
      <vt:lpstr>Type What kind of exercise you choose</vt:lpstr>
      <vt:lpstr>Type What kind of exercise you choose</vt:lpstr>
      <vt:lpstr>Type What kind of exercise you choose</vt:lpstr>
      <vt:lpstr>Type What kind of exercise you choose</vt:lpstr>
      <vt:lpstr>Type What kind of exercise you choose</vt:lpstr>
      <vt:lpstr>Frequency</vt:lpstr>
      <vt:lpstr>But….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2</cp:revision>
  <dcterms:created xsi:type="dcterms:W3CDTF">2020-04-30T10:45:36Z</dcterms:created>
  <dcterms:modified xsi:type="dcterms:W3CDTF">2020-04-30T10:46:35Z</dcterms:modified>
</cp:coreProperties>
</file>