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74" r:id="rId6"/>
    <p:sldId id="275" r:id="rId7"/>
    <p:sldId id="258" r:id="rId8"/>
    <p:sldId id="268" r:id="rId9"/>
    <p:sldId id="261" r:id="rId10"/>
    <p:sldId id="273" r:id="rId11"/>
    <p:sldId id="262" r:id="rId12"/>
    <p:sldId id="263" r:id="rId13"/>
    <p:sldId id="277" r:id="rId14"/>
    <p:sldId id="264" r:id="rId15"/>
    <p:sldId id="265" r:id="rId16"/>
    <p:sldId id="278" r:id="rId17"/>
    <p:sldId id="279" r:id="rId18"/>
    <p:sldId id="266" r:id="rId19"/>
    <p:sldId id="267" r:id="rId20"/>
    <p:sldId id="281" r:id="rId21"/>
    <p:sldId id="259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0" r:id="rId38"/>
    <p:sldId id="282" r:id="rId39"/>
    <p:sldId id="260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523683990773327E-2"/>
          <c:y val="2.4446541026166533E-2"/>
          <c:w val="0.94164796112514282"/>
          <c:h val="0.909770051403153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calo percentule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5C-4218-B38E-2D47A2401D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5C-4218-B38E-2D47A2401D1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5C-4218-B38E-2D47A2401D10}"/>
              </c:ext>
            </c:extLst>
          </c:dPt>
          <c:cat>
            <c:strRef>
              <c:f>Sheet1!$B$1:$E$1</c:f>
              <c:strCache>
                <c:ptCount val="4"/>
                <c:pt idx="0">
                  <c:v>cancro del colon</c:v>
                </c:pt>
                <c:pt idx="1">
                  <c:v>ictus</c:v>
                </c:pt>
                <c:pt idx="2">
                  <c:v>mal. coronarica</c:v>
                </c:pt>
                <c:pt idx="3">
                  <c:v>diabete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C-4218-B38E-2D47A2401D1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strRef>
              <c:f>Sheet1!$B$1:$E$1</c:f>
              <c:strCache>
                <c:ptCount val="4"/>
                <c:pt idx="0">
                  <c:v>cancro del colon</c:v>
                </c:pt>
                <c:pt idx="1">
                  <c:v>ictus</c:v>
                </c:pt>
                <c:pt idx="2">
                  <c:v>mal. coronarica</c:v>
                </c:pt>
                <c:pt idx="3">
                  <c:v>diabete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5C-4218-B38E-2D47A2401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55159024"/>
        <c:axId val="1"/>
        <c:axId val="0"/>
      </c:bar3DChart>
      <c:catAx>
        <c:axId val="15515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515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183622828784122E-2"/>
          <c:y val="4.5023696682464455E-2"/>
          <c:w val="0.73945409429280395"/>
          <c:h val="0.822274881516587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soggetti sani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4.5</c:v>
                </c:pt>
                <c:pt idx="1">
                  <c:v>2.5</c:v>
                </c:pt>
                <c:pt idx="2">
                  <c:v>1.8</c:v>
                </c:pt>
                <c:pt idx="3">
                  <c:v>1.3</c:v>
                </c:pt>
                <c:pt idx="4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728-4641-85BF-08A7A52B2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121784"/>
        <c:axId val="1"/>
        <c:axId val="0"/>
      </c:bar3DChart>
      <c:catAx>
        <c:axId val="15712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71217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109181141439205E-2"/>
          <c:y val="5.2132701421800945E-2"/>
          <c:w val="0.72456575682382129"/>
          <c:h val="0.819905213270142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cardiopatici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4.2</c:v>
                </c:pt>
                <c:pt idx="1">
                  <c:v>3</c:v>
                </c:pt>
                <c:pt idx="2">
                  <c:v>2.2000000000000002</c:v>
                </c:pt>
                <c:pt idx="3">
                  <c:v>1.7</c:v>
                </c:pt>
                <c:pt idx="4">
                  <c:v>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E145-495C-845E-4E86C6298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355440"/>
        <c:axId val="1"/>
        <c:axId val="0"/>
      </c:bar3DChart>
      <c:catAx>
        <c:axId val="14935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935544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78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889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95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2174A-5953-4C0E-AD13-B7FE82F2C4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192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52112-61EA-439C-AA78-338189C1C6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869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7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04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4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10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56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5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75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BAD66-5F99-40D0-B57A-A2763DE0DF4A}" type="datetimeFigureOut">
              <a:rPr lang="it-IT" smtClean="0"/>
              <a:t>16/03/2020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B9E82-637A-4A42-950B-360809FA0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89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81396"/>
            <a:ext cx="9144000" cy="2576946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L.M. 67 anno secondo semestre 2019-2020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Prof. Gianni Mazzoni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646814"/>
            <a:ext cx="9144000" cy="172904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1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/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Che informazioni possiamo dedurre dall’osservazione di questa figura che schematizza i contenuti della pubblicazione di Blair :</a:t>
            </a:r>
          </a:p>
          <a:p>
            <a:endParaRPr lang="it-IT" dirty="0"/>
          </a:p>
          <a:p>
            <a:r>
              <a:rPr lang="it-IT" dirty="0" smtClean="0"/>
              <a:t>Chi ha valori di fitness più alti ha una probabilità di morte più bassa indipendentemente dai fattori di rischio presi in esame.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2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60351"/>
            <a:ext cx="767715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74787" name="Picture 3" descr="Im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4227" y="1528764"/>
            <a:ext cx="7444395" cy="5140325"/>
          </a:xfr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612213" y="457200"/>
            <a:ext cx="8482208" cy="66690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lezione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Changes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physical fitness and all-cause mortality. A prospective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of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and unhealthy men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Blair SN et al. JAMA 1995, 273:1093-1098 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it-IT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it-I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50625239"/>
              </p:ext>
            </p:extLst>
          </p:nvPr>
        </p:nvGraphicFramePr>
        <p:xfrm>
          <a:off x="6749935" y="1106488"/>
          <a:ext cx="5137265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6200000">
            <a:off x="4908359" y="3002747"/>
            <a:ext cx="3432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      percento evitabilità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06"/>
            <a:ext cx="6476708" cy="60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grafico 3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6301047" y="1820487"/>
            <a:ext cx="5281353" cy="43724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0487"/>
            <a:ext cx="5691447" cy="437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5952499"/>
              </p:ext>
            </p:extLst>
          </p:nvPr>
        </p:nvGraphicFramePr>
        <p:xfrm>
          <a:off x="2307705" y="14224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14801" y="5516563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Capacità di esercizio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 rot="16200000">
            <a:off x="89571" y="2084718"/>
            <a:ext cx="436354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Rischio relativo di morte</a:t>
            </a:r>
          </a:p>
          <a:p>
            <a:pPr eaLnBrk="1" hangingPunct="1"/>
            <a:endParaRPr lang="it-IT" altLang="it-IT" sz="5400" i="0" dirty="0">
              <a:latin typeface="Times New Roman" panose="02020603050405020304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070725" y="16764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chemeClr val="bg1"/>
                </a:solidFill>
                <a:latin typeface="Times New Roman" panose="02020603050405020304" pitchFamily="18" charset="0"/>
              </a:rPr>
              <a:t>Soggetti sani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5051" y="6308726"/>
            <a:ext cx="4481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 dirty="0"/>
              <a:t>Myers J. et al. New </a:t>
            </a:r>
            <a:r>
              <a:rPr lang="it-IT" altLang="it-IT" b="1" i="0" dirty="0" err="1"/>
              <a:t>Engl</a:t>
            </a:r>
            <a:r>
              <a:rPr lang="it-IT" altLang="it-IT" b="1" i="0" dirty="0"/>
              <a:t> J </a:t>
            </a:r>
            <a:r>
              <a:rPr lang="it-IT" altLang="it-IT" b="1" i="0" dirty="0" err="1"/>
              <a:t>Med</a:t>
            </a:r>
            <a:r>
              <a:rPr lang="it-IT" altLang="it-IT" b="1" i="0" dirty="0"/>
              <a:t>, 2002</a:t>
            </a:r>
            <a:endParaRPr lang="en-GB" altLang="it-IT" b="1" i="0" dirty="0"/>
          </a:p>
        </p:txBody>
      </p:sp>
    </p:spTree>
    <p:extLst>
      <p:ext uri="{BB962C8B-B14F-4D97-AF65-F5344CB8AC3E}">
        <p14:creationId xmlns:p14="http://schemas.microsoft.com/office/powerpoint/2010/main" val="11802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078361"/>
              </p:ext>
            </p:extLst>
          </p:nvPr>
        </p:nvGraphicFramePr>
        <p:xfrm>
          <a:off x="2890925" y="984250"/>
          <a:ext cx="8683625" cy="45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800601" y="5589588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rgbClr val="FF0000"/>
                </a:solidFill>
                <a:latin typeface="Times New Roman" panose="02020603050405020304" pitchFamily="18" charset="0"/>
              </a:rPr>
              <a:t>Capacità di esercizio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6200000">
            <a:off x="1016088" y="2814638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solidFill>
                  <a:srgbClr val="FF0000"/>
                </a:solidFill>
              </a:rPr>
              <a:t>Rischio relativo di morte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086600" y="609600"/>
            <a:ext cx="286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i="0" dirty="0">
                <a:latin typeface="Times New Roman" panose="02020603050405020304" pitchFamily="18" charset="0"/>
              </a:rPr>
              <a:t>Soggetti cardiopatici</a:t>
            </a:r>
            <a:endParaRPr lang="it-IT" altLang="it-IT" sz="5400" i="0" dirty="0">
              <a:latin typeface="Times New Roman" panose="02020603050405020304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224338" y="6308726"/>
            <a:ext cx="412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i="0"/>
              <a:t>Myers J. et al. New Engl J Med, 2002</a:t>
            </a:r>
            <a:endParaRPr lang="en-GB" altLang="it-IT" b="1" i="0"/>
          </a:p>
        </p:txBody>
      </p:sp>
    </p:spTree>
    <p:extLst>
      <p:ext uri="{BB962C8B-B14F-4D97-AF65-F5344CB8AC3E}">
        <p14:creationId xmlns:p14="http://schemas.microsoft.com/office/powerpoint/2010/main" val="23759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grafico 3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1197033" y="1600200"/>
            <a:ext cx="96178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grafico 4"/>
          <p:cNvPicPr>
            <a:picLocks noGrp="1" noChangeAspect="1"/>
          </p:cNvPicPr>
          <p:nvPr>
            <p:ph type="chart" idx="1"/>
          </p:nvPr>
        </p:nvPicPr>
        <p:blipFill>
          <a:blip r:embed="rId2"/>
          <a:stretch>
            <a:fillRect/>
          </a:stretch>
        </p:blipFill>
        <p:spPr>
          <a:xfrm>
            <a:off x="5935286" y="1496292"/>
            <a:ext cx="4563689" cy="5295206"/>
          </a:xfrm>
          <a:prstGeom prst="rect">
            <a:avLst/>
          </a:prstGeom>
        </p:spPr>
      </p:pic>
      <p:sp>
        <p:nvSpPr>
          <p:cNvPr id="4" name="Segnaposto grafico 2"/>
          <p:cNvSpPr txBox="1">
            <a:spLocks/>
          </p:cNvSpPr>
          <p:nvPr/>
        </p:nvSpPr>
        <p:spPr>
          <a:xfrm>
            <a:off x="609600" y="1566950"/>
            <a:ext cx="10972800" cy="452596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624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/>
              <a:t>Una battuta di Per Olaf Astrand, il noto fisiologo dell’esercizio: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mtClean="0">
                <a:effectLst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mtClean="0"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mtClean="0">
                <a:effectLst/>
              </a:rPr>
              <a:t>“Quelli che pianificano una vita sedentaria si facciano vedere da un medico, per vedere se il cuore la può reggere!”</a:t>
            </a:r>
          </a:p>
        </p:txBody>
      </p:sp>
    </p:spTree>
    <p:extLst>
      <p:ext uri="{BB962C8B-B14F-4D97-AF65-F5344CB8AC3E}">
        <p14:creationId xmlns:p14="http://schemas.microsoft.com/office/powerpoint/2010/main" val="2969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79650" y="1698625"/>
            <a:ext cx="7848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 sz="2400" b="1"/>
          </a:p>
          <a:p>
            <a:pPr algn="ctr" eaLnBrk="1" hangingPunct="1">
              <a:spcBef>
                <a:spcPct val="50000"/>
              </a:spcBef>
            </a:pPr>
            <a:endParaRPr lang="it-IT" altLang="it-IT" sz="2400" b="1"/>
          </a:p>
          <a:p>
            <a:pPr algn="ctr" eaLnBrk="1" hangingPunct="1">
              <a:spcBef>
                <a:spcPct val="50000"/>
              </a:spcBef>
            </a:pPr>
            <a:r>
              <a:rPr lang="it-IT" altLang="it-IT" sz="3200" i="0"/>
              <a:t>“Gli uomini ascoltano più con gli occhi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3200" i="0"/>
              <a:t>che con le orecchie”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/>
              <a:t>    </a:t>
            </a:r>
          </a:p>
          <a:p>
            <a:pPr eaLnBrk="1" hangingPunct="1">
              <a:spcBef>
                <a:spcPct val="50000"/>
              </a:spcBef>
            </a:pPr>
            <a:endParaRPr lang="it-IT" altLang="it-IT" sz="2400" b="1"/>
          </a:p>
          <a:p>
            <a:pPr eaLnBrk="1" hangingPunct="1">
              <a:spcBef>
                <a:spcPct val="50000"/>
              </a:spcBef>
            </a:pPr>
            <a:r>
              <a:rPr lang="it-IT" altLang="it-IT" sz="2400" b="1"/>
              <a:t>      Seneca (5-65 DC): Lettere a Lucilio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>
                <a:solidFill>
                  <a:srgbClr val="FF0000"/>
                </a:solidFill>
              </a:rPr>
              <a:t>Motivare</a:t>
            </a:r>
          </a:p>
        </p:txBody>
      </p:sp>
    </p:spTree>
    <p:extLst>
      <p:ext uri="{BB962C8B-B14F-4D97-AF65-F5344CB8AC3E}">
        <p14:creationId xmlns:p14="http://schemas.microsoft.com/office/powerpoint/2010/main" val="8794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anziana - prima lezione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152996"/>
            <a:ext cx="10515600" cy="2294313"/>
          </a:xfrm>
        </p:spPr>
        <p:txBody>
          <a:bodyPr/>
          <a:lstStyle/>
          <a:p>
            <a:r>
              <a:rPr lang="it-IT" dirty="0" smtClean="0"/>
              <a:t>Struttura del corso:</a:t>
            </a:r>
            <a:endParaRPr lang="it-IT" dirty="0"/>
          </a:p>
          <a:p>
            <a:r>
              <a:rPr lang="it-IT" dirty="0"/>
              <a:t>Lezioni teoriche (frontali)</a:t>
            </a:r>
          </a:p>
          <a:p>
            <a:r>
              <a:rPr lang="it-IT" dirty="0"/>
              <a:t>Lezioni </a:t>
            </a:r>
            <a:r>
              <a:rPr lang="it-IT" dirty="0" smtClean="0"/>
              <a:t>pratiche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059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589" y="2011681"/>
            <a:ext cx="5170516" cy="17124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06" y="2586037"/>
            <a:ext cx="3491346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0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9284" y="150974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49" y="1255223"/>
            <a:ext cx="9144000" cy="46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16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Età evolutiva</a:t>
            </a:r>
            <a:r>
              <a:rPr lang="it-IT" dirty="0"/>
              <a:t>:</a:t>
            </a:r>
          </a:p>
          <a:p>
            <a:r>
              <a:rPr lang="it-IT" dirty="0"/>
              <a:t>Comprende i seguenti periodi significativi:</a:t>
            </a:r>
          </a:p>
          <a:p>
            <a:r>
              <a:rPr lang="it-IT" dirty="0"/>
              <a:t>- Fase </a:t>
            </a:r>
            <a:r>
              <a:rPr lang="it-IT" dirty="0" err="1"/>
              <a:t>pre</a:t>
            </a:r>
            <a:r>
              <a:rPr lang="it-IT" dirty="0"/>
              <a:t>-natale: da -9 a 0 mesi</a:t>
            </a:r>
          </a:p>
          <a:p>
            <a:r>
              <a:rPr lang="it-IT" dirty="0"/>
              <a:t>- Fase neo-natale: da 0 a 18 mesi</a:t>
            </a:r>
          </a:p>
          <a:p>
            <a:r>
              <a:rPr lang="it-IT" dirty="0"/>
              <a:t>- Fase prima infanzia: 18 mesi – 3 anni</a:t>
            </a:r>
          </a:p>
          <a:p>
            <a:r>
              <a:rPr lang="it-IT" dirty="0"/>
              <a:t>- Fase seconda infanzia: 3 a 5 anni</a:t>
            </a:r>
          </a:p>
          <a:p>
            <a:r>
              <a:rPr lang="it-IT" dirty="0"/>
              <a:t>- Fase fanciullezza: da 5 a 7 anni</a:t>
            </a:r>
          </a:p>
          <a:p>
            <a:r>
              <a:rPr lang="it-IT" dirty="0"/>
              <a:t>- Fase fanciullezza II: da 8 a 11 anni</a:t>
            </a:r>
          </a:p>
          <a:p>
            <a:r>
              <a:rPr lang="it-IT" dirty="0"/>
              <a:t>- Pubertà: da 11 a 14 anni</a:t>
            </a:r>
          </a:p>
          <a:p>
            <a:r>
              <a:rPr lang="it-IT" dirty="0"/>
              <a:t>- Adolescenza: da 14 a 18 anni</a:t>
            </a:r>
          </a:p>
        </p:txBody>
      </p:sp>
    </p:spTree>
    <p:extLst>
      <p:ext uri="{BB962C8B-B14F-4D97-AF65-F5344CB8AC3E}">
        <p14:creationId xmlns:p14="http://schemas.microsoft.com/office/powerpoint/2010/main" val="2341087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Fase neonatale </a:t>
            </a:r>
            <a:r>
              <a:rPr lang="it-IT" dirty="0"/>
              <a:t>(0-18 mesi)</a:t>
            </a:r>
          </a:p>
          <a:p>
            <a:r>
              <a:rPr lang="it-IT" dirty="0"/>
              <a:t>È il periodo di sviluppo della motricità più rapido </a:t>
            </a:r>
            <a:r>
              <a:rPr lang="it-IT" dirty="0" smtClean="0"/>
              <a:t>e significativo</a:t>
            </a:r>
            <a:endParaRPr lang="it-IT" dirty="0"/>
          </a:p>
          <a:p>
            <a:r>
              <a:rPr lang="it-IT" dirty="0"/>
              <a:t>Da 0 a 3 mesi il neonato possiede</a:t>
            </a:r>
          </a:p>
          <a:p>
            <a:r>
              <a:rPr lang="it-IT" dirty="0"/>
              <a:t>- Movimenti innati legati alla sopravvivenza (</a:t>
            </a:r>
            <a:r>
              <a:rPr lang="it-IT" dirty="0" smtClean="0"/>
              <a:t>pianto, suzione e respirazione</a:t>
            </a:r>
            <a:r>
              <a:rPr lang="it-IT" dirty="0"/>
              <a:t>)</a:t>
            </a:r>
          </a:p>
          <a:p>
            <a:r>
              <a:rPr lang="it-IT" dirty="0"/>
              <a:t>- Movimenti massivi incontrollati e ‘</a:t>
            </a:r>
            <a:r>
              <a:rPr lang="it-IT" dirty="0" err="1"/>
              <a:t>atetotici</a:t>
            </a:r>
            <a:r>
              <a:rPr lang="it-IT" dirty="0"/>
              <a:t>’</a:t>
            </a:r>
          </a:p>
          <a:p>
            <a:r>
              <a:rPr lang="it-IT" dirty="0"/>
              <a:t>- Movimenti riflessi: </a:t>
            </a:r>
            <a:r>
              <a:rPr lang="it-IT" dirty="0" err="1"/>
              <a:t>grasping</a:t>
            </a:r>
            <a:r>
              <a:rPr lang="it-IT" dirty="0"/>
              <a:t> (prensione) ed il </a:t>
            </a:r>
            <a:r>
              <a:rPr lang="it-IT" dirty="0" smtClean="0"/>
              <a:t>riflesso posturale </a:t>
            </a:r>
            <a:r>
              <a:rPr lang="it-IT" dirty="0"/>
              <a:t>labirintico del capo (quando il neonato </a:t>
            </a:r>
            <a:r>
              <a:rPr lang="it-IT" dirty="0" smtClean="0"/>
              <a:t>tenta di </a:t>
            </a:r>
            <a:r>
              <a:rPr lang="it-IT" dirty="0"/>
              <a:t>estendere la testa dalla posizione prona)</a:t>
            </a:r>
          </a:p>
        </p:txBody>
      </p:sp>
    </p:spTree>
    <p:extLst>
      <p:ext uri="{BB962C8B-B14F-4D97-AF65-F5344CB8AC3E}">
        <p14:creationId xmlns:p14="http://schemas.microsoft.com/office/powerpoint/2010/main" val="2019006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Fase neonatale (0-18 mesi)</a:t>
            </a:r>
          </a:p>
          <a:p>
            <a:r>
              <a:rPr lang="it-IT" dirty="0"/>
              <a:t>Dal 4 al 6 mese:</a:t>
            </a:r>
          </a:p>
          <a:p>
            <a:r>
              <a:rPr lang="it-IT" dirty="0"/>
              <a:t>- Sviluppa la capacità di estensione degli arti che </a:t>
            </a:r>
            <a:r>
              <a:rPr lang="it-IT" dirty="0" smtClean="0"/>
              <a:t>si concretizza </a:t>
            </a:r>
            <a:r>
              <a:rPr lang="it-IT" dirty="0"/>
              <a:t>con due azioni: sollevamento del tronco </a:t>
            </a:r>
            <a:r>
              <a:rPr lang="it-IT" dirty="0" smtClean="0"/>
              <a:t>e capacità </a:t>
            </a:r>
            <a:r>
              <a:rPr lang="it-IT" dirty="0"/>
              <a:t>di mantenere la posizione </a:t>
            </a:r>
            <a:r>
              <a:rPr lang="it-IT" dirty="0" smtClean="0"/>
              <a:t>seduta</a:t>
            </a:r>
            <a:endParaRPr lang="it-IT" dirty="0"/>
          </a:p>
          <a:p>
            <a:r>
              <a:rPr lang="it-IT" dirty="0"/>
              <a:t>- I movimenti avvengono con </a:t>
            </a:r>
            <a:r>
              <a:rPr lang="it-IT" dirty="0" err="1"/>
              <a:t>sincenesia</a:t>
            </a:r>
            <a:r>
              <a:rPr lang="it-IT" dirty="0"/>
              <a:t> bilaterale, </a:t>
            </a:r>
            <a:r>
              <a:rPr lang="it-IT" dirty="0" smtClean="0"/>
              <a:t>ovvero il </a:t>
            </a:r>
            <a:r>
              <a:rPr lang="it-IT" dirty="0"/>
              <a:t>neonato tende ad associare all’azione di un </a:t>
            </a:r>
            <a:r>
              <a:rPr lang="it-IT" dirty="0" smtClean="0"/>
              <a:t>arto l’azione </a:t>
            </a:r>
            <a:r>
              <a:rPr lang="it-IT" dirty="0"/>
              <a:t>contemporanea dell’altro arto</a:t>
            </a:r>
          </a:p>
          <a:p>
            <a:r>
              <a:rPr lang="it-IT" dirty="0"/>
              <a:t>- Compaiono le reazioni a paracadute</a:t>
            </a:r>
          </a:p>
        </p:txBody>
      </p:sp>
    </p:spTree>
    <p:extLst>
      <p:ext uri="{BB962C8B-B14F-4D97-AF65-F5344CB8AC3E}">
        <p14:creationId xmlns:p14="http://schemas.microsoft.com/office/powerpoint/2010/main" val="172188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225" y="2272579"/>
            <a:ext cx="7772400" cy="40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6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4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9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/>
          <a:lstStyle/>
          <a:p>
            <a:r>
              <a:rPr lang="it-IT" dirty="0" smtClean="0"/>
              <a:t>Modalità di esame: ???</a:t>
            </a:r>
          </a:p>
          <a:p>
            <a:endParaRPr lang="it-IT" dirty="0"/>
          </a:p>
          <a:p>
            <a:r>
              <a:rPr lang="it-IT" dirty="0" smtClean="0"/>
              <a:t>Esame scritto con domande a risposta multipla in cui solo una 	risposta è esatta.</a:t>
            </a:r>
          </a:p>
          <a:p>
            <a:r>
              <a:rPr lang="it-IT" dirty="0" smtClean="0"/>
              <a:t>30 domande su tutto il programma svolto </a:t>
            </a:r>
          </a:p>
          <a:p>
            <a:r>
              <a:rPr lang="it-IT" dirty="0" smtClean="0"/>
              <a:t>Correzione a lettura ottica. </a:t>
            </a:r>
          </a:p>
          <a:p>
            <a:endParaRPr lang="it-IT" dirty="0" smtClean="0"/>
          </a:p>
          <a:p>
            <a:r>
              <a:rPr lang="it-IT" dirty="0" smtClean="0"/>
              <a:t>Appelli: Giugno e Luglio nella sessione estiva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49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TTD Attività motoria in età evolutiva, adulta e anziana - terza lezione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33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6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073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6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681" y="2286554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7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8981" y="1825625"/>
            <a:ext cx="30340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37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248" y="108065"/>
            <a:ext cx="10005752" cy="705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6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Età evolutiva</a:t>
            </a:r>
          </a:p>
          <a:p>
            <a:r>
              <a:rPr lang="it-IT" dirty="0"/>
              <a:t>Caratterizzata da un progressivo sviluppo dell’individuo</a:t>
            </a:r>
          </a:p>
          <a:p>
            <a:r>
              <a:rPr lang="it-IT" dirty="0"/>
              <a:t>nelle sue molteplici componenti.</a:t>
            </a:r>
          </a:p>
          <a:p>
            <a:r>
              <a:rPr lang="it-IT" dirty="0"/>
              <a:t>Non avviene in maniera lineare, ma a fasi alterne:</a:t>
            </a:r>
          </a:p>
          <a:p>
            <a:r>
              <a:rPr lang="it-IT" dirty="0"/>
              <a:t>- Fasi di grande crescita staturale (</a:t>
            </a:r>
            <a:r>
              <a:rPr lang="it-IT" dirty="0" err="1"/>
              <a:t>proceritas</a:t>
            </a:r>
            <a:r>
              <a:rPr lang="it-IT" dirty="0"/>
              <a:t>): cambiano</a:t>
            </a:r>
          </a:p>
          <a:p>
            <a:r>
              <a:rPr lang="it-IT" dirty="0"/>
              <a:t>le forme del nostro corpo ed appaiono nuove funzioni o</a:t>
            </a:r>
          </a:p>
          <a:p>
            <a:r>
              <a:rPr lang="it-IT" dirty="0"/>
              <a:t>abilità</a:t>
            </a:r>
          </a:p>
          <a:p>
            <a:r>
              <a:rPr lang="it-IT" dirty="0"/>
              <a:t>- Fasi di stasi e compensazione ponderale (</a:t>
            </a:r>
            <a:r>
              <a:rPr lang="it-IT" dirty="0" err="1"/>
              <a:t>turgor</a:t>
            </a:r>
            <a:r>
              <a:rPr lang="it-IT" dirty="0"/>
              <a:t>):</a:t>
            </a:r>
          </a:p>
          <a:p>
            <a:r>
              <a:rPr lang="it-IT" dirty="0"/>
              <a:t>assimilazione della nuova situazione, acquisizione della</a:t>
            </a:r>
          </a:p>
          <a:p>
            <a:r>
              <a:rPr lang="it-IT" dirty="0"/>
              <a:t>padronanza delle nuove capacità, preparazione delle</a:t>
            </a:r>
          </a:p>
          <a:p>
            <a:r>
              <a:rPr lang="it-IT" dirty="0"/>
              <a:t>condizioni necessarie per la successiva fase di sviluppo</a:t>
            </a:r>
          </a:p>
        </p:txBody>
      </p:sp>
    </p:spTree>
    <p:extLst>
      <p:ext uri="{BB962C8B-B14F-4D97-AF65-F5344CB8AC3E}">
        <p14:creationId xmlns:p14="http://schemas.microsoft.com/office/powerpoint/2010/main" val="635545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9522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85545"/>
            <a:ext cx="10515600" cy="4351338"/>
          </a:xfrm>
        </p:spPr>
        <p:txBody>
          <a:bodyPr/>
          <a:lstStyle/>
          <a:p>
            <a:r>
              <a:rPr lang="it-IT" dirty="0" smtClean="0"/>
              <a:t>La pubertà…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412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9399"/>
          </a:xfrm>
        </p:spPr>
        <p:txBody>
          <a:bodyPr>
            <a:normAutofit fontScale="90000"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047404"/>
            <a:ext cx="10515600" cy="54864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fisica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definizione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dell'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OMS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per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 fisica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si intende ogni movimento corporeo prodotto dai muscoli scheletrici che comporti un dispendio energetico - incluse le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effettuate lavorando, giocando, dedicandosi alle faccende domestiche, viaggiando e impegnandosi in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ricreative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l’espressione “attività motoria” è sostanzialmente sinonimo di attività fisica.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fisico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l’attività fisica in forma strutturata, pianificata ed eseguita regolarmente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 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quindi, comprende situazioni competitive strutturate e sottoposte a regole ben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precise.</a:t>
            </a:r>
            <a:endParaRPr lang="it-IT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235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EFA  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esercizio fisico adattato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 attività fisica adattata</a:t>
            </a:r>
          </a:p>
          <a:p>
            <a:pPr marL="0" indent="0">
              <a:buNone/>
            </a:pP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 attività motoria adattata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Fitness</a:t>
            </a:r>
            <a:r>
              <a:rPr lang="it-IT" dirty="0"/>
              <a:t>: deriva dall'aggettivo inglese </a:t>
            </a:r>
            <a:r>
              <a:rPr lang="it-IT" dirty="0" err="1"/>
              <a:t>fit</a:t>
            </a:r>
            <a:r>
              <a:rPr lang="it-IT" dirty="0"/>
              <a:t> («adatto») e viene tradotto in lingua italiana con i termini idoneità, capacità, preparazione fisica e stato di forma fisica. </a:t>
            </a:r>
            <a:endParaRPr lang="it-IT" dirty="0" smtClean="0"/>
          </a:p>
          <a:p>
            <a:r>
              <a:rPr lang="it-IT" dirty="0" smtClean="0"/>
              <a:t>Dagli </a:t>
            </a:r>
            <a:r>
              <a:rPr lang="it-IT" dirty="0"/>
              <a:t>anni '90 questo termine è stato adoperato sempre più frequentemente per definire lo stato di benessere fisico o la forma fisica dell'individuo.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867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5900"/>
          </a:xfrm>
        </p:spPr>
        <p:txBody>
          <a:bodyPr>
            <a:no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8473"/>
            <a:ext cx="10515600" cy="542821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Attività motoria: fattore indipendente di promozione della salute per l’uomo.</a:t>
            </a:r>
          </a:p>
          <a:p>
            <a:endParaRPr lang="it-IT" dirty="0" smtClean="0"/>
          </a:p>
          <a:p>
            <a:r>
              <a:rPr lang="it-IT" dirty="0" smtClean="0"/>
              <a:t>Come si è arrivati a questa affermazione</a:t>
            </a:r>
          </a:p>
          <a:p>
            <a:endParaRPr lang="it-IT" dirty="0" smtClean="0"/>
          </a:p>
          <a:p>
            <a:r>
              <a:rPr lang="it-IT" dirty="0" smtClean="0"/>
              <a:t>Fine anni 80 ed inizio anni 90 pubblicazioni scientifici di Steven Blair, epidemiologo che ha  lavorato alla Cooper Clinic in Texas(USA).</a:t>
            </a:r>
          </a:p>
          <a:p>
            <a:r>
              <a:rPr lang="it-IT" dirty="0" smtClean="0"/>
              <a:t>Il primo articolo scientifico che vi </a:t>
            </a:r>
            <a:r>
              <a:rPr lang="it-IT" dirty="0"/>
              <a:t>presento , pubblicato sulla rivista </a:t>
            </a:r>
            <a:r>
              <a:rPr lang="it-IT" dirty="0" err="1"/>
              <a:t>Jama</a:t>
            </a:r>
            <a:r>
              <a:rPr lang="it-IT" dirty="0" smtClean="0"/>
              <a:t>, ha osservato un campione di circa 10000 soggetti di sesso maschile e 3000 donne.</a:t>
            </a:r>
          </a:p>
          <a:p>
            <a:r>
              <a:rPr lang="it-IT" dirty="0" smtClean="0"/>
              <a:t>3 parametri considerati: Fitness cardiocircolatorio, fattori di rischio per malattie cardiovascolari e rischio relativo di mortalità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82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(journal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medical association)1989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Nov 3;262(17):2395-401.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fitness and all-cause mortality.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prospective study of healthy men and women.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Blair SN et al.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studied physical fitness and risk of all-cause and cause-specific mortality in 10,224 men and 3120 women who were given a preventive medical examination. Physical fitness was measured by a maximal treadmill exercise test. Average follow-up was slightly more than 8 years, for a total of 110,482 person-years of observation. There were 240 deaths in men and 43 deaths in women. Age-adjusted all-cause mortality rates declined across physical fitness quintiles from 64.0 per 10,000 person-years in the least-fit men to 18.6 per 10,000 person-years in the most-fit men (slope, -4.5). Corresponding values for women were 39.5 per 10,000 person-years to 8.5 per 10,000 person-years (slope, -5.5). These trends remained after statistical adjustment for age, smoking habit, cholesterol level, systolic blood pressure, fasting blood glucose level, parental history of coronary heart disease, and follow-up interval. Lower mortality rates in higher fitness categories also were seen for cardiovascular disease and cancer of combined sites. Attributable risk estimates for all-cause mortality indicated that low physical fitness was an important risk factor in both men and women. Higher levels of physical fitness appear to delay all-cause mortality primarily due to lowered rates of cardiovascular disease and cancer.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56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</a:t>
            </a:r>
            <a:b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727" y="1690688"/>
            <a:ext cx="8024326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1129</Words>
  <Application>Microsoft Office PowerPoint</Application>
  <PresentationFormat>Widescreen</PresentationFormat>
  <Paragraphs>119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Wingdings</vt:lpstr>
      <vt:lpstr>Tema di Office</vt:lpstr>
      <vt:lpstr>  TTD Attività motoria in età evolutiva, adulta e anziana   L.M. 67 anno secondo semestre 2019-2020  Prof. Gianni Mazzoni</vt:lpstr>
      <vt:lpstr>TTD Attività motoria in età evolutiva, adulta e anziana - prima lezione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TTD Attività motoria in età evolutiva, adulta e anziana  </vt:lpstr>
      <vt:lpstr>JAMA (journal american medical association)1989 Nov 3;262(17):2395-401. Physical fitness and all-cause mortality. A prospective study of healthy men and women. Blair SN et al.  </vt:lpstr>
      <vt:lpstr>TTD Attività motoria in età evolutiva, adulta e anziana  </vt:lpstr>
      <vt:lpstr>TTD Attività motoria in età evolutiva, adulta e anziana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Motivare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Presentazione standard di PowerPoint</vt:lpstr>
      <vt:lpstr>Presentazione standard di PowerPoint</vt:lpstr>
      <vt:lpstr>TTD Attività motoria in età evolutiva, adulta e anziana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Laurea in Scienze Motorie: TTD Attività motoria in età evolutiva, adulta e anziana IIanno secondo semestre 2019-2020</dc:title>
  <dc:creator>utente</dc:creator>
  <cp:lastModifiedBy>utente</cp:lastModifiedBy>
  <cp:revision>105</cp:revision>
  <dcterms:created xsi:type="dcterms:W3CDTF">2020-02-16T14:13:23Z</dcterms:created>
  <dcterms:modified xsi:type="dcterms:W3CDTF">2020-03-16T10:01:44Z</dcterms:modified>
</cp:coreProperties>
</file>