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E7777-6436-41D5-B054-36E117A8271E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E112-CF92-42FB-8036-35540A9369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81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E27057A-4ECA-46CB-8FB5-72673EBAA87A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5364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0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498DDFC-D33B-47BC-A33B-CD7CF910FAF6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3796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8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9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5E7D42F-CB3D-416E-B3A4-B1B830026BA4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5844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6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FA2D03D4-A1BC-4A18-BBF0-FB1888B76ABD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7892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4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01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5A6FA17A-1CAD-467A-B67D-3CB1D93C05F4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9940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2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64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86B5542-6AC5-43AE-8B63-9454A2405996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1988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65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5D70A75-E82E-410F-9C76-4EC2FBAFE3DE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4036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75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B0BE2CA7-B3E5-438F-91FD-2F4A049AFE2D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6084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27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B11C4EB8-FAF5-4965-934B-EA9FAF7E8129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8132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4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0825" cy="4383088"/>
          </a:xfrm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29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EECD3B95-5C71-4248-967A-311F44D45369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2228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30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0825" cy="4383088"/>
          </a:xfrm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11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36AB23A6-FE2C-4A97-9DEE-FE083A6190AB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4276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8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0825" cy="4383088"/>
          </a:xfrm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0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823162C-DF44-4952-AF03-4B3D85C06F50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4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70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A892E60-D948-4E32-A4F4-E4950065F4C5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56324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0825" cy="4383088"/>
          </a:xfrm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11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418B5EB-62CF-46FC-B27E-F1889F5AD085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0420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2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0825" cy="4383088"/>
          </a:xfrm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70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CFFC921-939F-40B1-95B9-F030D797BB55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2468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70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0825" cy="4383088"/>
          </a:xfrm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3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281EB2A-DFEF-4E5C-BFAD-EF0FEAA39C21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6564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0825" cy="4383088"/>
          </a:xfrm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7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5712EEBC-A553-4291-9828-6D7AA6F11F2C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8612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4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0825" cy="4383088"/>
          </a:xfrm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82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26AE708-FF23-40FA-9383-B627810A0703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0660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2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0825" cy="4383088"/>
          </a:xfrm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96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2BEC5F0-55C3-4203-98D6-B093CBFFC161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428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30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0825" cy="4383088"/>
          </a:xfrm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38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10957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2B227E-F503-4355-B827-219C83AFEF28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27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9572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1095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4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0825" cy="4383088"/>
          </a:xfrm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17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15257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97EA65F7-7C29-4C22-BAB9-7AD6F3FBAC03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28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52580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152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2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0825" cy="4383088"/>
          </a:xfrm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87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18125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9A6F279D-5172-4051-B50F-21EBA7FBF97B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29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1252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181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4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0825" cy="4383088"/>
          </a:xfrm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1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FDFDEAB-5C62-41AF-96D5-BAB3332B9DB3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9460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2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026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22425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2CD2853-37F0-46B0-BE4A-B1000CC60F14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30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24260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2242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4262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0825" cy="4383088"/>
          </a:xfrm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F2FC23FB-081E-4E29-A7F2-537D62627AF2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0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F66EF65-B82C-4048-A41A-6CCD28EC710D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3556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8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6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89267378-983B-4088-B54A-B871B16D636A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6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0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FB694316-F285-4EF8-8100-FC15C72FBB28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7652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4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54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05A7226-07FD-48F5-A9A2-BDDA355E02EE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9700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2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02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8A4F9FA3-A84C-4F3B-BD16-28FECF5C0F06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kumimoji="0" lang="it-IT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1748" name="Text Box 1"/>
          <p:cNvSpPr txBox="1">
            <a:spLocks noChangeArrowheads="1"/>
          </p:cNvSpPr>
          <p:nvPr/>
        </p:nvSpPr>
        <p:spPr bwMode="auto">
          <a:xfrm>
            <a:off x="377190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03/04/12</a:t>
            </a:r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54063"/>
            <a:ext cx="6615112" cy="3722687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2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3921" y="2129984"/>
            <a:ext cx="10364160" cy="1470394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9761" y="3885528"/>
            <a:ext cx="8534399" cy="1752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4772" indent="0" algn="ctr">
              <a:buNone/>
              <a:defRPr/>
            </a:lvl2pPr>
            <a:lvl3pPr marL="829544" indent="0" algn="ctr">
              <a:buNone/>
              <a:defRPr/>
            </a:lvl3pPr>
            <a:lvl4pPr marL="1244316" indent="0" algn="ctr">
              <a:buNone/>
              <a:defRPr/>
            </a:lvl4pPr>
            <a:lvl5pPr marL="1659087" indent="0" algn="ctr">
              <a:buNone/>
              <a:defRPr/>
            </a:lvl5pPr>
            <a:lvl6pPr marL="2073859" indent="0" algn="ctr">
              <a:buNone/>
              <a:defRPr/>
            </a:lvl6pPr>
            <a:lvl7pPr marL="2488631" indent="0" algn="ctr">
              <a:buNone/>
              <a:defRPr/>
            </a:lvl7pPr>
            <a:lvl8pPr marL="2903403" indent="0" algn="ctr">
              <a:buNone/>
              <a:defRPr/>
            </a:lvl8pPr>
            <a:lvl9pPr marL="3318175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6C79408D-CA29-4A30-B0A0-3C87C1DB01CE}" type="slidenum">
              <a:rPr kumimoji="0" lang="it-IT" altLang="it-IT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‹N›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599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10560" y="1600008"/>
            <a:ext cx="10972801" cy="452639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DDE671ED-81C5-41D4-8895-ABF309E3A6CD}" type="slidenum">
              <a:rPr kumimoji="0" lang="it-IT" altLang="it-IT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‹N›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737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41601" y="275069"/>
            <a:ext cx="2741760" cy="5851334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10560" y="275069"/>
            <a:ext cx="8046721" cy="58513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E8461358-A654-4F8A-896A-23D4666519A8}" type="slidenum">
              <a:rPr kumimoji="0" lang="it-IT" altLang="it-IT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‹N›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091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0560" y="1600008"/>
            <a:ext cx="10972801" cy="45263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0FCDFB47-9957-4D36-A4A1-E77D86547FA2}" type="slidenum">
              <a:rPr kumimoji="0" lang="it-IT" altLang="it-IT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‹N›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237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840" y="4406863"/>
            <a:ext cx="10362241" cy="1362383"/>
          </a:xfrm>
          <a:prstGeom prst="rect">
            <a:avLst/>
          </a:prstGeom>
        </p:spPr>
        <p:txBody>
          <a:bodyPr anchor="t"/>
          <a:lstStyle>
            <a:lvl1pPr algn="l">
              <a:defRPr sz="3629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840" y="2906225"/>
            <a:ext cx="10362241" cy="1500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14"/>
            </a:lvl1pPr>
            <a:lvl2pPr marL="414772" indent="0">
              <a:buNone/>
              <a:defRPr sz="1633"/>
            </a:lvl2pPr>
            <a:lvl3pPr marL="829544" indent="0">
              <a:buNone/>
              <a:defRPr sz="1452"/>
            </a:lvl3pPr>
            <a:lvl4pPr marL="1244316" indent="0">
              <a:buNone/>
              <a:defRPr sz="1270"/>
            </a:lvl4pPr>
            <a:lvl5pPr marL="1659087" indent="0">
              <a:buNone/>
              <a:defRPr sz="1270"/>
            </a:lvl5pPr>
            <a:lvl6pPr marL="2073859" indent="0">
              <a:buNone/>
              <a:defRPr sz="1270"/>
            </a:lvl6pPr>
            <a:lvl7pPr marL="2488631" indent="0">
              <a:buNone/>
              <a:defRPr sz="1270"/>
            </a:lvl7pPr>
            <a:lvl8pPr marL="2903403" indent="0">
              <a:buNone/>
              <a:defRPr sz="1270"/>
            </a:lvl8pPr>
            <a:lvl9pPr marL="3318175" indent="0">
              <a:buNone/>
              <a:defRPr sz="127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3E30EE6C-2688-480C-B3A4-CA1F62BF1565}" type="slidenum">
              <a:rPr kumimoji="0" lang="it-IT" altLang="it-IT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‹N›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583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10560" y="1600008"/>
            <a:ext cx="5393281" cy="4526395"/>
          </a:xfrm>
          <a:prstGeom prst="rect">
            <a:avLst/>
          </a:prstGeo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8161" y="1600008"/>
            <a:ext cx="5395200" cy="4526395"/>
          </a:xfrm>
          <a:prstGeom prst="rect">
            <a:avLst/>
          </a:prstGeo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A205C329-A311-46D2-8E89-19C59E5E1DCF}" type="slidenum">
              <a:rPr kumimoji="0" lang="it-IT" altLang="it-IT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‹N›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073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0560" y="1535201"/>
            <a:ext cx="5385601" cy="6394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0560" y="2174628"/>
            <a:ext cx="5385601" cy="3951775"/>
          </a:xfrm>
          <a:prstGeom prst="rect">
            <a:avLst/>
          </a:prstGeo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920" y="1535201"/>
            <a:ext cx="5389441" cy="6394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920" y="2174628"/>
            <a:ext cx="5389441" cy="3951775"/>
          </a:xfrm>
          <a:prstGeom prst="rect">
            <a:avLst/>
          </a:prstGeo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7E4B1A21-A925-4A47-958E-B584098521DC}" type="slidenum">
              <a:rPr kumimoji="0" lang="it-IT" altLang="it-IT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‹N›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761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8DF163F8-7450-45D9-BD1F-F41C20BD88E8}" type="slidenum">
              <a:rPr kumimoji="0" lang="it-IT" altLang="it-IT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‹N›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922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87AA5A80-F485-4E52-9ED7-A50F44A45B67}" type="slidenum">
              <a:rPr kumimoji="0" lang="it-IT" altLang="it-IT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‹N›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138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1" cy="1160762"/>
          </a:xfrm>
          <a:prstGeom prst="rect">
            <a:avLst/>
          </a:prstGeo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361" y="273629"/>
            <a:ext cx="6816000" cy="5852774"/>
          </a:xfrm>
          <a:prstGeom prst="rect">
            <a:avLst/>
          </a:prstGeo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0560" y="1434391"/>
            <a:ext cx="4010881" cy="4692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6B9DC953-A123-486A-9B63-41605D62C1DA}" type="slidenum">
              <a:rPr kumimoji="0" lang="it-IT" altLang="it-IT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‹N›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716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0401" y="4800025"/>
            <a:ext cx="7315200" cy="567420"/>
          </a:xfrm>
          <a:prstGeom prst="rect">
            <a:avLst/>
          </a:prstGeo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DE677517-8920-4CF6-96F2-5F2E97DB2312}" type="slidenum">
              <a:rPr kumimoji="0" lang="it-IT" altLang="it-IT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‹N›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854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608641" y="6247376"/>
            <a:ext cx="2839679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07571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1633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170240" y="6247376"/>
            <a:ext cx="3864961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07571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1633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741761" y="6247376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 sz="127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88195B4E-77E5-45A1-A545-C0A348DDCDB6}" type="slidenum">
              <a:rPr kumimoji="0" lang="it-IT" altLang="it-IT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‹N›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054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charset="0"/>
          <a:cs typeface="Arial Unicode MS" charset="0"/>
        </a:defRPr>
      </a:lvl2pPr>
      <a:lvl3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charset="0"/>
          <a:cs typeface="Arial Unicode MS" charset="0"/>
        </a:defRPr>
      </a:lvl3pPr>
      <a:lvl4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charset="0"/>
          <a:cs typeface="Arial Unicode MS" charset="0"/>
        </a:defRPr>
      </a:lvl4pPr>
      <a:lvl5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charset="0"/>
          <a:cs typeface="Arial Unicode MS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cs typeface="Arial Unicode MS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cs typeface="Arial Unicode MS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cs typeface="Arial Unicode MS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11079" indent="-311079" algn="l" defTabSz="407571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540">
          <a:solidFill>
            <a:srgbClr val="000000"/>
          </a:solidFill>
          <a:latin typeface="+mn-lt"/>
          <a:cs typeface="+mn-cs"/>
        </a:defRPr>
      </a:lvl2pPr>
      <a:lvl3pPr marL="1036930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2177">
          <a:solidFill>
            <a:srgbClr val="000000"/>
          </a:solidFill>
          <a:latin typeface="+mn-lt"/>
          <a:cs typeface="+mn-cs"/>
        </a:defRPr>
      </a:lvl3pPr>
      <a:lvl4pPr marL="1451701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+mn-lt"/>
          <a:cs typeface="+mn-cs"/>
        </a:defRPr>
      </a:lvl4pPr>
      <a:lvl5pPr marL="1866473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+mn-lt"/>
          <a:cs typeface="+mn-cs"/>
        </a:defRPr>
      </a:lvl5pPr>
      <a:lvl6pPr marL="2281245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cs typeface="+mn-cs"/>
        </a:defRPr>
      </a:lvl6pPr>
      <a:lvl7pPr marL="2696017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cs typeface="+mn-cs"/>
        </a:defRPr>
      </a:lvl7pPr>
      <a:lvl8pPr marL="3110789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cs typeface="+mn-cs"/>
        </a:defRPr>
      </a:lvl8pPr>
      <a:lvl9pPr marL="3525561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155804" y="629019"/>
            <a:ext cx="5878697" cy="109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</a:tabLst>
              <a:defRPr/>
            </a:pPr>
            <a:r>
              <a:rPr kumimoji="0" lang="it-IT" altLang="it-IT" sz="163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 </a:t>
            </a:r>
            <a:r>
              <a:rPr kumimoji="0" lang="it-IT" alt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Corso </a:t>
            </a:r>
            <a:r>
              <a:rPr kumimoji="0" lang="it-IT" alt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di Studio in Scienze Motorie</a:t>
            </a:r>
          </a:p>
          <a:p>
            <a:pPr marL="0" marR="0" lvl="0" indent="0" algn="ctr" defTabSz="407571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</a:tabLst>
              <a:defRPr/>
            </a:pPr>
            <a:r>
              <a:rPr kumimoji="0" lang="it-IT" altLang="it-IT" sz="16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Lezione del 11-12 maggio 2020</a:t>
            </a:r>
            <a:endParaRPr kumimoji="0" lang="it-IT" altLang="it-IT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665433" y="3041017"/>
            <a:ext cx="6859441" cy="117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</a:tabLst>
              <a:defRPr/>
            </a:pPr>
            <a:r>
              <a:rPr kumimoji="0" lang="it-IT" altLang="it-IT" sz="544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LE </a:t>
            </a:r>
            <a:r>
              <a:rPr kumimoji="0" lang="it-IT" altLang="it-IT" sz="544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GINNASTICHE DOLCI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3A12704A-5361-4F26-93BB-BD63ECA610A9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1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9794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352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1980049" y="541498"/>
            <a:ext cx="8229024" cy="6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Corpo postmoderno e Wellness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831188" y="880652"/>
            <a:ext cx="8229024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C.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dimensione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edonista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: la buona salute si orienta alle norme della società dell'immagine e dell'entertainment e la si persegue con cure estetiche, trapianti e modellamento del corpo per adeguarsi alla moda </a:t>
            </a:r>
          </a:p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D. 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dimensione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identitaria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: il benessere è posto al centro del percorso biografico della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persona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D5F54654-012B-4B78-B14B-16A14674EF30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10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35787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980049" y="279390"/>
            <a:ext cx="8229024" cy="113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Pratiche motorie contemporanee : finalità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Il panorama della pratica motoria contemporanea si caratterizza per la comparsa di sempre nuove attività motorie e di sempre più consapevoli atteggiamenti verso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stili di vita più sani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.</a:t>
            </a:r>
          </a:p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Diverse le finalità che spingono alla pratica motoria : </a:t>
            </a:r>
          </a:p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A.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strumentali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: la pratica motoria serve per raggiungere particolari qualità fisiche e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 carriera sportiva. 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B.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espressive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: la pratica motoria diviene luogo di espressione del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sé.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1CC258FA-26C6-4CE4-A846-ABA9259F394B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11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301899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980049" y="237626"/>
            <a:ext cx="8229024" cy="121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Pratiche motorie contemporanee : finalità 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C. 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 spettacolarizzazione e intrattenimento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: la pratica motoria è luogo, bene ed esperienza di consumo e come tale commercializzabile nell'industria dell'entertainment </a:t>
            </a:r>
          </a:p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D. 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rituali 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: la pratica motoria come momento liturgico di cura del sé e della propria salute, è volta al benessere psicofisico con risvolti sociali e culturali</a:t>
            </a:r>
            <a:r>
              <a:rPr kumimoji="0" lang="it-IT" altLang="it-IT" sz="272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</a:p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72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477F67E7-EB83-48E9-BCDD-F8491B9E2007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12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184384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785628" y="162738"/>
            <a:ext cx="8229024" cy="131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 pratiche motorie - linee di tendenza: l'HEALTHCARE 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980049" y="1646094"/>
            <a:ext cx="8229024" cy="472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35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35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Il movimento di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CURA PER LA SALUTE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nasce da una riflessione rispetto ad alcuni fenomeni della società odierna fra i quali l'invecchiamento della popolazione , l'incidenza di disabilità e malattie croniche, l'insorgenza di nuove patologie che provocano un aumento di domanda rispetto ai bisogni di salute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.</a:t>
            </a:r>
          </a:p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Obiettivo è privilegiare la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prevenzione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rispetto alla cura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.</a:t>
            </a:r>
          </a:p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Fra gli anni '80 e '90 la ricerca medica dimostra come la sedentarietà sia causa di molteplici patologie e si sviluppa lo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Sport Adattato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nel quale si accentua l'aspetto di medicalizzazione che determina programmi , tempi e azioni della pratica .</a:t>
            </a:r>
          </a:p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722" b="0" i="0" u="none" strike="noStrike" kern="1200" cap="none" spc="0" normalizeH="0" baseline="0" noProof="0" dirty="0">
              <a:ln>
                <a:noFill/>
              </a:ln>
              <a:solidFill>
                <a:srgbClr val="C5000B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 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E99A6A60-EF38-445C-9524-F3F02D740866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13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288341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1980049" y="313953"/>
            <a:ext cx="8229024" cy="148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 pratiche motorie – linee di tendenza : il FITNESS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1980049" y="1795870"/>
            <a:ext cx="8229024" cy="44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La cultura del Fitness nasce negli anni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'80, è simbolo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 un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“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lifestyle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”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nel quale il corpo esprime il segno di uno status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personale. 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La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palestra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diviene quindi luogo polifunzionale, un “supermercato” del benessere nel quale consumare prodotti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diversificati.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04065485-47DA-4672-B91B-D507473FD7D2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14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716534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83" y="0"/>
            <a:ext cx="9144961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1980049" y="320680"/>
            <a:ext cx="8229024" cy="130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 pratiche motorie – linee di tendenza : la WELLNESS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980049" y="1468955"/>
            <a:ext cx="8229024" cy="489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L'orientamento alla Wellness è volto alla riscoperta degli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equilibri psicofisici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, di sani regimi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alimentari, delle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ginnastiche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dolci…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In essa non si predilige il risultato della performance ma l'utilità della pratica. E' il passaggio dalla preparazione fisica sostenuta dal fitness ad un'idea più ampia che intende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il corpo come centro di emozioni, sensazioni , immagini positive del sé e del mondo.</a:t>
            </a: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89F90216-29FA-4167-9C2D-6504717C35D1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15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096115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1"/>
            <a:ext cx="9143520" cy="620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1980049" y="313954"/>
            <a:ext cx="8229024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La dimensione emotiva e simbolica nella WELLNESS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2013172" y="1752665"/>
            <a:ext cx="8229024" cy="430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 pratiche motorie ispirate alla Wellness sono  particolarmente attente alla </a:t>
            </a: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percezione del corpo, alla relazione soma-psiche, alla riscoperta della propria identità</a:t>
            </a:r>
            <a:r>
              <a:rPr kumimoji="0" lang="it-IT" altLang="it-IT" sz="2722" b="0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.</a:t>
            </a:r>
            <a:endParaRPr kumimoji="0" lang="it-IT" altLang="it-IT" sz="2722" b="0" i="0" u="none" strike="noStrike" kern="1200" cap="none" spc="0" normalizeH="0" baseline="0" noProof="0" dirty="0">
              <a:ln>
                <a:noFill/>
              </a:ln>
              <a:solidFill>
                <a:srgbClr val="C5000B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D2A69CC2-962A-4B3B-9547-7E1121EE1A4E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16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286584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1980049" y="313954"/>
            <a:ext cx="8229024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 origini delle Ginnastiche Dolci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1813794" y="1569045"/>
            <a:ext cx="8229024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A partire dagli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anni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'70 si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ridiscutono le basi della psichiatria, della medicina, della psicologia , delle istituzioni, dei rapporti familiari.</a:t>
            </a:r>
          </a:p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Questa spinta innovativa pervade anche la ginnastica tradizionale e nasce la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ginnastica dolce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che si caratterizza per un rapporto armonico con la natura ed il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sociale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. Importanza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agli aspetti percettivi e comunicativi della pratica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motoria.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C5000B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F6BED986-A79C-492E-A16C-DE94F632496F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17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924798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1980049" y="279390"/>
            <a:ext cx="8229024" cy="113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Il corpo : uno strumento da “riaccordare”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A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differenza delle ginnastica tradizionale, che dà valore alla tecnica ed alla muscolatura , le </a:t>
            </a:r>
            <a:r>
              <a:rPr kumimoji="0" lang="it-IT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g.d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. valorizzano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un lavoro fondato sulla sensazione e sulla distensione.</a:t>
            </a:r>
          </a:p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Si tratta di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prendere coscienza del proprio corpo per permettergli di esprimersi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liberamente.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C5000B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1654C865-5457-485C-9D68-EC761E84A6F7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18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390171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1986529" y="468051"/>
            <a:ext cx="8229024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Riconciliare il corpo e lo spirito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1981488" y="1646094"/>
            <a:ext cx="8229024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 G.D.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sono tecniche multiformi che si servono degli apporti di numerose discipline .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</a:p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Mirano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a farci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prendere coscienza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del nostro comportamento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.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D76C1273-5369-4ABF-9FD8-5C4F9DA541BE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19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864973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352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980049" y="275070"/>
            <a:ext cx="8229024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Il corpo : un prodotto culturale storicamente determinato  </a:t>
            </a:r>
            <a:b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</a:br>
            <a:endParaRPr kumimoji="0" lang="it-IT" altLang="it-IT" sz="3992" b="0" i="0" u="none" strike="noStrike" kern="1200" cap="none" spc="0" normalizeH="0" baseline="0" noProof="0">
              <a:ln>
                <a:noFill/>
              </a:ln>
              <a:solidFill>
                <a:srgbClr val="C5000B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L'uomo ha un corpo che , a differenza degli animali, sfugge alla sua origine </a:t>
            </a:r>
            <a:r>
              <a:rPr kumimoji="0" lang="it-IT" altLang="it-IT" sz="2722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naturale</a:t>
            </a:r>
            <a:r>
              <a:rPr kumimoji="0" lang="it-IT" altLang="it-IT" sz="2722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  <a:r>
              <a:rPr kumimoji="0" lang="it-IT" altLang="it-IT" sz="2722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per </a:t>
            </a:r>
            <a:r>
              <a:rPr kumimoji="0" lang="it-IT" altLang="it-IT" sz="2722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rivelarsi un</a:t>
            </a:r>
          </a:p>
          <a:p>
            <a:pPr marL="0" marR="0" lvl="0" indent="0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prodotto culturale storicamente </a:t>
            </a:r>
            <a:r>
              <a:rPr kumimoji="0" lang="it-IT" altLang="it-IT" sz="2722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determinato.</a:t>
            </a:r>
            <a:endParaRPr kumimoji="0" lang="it-IT" altLang="it-IT" sz="2722" i="0" u="none" strike="noStrike" kern="1200" cap="none" spc="0" normalizeH="0" baseline="0" noProof="0" dirty="0">
              <a:ln>
                <a:noFill/>
              </a:ln>
              <a:solidFill>
                <a:srgbClr val="C5000B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La postura, il modo di camminare, di dormire, di mangiare, i significati dei simbolismi corporei  sono profondamente segnati dalla cultura di </a:t>
            </a:r>
            <a:r>
              <a:rPr kumimoji="0" lang="it-IT" altLang="it-IT" sz="2722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riferimento.</a:t>
            </a:r>
            <a:endParaRPr kumimoji="0" lang="it-IT" altLang="it-IT" sz="2722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( </a:t>
            </a:r>
            <a:r>
              <a:rPr kumimoji="0" lang="it-IT" altLang="it-IT" sz="272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Mauss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, 1965)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1AEA798A-267F-4C06-B793-EC0FA2109AD9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2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498049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81" y="0"/>
            <a:ext cx="914496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980049" y="313954"/>
            <a:ext cx="8229024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 principi delle G.D.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1980049" y="1138844"/>
            <a:ext cx="8229024" cy="495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Prendere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coscienza 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del </a:t>
            </a:r>
            <a:r>
              <a:rPr kumimoji="0" lang="it-IT" altLang="it-IT" sz="27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movimento</a:t>
            </a:r>
            <a:endParaRPr kumimoji="0" lang="it-IT" altLang="it-IT" sz="272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Lavorare nella 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distensione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e nella </a:t>
            </a:r>
            <a:r>
              <a:rPr kumimoji="0" lang="it-IT" altLang="it-IT" sz="2722" b="1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sensazione</a:t>
            </a:r>
            <a:endParaRPr kumimoji="0" lang="it-IT" altLang="it-IT" sz="272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L'organismo umano è un 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tutto </a:t>
            </a:r>
            <a:r>
              <a:rPr kumimoji="0" lang="it-IT" altLang="it-IT" sz="2722" b="1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solidale</a:t>
            </a:r>
            <a:endParaRPr kumimoji="0" lang="it-IT" altLang="it-IT" sz="272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Importanza della 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colonna </a:t>
            </a:r>
            <a:r>
              <a:rPr kumimoji="0" lang="it-IT" altLang="it-IT" sz="2722" b="1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vertebrale</a:t>
            </a:r>
          </a:p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Migliorare 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la respirazione</a:t>
            </a:r>
          </a:p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722" b="1" i="0" u="none" strike="noStrike" kern="1200" cap="none" spc="0" normalizeH="0" baseline="0" noProof="0" dirty="0">
              <a:ln>
                <a:noFill/>
              </a:ln>
              <a:solidFill>
                <a:srgbClr val="C5000B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903" b="0" i="0" u="none" strike="noStrike" kern="1200" cap="none" spc="0" normalizeH="0" baseline="0" noProof="0" dirty="0">
              <a:ln>
                <a:noFill/>
              </a:ln>
              <a:solidFill>
                <a:srgbClr val="C5000B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9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0E907EE0-B602-4960-8F91-551588264FDD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20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687695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1980049" y="313954"/>
            <a:ext cx="8229024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“la presa di </a:t>
            </a:r>
            <a:r>
              <a:rPr kumimoji="0" lang="it-IT" altLang="it-IT" sz="3992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coscienza del movimento”</a:t>
            </a: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1948366" y="1633132"/>
            <a:ext cx="8229024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Per </a:t>
            </a: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modificare abitudini </a:t>
            </a:r>
            <a:r>
              <a:rPr kumimoji="0" lang="it-IT" altLang="it-IT" sz="2722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«posturali» </a:t>
            </a: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occorre </a:t>
            </a: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un lavoro cosciente </a:t>
            </a:r>
            <a:r>
              <a:rPr kumimoji="0" lang="it-IT" altLang="it-IT" sz="2722" b="0" i="0" u="none" strike="noStrike" kern="1200" cap="none" spc="0" normalizeH="0" baseline="0" noProof="0" dirty="0" err="1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affinchè</a:t>
            </a: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l'atteggiamento corretto venga avvertito come normale e diventi una nuova abitudine</a:t>
            </a: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2C361BBF-FCA4-4CF0-8948-6396C47F0DCE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21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609299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1980049" y="313954"/>
            <a:ext cx="8229024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“prendere coscienza del movimento”</a:t>
            </a: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Se si desidera modificare gli atteggiamenti sbagliati occorre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</a:p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stare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in ascolto del proprio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corpo, sentirlo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,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percepirlo.</a:t>
            </a:r>
          </a:p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Ricercare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uno 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sforzo di sensazione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piuttosto che di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imitazione…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751C2503-6CBE-4AE7-9E99-ED6A3E7D3A3F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22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207470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1980049" y="279390"/>
            <a:ext cx="8229024" cy="113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“lavorare nella distensione e sensazione”</a:t>
            </a: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1973356" y="1587767"/>
            <a:ext cx="8229024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Non si richiedono grandi sforzi ma una </a:t>
            </a: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sottile mobilizzazione delle fibre muscolari,</a:t>
            </a: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provata la sensazione di benessere provocata dallo stiramento il corpo stesso, senza che vi sia il bisogno di pensarvi , reclama questo nuovo atteggiamento piacevole</a:t>
            </a:r>
            <a:r>
              <a:rPr kumimoji="0" lang="it-IT" altLang="it-IT" sz="2722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.</a:t>
            </a:r>
            <a:endParaRPr kumimoji="0" lang="it-IT" altLang="it-IT" sz="272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4DCECAD8-28E5-4149-BF84-07AE7AB92931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23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827709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1980049" y="313954"/>
            <a:ext cx="8229024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“il corpo è un tutto unico”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Vi è </a:t>
            </a: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una forte interdipendenza di ogni movimento.</a:t>
            </a:r>
          </a:p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Ogni squilibrio conduce ad una serie di reazioni a catena che si ripercuotono su zone del corpo anche lontane dalla sede causa del dolore  .</a:t>
            </a:r>
          </a:p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Spesso la  sede del dolore non corrisponde alla sede del problema ed occorre ricercare la causa altrove .</a:t>
            </a: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DC5E0A7A-D8BB-43BD-ABAD-DE4B480896D4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24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9039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1980049" y="313954"/>
            <a:ext cx="8229024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“il corpo è un tutto unico”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1980049" y="1594249"/>
            <a:ext cx="8229024" cy="454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Alcuni esempi :</a:t>
            </a:r>
          </a:p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 dolori dovuti alla compressione dei dischi intervertebrali possono scomparire grazie a movimenti di stiramento generale .</a:t>
            </a:r>
          </a:p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 emicranie dovute allo schiacciamento delle giugulari scompaiono agendo sulla distensione dei muscoli della nuca e delle spalle</a:t>
            </a:r>
          </a:p>
        </p:txBody>
      </p:sp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202D3487-0D63-48DD-B8B8-6682712814FA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25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578450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1"/>
            <a:ext cx="9143520" cy="620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1980049" y="313954"/>
            <a:ext cx="8229024" cy="1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Cosa non sono le G.D.</a:t>
            </a:r>
          </a:p>
        </p:txBody>
      </p:sp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90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 G.D.: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903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NON sono una 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ginnastica tradizionale 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svolta più lentamente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72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NON rappresentano 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tecniche di fisioterapia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specifica o una 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ginnastica correttiva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90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102406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AF0C8224-BC69-43E8-9588-565C4998FBA1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26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394096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2013172" y="172819"/>
            <a:ext cx="8229024" cy="146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L'EUTONIA </a:t>
            </a:r>
            <a:b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</a:b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 Gerda Alexander ( 1908-1994)</a:t>
            </a:r>
          </a:p>
        </p:txBody>
      </p:sp>
      <p:sp>
        <p:nvSpPr>
          <p:cNvPr id="108549" name="Text Box 4"/>
          <p:cNvSpPr txBox="1">
            <a:spLocks noChangeArrowheads="1"/>
          </p:cNvSpPr>
          <p:nvPr/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Dal greco EU , armonia, e TONOS , tensione, il metodo , ideato nel 1957 da G. Alexander esprime l'idea di una </a:t>
            </a:r>
            <a:r>
              <a:rPr kumimoji="0" lang="it-IT" altLang="it-IT" sz="272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tonicità armoniosamente equilibrata</a:t>
            </a:r>
            <a:r>
              <a:rPr kumimoji="0" lang="it-IT" altLang="it-IT" sz="2722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e adattata alla situazione contingente ; è uno stato nel quale </a:t>
            </a:r>
            <a:r>
              <a:rPr kumimoji="0" lang="it-IT" altLang="it-IT" sz="272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ogni movimento è effettuato con il minimo di dispendio di energia ed il massimo di di efficacia.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90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108550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06DE6ED0-B319-418C-BFDF-57049391E222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27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646013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151555" name="Picture 2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2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1556" name="Text Box 3"/>
          <p:cNvSpPr txBox="1">
            <a:spLocks noChangeArrowheads="1"/>
          </p:cNvSpPr>
          <p:nvPr/>
        </p:nvSpPr>
        <p:spPr bwMode="auto">
          <a:xfrm>
            <a:off x="1980049" y="-4320"/>
            <a:ext cx="8229024" cy="170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L'Antiginnastica </a:t>
            </a:r>
            <a:b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</a:b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 </a:t>
            </a:r>
            <a:b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</a:b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Therese Bertherat</a:t>
            </a:r>
          </a:p>
        </p:txBody>
      </p:sp>
      <p:sp>
        <p:nvSpPr>
          <p:cNvPr id="151557" name="Text Box 4"/>
          <p:cNvSpPr txBox="1">
            <a:spLocks noChangeArrowheads="1"/>
          </p:cNvSpPr>
          <p:nvPr/>
        </p:nvSpPr>
        <p:spPr bwMode="auto">
          <a:xfrm>
            <a:off x="1980049" y="1386867"/>
            <a:ext cx="8229024" cy="496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903" b="0" i="0" u="none" strike="noStrike" kern="1200" cap="none" spc="0" normalizeH="0" baseline="0" noProof="0">
              <a:ln>
                <a:noFill/>
              </a:ln>
              <a:solidFill>
                <a:srgbClr val="579D1C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>
                <a:ln>
                  <a:noFill/>
                </a:ln>
                <a:solidFill>
                  <a:srgbClr val="579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“</a:t>
            </a:r>
            <a:r>
              <a:rPr kumimoji="0" lang="it-IT" altLang="it-IT" sz="272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Noi siamo il nostro corpo</a:t>
            </a:r>
            <a:r>
              <a:rPr kumimoji="0" lang="it-IT" altLang="it-IT" sz="2722" b="0" i="0" u="none" strike="noStrike" kern="1200" cap="none" spc="0" normalizeH="0" baseline="0" noProof="0">
                <a:ln>
                  <a:noFill/>
                </a:ln>
                <a:solidFill>
                  <a:srgbClr val="579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. Non si oppone all'intelligenza, ai sentimenti , all'anima : 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>
                <a:ln>
                  <a:noFill/>
                </a:ln>
                <a:solidFill>
                  <a:srgbClr val="579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li include e li ospita” .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>
                <a:ln>
                  <a:noFill/>
                </a:ln>
                <a:solidFill>
                  <a:srgbClr val="579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“ ..c'è una casa con il tuo nome. Ne sei l'unico proprietario ma molto tempo fa ne hai perduto le chiavi . Così rimani chiuso fuori e ne conosci solo la facciata . Non ci abiti, </a:t>
            </a:r>
            <a:r>
              <a:rPr kumimoji="0" lang="it-IT" altLang="it-IT" sz="272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Questa casa , rifugio dei tuoi ricordi più nascosti e lontani è il tuo corpo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>
                <a:ln>
                  <a:noFill/>
                </a:ln>
                <a:solidFill>
                  <a:srgbClr val="579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(T. Bertherat , “Guarire con l'antiginnastica” )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903" b="0" i="0" u="none" strike="noStrike" kern="1200" cap="none" spc="0" normalizeH="0" baseline="0" noProof="0">
              <a:ln>
                <a:noFill/>
              </a:ln>
              <a:solidFill>
                <a:srgbClr val="C5000B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151558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173BC654-F87C-4FBF-98A7-EACCCCFAAF4D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28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99662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1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4960" cy="609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227" name="Text Box 2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sp>
        <p:nvSpPr>
          <p:cNvPr id="180228" name="Text Box 3"/>
          <p:cNvSpPr txBox="1">
            <a:spLocks noChangeArrowheads="1"/>
          </p:cNvSpPr>
          <p:nvPr/>
        </p:nvSpPr>
        <p:spPr bwMode="auto">
          <a:xfrm>
            <a:off x="1980049" y="162739"/>
            <a:ext cx="8229024" cy="170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Metodo Feldenkrais</a:t>
            </a:r>
            <a:b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</a:b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 Moshe Feldenkrais </a:t>
            </a:r>
            <a:b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</a:b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( 1904 – 1984)</a:t>
            </a:r>
          </a:p>
        </p:txBody>
      </p:sp>
      <p:sp>
        <p:nvSpPr>
          <p:cNvPr id="180229" name="Text Box 4"/>
          <p:cNvSpPr txBox="1">
            <a:spLocks noChangeArrowheads="1"/>
          </p:cNvSpPr>
          <p:nvPr/>
        </p:nvSpPr>
        <p:spPr bwMode="auto">
          <a:xfrm>
            <a:off x="2013172" y="1581286"/>
            <a:ext cx="8229024" cy="478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sostiene </a:t>
            </a: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che ogni individuo parla, si muove e sente in modo diverso seguendo </a:t>
            </a: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un'immagine che si è costruito nell'arco della sua vita.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Se si vuole modificare il proprio modo di agire occorre</a:t>
            </a: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cambiare l'immagine che si porta dentro .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Ciò significa un mutamento delle reazioni, della natura, delle motivazioni e la mobilizzazione di tutte le parti del corpo interessate.</a:t>
            </a:r>
          </a:p>
        </p:txBody>
      </p:sp>
      <p:sp>
        <p:nvSpPr>
          <p:cNvPr id="180230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CE1E9E96-8581-4452-BBE9-3B5A99775B7C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29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983784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352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980049" y="279390"/>
            <a:ext cx="8229024" cy="113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Il linguaggio del corpo  </a:t>
            </a:r>
            <a:b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</a:b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ponte fra natura e cultura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Il corpo è </a:t>
            </a:r>
            <a:r>
              <a:rPr kumimoji="0" lang="it-IT" altLang="it-IT" sz="2722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luogo di intersezione inscindibile fra natura e cultura </a:t>
            </a:r>
            <a:r>
              <a:rPr kumimoji="0" lang="it-IT" altLang="it-IT" sz="2722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, sede distintiva del rapporto fra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individuale e sociale.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E' attraverso il corpo che ogni cultura definisce e trasmette la sua organizzazione sociale e simbolica ai propri membri  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9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382CFB89-99A7-4253-99A3-15B9A1D8FC8C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3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991770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1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1"/>
            <a:ext cx="9144960" cy="623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3235" name="Text Box 2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sp>
        <p:nvSpPr>
          <p:cNvPr id="223236" name="Text Box 3"/>
          <p:cNvSpPr txBox="1">
            <a:spLocks noChangeArrowheads="1"/>
          </p:cNvSpPr>
          <p:nvPr/>
        </p:nvSpPr>
        <p:spPr bwMode="auto">
          <a:xfrm>
            <a:off x="1948366" y="-524215"/>
            <a:ext cx="8229024" cy="283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/>
            </a:r>
            <a:b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</a:b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Yoga </a:t>
            </a:r>
            <a:b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</a:b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dall'esistenza inconscia alla coscienza </a:t>
            </a:r>
            <a:b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</a:br>
            <a:endParaRPr kumimoji="0" lang="it-IT" altLang="it-IT" sz="3992" b="0" i="0" u="none" strike="noStrike" kern="1200" cap="none" spc="0" normalizeH="0" baseline="0" noProof="0">
              <a:ln>
                <a:noFill/>
              </a:ln>
              <a:solidFill>
                <a:srgbClr val="C5000B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223237" name="Text Box 4"/>
          <p:cNvSpPr txBox="1">
            <a:spLocks noChangeArrowheads="1"/>
          </p:cNvSpPr>
          <p:nvPr/>
        </p:nvSpPr>
        <p:spPr bwMode="auto">
          <a:xfrm>
            <a:off x="1980049" y="1143481"/>
            <a:ext cx="8229024" cy="499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90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Yoga </a:t>
            </a: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in sanscrito significa </a:t>
            </a: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Unione,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unione di corpo, mente e spirito.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Lo Yoga è uno dei 6 sistemi della filosofia indiana che si occupa di tutti gli aspetti della natura umana, dal corpo all’anima e dei metodi di guarigione, dall’uso del cibo alla meditazione.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 primi testi sullo Yoga risalgono al II sec </a:t>
            </a:r>
            <a:r>
              <a:rPr kumimoji="0" lang="it-IT" altLang="it-IT" sz="272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AC</a:t>
            </a:r>
            <a:r>
              <a:rPr kumimoji="0" lang="it-IT" altLang="it-IT" sz="2722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.</a:t>
            </a:r>
            <a:endParaRPr kumimoji="0" lang="it-IT" altLang="it-IT" sz="272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pic>
        <p:nvPicPr>
          <p:cNvPr id="22323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88" y="1468955"/>
            <a:ext cx="1659054" cy="130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3239" name="Text Box 6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DAEC6DE2-E348-484A-8CC3-277BE58F9A67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30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832972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352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980049" y="162738"/>
            <a:ext cx="8229024" cy="113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Il linguaggio del corpo: strumento di distinzione sociale    </a:t>
            </a:r>
            <a:b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</a:br>
            <a:endParaRPr kumimoji="0" lang="it-IT" altLang="it-IT" sz="3992" b="0" i="0" u="none" strike="noStrike" kern="1200" cap="none" spc="0" normalizeH="0" baseline="0" noProof="0">
              <a:ln>
                <a:noFill/>
              </a:ln>
              <a:solidFill>
                <a:srgbClr val="C5000B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980049" y="1594249"/>
            <a:ext cx="8229024" cy="454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Se ogni società ha abitudini proprie queste variano non solo con gli individui ma con il variare delle educazioni, delle convenienze e delle mode</a:t>
            </a:r>
          </a:p>
          <a:p>
            <a:pPr marL="0" marR="0" lvl="0" indent="0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(</a:t>
            </a:r>
            <a:r>
              <a:rPr kumimoji="0" lang="it-IT" altLang="it-IT" sz="272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Mauss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, 1965)</a:t>
            </a:r>
          </a:p>
          <a:p>
            <a:pPr marL="0" marR="0" lvl="0" indent="0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 tecniche corporali, le deformazioni del corpo, l'ornamento, l'abbigliamento sono messi in atto dalla nostra specie per distinguersi dalle </a:t>
            </a:r>
            <a:r>
              <a:rPr kumimoji="0" lang="it-IT" altLang="it-IT" sz="2722" i="0" u="none" strike="noStrike" kern="1200" cap="none" spc="0" normalizeH="0" baseline="0" noProof="0" dirty="0" smtClean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altre</a:t>
            </a:r>
            <a:endParaRPr kumimoji="0" lang="it-IT" altLang="it-IT" sz="2722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ED3542E2-2733-4D61-8740-36946143C642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4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405832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352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980049" y="279390"/>
            <a:ext cx="8229024" cy="113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 tecniche corporee sono culturalmente definite 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980049" y="1646094"/>
            <a:ext cx="8229024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Il corpo è legato alle esperienze personali ma anche regolato da 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tecniche culturalmente definite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controllate dalle istituzioni 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( familiari, educative, mediche …....)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La comunicazione “non verbale” è il “luogo” della 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corporeità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che assume un'importanza centrale nei processi educativi in quanto 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spazio del rapporto fra biologico e culturale, fra aspetti universali e aspetti specifici di ogni cultura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DC4C11B2-CFF8-4553-A605-6063EAC4AB55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5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61216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352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980049" y="279390"/>
            <a:ext cx="8229024" cy="113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 tecniche corporee sono oggetto di processi educativi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980049" y="2047895"/>
            <a:ext cx="8229024" cy="364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 tecniche del corpo sono oggetto di processi educativi  in quanto prodotto di una data cultura in una fase determinata della sua storia .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Esse sono quindi 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continuamente trasmesse ed apprese e in questo atto continuamente trasformate .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Esse sono 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“complesse” 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poiché racchiudono aspetti biologici, culturali e sociali </a:t>
            </a:r>
            <a:r>
              <a:rPr kumimoji="0" lang="it-IT" altLang="it-IT" sz="272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.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105F49E6-23A2-464B-8D27-C8B1AB50A516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6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748074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352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980049" y="279390"/>
            <a:ext cx="8229024" cy="113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Il protagonismo del corpo nella cultura contemporanea  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980049" y="1594249"/>
            <a:ext cx="8229024" cy="454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72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72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72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72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72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Nell'epoca contemporanea il corpo rappresenta uno dei  principali linguaggi attraverso cui 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dare forma e voce alla propria identità.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Le tecniche corporee diventano</a:t>
            </a:r>
            <a:r>
              <a:rPr kumimoji="0" lang="it-IT" altLang="it-IT" sz="2722" b="1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luoghi di esplorazione, sperimentazione e costruzione del Sé, modalità attraverso le quali comprendere se stessi e il mondo che ci circonda </a:t>
            </a: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72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72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72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72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90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90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1C796464-E679-43F4-8795-F38669A06897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7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543458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62" y="0"/>
            <a:ext cx="9143519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980049" y="279390"/>
            <a:ext cx="8229024" cy="113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3992" b="0" i="0" u="none" strike="noStrike" kern="1200" cap="none" spc="0" normalizeH="0" baseline="0" noProof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Il corpo “postmoderno” 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785628" y="1330701"/>
            <a:ext cx="8229024" cy="454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72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90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61EF8E51-BBA0-4252-A0EF-27B78B79B012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8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1686258" y="1468955"/>
            <a:ext cx="8818045" cy="524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4827" rIns="81646" bIns="40823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just" defTabSz="407571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  <a:tab pos="8537387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A . il corpo come 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ORGANISMO BIOLOGICO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adattato all'ambiente e in buona salute.</a:t>
            </a:r>
          </a:p>
          <a:p>
            <a:pPr marL="0" marR="0" lvl="0" indent="0" algn="just" defTabSz="407571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  <a:tab pos="8537387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B.  il corpo come 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FINE  a se stesso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, da potenziare per raggiungere le migliori prestazioni </a:t>
            </a:r>
          </a:p>
          <a:p>
            <a:pPr marL="0" marR="0" lvl="0" indent="0" algn="just" defTabSz="407571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  <a:tab pos="8537387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C.  il corpo come 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IMMAGINE ESTERIORE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del sé che riflette i canoni di bellezza del mondo dello spettacolo </a:t>
            </a:r>
          </a:p>
          <a:p>
            <a:pPr marL="0" marR="0" lvl="0" indent="0" algn="just" defTabSz="407571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  <a:tab pos="8537387" algn="l"/>
              </a:tabLst>
              <a:defRPr/>
            </a:pP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D. il corpo come 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TRASMISSIONE DI VALORI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: è l'idea dell'armonia fra anima – mente – corpo .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</a:p>
          <a:p>
            <a:pPr marL="0" marR="0" lvl="0" indent="0" algn="just" defTabSz="407571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  <a:tab pos="8537387" algn="l"/>
              </a:tabLst>
              <a:defRPr/>
            </a:pPr>
            <a:endParaRPr kumimoji="0" lang="it-IT" altLang="it-IT" sz="272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l" defTabSz="407571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  <a:tab pos="8537387" algn="l"/>
              </a:tabLst>
              <a:defRPr/>
            </a:pPr>
            <a:endParaRPr kumimoji="0" lang="it-IT" altLang="it-IT" sz="2722" b="1" i="0" u="none" strike="noStrike" kern="1200" cap="none" spc="0" normalizeH="0" baseline="0" noProof="0" dirty="0">
              <a:ln>
                <a:noFill/>
              </a:ln>
              <a:solidFill>
                <a:srgbClr val="C5000B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814873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651529" y="6247376"/>
            <a:ext cx="2899025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/>
            </a:pPr>
            <a:r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UNIFE -  " Le ginnastiche dolci"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0"/>
            <a:ext cx="9143520" cy="62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980049" y="279390"/>
            <a:ext cx="8229024" cy="64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Corpo postmoderno e Wellness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980049" y="1202103"/>
            <a:ext cx="8229024" cy="514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l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Quattro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sono le dimensioni emergenti della Wellness correlate all'immagine del corpo postmoderno </a:t>
            </a:r>
            <a:r>
              <a:rPr kumimoji="0" lang="it-IT" altLang="it-IT" sz="235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:</a:t>
            </a:r>
            <a:r>
              <a:rPr kumimoji="0" lang="it-IT" altLang="it-IT" sz="2722" b="1" i="0" u="none" strike="noStrike" kern="1200" cap="none" spc="0" normalizeH="0" baseline="0" noProof="0" dirty="0">
                <a:ln>
                  <a:noFill/>
                </a:ln>
                <a:solidFill>
                  <a:srgbClr val="C5000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</a:t>
            </a:r>
          </a:p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A.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dimensione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prestativa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: la salute si realizza attraverso il miglior utilizzo dei mezzi disponibili nell'ambiente. Il corpo sano, prestante e flessibile lo è anche di fronte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alle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esigenze sociali. </a:t>
            </a:r>
          </a:p>
          <a:p>
            <a:pPr marL="0" marR="0" lvl="0" indent="0" algn="just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B.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dimensione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preventiva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: il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benessere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è considerato un fine specifico, una realtà da difendere e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proteggere.</a:t>
            </a:r>
            <a:endParaRPr kumimoji="0" lang="it-IT" altLang="it-IT" sz="272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40757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8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kumimoji="0" lang="it-IT" altLang="it-IT" sz="29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8080529" y="6247376"/>
            <a:ext cx="2129983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001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0" marR="0" lvl="0" indent="0" algn="r" defTabSz="407571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/>
            </a:pPr>
            <a:fld id="{49F02D8D-01EB-4BCA-A057-CCFDD5877AAF}" type="slidenum">
              <a:rPr kumimoji="0" lang="it-IT" altLang="it-IT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07571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56722" algn="l"/>
                  <a:tab pos="1313444" algn="l"/>
                  <a:tab pos="1970166" algn="l"/>
                </a:tabLst>
                <a:defRPr/>
              </a:pPr>
              <a:t>9</a:t>
            </a:fld>
            <a:endParaRPr kumimoji="0" lang="it-IT" altLang="it-IT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836201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1992</Words>
  <Application>Microsoft Office PowerPoint</Application>
  <PresentationFormat>Widescreen</PresentationFormat>
  <Paragraphs>277</Paragraphs>
  <Slides>30</Slides>
  <Notes>30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Arial Unicode MS</vt:lpstr>
      <vt:lpstr>Calibri</vt:lpstr>
      <vt:lpstr>Times New Roman</vt:lpstr>
      <vt:lpstr>Wingdings</vt:lpstr>
      <vt:lpstr>7_Tema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7</cp:revision>
  <dcterms:created xsi:type="dcterms:W3CDTF">2020-05-12T09:03:22Z</dcterms:created>
  <dcterms:modified xsi:type="dcterms:W3CDTF">2020-05-13T10:28:37Z</dcterms:modified>
</cp:coreProperties>
</file>