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78.jpg" ContentType="image/jpeg"/>
  <Override PartName="/ppt/media/image122.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7" r:id="rId2"/>
    <p:sldId id="308" r:id="rId3"/>
    <p:sldId id="334" r:id="rId4"/>
    <p:sldId id="335" r:id="rId5"/>
    <p:sldId id="309" r:id="rId6"/>
    <p:sldId id="311" r:id="rId7"/>
    <p:sldId id="312"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2" r:id="rId31"/>
    <p:sldId id="283" r:id="rId32"/>
    <p:sldId id="284" r:id="rId33"/>
    <p:sldId id="329" r:id="rId34"/>
    <p:sldId id="330" r:id="rId35"/>
    <p:sldId id="285" r:id="rId36"/>
    <p:sldId id="286" r:id="rId37"/>
    <p:sldId id="287" r:id="rId38"/>
    <p:sldId id="288" r:id="rId39"/>
    <p:sldId id="289" r:id="rId40"/>
    <p:sldId id="290" r:id="rId41"/>
    <p:sldId id="293" r:id="rId42"/>
    <p:sldId id="333" r:id="rId43"/>
    <p:sldId id="294" r:id="rId44"/>
    <p:sldId id="295" r:id="rId45"/>
    <p:sldId id="305" r:id="rId46"/>
    <p:sldId id="313" r:id="rId47"/>
    <p:sldId id="314" r:id="rId48"/>
    <p:sldId id="315" r:id="rId49"/>
    <p:sldId id="316" r:id="rId50"/>
    <p:sldId id="317" r:id="rId51"/>
    <p:sldId id="336" r:id="rId52"/>
    <p:sldId id="337" r:id="rId53"/>
    <p:sldId id="318" r:id="rId54"/>
    <p:sldId id="319" r:id="rId55"/>
    <p:sldId id="320" r:id="rId56"/>
    <p:sldId id="321" r:id="rId57"/>
    <p:sldId id="322" r:id="rId58"/>
    <p:sldId id="323" r:id="rId59"/>
    <p:sldId id="324" r:id="rId60"/>
    <p:sldId id="325" r:id="rId61"/>
    <p:sldId id="326" r:id="rId62"/>
    <p:sldId id="327" r:id="rId63"/>
    <p:sldId id="328" r:id="rId64"/>
    <p:sldId id="304" r:id="rId65"/>
    <p:sldId id="332" r:id="rId66"/>
  </p:sldIdLst>
  <p:sldSz cx="10083800" cy="7562850"/>
  <p:notesSz cx="10083800" cy="756285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p:restoredLeft sz="15620"/>
    <p:restoredTop sz="88624" autoAdjust="0"/>
  </p:normalViewPr>
  <p:slideViewPr>
    <p:cSldViewPr>
      <p:cViewPr varScale="1">
        <p:scale>
          <a:sx n="77" d="100"/>
          <a:sy n="77" d="100"/>
        </p:scale>
        <p:origin x="-1376" y="-9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notesMaster" Target="notesMasters/notes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4370388" cy="377825"/>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5711825" y="0"/>
            <a:ext cx="4370388" cy="377825"/>
          </a:xfrm>
          <a:prstGeom prst="rect">
            <a:avLst/>
          </a:prstGeom>
        </p:spPr>
        <p:txBody>
          <a:bodyPr vert="horz" lIns="91440" tIns="45720" rIns="91440" bIns="45720" rtlCol="0"/>
          <a:lstStyle>
            <a:lvl1pPr algn="r">
              <a:defRPr sz="1200"/>
            </a:lvl1pPr>
          </a:lstStyle>
          <a:p>
            <a:fld id="{CF97C6D6-797F-F748-A079-14FB9EC4CAB8}" type="datetimeFigureOut">
              <a:rPr lang="it-IT" smtClean="0"/>
              <a:t>23/03/20</a:t>
            </a:fld>
            <a:endParaRPr lang="it-IT"/>
          </a:p>
        </p:txBody>
      </p:sp>
      <p:sp>
        <p:nvSpPr>
          <p:cNvPr id="4" name="Segnaposto immagine diapositiva 3"/>
          <p:cNvSpPr>
            <a:spLocks noGrp="1" noRot="1" noChangeAspect="1"/>
          </p:cNvSpPr>
          <p:nvPr>
            <p:ph type="sldImg" idx="2"/>
          </p:nvPr>
        </p:nvSpPr>
        <p:spPr>
          <a:xfrm>
            <a:off x="3151188" y="566738"/>
            <a:ext cx="3781425" cy="2836862"/>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1008063" y="3592513"/>
            <a:ext cx="8067675" cy="34036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7183438"/>
            <a:ext cx="4370388" cy="377825"/>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5711825" y="7183438"/>
            <a:ext cx="4370388" cy="377825"/>
          </a:xfrm>
          <a:prstGeom prst="rect">
            <a:avLst/>
          </a:prstGeom>
        </p:spPr>
        <p:txBody>
          <a:bodyPr vert="horz" lIns="91440" tIns="45720" rIns="91440" bIns="45720" rtlCol="0" anchor="b"/>
          <a:lstStyle>
            <a:lvl1pPr algn="r">
              <a:defRPr sz="1200"/>
            </a:lvl1pPr>
          </a:lstStyle>
          <a:p>
            <a:fld id="{DC4510B8-51FF-694F-835F-1B9048BB7E8C}" type="slidenum">
              <a:rPr lang="it-IT" smtClean="0"/>
              <a:t>‹n.›</a:t>
            </a:fld>
            <a:endParaRPr lang="it-IT"/>
          </a:p>
        </p:txBody>
      </p:sp>
    </p:spTree>
    <p:extLst>
      <p:ext uri="{BB962C8B-B14F-4D97-AF65-F5344CB8AC3E}">
        <p14:creationId xmlns:p14="http://schemas.microsoft.com/office/powerpoint/2010/main" val="28201584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DC4510B8-51FF-694F-835F-1B9048BB7E8C}" type="slidenum">
              <a:rPr lang="it-IT" smtClean="0"/>
              <a:t>11</a:t>
            </a:fld>
            <a:endParaRPr lang="it-IT"/>
          </a:p>
        </p:txBody>
      </p:sp>
    </p:spTree>
    <p:extLst>
      <p:ext uri="{BB962C8B-B14F-4D97-AF65-F5344CB8AC3E}">
        <p14:creationId xmlns:p14="http://schemas.microsoft.com/office/powerpoint/2010/main" val="1732851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0081259" cy="7559040"/>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ctrTitle"/>
          </p:nvPr>
        </p:nvSpPr>
        <p:spPr>
          <a:xfrm>
            <a:off x="97250" y="358686"/>
            <a:ext cx="9889299" cy="2159635"/>
          </a:xfrm>
          <a:prstGeom prst="rect">
            <a:avLst/>
          </a:prstGeom>
        </p:spPr>
        <p:txBody>
          <a:bodyPr wrap="square" lIns="0" tIns="0" rIns="0" bIns="0">
            <a:spAutoFit/>
          </a:bodyPr>
          <a:lstStyle>
            <a:lvl1pPr>
              <a:defRPr sz="3500" b="0" i="0">
                <a:solidFill>
                  <a:schemeClr val="bg1"/>
                </a:solidFill>
                <a:latin typeface="Times New Roman"/>
                <a:cs typeface="Times New Roman"/>
              </a:defRPr>
            </a:lvl1pPr>
          </a:lstStyle>
          <a:p>
            <a:endParaRPr/>
          </a:p>
        </p:txBody>
      </p:sp>
      <p:sp>
        <p:nvSpPr>
          <p:cNvPr id="3" name="Holder 3"/>
          <p:cNvSpPr>
            <a:spLocks noGrp="1"/>
          </p:cNvSpPr>
          <p:nvPr>
            <p:ph type="subTitle" idx="4"/>
          </p:nvPr>
        </p:nvSpPr>
        <p:spPr>
          <a:xfrm>
            <a:off x="1966442" y="4353903"/>
            <a:ext cx="6150914" cy="818514"/>
          </a:xfrm>
          <a:prstGeom prst="rect">
            <a:avLst/>
          </a:prstGeom>
        </p:spPr>
        <p:txBody>
          <a:bodyPr wrap="square" lIns="0" tIns="0" rIns="0" bIns="0">
            <a:spAutoFit/>
          </a:bodyPr>
          <a:lstStyle>
            <a:lvl1pPr>
              <a:defRPr sz="2600" b="1" i="0">
                <a:solidFill>
                  <a:schemeClr val="bg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23/03/20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chemeClr val="bg1"/>
                </a:solidFill>
                <a:latin typeface="Comic Sans MS"/>
                <a:cs typeface="Comic Sans M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23/03/20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chemeClr val="bg1"/>
                </a:solidFill>
                <a:latin typeface="Comic Sans MS"/>
                <a:cs typeface="Comic Sans MS"/>
              </a:defRPr>
            </a:lvl1pPr>
          </a:lstStyle>
          <a:p>
            <a:endParaRPr/>
          </a:p>
        </p:txBody>
      </p:sp>
      <p:sp>
        <p:nvSpPr>
          <p:cNvPr id="3" name="Holder 3"/>
          <p:cNvSpPr>
            <a:spLocks noGrp="1"/>
          </p:cNvSpPr>
          <p:nvPr>
            <p:ph sz="half" idx="2"/>
          </p:nvPr>
        </p:nvSpPr>
        <p:spPr>
          <a:xfrm>
            <a:off x="504190" y="1739455"/>
            <a:ext cx="4386453"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93157" y="1739455"/>
            <a:ext cx="4386453"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23/03/20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0081260" cy="7559040"/>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181355" y="161542"/>
            <a:ext cx="9715500" cy="7239000"/>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182116" y="162306"/>
            <a:ext cx="9714230" cy="7237730"/>
          </a:xfrm>
          <a:custGeom>
            <a:avLst/>
            <a:gdLst/>
            <a:ahLst/>
            <a:cxnLst/>
            <a:rect l="l" t="t" r="r" b="b"/>
            <a:pathLst>
              <a:path w="9714230" h="7237730">
                <a:moveTo>
                  <a:pt x="854532" y="0"/>
                </a:moveTo>
                <a:lnTo>
                  <a:pt x="9713976" y="0"/>
                </a:lnTo>
                <a:lnTo>
                  <a:pt x="9713976" y="6382943"/>
                </a:lnTo>
                <a:lnTo>
                  <a:pt x="9712623" y="6431434"/>
                </a:lnTo>
                <a:lnTo>
                  <a:pt x="9708613" y="6479216"/>
                </a:lnTo>
                <a:lnTo>
                  <a:pt x="9702017" y="6526215"/>
                </a:lnTo>
                <a:lnTo>
                  <a:pt x="9692909" y="6572361"/>
                </a:lnTo>
                <a:lnTo>
                  <a:pt x="9681359" y="6617581"/>
                </a:lnTo>
                <a:lnTo>
                  <a:pt x="9667441" y="6661802"/>
                </a:lnTo>
                <a:lnTo>
                  <a:pt x="9651226" y="6704954"/>
                </a:lnTo>
                <a:lnTo>
                  <a:pt x="9632787" y="6746962"/>
                </a:lnTo>
                <a:lnTo>
                  <a:pt x="9612195" y="6787756"/>
                </a:lnTo>
                <a:lnTo>
                  <a:pt x="9589523" y="6827264"/>
                </a:lnTo>
                <a:lnTo>
                  <a:pt x="9564842" y="6865412"/>
                </a:lnTo>
                <a:lnTo>
                  <a:pt x="9538226" y="6902129"/>
                </a:lnTo>
                <a:lnTo>
                  <a:pt x="9509746" y="6937344"/>
                </a:lnTo>
                <a:lnTo>
                  <a:pt x="9479474" y="6970982"/>
                </a:lnTo>
                <a:lnTo>
                  <a:pt x="9447482" y="7002974"/>
                </a:lnTo>
                <a:lnTo>
                  <a:pt x="9413844" y="7033246"/>
                </a:lnTo>
                <a:lnTo>
                  <a:pt x="9378629" y="7061726"/>
                </a:lnTo>
                <a:lnTo>
                  <a:pt x="9341912" y="7088342"/>
                </a:lnTo>
                <a:lnTo>
                  <a:pt x="9303764" y="7113023"/>
                </a:lnTo>
                <a:lnTo>
                  <a:pt x="9264256" y="7135695"/>
                </a:lnTo>
                <a:lnTo>
                  <a:pt x="9223462" y="7156287"/>
                </a:lnTo>
                <a:lnTo>
                  <a:pt x="9181454" y="7174726"/>
                </a:lnTo>
                <a:lnTo>
                  <a:pt x="9138302" y="7190941"/>
                </a:lnTo>
                <a:lnTo>
                  <a:pt x="9094081" y="7204859"/>
                </a:lnTo>
                <a:lnTo>
                  <a:pt x="9048861" y="7216409"/>
                </a:lnTo>
                <a:lnTo>
                  <a:pt x="9002715" y="7225517"/>
                </a:lnTo>
                <a:lnTo>
                  <a:pt x="8955716" y="7232113"/>
                </a:lnTo>
                <a:lnTo>
                  <a:pt x="8907934" y="7236123"/>
                </a:lnTo>
                <a:lnTo>
                  <a:pt x="8859443" y="7237476"/>
                </a:lnTo>
                <a:lnTo>
                  <a:pt x="0" y="7237476"/>
                </a:lnTo>
                <a:lnTo>
                  <a:pt x="0" y="854532"/>
                </a:lnTo>
                <a:lnTo>
                  <a:pt x="1352" y="806041"/>
                </a:lnTo>
                <a:lnTo>
                  <a:pt x="5362" y="758259"/>
                </a:lnTo>
                <a:lnTo>
                  <a:pt x="11958" y="711260"/>
                </a:lnTo>
                <a:lnTo>
                  <a:pt x="21066" y="665114"/>
                </a:lnTo>
                <a:lnTo>
                  <a:pt x="32616" y="619894"/>
                </a:lnTo>
                <a:lnTo>
                  <a:pt x="46534" y="575673"/>
                </a:lnTo>
                <a:lnTo>
                  <a:pt x="62749" y="532521"/>
                </a:lnTo>
                <a:lnTo>
                  <a:pt x="81188" y="490513"/>
                </a:lnTo>
                <a:lnTo>
                  <a:pt x="101780" y="449719"/>
                </a:lnTo>
                <a:lnTo>
                  <a:pt x="124452" y="410211"/>
                </a:lnTo>
                <a:lnTo>
                  <a:pt x="149133" y="372063"/>
                </a:lnTo>
                <a:lnTo>
                  <a:pt x="175749" y="335346"/>
                </a:lnTo>
                <a:lnTo>
                  <a:pt x="204229" y="300131"/>
                </a:lnTo>
                <a:lnTo>
                  <a:pt x="234501" y="266493"/>
                </a:lnTo>
                <a:lnTo>
                  <a:pt x="266493" y="234501"/>
                </a:lnTo>
                <a:lnTo>
                  <a:pt x="300131" y="204229"/>
                </a:lnTo>
                <a:lnTo>
                  <a:pt x="335346" y="175749"/>
                </a:lnTo>
                <a:lnTo>
                  <a:pt x="372063" y="149133"/>
                </a:lnTo>
                <a:lnTo>
                  <a:pt x="410211" y="124452"/>
                </a:lnTo>
                <a:lnTo>
                  <a:pt x="449719" y="101780"/>
                </a:lnTo>
                <a:lnTo>
                  <a:pt x="490513" y="81188"/>
                </a:lnTo>
                <a:lnTo>
                  <a:pt x="532521" y="62749"/>
                </a:lnTo>
                <a:lnTo>
                  <a:pt x="575673" y="46534"/>
                </a:lnTo>
                <a:lnTo>
                  <a:pt x="619894" y="32616"/>
                </a:lnTo>
                <a:lnTo>
                  <a:pt x="665114" y="21066"/>
                </a:lnTo>
                <a:lnTo>
                  <a:pt x="711260" y="11958"/>
                </a:lnTo>
                <a:lnTo>
                  <a:pt x="758259" y="5362"/>
                </a:lnTo>
                <a:lnTo>
                  <a:pt x="806041" y="1352"/>
                </a:lnTo>
                <a:lnTo>
                  <a:pt x="854532" y="0"/>
                </a:lnTo>
                <a:close/>
              </a:path>
            </a:pathLst>
          </a:custGeom>
          <a:ln w="10668">
            <a:solidFill>
              <a:srgbClr val="898989"/>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600" b="1" i="0">
                <a:solidFill>
                  <a:schemeClr val="bg1"/>
                </a:solidFill>
                <a:latin typeface="Comic Sans MS"/>
                <a:cs typeface="Comic Sans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23/03/20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0081260" cy="7559040"/>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181355" y="161542"/>
            <a:ext cx="9715500" cy="7239000"/>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182116" y="162306"/>
            <a:ext cx="9714230" cy="7237730"/>
          </a:xfrm>
          <a:custGeom>
            <a:avLst/>
            <a:gdLst/>
            <a:ahLst/>
            <a:cxnLst/>
            <a:rect l="l" t="t" r="r" b="b"/>
            <a:pathLst>
              <a:path w="9714230" h="7237730">
                <a:moveTo>
                  <a:pt x="854532" y="0"/>
                </a:moveTo>
                <a:lnTo>
                  <a:pt x="9713976" y="0"/>
                </a:lnTo>
                <a:lnTo>
                  <a:pt x="9713976" y="6382943"/>
                </a:lnTo>
                <a:lnTo>
                  <a:pt x="9712623" y="6431434"/>
                </a:lnTo>
                <a:lnTo>
                  <a:pt x="9708613" y="6479216"/>
                </a:lnTo>
                <a:lnTo>
                  <a:pt x="9702017" y="6526215"/>
                </a:lnTo>
                <a:lnTo>
                  <a:pt x="9692909" y="6572361"/>
                </a:lnTo>
                <a:lnTo>
                  <a:pt x="9681359" y="6617581"/>
                </a:lnTo>
                <a:lnTo>
                  <a:pt x="9667441" y="6661802"/>
                </a:lnTo>
                <a:lnTo>
                  <a:pt x="9651226" y="6704954"/>
                </a:lnTo>
                <a:lnTo>
                  <a:pt x="9632787" y="6746962"/>
                </a:lnTo>
                <a:lnTo>
                  <a:pt x="9612195" y="6787756"/>
                </a:lnTo>
                <a:lnTo>
                  <a:pt x="9589523" y="6827264"/>
                </a:lnTo>
                <a:lnTo>
                  <a:pt x="9564842" y="6865412"/>
                </a:lnTo>
                <a:lnTo>
                  <a:pt x="9538226" y="6902129"/>
                </a:lnTo>
                <a:lnTo>
                  <a:pt x="9509746" y="6937344"/>
                </a:lnTo>
                <a:lnTo>
                  <a:pt x="9479474" y="6970982"/>
                </a:lnTo>
                <a:lnTo>
                  <a:pt x="9447482" y="7002974"/>
                </a:lnTo>
                <a:lnTo>
                  <a:pt x="9413844" y="7033246"/>
                </a:lnTo>
                <a:lnTo>
                  <a:pt x="9378629" y="7061726"/>
                </a:lnTo>
                <a:lnTo>
                  <a:pt x="9341912" y="7088342"/>
                </a:lnTo>
                <a:lnTo>
                  <a:pt x="9303764" y="7113023"/>
                </a:lnTo>
                <a:lnTo>
                  <a:pt x="9264256" y="7135695"/>
                </a:lnTo>
                <a:lnTo>
                  <a:pt x="9223462" y="7156287"/>
                </a:lnTo>
                <a:lnTo>
                  <a:pt x="9181454" y="7174726"/>
                </a:lnTo>
                <a:lnTo>
                  <a:pt x="9138302" y="7190941"/>
                </a:lnTo>
                <a:lnTo>
                  <a:pt x="9094081" y="7204859"/>
                </a:lnTo>
                <a:lnTo>
                  <a:pt x="9048861" y="7216409"/>
                </a:lnTo>
                <a:lnTo>
                  <a:pt x="9002715" y="7225517"/>
                </a:lnTo>
                <a:lnTo>
                  <a:pt x="8955716" y="7232113"/>
                </a:lnTo>
                <a:lnTo>
                  <a:pt x="8907934" y="7236123"/>
                </a:lnTo>
                <a:lnTo>
                  <a:pt x="8859443" y="7237476"/>
                </a:lnTo>
                <a:lnTo>
                  <a:pt x="0" y="7237476"/>
                </a:lnTo>
                <a:lnTo>
                  <a:pt x="0" y="854532"/>
                </a:lnTo>
                <a:lnTo>
                  <a:pt x="1352" y="806041"/>
                </a:lnTo>
                <a:lnTo>
                  <a:pt x="5362" y="758259"/>
                </a:lnTo>
                <a:lnTo>
                  <a:pt x="11958" y="711260"/>
                </a:lnTo>
                <a:lnTo>
                  <a:pt x="21066" y="665114"/>
                </a:lnTo>
                <a:lnTo>
                  <a:pt x="32616" y="619894"/>
                </a:lnTo>
                <a:lnTo>
                  <a:pt x="46534" y="575673"/>
                </a:lnTo>
                <a:lnTo>
                  <a:pt x="62749" y="532521"/>
                </a:lnTo>
                <a:lnTo>
                  <a:pt x="81188" y="490513"/>
                </a:lnTo>
                <a:lnTo>
                  <a:pt x="101780" y="449719"/>
                </a:lnTo>
                <a:lnTo>
                  <a:pt x="124452" y="410211"/>
                </a:lnTo>
                <a:lnTo>
                  <a:pt x="149133" y="372063"/>
                </a:lnTo>
                <a:lnTo>
                  <a:pt x="175749" y="335346"/>
                </a:lnTo>
                <a:lnTo>
                  <a:pt x="204229" y="300131"/>
                </a:lnTo>
                <a:lnTo>
                  <a:pt x="234501" y="266493"/>
                </a:lnTo>
                <a:lnTo>
                  <a:pt x="266493" y="234501"/>
                </a:lnTo>
                <a:lnTo>
                  <a:pt x="300131" y="204229"/>
                </a:lnTo>
                <a:lnTo>
                  <a:pt x="335346" y="175749"/>
                </a:lnTo>
                <a:lnTo>
                  <a:pt x="372063" y="149133"/>
                </a:lnTo>
                <a:lnTo>
                  <a:pt x="410211" y="124452"/>
                </a:lnTo>
                <a:lnTo>
                  <a:pt x="449719" y="101780"/>
                </a:lnTo>
                <a:lnTo>
                  <a:pt x="490513" y="81188"/>
                </a:lnTo>
                <a:lnTo>
                  <a:pt x="532521" y="62749"/>
                </a:lnTo>
                <a:lnTo>
                  <a:pt x="575673" y="46534"/>
                </a:lnTo>
                <a:lnTo>
                  <a:pt x="619894" y="32616"/>
                </a:lnTo>
                <a:lnTo>
                  <a:pt x="665114" y="21066"/>
                </a:lnTo>
                <a:lnTo>
                  <a:pt x="711260" y="11958"/>
                </a:lnTo>
                <a:lnTo>
                  <a:pt x="758259" y="5362"/>
                </a:lnTo>
                <a:lnTo>
                  <a:pt x="806041" y="1352"/>
                </a:lnTo>
                <a:lnTo>
                  <a:pt x="854532" y="0"/>
                </a:lnTo>
                <a:close/>
              </a:path>
            </a:pathLst>
          </a:custGeom>
          <a:ln w="10668">
            <a:solidFill>
              <a:srgbClr val="898989"/>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23/03/20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bl">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504190" y="420158"/>
            <a:ext cx="9075420" cy="400110"/>
          </a:xfrm>
        </p:spPr>
        <p:txBody>
          <a:bodyPr/>
          <a:lstStyle/>
          <a:p>
            <a:r>
              <a:rPr lang="it-IT" smtClean="0"/>
              <a:t>Fare clic per modificare stile</a:t>
            </a:r>
            <a:endParaRPr lang="it-IT"/>
          </a:p>
        </p:txBody>
      </p:sp>
      <p:sp>
        <p:nvSpPr>
          <p:cNvPr id="3" name="Segnaposto tabella 2"/>
          <p:cNvSpPr>
            <a:spLocks noGrp="1"/>
          </p:cNvSpPr>
          <p:nvPr>
            <p:ph type="tbl" idx="1"/>
          </p:nvPr>
        </p:nvSpPr>
        <p:spPr>
          <a:xfrm>
            <a:off x="504190" y="2184823"/>
            <a:ext cx="9075420" cy="276999"/>
          </a:xfrm>
        </p:spPr>
        <p:txBody>
          <a:bodyPr/>
          <a:lstStyle/>
          <a:p>
            <a:endParaRPr lang="it-IT"/>
          </a:p>
        </p:txBody>
      </p:sp>
      <p:sp>
        <p:nvSpPr>
          <p:cNvPr id="4" name="Segnaposto data 3"/>
          <p:cNvSpPr>
            <a:spLocks noGrp="1"/>
          </p:cNvSpPr>
          <p:nvPr>
            <p:ph type="dt" sz="half" idx="10"/>
          </p:nvPr>
        </p:nvSpPr>
        <p:spPr>
          <a:xfrm>
            <a:off x="504190" y="6887095"/>
            <a:ext cx="2352887" cy="276999"/>
          </a:xfrm>
        </p:spPr>
        <p:txBody>
          <a:bodyPr/>
          <a:lstStyle>
            <a:lvl1pPr>
              <a:defRPr/>
            </a:lvl1pPr>
          </a:lstStyle>
          <a:p>
            <a:endParaRPr lang="it-IT"/>
          </a:p>
        </p:txBody>
      </p:sp>
      <p:sp>
        <p:nvSpPr>
          <p:cNvPr id="5" name="Segnaposto piè di pagina 4"/>
          <p:cNvSpPr>
            <a:spLocks noGrp="1"/>
          </p:cNvSpPr>
          <p:nvPr>
            <p:ph type="ftr" sz="quarter" idx="11"/>
          </p:nvPr>
        </p:nvSpPr>
        <p:spPr>
          <a:xfrm>
            <a:off x="3445299" y="6887095"/>
            <a:ext cx="3193203" cy="276999"/>
          </a:xfrm>
        </p:spPr>
        <p:txBody>
          <a:bodyPr/>
          <a:lstStyle>
            <a:lvl1pPr>
              <a:defRPr/>
            </a:lvl1pPr>
          </a:lstStyle>
          <a:p>
            <a:endParaRPr lang="it-IT"/>
          </a:p>
        </p:txBody>
      </p:sp>
      <p:sp>
        <p:nvSpPr>
          <p:cNvPr id="6" name="Segnaposto numero diapositiva 5"/>
          <p:cNvSpPr>
            <a:spLocks noGrp="1"/>
          </p:cNvSpPr>
          <p:nvPr>
            <p:ph type="sldNum" sz="quarter" idx="12"/>
          </p:nvPr>
        </p:nvSpPr>
        <p:spPr>
          <a:xfrm>
            <a:off x="7226723" y="6887095"/>
            <a:ext cx="2352887" cy="276999"/>
          </a:xfrm>
        </p:spPr>
        <p:txBody>
          <a:bodyPr/>
          <a:lstStyle>
            <a:lvl1pPr>
              <a:defRPr/>
            </a:lvl1pPr>
          </a:lstStyle>
          <a:p>
            <a:fld id="{D9434238-80A8-CD4E-99BD-7CF2D1E9E601}" type="slidenum">
              <a:rPr lang="it-IT"/>
              <a:pPr/>
              <a:t>‹n.›</a:t>
            </a:fld>
            <a:endParaRPr lang="it-IT"/>
          </a:p>
        </p:txBody>
      </p:sp>
    </p:spTree>
    <p:extLst>
      <p:ext uri="{BB962C8B-B14F-4D97-AF65-F5344CB8AC3E}">
        <p14:creationId xmlns:p14="http://schemas.microsoft.com/office/powerpoint/2010/main" val="1012398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110997" y="-9550"/>
            <a:ext cx="9861804" cy="400110"/>
          </a:xfrm>
        </p:spPr>
        <p:txBody>
          <a:bodyPr/>
          <a:lstStyle/>
          <a:p>
            <a:r>
              <a:rPr lang="it-IT" smtClean="0"/>
              <a:t>Fare clic per modificare stile</a:t>
            </a:r>
            <a:endParaRPr lang="it-IT"/>
          </a:p>
        </p:txBody>
      </p:sp>
      <p:sp>
        <p:nvSpPr>
          <p:cNvPr id="3" name="Segnaposto contenuto 2"/>
          <p:cNvSpPr>
            <a:spLocks noGrp="1"/>
          </p:cNvSpPr>
          <p:nvPr>
            <p:ph sz="half" idx="1"/>
          </p:nvPr>
        </p:nvSpPr>
        <p:spPr>
          <a:xfrm>
            <a:off x="504190" y="2184823"/>
            <a:ext cx="4453678" cy="2308324"/>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125932" y="2184823"/>
            <a:ext cx="4453678" cy="2308324"/>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504190" y="7033450"/>
            <a:ext cx="2319274" cy="276999"/>
          </a:xfrm>
        </p:spPr>
        <p:txBody>
          <a:bodyPr/>
          <a:lstStyle>
            <a:lvl1pPr>
              <a:defRPr/>
            </a:lvl1pPr>
          </a:lstStyle>
          <a:p>
            <a:endParaRPr lang="it-IT"/>
          </a:p>
        </p:txBody>
      </p:sp>
      <p:sp>
        <p:nvSpPr>
          <p:cNvPr id="6" name="Segnaposto piè di pagina 5"/>
          <p:cNvSpPr>
            <a:spLocks noGrp="1"/>
          </p:cNvSpPr>
          <p:nvPr>
            <p:ph type="ftr" sz="quarter" idx="11"/>
          </p:nvPr>
        </p:nvSpPr>
        <p:spPr>
          <a:xfrm>
            <a:off x="3428492" y="7033450"/>
            <a:ext cx="3226816" cy="276999"/>
          </a:xfrm>
        </p:spPr>
        <p:txBody>
          <a:bodyPr/>
          <a:lstStyle>
            <a:lvl1pPr>
              <a:defRPr/>
            </a:lvl1pPr>
          </a:lstStyle>
          <a:p>
            <a:endParaRPr lang="it-IT"/>
          </a:p>
        </p:txBody>
      </p:sp>
      <p:sp>
        <p:nvSpPr>
          <p:cNvPr id="7" name="Segnaposto numero diapositiva 6"/>
          <p:cNvSpPr>
            <a:spLocks noGrp="1"/>
          </p:cNvSpPr>
          <p:nvPr>
            <p:ph type="sldNum" sz="quarter" idx="12"/>
          </p:nvPr>
        </p:nvSpPr>
        <p:spPr>
          <a:xfrm>
            <a:off x="7260336" y="7033450"/>
            <a:ext cx="2319274" cy="276999"/>
          </a:xfrm>
        </p:spPr>
        <p:txBody>
          <a:bodyPr/>
          <a:lstStyle>
            <a:lvl1pPr>
              <a:defRPr/>
            </a:lvl1pPr>
          </a:lstStyle>
          <a:p>
            <a:fld id="{27445CD2-C968-774E-B513-F26CCB0CEAC7}" type="slidenum">
              <a:rPr lang="it-IT"/>
              <a:pPr/>
              <a:t>‹n.›</a:t>
            </a:fld>
            <a:endParaRPr lang="it-IT"/>
          </a:p>
        </p:txBody>
      </p:sp>
    </p:spTree>
    <p:extLst>
      <p:ext uri="{BB962C8B-B14F-4D97-AF65-F5344CB8AC3E}">
        <p14:creationId xmlns:p14="http://schemas.microsoft.com/office/powerpoint/2010/main" val="7322752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10997" y="-9550"/>
            <a:ext cx="9861804" cy="1395095"/>
          </a:xfrm>
          <a:prstGeom prst="rect">
            <a:avLst/>
          </a:prstGeom>
        </p:spPr>
        <p:txBody>
          <a:bodyPr wrap="square" lIns="0" tIns="0" rIns="0" bIns="0">
            <a:spAutoFit/>
          </a:bodyPr>
          <a:lstStyle>
            <a:lvl1pPr>
              <a:defRPr sz="2600" b="1" i="0">
                <a:solidFill>
                  <a:schemeClr val="bg1"/>
                </a:solidFill>
                <a:latin typeface="Comic Sans MS"/>
                <a:cs typeface="Comic Sans MS"/>
              </a:defRPr>
            </a:lvl1pPr>
          </a:lstStyle>
          <a:p>
            <a:endParaRPr/>
          </a:p>
        </p:txBody>
      </p:sp>
      <p:sp>
        <p:nvSpPr>
          <p:cNvPr id="3" name="Holder 3"/>
          <p:cNvSpPr>
            <a:spLocks noGrp="1"/>
          </p:cNvSpPr>
          <p:nvPr>
            <p:ph type="body" idx="1"/>
          </p:nvPr>
        </p:nvSpPr>
        <p:spPr>
          <a:xfrm>
            <a:off x="863947" y="2425251"/>
            <a:ext cx="7681595" cy="482536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428492" y="7033450"/>
            <a:ext cx="3226816"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4190" y="7033450"/>
            <a:ext cx="2319274"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23/03/20</a:t>
            </a:fld>
            <a:endParaRPr lang="en-US"/>
          </a:p>
        </p:txBody>
      </p:sp>
      <p:sp>
        <p:nvSpPr>
          <p:cNvPr id="6" name="Holder 6"/>
          <p:cNvSpPr>
            <a:spLocks noGrp="1"/>
          </p:cNvSpPr>
          <p:nvPr>
            <p:ph type="sldNum" sz="quarter" idx="7"/>
          </p:nvPr>
        </p:nvSpPr>
        <p:spPr>
          <a:xfrm>
            <a:off x="7260336" y="7033450"/>
            <a:ext cx="2319274"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5.xml"/><Relationship Id="rId2"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2.png"/><Relationship Id="rId5" Type="http://schemas.openxmlformats.org/officeDocument/2006/relationships/image" Target="../media/image27.png"/><Relationship Id="rId6" Type="http://schemas.openxmlformats.org/officeDocument/2006/relationships/image" Target="../media/image28.jpg"/><Relationship Id="rId7" Type="http://schemas.openxmlformats.org/officeDocument/2006/relationships/image" Target="../media/image29.jp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jp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2.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2.png"/><Relationship Id="rId5" Type="http://schemas.openxmlformats.org/officeDocument/2006/relationships/image" Target="../media/image38.png"/><Relationship Id="rId6" Type="http://schemas.openxmlformats.org/officeDocument/2006/relationships/image" Target="../media/image39.jp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2.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2.png"/><Relationship Id="rId5" Type="http://schemas.openxmlformats.org/officeDocument/2006/relationships/image" Target="../media/image42.png"/><Relationship Id="rId6" Type="http://schemas.openxmlformats.org/officeDocument/2006/relationships/image" Target="../media/image41.png"/><Relationship Id="rId7"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1.png"/><Relationship Id="rId1" Type="http://schemas.openxmlformats.org/officeDocument/2006/relationships/slideLayout" Target="../slideLayouts/slideLayout5.xml"/><Relationship Id="rId2"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5.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1" Type="http://schemas.openxmlformats.org/officeDocument/2006/relationships/image" Target="../media/image53.jpg"/><Relationship Id="rId12" Type="http://schemas.openxmlformats.org/officeDocument/2006/relationships/image" Target="../media/image54.jpg"/><Relationship Id="rId13" Type="http://schemas.openxmlformats.org/officeDocument/2006/relationships/image" Target="../media/image55.jpg"/><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2.png"/><Relationship Id="rId5" Type="http://schemas.openxmlformats.org/officeDocument/2006/relationships/image" Target="../media/image47.jpg"/><Relationship Id="rId6" Type="http://schemas.openxmlformats.org/officeDocument/2006/relationships/image" Target="../media/image48.png"/><Relationship Id="rId7" Type="http://schemas.openxmlformats.org/officeDocument/2006/relationships/image" Target="../media/image49.jpg"/><Relationship Id="rId8" Type="http://schemas.openxmlformats.org/officeDocument/2006/relationships/image" Target="../media/image50.jpg"/><Relationship Id="rId9" Type="http://schemas.openxmlformats.org/officeDocument/2006/relationships/image" Target="../media/image51.jpg"/><Relationship Id="rId10" Type="http://schemas.openxmlformats.org/officeDocument/2006/relationships/image" Target="../media/image52.jp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jpg"/><Relationship Id="rId5" Type="http://schemas.openxmlformats.org/officeDocument/2006/relationships/image" Target="../media/image58.jpg"/><Relationship Id="rId1" Type="http://schemas.openxmlformats.org/officeDocument/2006/relationships/slideLayout" Target="../slideLayouts/slideLayout5.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5.xml"/><Relationship Id="rId2"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2.png"/><Relationship Id="rId5" Type="http://schemas.openxmlformats.org/officeDocument/2006/relationships/image" Target="../media/image61.png"/><Relationship Id="rId6" Type="http://schemas.openxmlformats.org/officeDocument/2006/relationships/image" Target="../media/image62.jpg"/><Relationship Id="rId7" Type="http://schemas.openxmlformats.org/officeDocument/2006/relationships/image" Target="../media/image63.jp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jpg"/><Relationship Id="rId5"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64.jp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jpg"/><Relationship Id="rId5"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72.jpg"/><Relationship Id="rId4" Type="http://schemas.openxmlformats.org/officeDocument/2006/relationships/image" Target="../media/image50.jpg"/><Relationship Id="rId5" Type="http://schemas.openxmlformats.org/officeDocument/2006/relationships/image" Target="../media/image51.jpg"/><Relationship Id="rId6" Type="http://schemas.openxmlformats.org/officeDocument/2006/relationships/image" Target="../media/image52.jpg"/><Relationship Id="rId7" Type="http://schemas.openxmlformats.org/officeDocument/2006/relationships/image" Target="../media/image53.jpg"/><Relationship Id="rId8" Type="http://schemas.openxmlformats.org/officeDocument/2006/relationships/image" Target="../media/image73.jpg"/><Relationship Id="rId9" Type="http://schemas.openxmlformats.org/officeDocument/2006/relationships/image" Target="../media/image74.jpg"/><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 Id="rId3" Type="http://schemas.openxmlformats.org/officeDocument/2006/relationships/image" Target="../media/image7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2.png"/><Relationship Id="rId5"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scienzemotorie.com/test-di-composizione-corporea/"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 Id="rId3"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 Id="rId3" Type="http://schemas.openxmlformats.org/officeDocument/2006/relationships/image" Target="../media/image8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 Id="rId3" Type="http://schemas.openxmlformats.org/officeDocument/2006/relationships/image" Target="../media/image8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 Id="rId3" Type="http://schemas.openxmlformats.org/officeDocument/2006/relationships/image" Target="../media/image8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2.png"/><Relationship Id="rId7"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7.png"/><Relationship Id="rId1" Type="http://schemas.openxmlformats.org/officeDocument/2006/relationships/slideLayout" Target="../slideLayouts/slideLayout4.xml"/><Relationship Id="rId2" Type="http://schemas.openxmlformats.org/officeDocument/2006/relationships/image" Target="../media/image2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1" Type="http://schemas.openxmlformats.org/officeDocument/2006/relationships/image" Target="../media/image108.png"/><Relationship Id="rId12" Type="http://schemas.openxmlformats.org/officeDocument/2006/relationships/image" Target="../media/image109.png"/><Relationship Id="rId13" Type="http://schemas.openxmlformats.org/officeDocument/2006/relationships/image" Target="../media/image110.png"/><Relationship Id="rId14" Type="http://schemas.openxmlformats.org/officeDocument/2006/relationships/image" Target="../media/image111.png"/><Relationship Id="rId15" Type="http://schemas.openxmlformats.org/officeDocument/2006/relationships/image" Target="../media/image112.png"/><Relationship Id="rId16" Type="http://schemas.openxmlformats.org/officeDocument/2006/relationships/image" Target="../media/image113.png"/><Relationship Id="rId17" Type="http://schemas.openxmlformats.org/officeDocument/2006/relationships/image" Target="../media/image114.png"/><Relationship Id="rId18" Type="http://schemas.openxmlformats.org/officeDocument/2006/relationships/image" Target="../media/image115.png"/><Relationship Id="rId19" Type="http://schemas.openxmlformats.org/officeDocument/2006/relationships/image" Target="../media/image116.jpg"/><Relationship Id="rId1" Type="http://schemas.openxmlformats.org/officeDocument/2006/relationships/slideLayout" Target="../slideLayouts/slideLayout1.xml"/><Relationship Id="rId2" Type="http://schemas.openxmlformats.org/officeDocument/2006/relationships/image" Target="../media/image99.png"/><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 Id="rId7" Type="http://schemas.openxmlformats.org/officeDocument/2006/relationships/image" Target="../media/image104.png"/><Relationship Id="rId8" Type="http://schemas.openxmlformats.org/officeDocument/2006/relationships/image" Target="../media/image105.png"/><Relationship Id="rId9" Type="http://schemas.openxmlformats.org/officeDocument/2006/relationships/image" Target="../media/image106.png"/><Relationship Id="rId10" Type="http://schemas.openxmlformats.org/officeDocument/2006/relationships/image" Target="../media/image10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png"/><Relationship Id="rId3" Type="http://schemas.openxmlformats.org/officeDocument/2006/relationships/image" Target="../media/image11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9.gi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1" Type="http://schemas.openxmlformats.org/officeDocument/2006/relationships/slideLayout" Target="../slideLayouts/slideLayout5.xml"/><Relationship Id="rId2" Type="http://schemas.openxmlformats.org/officeDocument/2006/relationships/image" Target="../media/image2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9.x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image" Target="../media/image18.png"/><Relationship Id="rId13" Type="http://schemas.openxmlformats.org/officeDocument/2006/relationships/image" Target="../media/image19.png"/><Relationship Id="rId14" Type="http://schemas.openxmlformats.org/officeDocument/2006/relationships/image" Target="../media/image20.png"/><Relationship Id="rId15"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081260" cy="755904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81355" y="161542"/>
            <a:ext cx="9715500" cy="1029083"/>
          </a:xfrm>
          <a:prstGeom prst="rect">
            <a:avLst/>
          </a:prstGeom>
          <a:blipFill>
            <a:blip r:embed="rId3" cstate="print"/>
            <a:stretch>
              <a:fillRect/>
            </a:stretch>
          </a:blipFill>
        </p:spPr>
        <p:txBody>
          <a:bodyPr wrap="square" lIns="0" tIns="0" rIns="0" bIns="0" rtlCol="0"/>
          <a:lstStyle/>
          <a:p>
            <a:pPr algn="ctr"/>
            <a:r>
              <a:rPr lang="it-IT" sz="2800" dirty="0" smtClean="0">
                <a:latin typeface="Chalkboard SE Regular"/>
                <a:cs typeface="Chalkboard SE Regular"/>
              </a:rPr>
              <a:t>PRESCRIZIONE DELL’ESERCIZIO FISICO </a:t>
            </a:r>
          </a:p>
          <a:p>
            <a:pPr algn="ctr"/>
            <a:r>
              <a:rPr lang="it-IT" sz="2800" dirty="0" smtClean="0">
                <a:latin typeface="Chalkboard SE Regular"/>
                <a:cs typeface="Chalkboard SE Regular"/>
              </a:rPr>
              <a:t>Prof. CHINAGLIA STEFANO</a:t>
            </a:r>
            <a:endParaRPr sz="2800" dirty="0">
              <a:latin typeface="Chalkboard SE Regular"/>
              <a:cs typeface="Chalkboard SE Regular"/>
            </a:endParaRPr>
          </a:p>
        </p:txBody>
      </p:sp>
      <p:sp>
        <p:nvSpPr>
          <p:cNvPr id="4" name="object 4"/>
          <p:cNvSpPr/>
          <p:nvPr/>
        </p:nvSpPr>
        <p:spPr>
          <a:xfrm>
            <a:off x="182116" y="162306"/>
            <a:ext cx="9714230" cy="7237730"/>
          </a:xfrm>
          <a:custGeom>
            <a:avLst/>
            <a:gdLst/>
            <a:ahLst/>
            <a:cxnLst/>
            <a:rect l="l" t="t" r="r" b="b"/>
            <a:pathLst>
              <a:path w="9714230" h="7237730">
                <a:moveTo>
                  <a:pt x="854532" y="0"/>
                </a:moveTo>
                <a:lnTo>
                  <a:pt x="9713976" y="0"/>
                </a:lnTo>
                <a:lnTo>
                  <a:pt x="9713976" y="6382943"/>
                </a:lnTo>
                <a:lnTo>
                  <a:pt x="9712623" y="6431434"/>
                </a:lnTo>
                <a:lnTo>
                  <a:pt x="9708613" y="6479216"/>
                </a:lnTo>
                <a:lnTo>
                  <a:pt x="9702017" y="6526215"/>
                </a:lnTo>
                <a:lnTo>
                  <a:pt x="9692909" y="6572361"/>
                </a:lnTo>
                <a:lnTo>
                  <a:pt x="9681359" y="6617581"/>
                </a:lnTo>
                <a:lnTo>
                  <a:pt x="9667441" y="6661802"/>
                </a:lnTo>
                <a:lnTo>
                  <a:pt x="9651226" y="6704954"/>
                </a:lnTo>
                <a:lnTo>
                  <a:pt x="9632787" y="6746962"/>
                </a:lnTo>
                <a:lnTo>
                  <a:pt x="9612195" y="6787756"/>
                </a:lnTo>
                <a:lnTo>
                  <a:pt x="9589523" y="6827264"/>
                </a:lnTo>
                <a:lnTo>
                  <a:pt x="9564842" y="6865412"/>
                </a:lnTo>
                <a:lnTo>
                  <a:pt x="9538226" y="6902129"/>
                </a:lnTo>
                <a:lnTo>
                  <a:pt x="9509746" y="6937344"/>
                </a:lnTo>
                <a:lnTo>
                  <a:pt x="9479474" y="6970982"/>
                </a:lnTo>
                <a:lnTo>
                  <a:pt x="9447482" y="7002974"/>
                </a:lnTo>
                <a:lnTo>
                  <a:pt x="9413844" y="7033246"/>
                </a:lnTo>
                <a:lnTo>
                  <a:pt x="9378629" y="7061726"/>
                </a:lnTo>
                <a:lnTo>
                  <a:pt x="9341912" y="7088342"/>
                </a:lnTo>
                <a:lnTo>
                  <a:pt x="9303764" y="7113023"/>
                </a:lnTo>
                <a:lnTo>
                  <a:pt x="9264256" y="7135695"/>
                </a:lnTo>
                <a:lnTo>
                  <a:pt x="9223462" y="7156287"/>
                </a:lnTo>
                <a:lnTo>
                  <a:pt x="9181454" y="7174726"/>
                </a:lnTo>
                <a:lnTo>
                  <a:pt x="9138302" y="7190941"/>
                </a:lnTo>
                <a:lnTo>
                  <a:pt x="9094081" y="7204859"/>
                </a:lnTo>
                <a:lnTo>
                  <a:pt x="9048861" y="7216409"/>
                </a:lnTo>
                <a:lnTo>
                  <a:pt x="9002715" y="7225517"/>
                </a:lnTo>
                <a:lnTo>
                  <a:pt x="8955716" y="7232113"/>
                </a:lnTo>
                <a:lnTo>
                  <a:pt x="8907934" y="7236123"/>
                </a:lnTo>
                <a:lnTo>
                  <a:pt x="8859443" y="7237476"/>
                </a:lnTo>
                <a:lnTo>
                  <a:pt x="0" y="7237476"/>
                </a:lnTo>
                <a:lnTo>
                  <a:pt x="0" y="854532"/>
                </a:lnTo>
                <a:lnTo>
                  <a:pt x="1352" y="806041"/>
                </a:lnTo>
                <a:lnTo>
                  <a:pt x="5362" y="758259"/>
                </a:lnTo>
                <a:lnTo>
                  <a:pt x="11958" y="711260"/>
                </a:lnTo>
                <a:lnTo>
                  <a:pt x="21066" y="665114"/>
                </a:lnTo>
                <a:lnTo>
                  <a:pt x="32616" y="619894"/>
                </a:lnTo>
                <a:lnTo>
                  <a:pt x="46534" y="575673"/>
                </a:lnTo>
                <a:lnTo>
                  <a:pt x="62749" y="532521"/>
                </a:lnTo>
                <a:lnTo>
                  <a:pt x="81188" y="490513"/>
                </a:lnTo>
                <a:lnTo>
                  <a:pt x="101780" y="449719"/>
                </a:lnTo>
                <a:lnTo>
                  <a:pt x="124452" y="410211"/>
                </a:lnTo>
                <a:lnTo>
                  <a:pt x="149133" y="372063"/>
                </a:lnTo>
                <a:lnTo>
                  <a:pt x="175749" y="335346"/>
                </a:lnTo>
                <a:lnTo>
                  <a:pt x="204229" y="300131"/>
                </a:lnTo>
                <a:lnTo>
                  <a:pt x="234501" y="266493"/>
                </a:lnTo>
                <a:lnTo>
                  <a:pt x="266493" y="234501"/>
                </a:lnTo>
                <a:lnTo>
                  <a:pt x="300131" y="204229"/>
                </a:lnTo>
                <a:lnTo>
                  <a:pt x="335346" y="175749"/>
                </a:lnTo>
                <a:lnTo>
                  <a:pt x="372063" y="149133"/>
                </a:lnTo>
                <a:lnTo>
                  <a:pt x="410211" y="124452"/>
                </a:lnTo>
                <a:lnTo>
                  <a:pt x="449719" y="101780"/>
                </a:lnTo>
                <a:lnTo>
                  <a:pt x="490513" y="81188"/>
                </a:lnTo>
                <a:lnTo>
                  <a:pt x="532521" y="62749"/>
                </a:lnTo>
                <a:lnTo>
                  <a:pt x="575673" y="46534"/>
                </a:lnTo>
                <a:lnTo>
                  <a:pt x="619894" y="32616"/>
                </a:lnTo>
                <a:lnTo>
                  <a:pt x="665114" y="21066"/>
                </a:lnTo>
                <a:lnTo>
                  <a:pt x="711260" y="11958"/>
                </a:lnTo>
                <a:lnTo>
                  <a:pt x="758259" y="5362"/>
                </a:lnTo>
                <a:lnTo>
                  <a:pt x="806041" y="1352"/>
                </a:lnTo>
                <a:lnTo>
                  <a:pt x="854532" y="0"/>
                </a:lnTo>
                <a:close/>
              </a:path>
            </a:pathLst>
          </a:custGeom>
          <a:ln w="10668">
            <a:solidFill>
              <a:srgbClr val="898989"/>
            </a:solidFill>
          </a:ln>
        </p:spPr>
        <p:txBody>
          <a:bodyPr wrap="square" lIns="0" tIns="0" rIns="0" bIns="0" rtlCol="0"/>
          <a:lstStyle/>
          <a:p>
            <a:endParaRPr/>
          </a:p>
        </p:txBody>
      </p:sp>
      <p:sp>
        <p:nvSpPr>
          <p:cNvPr id="6" name="object 6"/>
          <p:cNvSpPr/>
          <p:nvPr/>
        </p:nvSpPr>
        <p:spPr>
          <a:xfrm>
            <a:off x="3054095" y="2031492"/>
            <a:ext cx="6751320" cy="3875531"/>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355091" y="2031492"/>
            <a:ext cx="7741920" cy="381304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761" y="1320546"/>
            <a:ext cx="10080625" cy="0"/>
          </a:xfrm>
          <a:custGeom>
            <a:avLst/>
            <a:gdLst/>
            <a:ahLst/>
            <a:cxnLst/>
            <a:rect l="l" t="t" r="r" b="b"/>
            <a:pathLst>
              <a:path w="10080625">
                <a:moveTo>
                  <a:pt x="0" y="0"/>
                </a:moveTo>
                <a:lnTo>
                  <a:pt x="10080625" y="0"/>
                </a:lnTo>
              </a:path>
            </a:pathLst>
          </a:custGeom>
          <a:ln w="28956">
            <a:solidFill>
              <a:srgbClr val="FFC000"/>
            </a:solidFill>
          </a:ln>
        </p:spPr>
        <p:txBody>
          <a:bodyPr wrap="square" lIns="0" tIns="0" rIns="0" bIns="0" rtlCol="0"/>
          <a:lstStyle/>
          <a:p>
            <a:endParaRPr/>
          </a:p>
        </p:txBody>
      </p:sp>
      <p:sp>
        <p:nvSpPr>
          <p:cNvPr id="14" name="CasellaDiTesto 13"/>
          <p:cNvSpPr txBox="1"/>
          <p:nvPr/>
        </p:nvSpPr>
        <p:spPr>
          <a:xfrm>
            <a:off x="165100" y="5991225"/>
            <a:ext cx="9753600" cy="1938992"/>
          </a:xfrm>
          <a:prstGeom prst="rect">
            <a:avLst/>
          </a:prstGeom>
          <a:noFill/>
        </p:spPr>
        <p:txBody>
          <a:bodyPr wrap="square" rtlCol="0">
            <a:spAutoFit/>
          </a:bodyPr>
          <a:lstStyle/>
          <a:p>
            <a:pPr algn="ctr"/>
            <a:r>
              <a:rPr lang="it-IT" sz="2800" dirty="0">
                <a:solidFill>
                  <a:schemeClr val="bg1"/>
                </a:solidFill>
                <a:latin typeface="Bebas Neue"/>
                <a:cs typeface="Bebas Neue"/>
              </a:rPr>
              <a:t>“Chi non ha tempo per la </a:t>
            </a:r>
            <a:r>
              <a:rPr lang="it-IT" sz="2800" dirty="0" smtClean="0">
                <a:solidFill>
                  <a:schemeClr val="bg1"/>
                </a:solidFill>
                <a:latin typeface="Bebas Neue"/>
                <a:cs typeface="Bebas Neue"/>
              </a:rPr>
              <a:t>nutrizione e </a:t>
            </a:r>
            <a:r>
              <a:rPr lang="it-IT" sz="2800" dirty="0" err="1" smtClean="0">
                <a:solidFill>
                  <a:schemeClr val="bg1"/>
                </a:solidFill>
                <a:latin typeface="Bebas Neue"/>
                <a:cs typeface="Bebas Neue"/>
              </a:rPr>
              <a:t>l’attivita’</a:t>
            </a:r>
            <a:r>
              <a:rPr lang="it-IT" sz="2800" dirty="0" smtClean="0">
                <a:solidFill>
                  <a:schemeClr val="bg1"/>
                </a:solidFill>
                <a:latin typeface="Bebas Neue"/>
                <a:cs typeface="Bebas Neue"/>
              </a:rPr>
              <a:t> </a:t>
            </a:r>
            <a:r>
              <a:rPr lang="it-IT" sz="2800" dirty="0">
                <a:solidFill>
                  <a:schemeClr val="bg1"/>
                </a:solidFill>
                <a:latin typeface="Bebas Neue"/>
                <a:cs typeface="Bebas Neue"/>
              </a:rPr>
              <a:t>fisica farebbe </a:t>
            </a:r>
            <a:r>
              <a:rPr lang="it-IT" sz="2800" dirty="0" smtClean="0">
                <a:solidFill>
                  <a:schemeClr val="bg1"/>
                </a:solidFill>
                <a:latin typeface="Bebas Neue"/>
                <a:cs typeface="Bebas Neue"/>
              </a:rPr>
              <a:t>meglio a riservare il </a:t>
            </a:r>
            <a:r>
              <a:rPr lang="it-IT" sz="2800" dirty="0">
                <a:solidFill>
                  <a:schemeClr val="bg1"/>
                </a:solidFill>
                <a:latin typeface="Bebas Neue"/>
                <a:cs typeface="Bebas Neue"/>
              </a:rPr>
              <a:t>suo </a:t>
            </a:r>
            <a:r>
              <a:rPr lang="it-IT" sz="2800" dirty="0" smtClean="0">
                <a:solidFill>
                  <a:schemeClr val="bg1"/>
                </a:solidFill>
                <a:latin typeface="Bebas Neue"/>
                <a:cs typeface="Bebas Neue"/>
              </a:rPr>
              <a:t>tempo per </a:t>
            </a:r>
            <a:r>
              <a:rPr lang="it-IT" sz="2800" dirty="0">
                <a:solidFill>
                  <a:schemeClr val="bg1"/>
                </a:solidFill>
                <a:latin typeface="Bebas Neue"/>
                <a:cs typeface="Bebas Neue"/>
              </a:rPr>
              <a:t>le future malattie</a:t>
            </a:r>
            <a:r>
              <a:rPr lang="it-IT" sz="2800" dirty="0" smtClean="0">
                <a:solidFill>
                  <a:schemeClr val="bg1"/>
                </a:solidFill>
                <a:latin typeface="Bebas Neue"/>
                <a:cs typeface="Bebas Neue"/>
              </a:rPr>
              <a:t>”</a:t>
            </a:r>
          </a:p>
          <a:p>
            <a:pPr algn="ctr"/>
            <a:r>
              <a:rPr lang="it-IT" sz="2800" dirty="0" smtClean="0">
                <a:solidFill>
                  <a:schemeClr val="bg1"/>
                </a:solidFill>
                <a:latin typeface="Bebas Neue"/>
                <a:cs typeface="Bebas Neue"/>
              </a:rPr>
              <a:t> </a:t>
            </a:r>
            <a:r>
              <a:rPr lang="it-IT" sz="2800" b="1" i="1" dirty="0">
                <a:solidFill>
                  <a:schemeClr val="bg1"/>
                </a:solidFill>
                <a:latin typeface="Bebas Neue"/>
                <a:cs typeface="Bebas Neue"/>
              </a:rPr>
              <a:t>Michael </a:t>
            </a:r>
            <a:r>
              <a:rPr lang="it-IT" sz="2800" b="1" i="1" dirty="0" err="1">
                <a:solidFill>
                  <a:schemeClr val="bg1"/>
                </a:solidFill>
                <a:latin typeface="Bebas Neue"/>
                <a:cs typeface="Bebas Neue"/>
              </a:rPr>
              <a:t>Colgan</a:t>
            </a:r>
            <a:r>
              <a:rPr lang="it-IT" sz="2800" b="1" i="1" dirty="0">
                <a:solidFill>
                  <a:schemeClr val="bg1"/>
                </a:solidFill>
                <a:latin typeface="Bebas Neue"/>
                <a:cs typeface="Bebas Neue"/>
              </a:rPr>
              <a:t> </a:t>
            </a:r>
            <a:endParaRPr lang="it-IT" sz="2800" dirty="0">
              <a:solidFill>
                <a:schemeClr val="bg1"/>
              </a:solidFill>
              <a:latin typeface="Bebas Neue"/>
              <a:cs typeface="Bebas Neue"/>
            </a:endParaRPr>
          </a:p>
          <a:p>
            <a:endParaRPr lang="it-IT" dirty="0">
              <a:solidFill>
                <a:schemeClr val="bg1"/>
              </a:solidFill>
            </a:endParaRPr>
          </a:p>
          <a:p>
            <a:endParaRPr lang="it-IT" dirty="0">
              <a:solidFill>
                <a:schemeClr val="bg1"/>
              </a:solidFill>
            </a:endParaRPr>
          </a:p>
        </p:txBody>
      </p:sp>
    </p:spTree>
  </p:cSld>
  <p:clrMapOvr>
    <a:masterClrMapping/>
  </p:clrMapOvr>
  <p:transition xmlns:p14="http://schemas.microsoft.com/office/powerpoint/2010/main">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33983" y="1566672"/>
            <a:ext cx="8851392" cy="3962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49223" y="1574292"/>
            <a:ext cx="8821420" cy="0"/>
          </a:xfrm>
          <a:custGeom>
            <a:avLst/>
            <a:gdLst/>
            <a:ahLst/>
            <a:cxnLst/>
            <a:rect l="l" t="t" r="r" b="b"/>
            <a:pathLst>
              <a:path w="8821420">
                <a:moveTo>
                  <a:pt x="0" y="0"/>
                </a:moveTo>
                <a:lnTo>
                  <a:pt x="8820912" y="0"/>
                </a:lnTo>
              </a:path>
            </a:pathLst>
          </a:custGeom>
          <a:ln w="9144">
            <a:solidFill>
              <a:srgbClr val="F07F09"/>
            </a:solidFill>
          </a:ln>
        </p:spPr>
        <p:txBody>
          <a:bodyPr wrap="square" lIns="0" tIns="0" rIns="0" bIns="0" rtlCol="0"/>
          <a:lstStyle/>
          <a:p>
            <a:endParaRPr/>
          </a:p>
        </p:txBody>
      </p:sp>
      <p:sp>
        <p:nvSpPr>
          <p:cNvPr id="4" name="object 4"/>
          <p:cNvSpPr/>
          <p:nvPr/>
        </p:nvSpPr>
        <p:spPr>
          <a:xfrm>
            <a:off x="754380" y="1399032"/>
            <a:ext cx="8572500" cy="584909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007107" y="361188"/>
            <a:ext cx="6108192" cy="402335"/>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543305" y="1416253"/>
            <a:ext cx="4328160" cy="2871470"/>
          </a:xfrm>
          <a:prstGeom prst="rect">
            <a:avLst/>
          </a:prstGeom>
        </p:spPr>
        <p:txBody>
          <a:bodyPr vert="horz" wrap="square" lIns="0" tIns="9525" rIns="0" bIns="0" rtlCol="0">
            <a:spAutoFit/>
          </a:bodyPr>
          <a:lstStyle/>
          <a:p>
            <a:pPr marL="222885" marR="5080" indent="-210820">
              <a:lnSpc>
                <a:spcPct val="100499"/>
              </a:lnSpc>
              <a:spcBef>
                <a:spcPts val="75"/>
              </a:spcBef>
              <a:tabLst>
                <a:tab pos="926465" algn="l"/>
                <a:tab pos="1516380" algn="l"/>
              </a:tabLst>
            </a:pPr>
            <a:r>
              <a:rPr sz="2450" spc="455" dirty="0">
                <a:solidFill>
                  <a:srgbClr val="F07F09"/>
                </a:solidFill>
                <a:latin typeface="Arial"/>
                <a:cs typeface="Arial"/>
              </a:rPr>
              <a:t>	</a:t>
            </a:r>
            <a:r>
              <a:rPr sz="3100" b="1" spc="-25" dirty="0">
                <a:solidFill>
                  <a:srgbClr val="FFFFFF"/>
                </a:solidFill>
                <a:latin typeface="Arial"/>
                <a:cs typeface="Arial"/>
              </a:rPr>
              <a:t>L’attività </a:t>
            </a:r>
            <a:r>
              <a:rPr sz="3100" b="1" spc="-10" dirty="0">
                <a:solidFill>
                  <a:srgbClr val="FFFFFF"/>
                </a:solidFill>
                <a:latin typeface="Arial"/>
                <a:cs typeface="Arial"/>
              </a:rPr>
              <a:t>fisica </a:t>
            </a:r>
            <a:r>
              <a:rPr sz="3100" b="1" spc="-5" dirty="0">
                <a:solidFill>
                  <a:srgbClr val="FFFFFF"/>
                </a:solidFill>
                <a:latin typeface="Arial"/>
                <a:cs typeface="Arial"/>
              </a:rPr>
              <a:t>ha  effetti </a:t>
            </a:r>
            <a:r>
              <a:rPr sz="3100" b="1" spc="-10" dirty="0">
                <a:solidFill>
                  <a:srgbClr val="FFFFFF"/>
                </a:solidFill>
                <a:latin typeface="Arial"/>
                <a:cs typeface="Arial"/>
              </a:rPr>
              <a:t>sia sul cuore  che </a:t>
            </a:r>
            <a:r>
              <a:rPr sz="3100" b="1" spc="-5" dirty="0">
                <a:solidFill>
                  <a:srgbClr val="FFFFFF"/>
                </a:solidFill>
                <a:latin typeface="Arial"/>
                <a:cs typeface="Arial"/>
              </a:rPr>
              <a:t>sulle </a:t>
            </a:r>
            <a:r>
              <a:rPr sz="3100" b="1" spc="-10" dirty="0">
                <a:solidFill>
                  <a:srgbClr val="FFFFFF"/>
                </a:solidFill>
                <a:latin typeface="Arial"/>
                <a:cs typeface="Arial"/>
              </a:rPr>
              <a:t>arterie </a:t>
            </a:r>
            <a:r>
              <a:rPr sz="3100" b="1" spc="-5" dirty="0">
                <a:solidFill>
                  <a:srgbClr val="FFFFFF"/>
                </a:solidFill>
                <a:latin typeface="Arial"/>
                <a:cs typeface="Arial"/>
              </a:rPr>
              <a:t>in  </a:t>
            </a:r>
            <a:r>
              <a:rPr sz="3100" b="1" spc="-10" dirty="0">
                <a:solidFill>
                  <a:srgbClr val="FFFFFF"/>
                </a:solidFill>
                <a:latin typeface="Arial"/>
                <a:cs typeface="Arial"/>
              </a:rPr>
              <a:t>particolare </a:t>
            </a:r>
            <a:r>
              <a:rPr sz="3100" b="1" spc="-5" dirty="0">
                <a:solidFill>
                  <a:srgbClr val="FFFFFF"/>
                </a:solidFill>
                <a:latin typeface="Arial"/>
                <a:cs typeface="Arial"/>
              </a:rPr>
              <a:t>riduce gli  effetti	</a:t>
            </a:r>
            <a:r>
              <a:rPr sz="3100" b="1" spc="-10" dirty="0">
                <a:solidFill>
                  <a:srgbClr val="FFFFFF"/>
                </a:solidFill>
                <a:latin typeface="Arial"/>
                <a:cs typeface="Arial"/>
              </a:rPr>
              <a:t>negativi </a:t>
            </a:r>
            <a:r>
              <a:rPr sz="3100" b="1" spc="-5" dirty="0">
                <a:solidFill>
                  <a:srgbClr val="FFFFFF"/>
                </a:solidFill>
                <a:latin typeface="Arial"/>
                <a:cs typeface="Arial"/>
              </a:rPr>
              <a:t>di tutti  i fattori di </a:t>
            </a:r>
            <a:r>
              <a:rPr sz="3100" b="1" spc="-10" dirty="0">
                <a:solidFill>
                  <a:srgbClr val="FFFFFF"/>
                </a:solidFill>
                <a:latin typeface="Arial"/>
                <a:cs typeface="Arial"/>
              </a:rPr>
              <a:t>rischio</a:t>
            </a:r>
            <a:r>
              <a:rPr sz="3100" b="1" spc="30" dirty="0">
                <a:solidFill>
                  <a:srgbClr val="FFFFFF"/>
                </a:solidFill>
                <a:latin typeface="Arial"/>
                <a:cs typeface="Arial"/>
              </a:rPr>
              <a:t> </a:t>
            </a:r>
            <a:r>
              <a:rPr sz="3100" b="1" spc="-105" dirty="0">
                <a:solidFill>
                  <a:srgbClr val="FFFFFF"/>
                </a:solidFill>
                <a:latin typeface="Arial"/>
                <a:cs typeface="Arial"/>
              </a:rPr>
              <a:t>CV.</a:t>
            </a:r>
            <a:endParaRPr sz="3100">
              <a:latin typeface="Arial"/>
              <a:cs typeface="Arial"/>
            </a:endParaRPr>
          </a:p>
        </p:txBody>
      </p:sp>
      <p:sp>
        <p:nvSpPr>
          <p:cNvPr id="7" name="object 7"/>
          <p:cNvSpPr/>
          <p:nvPr/>
        </p:nvSpPr>
        <p:spPr>
          <a:xfrm>
            <a:off x="761" y="1320546"/>
            <a:ext cx="10080625" cy="0"/>
          </a:xfrm>
          <a:custGeom>
            <a:avLst/>
            <a:gdLst/>
            <a:ahLst/>
            <a:cxnLst/>
            <a:rect l="l" t="t" r="r" b="b"/>
            <a:pathLst>
              <a:path w="10080625">
                <a:moveTo>
                  <a:pt x="0" y="0"/>
                </a:moveTo>
                <a:lnTo>
                  <a:pt x="10080625" y="0"/>
                </a:lnTo>
              </a:path>
            </a:pathLst>
          </a:custGeom>
          <a:ln w="28956">
            <a:solidFill>
              <a:srgbClr val="FFC000"/>
            </a:solidFill>
          </a:ln>
        </p:spPr>
        <p:txBody>
          <a:bodyPr wrap="square" lIns="0" tIns="0" rIns="0" bIns="0" rtlCol="0"/>
          <a:lstStyle/>
          <a:p>
            <a:endParaRPr/>
          </a:p>
        </p:txBody>
      </p:sp>
    </p:spTree>
  </p:cSld>
  <p:clrMapOvr>
    <a:masterClrMapping/>
  </p:clrMapOvr>
  <p:transition xmlns:p14="http://schemas.microsoft.com/office/powerpoint/2010/main">
    <p:wipe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33983" y="1566672"/>
            <a:ext cx="8851392" cy="39624"/>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649223" y="1574292"/>
            <a:ext cx="8821420" cy="0"/>
          </a:xfrm>
          <a:custGeom>
            <a:avLst/>
            <a:gdLst/>
            <a:ahLst/>
            <a:cxnLst/>
            <a:rect l="l" t="t" r="r" b="b"/>
            <a:pathLst>
              <a:path w="8821420">
                <a:moveTo>
                  <a:pt x="0" y="0"/>
                </a:moveTo>
                <a:lnTo>
                  <a:pt x="8820912" y="0"/>
                </a:lnTo>
              </a:path>
            </a:pathLst>
          </a:custGeom>
          <a:ln w="9144">
            <a:solidFill>
              <a:srgbClr val="F07F09"/>
            </a:solidFill>
          </a:ln>
        </p:spPr>
        <p:txBody>
          <a:bodyPr wrap="square" lIns="0" tIns="0" rIns="0" bIns="0" rtlCol="0"/>
          <a:lstStyle/>
          <a:p>
            <a:endParaRPr/>
          </a:p>
        </p:txBody>
      </p:sp>
      <p:sp>
        <p:nvSpPr>
          <p:cNvPr id="4" name="object 4"/>
          <p:cNvSpPr/>
          <p:nvPr/>
        </p:nvSpPr>
        <p:spPr>
          <a:xfrm>
            <a:off x="1293875" y="144780"/>
            <a:ext cx="7469124" cy="99364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61" y="1160526"/>
            <a:ext cx="10080625" cy="0"/>
          </a:xfrm>
          <a:custGeom>
            <a:avLst/>
            <a:gdLst/>
            <a:ahLst/>
            <a:cxnLst/>
            <a:rect l="l" t="t" r="r" b="b"/>
            <a:pathLst>
              <a:path w="10080625">
                <a:moveTo>
                  <a:pt x="0" y="0"/>
                </a:moveTo>
                <a:lnTo>
                  <a:pt x="10080625" y="0"/>
                </a:lnTo>
              </a:path>
            </a:pathLst>
          </a:custGeom>
          <a:ln w="28956">
            <a:solidFill>
              <a:srgbClr val="FFC000"/>
            </a:solidFill>
          </a:ln>
        </p:spPr>
        <p:txBody>
          <a:bodyPr wrap="square" lIns="0" tIns="0" rIns="0" bIns="0" rtlCol="0"/>
          <a:lstStyle/>
          <a:p>
            <a:endParaRPr/>
          </a:p>
        </p:txBody>
      </p:sp>
      <p:sp>
        <p:nvSpPr>
          <p:cNvPr id="6" name="object 6"/>
          <p:cNvSpPr/>
          <p:nvPr/>
        </p:nvSpPr>
        <p:spPr>
          <a:xfrm>
            <a:off x="1784604" y="1158239"/>
            <a:ext cx="6274308" cy="640080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081260" cy="755904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81355" y="161542"/>
            <a:ext cx="9715500" cy="72390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82116" y="162306"/>
            <a:ext cx="9714230" cy="7237730"/>
          </a:xfrm>
          <a:custGeom>
            <a:avLst/>
            <a:gdLst/>
            <a:ahLst/>
            <a:cxnLst/>
            <a:rect l="l" t="t" r="r" b="b"/>
            <a:pathLst>
              <a:path w="9714230" h="7237730">
                <a:moveTo>
                  <a:pt x="854532" y="0"/>
                </a:moveTo>
                <a:lnTo>
                  <a:pt x="9713976" y="0"/>
                </a:lnTo>
                <a:lnTo>
                  <a:pt x="9713976" y="6382943"/>
                </a:lnTo>
                <a:lnTo>
                  <a:pt x="9712623" y="6431434"/>
                </a:lnTo>
                <a:lnTo>
                  <a:pt x="9708613" y="6479216"/>
                </a:lnTo>
                <a:lnTo>
                  <a:pt x="9702017" y="6526215"/>
                </a:lnTo>
                <a:lnTo>
                  <a:pt x="9692909" y="6572361"/>
                </a:lnTo>
                <a:lnTo>
                  <a:pt x="9681359" y="6617581"/>
                </a:lnTo>
                <a:lnTo>
                  <a:pt x="9667441" y="6661802"/>
                </a:lnTo>
                <a:lnTo>
                  <a:pt x="9651226" y="6704954"/>
                </a:lnTo>
                <a:lnTo>
                  <a:pt x="9632787" y="6746962"/>
                </a:lnTo>
                <a:lnTo>
                  <a:pt x="9612195" y="6787756"/>
                </a:lnTo>
                <a:lnTo>
                  <a:pt x="9589523" y="6827264"/>
                </a:lnTo>
                <a:lnTo>
                  <a:pt x="9564842" y="6865412"/>
                </a:lnTo>
                <a:lnTo>
                  <a:pt x="9538226" y="6902129"/>
                </a:lnTo>
                <a:lnTo>
                  <a:pt x="9509746" y="6937344"/>
                </a:lnTo>
                <a:lnTo>
                  <a:pt x="9479474" y="6970982"/>
                </a:lnTo>
                <a:lnTo>
                  <a:pt x="9447482" y="7002974"/>
                </a:lnTo>
                <a:lnTo>
                  <a:pt x="9413844" y="7033246"/>
                </a:lnTo>
                <a:lnTo>
                  <a:pt x="9378629" y="7061726"/>
                </a:lnTo>
                <a:lnTo>
                  <a:pt x="9341912" y="7088342"/>
                </a:lnTo>
                <a:lnTo>
                  <a:pt x="9303764" y="7113023"/>
                </a:lnTo>
                <a:lnTo>
                  <a:pt x="9264256" y="7135695"/>
                </a:lnTo>
                <a:lnTo>
                  <a:pt x="9223462" y="7156287"/>
                </a:lnTo>
                <a:lnTo>
                  <a:pt x="9181454" y="7174726"/>
                </a:lnTo>
                <a:lnTo>
                  <a:pt x="9138302" y="7190941"/>
                </a:lnTo>
                <a:lnTo>
                  <a:pt x="9094081" y="7204859"/>
                </a:lnTo>
                <a:lnTo>
                  <a:pt x="9048861" y="7216409"/>
                </a:lnTo>
                <a:lnTo>
                  <a:pt x="9002715" y="7225517"/>
                </a:lnTo>
                <a:lnTo>
                  <a:pt x="8955716" y="7232113"/>
                </a:lnTo>
                <a:lnTo>
                  <a:pt x="8907934" y="7236123"/>
                </a:lnTo>
                <a:lnTo>
                  <a:pt x="8859443" y="7237476"/>
                </a:lnTo>
                <a:lnTo>
                  <a:pt x="0" y="7237476"/>
                </a:lnTo>
                <a:lnTo>
                  <a:pt x="0" y="854532"/>
                </a:lnTo>
                <a:lnTo>
                  <a:pt x="1352" y="806041"/>
                </a:lnTo>
                <a:lnTo>
                  <a:pt x="5362" y="758259"/>
                </a:lnTo>
                <a:lnTo>
                  <a:pt x="11958" y="711260"/>
                </a:lnTo>
                <a:lnTo>
                  <a:pt x="21066" y="665114"/>
                </a:lnTo>
                <a:lnTo>
                  <a:pt x="32616" y="619894"/>
                </a:lnTo>
                <a:lnTo>
                  <a:pt x="46534" y="575673"/>
                </a:lnTo>
                <a:lnTo>
                  <a:pt x="62749" y="532521"/>
                </a:lnTo>
                <a:lnTo>
                  <a:pt x="81188" y="490513"/>
                </a:lnTo>
                <a:lnTo>
                  <a:pt x="101780" y="449719"/>
                </a:lnTo>
                <a:lnTo>
                  <a:pt x="124452" y="410211"/>
                </a:lnTo>
                <a:lnTo>
                  <a:pt x="149133" y="372063"/>
                </a:lnTo>
                <a:lnTo>
                  <a:pt x="175749" y="335346"/>
                </a:lnTo>
                <a:lnTo>
                  <a:pt x="204229" y="300131"/>
                </a:lnTo>
                <a:lnTo>
                  <a:pt x="234501" y="266493"/>
                </a:lnTo>
                <a:lnTo>
                  <a:pt x="266493" y="234501"/>
                </a:lnTo>
                <a:lnTo>
                  <a:pt x="300131" y="204229"/>
                </a:lnTo>
                <a:lnTo>
                  <a:pt x="335346" y="175749"/>
                </a:lnTo>
                <a:lnTo>
                  <a:pt x="372063" y="149133"/>
                </a:lnTo>
                <a:lnTo>
                  <a:pt x="410211" y="124452"/>
                </a:lnTo>
                <a:lnTo>
                  <a:pt x="449719" y="101780"/>
                </a:lnTo>
                <a:lnTo>
                  <a:pt x="490513" y="81188"/>
                </a:lnTo>
                <a:lnTo>
                  <a:pt x="532521" y="62749"/>
                </a:lnTo>
                <a:lnTo>
                  <a:pt x="575673" y="46534"/>
                </a:lnTo>
                <a:lnTo>
                  <a:pt x="619894" y="32616"/>
                </a:lnTo>
                <a:lnTo>
                  <a:pt x="665114" y="21066"/>
                </a:lnTo>
                <a:lnTo>
                  <a:pt x="711260" y="11958"/>
                </a:lnTo>
                <a:lnTo>
                  <a:pt x="758259" y="5362"/>
                </a:lnTo>
                <a:lnTo>
                  <a:pt x="806041" y="1352"/>
                </a:lnTo>
                <a:lnTo>
                  <a:pt x="854532" y="0"/>
                </a:lnTo>
                <a:close/>
              </a:path>
            </a:pathLst>
          </a:custGeom>
          <a:ln w="10668">
            <a:solidFill>
              <a:srgbClr val="898989"/>
            </a:solidFill>
          </a:ln>
        </p:spPr>
        <p:txBody>
          <a:bodyPr wrap="square" lIns="0" tIns="0" rIns="0" bIns="0" rtlCol="0"/>
          <a:lstStyle/>
          <a:p>
            <a:endParaRPr/>
          </a:p>
        </p:txBody>
      </p:sp>
      <p:sp>
        <p:nvSpPr>
          <p:cNvPr id="5" name="object 5"/>
          <p:cNvSpPr/>
          <p:nvPr/>
        </p:nvSpPr>
        <p:spPr>
          <a:xfrm>
            <a:off x="633983" y="1566672"/>
            <a:ext cx="8851392" cy="3962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469900" y="352425"/>
            <a:ext cx="9266428" cy="352425"/>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874363" y="978865"/>
            <a:ext cx="247015" cy="323850"/>
          </a:xfrm>
          <a:prstGeom prst="rect">
            <a:avLst/>
          </a:prstGeom>
        </p:spPr>
        <p:txBody>
          <a:bodyPr vert="horz" wrap="square" lIns="0" tIns="13335" rIns="0" bIns="0" rtlCol="0">
            <a:spAutoFit/>
          </a:bodyPr>
          <a:lstStyle/>
          <a:p>
            <a:pPr marL="12700">
              <a:lnSpc>
                <a:spcPct val="100000"/>
              </a:lnSpc>
              <a:spcBef>
                <a:spcPts val="105"/>
              </a:spcBef>
            </a:pPr>
            <a:r>
              <a:rPr sz="1950" spc="370" dirty="0">
                <a:solidFill>
                  <a:srgbClr val="F07F09"/>
                </a:solidFill>
                <a:latin typeface="Arial"/>
                <a:cs typeface="Arial"/>
              </a:rPr>
              <a:t></a:t>
            </a:r>
            <a:endParaRPr sz="1950">
              <a:latin typeface="Arial"/>
              <a:cs typeface="Arial"/>
            </a:endParaRPr>
          </a:p>
        </p:txBody>
      </p:sp>
      <p:sp>
        <p:nvSpPr>
          <p:cNvPr id="8" name="object 8"/>
          <p:cNvSpPr txBox="1">
            <a:spLocks noGrp="1"/>
          </p:cNvSpPr>
          <p:nvPr>
            <p:ph type="title"/>
          </p:nvPr>
        </p:nvSpPr>
        <p:spPr>
          <a:xfrm>
            <a:off x="0" y="872185"/>
            <a:ext cx="10083800" cy="452120"/>
          </a:xfrm>
          <a:prstGeom prst="rect">
            <a:avLst/>
          </a:prstGeom>
        </p:spPr>
        <p:txBody>
          <a:bodyPr vert="horz" wrap="square" lIns="0" tIns="12065" rIns="0" bIns="0" rtlCol="0">
            <a:spAutoFit/>
          </a:bodyPr>
          <a:lstStyle/>
          <a:p>
            <a:pPr marL="12700" algn="ctr">
              <a:lnSpc>
                <a:spcPct val="100000"/>
              </a:lnSpc>
              <a:spcBef>
                <a:spcPts val="95"/>
              </a:spcBef>
            </a:pPr>
            <a:r>
              <a:rPr sz="2800" b="0" spc="-10" dirty="0">
                <a:latin typeface="Arial"/>
                <a:cs typeface="Arial"/>
              </a:rPr>
              <a:t>NEL CUORE </a:t>
            </a:r>
            <a:r>
              <a:rPr sz="2800" b="0" dirty="0">
                <a:latin typeface="Arial"/>
                <a:cs typeface="Arial"/>
              </a:rPr>
              <a:t>l’esercizio continuato induce</a:t>
            </a:r>
            <a:r>
              <a:rPr sz="2800" b="0" spc="-80" dirty="0">
                <a:latin typeface="Arial"/>
                <a:cs typeface="Arial"/>
              </a:rPr>
              <a:t> </a:t>
            </a:r>
            <a:r>
              <a:rPr sz="2800" b="0" dirty="0">
                <a:latin typeface="Arial"/>
                <a:cs typeface="Arial"/>
              </a:rPr>
              <a:t>una</a:t>
            </a:r>
            <a:endParaRPr sz="2800" dirty="0">
              <a:latin typeface="Arial"/>
              <a:cs typeface="Arial"/>
            </a:endParaRPr>
          </a:p>
        </p:txBody>
      </p:sp>
      <p:sp>
        <p:nvSpPr>
          <p:cNvPr id="9" name="object 9"/>
          <p:cNvSpPr txBox="1"/>
          <p:nvPr/>
        </p:nvSpPr>
        <p:spPr>
          <a:xfrm>
            <a:off x="0" y="1266825"/>
            <a:ext cx="10083800" cy="452120"/>
          </a:xfrm>
          <a:prstGeom prst="rect">
            <a:avLst/>
          </a:prstGeom>
        </p:spPr>
        <p:txBody>
          <a:bodyPr vert="horz" wrap="square" lIns="0" tIns="12065" rIns="0" bIns="0" rtlCol="0">
            <a:spAutoFit/>
          </a:bodyPr>
          <a:lstStyle/>
          <a:p>
            <a:pPr marL="12700" algn="ctr">
              <a:lnSpc>
                <a:spcPct val="100000"/>
              </a:lnSpc>
              <a:spcBef>
                <a:spcPts val="95"/>
              </a:spcBef>
              <a:tabLst>
                <a:tab pos="547370" algn="l"/>
                <a:tab pos="2071370" algn="l"/>
                <a:tab pos="8833485" algn="l"/>
              </a:tabLst>
            </a:pPr>
            <a:r>
              <a:rPr lang="it-IT" sz="2800" spc="-5" dirty="0">
                <a:solidFill>
                  <a:srgbClr val="FFFFFF"/>
                </a:solidFill>
                <a:latin typeface="Arial"/>
                <a:cs typeface="Arial"/>
              </a:rPr>
              <a:t> </a:t>
            </a:r>
            <a:r>
              <a:rPr sz="2800" spc="-5" dirty="0" smtClean="0">
                <a:solidFill>
                  <a:srgbClr val="FFFFFF"/>
                </a:solidFill>
                <a:latin typeface="Arial"/>
                <a:cs typeface="Arial"/>
              </a:rPr>
              <a:t>modifica</a:t>
            </a:r>
            <a:r>
              <a:rPr lang="it-IT" sz="2800" spc="-5" dirty="0" smtClean="0">
                <a:solidFill>
                  <a:srgbClr val="FFFFFF"/>
                </a:solidFill>
                <a:latin typeface="Arial"/>
                <a:cs typeface="Arial"/>
              </a:rPr>
              <a:t> </a:t>
            </a:r>
            <a:r>
              <a:rPr sz="2800" spc="-5" dirty="0" smtClean="0">
                <a:solidFill>
                  <a:srgbClr val="FFFFFF"/>
                </a:solidFill>
                <a:latin typeface="Arial"/>
                <a:cs typeface="Arial"/>
              </a:rPr>
              <a:t>delle </a:t>
            </a:r>
            <a:r>
              <a:rPr sz="2800" dirty="0">
                <a:solidFill>
                  <a:srgbClr val="FFFFFF"/>
                </a:solidFill>
                <a:latin typeface="Arial"/>
                <a:cs typeface="Arial"/>
              </a:rPr>
              <a:t>dimensioni </a:t>
            </a:r>
            <a:r>
              <a:rPr sz="2800" spc="-5" dirty="0">
                <a:solidFill>
                  <a:srgbClr val="FFFFFF"/>
                </a:solidFill>
                <a:latin typeface="Arial"/>
                <a:cs typeface="Arial"/>
              </a:rPr>
              <a:t>della pompa </a:t>
            </a:r>
            <a:r>
              <a:rPr sz="2800" dirty="0" smtClean="0">
                <a:solidFill>
                  <a:srgbClr val="FFFFFF"/>
                </a:solidFill>
                <a:latin typeface="Arial"/>
                <a:cs typeface="Arial"/>
              </a:rPr>
              <a:t>cardiaca</a:t>
            </a:r>
            <a:r>
              <a:rPr sz="2800" spc="-5" dirty="0">
                <a:solidFill>
                  <a:srgbClr val="FFFFFF"/>
                </a:solidFill>
                <a:latin typeface="Arial"/>
                <a:cs typeface="Arial"/>
              </a:rPr>
              <a:t>	</a:t>
            </a:r>
            <a:endParaRPr sz="2800" dirty="0">
              <a:latin typeface="Arial"/>
              <a:cs typeface="Arial"/>
            </a:endParaRPr>
          </a:p>
        </p:txBody>
      </p:sp>
      <p:sp>
        <p:nvSpPr>
          <p:cNvPr id="12" name="object 12"/>
          <p:cNvSpPr/>
          <p:nvPr/>
        </p:nvSpPr>
        <p:spPr>
          <a:xfrm>
            <a:off x="761" y="843534"/>
            <a:ext cx="10080625" cy="0"/>
          </a:xfrm>
          <a:custGeom>
            <a:avLst/>
            <a:gdLst/>
            <a:ahLst/>
            <a:cxnLst/>
            <a:rect l="l" t="t" r="r" b="b"/>
            <a:pathLst>
              <a:path w="10080625">
                <a:moveTo>
                  <a:pt x="0" y="0"/>
                </a:moveTo>
                <a:lnTo>
                  <a:pt x="10080625" y="0"/>
                </a:lnTo>
              </a:path>
            </a:pathLst>
          </a:custGeom>
          <a:ln w="28956">
            <a:solidFill>
              <a:srgbClr val="FFC000"/>
            </a:solidFill>
          </a:ln>
        </p:spPr>
        <p:txBody>
          <a:bodyPr wrap="square" lIns="0" tIns="0" rIns="0" bIns="0" rtlCol="0"/>
          <a:lstStyle/>
          <a:p>
            <a:endParaRPr/>
          </a:p>
        </p:txBody>
      </p:sp>
      <p:sp>
        <p:nvSpPr>
          <p:cNvPr id="15" name="object 15"/>
          <p:cNvSpPr txBox="1"/>
          <p:nvPr/>
        </p:nvSpPr>
        <p:spPr>
          <a:xfrm>
            <a:off x="572357" y="3879621"/>
            <a:ext cx="3540125" cy="636270"/>
          </a:xfrm>
          <a:prstGeom prst="rect">
            <a:avLst/>
          </a:prstGeom>
        </p:spPr>
        <p:txBody>
          <a:bodyPr vert="horz" wrap="square" lIns="0" tIns="13335" rIns="0" bIns="0" rtlCol="0">
            <a:spAutoFit/>
          </a:bodyPr>
          <a:lstStyle/>
          <a:p>
            <a:pPr marL="350520" marR="5080" indent="-338455">
              <a:lnSpc>
                <a:spcPct val="100000"/>
              </a:lnSpc>
              <a:spcBef>
                <a:spcPts val="105"/>
              </a:spcBef>
            </a:pPr>
            <a:r>
              <a:rPr sz="2000" b="1" spc="-105" dirty="0">
                <a:solidFill>
                  <a:srgbClr val="FFFF00"/>
                </a:solidFill>
                <a:latin typeface="Trebuchet MS"/>
                <a:cs typeface="Trebuchet MS"/>
              </a:rPr>
              <a:t>Aumento della </a:t>
            </a:r>
            <a:r>
              <a:rPr sz="2000" b="1" spc="-125" dirty="0">
                <a:solidFill>
                  <a:srgbClr val="FFFF00"/>
                </a:solidFill>
                <a:latin typeface="Trebuchet MS"/>
                <a:cs typeface="Trebuchet MS"/>
              </a:rPr>
              <a:t>LUNGHEZZA </a:t>
            </a:r>
            <a:r>
              <a:rPr sz="2000" b="1" spc="-120" dirty="0">
                <a:solidFill>
                  <a:srgbClr val="FFFF00"/>
                </a:solidFill>
                <a:latin typeface="Trebuchet MS"/>
                <a:cs typeface="Trebuchet MS"/>
              </a:rPr>
              <a:t>delle  </a:t>
            </a:r>
            <a:r>
              <a:rPr sz="2000" b="1" spc="-130" dirty="0">
                <a:solidFill>
                  <a:srgbClr val="FFFF00"/>
                </a:solidFill>
                <a:latin typeface="Trebuchet MS"/>
                <a:cs typeface="Trebuchet MS"/>
              </a:rPr>
              <a:t>cellule </a:t>
            </a:r>
            <a:r>
              <a:rPr sz="2000" b="1" spc="-110" dirty="0">
                <a:solidFill>
                  <a:srgbClr val="FFFF00"/>
                </a:solidFill>
                <a:latin typeface="Trebuchet MS"/>
                <a:cs typeface="Trebuchet MS"/>
              </a:rPr>
              <a:t>muscolari</a:t>
            </a:r>
            <a:r>
              <a:rPr sz="2000" b="1" spc="-220" dirty="0">
                <a:solidFill>
                  <a:srgbClr val="FFFF00"/>
                </a:solidFill>
                <a:latin typeface="Trebuchet MS"/>
                <a:cs typeface="Trebuchet MS"/>
              </a:rPr>
              <a:t> </a:t>
            </a:r>
            <a:r>
              <a:rPr sz="2000" b="1" spc="-135" dirty="0">
                <a:solidFill>
                  <a:srgbClr val="FFFF00"/>
                </a:solidFill>
                <a:latin typeface="Trebuchet MS"/>
                <a:cs typeface="Trebuchet MS"/>
              </a:rPr>
              <a:t>cardiache</a:t>
            </a:r>
            <a:endParaRPr sz="2000">
              <a:latin typeface="Trebuchet MS"/>
              <a:cs typeface="Trebuchet MS"/>
            </a:endParaRPr>
          </a:p>
        </p:txBody>
      </p:sp>
      <p:sp>
        <p:nvSpPr>
          <p:cNvPr id="16" name="object 16"/>
          <p:cNvSpPr txBox="1"/>
          <p:nvPr/>
        </p:nvSpPr>
        <p:spPr>
          <a:xfrm>
            <a:off x="6511301" y="3879621"/>
            <a:ext cx="3277870" cy="636270"/>
          </a:xfrm>
          <a:prstGeom prst="rect">
            <a:avLst/>
          </a:prstGeom>
        </p:spPr>
        <p:txBody>
          <a:bodyPr vert="horz" wrap="square" lIns="0" tIns="13335" rIns="0" bIns="0" rtlCol="0">
            <a:spAutoFit/>
          </a:bodyPr>
          <a:lstStyle/>
          <a:p>
            <a:pPr marL="219710" marR="5080" indent="-207645">
              <a:lnSpc>
                <a:spcPct val="100000"/>
              </a:lnSpc>
              <a:spcBef>
                <a:spcPts val="105"/>
              </a:spcBef>
            </a:pPr>
            <a:r>
              <a:rPr sz="2000" b="1" spc="-105" dirty="0">
                <a:solidFill>
                  <a:srgbClr val="FFFF00"/>
                </a:solidFill>
                <a:latin typeface="Trebuchet MS"/>
                <a:cs typeface="Trebuchet MS"/>
              </a:rPr>
              <a:t>Aumento </a:t>
            </a:r>
            <a:r>
              <a:rPr sz="2000" b="1" spc="-100" dirty="0">
                <a:solidFill>
                  <a:srgbClr val="FFFF00"/>
                </a:solidFill>
                <a:latin typeface="Trebuchet MS"/>
                <a:cs typeface="Trebuchet MS"/>
              </a:rPr>
              <a:t>dello </a:t>
            </a:r>
            <a:r>
              <a:rPr sz="2000" b="1" spc="-105" dirty="0">
                <a:solidFill>
                  <a:srgbClr val="FFFF00"/>
                </a:solidFill>
                <a:latin typeface="Trebuchet MS"/>
                <a:cs typeface="Trebuchet MS"/>
              </a:rPr>
              <a:t>SPESSORE</a:t>
            </a:r>
            <a:r>
              <a:rPr sz="2000" b="1" spc="-315" dirty="0">
                <a:solidFill>
                  <a:srgbClr val="FFFF00"/>
                </a:solidFill>
                <a:latin typeface="Trebuchet MS"/>
                <a:cs typeface="Trebuchet MS"/>
              </a:rPr>
              <a:t> </a:t>
            </a:r>
            <a:r>
              <a:rPr sz="2000" b="1" spc="-120" dirty="0">
                <a:solidFill>
                  <a:srgbClr val="FFFF00"/>
                </a:solidFill>
                <a:latin typeface="Trebuchet MS"/>
                <a:cs typeface="Trebuchet MS"/>
              </a:rPr>
              <a:t>delle  </a:t>
            </a:r>
            <a:r>
              <a:rPr sz="2000" b="1" spc="-130" dirty="0">
                <a:solidFill>
                  <a:srgbClr val="FFFF00"/>
                </a:solidFill>
                <a:latin typeface="Trebuchet MS"/>
                <a:cs typeface="Trebuchet MS"/>
              </a:rPr>
              <a:t>cellule </a:t>
            </a:r>
            <a:r>
              <a:rPr sz="2000" b="1" spc="-110" dirty="0">
                <a:solidFill>
                  <a:srgbClr val="FFFF00"/>
                </a:solidFill>
                <a:latin typeface="Trebuchet MS"/>
                <a:cs typeface="Trebuchet MS"/>
              </a:rPr>
              <a:t>muscolari</a:t>
            </a:r>
            <a:r>
              <a:rPr sz="2000" b="1" spc="-220" dirty="0">
                <a:solidFill>
                  <a:srgbClr val="FFFF00"/>
                </a:solidFill>
                <a:latin typeface="Trebuchet MS"/>
                <a:cs typeface="Trebuchet MS"/>
              </a:rPr>
              <a:t> </a:t>
            </a:r>
            <a:r>
              <a:rPr sz="2000" b="1" spc="-135" dirty="0">
                <a:solidFill>
                  <a:srgbClr val="FFFF00"/>
                </a:solidFill>
                <a:latin typeface="Trebuchet MS"/>
                <a:cs typeface="Trebuchet MS"/>
              </a:rPr>
              <a:t>cardiache</a:t>
            </a:r>
            <a:endParaRPr sz="2000">
              <a:latin typeface="Trebuchet MS"/>
              <a:cs typeface="Trebuchet MS"/>
            </a:endParaRPr>
          </a:p>
        </p:txBody>
      </p:sp>
      <p:sp>
        <p:nvSpPr>
          <p:cNvPr id="17" name="object 17"/>
          <p:cNvSpPr txBox="1"/>
          <p:nvPr/>
        </p:nvSpPr>
        <p:spPr>
          <a:xfrm>
            <a:off x="1036764" y="1969668"/>
            <a:ext cx="2369185" cy="474489"/>
          </a:xfrm>
          <a:prstGeom prst="rect">
            <a:avLst/>
          </a:prstGeom>
        </p:spPr>
        <p:txBody>
          <a:bodyPr vert="horz" wrap="square" lIns="0" tIns="12700" rIns="0" bIns="0" rtlCol="0">
            <a:spAutoFit/>
          </a:bodyPr>
          <a:lstStyle/>
          <a:p>
            <a:pPr marL="12700" marR="5080" indent="81915" algn="ctr">
              <a:lnSpc>
                <a:spcPct val="100000"/>
              </a:lnSpc>
              <a:spcBef>
                <a:spcPts val="100"/>
              </a:spcBef>
            </a:pPr>
            <a:r>
              <a:rPr sz="1500" spc="-195" dirty="0" smtClean="0">
                <a:solidFill>
                  <a:srgbClr val="FFFF00"/>
                </a:solidFill>
                <a:latin typeface="Arial"/>
                <a:cs typeface="Arial"/>
              </a:rPr>
              <a:t>Es</a:t>
            </a:r>
            <a:r>
              <a:rPr sz="1500" b="1" spc="-195" dirty="0">
                <a:solidFill>
                  <a:srgbClr val="FFFF00"/>
                </a:solidFill>
                <a:latin typeface="Trebuchet MS"/>
                <a:cs typeface="Trebuchet MS"/>
              </a:rPr>
              <a:t>: </a:t>
            </a:r>
            <a:r>
              <a:rPr sz="1500" b="1" spc="-90" dirty="0">
                <a:solidFill>
                  <a:srgbClr val="FFFF00"/>
                </a:solidFill>
                <a:latin typeface="Trebuchet MS"/>
                <a:cs typeface="Trebuchet MS"/>
              </a:rPr>
              <a:t>CORSA, </a:t>
            </a:r>
            <a:r>
              <a:rPr sz="1500" b="1" spc="-100" dirty="0">
                <a:solidFill>
                  <a:srgbClr val="FFFF00"/>
                </a:solidFill>
                <a:latin typeface="Trebuchet MS"/>
                <a:cs typeface="Trebuchet MS"/>
              </a:rPr>
              <a:t>NUOTO,</a:t>
            </a:r>
            <a:r>
              <a:rPr sz="1500" b="1" spc="-95" dirty="0">
                <a:solidFill>
                  <a:srgbClr val="FFFF00"/>
                </a:solidFill>
                <a:latin typeface="Trebuchet MS"/>
                <a:cs typeface="Trebuchet MS"/>
              </a:rPr>
              <a:t> </a:t>
            </a:r>
            <a:r>
              <a:rPr sz="1500" b="1" spc="-55" dirty="0">
                <a:solidFill>
                  <a:srgbClr val="FFFF00"/>
                </a:solidFill>
                <a:latin typeface="Trebuchet MS"/>
                <a:cs typeface="Trebuchet MS"/>
              </a:rPr>
              <a:t>CICLISMO</a:t>
            </a:r>
            <a:endParaRPr sz="1500" dirty="0">
              <a:latin typeface="Trebuchet MS"/>
              <a:cs typeface="Trebuchet MS"/>
            </a:endParaRPr>
          </a:p>
        </p:txBody>
      </p:sp>
      <p:sp>
        <p:nvSpPr>
          <p:cNvPr id="19" name="object 19"/>
          <p:cNvSpPr txBox="1"/>
          <p:nvPr/>
        </p:nvSpPr>
        <p:spPr>
          <a:xfrm>
            <a:off x="6290183" y="1969668"/>
            <a:ext cx="3371850" cy="711200"/>
          </a:xfrm>
          <a:prstGeom prst="rect">
            <a:avLst/>
          </a:prstGeom>
        </p:spPr>
        <p:txBody>
          <a:bodyPr vert="horz" wrap="square" lIns="0" tIns="12700" rIns="0" bIns="0" rtlCol="0">
            <a:spAutoFit/>
          </a:bodyPr>
          <a:lstStyle/>
          <a:p>
            <a:pPr marL="12700" marR="5080" indent="139700" algn="ctr">
              <a:lnSpc>
                <a:spcPct val="100000"/>
              </a:lnSpc>
              <a:spcBef>
                <a:spcPts val="100"/>
              </a:spcBef>
            </a:pPr>
            <a:r>
              <a:rPr sz="1500" spc="-155" dirty="0" smtClean="0">
                <a:solidFill>
                  <a:srgbClr val="FFFF00"/>
                </a:solidFill>
                <a:latin typeface="Arial"/>
                <a:cs typeface="Arial"/>
              </a:rPr>
              <a:t>Es</a:t>
            </a:r>
            <a:r>
              <a:rPr sz="1500" spc="-155" dirty="0">
                <a:solidFill>
                  <a:srgbClr val="FFFF00"/>
                </a:solidFill>
                <a:latin typeface="Arial"/>
                <a:cs typeface="Arial"/>
              </a:rPr>
              <a:t>: </a:t>
            </a:r>
            <a:r>
              <a:rPr sz="1500" b="1" spc="-75" dirty="0">
                <a:solidFill>
                  <a:srgbClr val="FFFF00"/>
                </a:solidFill>
                <a:latin typeface="Trebuchet MS"/>
                <a:cs typeface="Trebuchet MS"/>
              </a:rPr>
              <a:t>SOLEVAMENTO </a:t>
            </a:r>
            <a:r>
              <a:rPr sz="1500" b="1" spc="-95" dirty="0">
                <a:solidFill>
                  <a:srgbClr val="FFFF00"/>
                </a:solidFill>
                <a:latin typeface="Trebuchet MS"/>
                <a:cs typeface="Trebuchet MS"/>
              </a:rPr>
              <a:t>PESI,</a:t>
            </a:r>
            <a:r>
              <a:rPr sz="1500" b="1" spc="-320" dirty="0">
                <a:solidFill>
                  <a:srgbClr val="FFFF00"/>
                </a:solidFill>
                <a:latin typeface="Trebuchet MS"/>
                <a:cs typeface="Trebuchet MS"/>
              </a:rPr>
              <a:t> </a:t>
            </a:r>
            <a:r>
              <a:rPr sz="1500" b="1" spc="-70" dirty="0">
                <a:solidFill>
                  <a:srgbClr val="FFFF00"/>
                </a:solidFill>
                <a:latin typeface="Trebuchet MS"/>
                <a:cs typeface="Trebuchet MS"/>
              </a:rPr>
              <a:t>POTENZIAMENTO</a:t>
            </a:r>
            <a:endParaRPr sz="1500" dirty="0">
              <a:latin typeface="Trebuchet MS"/>
              <a:cs typeface="Trebuchet MS"/>
            </a:endParaRPr>
          </a:p>
          <a:p>
            <a:pPr marL="660400">
              <a:lnSpc>
                <a:spcPct val="100000"/>
              </a:lnSpc>
            </a:pPr>
            <a:r>
              <a:rPr sz="1500" b="1" spc="-60" dirty="0">
                <a:solidFill>
                  <a:srgbClr val="FFFF00"/>
                </a:solidFill>
                <a:latin typeface="Trebuchet MS"/>
                <a:cs typeface="Trebuchet MS"/>
              </a:rPr>
              <a:t>MUSCOLARE </a:t>
            </a:r>
            <a:r>
              <a:rPr sz="1500" b="1" spc="-20" dirty="0">
                <a:solidFill>
                  <a:srgbClr val="FFFF00"/>
                </a:solidFill>
                <a:latin typeface="Trebuchet MS"/>
                <a:cs typeface="Trebuchet MS"/>
              </a:rPr>
              <a:t>IN</a:t>
            </a:r>
            <a:r>
              <a:rPr sz="1500" b="1" spc="-165" dirty="0">
                <a:solidFill>
                  <a:srgbClr val="FFFF00"/>
                </a:solidFill>
                <a:latin typeface="Trebuchet MS"/>
                <a:cs typeface="Trebuchet MS"/>
              </a:rPr>
              <a:t> </a:t>
            </a:r>
            <a:r>
              <a:rPr sz="1500" b="1" spc="-114" dirty="0">
                <a:solidFill>
                  <a:srgbClr val="FFFF00"/>
                </a:solidFill>
                <a:latin typeface="Trebuchet MS"/>
                <a:cs typeface="Trebuchet MS"/>
              </a:rPr>
              <a:t>PALESTRA</a:t>
            </a:r>
            <a:endParaRPr sz="1500" dirty="0">
              <a:latin typeface="Trebuchet MS"/>
              <a:cs typeface="Trebuchet MS"/>
            </a:endParaRPr>
          </a:p>
        </p:txBody>
      </p:sp>
      <p:sp>
        <p:nvSpPr>
          <p:cNvPr id="20" name="object 20"/>
          <p:cNvSpPr/>
          <p:nvPr/>
        </p:nvSpPr>
        <p:spPr>
          <a:xfrm>
            <a:off x="435863" y="4573524"/>
            <a:ext cx="4126991" cy="2985515"/>
          </a:xfrm>
          <a:prstGeom prst="rect">
            <a:avLst/>
          </a:prstGeom>
          <a:blipFill>
            <a:blip r:embed="rId6" cstate="print"/>
            <a:stretch>
              <a:fillRect/>
            </a:stretch>
          </a:blipFill>
        </p:spPr>
        <p:txBody>
          <a:bodyPr wrap="square" lIns="0" tIns="0" rIns="0" bIns="0" rtlCol="0"/>
          <a:lstStyle/>
          <a:p>
            <a:endParaRPr/>
          </a:p>
        </p:txBody>
      </p:sp>
      <p:sp>
        <p:nvSpPr>
          <p:cNvPr id="21" name="object 21"/>
          <p:cNvSpPr/>
          <p:nvPr/>
        </p:nvSpPr>
        <p:spPr>
          <a:xfrm>
            <a:off x="5675376" y="4600955"/>
            <a:ext cx="4128516" cy="2958083"/>
          </a:xfrm>
          <a:prstGeom prst="rect">
            <a:avLst/>
          </a:prstGeom>
          <a:blipFill>
            <a:blip r:embed="rId7" cstate="print"/>
            <a:stretch>
              <a:fillRect/>
            </a:stretch>
          </a:blipFill>
        </p:spPr>
        <p:txBody>
          <a:bodyPr wrap="square" lIns="0" tIns="0" rIns="0" bIns="0" rtlCol="0"/>
          <a:lstStyle/>
          <a:p>
            <a:endParaRPr/>
          </a:p>
        </p:txBody>
      </p:sp>
      <p:sp>
        <p:nvSpPr>
          <p:cNvPr id="22" name="object 22"/>
          <p:cNvSpPr/>
          <p:nvPr/>
        </p:nvSpPr>
        <p:spPr>
          <a:xfrm>
            <a:off x="3621023" y="2281428"/>
            <a:ext cx="1277112" cy="1597152"/>
          </a:xfrm>
          <a:prstGeom prst="rect">
            <a:avLst/>
          </a:prstGeom>
          <a:blipFill>
            <a:blip r:embed="rId8" cstate="print"/>
            <a:stretch>
              <a:fillRect/>
            </a:stretch>
          </a:blipFill>
        </p:spPr>
        <p:txBody>
          <a:bodyPr wrap="square" lIns="0" tIns="0" rIns="0" bIns="0" rtlCol="0"/>
          <a:lstStyle/>
          <a:p>
            <a:endParaRPr/>
          </a:p>
        </p:txBody>
      </p:sp>
      <p:sp>
        <p:nvSpPr>
          <p:cNvPr id="23" name="object 23"/>
          <p:cNvSpPr/>
          <p:nvPr/>
        </p:nvSpPr>
        <p:spPr>
          <a:xfrm>
            <a:off x="1944623" y="2589276"/>
            <a:ext cx="22860" cy="1212850"/>
          </a:xfrm>
          <a:custGeom>
            <a:avLst/>
            <a:gdLst/>
            <a:ahLst/>
            <a:cxnLst/>
            <a:rect l="l" t="t" r="r" b="b"/>
            <a:pathLst>
              <a:path w="22860" h="1212850">
                <a:moveTo>
                  <a:pt x="0" y="0"/>
                </a:moveTo>
                <a:lnTo>
                  <a:pt x="22733" y="1212672"/>
                </a:lnTo>
              </a:path>
            </a:pathLst>
          </a:custGeom>
          <a:ln w="57911">
            <a:solidFill>
              <a:srgbClr val="000000"/>
            </a:solidFill>
          </a:ln>
        </p:spPr>
        <p:txBody>
          <a:bodyPr wrap="square" lIns="0" tIns="0" rIns="0" bIns="0" rtlCol="0"/>
          <a:lstStyle/>
          <a:p>
            <a:endParaRPr/>
          </a:p>
        </p:txBody>
      </p:sp>
      <p:sp>
        <p:nvSpPr>
          <p:cNvPr id="24" name="object 24"/>
          <p:cNvSpPr/>
          <p:nvPr/>
        </p:nvSpPr>
        <p:spPr>
          <a:xfrm>
            <a:off x="1862759" y="3626345"/>
            <a:ext cx="203200" cy="175895"/>
          </a:xfrm>
          <a:custGeom>
            <a:avLst/>
            <a:gdLst/>
            <a:ahLst/>
            <a:cxnLst/>
            <a:rect l="l" t="t" r="r" b="b"/>
            <a:pathLst>
              <a:path w="203200" h="175895">
                <a:moveTo>
                  <a:pt x="0" y="3810"/>
                </a:moveTo>
                <a:lnTo>
                  <a:pt x="104597" y="175615"/>
                </a:lnTo>
                <a:lnTo>
                  <a:pt x="202653" y="0"/>
                </a:lnTo>
              </a:path>
            </a:pathLst>
          </a:custGeom>
          <a:ln w="57912">
            <a:solidFill>
              <a:srgbClr val="000000"/>
            </a:solidFill>
          </a:ln>
        </p:spPr>
        <p:txBody>
          <a:bodyPr wrap="square" lIns="0" tIns="0" rIns="0" bIns="0" rtlCol="0"/>
          <a:lstStyle/>
          <a:p>
            <a:endParaRPr/>
          </a:p>
        </p:txBody>
      </p:sp>
      <p:sp>
        <p:nvSpPr>
          <p:cNvPr id="25" name="object 25"/>
          <p:cNvSpPr/>
          <p:nvPr/>
        </p:nvSpPr>
        <p:spPr>
          <a:xfrm>
            <a:off x="7876031" y="2755392"/>
            <a:ext cx="21590" cy="1046480"/>
          </a:xfrm>
          <a:custGeom>
            <a:avLst/>
            <a:gdLst/>
            <a:ahLst/>
            <a:cxnLst/>
            <a:rect l="l" t="t" r="r" b="b"/>
            <a:pathLst>
              <a:path w="21590" h="1046479">
                <a:moveTo>
                  <a:pt x="0" y="0"/>
                </a:moveTo>
                <a:lnTo>
                  <a:pt x="21069" y="1045997"/>
                </a:lnTo>
              </a:path>
            </a:pathLst>
          </a:custGeom>
          <a:ln w="57912">
            <a:solidFill>
              <a:srgbClr val="000000"/>
            </a:solidFill>
          </a:ln>
        </p:spPr>
        <p:txBody>
          <a:bodyPr wrap="square" lIns="0" tIns="0" rIns="0" bIns="0" rtlCol="0"/>
          <a:lstStyle/>
          <a:p>
            <a:endParaRPr/>
          </a:p>
        </p:txBody>
      </p:sp>
      <p:sp>
        <p:nvSpPr>
          <p:cNvPr id="26" name="object 26"/>
          <p:cNvSpPr/>
          <p:nvPr/>
        </p:nvSpPr>
        <p:spPr>
          <a:xfrm>
            <a:off x="7792263" y="3625634"/>
            <a:ext cx="203200" cy="175895"/>
          </a:xfrm>
          <a:custGeom>
            <a:avLst/>
            <a:gdLst/>
            <a:ahLst/>
            <a:cxnLst/>
            <a:rect l="l" t="t" r="r" b="b"/>
            <a:pathLst>
              <a:path w="203200" h="175895">
                <a:moveTo>
                  <a:pt x="0" y="4089"/>
                </a:moveTo>
                <a:lnTo>
                  <a:pt x="104838" y="175742"/>
                </a:lnTo>
                <a:lnTo>
                  <a:pt x="202653" y="0"/>
                </a:lnTo>
              </a:path>
            </a:pathLst>
          </a:custGeom>
          <a:ln w="57912">
            <a:solidFill>
              <a:srgbClr val="000000"/>
            </a:solidFill>
          </a:ln>
        </p:spPr>
        <p:txBody>
          <a:bodyPr wrap="square" lIns="0" tIns="0" rIns="0" bIns="0" rtlCol="0"/>
          <a:lstStyle/>
          <a:p>
            <a:endParaRPr/>
          </a:p>
        </p:txBody>
      </p:sp>
      <p:sp>
        <p:nvSpPr>
          <p:cNvPr id="27" name="object 27"/>
          <p:cNvSpPr/>
          <p:nvPr/>
        </p:nvSpPr>
        <p:spPr>
          <a:xfrm>
            <a:off x="4960620" y="2203704"/>
            <a:ext cx="1354836" cy="1723643"/>
          </a:xfrm>
          <a:prstGeom prst="rect">
            <a:avLst/>
          </a:prstGeom>
          <a:blipFill>
            <a:blip r:embed="rId9" cstate="print"/>
            <a:stretch>
              <a:fillRect/>
            </a:stretch>
          </a:blipFill>
        </p:spPr>
        <p:txBody>
          <a:bodyPr wrap="square" lIns="0" tIns="0" rIns="0" bIns="0" rtlCol="0"/>
          <a:lstStyle/>
          <a:p>
            <a:endParaRPr/>
          </a:p>
        </p:txBody>
      </p:sp>
      <p:sp>
        <p:nvSpPr>
          <p:cNvPr id="28" name="object 28"/>
          <p:cNvSpPr/>
          <p:nvPr/>
        </p:nvSpPr>
        <p:spPr>
          <a:xfrm>
            <a:off x="787908" y="4724400"/>
            <a:ext cx="1181100" cy="487679"/>
          </a:xfrm>
          <a:prstGeom prst="rect">
            <a:avLst/>
          </a:prstGeom>
          <a:blipFill>
            <a:blip r:embed="rId10" cstate="print"/>
            <a:stretch>
              <a:fillRect/>
            </a:stretch>
          </a:blipFill>
        </p:spPr>
        <p:txBody>
          <a:bodyPr wrap="square" lIns="0" tIns="0" rIns="0" bIns="0" rtlCol="0"/>
          <a:lstStyle/>
          <a:p>
            <a:endParaRPr/>
          </a:p>
        </p:txBody>
      </p:sp>
      <p:sp>
        <p:nvSpPr>
          <p:cNvPr id="29" name="object 29"/>
          <p:cNvSpPr/>
          <p:nvPr/>
        </p:nvSpPr>
        <p:spPr>
          <a:xfrm>
            <a:off x="2362200" y="4567428"/>
            <a:ext cx="2205228" cy="472439"/>
          </a:xfrm>
          <a:prstGeom prst="rect">
            <a:avLst/>
          </a:prstGeom>
          <a:blipFill>
            <a:blip r:embed="rId10" cstate="print"/>
            <a:stretch>
              <a:fillRect/>
            </a:stretch>
          </a:blipFill>
        </p:spPr>
        <p:txBody>
          <a:bodyPr wrap="square" lIns="0" tIns="0" rIns="0" bIns="0" rtlCol="0"/>
          <a:lstStyle/>
          <a:p>
            <a:endParaRPr/>
          </a:p>
        </p:txBody>
      </p:sp>
      <p:sp>
        <p:nvSpPr>
          <p:cNvPr id="30" name="object 30"/>
          <p:cNvSpPr/>
          <p:nvPr/>
        </p:nvSpPr>
        <p:spPr>
          <a:xfrm>
            <a:off x="6063996" y="4724400"/>
            <a:ext cx="1101852" cy="524256"/>
          </a:xfrm>
          <a:prstGeom prst="rect">
            <a:avLst/>
          </a:prstGeom>
          <a:blipFill>
            <a:blip r:embed="rId10" cstate="print"/>
            <a:stretch>
              <a:fillRect/>
            </a:stretch>
          </a:blipFill>
        </p:spPr>
        <p:txBody>
          <a:bodyPr wrap="square" lIns="0" tIns="0" rIns="0" bIns="0" rtlCol="0"/>
          <a:lstStyle/>
          <a:p>
            <a:endParaRPr/>
          </a:p>
        </p:txBody>
      </p:sp>
      <p:sp>
        <p:nvSpPr>
          <p:cNvPr id="31" name="object 31"/>
          <p:cNvSpPr/>
          <p:nvPr/>
        </p:nvSpPr>
        <p:spPr>
          <a:xfrm>
            <a:off x="8269223" y="4567428"/>
            <a:ext cx="1181100" cy="787907"/>
          </a:xfrm>
          <a:prstGeom prst="rect">
            <a:avLst/>
          </a:prstGeom>
          <a:blipFill>
            <a:blip r:embed="rId10" cstate="print"/>
            <a:stretch>
              <a:fillRect/>
            </a:stretch>
          </a:blipFill>
        </p:spPr>
        <p:txBody>
          <a:bodyPr wrap="square" lIns="0" tIns="0" rIns="0" bIns="0" rtlCol="0"/>
          <a:lstStyle/>
          <a:p>
            <a:endParaRP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081260" cy="755904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81355" y="161542"/>
            <a:ext cx="9715500" cy="72390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82116" y="162306"/>
            <a:ext cx="9714230" cy="7237730"/>
          </a:xfrm>
          <a:custGeom>
            <a:avLst/>
            <a:gdLst/>
            <a:ahLst/>
            <a:cxnLst/>
            <a:rect l="l" t="t" r="r" b="b"/>
            <a:pathLst>
              <a:path w="9714230" h="7237730">
                <a:moveTo>
                  <a:pt x="854532" y="0"/>
                </a:moveTo>
                <a:lnTo>
                  <a:pt x="9713976" y="0"/>
                </a:lnTo>
                <a:lnTo>
                  <a:pt x="9713976" y="6382943"/>
                </a:lnTo>
                <a:lnTo>
                  <a:pt x="9712623" y="6431434"/>
                </a:lnTo>
                <a:lnTo>
                  <a:pt x="9708613" y="6479216"/>
                </a:lnTo>
                <a:lnTo>
                  <a:pt x="9702017" y="6526215"/>
                </a:lnTo>
                <a:lnTo>
                  <a:pt x="9692909" y="6572361"/>
                </a:lnTo>
                <a:lnTo>
                  <a:pt x="9681359" y="6617581"/>
                </a:lnTo>
                <a:lnTo>
                  <a:pt x="9667441" y="6661802"/>
                </a:lnTo>
                <a:lnTo>
                  <a:pt x="9651226" y="6704954"/>
                </a:lnTo>
                <a:lnTo>
                  <a:pt x="9632787" y="6746962"/>
                </a:lnTo>
                <a:lnTo>
                  <a:pt x="9612195" y="6787756"/>
                </a:lnTo>
                <a:lnTo>
                  <a:pt x="9589523" y="6827264"/>
                </a:lnTo>
                <a:lnTo>
                  <a:pt x="9564842" y="6865412"/>
                </a:lnTo>
                <a:lnTo>
                  <a:pt x="9538226" y="6902129"/>
                </a:lnTo>
                <a:lnTo>
                  <a:pt x="9509746" y="6937344"/>
                </a:lnTo>
                <a:lnTo>
                  <a:pt x="9479474" y="6970982"/>
                </a:lnTo>
                <a:lnTo>
                  <a:pt x="9447482" y="7002974"/>
                </a:lnTo>
                <a:lnTo>
                  <a:pt x="9413844" y="7033246"/>
                </a:lnTo>
                <a:lnTo>
                  <a:pt x="9378629" y="7061726"/>
                </a:lnTo>
                <a:lnTo>
                  <a:pt x="9341912" y="7088342"/>
                </a:lnTo>
                <a:lnTo>
                  <a:pt x="9303764" y="7113023"/>
                </a:lnTo>
                <a:lnTo>
                  <a:pt x="9264256" y="7135695"/>
                </a:lnTo>
                <a:lnTo>
                  <a:pt x="9223462" y="7156287"/>
                </a:lnTo>
                <a:lnTo>
                  <a:pt x="9181454" y="7174726"/>
                </a:lnTo>
                <a:lnTo>
                  <a:pt x="9138302" y="7190941"/>
                </a:lnTo>
                <a:lnTo>
                  <a:pt x="9094081" y="7204859"/>
                </a:lnTo>
                <a:lnTo>
                  <a:pt x="9048861" y="7216409"/>
                </a:lnTo>
                <a:lnTo>
                  <a:pt x="9002715" y="7225517"/>
                </a:lnTo>
                <a:lnTo>
                  <a:pt x="8955716" y="7232113"/>
                </a:lnTo>
                <a:lnTo>
                  <a:pt x="8907934" y="7236123"/>
                </a:lnTo>
                <a:lnTo>
                  <a:pt x="8859443" y="7237476"/>
                </a:lnTo>
                <a:lnTo>
                  <a:pt x="0" y="7237476"/>
                </a:lnTo>
                <a:lnTo>
                  <a:pt x="0" y="854532"/>
                </a:lnTo>
                <a:lnTo>
                  <a:pt x="1352" y="806041"/>
                </a:lnTo>
                <a:lnTo>
                  <a:pt x="5362" y="758259"/>
                </a:lnTo>
                <a:lnTo>
                  <a:pt x="11958" y="711260"/>
                </a:lnTo>
                <a:lnTo>
                  <a:pt x="21066" y="665114"/>
                </a:lnTo>
                <a:lnTo>
                  <a:pt x="32616" y="619894"/>
                </a:lnTo>
                <a:lnTo>
                  <a:pt x="46534" y="575673"/>
                </a:lnTo>
                <a:lnTo>
                  <a:pt x="62749" y="532521"/>
                </a:lnTo>
                <a:lnTo>
                  <a:pt x="81188" y="490513"/>
                </a:lnTo>
                <a:lnTo>
                  <a:pt x="101780" y="449719"/>
                </a:lnTo>
                <a:lnTo>
                  <a:pt x="124452" y="410211"/>
                </a:lnTo>
                <a:lnTo>
                  <a:pt x="149133" y="372063"/>
                </a:lnTo>
                <a:lnTo>
                  <a:pt x="175749" y="335346"/>
                </a:lnTo>
                <a:lnTo>
                  <a:pt x="204229" y="300131"/>
                </a:lnTo>
                <a:lnTo>
                  <a:pt x="234501" y="266493"/>
                </a:lnTo>
                <a:lnTo>
                  <a:pt x="266493" y="234501"/>
                </a:lnTo>
                <a:lnTo>
                  <a:pt x="300131" y="204229"/>
                </a:lnTo>
                <a:lnTo>
                  <a:pt x="335346" y="175749"/>
                </a:lnTo>
                <a:lnTo>
                  <a:pt x="372063" y="149133"/>
                </a:lnTo>
                <a:lnTo>
                  <a:pt x="410211" y="124452"/>
                </a:lnTo>
                <a:lnTo>
                  <a:pt x="449719" y="101780"/>
                </a:lnTo>
                <a:lnTo>
                  <a:pt x="490513" y="81188"/>
                </a:lnTo>
                <a:lnTo>
                  <a:pt x="532521" y="62749"/>
                </a:lnTo>
                <a:lnTo>
                  <a:pt x="575673" y="46534"/>
                </a:lnTo>
                <a:lnTo>
                  <a:pt x="619894" y="32616"/>
                </a:lnTo>
                <a:lnTo>
                  <a:pt x="665114" y="21066"/>
                </a:lnTo>
                <a:lnTo>
                  <a:pt x="711260" y="11958"/>
                </a:lnTo>
                <a:lnTo>
                  <a:pt x="758259" y="5362"/>
                </a:lnTo>
                <a:lnTo>
                  <a:pt x="806041" y="1352"/>
                </a:lnTo>
                <a:lnTo>
                  <a:pt x="854532" y="0"/>
                </a:lnTo>
                <a:close/>
              </a:path>
            </a:pathLst>
          </a:custGeom>
          <a:ln w="10668">
            <a:solidFill>
              <a:srgbClr val="898989"/>
            </a:solidFill>
          </a:ln>
        </p:spPr>
        <p:txBody>
          <a:bodyPr wrap="square" lIns="0" tIns="0" rIns="0" bIns="0" rtlCol="0"/>
          <a:lstStyle/>
          <a:p>
            <a:endParaRPr/>
          </a:p>
        </p:txBody>
      </p:sp>
      <p:sp>
        <p:nvSpPr>
          <p:cNvPr id="5" name="object 5"/>
          <p:cNvSpPr/>
          <p:nvPr/>
        </p:nvSpPr>
        <p:spPr>
          <a:xfrm>
            <a:off x="633983" y="1566672"/>
            <a:ext cx="8851392" cy="3962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49223" y="1574292"/>
            <a:ext cx="8821420" cy="0"/>
          </a:xfrm>
          <a:custGeom>
            <a:avLst/>
            <a:gdLst/>
            <a:ahLst/>
            <a:cxnLst/>
            <a:rect l="l" t="t" r="r" b="b"/>
            <a:pathLst>
              <a:path w="8821420">
                <a:moveTo>
                  <a:pt x="0" y="0"/>
                </a:moveTo>
                <a:lnTo>
                  <a:pt x="8820912" y="0"/>
                </a:lnTo>
              </a:path>
            </a:pathLst>
          </a:custGeom>
          <a:ln w="9144">
            <a:solidFill>
              <a:srgbClr val="F07F09"/>
            </a:solidFill>
          </a:ln>
        </p:spPr>
        <p:txBody>
          <a:bodyPr wrap="square" lIns="0" tIns="0" rIns="0" bIns="0" rtlCol="0"/>
          <a:lstStyle/>
          <a:p>
            <a:endParaRPr/>
          </a:p>
        </p:txBody>
      </p:sp>
      <p:sp>
        <p:nvSpPr>
          <p:cNvPr id="7" name="object 7"/>
          <p:cNvSpPr/>
          <p:nvPr/>
        </p:nvSpPr>
        <p:spPr>
          <a:xfrm>
            <a:off x="772668" y="231648"/>
            <a:ext cx="8685276" cy="1046988"/>
          </a:xfrm>
          <a:prstGeom prst="rect">
            <a:avLst/>
          </a:prstGeom>
          <a:blipFill>
            <a:blip r:embed="rId5" cstate="print"/>
            <a:stretch>
              <a:fillRect/>
            </a:stretch>
          </a:blipFill>
        </p:spPr>
        <p:txBody>
          <a:bodyPr wrap="square" lIns="0" tIns="0" rIns="0" bIns="0" rtlCol="0"/>
          <a:lstStyle/>
          <a:p>
            <a:endParaRPr/>
          </a:p>
        </p:txBody>
      </p:sp>
      <p:sp>
        <p:nvSpPr>
          <p:cNvPr id="8" name="object 8"/>
          <p:cNvSpPr txBox="1"/>
          <p:nvPr/>
        </p:nvSpPr>
        <p:spPr>
          <a:xfrm>
            <a:off x="5086350" y="1128814"/>
            <a:ext cx="232410" cy="303530"/>
          </a:xfrm>
          <a:prstGeom prst="rect">
            <a:avLst/>
          </a:prstGeom>
        </p:spPr>
        <p:txBody>
          <a:bodyPr vert="horz" wrap="square" lIns="0" tIns="15875" rIns="0" bIns="0" rtlCol="0">
            <a:spAutoFit/>
          </a:bodyPr>
          <a:lstStyle/>
          <a:p>
            <a:pPr marL="12700">
              <a:lnSpc>
                <a:spcPct val="100000"/>
              </a:lnSpc>
              <a:spcBef>
                <a:spcPts val="125"/>
              </a:spcBef>
            </a:pPr>
            <a:r>
              <a:rPr sz="1800" spc="365" dirty="0">
                <a:solidFill>
                  <a:srgbClr val="F07F09"/>
                </a:solidFill>
                <a:latin typeface="Arial"/>
                <a:cs typeface="Arial"/>
              </a:rPr>
              <a:t></a:t>
            </a:r>
            <a:endParaRPr sz="1800">
              <a:latin typeface="Arial"/>
              <a:cs typeface="Arial"/>
            </a:endParaRPr>
          </a:p>
        </p:txBody>
      </p:sp>
      <p:sp>
        <p:nvSpPr>
          <p:cNvPr id="9" name="object 9"/>
          <p:cNvSpPr txBox="1">
            <a:spLocks noGrp="1"/>
          </p:cNvSpPr>
          <p:nvPr>
            <p:ph type="title"/>
          </p:nvPr>
        </p:nvSpPr>
        <p:spPr>
          <a:xfrm>
            <a:off x="2158782" y="1426104"/>
            <a:ext cx="6794500" cy="422275"/>
          </a:xfrm>
          <a:prstGeom prst="rect">
            <a:avLst/>
          </a:prstGeom>
        </p:spPr>
        <p:txBody>
          <a:bodyPr vert="horz" wrap="square" lIns="0" tIns="13335" rIns="0" bIns="0" rtlCol="0">
            <a:spAutoFit/>
          </a:bodyPr>
          <a:lstStyle/>
          <a:p>
            <a:pPr marL="12700">
              <a:lnSpc>
                <a:spcPct val="100000"/>
              </a:lnSpc>
              <a:spcBef>
                <a:spcPts val="105"/>
              </a:spcBef>
            </a:pPr>
            <a:r>
              <a:rPr sz="1800" b="0" spc="365" dirty="0">
                <a:solidFill>
                  <a:srgbClr val="F07F09"/>
                </a:solidFill>
                <a:latin typeface="Arial"/>
                <a:cs typeface="Arial"/>
              </a:rPr>
              <a:t> </a:t>
            </a:r>
            <a:r>
              <a:rPr b="0" spc="-15" dirty="0">
                <a:latin typeface="Arial"/>
                <a:cs typeface="Arial"/>
              </a:rPr>
              <a:t>L’esercizio </a:t>
            </a:r>
            <a:r>
              <a:rPr b="0" dirty="0">
                <a:latin typeface="Arial"/>
                <a:cs typeface="Arial"/>
              </a:rPr>
              <a:t>fisico costante, soprattutto</a:t>
            </a:r>
            <a:r>
              <a:rPr b="0" spc="-265" dirty="0">
                <a:latin typeface="Arial"/>
                <a:cs typeface="Arial"/>
              </a:rPr>
              <a:t> </a:t>
            </a:r>
            <a:r>
              <a:rPr b="0" spc="-35" dirty="0">
                <a:latin typeface="Arial"/>
                <a:cs typeface="Arial"/>
              </a:rPr>
              <a:t>quello</a:t>
            </a:r>
            <a:endParaRPr sz="1800">
              <a:latin typeface="Arial"/>
              <a:cs typeface="Arial"/>
            </a:endParaRPr>
          </a:p>
        </p:txBody>
      </p:sp>
      <p:sp>
        <p:nvSpPr>
          <p:cNvPr id="10" name="object 10"/>
          <p:cNvSpPr txBox="1"/>
          <p:nvPr/>
        </p:nvSpPr>
        <p:spPr>
          <a:xfrm>
            <a:off x="5050262" y="3847409"/>
            <a:ext cx="220979" cy="369570"/>
          </a:xfrm>
          <a:prstGeom prst="rect">
            <a:avLst/>
          </a:prstGeom>
        </p:spPr>
        <p:txBody>
          <a:bodyPr vert="horz" wrap="square" lIns="0" tIns="0" rIns="0" bIns="0" rtlCol="0">
            <a:spAutoFit/>
          </a:bodyPr>
          <a:lstStyle/>
          <a:p>
            <a:pPr>
              <a:lnSpc>
                <a:spcPts val="2875"/>
              </a:lnSpc>
            </a:pPr>
            <a:r>
              <a:rPr sz="2600" dirty="0">
                <a:solidFill>
                  <a:srgbClr val="FFFFFF"/>
                </a:solidFill>
                <a:latin typeface="Arial"/>
                <a:cs typeface="Arial"/>
              </a:rPr>
              <a:t>A</a:t>
            </a:r>
            <a:endParaRPr sz="2600">
              <a:latin typeface="Arial"/>
              <a:cs typeface="Arial"/>
            </a:endParaRPr>
          </a:p>
        </p:txBody>
      </p:sp>
      <p:sp>
        <p:nvSpPr>
          <p:cNvPr id="11" name="object 11"/>
          <p:cNvSpPr/>
          <p:nvPr/>
        </p:nvSpPr>
        <p:spPr>
          <a:xfrm>
            <a:off x="5119115" y="3938016"/>
            <a:ext cx="0" cy="577850"/>
          </a:xfrm>
          <a:custGeom>
            <a:avLst/>
            <a:gdLst/>
            <a:ahLst/>
            <a:cxnLst/>
            <a:rect l="l" t="t" r="r" b="b"/>
            <a:pathLst>
              <a:path h="577850">
                <a:moveTo>
                  <a:pt x="0" y="0"/>
                </a:moveTo>
                <a:lnTo>
                  <a:pt x="0" y="577672"/>
                </a:lnTo>
              </a:path>
            </a:pathLst>
          </a:custGeom>
          <a:ln w="57912">
            <a:solidFill>
              <a:srgbClr val="000000"/>
            </a:solidFill>
          </a:ln>
        </p:spPr>
        <p:txBody>
          <a:bodyPr wrap="square" lIns="0" tIns="0" rIns="0" bIns="0" rtlCol="0"/>
          <a:lstStyle/>
          <a:p>
            <a:endParaRPr/>
          </a:p>
        </p:txBody>
      </p:sp>
      <p:sp>
        <p:nvSpPr>
          <p:cNvPr id="12" name="object 12"/>
          <p:cNvSpPr/>
          <p:nvPr/>
        </p:nvSpPr>
        <p:spPr>
          <a:xfrm>
            <a:off x="5017782" y="4341939"/>
            <a:ext cx="203200" cy="173990"/>
          </a:xfrm>
          <a:custGeom>
            <a:avLst/>
            <a:gdLst/>
            <a:ahLst/>
            <a:cxnLst/>
            <a:rect l="l" t="t" r="r" b="b"/>
            <a:pathLst>
              <a:path w="203200" h="173989">
                <a:moveTo>
                  <a:pt x="202691" y="12"/>
                </a:moveTo>
                <a:lnTo>
                  <a:pt x="101333" y="173748"/>
                </a:lnTo>
                <a:lnTo>
                  <a:pt x="0" y="0"/>
                </a:lnTo>
              </a:path>
            </a:pathLst>
          </a:custGeom>
          <a:ln w="57912">
            <a:solidFill>
              <a:srgbClr val="000000"/>
            </a:solidFill>
          </a:ln>
        </p:spPr>
        <p:txBody>
          <a:bodyPr wrap="square" lIns="0" tIns="0" rIns="0" bIns="0" rtlCol="0"/>
          <a:lstStyle/>
          <a:p>
            <a:endParaRPr/>
          </a:p>
        </p:txBody>
      </p:sp>
      <p:sp>
        <p:nvSpPr>
          <p:cNvPr id="13" name="object 13"/>
          <p:cNvSpPr/>
          <p:nvPr/>
        </p:nvSpPr>
        <p:spPr>
          <a:xfrm>
            <a:off x="761" y="1351026"/>
            <a:ext cx="10080625" cy="0"/>
          </a:xfrm>
          <a:custGeom>
            <a:avLst/>
            <a:gdLst/>
            <a:ahLst/>
            <a:cxnLst/>
            <a:rect l="l" t="t" r="r" b="b"/>
            <a:pathLst>
              <a:path w="10080625">
                <a:moveTo>
                  <a:pt x="0" y="0"/>
                </a:moveTo>
                <a:lnTo>
                  <a:pt x="10080625" y="0"/>
                </a:lnTo>
              </a:path>
            </a:pathLst>
          </a:custGeom>
          <a:ln w="28956">
            <a:solidFill>
              <a:srgbClr val="FFC000"/>
            </a:solidFill>
          </a:ln>
        </p:spPr>
        <p:txBody>
          <a:bodyPr wrap="square" lIns="0" tIns="0" rIns="0" bIns="0" rtlCol="0"/>
          <a:lstStyle/>
          <a:p>
            <a:endParaRPr/>
          </a:p>
        </p:txBody>
      </p:sp>
      <p:sp>
        <p:nvSpPr>
          <p:cNvPr id="14" name="object 14"/>
          <p:cNvSpPr txBox="1"/>
          <p:nvPr/>
        </p:nvSpPr>
        <p:spPr>
          <a:xfrm>
            <a:off x="1385298" y="1822182"/>
            <a:ext cx="8286115" cy="3867298"/>
          </a:xfrm>
          <a:prstGeom prst="rect">
            <a:avLst/>
          </a:prstGeom>
        </p:spPr>
        <p:txBody>
          <a:bodyPr vert="horz" wrap="square" lIns="0" tIns="13335" rIns="0" bIns="0" rtlCol="0">
            <a:spAutoFit/>
          </a:bodyPr>
          <a:lstStyle/>
          <a:p>
            <a:pPr marL="383540" marR="5080" indent="-635" algn="ctr">
              <a:lnSpc>
                <a:spcPct val="100000"/>
              </a:lnSpc>
              <a:spcBef>
                <a:spcPts val="105"/>
              </a:spcBef>
            </a:pPr>
            <a:r>
              <a:rPr sz="2600" dirty="0">
                <a:solidFill>
                  <a:srgbClr val="FFFFFF"/>
                </a:solidFill>
                <a:latin typeface="Arial"/>
                <a:cs typeface="Arial"/>
              </a:rPr>
              <a:t>AEROBICO (camminata, corsa leggera) induce </a:t>
            </a:r>
            <a:r>
              <a:rPr sz="2600" spc="5" dirty="0">
                <a:solidFill>
                  <a:srgbClr val="FFFFFF"/>
                </a:solidFill>
                <a:latin typeface="Arial"/>
                <a:cs typeface="Arial"/>
              </a:rPr>
              <a:t>un  </a:t>
            </a:r>
            <a:r>
              <a:rPr sz="2600" dirty="0">
                <a:solidFill>
                  <a:srgbClr val="FFFFFF"/>
                </a:solidFill>
                <a:latin typeface="Arial"/>
                <a:cs typeface="Arial"/>
              </a:rPr>
              <a:t>adattamento </a:t>
            </a:r>
            <a:r>
              <a:rPr sz="2600" dirty="0" smtClean="0">
                <a:solidFill>
                  <a:srgbClr val="FFFFFF"/>
                </a:solidFill>
                <a:latin typeface="Arial"/>
                <a:cs typeface="Arial"/>
              </a:rPr>
              <a:t>della </a:t>
            </a:r>
            <a:r>
              <a:rPr sz="2600" dirty="0">
                <a:solidFill>
                  <a:srgbClr val="FFFFFF"/>
                </a:solidFill>
                <a:latin typeface="Arial"/>
                <a:cs typeface="Arial"/>
              </a:rPr>
              <a:t>pompa cardiaca</a:t>
            </a:r>
            <a:r>
              <a:rPr sz="2600" spc="-35" dirty="0">
                <a:solidFill>
                  <a:srgbClr val="FFFFFF"/>
                </a:solidFill>
                <a:latin typeface="Arial"/>
                <a:cs typeface="Arial"/>
              </a:rPr>
              <a:t> </a:t>
            </a:r>
            <a:r>
              <a:rPr sz="2600" spc="-5" dirty="0">
                <a:solidFill>
                  <a:srgbClr val="FFFFFF"/>
                </a:solidFill>
                <a:latin typeface="Arial"/>
                <a:cs typeface="Arial"/>
              </a:rPr>
              <a:t>in  </a:t>
            </a:r>
            <a:r>
              <a:rPr sz="2600" dirty="0">
                <a:solidFill>
                  <a:srgbClr val="FFFFFF"/>
                </a:solidFill>
                <a:latin typeface="Arial"/>
                <a:cs typeface="Arial"/>
              </a:rPr>
              <a:t>modo </a:t>
            </a:r>
            <a:r>
              <a:rPr sz="2600" spc="5" dirty="0">
                <a:solidFill>
                  <a:srgbClr val="FFFFFF"/>
                </a:solidFill>
                <a:latin typeface="Arial"/>
                <a:cs typeface="Arial"/>
              </a:rPr>
              <a:t>che </a:t>
            </a:r>
            <a:r>
              <a:rPr sz="2600" dirty="0">
                <a:solidFill>
                  <a:srgbClr val="FFFFFF"/>
                </a:solidFill>
                <a:latin typeface="Arial"/>
                <a:cs typeface="Arial"/>
              </a:rPr>
              <a:t>durante l’esercizio, ma </a:t>
            </a:r>
            <a:r>
              <a:rPr sz="2600" spc="5" dirty="0">
                <a:solidFill>
                  <a:srgbClr val="FFFFFF"/>
                </a:solidFill>
                <a:latin typeface="Arial"/>
                <a:cs typeface="Arial"/>
              </a:rPr>
              <a:t>anche </a:t>
            </a:r>
            <a:r>
              <a:rPr sz="2600" dirty="0">
                <a:solidFill>
                  <a:srgbClr val="FFFFFF"/>
                </a:solidFill>
                <a:latin typeface="Arial"/>
                <a:cs typeface="Arial"/>
              </a:rPr>
              <a:t>a riposo, </a:t>
            </a:r>
            <a:r>
              <a:rPr sz="2600" spc="-5" dirty="0">
                <a:solidFill>
                  <a:srgbClr val="FFFFFF"/>
                </a:solidFill>
                <a:latin typeface="Arial"/>
                <a:cs typeface="Arial"/>
              </a:rPr>
              <a:t>il  </a:t>
            </a:r>
            <a:r>
              <a:rPr sz="2600" dirty="0">
                <a:solidFill>
                  <a:srgbClr val="FFFFFF"/>
                </a:solidFill>
                <a:latin typeface="Arial"/>
                <a:cs typeface="Arial"/>
              </a:rPr>
              <a:t>cuore </a:t>
            </a:r>
            <a:r>
              <a:rPr sz="2600" spc="5" dirty="0">
                <a:solidFill>
                  <a:srgbClr val="FFFFFF"/>
                </a:solidFill>
                <a:latin typeface="Arial"/>
                <a:cs typeface="Arial"/>
              </a:rPr>
              <a:t>possa </a:t>
            </a:r>
            <a:r>
              <a:rPr sz="2600" dirty="0">
                <a:solidFill>
                  <a:srgbClr val="FFFFFF"/>
                </a:solidFill>
                <a:latin typeface="Arial"/>
                <a:cs typeface="Arial"/>
              </a:rPr>
              <a:t>pompare maggior volume di</a:t>
            </a:r>
            <a:r>
              <a:rPr sz="2600" spc="-75" dirty="0">
                <a:solidFill>
                  <a:srgbClr val="FFFFFF"/>
                </a:solidFill>
                <a:latin typeface="Arial"/>
                <a:cs typeface="Arial"/>
              </a:rPr>
              <a:t> </a:t>
            </a:r>
            <a:r>
              <a:rPr sz="2600" spc="5" dirty="0">
                <a:solidFill>
                  <a:srgbClr val="FFFFFF"/>
                </a:solidFill>
                <a:latin typeface="Arial"/>
                <a:cs typeface="Arial"/>
              </a:rPr>
              <a:t>sangue</a:t>
            </a:r>
            <a:endParaRPr sz="2600" dirty="0">
              <a:latin typeface="Arial"/>
              <a:cs typeface="Arial"/>
            </a:endParaRPr>
          </a:p>
          <a:p>
            <a:pPr marL="436880">
              <a:lnSpc>
                <a:spcPct val="100000"/>
              </a:lnSpc>
            </a:pPr>
            <a:r>
              <a:rPr sz="1800" spc="365" dirty="0">
                <a:solidFill>
                  <a:srgbClr val="F07F09"/>
                </a:solidFill>
                <a:latin typeface="Arial"/>
                <a:cs typeface="Arial"/>
              </a:rPr>
              <a:t></a:t>
            </a:r>
            <a:r>
              <a:rPr sz="1800" spc="85" dirty="0">
                <a:solidFill>
                  <a:srgbClr val="F07F09"/>
                </a:solidFill>
                <a:latin typeface="Arial"/>
                <a:cs typeface="Arial"/>
              </a:rPr>
              <a:t> </a:t>
            </a:r>
            <a:r>
              <a:rPr sz="2600" dirty="0" smtClean="0">
                <a:solidFill>
                  <a:srgbClr val="FFFFFF"/>
                </a:solidFill>
                <a:latin typeface="Arial"/>
                <a:cs typeface="Arial"/>
              </a:rPr>
              <a:t>SENZA</a:t>
            </a:r>
            <a:r>
              <a:rPr lang="it-IT" sz="2600" dirty="0" smtClean="0">
                <a:solidFill>
                  <a:srgbClr val="FFFFFF"/>
                </a:solidFill>
                <a:latin typeface="Arial"/>
                <a:cs typeface="Arial"/>
              </a:rPr>
              <a:t> </a:t>
            </a:r>
            <a:r>
              <a:rPr sz="2600" spc="-320" dirty="0" smtClean="0">
                <a:solidFill>
                  <a:srgbClr val="FFFFFF"/>
                </a:solidFill>
                <a:latin typeface="Arial"/>
                <a:cs typeface="Arial"/>
              </a:rPr>
              <a:t> </a:t>
            </a:r>
            <a:r>
              <a:rPr sz="2600" spc="-20" dirty="0">
                <a:solidFill>
                  <a:srgbClr val="FFFFFF"/>
                </a:solidFill>
                <a:latin typeface="Arial"/>
                <a:cs typeface="Arial"/>
              </a:rPr>
              <a:t>AUMENTARE</a:t>
            </a:r>
            <a:r>
              <a:rPr sz="2600" spc="-90" dirty="0">
                <a:solidFill>
                  <a:srgbClr val="FFFFFF"/>
                </a:solidFill>
                <a:latin typeface="Arial"/>
                <a:cs typeface="Arial"/>
              </a:rPr>
              <a:t> </a:t>
            </a:r>
            <a:r>
              <a:rPr sz="2600" dirty="0">
                <a:solidFill>
                  <a:srgbClr val="FFFFFF"/>
                </a:solidFill>
                <a:latin typeface="Arial"/>
                <a:cs typeface="Arial"/>
              </a:rPr>
              <a:t>TROPPO</a:t>
            </a:r>
            <a:r>
              <a:rPr sz="2600" spc="-30" dirty="0">
                <a:solidFill>
                  <a:srgbClr val="FFFFFF"/>
                </a:solidFill>
                <a:latin typeface="Arial"/>
                <a:cs typeface="Arial"/>
              </a:rPr>
              <a:t> </a:t>
            </a:r>
            <a:r>
              <a:rPr sz="2600" spc="-5" dirty="0">
                <a:solidFill>
                  <a:srgbClr val="FFFFFF"/>
                </a:solidFill>
                <a:latin typeface="Arial"/>
                <a:cs typeface="Arial"/>
              </a:rPr>
              <a:t>la </a:t>
            </a:r>
            <a:r>
              <a:rPr sz="2600" dirty="0">
                <a:solidFill>
                  <a:srgbClr val="FFFFFF"/>
                </a:solidFill>
                <a:latin typeface="Arial"/>
                <a:cs typeface="Arial"/>
              </a:rPr>
              <a:t>FREQUENZA</a:t>
            </a:r>
            <a:endParaRPr sz="2600" dirty="0">
              <a:latin typeface="Arial"/>
              <a:cs typeface="Arial"/>
            </a:endParaRPr>
          </a:p>
          <a:p>
            <a:pPr marL="368935" algn="ctr">
              <a:lnSpc>
                <a:spcPct val="100000"/>
              </a:lnSpc>
              <a:tabLst>
                <a:tab pos="828675" algn="l"/>
              </a:tabLst>
            </a:pPr>
            <a:r>
              <a:rPr sz="2600" dirty="0">
                <a:solidFill>
                  <a:srgbClr val="FFFFFF"/>
                </a:solidFill>
                <a:latin typeface="Arial"/>
                <a:cs typeface="Arial"/>
              </a:rPr>
              <a:t>C	RDIACA.</a:t>
            </a:r>
            <a:endParaRPr sz="2600" dirty="0">
              <a:latin typeface="Arial"/>
              <a:cs typeface="Arial"/>
            </a:endParaRPr>
          </a:p>
          <a:p>
            <a:pPr marL="12065" marR="428625" indent="-635" algn="ctr">
              <a:lnSpc>
                <a:spcPts val="2900"/>
              </a:lnSpc>
              <a:spcBef>
                <a:spcPts val="2595"/>
              </a:spcBef>
            </a:pPr>
            <a:r>
              <a:rPr sz="2600" dirty="0">
                <a:solidFill>
                  <a:srgbClr val="FF9900"/>
                </a:solidFill>
                <a:latin typeface="Arial"/>
                <a:cs typeface="Arial"/>
              </a:rPr>
              <a:t>“ UNA </a:t>
            </a:r>
            <a:r>
              <a:rPr sz="2600" spc="-35" dirty="0">
                <a:solidFill>
                  <a:srgbClr val="FF9900"/>
                </a:solidFill>
                <a:latin typeface="Arial"/>
                <a:cs typeface="Arial"/>
              </a:rPr>
              <a:t>POMPA </a:t>
            </a:r>
            <a:r>
              <a:rPr sz="2600" dirty="0">
                <a:solidFill>
                  <a:srgbClr val="FF9900"/>
                </a:solidFill>
                <a:latin typeface="Arial"/>
                <a:cs typeface="Arial"/>
              </a:rPr>
              <a:t>CHE SPINGE PER OGNI CICLO UN  VOLUME MAGGIORE DI SANGUE </a:t>
            </a:r>
            <a:r>
              <a:rPr sz="2600" spc="-75" dirty="0">
                <a:solidFill>
                  <a:srgbClr val="FF9900"/>
                </a:solidFill>
                <a:latin typeface="Arial"/>
                <a:cs typeface="Arial"/>
              </a:rPr>
              <a:t>AVRA’</a:t>
            </a:r>
            <a:r>
              <a:rPr sz="2600" spc="-370" dirty="0">
                <a:solidFill>
                  <a:srgbClr val="FF9900"/>
                </a:solidFill>
                <a:latin typeface="Arial"/>
                <a:cs typeface="Arial"/>
              </a:rPr>
              <a:t> </a:t>
            </a:r>
            <a:r>
              <a:rPr sz="2600" dirty="0">
                <a:solidFill>
                  <a:srgbClr val="FF9900"/>
                </a:solidFill>
                <a:latin typeface="Arial"/>
                <a:cs typeface="Arial"/>
              </a:rPr>
              <a:t>BISOGNO  DI MENO</a:t>
            </a:r>
            <a:r>
              <a:rPr sz="2600" spc="-45" dirty="0">
                <a:solidFill>
                  <a:srgbClr val="FF9900"/>
                </a:solidFill>
                <a:latin typeface="Arial"/>
                <a:cs typeface="Arial"/>
              </a:rPr>
              <a:t> </a:t>
            </a:r>
            <a:r>
              <a:rPr sz="2600" dirty="0">
                <a:solidFill>
                  <a:srgbClr val="FF9900"/>
                </a:solidFill>
                <a:latin typeface="Arial"/>
                <a:cs typeface="Arial"/>
              </a:rPr>
              <a:t>CICLI”</a:t>
            </a:r>
            <a:endParaRPr sz="2600" dirty="0">
              <a:latin typeface="Arial"/>
              <a:cs typeface="Arial"/>
            </a:endParaRPr>
          </a:p>
        </p:txBody>
      </p:sp>
      <p:sp>
        <p:nvSpPr>
          <p:cNvPr id="16" name="object 16"/>
          <p:cNvSpPr/>
          <p:nvPr/>
        </p:nvSpPr>
        <p:spPr>
          <a:xfrm>
            <a:off x="0" y="1158240"/>
            <a:ext cx="1766316" cy="2734055"/>
          </a:xfrm>
          <a:prstGeom prst="rect">
            <a:avLst/>
          </a:prstGeom>
          <a:blipFill>
            <a:blip r:embed="rId6" cstate="print"/>
            <a:stretch>
              <a:fillRect/>
            </a:stretch>
          </a:blipFill>
        </p:spPr>
        <p:txBody>
          <a:bodyPr wrap="square" lIns="0" tIns="0" rIns="0" bIns="0" rtlCol="0"/>
          <a:lstStyle/>
          <a:p>
            <a:endParaRPr/>
          </a:p>
        </p:txBody>
      </p:sp>
      <p:sp>
        <p:nvSpPr>
          <p:cNvPr id="17" name="object 17"/>
          <p:cNvSpPr/>
          <p:nvPr/>
        </p:nvSpPr>
        <p:spPr>
          <a:xfrm>
            <a:off x="5119115" y="5843016"/>
            <a:ext cx="0" cy="556260"/>
          </a:xfrm>
          <a:custGeom>
            <a:avLst/>
            <a:gdLst/>
            <a:ahLst/>
            <a:cxnLst/>
            <a:rect l="l" t="t" r="r" b="b"/>
            <a:pathLst>
              <a:path h="556260">
                <a:moveTo>
                  <a:pt x="0" y="0"/>
                </a:moveTo>
                <a:lnTo>
                  <a:pt x="0" y="556260"/>
                </a:lnTo>
              </a:path>
            </a:pathLst>
          </a:custGeom>
          <a:ln w="57911">
            <a:solidFill>
              <a:srgbClr val="000000"/>
            </a:solidFill>
          </a:ln>
        </p:spPr>
        <p:txBody>
          <a:bodyPr wrap="square" lIns="0" tIns="0" rIns="0" bIns="0" rtlCol="0"/>
          <a:lstStyle/>
          <a:p>
            <a:endParaRPr/>
          </a:p>
        </p:txBody>
      </p:sp>
      <p:sp>
        <p:nvSpPr>
          <p:cNvPr id="18" name="object 18"/>
          <p:cNvSpPr/>
          <p:nvPr/>
        </p:nvSpPr>
        <p:spPr>
          <a:xfrm>
            <a:off x="5017782" y="6246939"/>
            <a:ext cx="203200" cy="173990"/>
          </a:xfrm>
          <a:custGeom>
            <a:avLst/>
            <a:gdLst/>
            <a:ahLst/>
            <a:cxnLst/>
            <a:rect l="l" t="t" r="r" b="b"/>
            <a:pathLst>
              <a:path w="203200" h="173989">
                <a:moveTo>
                  <a:pt x="202691" y="12"/>
                </a:moveTo>
                <a:lnTo>
                  <a:pt x="101333" y="173748"/>
                </a:lnTo>
                <a:lnTo>
                  <a:pt x="0" y="0"/>
                </a:lnTo>
              </a:path>
            </a:pathLst>
          </a:custGeom>
          <a:ln w="57912">
            <a:solidFill>
              <a:srgbClr val="000000"/>
            </a:solidFill>
          </a:ln>
        </p:spPr>
        <p:txBody>
          <a:bodyPr wrap="square" lIns="0" tIns="0" rIns="0" bIns="0" rtlCol="0"/>
          <a:lstStyle/>
          <a:p>
            <a:endParaRPr/>
          </a:p>
        </p:txBody>
      </p:sp>
      <p:sp>
        <p:nvSpPr>
          <p:cNvPr id="19" name="object 19"/>
          <p:cNvSpPr/>
          <p:nvPr/>
        </p:nvSpPr>
        <p:spPr>
          <a:xfrm>
            <a:off x="2500883" y="6399276"/>
            <a:ext cx="5158740" cy="675640"/>
          </a:xfrm>
          <a:custGeom>
            <a:avLst/>
            <a:gdLst/>
            <a:ahLst/>
            <a:cxnLst/>
            <a:rect l="l" t="t" r="r" b="b"/>
            <a:pathLst>
              <a:path w="5158740" h="675640">
                <a:moveTo>
                  <a:pt x="0" y="0"/>
                </a:moveTo>
                <a:lnTo>
                  <a:pt x="5158740" y="0"/>
                </a:lnTo>
                <a:lnTo>
                  <a:pt x="5158740" y="675132"/>
                </a:lnTo>
                <a:lnTo>
                  <a:pt x="0" y="675132"/>
                </a:lnTo>
                <a:lnTo>
                  <a:pt x="0" y="0"/>
                </a:lnTo>
                <a:close/>
              </a:path>
            </a:pathLst>
          </a:custGeom>
          <a:solidFill>
            <a:srgbClr val="FFFF00"/>
          </a:solidFill>
        </p:spPr>
        <p:txBody>
          <a:bodyPr wrap="square" lIns="0" tIns="0" rIns="0" bIns="0" rtlCol="0"/>
          <a:lstStyle/>
          <a:p>
            <a:endParaRPr/>
          </a:p>
        </p:txBody>
      </p:sp>
      <p:sp>
        <p:nvSpPr>
          <p:cNvPr id="20" name="object 20"/>
          <p:cNvSpPr txBox="1"/>
          <p:nvPr/>
        </p:nvSpPr>
        <p:spPr>
          <a:xfrm>
            <a:off x="2500883" y="6407952"/>
            <a:ext cx="5158740" cy="614680"/>
          </a:xfrm>
          <a:prstGeom prst="rect">
            <a:avLst/>
          </a:prstGeom>
        </p:spPr>
        <p:txBody>
          <a:bodyPr vert="horz" wrap="square" lIns="0" tIns="40640" rIns="0" bIns="0" rtlCol="0">
            <a:spAutoFit/>
          </a:bodyPr>
          <a:lstStyle/>
          <a:p>
            <a:pPr marL="232410" marR="226060" indent="284480">
              <a:lnSpc>
                <a:spcPts val="2230"/>
              </a:lnSpc>
              <a:spcBef>
                <a:spcPts val="320"/>
              </a:spcBef>
            </a:pPr>
            <a:r>
              <a:rPr sz="2000" b="1" dirty="0">
                <a:latin typeface="Arial"/>
                <a:cs typeface="Arial"/>
              </a:rPr>
              <a:t>COSA </a:t>
            </a:r>
            <a:r>
              <a:rPr sz="2000" b="1" spc="-20" dirty="0">
                <a:latin typeface="Arial"/>
                <a:cs typeface="Arial"/>
              </a:rPr>
              <a:t>COMPORTA </a:t>
            </a:r>
            <a:r>
              <a:rPr sz="2000" b="1" dirty="0">
                <a:latin typeface="Arial"/>
                <a:cs typeface="Arial"/>
              </a:rPr>
              <a:t>LA RIDUZIONE  DELLA FREQUENZA</a:t>
            </a:r>
            <a:r>
              <a:rPr sz="2000" b="1" spc="-210" dirty="0">
                <a:latin typeface="Arial"/>
                <a:cs typeface="Arial"/>
              </a:rPr>
              <a:t> </a:t>
            </a:r>
            <a:r>
              <a:rPr sz="2000" b="1" dirty="0">
                <a:latin typeface="Arial"/>
                <a:cs typeface="Arial"/>
              </a:rPr>
              <a:t>CARDIACA?????</a:t>
            </a:r>
            <a:endParaRPr sz="2000">
              <a:latin typeface="Arial"/>
              <a:cs typeface="Arial"/>
            </a:endParaRPr>
          </a:p>
        </p:txBody>
      </p:sp>
      <p:sp>
        <p:nvSpPr>
          <p:cNvPr id="21" name="object 21"/>
          <p:cNvSpPr/>
          <p:nvPr/>
        </p:nvSpPr>
        <p:spPr>
          <a:xfrm>
            <a:off x="513587" y="5841492"/>
            <a:ext cx="1749552" cy="1484376"/>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081260" cy="755904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81355" y="161542"/>
            <a:ext cx="9715500" cy="72390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82116" y="162306"/>
            <a:ext cx="9714230" cy="7237730"/>
          </a:xfrm>
          <a:custGeom>
            <a:avLst/>
            <a:gdLst/>
            <a:ahLst/>
            <a:cxnLst/>
            <a:rect l="l" t="t" r="r" b="b"/>
            <a:pathLst>
              <a:path w="9714230" h="7237730">
                <a:moveTo>
                  <a:pt x="854532" y="0"/>
                </a:moveTo>
                <a:lnTo>
                  <a:pt x="9713976" y="0"/>
                </a:lnTo>
                <a:lnTo>
                  <a:pt x="9713976" y="6382943"/>
                </a:lnTo>
                <a:lnTo>
                  <a:pt x="9712623" y="6431434"/>
                </a:lnTo>
                <a:lnTo>
                  <a:pt x="9708613" y="6479216"/>
                </a:lnTo>
                <a:lnTo>
                  <a:pt x="9702017" y="6526215"/>
                </a:lnTo>
                <a:lnTo>
                  <a:pt x="9692909" y="6572361"/>
                </a:lnTo>
                <a:lnTo>
                  <a:pt x="9681359" y="6617581"/>
                </a:lnTo>
                <a:lnTo>
                  <a:pt x="9667441" y="6661802"/>
                </a:lnTo>
                <a:lnTo>
                  <a:pt x="9651226" y="6704954"/>
                </a:lnTo>
                <a:lnTo>
                  <a:pt x="9632787" y="6746962"/>
                </a:lnTo>
                <a:lnTo>
                  <a:pt x="9612195" y="6787756"/>
                </a:lnTo>
                <a:lnTo>
                  <a:pt x="9589523" y="6827264"/>
                </a:lnTo>
                <a:lnTo>
                  <a:pt x="9564842" y="6865412"/>
                </a:lnTo>
                <a:lnTo>
                  <a:pt x="9538226" y="6902129"/>
                </a:lnTo>
                <a:lnTo>
                  <a:pt x="9509746" y="6937344"/>
                </a:lnTo>
                <a:lnTo>
                  <a:pt x="9479474" y="6970982"/>
                </a:lnTo>
                <a:lnTo>
                  <a:pt x="9447482" y="7002974"/>
                </a:lnTo>
                <a:lnTo>
                  <a:pt x="9413844" y="7033246"/>
                </a:lnTo>
                <a:lnTo>
                  <a:pt x="9378629" y="7061726"/>
                </a:lnTo>
                <a:lnTo>
                  <a:pt x="9341912" y="7088342"/>
                </a:lnTo>
                <a:lnTo>
                  <a:pt x="9303764" y="7113023"/>
                </a:lnTo>
                <a:lnTo>
                  <a:pt x="9264256" y="7135695"/>
                </a:lnTo>
                <a:lnTo>
                  <a:pt x="9223462" y="7156287"/>
                </a:lnTo>
                <a:lnTo>
                  <a:pt x="9181454" y="7174726"/>
                </a:lnTo>
                <a:lnTo>
                  <a:pt x="9138302" y="7190941"/>
                </a:lnTo>
                <a:lnTo>
                  <a:pt x="9094081" y="7204859"/>
                </a:lnTo>
                <a:lnTo>
                  <a:pt x="9048861" y="7216409"/>
                </a:lnTo>
                <a:lnTo>
                  <a:pt x="9002715" y="7225517"/>
                </a:lnTo>
                <a:lnTo>
                  <a:pt x="8955716" y="7232113"/>
                </a:lnTo>
                <a:lnTo>
                  <a:pt x="8907934" y="7236123"/>
                </a:lnTo>
                <a:lnTo>
                  <a:pt x="8859443" y="7237476"/>
                </a:lnTo>
                <a:lnTo>
                  <a:pt x="0" y="7237476"/>
                </a:lnTo>
                <a:lnTo>
                  <a:pt x="0" y="854532"/>
                </a:lnTo>
                <a:lnTo>
                  <a:pt x="1352" y="806041"/>
                </a:lnTo>
                <a:lnTo>
                  <a:pt x="5362" y="758259"/>
                </a:lnTo>
                <a:lnTo>
                  <a:pt x="11958" y="711260"/>
                </a:lnTo>
                <a:lnTo>
                  <a:pt x="21066" y="665114"/>
                </a:lnTo>
                <a:lnTo>
                  <a:pt x="32616" y="619894"/>
                </a:lnTo>
                <a:lnTo>
                  <a:pt x="46534" y="575673"/>
                </a:lnTo>
                <a:lnTo>
                  <a:pt x="62749" y="532521"/>
                </a:lnTo>
                <a:lnTo>
                  <a:pt x="81188" y="490513"/>
                </a:lnTo>
                <a:lnTo>
                  <a:pt x="101780" y="449719"/>
                </a:lnTo>
                <a:lnTo>
                  <a:pt x="124452" y="410211"/>
                </a:lnTo>
                <a:lnTo>
                  <a:pt x="149133" y="372063"/>
                </a:lnTo>
                <a:lnTo>
                  <a:pt x="175749" y="335346"/>
                </a:lnTo>
                <a:lnTo>
                  <a:pt x="204229" y="300131"/>
                </a:lnTo>
                <a:lnTo>
                  <a:pt x="234501" y="266493"/>
                </a:lnTo>
                <a:lnTo>
                  <a:pt x="266493" y="234501"/>
                </a:lnTo>
                <a:lnTo>
                  <a:pt x="300131" y="204229"/>
                </a:lnTo>
                <a:lnTo>
                  <a:pt x="335346" y="175749"/>
                </a:lnTo>
                <a:lnTo>
                  <a:pt x="372063" y="149133"/>
                </a:lnTo>
                <a:lnTo>
                  <a:pt x="410211" y="124452"/>
                </a:lnTo>
                <a:lnTo>
                  <a:pt x="449719" y="101780"/>
                </a:lnTo>
                <a:lnTo>
                  <a:pt x="490513" y="81188"/>
                </a:lnTo>
                <a:lnTo>
                  <a:pt x="532521" y="62749"/>
                </a:lnTo>
                <a:lnTo>
                  <a:pt x="575673" y="46534"/>
                </a:lnTo>
                <a:lnTo>
                  <a:pt x="619894" y="32616"/>
                </a:lnTo>
                <a:lnTo>
                  <a:pt x="665114" y="21066"/>
                </a:lnTo>
                <a:lnTo>
                  <a:pt x="711260" y="11958"/>
                </a:lnTo>
                <a:lnTo>
                  <a:pt x="758259" y="5362"/>
                </a:lnTo>
                <a:lnTo>
                  <a:pt x="806041" y="1352"/>
                </a:lnTo>
                <a:lnTo>
                  <a:pt x="854532" y="0"/>
                </a:lnTo>
                <a:close/>
              </a:path>
            </a:pathLst>
          </a:custGeom>
          <a:ln w="10668">
            <a:solidFill>
              <a:srgbClr val="898989"/>
            </a:solidFill>
          </a:ln>
        </p:spPr>
        <p:txBody>
          <a:bodyPr wrap="square" lIns="0" tIns="0" rIns="0" bIns="0" rtlCol="0"/>
          <a:lstStyle/>
          <a:p>
            <a:endParaRPr/>
          </a:p>
        </p:txBody>
      </p:sp>
      <p:sp>
        <p:nvSpPr>
          <p:cNvPr id="5" name="object 5"/>
          <p:cNvSpPr/>
          <p:nvPr/>
        </p:nvSpPr>
        <p:spPr>
          <a:xfrm>
            <a:off x="633983" y="1566672"/>
            <a:ext cx="8851392" cy="3962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49223" y="1574292"/>
            <a:ext cx="8821420" cy="0"/>
          </a:xfrm>
          <a:custGeom>
            <a:avLst/>
            <a:gdLst/>
            <a:ahLst/>
            <a:cxnLst/>
            <a:rect l="l" t="t" r="r" b="b"/>
            <a:pathLst>
              <a:path w="8821420">
                <a:moveTo>
                  <a:pt x="0" y="0"/>
                </a:moveTo>
                <a:lnTo>
                  <a:pt x="8820912" y="0"/>
                </a:lnTo>
              </a:path>
            </a:pathLst>
          </a:custGeom>
          <a:ln w="9144">
            <a:solidFill>
              <a:srgbClr val="F07F09"/>
            </a:solidFill>
          </a:ln>
        </p:spPr>
        <p:txBody>
          <a:bodyPr wrap="square" lIns="0" tIns="0" rIns="0" bIns="0" rtlCol="0"/>
          <a:lstStyle/>
          <a:p>
            <a:endParaRPr/>
          </a:p>
        </p:txBody>
      </p:sp>
      <p:sp>
        <p:nvSpPr>
          <p:cNvPr id="7" name="object 7"/>
          <p:cNvSpPr/>
          <p:nvPr/>
        </p:nvSpPr>
        <p:spPr>
          <a:xfrm>
            <a:off x="402336" y="249936"/>
            <a:ext cx="9040368" cy="1054607"/>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761" y="1241298"/>
            <a:ext cx="10080625" cy="0"/>
          </a:xfrm>
          <a:custGeom>
            <a:avLst/>
            <a:gdLst/>
            <a:ahLst/>
            <a:cxnLst/>
            <a:rect l="l" t="t" r="r" b="b"/>
            <a:pathLst>
              <a:path w="10080625">
                <a:moveTo>
                  <a:pt x="0" y="0"/>
                </a:moveTo>
                <a:lnTo>
                  <a:pt x="10080625" y="0"/>
                </a:lnTo>
              </a:path>
            </a:pathLst>
          </a:custGeom>
          <a:ln w="28956">
            <a:solidFill>
              <a:srgbClr val="FFC000"/>
            </a:solidFill>
          </a:ln>
        </p:spPr>
        <p:txBody>
          <a:bodyPr wrap="square" lIns="0" tIns="0" rIns="0" bIns="0" rtlCol="0"/>
          <a:lstStyle/>
          <a:p>
            <a:endParaRPr/>
          </a:p>
        </p:txBody>
      </p:sp>
      <p:sp>
        <p:nvSpPr>
          <p:cNvPr id="9" name="object 9"/>
          <p:cNvSpPr/>
          <p:nvPr/>
        </p:nvSpPr>
        <p:spPr>
          <a:xfrm>
            <a:off x="2339339" y="1872994"/>
            <a:ext cx="5189220" cy="4500372"/>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4564379" y="1953768"/>
            <a:ext cx="873760" cy="873760"/>
          </a:xfrm>
          <a:custGeom>
            <a:avLst/>
            <a:gdLst/>
            <a:ahLst/>
            <a:cxnLst/>
            <a:rect l="l" t="t" r="r" b="b"/>
            <a:pathLst>
              <a:path w="873760" h="873760">
                <a:moveTo>
                  <a:pt x="436626" y="0"/>
                </a:moveTo>
                <a:lnTo>
                  <a:pt x="389049" y="2561"/>
                </a:lnTo>
                <a:lnTo>
                  <a:pt x="342957" y="10070"/>
                </a:lnTo>
                <a:lnTo>
                  <a:pt x="298616" y="22258"/>
                </a:lnTo>
                <a:lnTo>
                  <a:pt x="256291" y="38861"/>
                </a:lnTo>
                <a:lnTo>
                  <a:pt x="216249" y="59610"/>
                </a:lnTo>
                <a:lnTo>
                  <a:pt x="178757" y="84241"/>
                </a:lnTo>
                <a:lnTo>
                  <a:pt x="144081" y="112487"/>
                </a:lnTo>
                <a:lnTo>
                  <a:pt x="112487" y="144081"/>
                </a:lnTo>
                <a:lnTo>
                  <a:pt x="84241" y="178757"/>
                </a:lnTo>
                <a:lnTo>
                  <a:pt x="59610" y="216249"/>
                </a:lnTo>
                <a:lnTo>
                  <a:pt x="38861" y="256291"/>
                </a:lnTo>
                <a:lnTo>
                  <a:pt x="22258" y="298616"/>
                </a:lnTo>
                <a:lnTo>
                  <a:pt x="10070" y="342957"/>
                </a:lnTo>
                <a:lnTo>
                  <a:pt x="2561" y="389049"/>
                </a:lnTo>
                <a:lnTo>
                  <a:pt x="0" y="436625"/>
                </a:lnTo>
                <a:lnTo>
                  <a:pt x="2561" y="484202"/>
                </a:lnTo>
                <a:lnTo>
                  <a:pt x="10070" y="530294"/>
                </a:lnTo>
                <a:lnTo>
                  <a:pt x="22258" y="574635"/>
                </a:lnTo>
                <a:lnTo>
                  <a:pt x="38861" y="616960"/>
                </a:lnTo>
                <a:lnTo>
                  <a:pt x="59610" y="657002"/>
                </a:lnTo>
                <a:lnTo>
                  <a:pt x="84241" y="694494"/>
                </a:lnTo>
                <a:lnTo>
                  <a:pt x="112487" y="729170"/>
                </a:lnTo>
                <a:lnTo>
                  <a:pt x="144081" y="760764"/>
                </a:lnTo>
                <a:lnTo>
                  <a:pt x="178757" y="789010"/>
                </a:lnTo>
                <a:lnTo>
                  <a:pt x="216249" y="813641"/>
                </a:lnTo>
                <a:lnTo>
                  <a:pt x="256291" y="834390"/>
                </a:lnTo>
                <a:lnTo>
                  <a:pt x="298616" y="850993"/>
                </a:lnTo>
                <a:lnTo>
                  <a:pt x="342957" y="863181"/>
                </a:lnTo>
                <a:lnTo>
                  <a:pt x="389049" y="870690"/>
                </a:lnTo>
                <a:lnTo>
                  <a:pt x="436626" y="873251"/>
                </a:lnTo>
                <a:lnTo>
                  <a:pt x="484202" y="870690"/>
                </a:lnTo>
                <a:lnTo>
                  <a:pt x="530294" y="863181"/>
                </a:lnTo>
                <a:lnTo>
                  <a:pt x="574635" y="850993"/>
                </a:lnTo>
                <a:lnTo>
                  <a:pt x="616960" y="834390"/>
                </a:lnTo>
                <a:lnTo>
                  <a:pt x="657002" y="813641"/>
                </a:lnTo>
                <a:lnTo>
                  <a:pt x="694494" y="789010"/>
                </a:lnTo>
                <a:lnTo>
                  <a:pt x="729170" y="760764"/>
                </a:lnTo>
                <a:lnTo>
                  <a:pt x="760764" y="729170"/>
                </a:lnTo>
                <a:lnTo>
                  <a:pt x="789010" y="694494"/>
                </a:lnTo>
                <a:lnTo>
                  <a:pt x="813641" y="657002"/>
                </a:lnTo>
                <a:lnTo>
                  <a:pt x="834390" y="616960"/>
                </a:lnTo>
                <a:lnTo>
                  <a:pt x="850993" y="574635"/>
                </a:lnTo>
                <a:lnTo>
                  <a:pt x="863181" y="530294"/>
                </a:lnTo>
                <a:lnTo>
                  <a:pt x="870690" y="484202"/>
                </a:lnTo>
                <a:lnTo>
                  <a:pt x="873252" y="436625"/>
                </a:lnTo>
                <a:lnTo>
                  <a:pt x="870690" y="389049"/>
                </a:lnTo>
                <a:lnTo>
                  <a:pt x="863181" y="342957"/>
                </a:lnTo>
                <a:lnTo>
                  <a:pt x="850993" y="298616"/>
                </a:lnTo>
                <a:lnTo>
                  <a:pt x="834390" y="256291"/>
                </a:lnTo>
                <a:lnTo>
                  <a:pt x="813641" y="216249"/>
                </a:lnTo>
                <a:lnTo>
                  <a:pt x="789010" y="178757"/>
                </a:lnTo>
                <a:lnTo>
                  <a:pt x="760764" y="144081"/>
                </a:lnTo>
                <a:lnTo>
                  <a:pt x="729170" y="112487"/>
                </a:lnTo>
                <a:lnTo>
                  <a:pt x="694494" y="84241"/>
                </a:lnTo>
                <a:lnTo>
                  <a:pt x="657002" y="59610"/>
                </a:lnTo>
                <a:lnTo>
                  <a:pt x="616960" y="38861"/>
                </a:lnTo>
                <a:lnTo>
                  <a:pt x="574635" y="22258"/>
                </a:lnTo>
                <a:lnTo>
                  <a:pt x="530294" y="10070"/>
                </a:lnTo>
                <a:lnTo>
                  <a:pt x="484202" y="2561"/>
                </a:lnTo>
                <a:lnTo>
                  <a:pt x="436626" y="0"/>
                </a:lnTo>
                <a:close/>
              </a:path>
            </a:pathLst>
          </a:custGeom>
          <a:solidFill>
            <a:srgbClr val="FF0000"/>
          </a:solidFill>
        </p:spPr>
        <p:txBody>
          <a:bodyPr wrap="square" lIns="0" tIns="0" rIns="0" bIns="0" rtlCol="0"/>
          <a:lstStyle/>
          <a:p>
            <a:endParaRPr/>
          </a:p>
        </p:txBody>
      </p:sp>
      <p:sp>
        <p:nvSpPr>
          <p:cNvPr id="11" name="object 11"/>
          <p:cNvSpPr/>
          <p:nvPr/>
        </p:nvSpPr>
        <p:spPr>
          <a:xfrm>
            <a:off x="4564379" y="1953768"/>
            <a:ext cx="873760" cy="873760"/>
          </a:xfrm>
          <a:custGeom>
            <a:avLst/>
            <a:gdLst/>
            <a:ahLst/>
            <a:cxnLst/>
            <a:rect l="l" t="t" r="r" b="b"/>
            <a:pathLst>
              <a:path w="873760" h="873760">
                <a:moveTo>
                  <a:pt x="0" y="436625"/>
                </a:moveTo>
                <a:lnTo>
                  <a:pt x="2561" y="389049"/>
                </a:lnTo>
                <a:lnTo>
                  <a:pt x="10070" y="342957"/>
                </a:lnTo>
                <a:lnTo>
                  <a:pt x="22258" y="298616"/>
                </a:lnTo>
                <a:lnTo>
                  <a:pt x="38861" y="256291"/>
                </a:lnTo>
                <a:lnTo>
                  <a:pt x="59610" y="216249"/>
                </a:lnTo>
                <a:lnTo>
                  <a:pt x="84241" y="178757"/>
                </a:lnTo>
                <a:lnTo>
                  <a:pt x="112487" y="144081"/>
                </a:lnTo>
                <a:lnTo>
                  <a:pt x="144081" y="112487"/>
                </a:lnTo>
                <a:lnTo>
                  <a:pt x="178757" y="84241"/>
                </a:lnTo>
                <a:lnTo>
                  <a:pt x="216249" y="59610"/>
                </a:lnTo>
                <a:lnTo>
                  <a:pt x="256291" y="38861"/>
                </a:lnTo>
                <a:lnTo>
                  <a:pt x="298616" y="22258"/>
                </a:lnTo>
                <a:lnTo>
                  <a:pt x="342957" y="10070"/>
                </a:lnTo>
                <a:lnTo>
                  <a:pt x="389049" y="2561"/>
                </a:lnTo>
                <a:lnTo>
                  <a:pt x="436626" y="0"/>
                </a:lnTo>
                <a:lnTo>
                  <a:pt x="484202" y="2561"/>
                </a:lnTo>
                <a:lnTo>
                  <a:pt x="530294" y="10070"/>
                </a:lnTo>
                <a:lnTo>
                  <a:pt x="574635" y="22258"/>
                </a:lnTo>
                <a:lnTo>
                  <a:pt x="616960" y="38861"/>
                </a:lnTo>
                <a:lnTo>
                  <a:pt x="657002" y="59610"/>
                </a:lnTo>
                <a:lnTo>
                  <a:pt x="694494" y="84241"/>
                </a:lnTo>
                <a:lnTo>
                  <a:pt x="729170" y="112487"/>
                </a:lnTo>
                <a:lnTo>
                  <a:pt x="760764" y="144081"/>
                </a:lnTo>
                <a:lnTo>
                  <a:pt x="789010" y="178757"/>
                </a:lnTo>
                <a:lnTo>
                  <a:pt x="813641" y="216249"/>
                </a:lnTo>
                <a:lnTo>
                  <a:pt x="834390" y="256291"/>
                </a:lnTo>
                <a:lnTo>
                  <a:pt x="850993" y="298616"/>
                </a:lnTo>
                <a:lnTo>
                  <a:pt x="863181" y="342957"/>
                </a:lnTo>
                <a:lnTo>
                  <a:pt x="870690" y="389049"/>
                </a:lnTo>
                <a:lnTo>
                  <a:pt x="873252" y="436625"/>
                </a:lnTo>
                <a:lnTo>
                  <a:pt x="870690" y="484202"/>
                </a:lnTo>
                <a:lnTo>
                  <a:pt x="863181" y="530294"/>
                </a:lnTo>
                <a:lnTo>
                  <a:pt x="850993" y="574635"/>
                </a:lnTo>
                <a:lnTo>
                  <a:pt x="834390" y="616960"/>
                </a:lnTo>
                <a:lnTo>
                  <a:pt x="813641" y="657002"/>
                </a:lnTo>
                <a:lnTo>
                  <a:pt x="789010" y="694494"/>
                </a:lnTo>
                <a:lnTo>
                  <a:pt x="760764" y="729170"/>
                </a:lnTo>
                <a:lnTo>
                  <a:pt x="729170" y="760764"/>
                </a:lnTo>
                <a:lnTo>
                  <a:pt x="694494" y="789010"/>
                </a:lnTo>
                <a:lnTo>
                  <a:pt x="657002" y="813641"/>
                </a:lnTo>
                <a:lnTo>
                  <a:pt x="616960" y="834390"/>
                </a:lnTo>
                <a:lnTo>
                  <a:pt x="574635" y="850993"/>
                </a:lnTo>
                <a:lnTo>
                  <a:pt x="530294" y="863181"/>
                </a:lnTo>
                <a:lnTo>
                  <a:pt x="484202" y="870690"/>
                </a:lnTo>
                <a:lnTo>
                  <a:pt x="436626" y="873251"/>
                </a:lnTo>
                <a:lnTo>
                  <a:pt x="389049" y="870690"/>
                </a:lnTo>
                <a:lnTo>
                  <a:pt x="342957" y="863181"/>
                </a:lnTo>
                <a:lnTo>
                  <a:pt x="298616" y="850993"/>
                </a:lnTo>
                <a:lnTo>
                  <a:pt x="256291" y="834390"/>
                </a:lnTo>
                <a:lnTo>
                  <a:pt x="216249" y="813641"/>
                </a:lnTo>
                <a:lnTo>
                  <a:pt x="178757" y="789010"/>
                </a:lnTo>
                <a:lnTo>
                  <a:pt x="144081" y="760764"/>
                </a:lnTo>
                <a:lnTo>
                  <a:pt x="112487" y="729170"/>
                </a:lnTo>
                <a:lnTo>
                  <a:pt x="84241" y="694494"/>
                </a:lnTo>
                <a:lnTo>
                  <a:pt x="59610" y="657002"/>
                </a:lnTo>
                <a:lnTo>
                  <a:pt x="38861" y="616960"/>
                </a:lnTo>
                <a:lnTo>
                  <a:pt x="22258" y="574635"/>
                </a:lnTo>
                <a:lnTo>
                  <a:pt x="10070" y="530294"/>
                </a:lnTo>
                <a:lnTo>
                  <a:pt x="2561" y="484202"/>
                </a:lnTo>
                <a:lnTo>
                  <a:pt x="0" y="436625"/>
                </a:lnTo>
                <a:close/>
              </a:path>
            </a:pathLst>
          </a:custGeom>
          <a:ln w="9144">
            <a:solidFill>
              <a:srgbClr val="FFFFFF"/>
            </a:solidFill>
          </a:ln>
        </p:spPr>
        <p:txBody>
          <a:bodyPr wrap="square" lIns="0" tIns="0" rIns="0" bIns="0" rtlCol="0"/>
          <a:lstStyle/>
          <a:p>
            <a:endParaRPr/>
          </a:p>
        </p:txBody>
      </p:sp>
      <p:sp>
        <p:nvSpPr>
          <p:cNvPr id="12" name="object 12"/>
          <p:cNvSpPr txBox="1">
            <a:spLocks noGrp="1"/>
          </p:cNvSpPr>
          <p:nvPr>
            <p:ph type="title"/>
          </p:nvPr>
        </p:nvSpPr>
        <p:spPr>
          <a:xfrm>
            <a:off x="2429662" y="3065056"/>
            <a:ext cx="1753235" cy="422275"/>
          </a:xfrm>
          <a:prstGeom prst="rect">
            <a:avLst/>
          </a:prstGeom>
        </p:spPr>
        <p:txBody>
          <a:bodyPr vert="horz" wrap="square" lIns="0" tIns="13335" rIns="0" bIns="0" rtlCol="0">
            <a:spAutoFit/>
          </a:bodyPr>
          <a:lstStyle/>
          <a:p>
            <a:pPr marL="12700">
              <a:lnSpc>
                <a:spcPct val="100000"/>
              </a:lnSpc>
              <a:spcBef>
                <a:spcPts val="105"/>
              </a:spcBef>
            </a:pPr>
            <a:r>
              <a:rPr dirty="0">
                <a:solidFill>
                  <a:srgbClr val="FF0000"/>
                </a:solidFill>
                <a:latin typeface="Arial"/>
                <a:cs typeface="Arial"/>
              </a:rPr>
              <a:t>CONSU</a:t>
            </a:r>
            <a:r>
              <a:rPr spc="-10" dirty="0">
                <a:solidFill>
                  <a:srgbClr val="FF0000"/>
                </a:solidFill>
                <a:latin typeface="Arial"/>
                <a:cs typeface="Arial"/>
              </a:rPr>
              <a:t>M</a:t>
            </a:r>
            <a:r>
              <a:rPr dirty="0">
                <a:solidFill>
                  <a:srgbClr val="FF0000"/>
                </a:solidFill>
                <a:latin typeface="Arial"/>
                <a:cs typeface="Arial"/>
              </a:rPr>
              <a:t>O</a:t>
            </a:r>
          </a:p>
        </p:txBody>
      </p:sp>
      <p:sp>
        <p:nvSpPr>
          <p:cNvPr id="13" name="object 13"/>
          <p:cNvSpPr txBox="1"/>
          <p:nvPr/>
        </p:nvSpPr>
        <p:spPr>
          <a:xfrm>
            <a:off x="2429662" y="3433795"/>
            <a:ext cx="2213610" cy="422275"/>
          </a:xfrm>
          <a:prstGeom prst="rect">
            <a:avLst/>
          </a:prstGeom>
        </p:spPr>
        <p:txBody>
          <a:bodyPr vert="horz" wrap="square" lIns="0" tIns="13335" rIns="0" bIns="0" rtlCol="0">
            <a:spAutoFit/>
          </a:bodyPr>
          <a:lstStyle/>
          <a:p>
            <a:pPr marL="12700">
              <a:lnSpc>
                <a:spcPct val="100000"/>
              </a:lnSpc>
              <a:spcBef>
                <a:spcPts val="105"/>
              </a:spcBef>
            </a:pPr>
            <a:r>
              <a:rPr sz="2600" b="1" dirty="0">
                <a:solidFill>
                  <a:srgbClr val="FF0000"/>
                </a:solidFill>
                <a:latin typeface="Arial"/>
                <a:cs typeface="Arial"/>
              </a:rPr>
              <a:t>DI</a:t>
            </a:r>
            <a:r>
              <a:rPr sz="2600" b="1" spc="-80" dirty="0">
                <a:solidFill>
                  <a:srgbClr val="FF0000"/>
                </a:solidFill>
                <a:latin typeface="Arial"/>
                <a:cs typeface="Arial"/>
              </a:rPr>
              <a:t> </a:t>
            </a:r>
            <a:r>
              <a:rPr sz="2600" b="1" dirty="0">
                <a:solidFill>
                  <a:srgbClr val="FF0000"/>
                </a:solidFill>
                <a:latin typeface="Arial"/>
                <a:cs typeface="Arial"/>
              </a:rPr>
              <a:t>OSSIGENO</a:t>
            </a:r>
            <a:endParaRPr sz="2600">
              <a:latin typeface="Arial"/>
              <a:cs typeface="Arial"/>
            </a:endParaRPr>
          </a:p>
        </p:txBody>
      </p:sp>
      <p:sp>
        <p:nvSpPr>
          <p:cNvPr id="14" name="object 14"/>
          <p:cNvSpPr txBox="1"/>
          <p:nvPr/>
        </p:nvSpPr>
        <p:spPr>
          <a:xfrm>
            <a:off x="5922269" y="4255604"/>
            <a:ext cx="1657350" cy="422275"/>
          </a:xfrm>
          <a:prstGeom prst="rect">
            <a:avLst/>
          </a:prstGeom>
        </p:spPr>
        <p:txBody>
          <a:bodyPr vert="horz" wrap="square" lIns="0" tIns="13335" rIns="0" bIns="0" rtlCol="0">
            <a:spAutoFit/>
          </a:bodyPr>
          <a:lstStyle/>
          <a:p>
            <a:pPr marL="12700">
              <a:lnSpc>
                <a:spcPct val="100000"/>
              </a:lnSpc>
              <a:spcBef>
                <a:spcPts val="105"/>
              </a:spcBef>
            </a:pPr>
            <a:r>
              <a:rPr sz="2600" b="1" dirty="0">
                <a:solidFill>
                  <a:srgbClr val="FF0000"/>
                </a:solidFill>
                <a:latin typeface="Arial"/>
                <a:cs typeface="Arial"/>
              </a:rPr>
              <a:t>APPOR</a:t>
            </a:r>
            <a:r>
              <a:rPr sz="2600" b="1" spc="-45" dirty="0">
                <a:solidFill>
                  <a:srgbClr val="FF0000"/>
                </a:solidFill>
                <a:latin typeface="Arial"/>
                <a:cs typeface="Arial"/>
              </a:rPr>
              <a:t>T</a:t>
            </a:r>
            <a:r>
              <a:rPr sz="2600" b="1" dirty="0">
                <a:solidFill>
                  <a:srgbClr val="FF0000"/>
                </a:solidFill>
                <a:latin typeface="Arial"/>
                <a:cs typeface="Arial"/>
              </a:rPr>
              <a:t>O</a:t>
            </a:r>
            <a:endParaRPr sz="2600">
              <a:latin typeface="Arial"/>
              <a:cs typeface="Arial"/>
            </a:endParaRPr>
          </a:p>
        </p:txBody>
      </p:sp>
      <p:sp>
        <p:nvSpPr>
          <p:cNvPr id="15" name="object 15"/>
          <p:cNvSpPr txBox="1"/>
          <p:nvPr/>
        </p:nvSpPr>
        <p:spPr>
          <a:xfrm>
            <a:off x="326136" y="3422904"/>
            <a:ext cx="2118360" cy="1132840"/>
          </a:xfrm>
          <a:prstGeom prst="rect">
            <a:avLst/>
          </a:prstGeom>
          <a:ln w="9144">
            <a:solidFill>
              <a:srgbClr val="000000"/>
            </a:solidFill>
          </a:ln>
        </p:spPr>
        <p:txBody>
          <a:bodyPr vert="horz" wrap="square" lIns="0" tIns="47625" rIns="0" bIns="0" rtlCol="0">
            <a:spAutoFit/>
          </a:bodyPr>
          <a:lstStyle/>
          <a:p>
            <a:pPr marL="99695" marR="521334">
              <a:lnSpc>
                <a:spcPts val="2020"/>
              </a:lnSpc>
              <a:spcBef>
                <a:spcPts val="375"/>
              </a:spcBef>
              <a:buClr>
                <a:srgbClr val="000000"/>
              </a:buClr>
              <a:buSzPct val="94444"/>
              <a:buChar char="•"/>
              <a:tabLst>
                <a:tab pos="180975" algn="l"/>
              </a:tabLst>
            </a:pPr>
            <a:r>
              <a:rPr sz="1800" u="heavy" dirty="0">
                <a:solidFill>
                  <a:srgbClr val="FFFF00"/>
                </a:solidFill>
                <a:uFill>
                  <a:solidFill>
                    <a:srgbClr val="FFFF00"/>
                  </a:solidFill>
                </a:uFill>
                <a:latin typeface="Arial"/>
                <a:cs typeface="Arial"/>
              </a:rPr>
              <a:t>F</a:t>
            </a:r>
            <a:r>
              <a:rPr sz="1800" u="heavy" spc="-10" dirty="0">
                <a:solidFill>
                  <a:srgbClr val="FFFF00"/>
                </a:solidFill>
                <a:uFill>
                  <a:solidFill>
                    <a:srgbClr val="FFFF00"/>
                  </a:solidFill>
                </a:uFill>
                <a:latin typeface="Arial"/>
                <a:cs typeface="Arial"/>
              </a:rPr>
              <a:t>RE</a:t>
            </a:r>
            <a:r>
              <a:rPr sz="1800" u="heavy" dirty="0">
                <a:solidFill>
                  <a:srgbClr val="FFFF00"/>
                </a:solidFill>
                <a:uFill>
                  <a:solidFill>
                    <a:srgbClr val="FFFF00"/>
                  </a:solidFill>
                </a:uFill>
                <a:latin typeface="Arial"/>
                <a:cs typeface="Arial"/>
              </a:rPr>
              <a:t>Q</a:t>
            </a:r>
            <a:r>
              <a:rPr sz="1800" u="heavy" spc="-10" dirty="0">
                <a:solidFill>
                  <a:srgbClr val="FFFF00"/>
                </a:solidFill>
                <a:uFill>
                  <a:solidFill>
                    <a:srgbClr val="FFFF00"/>
                  </a:solidFill>
                </a:uFill>
                <a:latin typeface="Arial"/>
                <a:cs typeface="Arial"/>
              </a:rPr>
              <a:t>UE</a:t>
            </a:r>
            <a:r>
              <a:rPr sz="1800" u="heavy" spc="-5" dirty="0">
                <a:solidFill>
                  <a:srgbClr val="FFFF00"/>
                </a:solidFill>
                <a:uFill>
                  <a:solidFill>
                    <a:srgbClr val="FFFF00"/>
                  </a:solidFill>
                </a:uFill>
                <a:latin typeface="Arial"/>
                <a:cs typeface="Arial"/>
              </a:rPr>
              <a:t>N</a:t>
            </a:r>
            <a:r>
              <a:rPr sz="1800" u="heavy" dirty="0">
                <a:solidFill>
                  <a:srgbClr val="FFFF00"/>
                </a:solidFill>
                <a:uFill>
                  <a:solidFill>
                    <a:srgbClr val="FFFF00"/>
                  </a:solidFill>
                </a:uFill>
                <a:latin typeface="Arial"/>
                <a:cs typeface="Arial"/>
              </a:rPr>
              <a:t>ZA </a:t>
            </a:r>
            <a:r>
              <a:rPr sz="1800" dirty="0">
                <a:solidFill>
                  <a:srgbClr val="FFFF00"/>
                </a:solidFill>
                <a:latin typeface="Arial"/>
                <a:cs typeface="Arial"/>
              </a:rPr>
              <a:t> </a:t>
            </a:r>
            <a:r>
              <a:rPr sz="1800" u="heavy" spc="-5" dirty="0">
                <a:solidFill>
                  <a:srgbClr val="FFFF00"/>
                </a:solidFill>
                <a:uFill>
                  <a:solidFill>
                    <a:srgbClr val="FFFF00"/>
                  </a:solidFill>
                </a:uFill>
                <a:latin typeface="Arial"/>
                <a:cs typeface="Arial"/>
              </a:rPr>
              <a:t>CARDIACA</a:t>
            </a:r>
            <a:endParaRPr sz="1800">
              <a:latin typeface="Arial"/>
              <a:cs typeface="Arial"/>
            </a:endParaRPr>
          </a:p>
          <a:p>
            <a:pPr marL="99695">
              <a:lnSpc>
                <a:spcPts val="1885"/>
              </a:lnSpc>
              <a:buClr>
                <a:srgbClr val="000000"/>
              </a:buClr>
              <a:buSzPct val="94444"/>
              <a:buChar char="•"/>
              <a:tabLst>
                <a:tab pos="180975" algn="l"/>
              </a:tabLst>
            </a:pPr>
            <a:r>
              <a:rPr sz="1800" spc="-5" dirty="0">
                <a:solidFill>
                  <a:srgbClr val="FFFF00"/>
                </a:solidFill>
                <a:latin typeface="Arial"/>
                <a:cs typeface="Arial"/>
              </a:rPr>
              <a:t>PRESSIONE</a:t>
            </a:r>
            <a:endParaRPr sz="1800">
              <a:latin typeface="Arial"/>
              <a:cs typeface="Arial"/>
            </a:endParaRPr>
          </a:p>
          <a:p>
            <a:pPr marL="99695">
              <a:lnSpc>
                <a:spcPts val="2090"/>
              </a:lnSpc>
            </a:pPr>
            <a:r>
              <a:rPr sz="1800" spc="-5" dirty="0">
                <a:solidFill>
                  <a:srgbClr val="FFFF00"/>
                </a:solidFill>
                <a:latin typeface="Arial"/>
                <a:cs typeface="Arial"/>
              </a:rPr>
              <a:t>ARTERIOSA</a:t>
            </a:r>
            <a:endParaRPr sz="1800">
              <a:latin typeface="Arial"/>
              <a:cs typeface="Arial"/>
            </a:endParaRPr>
          </a:p>
        </p:txBody>
      </p:sp>
      <p:sp>
        <p:nvSpPr>
          <p:cNvPr id="16" name="object 16"/>
          <p:cNvSpPr/>
          <p:nvPr/>
        </p:nvSpPr>
        <p:spPr>
          <a:xfrm>
            <a:off x="7580376" y="3462528"/>
            <a:ext cx="2222500" cy="1647825"/>
          </a:xfrm>
          <a:custGeom>
            <a:avLst/>
            <a:gdLst/>
            <a:ahLst/>
            <a:cxnLst/>
            <a:rect l="l" t="t" r="r" b="b"/>
            <a:pathLst>
              <a:path w="2222500" h="1647825">
                <a:moveTo>
                  <a:pt x="0" y="0"/>
                </a:moveTo>
                <a:lnTo>
                  <a:pt x="2221992" y="0"/>
                </a:lnTo>
                <a:lnTo>
                  <a:pt x="2221992" y="1647444"/>
                </a:lnTo>
                <a:lnTo>
                  <a:pt x="0" y="1647444"/>
                </a:lnTo>
                <a:lnTo>
                  <a:pt x="0" y="0"/>
                </a:lnTo>
                <a:close/>
              </a:path>
            </a:pathLst>
          </a:custGeom>
          <a:ln w="9144">
            <a:solidFill>
              <a:srgbClr val="000000"/>
            </a:solidFill>
          </a:ln>
        </p:spPr>
        <p:txBody>
          <a:bodyPr wrap="square" lIns="0" tIns="0" rIns="0" bIns="0" rtlCol="0"/>
          <a:lstStyle/>
          <a:p>
            <a:endParaRPr/>
          </a:p>
        </p:txBody>
      </p:sp>
      <p:sp>
        <p:nvSpPr>
          <p:cNvPr id="17" name="object 17"/>
          <p:cNvSpPr txBox="1"/>
          <p:nvPr/>
        </p:nvSpPr>
        <p:spPr>
          <a:xfrm>
            <a:off x="7668412" y="3474123"/>
            <a:ext cx="1853564" cy="1066800"/>
          </a:xfrm>
          <a:prstGeom prst="rect">
            <a:avLst/>
          </a:prstGeom>
        </p:spPr>
        <p:txBody>
          <a:bodyPr vert="horz" wrap="square" lIns="0" tIns="31750" rIns="0" bIns="0" rtlCol="0">
            <a:spAutoFit/>
          </a:bodyPr>
          <a:lstStyle/>
          <a:p>
            <a:pPr marL="12700" marR="5080">
              <a:lnSpc>
                <a:spcPct val="93000"/>
              </a:lnSpc>
              <a:spcBef>
                <a:spcPts val="250"/>
              </a:spcBef>
              <a:buClr>
                <a:srgbClr val="000000"/>
              </a:buClr>
              <a:buSzPct val="94444"/>
              <a:buFont typeface="Arial"/>
              <a:buChar char="•"/>
              <a:tabLst>
                <a:tab pos="93345" algn="l"/>
              </a:tabLst>
            </a:pPr>
            <a:r>
              <a:rPr sz="1800" b="1" u="heavy" spc="-55" dirty="0">
                <a:solidFill>
                  <a:srgbClr val="FFFF00"/>
                </a:solidFill>
                <a:uFill>
                  <a:solidFill>
                    <a:srgbClr val="FFFF00"/>
                  </a:solidFill>
                </a:uFill>
                <a:latin typeface="Arial"/>
                <a:cs typeface="Arial"/>
              </a:rPr>
              <a:t>DURATA</a:t>
            </a:r>
            <a:r>
              <a:rPr sz="1800" b="1" u="heavy" spc="-100" dirty="0">
                <a:solidFill>
                  <a:srgbClr val="FFFF00"/>
                </a:solidFill>
                <a:uFill>
                  <a:solidFill>
                    <a:srgbClr val="FFFF00"/>
                  </a:solidFill>
                </a:uFill>
                <a:latin typeface="Arial"/>
                <a:cs typeface="Arial"/>
              </a:rPr>
              <a:t> </a:t>
            </a:r>
            <a:r>
              <a:rPr sz="1800" b="1" u="heavy" spc="-5" dirty="0">
                <a:solidFill>
                  <a:srgbClr val="FFFF00"/>
                </a:solidFill>
                <a:uFill>
                  <a:solidFill>
                    <a:srgbClr val="FFFF00"/>
                  </a:solidFill>
                </a:uFill>
                <a:latin typeface="Arial"/>
                <a:cs typeface="Arial"/>
              </a:rPr>
              <a:t>DELLA  </a:t>
            </a:r>
            <a:r>
              <a:rPr sz="1800" b="1" u="heavy" spc="-40" dirty="0">
                <a:solidFill>
                  <a:srgbClr val="FFFF00"/>
                </a:solidFill>
                <a:uFill>
                  <a:solidFill>
                    <a:srgbClr val="FFFF00"/>
                  </a:solidFill>
                </a:uFill>
                <a:latin typeface="Arial"/>
                <a:cs typeface="Arial"/>
              </a:rPr>
              <a:t>FASE  </a:t>
            </a:r>
            <a:r>
              <a:rPr sz="1800" b="1" u="heavy" spc="-10" dirty="0">
                <a:solidFill>
                  <a:srgbClr val="FFFF00"/>
                </a:solidFill>
                <a:uFill>
                  <a:solidFill>
                    <a:srgbClr val="FFFF00"/>
                  </a:solidFill>
                </a:uFill>
                <a:latin typeface="Arial"/>
                <a:cs typeface="Arial"/>
              </a:rPr>
              <a:t>DIASTOLICA</a:t>
            </a:r>
            <a:endParaRPr sz="1800">
              <a:latin typeface="Arial"/>
              <a:cs typeface="Arial"/>
            </a:endParaRPr>
          </a:p>
          <a:p>
            <a:pPr marL="12700">
              <a:lnSpc>
                <a:spcPts val="2014"/>
              </a:lnSpc>
              <a:buClr>
                <a:srgbClr val="000000"/>
              </a:buClr>
              <a:buSzPct val="94444"/>
              <a:buFont typeface="Arial"/>
              <a:buChar char="•"/>
              <a:tabLst>
                <a:tab pos="93345" algn="l"/>
              </a:tabLst>
            </a:pPr>
            <a:r>
              <a:rPr sz="1800" b="1" spc="-15" dirty="0">
                <a:solidFill>
                  <a:srgbClr val="FFFF00"/>
                </a:solidFill>
                <a:latin typeface="Arial"/>
                <a:cs typeface="Arial"/>
              </a:rPr>
              <a:t>CALIBRO</a:t>
            </a:r>
            <a:r>
              <a:rPr sz="1800" b="1" spc="40" dirty="0">
                <a:solidFill>
                  <a:srgbClr val="FFFF00"/>
                </a:solidFill>
                <a:latin typeface="Arial"/>
                <a:cs typeface="Arial"/>
              </a:rPr>
              <a:t> </a:t>
            </a:r>
            <a:r>
              <a:rPr sz="1800" b="1" spc="-5" dirty="0">
                <a:solidFill>
                  <a:srgbClr val="FFFF00"/>
                </a:solidFill>
                <a:latin typeface="Arial"/>
                <a:cs typeface="Arial"/>
              </a:rPr>
              <a:t>DEI</a:t>
            </a:r>
            <a:endParaRPr sz="1800">
              <a:latin typeface="Arial"/>
              <a:cs typeface="Arial"/>
            </a:endParaRPr>
          </a:p>
        </p:txBody>
      </p:sp>
      <p:sp>
        <p:nvSpPr>
          <p:cNvPr id="18" name="object 18"/>
          <p:cNvSpPr txBox="1"/>
          <p:nvPr/>
        </p:nvSpPr>
        <p:spPr>
          <a:xfrm>
            <a:off x="7668336" y="4495127"/>
            <a:ext cx="535940" cy="299720"/>
          </a:xfrm>
          <a:prstGeom prst="rect">
            <a:avLst/>
          </a:prstGeom>
        </p:spPr>
        <p:txBody>
          <a:bodyPr vert="horz" wrap="square" lIns="0" tIns="12700" rIns="0" bIns="0" rtlCol="0">
            <a:spAutoFit/>
          </a:bodyPr>
          <a:lstStyle/>
          <a:p>
            <a:pPr marL="12700">
              <a:lnSpc>
                <a:spcPct val="100000"/>
              </a:lnSpc>
              <a:spcBef>
                <a:spcPts val="100"/>
              </a:spcBef>
            </a:pPr>
            <a:r>
              <a:rPr sz="1800" b="1" spc="-140" dirty="0">
                <a:solidFill>
                  <a:srgbClr val="FFFF00"/>
                </a:solidFill>
                <a:latin typeface="Arial"/>
                <a:cs typeface="Arial"/>
              </a:rPr>
              <a:t>V</a:t>
            </a:r>
            <a:r>
              <a:rPr sz="1800" b="1" spc="-60" dirty="0">
                <a:solidFill>
                  <a:srgbClr val="FFFF00"/>
                </a:solidFill>
                <a:latin typeface="Arial"/>
                <a:cs typeface="Arial"/>
              </a:rPr>
              <a:t>A</a:t>
            </a:r>
            <a:r>
              <a:rPr sz="1800" b="1" spc="-5" dirty="0">
                <a:solidFill>
                  <a:srgbClr val="FFFF00"/>
                </a:solidFill>
                <a:latin typeface="Arial"/>
                <a:cs typeface="Arial"/>
              </a:rPr>
              <a:t>S</a:t>
            </a:r>
            <a:r>
              <a:rPr sz="1800" b="1" dirty="0">
                <a:solidFill>
                  <a:srgbClr val="FFFF00"/>
                </a:solidFill>
                <a:latin typeface="Arial"/>
                <a:cs typeface="Arial"/>
              </a:rPr>
              <a:t>I</a:t>
            </a:r>
            <a:endParaRPr sz="1800">
              <a:latin typeface="Arial"/>
              <a:cs typeface="Arial"/>
            </a:endParaRPr>
          </a:p>
        </p:txBody>
      </p:sp>
      <p:sp>
        <p:nvSpPr>
          <p:cNvPr id="19" name="object 19"/>
          <p:cNvSpPr txBox="1"/>
          <p:nvPr/>
        </p:nvSpPr>
        <p:spPr>
          <a:xfrm>
            <a:off x="5922269" y="4624344"/>
            <a:ext cx="3237230" cy="422275"/>
          </a:xfrm>
          <a:prstGeom prst="rect">
            <a:avLst/>
          </a:prstGeom>
        </p:spPr>
        <p:txBody>
          <a:bodyPr vert="horz" wrap="square" lIns="0" tIns="12700" rIns="0" bIns="0" rtlCol="0">
            <a:spAutoFit/>
          </a:bodyPr>
          <a:lstStyle/>
          <a:p>
            <a:pPr marL="12700">
              <a:lnSpc>
                <a:spcPct val="100000"/>
              </a:lnSpc>
              <a:spcBef>
                <a:spcPts val="100"/>
              </a:spcBef>
            </a:pPr>
            <a:r>
              <a:rPr sz="2600" b="1" dirty="0">
                <a:solidFill>
                  <a:srgbClr val="FF0000"/>
                </a:solidFill>
                <a:latin typeface="Arial"/>
                <a:cs typeface="Arial"/>
              </a:rPr>
              <a:t>DI</a:t>
            </a:r>
            <a:r>
              <a:rPr sz="2600" b="1" spc="-45" dirty="0">
                <a:solidFill>
                  <a:srgbClr val="FF0000"/>
                </a:solidFill>
                <a:latin typeface="Arial"/>
                <a:cs typeface="Arial"/>
              </a:rPr>
              <a:t> </a:t>
            </a:r>
            <a:r>
              <a:rPr sz="2600" b="1" spc="-200" dirty="0">
                <a:solidFill>
                  <a:srgbClr val="FF0000"/>
                </a:solidFill>
                <a:latin typeface="Arial"/>
                <a:cs typeface="Arial"/>
              </a:rPr>
              <a:t>OSSIGEN</a:t>
            </a:r>
            <a:r>
              <a:rPr sz="2700" b="1" spc="-300" baseline="-6172" dirty="0">
                <a:solidFill>
                  <a:srgbClr val="FFFF00"/>
                </a:solidFill>
                <a:latin typeface="Arial"/>
                <a:cs typeface="Arial"/>
              </a:rPr>
              <a:t>CO</a:t>
            </a:r>
            <a:r>
              <a:rPr sz="2600" b="1" spc="-200" dirty="0">
                <a:solidFill>
                  <a:srgbClr val="FF0000"/>
                </a:solidFill>
                <a:latin typeface="Arial"/>
                <a:cs typeface="Arial"/>
              </a:rPr>
              <a:t>O</a:t>
            </a:r>
            <a:r>
              <a:rPr sz="2700" b="1" spc="-300" baseline="-6172" dirty="0">
                <a:solidFill>
                  <a:srgbClr val="FFFF00"/>
                </a:solidFill>
                <a:latin typeface="Arial"/>
                <a:cs typeface="Arial"/>
              </a:rPr>
              <a:t>RONARICI</a:t>
            </a:r>
            <a:endParaRPr sz="2700" baseline="-6172">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081260" cy="755904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81355" y="161542"/>
            <a:ext cx="9715500" cy="72390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82116" y="162306"/>
            <a:ext cx="9714230" cy="7237730"/>
          </a:xfrm>
          <a:custGeom>
            <a:avLst/>
            <a:gdLst/>
            <a:ahLst/>
            <a:cxnLst/>
            <a:rect l="l" t="t" r="r" b="b"/>
            <a:pathLst>
              <a:path w="9714230" h="7237730">
                <a:moveTo>
                  <a:pt x="854532" y="0"/>
                </a:moveTo>
                <a:lnTo>
                  <a:pt x="9713976" y="0"/>
                </a:lnTo>
                <a:lnTo>
                  <a:pt x="9713976" y="6382943"/>
                </a:lnTo>
                <a:lnTo>
                  <a:pt x="9712623" y="6431434"/>
                </a:lnTo>
                <a:lnTo>
                  <a:pt x="9708613" y="6479216"/>
                </a:lnTo>
                <a:lnTo>
                  <a:pt x="9702017" y="6526215"/>
                </a:lnTo>
                <a:lnTo>
                  <a:pt x="9692909" y="6572361"/>
                </a:lnTo>
                <a:lnTo>
                  <a:pt x="9681359" y="6617581"/>
                </a:lnTo>
                <a:lnTo>
                  <a:pt x="9667441" y="6661802"/>
                </a:lnTo>
                <a:lnTo>
                  <a:pt x="9651226" y="6704954"/>
                </a:lnTo>
                <a:lnTo>
                  <a:pt x="9632787" y="6746962"/>
                </a:lnTo>
                <a:lnTo>
                  <a:pt x="9612195" y="6787756"/>
                </a:lnTo>
                <a:lnTo>
                  <a:pt x="9589523" y="6827264"/>
                </a:lnTo>
                <a:lnTo>
                  <a:pt x="9564842" y="6865412"/>
                </a:lnTo>
                <a:lnTo>
                  <a:pt x="9538226" y="6902129"/>
                </a:lnTo>
                <a:lnTo>
                  <a:pt x="9509746" y="6937344"/>
                </a:lnTo>
                <a:lnTo>
                  <a:pt x="9479474" y="6970982"/>
                </a:lnTo>
                <a:lnTo>
                  <a:pt x="9447482" y="7002974"/>
                </a:lnTo>
                <a:lnTo>
                  <a:pt x="9413844" y="7033246"/>
                </a:lnTo>
                <a:lnTo>
                  <a:pt x="9378629" y="7061726"/>
                </a:lnTo>
                <a:lnTo>
                  <a:pt x="9341912" y="7088342"/>
                </a:lnTo>
                <a:lnTo>
                  <a:pt x="9303764" y="7113023"/>
                </a:lnTo>
                <a:lnTo>
                  <a:pt x="9264256" y="7135695"/>
                </a:lnTo>
                <a:lnTo>
                  <a:pt x="9223462" y="7156287"/>
                </a:lnTo>
                <a:lnTo>
                  <a:pt x="9181454" y="7174726"/>
                </a:lnTo>
                <a:lnTo>
                  <a:pt x="9138302" y="7190941"/>
                </a:lnTo>
                <a:lnTo>
                  <a:pt x="9094081" y="7204859"/>
                </a:lnTo>
                <a:lnTo>
                  <a:pt x="9048861" y="7216409"/>
                </a:lnTo>
                <a:lnTo>
                  <a:pt x="9002715" y="7225517"/>
                </a:lnTo>
                <a:lnTo>
                  <a:pt x="8955716" y="7232113"/>
                </a:lnTo>
                <a:lnTo>
                  <a:pt x="8907934" y="7236123"/>
                </a:lnTo>
                <a:lnTo>
                  <a:pt x="8859443" y="7237476"/>
                </a:lnTo>
                <a:lnTo>
                  <a:pt x="0" y="7237476"/>
                </a:lnTo>
                <a:lnTo>
                  <a:pt x="0" y="854532"/>
                </a:lnTo>
                <a:lnTo>
                  <a:pt x="1352" y="806041"/>
                </a:lnTo>
                <a:lnTo>
                  <a:pt x="5362" y="758259"/>
                </a:lnTo>
                <a:lnTo>
                  <a:pt x="11958" y="711260"/>
                </a:lnTo>
                <a:lnTo>
                  <a:pt x="21066" y="665114"/>
                </a:lnTo>
                <a:lnTo>
                  <a:pt x="32616" y="619894"/>
                </a:lnTo>
                <a:lnTo>
                  <a:pt x="46534" y="575673"/>
                </a:lnTo>
                <a:lnTo>
                  <a:pt x="62749" y="532521"/>
                </a:lnTo>
                <a:lnTo>
                  <a:pt x="81188" y="490513"/>
                </a:lnTo>
                <a:lnTo>
                  <a:pt x="101780" y="449719"/>
                </a:lnTo>
                <a:lnTo>
                  <a:pt x="124452" y="410211"/>
                </a:lnTo>
                <a:lnTo>
                  <a:pt x="149133" y="372063"/>
                </a:lnTo>
                <a:lnTo>
                  <a:pt x="175749" y="335346"/>
                </a:lnTo>
                <a:lnTo>
                  <a:pt x="204229" y="300131"/>
                </a:lnTo>
                <a:lnTo>
                  <a:pt x="234501" y="266493"/>
                </a:lnTo>
                <a:lnTo>
                  <a:pt x="266493" y="234501"/>
                </a:lnTo>
                <a:lnTo>
                  <a:pt x="300131" y="204229"/>
                </a:lnTo>
                <a:lnTo>
                  <a:pt x="335346" y="175749"/>
                </a:lnTo>
                <a:lnTo>
                  <a:pt x="372063" y="149133"/>
                </a:lnTo>
                <a:lnTo>
                  <a:pt x="410211" y="124452"/>
                </a:lnTo>
                <a:lnTo>
                  <a:pt x="449719" y="101780"/>
                </a:lnTo>
                <a:lnTo>
                  <a:pt x="490513" y="81188"/>
                </a:lnTo>
                <a:lnTo>
                  <a:pt x="532521" y="62749"/>
                </a:lnTo>
                <a:lnTo>
                  <a:pt x="575673" y="46534"/>
                </a:lnTo>
                <a:lnTo>
                  <a:pt x="619894" y="32616"/>
                </a:lnTo>
                <a:lnTo>
                  <a:pt x="665114" y="21066"/>
                </a:lnTo>
                <a:lnTo>
                  <a:pt x="711260" y="11958"/>
                </a:lnTo>
                <a:lnTo>
                  <a:pt x="758259" y="5362"/>
                </a:lnTo>
                <a:lnTo>
                  <a:pt x="806041" y="1352"/>
                </a:lnTo>
                <a:lnTo>
                  <a:pt x="854532" y="0"/>
                </a:lnTo>
                <a:close/>
              </a:path>
            </a:pathLst>
          </a:custGeom>
          <a:ln w="10668">
            <a:solidFill>
              <a:srgbClr val="898989"/>
            </a:solidFill>
          </a:ln>
        </p:spPr>
        <p:txBody>
          <a:bodyPr wrap="square" lIns="0" tIns="0" rIns="0" bIns="0" rtlCol="0"/>
          <a:lstStyle/>
          <a:p>
            <a:endParaRPr/>
          </a:p>
        </p:txBody>
      </p:sp>
      <p:sp>
        <p:nvSpPr>
          <p:cNvPr id="5" name="object 5"/>
          <p:cNvSpPr/>
          <p:nvPr/>
        </p:nvSpPr>
        <p:spPr>
          <a:xfrm>
            <a:off x="633983" y="1566672"/>
            <a:ext cx="8851392" cy="3962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49223" y="1574292"/>
            <a:ext cx="8821420" cy="0"/>
          </a:xfrm>
          <a:custGeom>
            <a:avLst/>
            <a:gdLst/>
            <a:ahLst/>
            <a:cxnLst/>
            <a:rect l="l" t="t" r="r" b="b"/>
            <a:pathLst>
              <a:path w="8821420">
                <a:moveTo>
                  <a:pt x="0" y="0"/>
                </a:moveTo>
                <a:lnTo>
                  <a:pt x="8820912" y="0"/>
                </a:lnTo>
              </a:path>
            </a:pathLst>
          </a:custGeom>
          <a:ln w="9144">
            <a:solidFill>
              <a:srgbClr val="F07F09"/>
            </a:solidFill>
          </a:ln>
        </p:spPr>
        <p:txBody>
          <a:bodyPr wrap="square" lIns="0" tIns="0" rIns="0" bIns="0" rtlCol="0"/>
          <a:lstStyle/>
          <a:p>
            <a:endParaRPr/>
          </a:p>
        </p:txBody>
      </p:sp>
      <p:sp>
        <p:nvSpPr>
          <p:cNvPr id="7" name="object 7"/>
          <p:cNvSpPr/>
          <p:nvPr/>
        </p:nvSpPr>
        <p:spPr>
          <a:xfrm>
            <a:off x="1083563" y="27432"/>
            <a:ext cx="8065008" cy="914400"/>
          </a:xfrm>
          <a:prstGeom prst="rect">
            <a:avLst/>
          </a:prstGeom>
          <a:blipFill>
            <a:blip r:embed="rId5" cstate="print"/>
            <a:stretch>
              <a:fillRect/>
            </a:stretch>
          </a:blipFill>
        </p:spPr>
        <p:txBody>
          <a:bodyPr wrap="square" lIns="0" tIns="0" rIns="0" bIns="0" rtlCol="0"/>
          <a:lstStyle/>
          <a:p>
            <a:endParaRPr/>
          </a:p>
        </p:txBody>
      </p:sp>
      <p:sp>
        <p:nvSpPr>
          <p:cNvPr id="8" name="object 8"/>
          <p:cNvSpPr txBox="1"/>
          <p:nvPr/>
        </p:nvSpPr>
        <p:spPr>
          <a:xfrm>
            <a:off x="1687931" y="1472450"/>
            <a:ext cx="255270" cy="334645"/>
          </a:xfrm>
          <a:prstGeom prst="rect">
            <a:avLst/>
          </a:prstGeom>
        </p:spPr>
        <p:txBody>
          <a:bodyPr vert="horz" wrap="square" lIns="0" tIns="15875" rIns="0" bIns="0" rtlCol="0">
            <a:spAutoFit/>
          </a:bodyPr>
          <a:lstStyle/>
          <a:p>
            <a:pPr marL="12700">
              <a:lnSpc>
                <a:spcPct val="100000"/>
              </a:lnSpc>
              <a:spcBef>
                <a:spcPts val="125"/>
              </a:spcBef>
            </a:pPr>
            <a:r>
              <a:rPr sz="2000" spc="405" dirty="0">
                <a:solidFill>
                  <a:srgbClr val="F07F09"/>
                </a:solidFill>
                <a:latin typeface="Arial"/>
                <a:cs typeface="Arial"/>
              </a:rPr>
              <a:t></a:t>
            </a:r>
            <a:endParaRPr sz="2000">
              <a:latin typeface="Arial"/>
              <a:cs typeface="Arial"/>
            </a:endParaRPr>
          </a:p>
        </p:txBody>
      </p:sp>
      <p:sp>
        <p:nvSpPr>
          <p:cNvPr id="9" name="object 9"/>
          <p:cNvSpPr txBox="1">
            <a:spLocks noGrp="1"/>
          </p:cNvSpPr>
          <p:nvPr>
            <p:ph type="title"/>
          </p:nvPr>
        </p:nvSpPr>
        <p:spPr>
          <a:xfrm>
            <a:off x="2602318" y="1399298"/>
            <a:ext cx="4918075" cy="422275"/>
          </a:xfrm>
          <a:prstGeom prst="rect">
            <a:avLst/>
          </a:prstGeom>
        </p:spPr>
        <p:txBody>
          <a:bodyPr vert="horz" wrap="square" lIns="0" tIns="13335" rIns="0" bIns="0" rtlCol="0">
            <a:spAutoFit/>
          </a:bodyPr>
          <a:lstStyle/>
          <a:p>
            <a:pPr marL="12700">
              <a:lnSpc>
                <a:spcPct val="100000"/>
              </a:lnSpc>
              <a:spcBef>
                <a:spcPts val="105"/>
              </a:spcBef>
            </a:pPr>
            <a:r>
              <a:rPr b="0" spc="-15" dirty="0">
                <a:solidFill>
                  <a:srgbClr val="FFFF00"/>
                </a:solidFill>
                <a:latin typeface="Arial"/>
                <a:cs typeface="Arial"/>
              </a:rPr>
              <a:t>L’esercizio </a:t>
            </a:r>
            <a:r>
              <a:rPr b="0" dirty="0">
                <a:solidFill>
                  <a:srgbClr val="FFFF00"/>
                </a:solidFill>
                <a:latin typeface="Arial"/>
                <a:cs typeface="Arial"/>
              </a:rPr>
              <a:t>fisico costante</a:t>
            </a:r>
            <a:r>
              <a:rPr b="0" spc="-55" dirty="0">
                <a:solidFill>
                  <a:srgbClr val="FFFF00"/>
                </a:solidFill>
                <a:latin typeface="Arial"/>
                <a:cs typeface="Arial"/>
              </a:rPr>
              <a:t> </a:t>
            </a:r>
            <a:r>
              <a:rPr b="0" spc="5" dirty="0">
                <a:latin typeface="Arial"/>
                <a:cs typeface="Arial"/>
              </a:rPr>
              <a:t>induce,</a:t>
            </a:r>
          </a:p>
        </p:txBody>
      </p:sp>
      <p:sp>
        <p:nvSpPr>
          <p:cNvPr id="10" name="object 10"/>
          <p:cNvSpPr txBox="1"/>
          <p:nvPr/>
        </p:nvSpPr>
        <p:spPr>
          <a:xfrm>
            <a:off x="2402780" y="1804747"/>
            <a:ext cx="4714875" cy="1093470"/>
          </a:xfrm>
          <a:prstGeom prst="rect">
            <a:avLst/>
          </a:prstGeom>
        </p:spPr>
        <p:txBody>
          <a:bodyPr vert="horz" wrap="square" lIns="0" tIns="13335" rIns="0" bIns="0" rtlCol="0">
            <a:spAutoFit/>
          </a:bodyPr>
          <a:lstStyle/>
          <a:p>
            <a:pPr marL="12700" marR="5080" indent="1270" algn="ctr">
              <a:lnSpc>
                <a:spcPct val="100000"/>
              </a:lnSpc>
              <a:spcBef>
                <a:spcPts val="105"/>
              </a:spcBef>
            </a:pPr>
            <a:r>
              <a:rPr sz="2600" dirty="0">
                <a:solidFill>
                  <a:srgbClr val="FFFFFF"/>
                </a:solidFill>
                <a:latin typeface="Arial"/>
                <a:cs typeface="Arial"/>
              </a:rPr>
              <a:t>come nei muscoli scheletrici, </a:t>
            </a:r>
            <a:r>
              <a:rPr sz="2200" spc="-5" dirty="0">
                <a:solidFill>
                  <a:srgbClr val="FFFFFF"/>
                </a:solidFill>
                <a:latin typeface="Arial"/>
                <a:cs typeface="Arial"/>
              </a:rPr>
              <a:t>un  adattamento anche del </a:t>
            </a:r>
            <a:r>
              <a:rPr sz="2200" spc="-10" dirty="0">
                <a:solidFill>
                  <a:srgbClr val="FFFFFF"/>
                </a:solidFill>
                <a:latin typeface="Arial"/>
                <a:cs typeface="Arial"/>
              </a:rPr>
              <a:t>SISTEMA </a:t>
            </a:r>
            <a:r>
              <a:rPr sz="2200" spc="-5" dirty="0">
                <a:solidFill>
                  <a:srgbClr val="FFFFFF"/>
                </a:solidFill>
                <a:latin typeface="Arial"/>
                <a:cs typeface="Arial"/>
              </a:rPr>
              <a:t>di  </a:t>
            </a:r>
            <a:r>
              <a:rPr sz="2200" spc="-10" dirty="0">
                <a:solidFill>
                  <a:srgbClr val="FFFFFF"/>
                </a:solidFill>
                <a:latin typeface="Arial"/>
                <a:cs typeface="Arial"/>
              </a:rPr>
              <a:t>RIFORNIMENTO </a:t>
            </a:r>
            <a:r>
              <a:rPr sz="2200" spc="-5" dirty="0">
                <a:solidFill>
                  <a:srgbClr val="FFFFFF"/>
                </a:solidFill>
                <a:latin typeface="Arial"/>
                <a:cs typeface="Arial"/>
              </a:rPr>
              <a:t>del muscolo</a:t>
            </a:r>
            <a:r>
              <a:rPr sz="2200" spc="15" dirty="0">
                <a:solidFill>
                  <a:srgbClr val="FFFFFF"/>
                </a:solidFill>
                <a:latin typeface="Arial"/>
                <a:cs typeface="Arial"/>
              </a:rPr>
              <a:t> </a:t>
            </a:r>
            <a:r>
              <a:rPr sz="2200" dirty="0">
                <a:solidFill>
                  <a:srgbClr val="FFFFFF"/>
                </a:solidFill>
                <a:latin typeface="Arial"/>
                <a:cs typeface="Arial"/>
              </a:rPr>
              <a:t>stesso.</a:t>
            </a:r>
            <a:endParaRPr sz="2200">
              <a:latin typeface="Arial"/>
              <a:cs typeface="Arial"/>
            </a:endParaRPr>
          </a:p>
        </p:txBody>
      </p:sp>
      <p:sp>
        <p:nvSpPr>
          <p:cNvPr id="11" name="object 11"/>
          <p:cNvSpPr txBox="1"/>
          <p:nvPr/>
        </p:nvSpPr>
        <p:spPr>
          <a:xfrm>
            <a:off x="1149858" y="2873502"/>
            <a:ext cx="6987540" cy="1318260"/>
          </a:xfrm>
          <a:prstGeom prst="rect">
            <a:avLst/>
          </a:prstGeom>
          <a:ln w="38100">
            <a:solidFill>
              <a:srgbClr val="FF9900"/>
            </a:solidFill>
          </a:ln>
        </p:spPr>
        <p:txBody>
          <a:bodyPr vert="horz" wrap="square" lIns="0" tIns="3175" rIns="0" bIns="0" rtlCol="0">
            <a:spAutoFit/>
          </a:bodyPr>
          <a:lstStyle/>
          <a:p>
            <a:pPr>
              <a:lnSpc>
                <a:spcPct val="100000"/>
              </a:lnSpc>
              <a:spcBef>
                <a:spcPts val="25"/>
              </a:spcBef>
            </a:pPr>
            <a:endParaRPr sz="2350">
              <a:latin typeface="Times New Roman"/>
              <a:cs typeface="Times New Roman"/>
            </a:endParaRPr>
          </a:p>
          <a:p>
            <a:pPr marL="1015365" marR="413384" indent="-676910">
              <a:lnSpc>
                <a:spcPct val="100000"/>
              </a:lnSpc>
            </a:pPr>
            <a:r>
              <a:rPr sz="1800" spc="365" dirty="0">
                <a:solidFill>
                  <a:srgbClr val="F07F09"/>
                </a:solidFill>
                <a:latin typeface="Arial"/>
                <a:cs typeface="Arial"/>
              </a:rPr>
              <a:t></a:t>
            </a:r>
            <a:r>
              <a:rPr sz="1800" spc="-195" dirty="0">
                <a:solidFill>
                  <a:srgbClr val="F07F09"/>
                </a:solidFill>
                <a:latin typeface="Arial"/>
                <a:cs typeface="Arial"/>
              </a:rPr>
              <a:t> </a:t>
            </a:r>
            <a:r>
              <a:rPr sz="2600" spc="-30" dirty="0">
                <a:solidFill>
                  <a:srgbClr val="FFFFFF"/>
                </a:solidFill>
                <a:latin typeface="Arial"/>
                <a:cs typeface="Arial"/>
              </a:rPr>
              <a:t>AUMENTA </a:t>
            </a:r>
            <a:r>
              <a:rPr sz="2600" spc="-5" dirty="0">
                <a:solidFill>
                  <a:srgbClr val="FFFFFF"/>
                </a:solidFill>
                <a:latin typeface="Arial"/>
                <a:cs typeface="Arial"/>
              </a:rPr>
              <a:t>IL </a:t>
            </a:r>
            <a:r>
              <a:rPr sz="2600" dirty="0">
                <a:solidFill>
                  <a:srgbClr val="FFFFFF"/>
                </a:solidFill>
                <a:latin typeface="Arial"/>
                <a:cs typeface="Arial"/>
              </a:rPr>
              <a:t>NUMERO DEI </a:t>
            </a:r>
            <a:r>
              <a:rPr sz="2600" spc="-30" dirty="0">
                <a:solidFill>
                  <a:srgbClr val="FFFFFF"/>
                </a:solidFill>
                <a:latin typeface="Arial"/>
                <a:cs typeface="Arial"/>
              </a:rPr>
              <a:t>CAPILLARI  </a:t>
            </a:r>
            <a:r>
              <a:rPr sz="2600" dirty="0">
                <a:solidFill>
                  <a:srgbClr val="FFFFFF"/>
                </a:solidFill>
                <a:latin typeface="Arial"/>
                <a:cs typeface="Arial"/>
              </a:rPr>
              <a:t>TRA LE CELLULE DEL</a:t>
            </a:r>
            <a:r>
              <a:rPr sz="2600" spc="-315" dirty="0">
                <a:solidFill>
                  <a:srgbClr val="FFFFFF"/>
                </a:solidFill>
                <a:latin typeface="Arial"/>
                <a:cs typeface="Arial"/>
              </a:rPr>
              <a:t> </a:t>
            </a:r>
            <a:r>
              <a:rPr sz="2600" dirty="0">
                <a:solidFill>
                  <a:srgbClr val="FFFFFF"/>
                </a:solidFill>
                <a:latin typeface="Arial"/>
                <a:cs typeface="Arial"/>
              </a:rPr>
              <a:t>MUSCOLO</a:t>
            </a:r>
            <a:endParaRPr sz="2600">
              <a:latin typeface="Arial"/>
              <a:cs typeface="Arial"/>
            </a:endParaRPr>
          </a:p>
        </p:txBody>
      </p:sp>
      <p:sp>
        <p:nvSpPr>
          <p:cNvPr id="12" name="object 12"/>
          <p:cNvSpPr/>
          <p:nvPr/>
        </p:nvSpPr>
        <p:spPr>
          <a:xfrm>
            <a:off x="761" y="1081278"/>
            <a:ext cx="10080625" cy="0"/>
          </a:xfrm>
          <a:custGeom>
            <a:avLst/>
            <a:gdLst/>
            <a:ahLst/>
            <a:cxnLst/>
            <a:rect l="l" t="t" r="r" b="b"/>
            <a:pathLst>
              <a:path w="10080625">
                <a:moveTo>
                  <a:pt x="0" y="0"/>
                </a:moveTo>
                <a:lnTo>
                  <a:pt x="10080625" y="0"/>
                </a:lnTo>
              </a:path>
            </a:pathLst>
          </a:custGeom>
          <a:ln w="28956">
            <a:solidFill>
              <a:srgbClr val="FFC000"/>
            </a:solidFill>
          </a:ln>
        </p:spPr>
        <p:txBody>
          <a:bodyPr wrap="square" lIns="0" tIns="0" rIns="0" bIns="0" rtlCol="0"/>
          <a:lstStyle/>
          <a:p>
            <a:endParaRPr/>
          </a:p>
        </p:txBody>
      </p:sp>
      <p:sp>
        <p:nvSpPr>
          <p:cNvPr id="13" name="object 13"/>
          <p:cNvSpPr txBox="1"/>
          <p:nvPr/>
        </p:nvSpPr>
        <p:spPr>
          <a:xfrm>
            <a:off x="1212054" y="4492587"/>
            <a:ext cx="7734300" cy="818515"/>
          </a:xfrm>
          <a:prstGeom prst="rect">
            <a:avLst/>
          </a:prstGeom>
        </p:spPr>
        <p:txBody>
          <a:bodyPr vert="horz" wrap="square" lIns="0" tIns="12700" rIns="0" bIns="0" rtlCol="0">
            <a:spAutoFit/>
          </a:bodyPr>
          <a:lstStyle/>
          <a:p>
            <a:pPr marL="12700" marR="5080" indent="286385">
              <a:lnSpc>
                <a:spcPct val="100000"/>
              </a:lnSpc>
              <a:spcBef>
                <a:spcPts val="100"/>
              </a:spcBef>
            </a:pPr>
            <a:r>
              <a:rPr sz="2600" spc="-295" dirty="0">
                <a:solidFill>
                  <a:srgbClr val="FFFF00"/>
                </a:solidFill>
                <a:latin typeface="Arial"/>
                <a:cs typeface="Arial"/>
              </a:rPr>
              <a:t>LA </a:t>
            </a:r>
            <a:r>
              <a:rPr sz="2600" spc="-290" dirty="0">
                <a:solidFill>
                  <a:srgbClr val="FFFF00"/>
                </a:solidFill>
                <a:latin typeface="Arial"/>
                <a:cs typeface="Arial"/>
              </a:rPr>
              <a:t>POMPA </a:t>
            </a:r>
            <a:r>
              <a:rPr sz="2600" spc="-315" dirty="0">
                <a:solidFill>
                  <a:srgbClr val="FFFF00"/>
                </a:solidFill>
                <a:latin typeface="Arial"/>
                <a:cs typeface="Arial"/>
              </a:rPr>
              <a:t>CARDIACA </a:t>
            </a:r>
            <a:r>
              <a:rPr sz="2600" spc="-265" dirty="0">
                <a:solidFill>
                  <a:srgbClr val="FFFF00"/>
                </a:solidFill>
                <a:latin typeface="Arial"/>
                <a:cs typeface="Arial"/>
              </a:rPr>
              <a:t>AVRA’ </a:t>
            </a:r>
            <a:r>
              <a:rPr sz="2600" spc="-185" dirty="0">
                <a:solidFill>
                  <a:srgbClr val="FFFF00"/>
                </a:solidFill>
                <a:latin typeface="Arial"/>
                <a:cs typeface="Arial"/>
              </a:rPr>
              <a:t>QUINDI </a:t>
            </a:r>
            <a:r>
              <a:rPr sz="2600" spc="-215" dirty="0">
                <a:solidFill>
                  <a:srgbClr val="FFFF00"/>
                </a:solidFill>
                <a:latin typeface="Arial"/>
                <a:cs typeface="Arial"/>
              </a:rPr>
              <a:t>UNA </a:t>
            </a:r>
            <a:r>
              <a:rPr sz="2600" spc="-280" dirty="0">
                <a:solidFill>
                  <a:srgbClr val="FFFF00"/>
                </a:solidFill>
                <a:latin typeface="Arial"/>
                <a:cs typeface="Arial"/>
              </a:rPr>
              <a:t>MAGGIORE  </a:t>
            </a:r>
            <a:r>
              <a:rPr sz="2600" spc="-250" dirty="0">
                <a:solidFill>
                  <a:srgbClr val="FFFF00"/>
                </a:solidFill>
                <a:latin typeface="Arial"/>
                <a:cs typeface="Arial"/>
              </a:rPr>
              <a:t>DISPONIBILITA’ </a:t>
            </a:r>
            <a:r>
              <a:rPr sz="2600" spc="-175" dirty="0">
                <a:solidFill>
                  <a:srgbClr val="FFFF00"/>
                </a:solidFill>
                <a:latin typeface="Arial"/>
                <a:cs typeface="Arial"/>
              </a:rPr>
              <a:t>DI </a:t>
            </a:r>
            <a:r>
              <a:rPr sz="2600" spc="-330" dirty="0">
                <a:solidFill>
                  <a:srgbClr val="FFFF00"/>
                </a:solidFill>
                <a:latin typeface="Arial"/>
                <a:cs typeface="Arial"/>
              </a:rPr>
              <a:t>ENERGIA </a:t>
            </a:r>
            <a:r>
              <a:rPr sz="2600" spc="-445" dirty="0">
                <a:solidFill>
                  <a:srgbClr val="FFFF00"/>
                </a:solidFill>
                <a:latin typeface="Arial"/>
                <a:cs typeface="Arial"/>
              </a:rPr>
              <a:t>PER </a:t>
            </a:r>
            <a:r>
              <a:rPr sz="2600" spc="-210" dirty="0">
                <a:solidFill>
                  <a:srgbClr val="FFFF00"/>
                </a:solidFill>
                <a:latin typeface="Arial"/>
                <a:cs typeface="Arial"/>
              </a:rPr>
              <a:t>IL </a:t>
            </a:r>
            <a:r>
              <a:rPr sz="2600" spc="-355" dirty="0">
                <a:solidFill>
                  <a:srgbClr val="FFFF00"/>
                </a:solidFill>
                <a:latin typeface="Arial"/>
                <a:cs typeface="Arial"/>
              </a:rPr>
              <a:t>SUO</a:t>
            </a:r>
            <a:r>
              <a:rPr sz="2600" spc="-165" dirty="0">
                <a:solidFill>
                  <a:srgbClr val="FFFF00"/>
                </a:solidFill>
                <a:latin typeface="Arial"/>
                <a:cs typeface="Arial"/>
              </a:rPr>
              <a:t> </a:t>
            </a:r>
            <a:r>
              <a:rPr sz="2600" spc="-254" dirty="0">
                <a:solidFill>
                  <a:srgbClr val="FFFF00"/>
                </a:solidFill>
                <a:latin typeface="Arial"/>
                <a:cs typeface="Arial"/>
              </a:rPr>
              <a:t>FUNZIONAMENTO</a:t>
            </a:r>
            <a:endParaRPr sz="2600">
              <a:latin typeface="Arial"/>
              <a:cs typeface="Arial"/>
            </a:endParaRPr>
          </a:p>
        </p:txBody>
      </p:sp>
      <p:sp>
        <p:nvSpPr>
          <p:cNvPr id="14" name="object 14"/>
          <p:cNvSpPr/>
          <p:nvPr/>
        </p:nvSpPr>
        <p:spPr>
          <a:xfrm>
            <a:off x="3372611" y="5367528"/>
            <a:ext cx="2712719" cy="2033016"/>
          </a:xfrm>
          <a:prstGeom prst="rect">
            <a:avLst/>
          </a:prstGeom>
          <a:blipFill>
            <a:blip r:embed="rId6" cstate="print"/>
            <a:stretch>
              <a:fillRect/>
            </a:stretch>
          </a:blipFill>
        </p:spPr>
        <p:txBody>
          <a:bodyPr wrap="square" lIns="0" tIns="0" rIns="0" bIns="0" rtlCol="0"/>
          <a:lstStyle/>
          <a:p>
            <a:endParaRPr/>
          </a:p>
        </p:txBody>
      </p:sp>
      <p:sp>
        <p:nvSpPr>
          <p:cNvPr id="15" name="object 15"/>
          <p:cNvSpPr txBox="1"/>
          <p:nvPr/>
        </p:nvSpPr>
        <p:spPr>
          <a:xfrm>
            <a:off x="6159233" y="6187850"/>
            <a:ext cx="3471545" cy="941069"/>
          </a:xfrm>
          <a:prstGeom prst="rect">
            <a:avLst/>
          </a:prstGeom>
        </p:spPr>
        <p:txBody>
          <a:bodyPr vert="horz" wrap="square" lIns="0" tIns="12700" rIns="0" bIns="0" rtlCol="0">
            <a:spAutoFit/>
          </a:bodyPr>
          <a:lstStyle/>
          <a:p>
            <a:pPr marL="12700" marR="5080">
              <a:lnSpc>
                <a:spcPct val="100000"/>
              </a:lnSpc>
              <a:spcBef>
                <a:spcPts val="100"/>
              </a:spcBef>
            </a:pPr>
            <a:r>
              <a:rPr sz="2000" spc="-145" dirty="0">
                <a:solidFill>
                  <a:srgbClr val="FFFF00"/>
                </a:solidFill>
                <a:latin typeface="Arial"/>
                <a:cs typeface="Arial"/>
              </a:rPr>
              <a:t>Sezione </a:t>
            </a:r>
            <a:r>
              <a:rPr sz="2000" spc="-55" dirty="0">
                <a:solidFill>
                  <a:srgbClr val="FFFF00"/>
                </a:solidFill>
                <a:latin typeface="Arial"/>
                <a:cs typeface="Arial"/>
              </a:rPr>
              <a:t>del </a:t>
            </a:r>
            <a:r>
              <a:rPr sz="2000" spc="-90" dirty="0">
                <a:solidFill>
                  <a:srgbClr val="FFFF00"/>
                </a:solidFill>
                <a:latin typeface="Arial"/>
                <a:cs typeface="Arial"/>
              </a:rPr>
              <a:t>muscolo </a:t>
            </a:r>
            <a:r>
              <a:rPr sz="2000" spc="-95" dirty="0">
                <a:solidFill>
                  <a:srgbClr val="FFFF00"/>
                </a:solidFill>
                <a:latin typeface="Arial"/>
                <a:cs typeface="Arial"/>
              </a:rPr>
              <a:t>cardiaco</a:t>
            </a:r>
            <a:r>
              <a:rPr sz="2000" spc="-200" dirty="0">
                <a:solidFill>
                  <a:srgbClr val="FFFF00"/>
                </a:solidFill>
                <a:latin typeface="Arial"/>
                <a:cs typeface="Arial"/>
              </a:rPr>
              <a:t> </a:t>
            </a:r>
            <a:r>
              <a:rPr sz="2000" spc="-110" dirty="0">
                <a:solidFill>
                  <a:srgbClr val="FFFF00"/>
                </a:solidFill>
                <a:latin typeface="Arial"/>
                <a:cs typeface="Arial"/>
              </a:rPr>
              <a:t>che  </a:t>
            </a:r>
            <a:r>
              <a:rPr sz="2000" spc="-75" dirty="0">
                <a:solidFill>
                  <a:srgbClr val="FFFF00"/>
                </a:solidFill>
                <a:latin typeface="Arial"/>
                <a:cs typeface="Arial"/>
              </a:rPr>
              <a:t>mostra </a:t>
            </a:r>
            <a:r>
              <a:rPr sz="2000" spc="-65" dirty="0">
                <a:solidFill>
                  <a:srgbClr val="FFFF00"/>
                </a:solidFill>
                <a:latin typeface="Arial"/>
                <a:cs typeface="Arial"/>
              </a:rPr>
              <a:t>l’aumentata </a:t>
            </a:r>
            <a:r>
              <a:rPr sz="2000" spc="-75" dirty="0">
                <a:solidFill>
                  <a:srgbClr val="FFFF00"/>
                </a:solidFill>
                <a:latin typeface="Arial"/>
                <a:cs typeface="Arial"/>
              </a:rPr>
              <a:t>densità </a:t>
            </a:r>
            <a:r>
              <a:rPr sz="2000" spc="-55" dirty="0">
                <a:solidFill>
                  <a:srgbClr val="FFFF00"/>
                </a:solidFill>
                <a:latin typeface="Arial"/>
                <a:cs typeface="Arial"/>
              </a:rPr>
              <a:t>dei  capillari</a:t>
            </a:r>
            <a:endParaRPr sz="2000">
              <a:latin typeface="Arial"/>
              <a:cs typeface="Arial"/>
            </a:endParaRPr>
          </a:p>
        </p:txBody>
      </p:sp>
    </p:spTree>
  </p:cSld>
  <p:clrMapOvr>
    <a:masterClrMapping/>
  </p:clrMapOvr>
  <p:transition xmlns:p14="http://schemas.microsoft.com/office/powerpoint/2010/main">
    <p:wipe dir="d"/>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081260" cy="755904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81355" y="161542"/>
            <a:ext cx="9715500" cy="72390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82116" y="162306"/>
            <a:ext cx="9714230" cy="7237730"/>
          </a:xfrm>
          <a:custGeom>
            <a:avLst/>
            <a:gdLst/>
            <a:ahLst/>
            <a:cxnLst/>
            <a:rect l="l" t="t" r="r" b="b"/>
            <a:pathLst>
              <a:path w="9714230" h="7237730">
                <a:moveTo>
                  <a:pt x="854532" y="0"/>
                </a:moveTo>
                <a:lnTo>
                  <a:pt x="9713976" y="0"/>
                </a:lnTo>
                <a:lnTo>
                  <a:pt x="9713976" y="6382943"/>
                </a:lnTo>
                <a:lnTo>
                  <a:pt x="9712623" y="6431434"/>
                </a:lnTo>
                <a:lnTo>
                  <a:pt x="9708613" y="6479216"/>
                </a:lnTo>
                <a:lnTo>
                  <a:pt x="9702017" y="6526215"/>
                </a:lnTo>
                <a:lnTo>
                  <a:pt x="9692909" y="6572361"/>
                </a:lnTo>
                <a:lnTo>
                  <a:pt x="9681359" y="6617581"/>
                </a:lnTo>
                <a:lnTo>
                  <a:pt x="9667441" y="6661802"/>
                </a:lnTo>
                <a:lnTo>
                  <a:pt x="9651226" y="6704954"/>
                </a:lnTo>
                <a:lnTo>
                  <a:pt x="9632787" y="6746962"/>
                </a:lnTo>
                <a:lnTo>
                  <a:pt x="9612195" y="6787756"/>
                </a:lnTo>
                <a:lnTo>
                  <a:pt x="9589523" y="6827264"/>
                </a:lnTo>
                <a:lnTo>
                  <a:pt x="9564842" y="6865412"/>
                </a:lnTo>
                <a:lnTo>
                  <a:pt x="9538226" y="6902129"/>
                </a:lnTo>
                <a:lnTo>
                  <a:pt x="9509746" y="6937344"/>
                </a:lnTo>
                <a:lnTo>
                  <a:pt x="9479474" y="6970982"/>
                </a:lnTo>
                <a:lnTo>
                  <a:pt x="9447482" y="7002974"/>
                </a:lnTo>
                <a:lnTo>
                  <a:pt x="9413844" y="7033246"/>
                </a:lnTo>
                <a:lnTo>
                  <a:pt x="9378629" y="7061726"/>
                </a:lnTo>
                <a:lnTo>
                  <a:pt x="9341912" y="7088342"/>
                </a:lnTo>
                <a:lnTo>
                  <a:pt x="9303764" y="7113023"/>
                </a:lnTo>
                <a:lnTo>
                  <a:pt x="9264256" y="7135695"/>
                </a:lnTo>
                <a:lnTo>
                  <a:pt x="9223462" y="7156287"/>
                </a:lnTo>
                <a:lnTo>
                  <a:pt x="9181454" y="7174726"/>
                </a:lnTo>
                <a:lnTo>
                  <a:pt x="9138302" y="7190941"/>
                </a:lnTo>
                <a:lnTo>
                  <a:pt x="9094081" y="7204859"/>
                </a:lnTo>
                <a:lnTo>
                  <a:pt x="9048861" y="7216409"/>
                </a:lnTo>
                <a:lnTo>
                  <a:pt x="9002715" y="7225517"/>
                </a:lnTo>
                <a:lnTo>
                  <a:pt x="8955716" y="7232113"/>
                </a:lnTo>
                <a:lnTo>
                  <a:pt x="8907934" y="7236123"/>
                </a:lnTo>
                <a:lnTo>
                  <a:pt x="8859443" y="7237476"/>
                </a:lnTo>
                <a:lnTo>
                  <a:pt x="0" y="7237476"/>
                </a:lnTo>
                <a:lnTo>
                  <a:pt x="0" y="854532"/>
                </a:lnTo>
                <a:lnTo>
                  <a:pt x="1352" y="806041"/>
                </a:lnTo>
                <a:lnTo>
                  <a:pt x="5362" y="758259"/>
                </a:lnTo>
                <a:lnTo>
                  <a:pt x="11958" y="711260"/>
                </a:lnTo>
                <a:lnTo>
                  <a:pt x="21066" y="665114"/>
                </a:lnTo>
                <a:lnTo>
                  <a:pt x="32616" y="619894"/>
                </a:lnTo>
                <a:lnTo>
                  <a:pt x="46534" y="575673"/>
                </a:lnTo>
                <a:lnTo>
                  <a:pt x="62749" y="532521"/>
                </a:lnTo>
                <a:lnTo>
                  <a:pt x="81188" y="490513"/>
                </a:lnTo>
                <a:lnTo>
                  <a:pt x="101780" y="449719"/>
                </a:lnTo>
                <a:lnTo>
                  <a:pt x="124452" y="410211"/>
                </a:lnTo>
                <a:lnTo>
                  <a:pt x="149133" y="372063"/>
                </a:lnTo>
                <a:lnTo>
                  <a:pt x="175749" y="335346"/>
                </a:lnTo>
                <a:lnTo>
                  <a:pt x="204229" y="300131"/>
                </a:lnTo>
                <a:lnTo>
                  <a:pt x="234501" y="266493"/>
                </a:lnTo>
                <a:lnTo>
                  <a:pt x="266493" y="234501"/>
                </a:lnTo>
                <a:lnTo>
                  <a:pt x="300131" y="204229"/>
                </a:lnTo>
                <a:lnTo>
                  <a:pt x="335346" y="175749"/>
                </a:lnTo>
                <a:lnTo>
                  <a:pt x="372063" y="149133"/>
                </a:lnTo>
                <a:lnTo>
                  <a:pt x="410211" y="124452"/>
                </a:lnTo>
                <a:lnTo>
                  <a:pt x="449719" y="101780"/>
                </a:lnTo>
                <a:lnTo>
                  <a:pt x="490513" y="81188"/>
                </a:lnTo>
                <a:lnTo>
                  <a:pt x="532521" y="62749"/>
                </a:lnTo>
                <a:lnTo>
                  <a:pt x="575673" y="46534"/>
                </a:lnTo>
                <a:lnTo>
                  <a:pt x="619894" y="32616"/>
                </a:lnTo>
                <a:lnTo>
                  <a:pt x="665114" y="21066"/>
                </a:lnTo>
                <a:lnTo>
                  <a:pt x="711260" y="11958"/>
                </a:lnTo>
                <a:lnTo>
                  <a:pt x="758259" y="5362"/>
                </a:lnTo>
                <a:lnTo>
                  <a:pt x="806041" y="1352"/>
                </a:lnTo>
                <a:lnTo>
                  <a:pt x="854532" y="0"/>
                </a:lnTo>
                <a:close/>
              </a:path>
            </a:pathLst>
          </a:custGeom>
          <a:ln w="10668">
            <a:solidFill>
              <a:srgbClr val="898989"/>
            </a:solidFill>
          </a:ln>
        </p:spPr>
        <p:txBody>
          <a:bodyPr wrap="square" lIns="0" tIns="0" rIns="0" bIns="0" rtlCol="0"/>
          <a:lstStyle/>
          <a:p>
            <a:endParaRPr/>
          </a:p>
        </p:txBody>
      </p:sp>
      <p:sp>
        <p:nvSpPr>
          <p:cNvPr id="5" name="object 5"/>
          <p:cNvSpPr/>
          <p:nvPr/>
        </p:nvSpPr>
        <p:spPr>
          <a:xfrm>
            <a:off x="633983" y="1566672"/>
            <a:ext cx="8851392" cy="3962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25423" y="103632"/>
            <a:ext cx="8801100" cy="918972"/>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4902898" y="4685550"/>
            <a:ext cx="255270" cy="334645"/>
          </a:xfrm>
          <a:prstGeom prst="rect">
            <a:avLst/>
          </a:prstGeom>
        </p:spPr>
        <p:txBody>
          <a:bodyPr vert="horz" wrap="square" lIns="0" tIns="15875" rIns="0" bIns="0" rtlCol="0">
            <a:spAutoFit/>
          </a:bodyPr>
          <a:lstStyle/>
          <a:p>
            <a:pPr marL="12700">
              <a:lnSpc>
                <a:spcPct val="100000"/>
              </a:lnSpc>
              <a:spcBef>
                <a:spcPts val="125"/>
              </a:spcBef>
            </a:pPr>
            <a:r>
              <a:rPr sz="2000" spc="405" dirty="0">
                <a:solidFill>
                  <a:srgbClr val="F07F09"/>
                </a:solidFill>
                <a:latin typeface="Arial"/>
                <a:cs typeface="Arial"/>
              </a:rPr>
              <a:t></a:t>
            </a:r>
            <a:endParaRPr sz="2000">
              <a:latin typeface="Arial"/>
              <a:cs typeface="Arial"/>
            </a:endParaRPr>
          </a:p>
        </p:txBody>
      </p:sp>
      <p:sp>
        <p:nvSpPr>
          <p:cNvPr id="8" name="object 8"/>
          <p:cNvSpPr/>
          <p:nvPr/>
        </p:nvSpPr>
        <p:spPr>
          <a:xfrm>
            <a:off x="761" y="1081278"/>
            <a:ext cx="10080625" cy="0"/>
          </a:xfrm>
          <a:custGeom>
            <a:avLst/>
            <a:gdLst/>
            <a:ahLst/>
            <a:cxnLst/>
            <a:rect l="l" t="t" r="r" b="b"/>
            <a:pathLst>
              <a:path w="10080625">
                <a:moveTo>
                  <a:pt x="0" y="0"/>
                </a:moveTo>
                <a:lnTo>
                  <a:pt x="10080625" y="0"/>
                </a:lnTo>
              </a:path>
            </a:pathLst>
          </a:custGeom>
          <a:ln w="28956">
            <a:solidFill>
              <a:srgbClr val="FFC000"/>
            </a:solidFill>
          </a:ln>
        </p:spPr>
        <p:txBody>
          <a:bodyPr wrap="square" lIns="0" tIns="0" rIns="0" bIns="0" rtlCol="0"/>
          <a:lstStyle/>
          <a:p>
            <a:endParaRPr/>
          </a:p>
        </p:txBody>
      </p:sp>
      <p:sp>
        <p:nvSpPr>
          <p:cNvPr id="9" name="object 9"/>
          <p:cNvSpPr txBox="1">
            <a:spLocks noGrp="1"/>
          </p:cNvSpPr>
          <p:nvPr>
            <p:ph type="title"/>
          </p:nvPr>
        </p:nvSpPr>
        <p:spPr>
          <a:xfrm>
            <a:off x="451961" y="1336573"/>
            <a:ext cx="9030970" cy="1854200"/>
          </a:xfrm>
          <a:prstGeom prst="rect">
            <a:avLst/>
          </a:prstGeom>
        </p:spPr>
        <p:txBody>
          <a:bodyPr vert="horz" wrap="square" lIns="0" tIns="12700" rIns="0" bIns="0" rtlCol="0">
            <a:spAutoFit/>
          </a:bodyPr>
          <a:lstStyle/>
          <a:p>
            <a:pPr marL="12700" marR="5080" indent="8890">
              <a:lnSpc>
                <a:spcPct val="100000"/>
              </a:lnSpc>
              <a:spcBef>
                <a:spcPts val="100"/>
              </a:spcBef>
              <a:tabLst>
                <a:tab pos="9017635" algn="l"/>
              </a:tabLst>
            </a:pPr>
            <a:r>
              <a:rPr sz="2400" b="0" spc="-60" dirty="0">
                <a:latin typeface="Arial"/>
                <a:cs typeface="Arial"/>
              </a:rPr>
              <a:t>Oltre </a:t>
            </a:r>
            <a:r>
              <a:rPr sz="2400" b="0" spc="-130" dirty="0">
                <a:latin typeface="Arial"/>
                <a:cs typeface="Arial"/>
              </a:rPr>
              <a:t>ad </a:t>
            </a:r>
            <a:r>
              <a:rPr sz="2400" b="0" spc="-90" dirty="0">
                <a:latin typeface="Arial"/>
                <a:cs typeface="Arial"/>
              </a:rPr>
              <a:t>aumentare </a:t>
            </a:r>
            <a:r>
              <a:rPr sz="2400" b="0" spc="15" dirty="0">
                <a:latin typeface="Arial"/>
                <a:cs typeface="Arial"/>
              </a:rPr>
              <a:t>il</a:t>
            </a:r>
            <a:r>
              <a:rPr sz="2400" b="0" spc="-275" dirty="0">
                <a:latin typeface="Arial"/>
                <a:cs typeface="Arial"/>
              </a:rPr>
              <a:t> </a:t>
            </a:r>
            <a:r>
              <a:rPr sz="2400" b="0" spc="-250" dirty="0">
                <a:latin typeface="Arial"/>
                <a:cs typeface="Arial"/>
              </a:rPr>
              <a:t>NUMERO</a:t>
            </a:r>
            <a:r>
              <a:rPr sz="2400" b="0" spc="-150" dirty="0">
                <a:latin typeface="Arial"/>
                <a:cs typeface="Arial"/>
              </a:rPr>
              <a:t> </a:t>
            </a:r>
            <a:r>
              <a:rPr sz="2400" b="0" spc="-35" dirty="0">
                <a:latin typeface="Arial"/>
                <a:cs typeface="Arial"/>
              </a:rPr>
              <a:t>di </a:t>
            </a:r>
            <a:r>
              <a:rPr sz="2400" b="0" dirty="0">
                <a:latin typeface="Arial"/>
                <a:cs typeface="Arial"/>
              </a:rPr>
              <a:t>	 </a:t>
            </a:r>
            <a:r>
              <a:rPr sz="2400" b="0" spc="-150" dirty="0">
                <a:latin typeface="Arial"/>
                <a:cs typeface="Arial"/>
              </a:rPr>
              <a:t>                                                                                     </a:t>
            </a:r>
            <a:r>
              <a:rPr sz="2400" b="0" spc="80" dirty="0">
                <a:latin typeface="Arial"/>
                <a:cs typeface="Arial"/>
              </a:rPr>
              <a:t> </a:t>
            </a:r>
            <a:r>
              <a:rPr sz="2400" b="0" spc="-150" dirty="0">
                <a:latin typeface="Arial"/>
                <a:cs typeface="Arial"/>
              </a:rPr>
              <a:t>vasi </a:t>
            </a:r>
            <a:r>
              <a:rPr sz="2400" b="0" spc="-135" dirty="0">
                <a:latin typeface="Arial"/>
                <a:cs typeface="Arial"/>
              </a:rPr>
              <a:t>che </a:t>
            </a:r>
            <a:r>
              <a:rPr sz="2400" b="0" spc="-50" dirty="0">
                <a:latin typeface="Arial"/>
                <a:cs typeface="Arial"/>
              </a:rPr>
              <a:t>portano </a:t>
            </a:r>
            <a:r>
              <a:rPr sz="2400" b="0" spc="-160" dirty="0">
                <a:latin typeface="Arial"/>
                <a:cs typeface="Arial"/>
              </a:rPr>
              <a:t>sangue </a:t>
            </a:r>
            <a:r>
              <a:rPr sz="2400" b="0" spc="-85" dirty="0">
                <a:latin typeface="Arial"/>
                <a:cs typeface="Arial"/>
              </a:rPr>
              <a:t>al </a:t>
            </a:r>
            <a:r>
              <a:rPr sz="2400" b="0" spc="-100" dirty="0">
                <a:latin typeface="Arial"/>
                <a:cs typeface="Arial"/>
              </a:rPr>
              <a:t>cuore</a:t>
            </a:r>
            <a:r>
              <a:rPr sz="2400" b="0" spc="-210" dirty="0">
                <a:latin typeface="Arial"/>
                <a:cs typeface="Arial"/>
              </a:rPr>
              <a:t> </a:t>
            </a:r>
            <a:r>
              <a:rPr sz="2400" b="0" spc="-70" dirty="0">
                <a:latin typeface="Arial"/>
                <a:cs typeface="Arial"/>
              </a:rPr>
              <a:t>,</a:t>
            </a:r>
            <a:endParaRPr sz="2400" dirty="0">
              <a:latin typeface="Arial"/>
              <a:cs typeface="Arial"/>
            </a:endParaRPr>
          </a:p>
          <a:p>
            <a:pPr marL="182880" marR="4993640" algn="ctr">
              <a:lnSpc>
                <a:spcPct val="100000"/>
              </a:lnSpc>
            </a:pPr>
            <a:r>
              <a:rPr sz="2400" b="0" spc="-100" dirty="0">
                <a:latin typeface="Arial"/>
                <a:cs typeface="Arial"/>
              </a:rPr>
              <a:t>l’esercizio </a:t>
            </a:r>
            <a:r>
              <a:rPr sz="2400" b="0" spc="-75" dirty="0">
                <a:latin typeface="Arial"/>
                <a:cs typeface="Arial"/>
              </a:rPr>
              <a:t>fisico prolungato </a:t>
            </a:r>
            <a:r>
              <a:rPr sz="2400" b="0" spc="-145" dirty="0">
                <a:latin typeface="Arial"/>
                <a:cs typeface="Arial"/>
              </a:rPr>
              <a:t>è</a:t>
            </a:r>
            <a:r>
              <a:rPr sz="2400" b="0" spc="-345" dirty="0">
                <a:latin typeface="Arial"/>
                <a:cs typeface="Arial"/>
              </a:rPr>
              <a:t> </a:t>
            </a:r>
            <a:r>
              <a:rPr sz="2400" b="0" spc="-30" dirty="0">
                <a:latin typeface="Arial"/>
                <a:cs typeface="Arial"/>
              </a:rPr>
              <a:t>in  </a:t>
            </a:r>
            <a:r>
              <a:rPr sz="2400" b="0" spc="-114" dirty="0">
                <a:latin typeface="Arial"/>
                <a:cs typeface="Arial"/>
              </a:rPr>
              <a:t>grado </a:t>
            </a:r>
            <a:r>
              <a:rPr sz="2400" b="0" spc="-35" dirty="0">
                <a:latin typeface="Arial"/>
                <a:cs typeface="Arial"/>
              </a:rPr>
              <a:t>di </a:t>
            </a:r>
            <a:r>
              <a:rPr sz="2400" b="0" spc="-260" dirty="0">
                <a:solidFill>
                  <a:srgbClr val="FFFF00"/>
                </a:solidFill>
                <a:latin typeface="Arial"/>
                <a:cs typeface="Arial"/>
              </a:rPr>
              <a:t>MIGLIORARE </a:t>
            </a:r>
            <a:r>
              <a:rPr sz="2400" b="0" spc="-275" dirty="0">
                <a:solidFill>
                  <a:srgbClr val="FFFF00"/>
                </a:solidFill>
                <a:latin typeface="Arial"/>
                <a:cs typeface="Arial"/>
              </a:rPr>
              <a:t>LA  </a:t>
            </a:r>
            <a:r>
              <a:rPr sz="2400" b="0" spc="-260" dirty="0">
                <a:solidFill>
                  <a:srgbClr val="FFFF00"/>
                </a:solidFill>
                <a:latin typeface="Arial"/>
                <a:cs typeface="Arial"/>
              </a:rPr>
              <a:t>FUNZIONE </a:t>
            </a:r>
            <a:r>
              <a:rPr sz="2400" b="0" spc="-165" dirty="0">
                <a:solidFill>
                  <a:srgbClr val="FFFF00"/>
                </a:solidFill>
                <a:latin typeface="Arial"/>
                <a:cs typeface="Arial"/>
              </a:rPr>
              <a:t>DI </a:t>
            </a:r>
            <a:r>
              <a:rPr sz="2400" b="0" spc="-300" dirty="0">
                <a:solidFill>
                  <a:srgbClr val="FFFF00"/>
                </a:solidFill>
                <a:latin typeface="Arial"/>
                <a:cs typeface="Arial"/>
              </a:rPr>
              <a:t>QUESTI</a:t>
            </a:r>
            <a:r>
              <a:rPr sz="2400" b="0" spc="-415" dirty="0">
                <a:solidFill>
                  <a:srgbClr val="FFFF00"/>
                </a:solidFill>
                <a:latin typeface="Arial"/>
                <a:cs typeface="Arial"/>
              </a:rPr>
              <a:t> </a:t>
            </a:r>
            <a:r>
              <a:rPr sz="2400" b="0" spc="-240" dirty="0">
                <a:solidFill>
                  <a:srgbClr val="FFFF00"/>
                </a:solidFill>
                <a:latin typeface="Arial"/>
                <a:cs typeface="Arial"/>
              </a:rPr>
              <a:t>VASI.</a:t>
            </a:r>
            <a:endParaRPr sz="2400" dirty="0">
              <a:latin typeface="Arial"/>
              <a:cs typeface="Arial"/>
            </a:endParaRPr>
          </a:p>
        </p:txBody>
      </p:sp>
      <p:sp>
        <p:nvSpPr>
          <p:cNvPr id="10" name="object 10"/>
          <p:cNvSpPr/>
          <p:nvPr/>
        </p:nvSpPr>
        <p:spPr>
          <a:xfrm>
            <a:off x="2422398" y="3621786"/>
            <a:ext cx="0" cy="438784"/>
          </a:xfrm>
          <a:custGeom>
            <a:avLst/>
            <a:gdLst/>
            <a:ahLst/>
            <a:cxnLst/>
            <a:rect l="l" t="t" r="r" b="b"/>
            <a:pathLst>
              <a:path h="438785">
                <a:moveTo>
                  <a:pt x="0" y="0"/>
                </a:moveTo>
                <a:lnTo>
                  <a:pt x="0" y="438531"/>
                </a:lnTo>
              </a:path>
            </a:pathLst>
          </a:custGeom>
          <a:ln w="38100">
            <a:solidFill>
              <a:srgbClr val="FF9900"/>
            </a:solidFill>
          </a:ln>
        </p:spPr>
        <p:txBody>
          <a:bodyPr wrap="square" lIns="0" tIns="0" rIns="0" bIns="0" rtlCol="0"/>
          <a:lstStyle/>
          <a:p>
            <a:endParaRPr/>
          </a:p>
        </p:txBody>
      </p:sp>
      <p:sp>
        <p:nvSpPr>
          <p:cNvPr id="11" name="object 11"/>
          <p:cNvSpPr/>
          <p:nvPr/>
        </p:nvSpPr>
        <p:spPr>
          <a:xfrm>
            <a:off x="2355735" y="3946017"/>
            <a:ext cx="133350" cy="114300"/>
          </a:xfrm>
          <a:custGeom>
            <a:avLst/>
            <a:gdLst/>
            <a:ahLst/>
            <a:cxnLst/>
            <a:rect l="l" t="t" r="r" b="b"/>
            <a:pathLst>
              <a:path w="133350" h="114300">
                <a:moveTo>
                  <a:pt x="133350" y="0"/>
                </a:moveTo>
                <a:lnTo>
                  <a:pt x="66675" y="114300"/>
                </a:lnTo>
                <a:lnTo>
                  <a:pt x="0" y="0"/>
                </a:lnTo>
              </a:path>
            </a:pathLst>
          </a:custGeom>
          <a:ln w="38100">
            <a:solidFill>
              <a:srgbClr val="FF9900"/>
            </a:solidFill>
          </a:ln>
        </p:spPr>
        <p:txBody>
          <a:bodyPr wrap="square" lIns="0" tIns="0" rIns="0" bIns="0" rtlCol="0"/>
          <a:lstStyle/>
          <a:p>
            <a:endParaRPr/>
          </a:p>
        </p:txBody>
      </p:sp>
      <p:sp>
        <p:nvSpPr>
          <p:cNvPr id="12" name="object 12"/>
          <p:cNvSpPr txBox="1"/>
          <p:nvPr/>
        </p:nvSpPr>
        <p:spPr>
          <a:xfrm>
            <a:off x="1900452" y="4113174"/>
            <a:ext cx="1465047" cy="422275"/>
          </a:xfrm>
          <a:prstGeom prst="rect">
            <a:avLst/>
          </a:prstGeom>
        </p:spPr>
        <p:txBody>
          <a:bodyPr vert="horz" wrap="square" lIns="0" tIns="13335" rIns="0" bIns="0" rtlCol="0">
            <a:spAutoFit/>
          </a:bodyPr>
          <a:lstStyle/>
          <a:p>
            <a:pPr marL="12700">
              <a:lnSpc>
                <a:spcPct val="100000"/>
              </a:lnSpc>
              <a:spcBef>
                <a:spcPts val="105"/>
              </a:spcBef>
            </a:pPr>
            <a:r>
              <a:rPr sz="2600" spc="-490" dirty="0">
                <a:solidFill>
                  <a:srgbClr val="FFFFFF"/>
                </a:solidFill>
                <a:latin typeface="Arial"/>
                <a:cs typeface="Arial"/>
              </a:rPr>
              <a:t>C</a:t>
            </a:r>
            <a:r>
              <a:rPr sz="2600" spc="-125" dirty="0">
                <a:solidFill>
                  <a:srgbClr val="FFFFFF"/>
                </a:solidFill>
                <a:latin typeface="Arial"/>
                <a:cs typeface="Arial"/>
              </a:rPr>
              <a:t>om</a:t>
            </a:r>
            <a:r>
              <a:rPr sz="2600" spc="-95" dirty="0">
                <a:solidFill>
                  <a:srgbClr val="FFFFFF"/>
                </a:solidFill>
                <a:latin typeface="Arial"/>
                <a:cs typeface="Arial"/>
              </a:rPr>
              <a:t>e</a:t>
            </a:r>
            <a:r>
              <a:rPr sz="2600" spc="-240" dirty="0">
                <a:solidFill>
                  <a:srgbClr val="FFFFFF"/>
                </a:solidFill>
                <a:latin typeface="Arial"/>
                <a:cs typeface="Arial"/>
              </a:rPr>
              <a:t>?</a:t>
            </a:r>
            <a:endParaRPr sz="2600" dirty="0">
              <a:latin typeface="Arial"/>
              <a:cs typeface="Arial"/>
            </a:endParaRPr>
          </a:p>
        </p:txBody>
      </p:sp>
      <p:sp>
        <p:nvSpPr>
          <p:cNvPr id="13" name="object 13"/>
          <p:cNvSpPr txBox="1"/>
          <p:nvPr/>
        </p:nvSpPr>
        <p:spPr>
          <a:xfrm>
            <a:off x="198881" y="4812030"/>
            <a:ext cx="4525010" cy="1351915"/>
          </a:xfrm>
          <a:prstGeom prst="rect">
            <a:avLst/>
          </a:prstGeom>
          <a:ln w="38100">
            <a:solidFill>
              <a:srgbClr val="FF9900"/>
            </a:solidFill>
          </a:ln>
        </p:spPr>
        <p:txBody>
          <a:bodyPr vert="horz" wrap="square" lIns="0" tIns="28575" rIns="0" bIns="0" rtlCol="0">
            <a:spAutoFit/>
          </a:bodyPr>
          <a:lstStyle/>
          <a:p>
            <a:pPr marL="433070" marR="426720" algn="ctr">
              <a:lnSpc>
                <a:spcPct val="100000"/>
              </a:lnSpc>
              <a:spcBef>
                <a:spcPts val="225"/>
              </a:spcBef>
            </a:pPr>
            <a:r>
              <a:rPr sz="2600" spc="-95" dirty="0">
                <a:solidFill>
                  <a:srgbClr val="FFFF00"/>
                </a:solidFill>
                <a:latin typeface="Arial"/>
                <a:cs typeface="Arial"/>
              </a:rPr>
              <a:t>Attraverso </a:t>
            </a:r>
            <a:r>
              <a:rPr sz="2600" spc="20" dirty="0">
                <a:solidFill>
                  <a:srgbClr val="FFFF00"/>
                </a:solidFill>
                <a:latin typeface="Arial"/>
                <a:cs typeface="Arial"/>
              </a:rPr>
              <a:t>il</a:t>
            </a:r>
            <a:r>
              <a:rPr sz="2600" spc="-270" dirty="0">
                <a:solidFill>
                  <a:srgbClr val="FFFF00"/>
                </a:solidFill>
                <a:latin typeface="Arial"/>
                <a:cs typeface="Arial"/>
              </a:rPr>
              <a:t> </a:t>
            </a:r>
            <a:r>
              <a:rPr sz="2600" spc="-65" dirty="0">
                <a:solidFill>
                  <a:srgbClr val="FFFF00"/>
                </a:solidFill>
                <a:latin typeface="Arial"/>
                <a:cs typeface="Arial"/>
              </a:rPr>
              <a:t>miglioramento  </a:t>
            </a:r>
            <a:r>
              <a:rPr sz="2600" spc="-80" dirty="0">
                <a:solidFill>
                  <a:srgbClr val="FFFF00"/>
                </a:solidFill>
                <a:latin typeface="Arial"/>
                <a:cs typeface="Arial"/>
              </a:rPr>
              <a:t>della </a:t>
            </a:r>
            <a:r>
              <a:rPr sz="2600" spc="-280" dirty="0">
                <a:solidFill>
                  <a:srgbClr val="FFFF00"/>
                </a:solidFill>
                <a:latin typeface="Arial"/>
                <a:cs typeface="Arial"/>
              </a:rPr>
              <a:t>FUNZIONE  </a:t>
            </a:r>
            <a:r>
              <a:rPr sz="2600" spc="-260" dirty="0">
                <a:solidFill>
                  <a:srgbClr val="FFFF00"/>
                </a:solidFill>
                <a:latin typeface="Arial"/>
                <a:cs typeface="Arial"/>
              </a:rPr>
              <a:t>DELL’ENDOTELIO</a:t>
            </a:r>
            <a:r>
              <a:rPr sz="2550" spc="-390" baseline="26143" dirty="0">
                <a:solidFill>
                  <a:srgbClr val="FFFF00"/>
                </a:solidFill>
                <a:latin typeface="Arial"/>
                <a:cs typeface="Arial"/>
              </a:rPr>
              <a:t>1,2</a:t>
            </a:r>
            <a:r>
              <a:rPr sz="2600" spc="-260" dirty="0">
                <a:solidFill>
                  <a:srgbClr val="FFFF00"/>
                </a:solidFill>
                <a:latin typeface="Arial"/>
                <a:cs typeface="Arial"/>
              </a:rPr>
              <a:t>.</a:t>
            </a:r>
            <a:endParaRPr sz="2600" dirty="0">
              <a:latin typeface="Arial"/>
              <a:cs typeface="Arial"/>
            </a:endParaRPr>
          </a:p>
        </p:txBody>
      </p:sp>
      <p:sp>
        <p:nvSpPr>
          <p:cNvPr id="14" name="object 14"/>
          <p:cNvSpPr txBox="1"/>
          <p:nvPr/>
        </p:nvSpPr>
        <p:spPr>
          <a:xfrm>
            <a:off x="87047" y="6801631"/>
            <a:ext cx="9785985" cy="574040"/>
          </a:xfrm>
          <a:prstGeom prst="rect">
            <a:avLst/>
          </a:prstGeom>
        </p:spPr>
        <p:txBody>
          <a:bodyPr vert="horz" wrap="square" lIns="0" tIns="12700" rIns="0" bIns="0" rtlCol="0">
            <a:spAutoFit/>
          </a:bodyPr>
          <a:lstStyle/>
          <a:p>
            <a:pPr marL="12700" marR="5080">
              <a:lnSpc>
                <a:spcPct val="100000"/>
              </a:lnSpc>
              <a:spcBef>
                <a:spcPts val="100"/>
              </a:spcBef>
            </a:pPr>
            <a:r>
              <a:rPr sz="1200" spc="-5" dirty="0">
                <a:latin typeface="Arial"/>
                <a:cs typeface="Arial"/>
              </a:rPr>
              <a:t>1.Laughlin MH, </a:t>
            </a:r>
            <a:r>
              <a:rPr sz="1200" dirty="0">
                <a:latin typeface="Arial"/>
                <a:cs typeface="Arial"/>
              </a:rPr>
              <a:t>Oltman </a:t>
            </a:r>
            <a:r>
              <a:rPr sz="1200" spc="-5" dirty="0">
                <a:latin typeface="Arial"/>
                <a:cs typeface="Arial"/>
              </a:rPr>
              <a:t>CL, Bowles DK. Exercise training-induced adaptations in the coronary circulation. Med Sci Sports Exerc. 1998  Mar;30(3):352-60. </a:t>
            </a:r>
            <a:r>
              <a:rPr sz="1200" dirty="0">
                <a:latin typeface="Arial"/>
                <a:cs typeface="Arial"/>
              </a:rPr>
              <a:t>2. </a:t>
            </a:r>
            <a:r>
              <a:rPr sz="1200" spc="-10" dirty="0">
                <a:latin typeface="Arial"/>
                <a:cs typeface="Arial"/>
              </a:rPr>
              <a:t>Xie W, </a:t>
            </a:r>
            <a:r>
              <a:rPr sz="1200" spc="-5" dirty="0">
                <a:latin typeface="Arial"/>
                <a:cs typeface="Arial"/>
              </a:rPr>
              <a:t>Parker JL,Heaps CL. </a:t>
            </a:r>
            <a:r>
              <a:rPr sz="1200" dirty="0">
                <a:latin typeface="Arial"/>
                <a:cs typeface="Arial"/>
              </a:rPr>
              <a:t>Effect of </a:t>
            </a:r>
            <a:r>
              <a:rPr sz="1200" spc="-5" dirty="0">
                <a:latin typeface="Arial"/>
                <a:cs typeface="Arial"/>
              </a:rPr>
              <a:t>exercise training on nitric oxide and superoxide/H2O2 signaling pathways in collateral-  dependent porcine coronary arterioles. </a:t>
            </a:r>
            <a:r>
              <a:rPr sz="1200" dirty="0">
                <a:latin typeface="Arial"/>
                <a:cs typeface="Arial"/>
              </a:rPr>
              <a:t>J </a:t>
            </a:r>
            <a:r>
              <a:rPr sz="1200" spc="-5" dirty="0">
                <a:latin typeface="Arial"/>
                <a:cs typeface="Arial"/>
              </a:rPr>
              <a:t>Appl Physiol.2012 Feb</a:t>
            </a:r>
            <a:r>
              <a:rPr sz="1200" spc="-229" dirty="0">
                <a:latin typeface="Arial"/>
                <a:cs typeface="Arial"/>
              </a:rPr>
              <a:t> </a:t>
            </a:r>
            <a:r>
              <a:rPr sz="1200" dirty="0">
                <a:latin typeface="Arial"/>
                <a:cs typeface="Arial"/>
              </a:rPr>
              <a:t>9.</a:t>
            </a:r>
            <a:endParaRPr sz="1200">
              <a:latin typeface="Arial"/>
              <a:cs typeface="Arial"/>
            </a:endParaRPr>
          </a:p>
        </p:txBody>
      </p:sp>
      <p:sp>
        <p:nvSpPr>
          <p:cNvPr id="15" name="object 15"/>
          <p:cNvSpPr/>
          <p:nvPr/>
        </p:nvSpPr>
        <p:spPr>
          <a:xfrm>
            <a:off x="4905755" y="1476754"/>
            <a:ext cx="5175503" cy="5353812"/>
          </a:xfrm>
          <a:prstGeom prst="rect">
            <a:avLst/>
          </a:prstGeom>
          <a:blipFill>
            <a:blip r:embed="rId6" cstate="print"/>
            <a:stretch>
              <a:fillRect/>
            </a:stretch>
          </a:blipFill>
        </p:spPr>
        <p:txBody>
          <a:bodyPr wrap="square" lIns="0" tIns="0" rIns="0" bIns="0" rtlCol="0"/>
          <a:lstStyle/>
          <a:p>
            <a:endParaRPr/>
          </a:p>
        </p:txBody>
      </p:sp>
      <p:sp>
        <p:nvSpPr>
          <p:cNvPr id="16" name="object 16"/>
          <p:cNvSpPr/>
          <p:nvPr/>
        </p:nvSpPr>
        <p:spPr>
          <a:xfrm>
            <a:off x="4723638" y="4744974"/>
            <a:ext cx="3218815" cy="1099185"/>
          </a:xfrm>
          <a:custGeom>
            <a:avLst/>
            <a:gdLst/>
            <a:ahLst/>
            <a:cxnLst/>
            <a:rect l="l" t="t" r="r" b="b"/>
            <a:pathLst>
              <a:path w="3218815" h="1099185">
                <a:moveTo>
                  <a:pt x="0" y="1099058"/>
                </a:moveTo>
                <a:lnTo>
                  <a:pt x="3218675" y="0"/>
                </a:lnTo>
              </a:path>
            </a:pathLst>
          </a:custGeom>
          <a:ln w="38100">
            <a:solidFill>
              <a:srgbClr val="FF9900"/>
            </a:solidFill>
          </a:ln>
        </p:spPr>
        <p:txBody>
          <a:bodyPr wrap="square" lIns="0" tIns="0" rIns="0" bIns="0" rtlCol="0"/>
          <a:lstStyle/>
          <a:p>
            <a:endParaRPr/>
          </a:p>
        </p:txBody>
      </p:sp>
      <p:sp>
        <p:nvSpPr>
          <p:cNvPr id="17" name="object 17"/>
          <p:cNvSpPr/>
          <p:nvPr/>
        </p:nvSpPr>
        <p:spPr>
          <a:xfrm>
            <a:off x="7812608" y="4718811"/>
            <a:ext cx="130175" cy="126364"/>
          </a:xfrm>
          <a:custGeom>
            <a:avLst/>
            <a:gdLst/>
            <a:ahLst/>
            <a:cxnLst/>
            <a:rect l="l" t="t" r="r" b="b"/>
            <a:pathLst>
              <a:path w="130175" h="126364">
                <a:moveTo>
                  <a:pt x="43091" y="126199"/>
                </a:moveTo>
                <a:lnTo>
                  <a:pt x="129705" y="26161"/>
                </a:lnTo>
                <a:lnTo>
                  <a:pt x="0" y="0"/>
                </a:lnTo>
              </a:path>
            </a:pathLst>
          </a:custGeom>
          <a:ln w="38100">
            <a:solidFill>
              <a:srgbClr val="FF9900"/>
            </a:solidFill>
          </a:ln>
        </p:spPr>
        <p:txBody>
          <a:bodyPr wrap="square" lIns="0" tIns="0" rIns="0" bIns="0" rtlCol="0"/>
          <a:lstStyle/>
          <a:p>
            <a:endParaRPr/>
          </a:p>
        </p:txBody>
      </p:sp>
    </p:spTree>
  </p:cSld>
  <p:clrMapOvr>
    <a:masterClrMapping/>
  </p:clrMapOvr>
  <p:transition xmlns:p14="http://schemas.microsoft.com/office/powerpoint/2010/main">
    <p:wipe dir="d"/>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081260" cy="755904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81355" y="161542"/>
            <a:ext cx="9715500" cy="72390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82116" y="162306"/>
            <a:ext cx="9714230" cy="7237730"/>
          </a:xfrm>
          <a:custGeom>
            <a:avLst/>
            <a:gdLst/>
            <a:ahLst/>
            <a:cxnLst/>
            <a:rect l="l" t="t" r="r" b="b"/>
            <a:pathLst>
              <a:path w="9714230" h="7237730">
                <a:moveTo>
                  <a:pt x="854532" y="0"/>
                </a:moveTo>
                <a:lnTo>
                  <a:pt x="9713976" y="0"/>
                </a:lnTo>
                <a:lnTo>
                  <a:pt x="9713976" y="6382943"/>
                </a:lnTo>
                <a:lnTo>
                  <a:pt x="9712623" y="6431434"/>
                </a:lnTo>
                <a:lnTo>
                  <a:pt x="9708613" y="6479216"/>
                </a:lnTo>
                <a:lnTo>
                  <a:pt x="9702017" y="6526215"/>
                </a:lnTo>
                <a:lnTo>
                  <a:pt x="9692909" y="6572361"/>
                </a:lnTo>
                <a:lnTo>
                  <a:pt x="9681359" y="6617581"/>
                </a:lnTo>
                <a:lnTo>
                  <a:pt x="9667441" y="6661802"/>
                </a:lnTo>
                <a:lnTo>
                  <a:pt x="9651226" y="6704954"/>
                </a:lnTo>
                <a:lnTo>
                  <a:pt x="9632787" y="6746962"/>
                </a:lnTo>
                <a:lnTo>
                  <a:pt x="9612195" y="6787756"/>
                </a:lnTo>
                <a:lnTo>
                  <a:pt x="9589523" y="6827264"/>
                </a:lnTo>
                <a:lnTo>
                  <a:pt x="9564842" y="6865412"/>
                </a:lnTo>
                <a:lnTo>
                  <a:pt x="9538226" y="6902129"/>
                </a:lnTo>
                <a:lnTo>
                  <a:pt x="9509746" y="6937344"/>
                </a:lnTo>
                <a:lnTo>
                  <a:pt x="9479474" y="6970982"/>
                </a:lnTo>
                <a:lnTo>
                  <a:pt x="9447482" y="7002974"/>
                </a:lnTo>
                <a:lnTo>
                  <a:pt x="9413844" y="7033246"/>
                </a:lnTo>
                <a:lnTo>
                  <a:pt x="9378629" y="7061726"/>
                </a:lnTo>
                <a:lnTo>
                  <a:pt x="9341912" y="7088342"/>
                </a:lnTo>
                <a:lnTo>
                  <a:pt x="9303764" y="7113023"/>
                </a:lnTo>
                <a:lnTo>
                  <a:pt x="9264256" y="7135695"/>
                </a:lnTo>
                <a:lnTo>
                  <a:pt x="9223462" y="7156287"/>
                </a:lnTo>
                <a:lnTo>
                  <a:pt x="9181454" y="7174726"/>
                </a:lnTo>
                <a:lnTo>
                  <a:pt x="9138302" y="7190941"/>
                </a:lnTo>
                <a:lnTo>
                  <a:pt x="9094081" y="7204859"/>
                </a:lnTo>
                <a:lnTo>
                  <a:pt x="9048861" y="7216409"/>
                </a:lnTo>
                <a:lnTo>
                  <a:pt x="9002715" y="7225517"/>
                </a:lnTo>
                <a:lnTo>
                  <a:pt x="8955716" y="7232113"/>
                </a:lnTo>
                <a:lnTo>
                  <a:pt x="8907934" y="7236123"/>
                </a:lnTo>
                <a:lnTo>
                  <a:pt x="8859443" y="7237476"/>
                </a:lnTo>
                <a:lnTo>
                  <a:pt x="0" y="7237476"/>
                </a:lnTo>
                <a:lnTo>
                  <a:pt x="0" y="854532"/>
                </a:lnTo>
                <a:lnTo>
                  <a:pt x="1352" y="806041"/>
                </a:lnTo>
                <a:lnTo>
                  <a:pt x="5362" y="758259"/>
                </a:lnTo>
                <a:lnTo>
                  <a:pt x="11958" y="711260"/>
                </a:lnTo>
                <a:lnTo>
                  <a:pt x="21066" y="665114"/>
                </a:lnTo>
                <a:lnTo>
                  <a:pt x="32616" y="619894"/>
                </a:lnTo>
                <a:lnTo>
                  <a:pt x="46534" y="575673"/>
                </a:lnTo>
                <a:lnTo>
                  <a:pt x="62749" y="532521"/>
                </a:lnTo>
                <a:lnTo>
                  <a:pt x="81188" y="490513"/>
                </a:lnTo>
                <a:lnTo>
                  <a:pt x="101780" y="449719"/>
                </a:lnTo>
                <a:lnTo>
                  <a:pt x="124452" y="410211"/>
                </a:lnTo>
                <a:lnTo>
                  <a:pt x="149133" y="372063"/>
                </a:lnTo>
                <a:lnTo>
                  <a:pt x="175749" y="335346"/>
                </a:lnTo>
                <a:lnTo>
                  <a:pt x="204229" y="300131"/>
                </a:lnTo>
                <a:lnTo>
                  <a:pt x="234501" y="266493"/>
                </a:lnTo>
                <a:lnTo>
                  <a:pt x="266493" y="234501"/>
                </a:lnTo>
                <a:lnTo>
                  <a:pt x="300131" y="204229"/>
                </a:lnTo>
                <a:lnTo>
                  <a:pt x="335346" y="175749"/>
                </a:lnTo>
                <a:lnTo>
                  <a:pt x="372063" y="149133"/>
                </a:lnTo>
                <a:lnTo>
                  <a:pt x="410211" y="124452"/>
                </a:lnTo>
                <a:lnTo>
                  <a:pt x="449719" y="101780"/>
                </a:lnTo>
                <a:lnTo>
                  <a:pt x="490513" y="81188"/>
                </a:lnTo>
                <a:lnTo>
                  <a:pt x="532521" y="62749"/>
                </a:lnTo>
                <a:lnTo>
                  <a:pt x="575673" y="46534"/>
                </a:lnTo>
                <a:lnTo>
                  <a:pt x="619894" y="32616"/>
                </a:lnTo>
                <a:lnTo>
                  <a:pt x="665114" y="21066"/>
                </a:lnTo>
                <a:lnTo>
                  <a:pt x="711260" y="11958"/>
                </a:lnTo>
                <a:lnTo>
                  <a:pt x="758259" y="5362"/>
                </a:lnTo>
                <a:lnTo>
                  <a:pt x="806041" y="1352"/>
                </a:lnTo>
                <a:lnTo>
                  <a:pt x="854532" y="0"/>
                </a:lnTo>
                <a:close/>
              </a:path>
            </a:pathLst>
          </a:custGeom>
          <a:ln w="10668">
            <a:solidFill>
              <a:srgbClr val="898989"/>
            </a:solidFill>
          </a:ln>
        </p:spPr>
        <p:txBody>
          <a:bodyPr wrap="square" lIns="0" tIns="0" rIns="0" bIns="0" rtlCol="0"/>
          <a:lstStyle/>
          <a:p>
            <a:endParaRPr/>
          </a:p>
        </p:txBody>
      </p:sp>
      <p:sp>
        <p:nvSpPr>
          <p:cNvPr id="5" name="object 5"/>
          <p:cNvSpPr/>
          <p:nvPr/>
        </p:nvSpPr>
        <p:spPr>
          <a:xfrm>
            <a:off x="633983" y="1566672"/>
            <a:ext cx="8851392" cy="3962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024127" y="304800"/>
            <a:ext cx="8311896" cy="966216"/>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4450588" y="4621314"/>
            <a:ext cx="232410" cy="303530"/>
          </a:xfrm>
          <a:prstGeom prst="rect">
            <a:avLst/>
          </a:prstGeom>
        </p:spPr>
        <p:txBody>
          <a:bodyPr vert="horz" wrap="square" lIns="0" tIns="15875" rIns="0" bIns="0" rtlCol="0">
            <a:spAutoFit/>
          </a:bodyPr>
          <a:lstStyle/>
          <a:p>
            <a:pPr marL="12700">
              <a:lnSpc>
                <a:spcPct val="100000"/>
              </a:lnSpc>
              <a:spcBef>
                <a:spcPts val="125"/>
              </a:spcBef>
            </a:pPr>
            <a:r>
              <a:rPr sz="1800" spc="365" dirty="0">
                <a:solidFill>
                  <a:srgbClr val="F07F09"/>
                </a:solidFill>
                <a:latin typeface="Arial"/>
                <a:cs typeface="Arial"/>
              </a:rPr>
              <a:t></a:t>
            </a:r>
            <a:endParaRPr sz="1800">
              <a:latin typeface="Arial"/>
              <a:cs typeface="Arial"/>
            </a:endParaRPr>
          </a:p>
        </p:txBody>
      </p:sp>
      <p:sp>
        <p:nvSpPr>
          <p:cNvPr id="8" name="object 8"/>
          <p:cNvSpPr/>
          <p:nvPr/>
        </p:nvSpPr>
        <p:spPr>
          <a:xfrm>
            <a:off x="4905755" y="1476754"/>
            <a:ext cx="5175503" cy="5353812"/>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3849623" y="2510028"/>
            <a:ext cx="2955925" cy="2178050"/>
          </a:xfrm>
          <a:custGeom>
            <a:avLst/>
            <a:gdLst/>
            <a:ahLst/>
            <a:cxnLst/>
            <a:rect l="l" t="t" r="r" b="b"/>
            <a:pathLst>
              <a:path w="2955925" h="2178050">
                <a:moveTo>
                  <a:pt x="0" y="0"/>
                </a:moveTo>
                <a:lnTo>
                  <a:pt x="2955518" y="2177745"/>
                </a:lnTo>
              </a:path>
            </a:pathLst>
          </a:custGeom>
          <a:ln w="76200">
            <a:solidFill>
              <a:srgbClr val="002060"/>
            </a:solidFill>
          </a:ln>
        </p:spPr>
        <p:txBody>
          <a:bodyPr wrap="square" lIns="0" tIns="0" rIns="0" bIns="0" rtlCol="0"/>
          <a:lstStyle/>
          <a:p>
            <a:endParaRPr/>
          </a:p>
        </p:txBody>
      </p:sp>
      <p:sp>
        <p:nvSpPr>
          <p:cNvPr id="10" name="object 10"/>
          <p:cNvSpPr/>
          <p:nvPr/>
        </p:nvSpPr>
        <p:spPr>
          <a:xfrm>
            <a:off x="6542011" y="4444809"/>
            <a:ext cx="263525" cy="243204"/>
          </a:xfrm>
          <a:custGeom>
            <a:avLst/>
            <a:gdLst/>
            <a:ahLst/>
            <a:cxnLst/>
            <a:rect l="l" t="t" r="r" b="b"/>
            <a:pathLst>
              <a:path w="263525" h="243204">
                <a:moveTo>
                  <a:pt x="158216" y="0"/>
                </a:moveTo>
                <a:lnTo>
                  <a:pt x="263143" y="242963"/>
                </a:lnTo>
                <a:lnTo>
                  <a:pt x="0" y="214706"/>
                </a:lnTo>
              </a:path>
            </a:pathLst>
          </a:custGeom>
          <a:ln w="76200">
            <a:solidFill>
              <a:srgbClr val="002060"/>
            </a:solidFill>
          </a:ln>
        </p:spPr>
        <p:txBody>
          <a:bodyPr wrap="square" lIns="0" tIns="0" rIns="0" bIns="0" rtlCol="0"/>
          <a:lstStyle/>
          <a:p>
            <a:endParaRPr/>
          </a:p>
        </p:txBody>
      </p:sp>
      <p:sp>
        <p:nvSpPr>
          <p:cNvPr id="11" name="object 11"/>
          <p:cNvSpPr/>
          <p:nvPr/>
        </p:nvSpPr>
        <p:spPr>
          <a:xfrm>
            <a:off x="275843" y="3657599"/>
            <a:ext cx="4527804" cy="3901440"/>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1071372" y="2510028"/>
            <a:ext cx="696595" cy="2784475"/>
          </a:xfrm>
          <a:custGeom>
            <a:avLst/>
            <a:gdLst/>
            <a:ahLst/>
            <a:cxnLst/>
            <a:rect l="l" t="t" r="r" b="b"/>
            <a:pathLst>
              <a:path w="696594" h="2784475">
                <a:moveTo>
                  <a:pt x="0" y="0"/>
                </a:moveTo>
                <a:lnTo>
                  <a:pt x="696074" y="2784309"/>
                </a:lnTo>
              </a:path>
            </a:pathLst>
          </a:custGeom>
          <a:ln w="76200">
            <a:solidFill>
              <a:srgbClr val="002060"/>
            </a:solidFill>
          </a:ln>
        </p:spPr>
        <p:txBody>
          <a:bodyPr wrap="square" lIns="0" tIns="0" rIns="0" bIns="0" rtlCol="0"/>
          <a:lstStyle/>
          <a:p>
            <a:endParaRPr/>
          </a:p>
        </p:txBody>
      </p:sp>
      <p:sp>
        <p:nvSpPr>
          <p:cNvPr id="13" name="object 13"/>
          <p:cNvSpPr/>
          <p:nvPr/>
        </p:nvSpPr>
        <p:spPr>
          <a:xfrm>
            <a:off x="1582648" y="5040223"/>
            <a:ext cx="259079" cy="254635"/>
          </a:xfrm>
          <a:custGeom>
            <a:avLst/>
            <a:gdLst/>
            <a:ahLst/>
            <a:cxnLst/>
            <a:rect l="l" t="t" r="r" b="b"/>
            <a:pathLst>
              <a:path w="259080" h="254635">
                <a:moveTo>
                  <a:pt x="258737" y="0"/>
                </a:moveTo>
                <a:lnTo>
                  <a:pt x="184797" y="254114"/>
                </a:lnTo>
                <a:lnTo>
                  <a:pt x="0" y="64668"/>
                </a:lnTo>
              </a:path>
            </a:pathLst>
          </a:custGeom>
          <a:ln w="76200">
            <a:solidFill>
              <a:srgbClr val="002060"/>
            </a:solidFill>
          </a:ln>
        </p:spPr>
        <p:txBody>
          <a:bodyPr wrap="square" lIns="0" tIns="0" rIns="0" bIns="0" rtlCol="0"/>
          <a:lstStyle/>
          <a:p>
            <a:endParaRPr/>
          </a:p>
        </p:txBody>
      </p:sp>
      <p:sp>
        <p:nvSpPr>
          <p:cNvPr id="14" name="object 14"/>
          <p:cNvSpPr txBox="1">
            <a:spLocks noGrp="1"/>
          </p:cNvSpPr>
          <p:nvPr>
            <p:ph type="title"/>
          </p:nvPr>
        </p:nvSpPr>
        <p:spPr>
          <a:xfrm>
            <a:off x="507650" y="1372590"/>
            <a:ext cx="8975725" cy="1071245"/>
          </a:xfrm>
          <a:prstGeom prst="rect">
            <a:avLst/>
          </a:prstGeom>
        </p:spPr>
        <p:txBody>
          <a:bodyPr vert="horz" wrap="square" lIns="0" tIns="45085" rIns="0" bIns="0" rtlCol="0">
            <a:spAutoFit/>
          </a:bodyPr>
          <a:lstStyle/>
          <a:p>
            <a:pPr marL="204470" marR="5080" indent="-63500">
              <a:lnSpc>
                <a:spcPts val="2680"/>
              </a:lnSpc>
              <a:spcBef>
                <a:spcPts val="355"/>
              </a:spcBef>
              <a:tabLst>
                <a:tab pos="522605" algn="l"/>
                <a:tab pos="8962390" algn="l"/>
              </a:tabLst>
            </a:pPr>
            <a:r>
              <a:rPr sz="2400" b="0" dirty="0">
                <a:solidFill>
                  <a:srgbClr val="FFFF00"/>
                </a:solidFill>
                <a:latin typeface="Arial"/>
                <a:cs typeface="Arial"/>
              </a:rPr>
              <a:t> 	</a:t>
            </a:r>
            <a:r>
              <a:rPr sz="2400" b="0" spc="-15" dirty="0">
                <a:solidFill>
                  <a:srgbClr val="FFFF00"/>
                </a:solidFill>
                <a:latin typeface="Arial"/>
                <a:cs typeface="Arial"/>
              </a:rPr>
              <a:t>TESSUTO </a:t>
            </a:r>
            <a:r>
              <a:rPr sz="2400" b="0" spc="-5" dirty="0">
                <a:solidFill>
                  <a:srgbClr val="FFFF00"/>
                </a:solidFill>
                <a:latin typeface="Arial"/>
                <a:cs typeface="Arial"/>
              </a:rPr>
              <a:t>del</a:t>
            </a:r>
            <a:r>
              <a:rPr sz="2400" b="0" spc="-15" dirty="0">
                <a:solidFill>
                  <a:srgbClr val="FFFF00"/>
                </a:solidFill>
                <a:latin typeface="Arial"/>
                <a:cs typeface="Arial"/>
              </a:rPr>
              <a:t> </a:t>
            </a:r>
            <a:r>
              <a:rPr sz="2400" b="0" spc="-5" dirty="0">
                <a:solidFill>
                  <a:srgbClr val="FFFF00"/>
                </a:solidFill>
                <a:latin typeface="Arial"/>
                <a:cs typeface="Arial"/>
              </a:rPr>
              <a:t>sistema </a:t>
            </a:r>
            <a:r>
              <a:rPr sz="2400" b="0" dirty="0">
                <a:solidFill>
                  <a:srgbClr val="FFFF00"/>
                </a:solidFill>
                <a:latin typeface="Arial"/>
                <a:cs typeface="Arial"/>
              </a:rPr>
              <a:t>	 </a:t>
            </a:r>
            <a:r>
              <a:rPr sz="2400" b="0" spc="-5" dirty="0">
                <a:solidFill>
                  <a:srgbClr val="FFFF00"/>
                </a:solidFill>
                <a:latin typeface="Arial"/>
                <a:cs typeface="Arial"/>
              </a:rPr>
              <a:t>                                      </a:t>
            </a:r>
            <a:r>
              <a:rPr sz="2400" b="0" spc="190" dirty="0">
                <a:solidFill>
                  <a:srgbClr val="FFFF00"/>
                </a:solidFill>
                <a:latin typeface="Arial"/>
                <a:cs typeface="Arial"/>
              </a:rPr>
              <a:t> </a:t>
            </a:r>
            <a:r>
              <a:rPr sz="2400" b="0" spc="-5" dirty="0">
                <a:solidFill>
                  <a:srgbClr val="FFFF00"/>
                </a:solidFill>
                <a:latin typeface="Arial"/>
                <a:cs typeface="Arial"/>
              </a:rPr>
              <a:t>cardiovascolare che</a:t>
            </a:r>
            <a:r>
              <a:rPr sz="2400" b="0" spc="35" dirty="0">
                <a:solidFill>
                  <a:srgbClr val="FFFF00"/>
                </a:solidFill>
                <a:latin typeface="Arial"/>
                <a:cs typeface="Arial"/>
              </a:rPr>
              <a:t> </a:t>
            </a:r>
            <a:r>
              <a:rPr sz="2400" b="0" spc="-5" dirty="0">
                <a:solidFill>
                  <a:srgbClr val="FFFF00"/>
                </a:solidFill>
                <a:latin typeface="Arial"/>
                <a:cs typeface="Arial"/>
              </a:rPr>
              <a:t>riveste</a:t>
            </a:r>
            <a:endParaRPr sz="2400" dirty="0">
              <a:latin typeface="Arial"/>
              <a:cs typeface="Arial"/>
            </a:endParaRPr>
          </a:p>
          <a:p>
            <a:pPr marL="12700">
              <a:lnSpc>
                <a:spcPts val="2615"/>
              </a:lnSpc>
            </a:pPr>
            <a:r>
              <a:rPr sz="2400" b="0" spc="-5" dirty="0">
                <a:solidFill>
                  <a:srgbClr val="FFFF00"/>
                </a:solidFill>
                <a:latin typeface="Arial"/>
                <a:cs typeface="Arial"/>
              </a:rPr>
              <a:t>l’interno del cuore e di TUTTI</a:t>
            </a:r>
            <a:r>
              <a:rPr sz="2400" b="0" spc="10" dirty="0">
                <a:solidFill>
                  <a:srgbClr val="FFFF00"/>
                </a:solidFill>
                <a:latin typeface="Arial"/>
                <a:cs typeface="Arial"/>
              </a:rPr>
              <a:t> </a:t>
            </a:r>
            <a:r>
              <a:rPr sz="2400" b="0" spc="-5" dirty="0">
                <a:solidFill>
                  <a:srgbClr val="FFFF00"/>
                </a:solidFill>
                <a:latin typeface="Arial"/>
                <a:cs typeface="Arial"/>
              </a:rPr>
              <a:t>i</a:t>
            </a:r>
            <a:endParaRPr sz="2400" dirty="0">
              <a:latin typeface="Arial"/>
              <a:cs typeface="Arial"/>
            </a:endParaRPr>
          </a:p>
        </p:txBody>
      </p:sp>
      <p:sp>
        <p:nvSpPr>
          <p:cNvPr id="15" name="object 15"/>
          <p:cNvSpPr txBox="1"/>
          <p:nvPr/>
        </p:nvSpPr>
        <p:spPr>
          <a:xfrm>
            <a:off x="2277014" y="2392146"/>
            <a:ext cx="567055"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FFFF00"/>
                </a:solidFill>
                <a:latin typeface="Arial"/>
                <a:cs typeface="Arial"/>
              </a:rPr>
              <a:t>v</a:t>
            </a:r>
            <a:r>
              <a:rPr sz="2400" spc="-10" dirty="0">
                <a:solidFill>
                  <a:srgbClr val="FFFF00"/>
                </a:solidFill>
                <a:latin typeface="Arial"/>
                <a:cs typeface="Arial"/>
              </a:rPr>
              <a:t>a</a:t>
            </a:r>
            <a:r>
              <a:rPr sz="2400" spc="-5" dirty="0">
                <a:solidFill>
                  <a:srgbClr val="FFFF00"/>
                </a:solidFill>
                <a:latin typeface="Arial"/>
                <a:cs typeface="Arial"/>
              </a:rPr>
              <a:t>si</a:t>
            </a:r>
            <a:endParaRPr sz="2400">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33983" y="1566672"/>
            <a:ext cx="8851392" cy="3962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49223" y="1574292"/>
            <a:ext cx="8821420" cy="0"/>
          </a:xfrm>
          <a:custGeom>
            <a:avLst/>
            <a:gdLst/>
            <a:ahLst/>
            <a:cxnLst/>
            <a:rect l="l" t="t" r="r" b="b"/>
            <a:pathLst>
              <a:path w="8821420">
                <a:moveTo>
                  <a:pt x="0" y="0"/>
                </a:moveTo>
                <a:lnTo>
                  <a:pt x="8820912" y="0"/>
                </a:lnTo>
              </a:path>
            </a:pathLst>
          </a:custGeom>
          <a:ln w="9144">
            <a:solidFill>
              <a:srgbClr val="F07F09"/>
            </a:solidFill>
          </a:ln>
        </p:spPr>
        <p:txBody>
          <a:bodyPr wrap="square" lIns="0" tIns="0" rIns="0" bIns="0" rtlCol="0"/>
          <a:lstStyle/>
          <a:p>
            <a:endParaRPr/>
          </a:p>
        </p:txBody>
      </p:sp>
      <p:sp>
        <p:nvSpPr>
          <p:cNvPr id="4" name="object 4"/>
          <p:cNvSpPr/>
          <p:nvPr/>
        </p:nvSpPr>
        <p:spPr>
          <a:xfrm>
            <a:off x="947927" y="304800"/>
            <a:ext cx="8366759" cy="1053083"/>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4450588" y="4621314"/>
            <a:ext cx="232410" cy="303530"/>
          </a:xfrm>
          <a:prstGeom prst="rect">
            <a:avLst/>
          </a:prstGeom>
        </p:spPr>
        <p:txBody>
          <a:bodyPr vert="horz" wrap="square" lIns="0" tIns="15875" rIns="0" bIns="0" rtlCol="0">
            <a:spAutoFit/>
          </a:bodyPr>
          <a:lstStyle/>
          <a:p>
            <a:pPr marL="12700">
              <a:lnSpc>
                <a:spcPct val="100000"/>
              </a:lnSpc>
              <a:spcBef>
                <a:spcPts val="125"/>
              </a:spcBef>
            </a:pPr>
            <a:r>
              <a:rPr sz="1800" spc="365" dirty="0">
                <a:solidFill>
                  <a:srgbClr val="F07F09"/>
                </a:solidFill>
                <a:latin typeface="Arial"/>
                <a:cs typeface="Arial"/>
              </a:rPr>
              <a:t></a:t>
            </a:r>
            <a:endParaRPr sz="1800">
              <a:latin typeface="Arial"/>
              <a:cs typeface="Arial"/>
            </a:endParaRPr>
          </a:p>
        </p:txBody>
      </p:sp>
      <p:sp>
        <p:nvSpPr>
          <p:cNvPr id="6" name="object 6"/>
          <p:cNvSpPr/>
          <p:nvPr/>
        </p:nvSpPr>
        <p:spPr>
          <a:xfrm>
            <a:off x="4905755" y="1476754"/>
            <a:ext cx="5175503" cy="5353812"/>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627062" y="2646172"/>
            <a:ext cx="3669029" cy="3119120"/>
          </a:xfrm>
          <a:prstGeom prst="rect">
            <a:avLst/>
          </a:prstGeom>
        </p:spPr>
        <p:txBody>
          <a:bodyPr vert="horz" wrap="square" lIns="0" tIns="13335" rIns="0" bIns="0" rtlCol="0">
            <a:spAutoFit/>
          </a:bodyPr>
          <a:lstStyle/>
          <a:p>
            <a:pPr marL="12700" marR="5080" algn="ctr">
              <a:lnSpc>
                <a:spcPct val="100000"/>
              </a:lnSpc>
              <a:spcBef>
                <a:spcPts val="105"/>
              </a:spcBef>
            </a:pPr>
            <a:r>
              <a:rPr sz="2900" b="1" spc="-5" dirty="0">
                <a:solidFill>
                  <a:srgbClr val="FF9900"/>
                </a:solidFill>
                <a:latin typeface="Arial"/>
                <a:cs typeface="Arial"/>
              </a:rPr>
              <a:t>L’ESERCIZIO</a:t>
            </a:r>
            <a:r>
              <a:rPr sz="2900" b="1" spc="-70" dirty="0">
                <a:solidFill>
                  <a:srgbClr val="FF9900"/>
                </a:solidFill>
                <a:latin typeface="Arial"/>
                <a:cs typeface="Arial"/>
              </a:rPr>
              <a:t> </a:t>
            </a:r>
            <a:r>
              <a:rPr sz="2900" b="1" dirty="0">
                <a:solidFill>
                  <a:srgbClr val="FF9900"/>
                </a:solidFill>
                <a:latin typeface="Arial"/>
                <a:cs typeface="Arial"/>
              </a:rPr>
              <a:t>FISICO  AUMENTA LA  PRODUZIONE di  </a:t>
            </a:r>
            <a:r>
              <a:rPr sz="2900" b="1" spc="-5" dirty="0">
                <a:solidFill>
                  <a:srgbClr val="FF9900"/>
                </a:solidFill>
                <a:latin typeface="Arial"/>
                <a:cs typeface="Arial"/>
              </a:rPr>
              <a:t>OSSIDO</a:t>
            </a:r>
            <a:r>
              <a:rPr sz="2900" b="1" spc="-40" dirty="0">
                <a:solidFill>
                  <a:srgbClr val="FF9900"/>
                </a:solidFill>
                <a:latin typeface="Arial"/>
                <a:cs typeface="Arial"/>
              </a:rPr>
              <a:t> </a:t>
            </a:r>
            <a:r>
              <a:rPr sz="2900" b="1" dirty="0">
                <a:solidFill>
                  <a:srgbClr val="FF9900"/>
                </a:solidFill>
                <a:latin typeface="Arial"/>
                <a:cs typeface="Arial"/>
              </a:rPr>
              <a:t>NITRICO</a:t>
            </a:r>
            <a:endParaRPr sz="2900">
              <a:latin typeface="Arial"/>
              <a:cs typeface="Arial"/>
            </a:endParaRPr>
          </a:p>
          <a:p>
            <a:pPr marL="205740" marR="201295" algn="ctr">
              <a:lnSpc>
                <a:spcPts val="3479"/>
              </a:lnSpc>
              <a:spcBef>
                <a:spcPts val="110"/>
              </a:spcBef>
            </a:pPr>
            <a:r>
              <a:rPr sz="2900" b="1" dirty="0">
                <a:solidFill>
                  <a:srgbClr val="FF9900"/>
                </a:solidFill>
                <a:latin typeface="Arial"/>
                <a:cs typeface="Arial"/>
              </a:rPr>
              <a:t>perché aumenta</a:t>
            </a:r>
            <a:r>
              <a:rPr sz="2900" b="1" spc="-120" dirty="0">
                <a:solidFill>
                  <a:srgbClr val="FF9900"/>
                </a:solidFill>
                <a:latin typeface="Arial"/>
                <a:cs typeface="Arial"/>
              </a:rPr>
              <a:t> </a:t>
            </a:r>
            <a:r>
              <a:rPr sz="2900" b="1" spc="-5" dirty="0">
                <a:solidFill>
                  <a:srgbClr val="FF9900"/>
                </a:solidFill>
                <a:latin typeface="Arial"/>
                <a:cs typeface="Arial"/>
              </a:rPr>
              <a:t>lo  </a:t>
            </a:r>
            <a:r>
              <a:rPr sz="2900" b="1" dirty="0">
                <a:solidFill>
                  <a:srgbClr val="FF9900"/>
                </a:solidFill>
                <a:latin typeface="Arial"/>
                <a:cs typeface="Arial"/>
              </a:rPr>
              <a:t>stress meccanico  sulla</a:t>
            </a:r>
            <a:r>
              <a:rPr sz="2900" b="1" spc="-30" dirty="0">
                <a:solidFill>
                  <a:srgbClr val="FF9900"/>
                </a:solidFill>
                <a:latin typeface="Arial"/>
                <a:cs typeface="Arial"/>
              </a:rPr>
              <a:t> </a:t>
            </a:r>
            <a:r>
              <a:rPr sz="2900" b="1" dirty="0">
                <a:solidFill>
                  <a:srgbClr val="FF9900"/>
                </a:solidFill>
                <a:latin typeface="Arial"/>
                <a:cs typeface="Arial"/>
              </a:rPr>
              <a:t>parete</a:t>
            </a:r>
            <a:endParaRPr sz="2900">
              <a:latin typeface="Arial"/>
              <a:cs typeface="Arial"/>
            </a:endParaRPr>
          </a:p>
        </p:txBody>
      </p:sp>
      <p:sp>
        <p:nvSpPr>
          <p:cNvPr id="8" name="object 8"/>
          <p:cNvSpPr/>
          <p:nvPr/>
        </p:nvSpPr>
        <p:spPr>
          <a:xfrm>
            <a:off x="6022263" y="4706683"/>
            <a:ext cx="1244600" cy="1626235"/>
          </a:xfrm>
          <a:custGeom>
            <a:avLst/>
            <a:gdLst/>
            <a:ahLst/>
            <a:cxnLst/>
            <a:rect l="l" t="t" r="r" b="b"/>
            <a:pathLst>
              <a:path w="1244600" h="1626235">
                <a:moveTo>
                  <a:pt x="0" y="1366481"/>
                </a:moveTo>
                <a:lnTo>
                  <a:pt x="42570" y="1626006"/>
                </a:lnTo>
                <a:lnTo>
                  <a:pt x="301993" y="1582801"/>
                </a:lnTo>
                <a:lnTo>
                  <a:pt x="226491" y="1528724"/>
                </a:lnTo>
                <a:lnTo>
                  <a:pt x="303969" y="1420558"/>
                </a:lnTo>
                <a:lnTo>
                  <a:pt x="75501" y="1420558"/>
                </a:lnTo>
                <a:lnTo>
                  <a:pt x="0" y="1366481"/>
                </a:lnTo>
                <a:close/>
              </a:path>
              <a:path w="1244600" h="1626235">
                <a:moveTo>
                  <a:pt x="1093025" y="0"/>
                </a:moveTo>
                <a:lnTo>
                  <a:pt x="75501" y="1420558"/>
                </a:lnTo>
                <a:lnTo>
                  <a:pt x="303969" y="1420558"/>
                </a:lnTo>
                <a:lnTo>
                  <a:pt x="1244015" y="108165"/>
                </a:lnTo>
                <a:lnTo>
                  <a:pt x="1093025" y="0"/>
                </a:lnTo>
                <a:close/>
              </a:path>
            </a:pathLst>
          </a:custGeom>
          <a:solidFill>
            <a:srgbClr val="FF0000"/>
          </a:solidFill>
        </p:spPr>
        <p:txBody>
          <a:bodyPr wrap="square" lIns="0" tIns="0" rIns="0" bIns="0" rtlCol="0"/>
          <a:lstStyle/>
          <a:p>
            <a:endParaRPr/>
          </a:p>
        </p:txBody>
      </p:sp>
      <p:sp>
        <p:nvSpPr>
          <p:cNvPr id="9" name="object 9"/>
          <p:cNvSpPr/>
          <p:nvPr/>
        </p:nvSpPr>
        <p:spPr>
          <a:xfrm>
            <a:off x="6022263" y="4706683"/>
            <a:ext cx="1244600" cy="1626235"/>
          </a:xfrm>
          <a:custGeom>
            <a:avLst/>
            <a:gdLst/>
            <a:ahLst/>
            <a:cxnLst/>
            <a:rect l="l" t="t" r="r" b="b"/>
            <a:pathLst>
              <a:path w="1244600" h="1626235">
                <a:moveTo>
                  <a:pt x="0" y="1366481"/>
                </a:moveTo>
                <a:lnTo>
                  <a:pt x="75501" y="1420558"/>
                </a:lnTo>
                <a:lnTo>
                  <a:pt x="1093025" y="0"/>
                </a:lnTo>
                <a:lnTo>
                  <a:pt x="1244015" y="108165"/>
                </a:lnTo>
                <a:lnTo>
                  <a:pt x="226491" y="1528724"/>
                </a:lnTo>
                <a:lnTo>
                  <a:pt x="301993" y="1582801"/>
                </a:lnTo>
                <a:lnTo>
                  <a:pt x="42570" y="1626006"/>
                </a:lnTo>
                <a:lnTo>
                  <a:pt x="0" y="1366481"/>
                </a:lnTo>
                <a:close/>
              </a:path>
            </a:pathLst>
          </a:custGeom>
          <a:ln w="9525">
            <a:solidFill>
              <a:srgbClr val="FFFFFF"/>
            </a:solidFill>
          </a:ln>
        </p:spPr>
        <p:txBody>
          <a:bodyPr wrap="square" lIns="0" tIns="0" rIns="0" bIns="0" rtlCol="0"/>
          <a:lstStyle/>
          <a:p>
            <a:endParaRPr/>
          </a:p>
        </p:txBody>
      </p:sp>
      <p:sp>
        <p:nvSpPr>
          <p:cNvPr id="10" name="object 10"/>
          <p:cNvSpPr/>
          <p:nvPr/>
        </p:nvSpPr>
        <p:spPr>
          <a:xfrm>
            <a:off x="6546913" y="4770733"/>
            <a:ext cx="1024890" cy="1867535"/>
          </a:xfrm>
          <a:custGeom>
            <a:avLst/>
            <a:gdLst/>
            <a:ahLst/>
            <a:cxnLst/>
            <a:rect l="l" t="t" r="r" b="b"/>
            <a:pathLst>
              <a:path w="1024890" h="1867534">
                <a:moveTo>
                  <a:pt x="0" y="1623275"/>
                </a:moveTo>
                <a:lnTo>
                  <a:pt x="88506" y="1867230"/>
                </a:lnTo>
                <a:lnTo>
                  <a:pt x="332320" y="1778330"/>
                </a:lnTo>
                <a:lnTo>
                  <a:pt x="249237" y="1739569"/>
                </a:lnTo>
                <a:lnTo>
                  <a:pt x="285414" y="1662036"/>
                </a:lnTo>
                <a:lnTo>
                  <a:pt x="83083" y="1662036"/>
                </a:lnTo>
                <a:lnTo>
                  <a:pt x="0" y="1623275"/>
                </a:lnTo>
                <a:close/>
              </a:path>
              <a:path w="1024890" h="1867534">
                <a:moveTo>
                  <a:pt x="858596" y="0"/>
                </a:moveTo>
                <a:lnTo>
                  <a:pt x="83083" y="1662036"/>
                </a:lnTo>
                <a:lnTo>
                  <a:pt x="285414" y="1662036"/>
                </a:lnTo>
                <a:lnTo>
                  <a:pt x="1024750" y="77533"/>
                </a:lnTo>
                <a:lnTo>
                  <a:pt x="858596" y="0"/>
                </a:lnTo>
                <a:close/>
              </a:path>
            </a:pathLst>
          </a:custGeom>
          <a:solidFill>
            <a:srgbClr val="FF0000"/>
          </a:solidFill>
        </p:spPr>
        <p:txBody>
          <a:bodyPr wrap="square" lIns="0" tIns="0" rIns="0" bIns="0" rtlCol="0"/>
          <a:lstStyle/>
          <a:p>
            <a:endParaRPr/>
          </a:p>
        </p:txBody>
      </p:sp>
      <p:sp>
        <p:nvSpPr>
          <p:cNvPr id="11" name="object 11"/>
          <p:cNvSpPr/>
          <p:nvPr/>
        </p:nvSpPr>
        <p:spPr>
          <a:xfrm>
            <a:off x="6546913" y="4770733"/>
            <a:ext cx="1024890" cy="1867535"/>
          </a:xfrm>
          <a:custGeom>
            <a:avLst/>
            <a:gdLst/>
            <a:ahLst/>
            <a:cxnLst/>
            <a:rect l="l" t="t" r="r" b="b"/>
            <a:pathLst>
              <a:path w="1024890" h="1867534">
                <a:moveTo>
                  <a:pt x="0" y="1623275"/>
                </a:moveTo>
                <a:lnTo>
                  <a:pt x="83083" y="1662036"/>
                </a:lnTo>
                <a:lnTo>
                  <a:pt x="858596" y="0"/>
                </a:lnTo>
                <a:lnTo>
                  <a:pt x="1024750" y="77533"/>
                </a:lnTo>
                <a:lnTo>
                  <a:pt x="249237" y="1739569"/>
                </a:lnTo>
                <a:lnTo>
                  <a:pt x="332320" y="1778330"/>
                </a:lnTo>
                <a:lnTo>
                  <a:pt x="88506" y="1867230"/>
                </a:lnTo>
                <a:lnTo>
                  <a:pt x="0" y="1623275"/>
                </a:lnTo>
                <a:close/>
              </a:path>
            </a:pathLst>
          </a:custGeom>
          <a:ln w="9525">
            <a:solidFill>
              <a:srgbClr val="FFFFFF"/>
            </a:solidFill>
          </a:ln>
        </p:spPr>
        <p:txBody>
          <a:bodyPr wrap="square" lIns="0" tIns="0" rIns="0" bIns="0" rtlCol="0"/>
          <a:lstStyle/>
          <a:p>
            <a:endParaRPr/>
          </a:p>
        </p:txBody>
      </p:sp>
      <p:sp>
        <p:nvSpPr>
          <p:cNvPr id="12" name="object 12"/>
          <p:cNvSpPr/>
          <p:nvPr/>
        </p:nvSpPr>
        <p:spPr>
          <a:xfrm>
            <a:off x="7155040" y="4836240"/>
            <a:ext cx="770255" cy="1896110"/>
          </a:xfrm>
          <a:custGeom>
            <a:avLst/>
            <a:gdLst/>
            <a:ahLst/>
            <a:cxnLst/>
            <a:rect l="l" t="t" r="r" b="b"/>
            <a:pathLst>
              <a:path w="770254" h="1896109">
                <a:moveTo>
                  <a:pt x="0" y="1682495"/>
                </a:moveTo>
                <a:lnTo>
                  <a:pt x="112890" y="1895944"/>
                </a:lnTo>
                <a:lnTo>
                  <a:pt x="326224" y="1782864"/>
                </a:lnTo>
                <a:lnTo>
                  <a:pt x="244665" y="1757768"/>
                </a:lnTo>
                <a:lnTo>
                  <a:pt x="260102" y="1707591"/>
                </a:lnTo>
                <a:lnTo>
                  <a:pt x="81559" y="1707591"/>
                </a:lnTo>
                <a:lnTo>
                  <a:pt x="0" y="1682495"/>
                </a:lnTo>
                <a:close/>
              </a:path>
              <a:path w="770254" h="1896109">
                <a:moveTo>
                  <a:pt x="606894" y="0"/>
                </a:moveTo>
                <a:lnTo>
                  <a:pt x="81559" y="1707591"/>
                </a:lnTo>
                <a:lnTo>
                  <a:pt x="260102" y="1707591"/>
                </a:lnTo>
                <a:lnTo>
                  <a:pt x="770013" y="50177"/>
                </a:lnTo>
                <a:lnTo>
                  <a:pt x="606894" y="0"/>
                </a:lnTo>
                <a:close/>
              </a:path>
            </a:pathLst>
          </a:custGeom>
          <a:solidFill>
            <a:srgbClr val="FF0000"/>
          </a:solidFill>
        </p:spPr>
        <p:txBody>
          <a:bodyPr wrap="square" lIns="0" tIns="0" rIns="0" bIns="0" rtlCol="0"/>
          <a:lstStyle/>
          <a:p>
            <a:endParaRPr/>
          </a:p>
        </p:txBody>
      </p:sp>
      <p:sp>
        <p:nvSpPr>
          <p:cNvPr id="13" name="object 13"/>
          <p:cNvSpPr/>
          <p:nvPr/>
        </p:nvSpPr>
        <p:spPr>
          <a:xfrm>
            <a:off x="7155040" y="4836240"/>
            <a:ext cx="770255" cy="1896110"/>
          </a:xfrm>
          <a:custGeom>
            <a:avLst/>
            <a:gdLst/>
            <a:ahLst/>
            <a:cxnLst/>
            <a:rect l="l" t="t" r="r" b="b"/>
            <a:pathLst>
              <a:path w="770254" h="1896109">
                <a:moveTo>
                  <a:pt x="0" y="1682495"/>
                </a:moveTo>
                <a:lnTo>
                  <a:pt x="81559" y="1707591"/>
                </a:lnTo>
                <a:lnTo>
                  <a:pt x="606894" y="0"/>
                </a:lnTo>
                <a:lnTo>
                  <a:pt x="770013" y="50177"/>
                </a:lnTo>
                <a:lnTo>
                  <a:pt x="244665" y="1757768"/>
                </a:lnTo>
                <a:lnTo>
                  <a:pt x="326224" y="1782864"/>
                </a:lnTo>
                <a:lnTo>
                  <a:pt x="112890" y="1895944"/>
                </a:lnTo>
                <a:lnTo>
                  <a:pt x="0" y="1682495"/>
                </a:lnTo>
                <a:close/>
              </a:path>
            </a:pathLst>
          </a:custGeom>
          <a:ln w="9525">
            <a:solidFill>
              <a:srgbClr val="FFFFFF"/>
            </a:solidFill>
          </a:ln>
        </p:spPr>
        <p:txBody>
          <a:bodyPr wrap="square" lIns="0" tIns="0" rIns="0" bIns="0" rtlCol="0"/>
          <a:lstStyle/>
          <a:p>
            <a:endParaRPr/>
          </a:p>
        </p:txBody>
      </p:sp>
      <p:sp>
        <p:nvSpPr>
          <p:cNvPr id="14" name="object 14"/>
          <p:cNvSpPr/>
          <p:nvPr/>
        </p:nvSpPr>
        <p:spPr>
          <a:xfrm>
            <a:off x="7776261" y="5068727"/>
            <a:ext cx="573405" cy="1690370"/>
          </a:xfrm>
          <a:custGeom>
            <a:avLst/>
            <a:gdLst/>
            <a:ahLst/>
            <a:cxnLst/>
            <a:rect l="l" t="t" r="r" b="b"/>
            <a:pathLst>
              <a:path w="573404" h="1690370">
                <a:moveTo>
                  <a:pt x="0" y="1479778"/>
                </a:moveTo>
                <a:lnTo>
                  <a:pt x="137718" y="1690331"/>
                </a:lnTo>
                <a:lnTo>
                  <a:pt x="348119" y="1552359"/>
                </a:lnTo>
                <a:lnTo>
                  <a:pt x="261086" y="1534210"/>
                </a:lnTo>
                <a:lnTo>
                  <a:pt x="268651" y="1497926"/>
                </a:lnTo>
                <a:lnTo>
                  <a:pt x="87033" y="1497926"/>
                </a:lnTo>
                <a:lnTo>
                  <a:pt x="0" y="1479778"/>
                </a:lnTo>
                <a:close/>
              </a:path>
              <a:path w="573404" h="1690370">
                <a:moveTo>
                  <a:pt x="399351" y="0"/>
                </a:moveTo>
                <a:lnTo>
                  <a:pt x="87033" y="1497926"/>
                </a:lnTo>
                <a:lnTo>
                  <a:pt x="268651" y="1497926"/>
                </a:lnTo>
                <a:lnTo>
                  <a:pt x="573405" y="36283"/>
                </a:lnTo>
                <a:lnTo>
                  <a:pt x="399351" y="0"/>
                </a:lnTo>
                <a:close/>
              </a:path>
            </a:pathLst>
          </a:custGeom>
          <a:solidFill>
            <a:srgbClr val="FF0000"/>
          </a:solidFill>
        </p:spPr>
        <p:txBody>
          <a:bodyPr wrap="square" lIns="0" tIns="0" rIns="0" bIns="0" rtlCol="0"/>
          <a:lstStyle/>
          <a:p>
            <a:endParaRPr/>
          </a:p>
        </p:txBody>
      </p:sp>
      <p:sp>
        <p:nvSpPr>
          <p:cNvPr id="15" name="object 15"/>
          <p:cNvSpPr/>
          <p:nvPr/>
        </p:nvSpPr>
        <p:spPr>
          <a:xfrm>
            <a:off x="7776261" y="5068727"/>
            <a:ext cx="573405" cy="1690370"/>
          </a:xfrm>
          <a:custGeom>
            <a:avLst/>
            <a:gdLst/>
            <a:ahLst/>
            <a:cxnLst/>
            <a:rect l="l" t="t" r="r" b="b"/>
            <a:pathLst>
              <a:path w="573404" h="1690370">
                <a:moveTo>
                  <a:pt x="0" y="1479778"/>
                </a:moveTo>
                <a:lnTo>
                  <a:pt x="87033" y="1497926"/>
                </a:lnTo>
                <a:lnTo>
                  <a:pt x="399351" y="0"/>
                </a:lnTo>
                <a:lnTo>
                  <a:pt x="573405" y="36283"/>
                </a:lnTo>
                <a:lnTo>
                  <a:pt x="261086" y="1534210"/>
                </a:lnTo>
                <a:lnTo>
                  <a:pt x="348119" y="1552359"/>
                </a:lnTo>
                <a:lnTo>
                  <a:pt x="137718" y="1690331"/>
                </a:lnTo>
                <a:lnTo>
                  <a:pt x="0" y="1479778"/>
                </a:lnTo>
                <a:close/>
              </a:path>
            </a:pathLst>
          </a:custGeom>
          <a:ln w="9525">
            <a:solidFill>
              <a:srgbClr val="FFFFFF"/>
            </a:solidFill>
          </a:ln>
        </p:spPr>
        <p:txBody>
          <a:bodyPr wrap="square" lIns="0" tIns="0" rIns="0" bIns="0" rtlCol="0"/>
          <a:lstStyle/>
          <a:p>
            <a:endParaRPr/>
          </a:p>
        </p:txBody>
      </p:sp>
      <p:sp>
        <p:nvSpPr>
          <p:cNvPr id="16" name="object 16"/>
          <p:cNvSpPr txBox="1"/>
          <p:nvPr/>
        </p:nvSpPr>
        <p:spPr>
          <a:xfrm>
            <a:off x="6764299" y="4974628"/>
            <a:ext cx="1236345" cy="1071245"/>
          </a:xfrm>
          <a:prstGeom prst="rect">
            <a:avLst/>
          </a:prstGeom>
        </p:spPr>
        <p:txBody>
          <a:bodyPr vert="horz" wrap="square" lIns="0" tIns="45085" rIns="0" bIns="0" rtlCol="0">
            <a:spAutoFit/>
          </a:bodyPr>
          <a:lstStyle/>
          <a:p>
            <a:pPr marL="12700" marR="5080" indent="85090" algn="just">
              <a:lnSpc>
                <a:spcPts val="2680"/>
              </a:lnSpc>
              <a:spcBef>
                <a:spcPts val="355"/>
              </a:spcBef>
            </a:pPr>
            <a:r>
              <a:rPr sz="2400" b="1" spc="-5" dirty="0">
                <a:latin typeface="Arial"/>
                <a:cs typeface="Arial"/>
              </a:rPr>
              <a:t>FORZA  SULLA  </a:t>
            </a:r>
            <a:r>
              <a:rPr sz="2400" b="1" spc="-185" dirty="0">
                <a:latin typeface="Arial"/>
                <a:cs typeface="Arial"/>
              </a:rPr>
              <a:t>P</a:t>
            </a:r>
            <a:r>
              <a:rPr sz="2400" b="1" spc="-5" dirty="0">
                <a:latin typeface="Arial"/>
                <a:cs typeface="Arial"/>
              </a:rPr>
              <a:t>ARET</a:t>
            </a:r>
            <a:r>
              <a:rPr sz="2400" b="1" dirty="0">
                <a:latin typeface="Arial"/>
                <a:cs typeface="Arial"/>
              </a:rPr>
              <a:t>E</a:t>
            </a:r>
            <a:endParaRPr sz="2400">
              <a:latin typeface="Arial"/>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33983" y="1566672"/>
            <a:ext cx="8851392" cy="3962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49223" y="1574292"/>
            <a:ext cx="8821420" cy="0"/>
          </a:xfrm>
          <a:custGeom>
            <a:avLst/>
            <a:gdLst/>
            <a:ahLst/>
            <a:cxnLst/>
            <a:rect l="l" t="t" r="r" b="b"/>
            <a:pathLst>
              <a:path w="8821420">
                <a:moveTo>
                  <a:pt x="0" y="0"/>
                </a:moveTo>
                <a:lnTo>
                  <a:pt x="8820912" y="0"/>
                </a:lnTo>
              </a:path>
            </a:pathLst>
          </a:custGeom>
          <a:ln w="9144">
            <a:solidFill>
              <a:srgbClr val="F07F09"/>
            </a:solidFill>
          </a:ln>
        </p:spPr>
        <p:txBody>
          <a:bodyPr wrap="square" lIns="0" tIns="0" rIns="0" bIns="0" rtlCol="0"/>
          <a:lstStyle/>
          <a:p>
            <a:endParaRPr/>
          </a:p>
        </p:txBody>
      </p:sp>
      <p:sp>
        <p:nvSpPr>
          <p:cNvPr id="4" name="object 4"/>
          <p:cNvSpPr/>
          <p:nvPr/>
        </p:nvSpPr>
        <p:spPr>
          <a:xfrm>
            <a:off x="251459" y="359664"/>
            <a:ext cx="9584436" cy="91592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705355" y="1543809"/>
            <a:ext cx="5765292" cy="5765292"/>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144005" y="3463290"/>
            <a:ext cx="3611879" cy="1031875"/>
          </a:xfrm>
          <a:custGeom>
            <a:avLst/>
            <a:gdLst/>
            <a:ahLst/>
            <a:cxnLst/>
            <a:rect l="l" t="t" r="r" b="b"/>
            <a:pathLst>
              <a:path w="3611879" h="1031875">
                <a:moveTo>
                  <a:pt x="0" y="0"/>
                </a:moveTo>
                <a:lnTo>
                  <a:pt x="3611879" y="0"/>
                </a:lnTo>
                <a:lnTo>
                  <a:pt x="3611879" y="1031748"/>
                </a:lnTo>
                <a:lnTo>
                  <a:pt x="0" y="1031748"/>
                </a:lnTo>
                <a:lnTo>
                  <a:pt x="0" y="0"/>
                </a:lnTo>
                <a:close/>
              </a:path>
            </a:pathLst>
          </a:custGeom>
          <a:ln w="38100">
            <a:solidFill>
              <a:srgbClr val="FF9900"/>
            </a:solidFill>
          </a:ln>
        </p:spPr>
        <p:txBody>
          <a:bodyPr wrap="square" lIns="0" tIns="0" rIns="0" bIns="0" rtlCol="0"/>
          <a:lstStyle/>
          <a:p>
            <a:endParaRPr/>
          </a:p>
        </p:txBody>
      </p:sp>
      <p:sp>
        <p:nvSpPr>
          <p:cNvPr id="7" name="object 7"/>
          <p:cNvSpPr/>
          <p:nvPr/>
        </p:nvSpPr>
        <p:spPr>
          <a:xfrm>
            <a:off x="5592317" y="1418082"/>
            <a:ext cx="3938270" cy="1260475"/>
          </a:xfrm>
          <a:custGeom>
            <a:avLst/>
            <a:gdLst/>
            <a:ahLst/>
            <a:cxnLst/>
            <a:rect l="l" t="t" r="r" b="b"/>
            <a:pathLst>
              <a:path w="3938270" h="1260475">
                <a:moveTo>
                  <a:pt x="0" y="0"/>
                </a:moveTo>
                <a:lnTo>
                  <a:pt x="3938016" y="0"/>
                </a:lnTo>
                <a:lnTo>
                  <a:pt x="3938016" y="1260348"/>
                </a:lnTo>
                <a:lnTo>
                  <a:pt x="0" y="1260348"/>
                </a:lnTo>
                <a:lnTo>
                  <a:pt x="0" y="0"/>
                </a:lnTo>
                <a:close/>
              </a:path>
            </a:pathLst>
          </a:custGeom>
          <a:ln w="38099">
            <a:solidFill>
              <a:srgbClr val="FF9900"/>
            </a:solidFill>
          </a:ln>
        </p:spPr>
        <p:txBody>
          <a:bodyPr wrap="square" lIns="0" tIns="0" rIns="0" bIns="0" rtlCol="0"/>
          <a:lstStyle/>
          <a:p>
            <a:endParaRPr/>
          </a:p>
        </p:txBody>
      </p:sp>
      <p:sp>
        <p:nvSpPr>
          <p:cNvPr id="8" name="object 8"/>
          <p:cNvSpPr txBox="1"/>
          <p:nvPr/>
        </p:nvSpPr>
        <p:spPr>
          <a:xfrm>
            <a:off x="5611367" y="1447381"/>
            <a:ext cx="4016375" cy="2964180"/>
          </a:xfrm>
          <a:prstGeom prst="rect">
            <a:avLst/>
          </a:prstGeom>
        </p:spPr>
        <p:txBody>
          <a:bodyPr vert="horz" wrap="square" lIns="0" tIns="13335" rIns="0" bIns="0" rtlCol="0">
            <a:spAutoFit/>
          </a:bodyPr>
          <a:lstStyle/>
          <a:p>
            <a:pPr marL="529590" marR="261620" indent="-118745">
              <a:lnSpc>
                <a:spcPct val="100000"/>
              </a:lnSpc>
              <a:spcBef>
                <a:spcPts val="105"/>
              </a:spcBef>
            </a:pPr>
            <a:r>
              <a:rPr sz="2600" dirty="0">
                <a:solidFill>
                  <a:srgbClr val="FFFF00"/>
                </a:solidFill>
                <a:latin typeface="Arial"/>
                <a:cs typeface="Arial"/>
              </a:rPr>
              <a:t>Induce </a:t>
            </a:r>
            <a:r>
              <a:rPr sz="2600" spc="5" dirty="0">
                <a:solidFill>
                  <a:srgbClr val="FFFF00"/>
                </a:solidFill>
                <a:latin typeface="Arial"/>
                <a:cs typeface="Arial"/>
              </a:rPr>
              <a:t>una </a:t>
            </a:r>
            <a:r>
              <a:rPr sz="2600" dirty="0">
                <a:solidFill>
                  <a:srgbClr val="FFFF00"/>
                </a:solidFill>
                <a:latin typeface="Arial"/>
                <a:cs typeface="Arial"/>
              </a:rPr>
              <a:t>riduzione  </a:t>
            </a:r>
            <a:r>
              <a:rPr sz="2600" spc="-5" dirty="0">
                <a:solidFill>
                  <a:srgbClr val="FFFF00"/>
                </a:solidFill>
                <a:latin typeface="Arial"/>
                <a:cs typeface="Arial"/>
              </a:rPr>
              <a:t>dell’INFIAMMAZIONE</a:t>
            </a:r>
            <a:endParaRPr sz="2600">
              <a:latin typeface="Arial"/>
              <a:cs typeface="Arial"/>
            </a:endParaRPr>
          </a:p>
          <a:p>
            <a:pPr marL="1263015">
              <a:lnSpc>
                <a:spcPct val="100000"/>
              </a:lnSpc>
            </a:pPr>
            <a:r>
              <a:rPr sz="2600" dirty="0">
                <a:solidFill>
                  <a:srgbClr val="FFFF00"/>
                </a:solidFill>
                <a:latin typeface="Arial"/>
                <a:cs typeface="Arial"/>
              </a:rPr>
              <a:t>nella</a:t>
            </a:r>
            <a:r>
              <a:rPr sz="2600" spc="-10" dirty="0">
                <a:solidFill>
                  <a:srgbClr val="FFFF00"/>
                </a:solidFill>
                <a:latin typeface="Arial"/>
                <a:cs typeface="Arial"/>
              </a:rPr>
              <a:t> </a:t>
            </a:r>
            <a:r>
              <a:rPr sz="2600" spc="5" dirty="0">
                <a:solidFill>
                  <a:srgbClr val="FFFF00"/>
                </a:solidFill>
                <a:latin typeface="Arial"/>
                <a:cs typeface="Arial"/>
              </a:rPr>
              <a:t>placca</a:t>
            </a:r>
            <a:endParaRPr sz="2600">
              <a:latin typeface="Arial"/>
              <a:cs typeface="Arial"/>
            </a:endParaRPr>
          </a:p>
          <a:p>
            <a:pPr>
              <a:lnSpc>
                <a:spcPct val="100000"/>
              </a:lnSpc>
            </a:pPr>
            <a:endParaRPr sz="2900">
              <a:latin typeface="Times New Roman"/>
              <a:cs typeface="Times New Roman"/>
            </a:endParaRPr>
          </a:p>
          <a:p>
            <a:pPr>
              <a:lnSpc>
                <a:spcPct val="100000"/>
              </a:lnSpc>
              <a:spcBef>
                <a:spcPts val="20"/>
              </a:spcBef>
            </a:pPr>
            <a:endParaRPr sz="2250">
              <a:latin typeface="Times New Roman"/>
              <a:cs typeface="Times New Roman"/>
            </a:endParaRPr>
          </a:p>
          <a:p>
            <a:pPr marL="1445260" marR="5080" indent="-771525">
              <a:lnSpc>
                <a:spcPct val="125400"/>
              </a:lnSpc>
              <a:spcBef>
                <a:spcPts val="5"/>
              </a:spcBef>
            </a:pPr>
            <a:r>
              <a:rPr sz="2600" dirty="0">
                <a:solidFill>
                  <a:srgbClr val="FFFF00"/>
                </a:solidFill>
                <a:latin typeface="Arial"/>
                <a:cs typeface="Arial"/>
              </a:rPr>
              <a:t>Inibisce </a:t>
            </a:r>
            <a:r>
              <a:rPr sz="2600" spc="-5" dirty="0">
                <a:solidFill>
                  <a:srgbClr val="FFFF00"/>
                </a:solidFill>
                <a:latin typeface="Arial"/>
                <a:cs typeface="Arial"/>
              </a:rPr>
              <a:t>la</a:t>
            </a:r>
            <a:r>
              <a:rPr sz="2600" spc="-60" dirty="0">
                <a:solidFill>
                  <a:srgbClr val="FFFF00"/>
                </a:solidFill>
                <a:latin typeface="Arial"/>
                <a:cs typeface="Arial"/>
              </a:rPr>
              <a:t> </a:t>
            </a:r>
            <a:r>
              <a:rPr sz="2600" dirty="0">
                <a:solidFill>
                  <a:srgbClr val="FFFF00"/>
                </a:solidFill>
                <a:latin typeface="Arial"/>
                <a:cs typeface="Arial"/>
              </a:rPr>
              <a:t>TROMBOSI  Sulla</a:t>
            </a:r>
            <a:r>
              <a:rPr sz="2600" spc="-15" dirty="0">
                <a:solidFill>
                  <a:srgbClr val="FFFF00"/>
                </a:solidFill>
                <a:latin typeface="Arial"/>
                <a:cs typeface="Arial"/>
              </a:rPr>
              <a:t> </a:t>
            </a:r>
            <a:r>
              <a:rPr sz="2600" spc="5" dirty="0">
                <a:solidFill>
                  <a:srgbClr val="FFFF00"/>
                </a:solidFill>
                <a:latin typeface="Arial"/>
                <a:cs typeface="Arial"/>
              </a:rPr>
              <a:t>placca</a:t>
            </a:r>
            <a:endParaRPr sz="2600">
              <a:latin typeface="Arial"/>
              <a:cs typeface="Arial"/>
            </a:endParaRPr>
          </a:p>
        </p:txBody>
      </p:sp>
      <p:sp>
        <p:nvSpPr>
          <p:cNvPr id="9" name="object 9"/>
          <p:cNvSpPr/>
          <p:nvPr/>
        </p:nvSpPr>
        <p:spPr>
          <a:xfrm>
            <a:off x="3724592" y="2272284"/>
            <a:ext cx="1792605" cy="2493645"/>
          </a:xfrm>
          <a:custGeom>
            <a:avLst/>
            <a:gdLst/>
            <a:ahLst/>
            <a:cxnLst/>
            <a:rect l="l" t="t" r="r" b="b"/>
            <a:pathLst>
              <a:path w="1792604" h="2493645">
                <a:moveTo>
                  <a:pt x="1792160" y="0"/>
                </a:moveTo>
                <a:lnTo>
                  <a:pt x="0" y="2493441"/>
                </a:lnTo>
              </a:path>
            </a:pathLst>
          </a:custGeom>
          <a:ln w="57912">
            <a:solidFill>
              <a:srgbClr val="002060"/>
            </a:solidFill>
          </a:ln>
        </p:spPr>
        <p:txBody>
          <a:bodyPr wrap="square" lIns="0" tIns="0" rIns="0" bIns="0" rtlCol="0"/>
          <a:lstStyle/>
          <a:p>
            <a:endParaRPr/>
          </a:p>
        </p:txBody>
      </p:sp>
      <p:sp>
        <p:nvSpPr>
          <p:cNvPr id="10" name="object 10"/>
          <p:cNvSpPr/>
          <p:nvPr/>
        </p:nvSpPr>
        <p:spPr>
          <a:xfrm>
            <a:off x="3724579" y="4565497"/>
            <a:ext cx="184150" cy="200660"/>
          </a:xfrm>
          <a:custGeom>
            <a:avLst/>
            <a:gdLst/>
            <a:ahLst/>
            <a:cxnLst/>
            <a:rect l="l" t="t" r="r" b="b"/>
            <a:pathLst>
              <a:path w="184150" h="200660">
                <a:moveTo>
                  <a:pt x="19100" y="0"/>
                </a:moveTo>
                <a:lnTo>
                  <a:pt x="0" y="200228"/>
                </a:lnTo>
                <a:lnTo>
                  <a:pt x="183692" y="118287"/>
                </a:lnTo>
              </a:path>
            </a:pathLst>
          </a:custGeom>
          <a:ln w="57912">
            <a:solidFill>
              <a:srgbClr val="002060"/>
            </a:solidFill>
          </a:ln>
        </p:spPr>
        <p:txBody>
          <a:bodyPr wrap="square" lIns="0" tIns="0" rIns="0" bIns="0" rtlCol="0"/>
          <a:lstStyle/>
          <a:p>
            <a:endParaRPr/>
          </a:p>
        </p:txBody>
      </p:sp>
      <p:sp>
        <p:nvSpPr>
          <p:cNvPr id="11" name="object 11"/>
          <p:cNvSpPr/>
          <p:nvPr/>
        </p:nvSpPr>
        <p:spPr>
          <a:xfrm>
            <a:off x="5857760" y="4253484"/>
            <a:ext cx="600710" cy="978535"/>
          </a:xfrm>
          <a:custGeom>
            <a:avLst/>
            <a:gdLst/>
            <a:ahLst/>
            <a:cxnLst/>
            <a:rect l="l" t="t" r="r" b="b"/>
            <a:pathLst>
              <a:path w="600710" h="978535">
                <a:moveTo>
                  <a:pt x="600252" y="0"/>
                </a:moveTo>
                <a:lnTo>
                  <a:pt x="0" y="978242"/>
                </a:lnTo>
              </a:path>
            </a:pathLst>
          </a:custGeom>
          <a:ln w="57912">
            <a:solidFill>
              <a:srgbClr val="002060"/>
            </a:solidFill>
          </a:ln>
        </p:spPr>
        <p:txBody>
          <a:bodyPr wrap="square" lIns="0" tIns="0" rIns="0" bIns="0" rtlCol="0"/>
          <a:lstStyle/>
          <a:p>
            <a:endParaRPr/>
          </a:p>
        </p:txBody>
      </p:sp>
      <p:sp>
        <p:nvSpPr>
          <p:cNvPr id="12" name="object 12"/>
          <p:cNvSpPr/>
          <p:nvPr/>
        </p:nvSpPr>
        <p:spPr>
          <a:xfrm>
            <a:off x="5857760" y="5030635"/>
            <a:ext cx="177800" cy="201295"/>
          </a:xfrm>
          <a:custGeom>
            <a:avLst/>
            <a:gdLst/>
            <a:ahLst/>
            <a:cxnLst/>
            <a:rect l="l" t="t" r="r" b="b"/>
            <a:pathLst>
              <a:path w="177800" h="201295">
                <a:moveTo>
                  <a:pt x="177253" y="106019"/>
                </a:moveTo>
                <a:lnTo>
                  <a:pt x="0" y="201091"/>
                </a:lnTo>
                <a:lnTo>
                  <a:pt x="4495" y="0"/>
                </a:lnTo>
              </a:path>
            </a:pathLst>
          </a:custGeom>
          <a:ln w="57912">
            <a:solidFill>
              <a:srgbClr val="002060"/>
            </a:solidFill>
          </a:ln>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679700" y="352425"/>
            <a:ext cx="4789806" cy="581026"/>
          </a:xfrm>
          <a:ln>
            <a:solidFill>
              <a:schemeClr val="accent2"/>
            </a:solidFill>
            <a:miter lim="800000"/>
            <a:headEnd/>
            <a:tailEnd/>
          </a:ln>
        </p:spPr>
        <p:txBody>
          <a:bodyPr/>
          <a:lstStyle/>
          <a:p>
            <a:r>
              <a:rPr lang="it-IT" b="1" dirty="0">
                <a:solidFill>
                  <a:srgbClr val="000000"/>
                </a:solidFill>
                <a:latin typeface="Comic Sans MS" charset="0"/>
              </a:rPr>
              <a:t>Variazione della mortalità (%)</a:t>
            </a:r>
          </a:p>
        </p:txBody>
      </p:sp>
      <p:graphicFrame>
        <p:nvGraphicFramePr>
          <p:cNvPr id="15419" name="Group 59"/>
          <p:cNvGraphicFramePr>
            <a:graphicFrameLocks noGrp="1"/>
          </p:cNvGraphicFramePr>
          <p:nvPr>
            <p:ph type="tbl" idx="1"/>
          </p:nvPr>
        </p:nvGraphicFramePr>
        <p:xfrm>
          <a:off x="252095" y="1176443"/>
          <a:ext cx="9495579" cy="5929485"/>
        </p:xfrm>
        <a:graphic>
          <a:graphicData uri="http://schemas.openxmlformats.org/drawingml/2006/table">
            <a:tbl>
              <a:tblPr/>
              <a:tblGrid>
                <a:gridCol w="2373895"/>
                <a:gridCol w="2001005"/>
                <a:gridCol w="1955486"/>
                <a:gridCol w="3165193"/>
              </a:tblGrid>
              <a:tr h="125522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it-IT" sz="3100" b="1" i="0" u="none" strike="noStrike" cap="none" normalizeH="0" baseline="0">
                          <a:ln>
                            <a:noFill/>
                          </a:ln>
                          <a:solidFill>
                            <a:schemeClr val="tx1"/>
                          </a:solidFill>
                          <a:effectLst>
                            <a:outerShdw blurRad="38100" dist="38100" dir="2700000" algn="tl">
                              <a:srgbClr val="000000"/>
                            </a:outerShdw>
                          </a:effectLst>
                          <a:latin typeface="Comic Sans MS" charset="0"/>
                          <a:ea typeface="ＭＳ Ｐゴシック" charset="0"/>
                        </a:rPr>
                        <a:t>Anni</a:t>
                      </a:r>
                    </a:p>
                  </a:txBody>
                  <a:tcPr marL="100838" marR="100838" marT="50419" marB="504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it-IT" sz="3100" b="1" i="0" u="none" strike="noStrike" cap="none" normalizeH="0" baseline="0">
                          <a:ln>
                            <a:noFill/>
                          </a:ln>
                          <a:solidFill>
                            <a:schemeClr val="tx1"/>
                          </a:solidFill>
                          <a:effectLst>
                            <a:outerShdw blurRad="38100" dist="38100" dir="2700000" algn="tl">
                              <a:srgbClr val="000000"/>
                            </a:outerShdw>
                          </a:effectLst>
                          <a:latin typeface="Comic Sans MS" charset="0"/>
                          <a:ea typeface="ＭＳ Ｐゴシック" charset="0"/>
                        </a:rPr>
                        <a:t>Malattie Infettive</a:t>
                      </a:r>
                    </a:p>
                  </a:txBody>
                  <a:tcPr marL="100838" marR="100838" marT="50419" marB="504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it-IT" sz="3100" b="1" i="0" u="none" strike="noStrike" cap="none" normalizeH="0" baseline="0">
                          <a:ln>
                            <a:noFill/>
                          </a:ln>
                          <a:solidFill>
                            <a:schemeClr val="bg2"/>
                          </a:solidFill>
                          <a:effectLst>
                            <a:outerShdw blurRad="38100" dist="38100" dir="2700000" algn="tl">
                              <a:srgbClr val="000000"/>
                            </a:outerShdw>
                          </a:effectLst>
                          <a:latin typeface="Comic Sans MS" charset="0"/>
                          <a:ea typeface="ＭＳ Ｐゴシック" charset="0"/>
                        </a:rPr>
                        <a:t>Tumori</a:t>
                      </a:r>
                    </a:p>
                  </a:txBody>
                  <a:tcPr marL="100838" marR="100838" marT="50419" marB="504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it-IT" sz="3100" b="1" i="0" u="none" strike="noStrike" cap="none" normalizeH="0" baseline="0">
                          <a:ln>
                            <a:noFill/>
                          </a:ln>
                          <a:solidFill>
                            <a:srgbClr val="CC3300"/>
                          </a:solidFill>
                          <a:effectLst>
                            <a:outerShdw blurRad="38100" dist="38100" dir="2700000" algn="tl">
                              <a:srgbClr val="000000"/>
                            </a:outerShdw>
                          </a:effectLst>
                          <a:latin typeface="Comic Sans MS" charset="0"/>
                          <a:ea typeface="ＭＳ Ｐゴシック" charset="0"/>
                        </a:rPr>
                        <a:t>Malattie Cardiovascolari</a:t>
                      </a:r>
                    </a:p>
                  </a:txBody>
                  <a:tcPr marL="100838" marR="100838" marT="50419" marB="504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r>
              <a:tr h="77029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it-IT" sz="3100" b="1" i="0" u="none" strike="noStrike" cap="none" normalizeH="0" baseline="0">
                          <a:ln>
                            <a:noFill/>
                          </a:ln>
                          <a:solidFill>
                            <a:schemeClr val="tx1"/>
                          </a:solidFill>
                          <a:effectLst>
                            <a:outerShdw blurRad="38100" dist="38100" dir="2700000" algn="tl">
                              <a:srgbClr val="000000"/>
                            </a:outerShdw>
                          </a:effectLst>
                          <a:latin typeface="Comic Sans MS" charset="0"/>
                          <a:ea typeface="ＭＳ Ｐゴシック" charset="0"/>
                        </a:rPr>
                        <a:t>1901-10</a:t>
                      </a:r>
                    </a:p>
                  </a:txBody>
                  <a:tcPr marL="100838" marR="100838" marT="50419" marB="504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it-IT" sz="3100" b="1" i="0" u="none" strike="noStrike" cap="none" normalizeH="0" baseline="0">
                          <a:ln>
                            <a:noFill/>
                          </a:ln>
                          <a:solidFill>
                            <a:schemeClr val="tx1"/>
                          </a:solidFill>
                          <a:effectLst>
                            <a:outerShdw blurRad="38100" dist="38100" dir="2700000" algn="tl">
                              <a:srgbClr val="000000"/>
                            </a:outerShdw>
                          </a:effectLst>
                          <a:latin typeface="Comic Sans MS" charset="0"/>
                          <a:ea typeface="ＭＳ Ｐゴシック" charset="0"/>
                        </a:rPr>
                        <a:t>15,9</a:t>
                      </a:r>
                    </a:p>
                  </a:txBody>
                  <a:tcPr marL="100838" marR="100838" marT="50419" marB="504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it-IT" sz="3100" b="1" i="0" u="none" strike="noStrike" cap="none" normalizeH="0" baseline="0">
                          <a:ln>
                            <a:noFill/>
                          </a:ln>
                          <a:solidFill>
                            <a:schemeClr val="bg2"/>
                          </a:solidFill>
                          <a:effectLst>
                            <a:outerShdw blurRad="38100" dist="38100" dir="2700000" algn="tl">
                              <a:srgbClr val="000000"/>
                            </a:outerShdw>
                          </a:effectLst>
                          <a:latin typeface="Comic Sans MS" charset="0"/>
                          <a:ea typeface="ＭＳ Ｐゴシック" charset="0"/>
                        </a:rPr>
                        <a:t>2,9</a:t>
                      </a:r>
                    </a:p>
                  </a:txBody>
                  <a:tcPr marL="100838" marR="100838" marT="50419" marB="504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it-IT" sz="3100" b="1" i="0" u="none" strike="noStrike" cap="none" normalizeH="0" baseline="0">
                          <a:ln>
                            <a:noFill/>
                          </a:ln>
                          <a:solidFill>
                            <a:srgbClr val="CC3300"/>
                          </a:solidFill>
                          <a:effectLst>
                            <a:outerShdw blurRad="38100" dist="38100" dir="2700000" algn="tl">
                              <a:srgbClr val="000000"/>
                            </a:outerShdw>
                          </a:effectLst>
                          <a:latin typeface="Comic Sans MS" charset="0"/>
                          <a:ea typeface="ＭＳ Ｐゴシック" charset="0"/>
                        </a:rPr>
                        <a:t>9,6</a:t>
                      </a:r>
                    </a:p>
                  </a:txBody>
                  <a:tcPr marL="100838" marR="100838" marT="50419" marB="504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r>
              <a:tr h="78079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it-IT" sz="3100" b="1" i="0" u="none" strike="noStrike" cap="none" normalizeH="0" baseline="0">
                          <a:ln>
                            <a:noFill/>
                          </a:ln>
                          <a:solidFill>
                            <a:schemeClr val="tx1"/>
                          </a:solidFill>
                          <a:effectLst>
                            <a:outerShdw blurRad="38100" dist="38100" dir="2700000" algn="tl">
                              <a:srgbClr val="000000"/>
                            </a:outerShdw>
                          </a:effectLst>
                          <a:latin typeface="Comic Sans MS" charset="0"/>
                          <a:ea typeface="ＭＳ Ｐゴシック" charset="0"/>
                        </a:rPr>
                        <a:t>1921-30</a:t>
                      </a:r>
                    </a:p>
                  </a:txBody>
                  <a:tcPr marL="100838" marR="100838" marT="50419" marB="504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it-IT" sz="3100" b="1" i="0" u="none" strike="noStrike" cap="none" normalizeH="0" baseline="0">
                          <a:ln>
                            <a:noFill/>
                          </a:ln>
                          <a:solidFill>
                            <a:schemeClr val="tx1"/>
                          </a:solidFill>
                          <a:effectLst>
                            <a:outerShdw blurRad="38100" dist="38100" dir="2700000" algn="tl">
                              <a:srgbClr val="000000"/>
                            </a:outerShdw>
                          </a:effectLst>
                          <a:latin typeface="Comic Sans MS" charset="0"/>
                          <a:ea typeface="ＭＳ Ｐゴシック" charset="0"/>
                        </a:rPr>
                        <a:t>15,8</a:t>
                      </a:r>
                    </a:p>
                  </a:txBody>
                  <a:tcPr marL="100838" marR="100838" marT="50419" marB="504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it-IT" sz="3100" b="1" i="0" u="none" strike="noStrike" cap="none" normalizeH="0" baseline="0">
                          <a:ln>
                            <a:noFill/>
                          </a:ln>
                          <a:solidFill>
                            <a:schemeClr val="bg2"/>
                          </a:solidFill>
                          <a:effectLst>
                            <a:outerShdw blurRad="38100" dist="38100" dir="2700000" algn="tl">
                              <a:srgbClr val="000000"/>
                            </a:outerShdw>
                          </a:effectLst>
                          <a:latin typeface="Comic Sans MS" charset="0"/>
                          <a:ea typeface="ＭＳ Ｐゴシック" charset="0"/>
                        </a:rPr>
                        <a:t>4,0</a:t>
                      </a:r>
                    </a:p>
                  </a:txBody>
                  <a:tcPr marL="100838" marR="100838" marT="50419" marB="504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it-IT" sz="3100" b="1" i="0" u="none" strike="noStrike" cap="none" normalizeH="0" baseline="0">
                          <a:ln>
                            <a:noFill/>
                          </a:ln>
                          <a:solidFill>
                            <a:srgbClr val="CC3300"/>
                          </a:solidFill>
                          <a:effectLst>
                            <a:outerShdw blurRad="38100" dist="38100" dir="2700000" algn="tl">
                              <a:srgbClr val="000000"/>
                            </a:outerShdw>
                          </a:effectLst>
                          <a:latin typeface="Comic Sans MS" charset="0"/>
                          <a:ea typeface="ＭＳ Ｐゴシック" charset="0"/>
                        </a:rPr>
                        <a:t>11,6</a:t>
                      </a:r>
                    </a:p>
                  </a:txBody>
                  <a:tcPr marL="100838" marR="100838" marT="50419" marB="504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r>
              <a:tr h="77904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it-IT" sz="3100" b="1" i="0" u="none" strike="noStrike" cap="none" normalizeH="0" baseline="0">
                          <a:ln>
                            <a:noFill/>
                          </a:ln>
                          <a:solidFill>
                            <a:schemeClr val="tx1"/>
                          </a:solidFill>
                          <a:effectLst>
                            <a:outerShdw blurRad="38100" dist="38100" dir="2700000" algn="tl">
                              <a:srgbClr val="000000"/>
                            </a:outerShdw>
                          </a:effectLst>
                          <a:latin typeface="Comic Sans MS" charset="0"/>
                          <a:ea typeface="ＭＳ Ｐゴシック" charset="0"/>
                        </a:rPr>
                        <a:t>1941-50</a:t>
                      </a:r>
                    </a:p>
                  </a:txBody>
                  <a:tcPr marL="100838" marR="100838" marT="50419" marB="504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it-IT" sz="3100" b="1" i="0" u="none" strike="noStrike" cap="none" normalizeH="0" baseline="0">
                          <a:ln>
                            <a:noFill/>
                          </a:ln>
                          <a:solidFill>
                            <a:schemeClr val="tx1"/>
                          </a:solidFill>
                          <a:effectLst>
                            <a:outerShdw blurRad="38100" dist="38100" dir="2700000" algn="tl">
                              <a:srgbClr val="000000"/>
                            </a:outerShdw>
                          </a:effectLst>
                          <a:latin typeface="Comic Sans MS" charset="0"/>
                          <a:ea typeface="ＭＳ Ｐゴシック" charset="0"/>
                        </a:rPr>
                        <a:t>10,6</a:t>
                      </a:r>
                    </a:p>
                  </a:txBody>
                  <a:tcPr marL="100838" marR="100838" marT="50419" marB="504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it-IT" sz="3100" b="1" i="0" u="none" strike="noStrike" cap="none" normalizeH="0" baseline="0">
                          <a:ln>
                            <a:noFill/>
                          </a:ln>
                          <a:solidFill>
                            <a:schemeClr val="bg2"/>
                          </a:solidFill>
                          <a:effectLst>
                            <a:outerShdw blurRad="38100" dist="38100" dir="2700000" algn="tl">
                              <a:srgbClr val="000000"/>
                            </a:outerShdw>
                          </a:effectLst>
                          <a:latin typeface="Comic Sans MS" charset="0"/>
                          <a:ea typeface="ＭＳ Ｐゴシック" charset="0"/>
                        </a:rPr>
                        <a:t>7,8</a:t>
                      </a:r>
                    </a:p>
                  </a:txBody>
                  <a:tcPr marL="100838" marR="100838" marT="50419" marB="504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it-IT" sz="3100" b="1" i="0" u="none" strike="noStrike" cap="none" normalizeH="0" baseline="0">
                          <a:ln>
                            <a:noFill/>
                          </a:ln>
                          <a:solidFill>
                            <a:srgbClr val="CC3300"/>
                          </a:solidFill>
                          <a:effectLst>
                            <a:outerShdw blurRad="38100" dist="38100" dir="2700000" algn="tl">
                              <a:srgbClr val="000000"/>
                            </a:outerShdw>
                          </a:effectLst>
                          <a:latin typeface="Comic Sans MS" charset="0"/>
                          <a:ea typeface="ＭＳ Ｐゴシック" charset="0"/>
                        </a:rPr>
                        <a:t>17,3</a:t>
                      </a:r>
                    </a:p>
                  </a:txBody>
                  <a:tcPr marL="100838" marR="100838" marT="50419" marB="504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r>
              <a:tr h="78079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it-IT" sz="3100" b="1" i="0" u="none" strike="noStrike" cap="none" normalizeH="0" baseline="0">
                          <a:ln>
                            <a:noFill/>
                          </a:ln>
                          <a:solidFill>
                            <a:schemeClr val="tx1"/>
                          </a:solidFill>
                          <a:effectLst>
                            <a:outerShdw blurRad="38100" dist="38100" dir="2700000" algn="tl">
                              <a:srgbClr val="000000"/>
                            </a:outerShdw>
                          </a:effectLst>
                          <a:latin typeface="Comic Sans MS" charset="0"/>
                          <a:ea typeface="ＭＳ Ｐゴシック" charset="0"/>
                        </a:rPr>
                        <a:t>1961</a:t>
                      </a:r>
                    </a:p>
                  </a:txBody>
                  <a:tcPr marL="100838" marR="100838" marT="50419" marB="504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it-IT" sz="3100" b="1" i="0" u="none" strike="noStrike" cap="none" normalizeH="0" baseline="0">
                          <a:ln>
                            <a:noFill/>
                          </a:ln>
                          <a:solidFill>
                            <a:schemeClr val="tx1"/>
                          </a:solidFill>
                          <a:effectLst>
                            <a:outerShdw blurRad="38100" dist="38100" dir="2700000" algn="tl">
                              <a:srgbClr val="000000"/>
                            </a:outerShdw>
                          </a:effectLst>
                          <a:latin typeface="Comic Sans MS" charset="0"/>
                          <a:ea typeface="ＭＳ Ｐゴシック" charset="0"/>
                        </a:rPr>
                        <a:t>2,8</a:t>
                      </a:r>
                    </a:p>
                  </a:txBody>
                  <a:tcPr marL="100838" marR="100838" marT="50419" marB="504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it-IT" sz="3100" b="1" i="0" u="none" strike="noStrike" cap="none" normalizeH="0" baseline="0">
                          <a:ln>
                            <a:noFill/>
                          </a:ln>
                          <a:solidFill>
                            <a:schemeClr val="bg2"/>
                          </a:solidFill>
                          <a:effectLst>
                            <a:outerShdw blurRad="38100" dist="38100" dir="2700000" algn="tl">
                              <a:srgbClr val="000000"/>
                            </a:outerShdw>
                          </a:effectLst>
                          <a:latin typeface="Comic Sans MS" charset="0"/>
                          <a:ea typeface="ＭＳ Ｐゴシック" charset="0"/>
                        </a:rPr>
                        <a:t>16,6</a:t>
                      </a:r>
                    </a:p>
                  </a:txBody>
                  <a:tcPr marL="100838" marR="100838" marT="50419" marB="504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it-IT" sz="3100" b="1" i="0" u="none" strike="noStrike" cap="none" normalizeH="0" baseline="0">
                          <a:ln>
                            <a:noFill/>
                          </a:ln>
                          <a:solidFill>
                            <a:srgbClr val="CC3300"/>
                          </a:solidFill>
                          <a:effectLst>
                            <a:outerShdw blurRad="38100" dist="38100" dir="2700000" algn="tl">
                              <a:srgbClr val="000000"/>
                            </a:outerShdw>
                          </a:effectLst>
                          <a:latin typeface="Comic Sans MS" charset="0"/>
                          <a:ea typeface="ＭＳ Ｐゴシック" charset="0"/>
                        </a:rPr>
                        <a:t>30,4</a:t>
                      </a:r>
                    </a:p>
                  </a:txBody>
                  <a:tcPr marL="100838" marR="100838" marT="50419" marB="504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r>
              <a:tr h="782545">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it-IT" sz="3100" b="1" i="0" u="none" strike="noStrike" cap="none" normalizeH="0" baseline="0">
                          <a:ln>
                            <a:noFill/>
                          </a:ln>
                          <a:solidFill>
                            <a:schemeClr val="tx1"/>
                          </a:solidFill>
                          <a:effectLst>
                            <a:outerShdw blurRad="38100" dist="38100" dir="2700000" algn="tl">
                              <a:srgbClr val="000000"/>
                            </a:outerShdw>
                          </a:effectLst>
                          <a:latin typeface="Comic Sans MS" charset="0"/>
                          <a:ea typeface="ＭＳ Ｐゴシック" charset="0"/>
                        </a:rPr>
                        <a:t>1981</a:t>
                      </a:r>
                    </a:p>
                  </a:txBody>
                  <a:tcPr marL="100838" marR="100838" marT="50419" marB="504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it-IT" sz="3100" b="1" i="0" u="none" strike="noStrike" cap="none" normalizeH="0" baseline="0">
                          <a:ln>
                            <a:noFill/>
                          </a:ln>
                          <a:solidFill>
                            <a:schemeClr val="tx1"/>
                          </a:solidFill>
                          <a:effectLst>
                            <a:outerShdw blurRad="38100" dist="38100" dir="2700000" algn="tl">
                              <a:srgbClr val="000000"/>
                            </a:outerShdw>
                          </a:effectLst>
                          <a:latin typeface="Comic Sans MS" charset="0"/>
                          <a:ea typeface="ＭＳ Ｐゴシック" charset="0"/>
                        </a:rPr>
                        <a:t>0,6</a:t>
                      </a:r>
                    </a:p>
                  </a:txBody>
                  <a:tcPr marL="100838" marR="100838" marT="50419" marB="504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it-IT" sz="3100" b="1" i="0" u="none" strike="noStrike" cap="none" normalizeH="0" baseline="0">
                          <a:ln>
                            <a:noFill/>
                          </a:ln>
                          <a:solidFill>
                            <a:schemeClr val="bg2"/>
                          </a:solidFill>
                          <a:effectLst>
                            <a:outerShdw blurRad="38100" dist="38100" dir="2700000" algn="tl">
                              <a:srgbClr val="000000"/>
                            </a:outerShdw>
                          </a:effectLst>
                          <a:latin typeface="Comic Sans MS" charset="0"/>
                          <a:ea typeface="ＭＳ Ｐゴシック" charset="0"/>
                        </a:rPr>
                        <a:t>22,8</a:t>
                      </a:r>
                    </a:p>
                  </a:txBody>
                  <a:tcPr marL="100838" marR="100838" marT="50419" marB="504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it-IT" sz="3100" b="1" i="0" u="none" strike="noStrike" cap="none" normalizeH="0" baseline="0">
                          <a:ln>
                            <a:noFill/>
                          </a:ln>
                          <a:solidFill>
                            <a:srgbClr val="CC3300"/>
                          </a:solidFill>
                          <a:effectLst>
                            <a:outerShdw blurRad="38100" dist="38100" dir="2700000" algn="tl">
                              <a:srgbClr val="000000"/>
                            </a:outerShdw>
                          </a:effectLst>
                          <a:latin typeface="Comic Sans MS" charset="0"/>
                          <a:ea typeface="ＭＳ Ｐゴシック" charset="0"/>
                        </a:rPr>
                        <a:t>47,4</a:t>
                      </a:r>
                    </a:p>
                  </a:txBody>
                  <a:tcPr marL="100838" marR="100838" marT="50419" marB="504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r>
              <a:tr h="78079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it-IT" sz="3100" b="1" i="0" u="none" strike="noStrike" cap="none" normalizeH="0" baseline="0">
                          <a:ln>
                            <a:noFill/>
                          </a:ln>
                          <a:solidFill>
                            <a:schemeClr val="tx1"/>
                          </a:solidFill>
                          <a:effectLst>
                            <a:outerShdw blurRad="38100" dist="38100" dir="2700000" algn="tl">
                              <a:srgbClr val="000000"/>
                            </a:outerShdw>
                          </a:effectLst>
                          <a:latin typeface="Comic Sans MS" charset="0"/>
                          <a:ea typeface="ＭＳ Ｐゴシック" charset="0"/>
                        </a:rPr>
                        <a:t>1991</a:t>
                      </a:r>
                    </a:p>
                  </a:txBody>
                  <a:tcPr marL="100838" marR="100838" marT="50419" marB="504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it-IT" sz="3100" b="1" i="0" u="none" strike="noStrike" cap="none" normalizeH="0" baseline="0">
                          <a:ln>
                            <a:noFill/>
                          </a:ln>
                          <a:solidFill>
                            <a:schemeClr val="tx1"/>
                          </a:solidFill>
                          <a:effectLst>
                            <a:outerShdw blurRad="38100" dist="38100" dir="2700000" algn="tl">
                              <a:srgbClr val="000000"/>
                            </a:outerShdw>
                          </a:effectLst>
                          <a:latin typeface="Comic Sans MS" charset="0"/>
                          <a:ea typeface="ＭＳ Ｐゴシック" charset="0"/>
                        </a:rPr>
                        <a:t>0,4</a:t>
                      </a:r>
                    </a:p>
                  </a:txBody>
                  <a:tcPr marL="100838" marR="100838" marT="50419" marB="504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it-IT" sz="3100" b="1" i="0" u="none" strike="noStrike" cap="none" normalizeH="0" baseline="0">
                          <a:ln>
                            <a:noFill/>
                          </a:ln>
                          <a:solidFill>
                            <a:schemeClr val="bg2"/>
                          </a:solidFill>
                          <a:effectLst>
                            <a:outerShdw blurRad="38100" dist="38100" dir="2700000" algn="tl">
                              <a:srgbClr val="000000"/>
                            </a:outerShdw>
                          </a:effectLst>
                          <a:latin typeface="Comic Sans MS" charset="0"/>
                          <a:ea typeface="ＭＳ Ｐゴシック" charset="0"/>
                        </a:rPr>
                        <a:t>27,3</a:t>
                      </a:r>
                    </a:p>
                  </a:txBody>
                  <a:tcPr marL="100838" marR="100838" marT="50419" marB="504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it-IT" sz="3100" b="1" i="0" u="none" strike="noStrike" cap="none" normalizeH="0" baseline="0">
                          <a:ln>
                            <a:noFill/>
                          </a:ln>
                          <a:solidFill>
                            <a:srgbClr val="CC3300"/>
                          </a:solidFill>
                          <a:effectLst>
                            <a:outerShdw blurRad="38100" dist="38100" dir="2700000" algn="tl">
                              <a:srgbClr val="000000"/>
                            </a:outerShdw>
                          </a:effectLst>
                          <a:latin typeface="Comic Sans MS" charset="0"/>
                          <a:ea typeface="ＭＳ Ｐゴシック" charset="0"/>
                        </a:rPr>
                        <a:t>43,5</a:t>
                      </a:r>
                    </a:p>
                  </a:txBody>
                  <a:tcPr marL="100838" marR="100838" marT="50419" marB="504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r>
            </a:tbl>
          </a:graphicData>
        </a:graphic>
      </p:graphicFrame>
    </p:spTree>
    <p:extLst>
      <p:ext uri="{BB962C8B-B14F-4D97-AF65-F5344CB8AC3E}">
        <p14:creationId xmlns:p14="http://schemas.microsoft.com/office/powerpoint/2010/main" val="3974236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081260" cy="755904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81355" y="161542"/>
            <a:ext cx="9715500" cy="72390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82116" y="162306"/>
            <a:ext cx="9714230" cy="7237730"/>
          </a:xfrm>
          <a:custGeom>
            <a:avLst/>
            <a:gdLst/>
            <a:ahLst/>
            <a:cxnLst/>
            <a:rect l="l" t="t" r="r" b="b"/>
            <a:pathLst>
              <a:path w="9714230" h="7237730">
                <a:moveTo>
                  <a:pt x="854532" y="0"/>
                </a:moveTo>
                <a:lnTo>
                  <a:pt x="9713976" y="0"/>
                </a:lnTo>
                <a:lnTo>
                  <a:pt x="9713976" y="6382943"/>
                </a:lnTo>
                <a:lnTo>
                  <a:pt x="9712623" y="6431434"/>
                </a:lnTo>
                <a:lnTo>
                  <a:pt x="9708613" y="6479216"/>
                </a:lnTo>
                <a:lnTo>
                  <a:pt x="9702017" y="6526215"/>
                </a:lnTo>
                <a:lnTo>
                  <a:pt x="9692909" y="6572361"/>
                </a:lnTo>
                <a:lnTo>
                  <a:pt x="9681359" y="6617581"/>
                </a:lnTo>
                <a:lnTo>
                  <a:pt x="9667441" y="6661802"/>
                </a:lnTo>
                <a:lnTo>
                  <a:pt x="9651226" y="6704954"/>
                </a:lnTo>
                <a:lnTo>
                  <a:pt x="9632787" y="6746962"/>
                </a:lnTo>
                <a:lnTo>
                  <a:pt x="9612195" y="6787756"/>
                </a:lnTo>
                <a:lnTo>
                  <a:pt x="9589523" y="6827264"/>
                </a:lnTo>
                <a:lnTo>
                  <a:pt x="9564842" y="6865412"/>
                </a:lnTo>
                <a:lnTo>
                  <a:pt x="9538226" y="6902129"/>
                </a:lnTo>
                <a:lnTo>
                  <a:pt x="9509746" y="6937344"/>
                </a:lnTo>
                <a:lnTo>
                  <a:pt x="9479474" y="6970982"/>
                </a:lnTo>
                <a:lnTo>
                  <a:pt x="9447482" y="7002974"/>
                </a:lnTo>
                <a:lnTo>
                  <a:pt x="9413844" y="7033246"/>
                </a:lnTo>
                <a:lnTo>
                  <a:pt x="9378629" y="7061726"/>
                </a:lnTo>
                <a:lnTo>
                  <a:pt x="9341912" y="7088342"/>
                </a:lnTo>
                <a:lnTo>
                  <a:pt x="9303764" y="7113023"/>
                </a:lnTo>
                <a:lnTo>
                  <a:pt x="9264256" y="7135695"/>
                </a:lnTo>
                <a:lnTo>
                  <a:pt x="9223462" y="7156287"/>
                </a:lnTo>
                <a:lnTo>
                  <a:pt x="9181454" y="7174726"/>
                </a:lnTo>
                <a:lnTo>
                  <a:pt x="9138302" y="7190941"/>
                </a:lnTo>
                <a:lnTo>
                  <a:pt x="9094081" y="7204859"/>
                </a:lnTo>
                <a:lnTo>
                  <a:pt x="9048861" y="7216409"/>
                </a:lnTo>
                <a:lnTo>
                  <a:pt x="9002715" y="7225517"/>
                </a:lnTo>
                <a:lnTo>
                  <a:pt x="8955716" y="7232113"/>
                </a:lnTo>
                <a:lnTo>
                  <a:pt x="8907934" y="7236123"/>
                </a:lnTo>
                <a:lnTo>
                  <a:pt x="8859443" y="7237476"/>
                </a:lnTo>
                <a:lnTo>
                  <a:pt x="0" y="7237476"/>
                </a:lnTo>
                <a:lnTo>
                  <a:pt x="0" y="854532"/>
                </a:lnTo>
                <a:lnTo>
                  <a:pt x="1352" y="806041"/>
                </a:lnTo>
                <a:lnTo>
                  <a:pt x="5362" y="758259"/>
                </a:lnTo>
                <a:lnTo>
                  <a:pt x="11958" y="711260"/>
                </a:lnTo>
                <a:lnTo>
                  <a:pt x="21066" y="665114"/>
                </a:lnTo>
                <a:lnTo>
                  <a:pt x="32616" y="619894"/>
                </a:lnTo>
                <a:lnTo>
                  <a:pt x="46534" y="575673"/>
                </a:lnTo>
                <a:lnTo>
                  <a:pt x="62749" y="532521"/>
                </a:lnTo>
                <a:lnTo>
                  <a:pt x="81188" y="490513"/>
                </a:lnTo>
                <a:lnTo>
                  <a:pt x="101780" y="449719"/>
                </a:lnTo>
                <a:lnTo>
                  <a:pt x="124452" y="410211"/>
                </a:lnTo>
                <a:lnTo>
                  <a:pt x="149133" y="372063"/>
                </a:lnTo>
                <a:lnTo>
                  <a:pt x="175749" y="335346"/>
                </a:lnTo>
                <a:lnTo>
                  <a:pt x="204229" y="300131"/>
                </a:lnTo>
                <a:lnTo>
                  <a:pt x="234501" y="266493"/>
                </a:lnTo>
                <a:lnTo>
                  <a:pt x="266493" y="234501"/>
                </a:lnTo>
                <a:lnTo>
                  <a:pt x="300131" y="204229"/>
                </a:lnTo>
                <a:lnTo>
                  <a:pt x="335346" y="175749"/>
                </a:lnTo>
                <a:lnTo>
                  <a:pt x="372063" y="149133"/>
                </a:lnTo>
                <a:lnTo>
                  <a:pt x="410211" y="124452"/>
                </a:lnTo>
                <a:lnTo>
                  <a:pt x="449719" y="101780"/>
                </a:lnTo>
                <a:lnTo>
                  <a:pt x="490513" y="81188"/>
                </a:lnTo>
                <a:lnTo>
                  <a:pt x="532521" y="62749"/>
                </a:lnTo>
                <a:lnTo>
                  <a:pt x="575673" y="46534"/>
                </a:lnTo>
                <a:lnTo>
                  <a:pt x="619894" y="32616"/>
                </a:lnTo>
                <a:lnTo>
                  <a:pt x="665114" y="21066"/>
                </a:lnTo>
                <a:lnTo>
                  <a:pt x="711260" y="11958"/>
                </a:lnTo>
                <a:lnTo>
                  <a:pt x="758259" y="5362"/>
                </a:lnTo>
                <a:lnTo>
                  <a:pt x="806041" y="1352"/>
                </a:lnTo>
                <a:lnTo>
                  <a:pt x="854532" y="0"/>
                </a:lnTo>
                <a:close/>
              </a:path>
            </a:pathLst>
          </a:custGeom>
          <a:ln w="10668">
            <a:solidFill>
              <a:srgbClr val="898989"/>
            </a:solidFill>
          </a:ln>
        </p:spPr>
        <p:txBody>
          <a:bodyPr wrap="square" lIns="0" tIns="0" rIns="0" bIns="0" rtlCol="0"/>
          <a:lstStyle/>
          <a:p>
            <a:endParaRPr/>
          </a:p>
        </p:txBody>
      </p:sp>
      <p:sp>
        <p:nvSpPr>
          <p:cNvPr id="5" name="object 5"/>
          <p:cNvSpPr/>
          <p:nvPr/>
        </p:nvSpPr>
        <p:spPr>
          <a:xfrm>
            <a:off x="633983" y="1566672"/>
            <a:ext cx="8851392" cy="3962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49223" y="1574292"/>
            <a:ext cx="8821420" cy="0"/>
          </a:xfrm>
          <a:custGeom>
            <a:avLst/>
            <a:gdLst/>
            <a:ahLst/>
            <a:cxnLst/>
            <a:rect l="l" t="t" r="r" b="b"/>
            <a:pathLst>
              <a:path w="8821420">
                <a:moveTo>
                  <a:pt x="0" y="0"/>
                </a:moveTo>
                <a:lnTo>
                  <a:pt x="8820912" y="0"/>
                </a:lnTo>
              </a:path>
            </a:pathLst>
          </a:custGeom>
          <a:ln w="9144">
            <a:solidFill>
              <a:srgbClr val="F07F09"/>
            </a:solidFill>
          </a:ln>
        </p:spPr>
        <p:txBody>
          <a:bodyPr wrap="square" lIns="0" tIns="0" rIns="0" bIns="0" rtlCol="0"/>
          <a:lstStyle/>
          <a:p>
            <a:endParaRPr/>
          </a:p>
        </p:txBody>
      </p:sp>
      <p:sp>
        <p:nvSpPr>
          <p:cNvPr id="7" name="object 7"/>
          <p:cNvSpPr/>
          <p:nvPr/>
        </p:nvSpPr>
        <p:spPr>
          <a:xfrm>
            <a:off x="0" y="1242060"/>
            <a:ext cx="10081259" cy="6316979"/>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603504" y="147828"/>
            <a:ext cx="8927592" cy="870203"/>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2580132" y="1399032"/>
            <a:ext cx="1592580" cy="1427988"/>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761" y="1160526"/>
            <a:ext cx="10080625" cy="0"/>
          </a:xfrm>
          <a:custGeom>
            <a:avLst/>
            <a:gdLst/>
            <a:ahLst/>
            <a:cxnLst/>
            <a:rect l="l" t="t" r="r" b="b"/>
            <a:pathLst>
              <a:path w="10080625">
                <a:moveTo>
                  <a:pt x="0" y="0"/>
                </a:moveTo>
                <a:lnTo>
                  <a:pt x="10080625" y="0"/>
                </a:lnTo>
              </a:path>
            </a:pathLst>
          </a:custGeom>
          <a:ln w="28956">
            <a:solidFill>
              <a:srgbClr val="FFC000"/>
            </a:solidFill>
          </a:ln>
        </p:spPr>
        <p:txBody>
          <a:bodyPr wrap="square" lIns="0" tIns="0" rIns="0" bIns="0" rtlCol="0"/>
          <a:lstStyle/>
          <a:p>
            <a:endParaRPr/>
          </a:p>
        </p:txBody>
      </p:sp>
      <p:sp>
        <p:nvSpPr>
          <p:cNvPr id="11" name="object 11"/>
          <p:cNvSpPr txBox="1"/>
          <p:nvPr/>
        </p:nvSpPr>
        <p:spPr>
          <a:xfrm>
            <a:off x="2269858" y="2840126"/>
            <a:ext cx="3492500" cy="497840"/>
          </a:xfrm>
          <a:prstGeom prst="rect">
            <a:avLst/>
          </a:prstGeom>
        </p:spPr>
        <p:txBody>
          <a:bodyPr vert="horz" wrap="square" lIns="0" tIns="12065" rIns="0" bIns="0" rtlCol="0">
            <a:spAutoFit/>
          </a:bodyPr>
          <a:lstStyle/>
          <a:p>
            <a:pPr marL="12700">
              <a:lnSpc>
                <a:spcPct val="100000"/>
              </a:lnSpc>
              <a:spcBef>
                <a:spcPts val="95"/>
              </a:spcBef>
              <a:tabLst>
                <a:tab pos="2234565" algn="l"/>
              </a:tabLst>
            </a:pPr>
            <a:r>
              <a:rPr sz="3100" spc="-85" dirty="0">
                <a:latin typeface="Arial"/>
                <a:cs typeface="Arial"/>
              </a:rPr>
              <a:t>I</a:t>
            </a:r>
            <a:r>
              <a:rPr sz="3100" spc="-95" dirty="0">
                <a:latin typeface="Arial"/>
                <a:cs typeface="Arial"/>
              </a:rPr>
              <a:t>p</a:t>
            </a:r>
            <a:r>
              <a:rPr sz="3100" spc="-190" dirty="0">
                <a:latin typeface="Arial"/>
                <a:cs typeface="Arial"/>
              </a:rPr>
              <a:t>e</a:t>
            </a:r>
            <a:r>
              <a:rPr sz="3100" spc="45" dirty="0">
                <a:latin typeface="Arial"/>
                <a:cs typeface="Arial"/>
              </a:rPr>
              <a:t>r</a:t>
            </a:r>
            <a:r>
              <a:rPr sz="3100" spc="130" dirty="0">
                <a:latin typeface="Arial"/>
                <a:cs typeface="Arial"/>
              </a:rPr>
              <a:t>t</a:t>
            </a:r>
            <a:r>
              <a:rPr sz="3100" spc="-190" dirty="0">
                <a:latin typeface="Arial"/>
                <a:cs typeface="Arial"/>
              </a:rPr>
              <a:t>e</a:t>
            </a:r>
            <a:r>
              <a:rPr sz="3100" spc="-95" dirty="0">
                <a:latin typeface="Arial"/>
                <a:cs typeface="Arial"/>
              </a:rPr>
              <a:t>n</a:t>
            </a:r>
            <a:r>
              <a:rPr sz="3100" spc="-340" dirty="0">
                <a:latin typeface="Arial"/>
                <a:cs typeface="Arial"/>
              </a:rPr>
              <a:t>s</a:t>
            </a:r>
            <a:r>
              <a:rPr sz="3100" spc="15" dirty="0">
                <a:latin typeface="Arial"/>
                <a:cs typeface="Arial"/>
              </a:rPr>
              <a:t>i</a:t>
            </a:r>
            <a:r>
              <a:rPr sz="3100" spc="-100" dirty="0">
                <a:latin typeface="Arial"/>
                <a:cs typeface="Arial"/>
              </a:rPr>
              <a:t>o</a:t>
            </a:r>
            <a:r>
              <a:rPr sz="3100" spc="-95" dirty="0">
                <a:latin typeface="Arial"/>
                <a:cs typeface="Arial"/>
              </a:rPr>
              <a:t>n</a:t>
            </a:r>
            <a:r>
              <a:rPr sz="3100" spc="-185" dirty="0">
                <a:latin typeface="Arial"/>
                <a:cs typeface="Arial"/>
              </a:rPr>
              <a:t>e</a:t>
            </a:r>
            <a:r>
              <a:rPr sz="3100" dirty="0">
                <a:latin typeface="Arial"/>
                <a:cs typeface="Arial"/>
              </a:rPr>
              <a:t>	</a:t>
            </a:r>
            <a:r>
              <a:rPr sz="3100" spc="-335" dirty="0">
                <a:latin typeface="Arial"/>
                <a:cs typeface="Arial"/>
              </a:rPr>
              <a:t>D</a:t>
            </a:r>
            <a:r>
              <a:rPr sz="3100" spc="15" dirty="0">
                <a:latin typeface="Arial"/>
                <a:cs typeface="Arial"/>
              </a:rPr>
              <a:t>i</a:t>
            </a:r>
            <a:r>
              <a:rPr sz="3100" spc="-245" dirty="0">
                <a:latin typeface="Arial"/>
                <a:cs typeface="Arial"/>
              </a:rPr>
              <a:t>a</a:t>
            </a:r>
            <a:r>
              <a:rPr sz="3100" spc="-95" dirty="0">
                <a:latin typeface="Arial"/>
                <a:cs typeface="Arial"/>
              </a:rPr>
              <a:t>b</a:t>
            </a:r>
            <a:r>
              <a:rPr sz="3100" spc="-204" dirty="0">
                <a:latin typeface="Arial"/>
                <a:cs typeface="Arial"/>
              </a:rPr>
              <a:t>e</a:t>
            </a:r>
            <a:r>
              <a:rPr sz="3100" spc="130" dirty="0">
                <a:latin typeface="Arial"/>
                <a:cs typeface="Arial"/>
              </a:rPr>
              <a:t>t</a:t>
            </a:r>
            <a:r>
              <a:rPr sz="3100" spc="-185" dirty="0">
                <a:latin typeface="Arial"/>
                <a:cs typeface="Arial"/>
              </a:rPr>
              <a:t>e</a:t>
            </a:r>
            <a:endParaRPr sz="3100">
              <a:latin typeface="Arial"/>
              <a:cs typeface="Arial"/>
            </a:endParaRPr>
          </a:p>
        </p:txBody>
      </p:sp>
      <p:sp>
        <p:nvSpPr>
          <p:cNvPr id="12" name="object 12"/>
          <p:cNvSpPr/>
          <p:nvPr/>
        </p:nvSpPr>
        <p:spPr>
          <a:xfrm>
            <a:off x="7857743" y="1399032"/>
            <a:ext cx="2223515" cy="2612136"/>
          </a:xfrm>
          <a:prstGeom prst="rect">
            <a:avLst/>
          </a:prstGeom>
          <a:blipFill>
            <a:blip r:embed="rId8" cstate="print"/>
            <a:stretch>
              <a:fillRect/>
            </a:stretch>
          </a:blipFill>
        </p:spPr>
        <p:txBody>
          <a:bodyPr wrap="square" lIns="0" tIns="0" rIns="0" bIns="0" rtlCol="0"/>
          <a:lstStyle/>
          <a:p>
            <a:endParaRPr/>
          </a:p>
        </p:txBody>
      </p:sp>
      <p:sp>
        <p:nvSpPr>
          <p:cNvPr id="13" name="object 13"/>
          <p:cNvSpPr txBox="1">
            <a:spLocks noGrp="1"/>
          </p:cNvSpPr>
          <p:nvPr>
            <p:ph type="title"/>
          </p:nvPr>
        </p:nvSpPr>
        <p:spPr>
          <a:xfrm>
            <a:off x="6635483" y="2681376"/>
            <a:ext cx="1247140" cy="497840"/>
          </a:xfrm>
          <a:prstGeom prst="rect">
            <a:avLst/>
          </a:prstGeom>
        </p:spPr>
        <p:txBody>
          <a:bodyPr vert="horz" wrap="square" lIns="0" tIns="12065" rIns="0" bIns="0" rtlCol="0">
            <a:spAutoFit/>
          </a:bodyPr>
          <a:lstStyle/>
          <a:p>
            <a:pPr marL="12700">
              <a:lnSpc>
                <a:spcPct val="100000"/>
              </a:lnSpc>
              <a:spcBef>
                <a:spcPts val="95"/>
              </a:spcBef>
            </a:pPr>
            <a:r>
              <a:rPr sz="3100" b="0" spc="-365" dirty="0">
                <a:solidFill>
                  <a:srgbClr val="000000"/>
                </a:solidFill>
                <a:latin typeface="Arial"/>
                <a:cs typeface="Arial"/>
              </a:rPr>
              <a:t>O</a:t>
            </a:r>
            <a:r>
              <a:rPr sz="3100" b="0" spc="-95" dirty="0">
                <a:solidFill>
                  <a:srgbClr val="000000"/>
                </a:solidFill>
                <a:latin typeface="Arial"/>
                <a:cs typeface="Arial"/>
              </a:rPr>
              <a:t>b</a:t>
            </a:r>
            <a:r>
              <a:rPr sz="3100" b="0" spc="-190" dirty="0">
                <a:solidFill>
                  <a:srgbClr val="000000"/>
                </a:solidFill>
                <a:latin typeface="Arial"/>
                <a:cs typeface="Arial"/>
              </a:rPr>
              <a:t>e</a:t>
            </a:r>
            <a:r>
              <a:rPr sz="3100" b="0" spc="-340" dirty="0">
                <a:solidFill>
                  <a:srgbClr val="000000"/>
                </a:solidFill>
                <a:latin typeface="Arial"/>
                <a:cs typeface="Arial"/>
              </a:rPr>
              <a:t>s</a:t>
            </a:r>
            <a:r>
              <a:rPr sz="3100" b="0" spc="15" dirty="0">
                <a:solidFill>
                  <a:srgbClr val="000000"/>
                </a:solidFill>
                <a:latin typeface="Arial"/>
                <a:cs typeface="Arial"/>
              </a:rPr>
              <a:t>i</a:t>
            </a:r>
            <a:r>
              <a:rPr sz="3100" b="0" spc="130" dirty="0">
                <a:solidFill>
                  <a:srgbClr val="000000"/>
                </a:solidFill>
                <a:latin typeface="Arial"/>
                <a:cs typeface="Arial"/>
              </a:rPr>
              <a:t>t</a:t>
            </a:r>
            <a:r>
              <a:rPr sz="3100" b="0" spc="-245" dirty="0">
                <a:solidFill>
                  <a:srgbClr val="000000"/>
                </a:solidFill>
                <a:latin typeface="Arial"/>
                <a:cs typeface="Arial"/>
              </a:rPr>
              <a:t>à</a:t>
            </a:r>
            <a:endParaRPr sz="3100">
              <a:latin typeface="Arial"/>
              <a:cs typeface="Arial"/>
            </a:endParaRPr>
          </a:p>
        </p:txBody>
      </p:sp>
      <p:sp>
        <p:nvSpPr>
          <p:cNvPr id="14" name="object 14"/>
          <p:cNvSpPr txBox="1"/>
          <p:nvPr/>
        </p:nvSpPr>
        <p:spPr>
          <a:xfrm>
            <a:off x="8849940" y="5130962"/>
            <a:ext cx="973455" cy="497840"/>
          </a:xfrm>
          <a:prstGeom prst="rect">
            <a:avLst/>
          </a:prstGeom>
        </p:spPr>
        <p:txBody>
          <a:bodyPr vert="horz" wrap="square" lIns="0" tIns="12065" rIns="0" bIns="0" rtlCol="0">
            <a:spAutoFit/>
          </a:bodyPr>
          <a:lstStyle/>
          <a:p>
            <a:pPr marL="12700">
              <a:lnSpc>
                <a:spcPct val="100000"/>
              </a:lnSpc>
              <a:spcBef>
                <a:spcPts val="95"/>
              </a:spcBef>
            </a:pPr>
            <a:r>
              <a:rPr sz="3100" spc="-645" dirty="0">
                <a:latin typeface="Arial"/>
                <a:cs typeface="Arial"/>
              </a:rPr>
              <a:t>S</a:t>
            </a:r>
            <a:r>
              <a:rPr sz="3100" spc="170" dirty="0">
                <a:latin typeface="Arial"/>
                <a:cs typeface="Arial"/>
              </a:rPr>
              <a:t>t</a:t>
            </a:r>
            <a:r>
              <a:rPr sz="3100" spc="5" dirty="0">
                <a:latin typeface="Arial"/>
                <a:cs typeface="Arial"/>
              </a:rPr>
              <a:t>r</a:t>
            </a:r>
            <a:r>
              <a:rPr sz="3100" spc="-190" dirty="0">
                <a:latin typeface="Arial"/>
                <a:cs typeface="Arial"/>
              </a:rPr>
              <a:t>e</a:t>
            </a:r>
            <a:r>
              <a:rPr sz="3100" spc="-340" dirty="0">
                <a:latin typeface="Arial"/>
                <a:cs typeface="Arial"/>
              </a:rPr>
              <a:t>ss</a:t>
            </a:r>
            <a:endParaRPr sz="3100">
              <a:latin typeface="Arial"/>
              <a:cs typeface="Arial"/>
            </a:endParaRPr>
          </a:p>
        </p:txBody>
      </p:sp>
      <p:sp>
        <p:nvSpPr>
          <p:cNvPr id="15" name="object 15"/>
          <p:cNvSpPr/>
          <p:nvPr/>
        </p:nvSpPr>
        <p:spPr>
          <a:xfrm>
            <a:off x="198120" y="1953768"/>
            <a:ext cx="1694688" cy="1269491"/>
          </a:xfrm>
          <a:prstGeom prst="rect">
            <a:avLst/>
          </a:prstGeom>
          <a:blipFill>
            <a:blip r:embed="rId9" cstate="print"/>
            <a:stretch>
              <a:fillRect/>
            </a:stretch>
          </a:blipFill>
        </p:spPr>
        <p:txBody>
          <a:bodyPr wrap="square" lIns="0" tIns="0" rIns="0" bIns="0" rtlCol="0"/>
          <a:lstStyle/>
          <a:p>
            <a:endParaRPr/>
          </a:p>
        </p:txBody>
      </p:sp>
      <p:sp>
        <p:nvSpPr>
          <p:cNvPr id="16" name="object 16"/>
          <p:cNvSpPr txBox="1"/>
          <p:nvPr/>
        </p:nvSpPr>
        <p:spPr>
          <a:xfrm>
            <a:off x="523609" y="3316376"/>
            <a:ext cx="935355" cy="497840"/>
          </a:xfrm>
          <a:prstGeom prst="rect">
            <a:avLst/>
          </a:prstGeom>
        </p:spPr>
        <p:txBody>
          <a:bodyPr vert="horz" wrap="square" lIns="0" tIns="12065" rIns="0" bIns="0" rtlCol="0">
            <a:spAutoFit/>
          </a:bodyPr>
          <a:lstStyle/>
          <a:p>
            <a:pPr marL="12700">
              <a:lnSpc>
                <a:spcPct val="100000"/>
              </a:lnSpc>
              <a:spcBef>
                <a:spcPts val="95"/>
              </a:spcBef>
            </a:pPr>
            <a:r>
              <a:rPr sz="3100" spc="-470" dirty="0">
                <a:latin typeface="Arial"/>
                <a:cs typeface="Arial"/>
              </a:rPr>
              <a:t>F</a:t>
            </a:r>
            <a:r>
              <a:rPr sz="3100" spc="-95" dirty="0">
                <a:latin typeface="Arial"/>
                <a:cs typeface="Arial"/>
              </a:rPr>
              <a:t>u</a:t>
            </a:r>
            <a:r>
              <a:rPr sz="3100" spc="-114" dirty="0">
                <a:latin typeface="Arial"/>
                <a:cs typeface="Arial"/>
              </a:rPr>
              <a:t>m</a:t>
            </a:r>
            <a:r>
              <a:rPr sz="3100" spc="-95" dirty="0">
                <a:latin typeface="Arial"/>
                <a:cs typeface="Arial"/>
              </a:rPr>
              <a:t>o</a:t>
            </a:r>
            <a:endParaRPr sz="3100">
              <a:latin typeface="Arial"/>
              <a:cs typeface="Arial"/>
            </a:endParaRPr>
          </a:p>
        </p:txBody>
      </p:sp>
      <p:sp>
        <p:nvSpPr>
          <p:cNvPr id="17" name="object 17"/>
          <p:cNvSpPr txBox="1"/>
          <p:nvPr/>
        </p:nvSpPr>
        <p:spPr>
          <a:xfrm>
            <a:off x="87166" y="4427537"/>
            <a:ext cx="2508885" cy="970280"/>
          </a:xfrm>
          <a:prstGeom prst="rect">
            <a:avLst/>
          </a:prstGeom>
        </p:spPr>
        <p:txBody>
          <a:bodyPr vert="horz" wrap="square" lIns="0" tIns="12065" rIns="0" bIns="0" rtlCol="0">
            <a:spAutoFit/>
          </a:bodyPr>
          <a:lstStyle/>
          <a:p>
            <a:pPr marL="12700" marR="5080" indent="88265">
              <a:lnSpc>
                <a:spcPct val="100000"/>
              </a:lnSpc>
              <a:spcBef>
                <a:spcPts val="95"/>
              </a:spcBef>
            </a:pPr>
            <a:r>
              <a:rPr sz="3100" spc="-135" dirty="0">
                <a:latin typeface="Arial"/>
                <a:cs typeface="Arial"/>
              </a:rPr>
              <a:t>Colesterolo</a:t>
            </a:r>
            <a:r>
              <a:rPr sz="3100" spc="-195" dirty="0">
                <a:latin typeface="Arial"/>
                <a:cs typeface="Arial"/>
              </a:rPr>
              <a:t> </a:t>
            </a:r>
            <a:r>
              <a:rPr sz="3100" spc="-90" dirty="0">
                <a:latin typeface="Arial"/>
                <a:cs typeface="Arial"/>
              </a:rPr>
              <a:t>nel  </a:t>
            </a:r>
            <a:r>
              <a:rPr sz="3100" spc="-204" dirty="0">
                <a:latin typeface="Arial"/>
                <a:cs typeface="Arial"/>
              </a:rPr>
              <a:t>sangue</a:t>
            </a:r>
            <a:endParaRPr sz="3100">
              <a:latin typeface="Arial"/>
              <a:cs typeface="Arial"/>
            </a:endParaRPr>
          </a:p>
        </p:txBody>
      </p:sp>
      <p:sp>
        <p:nvSpPr>
          <p:cNvPr id="18" name="object 18"/>
          <p:cNvSpPr/>
          <p:nvPr/>
        </p:nvSpPr>
        <p:spPr>
          <a:xfrm>
            <a:off x="7571231" y="5891784"/>
            <a:ext cx="2510027" cy="1667255"/>
          </a:xfrm>
          <a:prstGeom prst="rect">
            <a:avLst/>
          </a:prstGeom>
          <a:blipFill>
            <a:blip r:embed="rId10" cstate="print"/>
            <a:stretch>
              <a:fillRect/>
            </a:stretch>
          </a:blipFill>
        </p:spPr>
        <p:txBody>
          <a:bodyPr wrap="square" lIns="0" tIns="0" rIns="0" bIns="0" rtlCol="0"/>
          <a:lstStyle/>
          <a:p>
            <a:endParaRPr/>
          </a:p>
        </p:txBody>
      </p:sp>
      <p:sp>
        <p:nvSpPr>
          <p:cNvPr id="19" name="object 19"/>
          <p:cNvSpPr/>
          <p:nvPr/>
        </p:nvSpPr>
        <p:spPr>
          <a:xfrm>
            <a:off x="1469136" y="3621024"/>
            <a:ext cx="4152265" cy="1253490"/>
          </a:xfrm>
          <a:custGeom>
            <a:avLst/>
            <a:gdLst/>
            <a:ahLst/>
            <a:cxnLst/>
            <a:rect l="l" t="t" r="r" b="b"/>
            <a:pathLst>
              <a:path w="4152265" h="1253489">
                <a:moveTo>
                  <a:pt x="0" y="0"/>
                </a:moveTo>
                <a:lnTo>
                  <a:pt x="4151985" y="1253426"/>
                </a:lnTo>
              </a:path>
            </a:pathLst>
          </a:custGeom>
          <a:ln w="57912">
            <a:solidFill>
              <a:srgbClr val="771F28"/>
            </a:solidFill>
          </a:ln>
        </p:spPr>
        <p:txBody>
          <a:bodyPr wrap="square" lIns="0" tIns="0" rIns="0" bIns="0" rtlCol="0"/>
          <a:lstStyle/>
          <a:p>
            <a:endParaRPr/>
          </a:p>
        </p:txBody>
      </p:sp>
      <p:sp>
        <p:nvSpPr>
          <p:cNvPr id="20" name="object 20"/>
          <p:cNvSpPr/>
          <p:nvPr/>
        </p:nvSpPr>
        <p:spPr>
          <a:xfrm>
            <a:off x="5425516" y="4727219"/>
            <a:ext cx="196215" cy="194310"/>
          </a:xfrm>
          <a:custGeom>
            <a:avLst/>
            <a:gdLst/>
            <a:ahLst/>
            <a:cxnLst/>
            <a:rect l="l" t="t" r="r" b="b"/>
            <a:pathLst>
              <a:path w="196214" h="194310">
                <a:moveTo>
                  <a:pt x="58585" y="0"/>
                </a:moveTo>
                <a:lnTo>
                  <a:pt x="195605" y="147243"/>
                </a:lnTo>
                <a:lnTo>
                  <a:pt x="0" y="194043"/>
                </a:lnTo>
              </a:path>
            </a:pathLst>
          </a:custGeom>
          <a:ln w="57912">
            <a:solidFill>
              <a:srgbClr val="771F28"/>
            </a:solidFill>
          </a:ln>
        </p:spPr>
        <p:txBody>
          <a:bodyPr wrap="square" lIns="0" tIns="0" rIns="0" bIns="0" rtlCol="0"/>
          <a:lstStyle/>
          <a:p>
            <a:endParaRPr/>
          </a:p>
        </p:txBody>
      </p:sp>
      <p:sp>
        <p:nvSpPr>
          <p:cNvPr id="21" name="object 21"/>
          <p:cNvSpPr/>
          <p:nvPr/>
        </p:nvSpPr>
        <p:spPr>
          <a:xfrm>
            <a:off x="5279135" y="3223260"/>
            <a:ext cx="762000" cy="1144905"/>
          </a:xfrm>
          <a:custGeom>
            <a:avLst/>
            <a:gdLst/>
            <a:ahLst/>
            <a:cxnLst/>
            <a:rect l="l" t="t" r="r" b="b"/>
            <a:pathLst>
              <a:path w="762000" h="1144904">
                <a:moveTo>
                  <a:pt x="0" y="0"/>
                </a:moveTo>
                <a:lnTo>
                  <a:pt x="761974" y="1144485"/>
                </a:lnTo>
              </a:path>
            </a:pathLst>
          </a:custGeom>
          <a:ln w="57912">
            <a:solidFill>
              <a:srgbClr val="771F28"/>
            </a:solidFill>
          </a:ln>
        </p:spPr>
        <p:txBody>
          <a:bodyPr wrap="square" lIns="0" tIns="0" rIns="0" bIns="0" rtlCol="0"/>
          <a:lstStyle/>
          <a:p>
            <a:endParaRPr/>
          </a:p>
        </p:txBody>
      </p:sp>
      <p:sp>
        <p:nvSpPr>
          <p:cNvPr id="22" name="object 22"/>
          <p:cNvSpPr/>
          <p:nvPr/>
        </p:nvSpPr>
        <p:spPr>
          <a:xfrm>
            <a:off x="5860478" y="4166971"/>
            <a:ext cx="180975" cy="201295"/>
          </a:xfrm>
          <a:custGeom>
            <a:avLst/>
            <a:gdLst/>
            <a:ahLst/>
            <a:cxnLst/>
            <a:rect l="l" t="t" r="r" b="b"/>
            <a:pathLst>
              <a:path w="180975" h="201295">
                <a:moveTo>
                  <a:pt x="168719" y="0"/>
                </a:moveTo>
                <a:lnTo>
                  <a:pt x="180632" y="200787"/>
                </a:lnTo>
                <a:lnTo>
                  <a:pt x="0" y="112318"/>
                </a:lnTo>
              </a:path>
            </a:pathLst>
          </a:custGeom>
          <a:ln w="57912">
            <a:solidFill>
              <a:srgbClr val="771F28"/>
            </a:solidFill>
          </a:ln>
        </p:spPr>
        <p:txBody>
          <a:bodyPr wrap="square" lIns="0" tIns="0" rIns="0" bIns="0" rtlCol="0"/>
          <a:lstStyle/>
          <a:p>
            <a:endParaRPr/>
          </a:p>
        </p:txBody>
      </p:sp>
      <p:sp>
        <p:nvSpPr>
          <p:cNvPr id="23" name="object 23"/>
          <p:cNvSpPr/>
          <p:nvPr/>
        </p:nvSpPr>
        <p:spPr>
          <a:xfrm>
            <a:off x="3214116" y="3383280"/>
            <a:ext cx="2568575" cy="1089025"/>
          </a:xfrm>
          <a:custGeom>
            <a:avLst/>
            <a:gdLst/>
            <a:ahLst/>
            <a:cxnLst/>
            <a:rect l="l" t="t" r="r" b="b"/>
            <a:pathLst>
              <a:path w="2568575" h="1089025">
                <a:moveTo>
                  <a:pt x="0" y="0"/>
                </a:moveTo>
                <a:lnTo>
                  <a:pt x="2568181" y="1088872"/>
                </a:lnTo>
              </a:path>
            </a:pathLst>
          </a:custGeom>
          <a:ln w="57912">
            <a:solidFill>
              <a:srgbClr val="771F28"/>
            </a:solidFill>
          </a:ln>
        </p:spPr>
        <p:txBody>
          <a:bodyPr wrap="square" lIns="0" tIns="0" rIns="0" bIns="0" rtlCol="0"/>
          <a:lstStyle/>
          <a:p>
            <a:endParaRPr/>
          </a:p>
        </p:txBody>
      </p:sp>
      <p:sp>
        <p:nvSpPr>
          <p:cNvPr id="24" name="object 24"/>
          <p:cNvSpPr/>
          <p:nvPr/>
        </p:nvSpPr>
        <p:spPr>
          <a:xfrm>
            <a:off x="5582780" y="4311015"/>
            <a:ext cx="200025" cy="186690"/>
          </a:xfrm>
          <a:custGeom>
            <a:avLst/>
            <a:gdLst/>
            <a:ahLst/>
            <a:cxnLst/>
            <a:rect l="l" t="t" r="r" b="b"/>
            <a:pathLst>
              <a:path w="200025" h="186689">
                <a:moveTo>
                  <a:pt x="79133" y="0"/>
                </a:moveTo>
                <a:lnTo>
                  <a:pt x="199516" y="161124"/>
                </a:lnTo>
                <a:lnTo>
                  <a:pt x="0" y="186613"/>
                </a:lnTo>
              </a:path>
            </a:pathLst>
          </a:custGeom>
          <a:ln w="57912">
            <a:solidFill>
              <a:srgbClr val="771F28"/>
            </a:solidFill>
          </a:ln>
        </p:spPr>
        <p:txBody>
          <a:bodyPr wrap="square" lIns="0" tIns="0" rIns="0" bIns="0" rtlCol="0"/>
          <a:lstStyle/>
          <a:p>
            <a:endParaRPr/>
          </a:p>
        </p:txBody>
      </p:sp>
      <p:sp>
        <p:nvSpPr>
          <p:cNvPr id="25" name="object 25"/>
          <p:cNvSpPr/>
          <p:nvPr/>
        </p:nvSpPr>
        <p:spPr>
          <a:xfrm>
            <a:off x="2340864" y="4969764"/>
            <a:ext cx="3118485" cy="312420"/>
          </a:xfrm>
          <a:custGeom>
            <a:avLst/>
            <a:gdLst/>
            <a:ahLst/>
            <a:cxnLst/>
            <a:rect l="l" t="t" r="r" b="b"/>
            <a:pathLst>
              <a:path w="3118485" h="312420">
                <a:moveTo>
                  <a:pt x="0" y="0"/>
                </a:moveTo>
                <a:lnTo>
                  <a:pt x="3117951" y="311797"/>
                </a:lnTo>
              </a:path>
            </a:pathLst>
          </a:custGeom>
          <a:ln w="57912">
            <a:solidFill>
              <a:srgbClr val="771F28"/>
            </a:solidFill>
          </a:ln>
        </p:spPr>
        <p:txBody>
          <a:bodyPr wrap="square" lIns="0" tIns="0" rIns="0" bIns="0" rtlCol="0"/>
          <a:lstStyle/>
          <a:p>
            <a:endParaRPr/>
          </a:p>
        </p:txBody>
      </p:sp>
      <p:sp>
        <p:nvSpPr>
          <p:cNvPr id="26" name="object 26"/>
          <p:cNvSpPr/>
          <p:nvPr/>
        </p:nvSpPr>
        <p:spPr>
          <a:xfrm>
            <a:off x="5275846" y="5163413"/>
            <a:ext cx="183515" cy="201930"/>
          </a:xfrm>
          <a:custGeom>
            <a:avLst/>
            <a:gdLst/>
            <a:ahLst/>
            <a:cxnLst/>
            <a:rect l="l" t="t" r="r" b="b"/>
            <a:pathLst>
              <a:path w="183514" h="201929">
                <a:moveTo>
                  <a:pt x="20180" y="0"/>
                </a:moveTo>
                <a:lnTo>
                  <a:pt x="182968" y="118135"/>
                </a:lnTo>
                <a:lnTo>
                  <a:pt x="0" y="201688"/>
                </a:lnTo>
              </a:path>
            </a:pathLst>
          </a:custGeom>
          <a:ln w="57912">
            <a:solidFill>
              <a:srgbClr val="771F28"/>
            </a:solidFill>
          </a:ln>
        </p:spPr>
        <p:txBody>
          <a:bodyPr wrap="square" lIns="0" tIns="0" rIns="0" bIns="0" rtlCol="0"/>
          <a:lstStyle/>
          <a:p>
            <a:endParaRPr/>
          </a:p>
        </p:txBody>
      </p:sp>
      <p:sp>
        <p:nvSpPr>
          <p:cNvPr id="27" name="object 27"/>
          <p:cNvSpPr/>
          <p:nvPr/>
        </p:nvSpPr>
        <p:spPr>
          <a:xfrm>
            <a:off x="6184087" y="3246120"/>
            <a:ext cx="1080135" cy="1518920"/>
          </a:xfrm>
          <a:custGeom>
            <a:avLst/>
            <a:gdLst/>
            <a:ahLst/>
            <a:cxnLst/>
            <a:rect l="l" t="t" r="r" b="b"/>
            <a:pathLst>
              <a:path w="1080134" h="1518920">
                <a:moveTo>
                  <a:pt x="1079614" y="0"/>
                </a:moveTo>
                <a:lnTo>
                  <a:pt x="0" y="1518551"/>
                </a:lnTo>
              </a:path>
            </a:pathLst>
          </a:custGeom>
          <a:ln w="57912">
            <a:solidFill>
              <a:srgbClr val="771F28"/>
            </a:solidFill>
          </a:ln>
        </p:spPr>
        <p:txBody>
          <a:bodyPr wrap="square" lIns="0" tIns="0" rIns="0" bIns="0" rtlCol="0"/>
          <a:lstStyle/>
          <a:p>
            <a:endParaRPr/>
          </a:p>
        </p:txBody>
      </p:sp>
      <p:sp>
        <p:nvSpPr>
          <p:cNvPr id="28" name="object 28"/>
          <p:cNvSpPr/>
          <p:nvPr/>
        </p:nvSpPr>
        <p:spPr>
          <a:xfrm>
            <a:off x="6184087" y="4564341"/>
            <a:ext cx="183515" cy="200660"/>
          </a:xfrm>
          <a:custGeom>
            <a:avLst/>
            <a:gdLst/>
            <a:ahLst/>
            <a:cxnLst/>
            <a:rect l="l" t="t" r="r" b="b"/>
            <a:pathLst>
              <a:path w="183514" h="200660">
                <a:moveTo>
                  <a:pt x="18059" y="0"/>
                </a:moveTo>
                <a:lnTo>
                  <a:pt x="0" y="200317"/>
                </a:lnTo>
                <a:lnTo>
                  <a:pt x="183261" y="117436"/>
                </a:lnTo>
              </a:path>
            </a:pathLst>
          </a:custGeom>
          <a:ln w="57912">
            <a:solidFill>
              <a:srgbClr val="771F28"/>
            </a:solidFill>
          </a:ln>
        </p:spPr>
        <p:txBody>
          <a:bodyPr wrap="square" lIns="0" tIns="0" rIns="0" bIns="0" rtlCol="0"/>
          <a:lstStyle/>
          <a:p>
            <a:endParaRPr/>
          </a:p>
        </p:txBody>
      </p:sp>
      <p:sp>
        <p:nvSpPr>
          <p:cNvPr id="29" name="object 29"/>
          <p:cNvSpPr/>
          <p:nvPr/>
        </p:nvSpPr>
        <p:spPr>
          <a:xfrm>
            <a:off x="6509918" y="5645810"/>
            <a:ext cx="991869" cy="991869"/>
          </a:xfrm>
          <a:custGeom>
            <a:avLst/>
            <a:gdLst/>
            <a:ahLst/>
            <a:cxnLst/>
            <a:rect l="l" t="t" r="r" b="b"/>
            <a:pathLst>
              <a:path w="991870" h="991870">
                <a:moveTo>
                  <a:pt x="991336" y="991336"/>
                </a:moveTo>
                <a:lnTo>
                  <a:pt x="0" y="0"/>
                </a:lnTo>
              </a:path>
            </a:pathLst>
          </a:custGeom>
          <a:ln w="57912">
            <a:solidFill>
              <a:srgbClr val="771F28"/>
            </a:solidFill>
          </a:ln>
        </p:spPr>
        <p:txBody>
          <a:bodyPr wrap="square" lIns="0" tIns="0" rIns="0" bIns="0" rtlCol="0"/>
          <a:lstStyle/>
          <a:p>
            <a:endParaRPr/>
          </a:p>
        </p:txBody>
      </p:sp>
      <p:sp>
        <p:nvSpPr>
          <p:cNvPr id="30" name="object 30"/>
          <p:cNvSpPr/>
          <p:nvPr/>
        </p:nvSpPr>
        <p:spPr>
          <a:xfrm>
            <a:off x="6509918" y="5645810"/>
            <a:ext cx="194945" cy="194945"/>
          </a:xfrm>
          <a:custGeom>
            <a:avLst/>
            <a:gdLst/>
            <a:ahLst/>
            <a:cxnLst/>
            <a:rect l="l" t="t" r="r" b="b"/>
            <a:pathLst>
              <a:path w="194945" h="194945">
                <a:moveTo>
                  <a:pt x="51180" y="194513"/>
                </a:moveTo>
                <a:lnTo>
                  <a:pt x="0" y="0"/>
                </a:lnTo>
                <a:lnTo>
                  <a:pt x="194513" y="51193"/>
                </a:lnTo>
              </a:path>
            </a:pathLst>
          </a:custGeom>
          <a:ln w="57912">
            <a:solidFill>
              <a:srgbClr val="771F28"/>
            </a:solidFill>
          </a:ln>
        </p:spPr>
        <p:txBody>
          <a:bodyPr wrap="square" lIns="0" tIns="0" rIns="0" bIns="0" rtlCol="0"/>
          <a:lstStyle/>
          <a:p>
            <a:endParaRPr/>
          </a:p>
        </p:txBody>
      </p:sp>
      <p:sp>
        <p:nvSpPr>
          <p:cNvPr id="31" name="object 31"/>
          <p:cNvSpPr txBox="1"/>
          <p:nvPr/>
        </p:nvSpPr>
        <p:spPr>
          <a:xfrm>
            <a:off x="5524233" y="4758842"/>
            <a:ext cx="2705735" cy="970280"/>
          </a:xfrm>
          <a:prstGeom prst="rect">
            <a:avLst/>
          </a:prstGeom>
        </p:spPr>
        <p:txBody>
          <a:bodyPr vert="horz" wrap="square" lIns="0" tIns="12065" rIns="0" bIns="0" rtlCol="0">
            <a:spAutoFit/>
          </a:bodyPr>
          <a:lstStyle/>
          <a:p>
            <a:pPr marL="12700" marR="5080">
              <a:lnSpc>
                <a:spcPct val="100000"/>
              </a:lnSpc>
              <a:spcBef>
                <a:spcPts val="95"/>
              </a:spcBef>
            </a:pPr>
            <a:r>
              <a:rPr sz="3100" b="1" spc="-240" dirty="0">
                <a:solidFill>
                  <a:srgbClr val="771F28"/>
                </a:solidFill>
                <a:latin typeface="Arial"/>
                <a:cs typeface="Arial"/>
              </a:rPr>
              <a:t>A</a:t>
            </a:r>
            <a:r>
              <a:rPr sz="3100" b="1" spc="-5" dirty="0">
                <a:solidFill>
                  <a:srgbClr val="771F28"/>
                </a:solidFill>
                <a:latin typeface="Arial"/>
                <a:cs typeface="Arial"/>
              </a:rPr>
              <a:t>TE</a:t>
            </a:r>
            <a:r>
              <a:rPr sz="3100" b="1" spc="-10" dirty="0">
                <a:solidFill>
                  <a:srgbClr val="771F28"/>
                </a:solidFill>
                <a:latin typeface="Arial"/>
                <a:cs typeface="Arial"/>
              </a:rPr>
              <a:t>R</a:t>
            </a:r>
            <a:r>
              <a:rPr sz="3100" b="1" spc="-5" dirty="0">
                <a:solidFill>
                  <a:srgbClr val="771F28"/>
                </a:solidFill>
                <a:latin typeface="Arial"/>
                <a:cs typeface="Arial"/>
              </a:rPr>
              <a:t>OS</a:t>
            </a:r>
            <a:r>
              <a:rPr sz="3100" b="1" spc="-10" dirty="0">
                <a:solidFill>
                  <a:srgbClr val="771F28"/>
                </a:solidFill>
                <a:latin typeface="Arial"/>
                <a:cs typeface="Arial"/>
              </a:rPr>
              <a:t>C</a:t>
            </a:r>
            <a:r>
              <a:rPr sz="3100" b="1" spc="-5" dirty="0">
                <a:solidFill>
                  <a:srgbClr val="771F28"/>
                </a:solidFill>
                <a:latin typeface="Arial"/>
                <a:cs typeface="Arial"/>
              </a:rPr>
              <a:t>LER  OSI</a:t>
            </a:r>
            <a:endParaRPr sz="3100">
              <a:latin typeface="Arial"/>
              <a:cs typeface="Arial"/>
            </a:endParaRPr>
          </a:p>
        </p:txBody>
      </p:sp>
      <p:sp>
        <p:nvSpPr>
          <p:cNvPr id="32" name="object 32"/>
          <p:cNvSpPr/>
          <p:nvPr/>
        </p:nvSpPr>
        <p:spPr>
          <a:xfrm>
            <a:off x="3055620" y="5843016"/>
            <a:ext cx="2506980" cy="1716023"/>
          </a:xfrm>
          <a:prstGeom prst="rect">
            <a:avLst/>
          </a:prstGeom>
          <a:blipFill>
            <a:blip r:embed="rId11" cstate="print"/>
            <a:stretch>
              <a:fillRect/>
            </a:stretch>
          </a:blipFill>
        </p:spPr>
        <p:txBody>
          <a:bodyPr wrap="square" lIns="0" tIns="0" rIns="0" bIns="0" rtlCol="0"/>
          <a:lstStyle/>
          <a:p>
            <a:endParaRPr/>
          </a:p>
        </p:txBody>
      </p:sp>
      <p:sp>
        <p:nvSpPr>
          <p:cNvPr id="33" name="object 33"/>
          <p:cNvSpPr/>
          <p:nvPr/>
        </p:nvSpPr>
        <p:spPr>
          <a:xfrm>
            <a:off x="5597652" y="5656605"/>
            <a:ext cx="290830" cy="584200"/>
          </a:xfrm>
          <a:custGeom>
            <a:avLst/>
            <a:gdLst/>
            <a:ahLst/>
            <a:cxnLst/>
            <a:rect l="l" t="t" r="r" b="b"/>
            <a:pathLst>
              <a:path w="290829" h="584200">
                <a:moveTo>
                  <a:pt x="0" y="583666"/>
                </a:moveTo>
                <a:lnTo>
                  <a:pt x="290372" y="0"/>
                </a:lnTo>
              </a:path>
            </a:pathLst>
          </a:custGeom>
          <a:ln w="57912">
            <a:solidFill>
              <a:srgbClr val="771F28"/>
            </a:solidFill>
          </a:ln>
        </p:spPr>
        <p:txBody>
          <a:bodyPr wrap="square" lIns="0" tIns="0" rIns="0" bIns="0" rtlCol="0"/>
          <a:lstStyle/>
          <a:p>
            <a:endParaRPr/>
          </a:p>
        </p:txBody>
      </p:sp>
      <p:sp>
        <p:nvSpPr>
          <p:cNvPr id="34" name="object 34"/>
          <p:cNvSpPr/>
          <p:nvPr/>
        </p:nvSpPr>
        <p:spPr>
          <a:xfrm>
            <a:off x="5719902" y="5656605"/>
            <a:ext cx="181610" cy="201295"/>
          </a:xfrm>
          <a:custGeom>
            <a:avLst/>
            <a:gdLst/>
            <a:ahLst/>
            <a:cxnLst/>
            <a:rect l="l" t="t" r="r" b="b"/>
            <a:pathLst>
              <a:path w="181610" h="201295">
                <a:moveTo>
                  <a:pt x="181483" y="200685"/>
                </a:moveTo>
                <a:lnTo>
                  <a:pt x="168122" y="0"/>
                </a:lnTo>
                <a:lnTo>
                  <a:pt x="0" y="110413"/>
                </a:lnTo>
              </a:path>
            </a:pathLst>
          </a:custGeom>
          <a:ln w="57912">
            <a:solidFill>
              <a:srgbClr val="771F28"/>
            </a:solidFill>
          </a:ln>
        </p:spPr>
        <p:txBody>
          <a:bodyPr wrap="square" lIns="0" tIns="0" rIns="0" bIns="0" rtlCol="0"/>
          <a:lstStyle/>
          <a:p>
            <a:endParaRPr/>
          </a:p>
        </p:txBody>
      </p:sp>
      <p:sp>
        <p:nvSpPr>
          <p:cNvPr id="35" name="object 35"/>
          <p:cNvSpPr txBox="1"/>
          <p:nvPr/>
        </p:nvSpPr>
        <p:spPr>
          <a:xfrm>
            <a:off x="2825483" y="5221376"/>
            <a:ext cx="2058670" cy="497840"/>
          </a:xfrm>
          <a:prstGeom prst="rect">
            <a:avLst/>
          </a:prstGeom>
        </p:spPr>
        <p:txBody>
          <a:bodyPr vert="horz" wrap="square" lIns="0" tIns="12065" rIns="0" bIns="0" rtlCol="0">
            <a:spAutoFit/>
          </a:bodyPr>
          <a:lstStyle/>
          <a:p>
            <a:pPr marL="12700">
              <a:lnSpc>
                <a:spcPct val="100000"/>
              </a:lnSpc>
              <a:spcBef>
                <a:spcPts val="95"/>
              </a:spcBef>
            </a:pPr>
            <a:r>
              <a:rPr sz="3100" spc="-135" dirty="0">
                <a:latin typeface="Arial"/>
                <a:cs typeface="Arial"/>
              </a:rPr>
              <a:t>Sedentarietà</a:t>
            </a:r>
            <a:endParaRPr sz="3100">
              <a:latin typeface="Arial"/>
              <a:cs typeface="Arial"/>
            </a:endParaRPr>
          </a:p>
        </p:txBody>
      </p:sp>
      <p:sp>
        <p:nvSpPr>
          <p:cNvPr id="36" name="object 36"/>
          <p:cNvSpPr/>
          <p:nvPr/>
        </p:nvSpPr>
        <p:spPr>
          <a:xfrm>
            <a:off x="356615" y="5605272"/>
            <a:ext cx="2237232" cy="1667256"/>
          </a:xfrm>
          <a:prstGeom prst="rect">
            <a:avLst/>
          </a:prstGeom>
          <a:blipFill>
            <a:blip r:embed="rId12" cstate="print"/>
            <a:stretch>
              <a:fillRect/>
            </a:stretch>
          </a:blipFill>
        </p:spPr>
        <p:txBody>
          <a:bodyPr wrap="square" lIns="0" tIns="0" rIns="0" bIns="0" rtlCol="0"/>
          <a:lstStyle/>
          <a:p>
            <a:endParaRPr/>
          </a:p>
        </p:txBody>
      </p:sp>
      <p:sp>
        <p:nvSpPr>
          <p:cNvPr id="37" name="object 37"/>
          <p:cNvSpPr/>
          <p:nvPr/>
        </p:nvSpPr>
        <p:spPr>
          <a:xfrm>
            <a:off x="4483608" y="1399032"/>
            <a:ext cx="1941576" cy="1507236"/>
          </a:xfrm>
          <a:prstGeom prst="rect">
            <a:avLst/>
          </a:prstGeom>
          <a:blipFill>
            <a:blip r:embed="rId13" cstate="print"/>
            <a:stretch>
              <a:fillRect/>
            </a:stretch>
          </a:blipFill>
        </p:spPr>
        <p:txBody>
          <a:bodyPr wrap="square" lIns="0" tIns="0" rIns="0" bIns="0" rtlCol="0"/>
          <a:lstStyle/>
          <a:p>
            <a:endParaRPr/>
          </a:p>
        </p:txBody>
      </p:sp>
    </p:spTree>
  </p:cSld>
  <p:clrMapOvr>
    <a:masterClrMapping/>
  </p:clrMapOvr>
  <p:transition xmlns:p14="http://schemas.microsoft.com/office/powerpoint/2010/main">
    <p:wipe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33983" y="1566672"/>
            <a:ext cx="8851392" cy="3962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49223" y="1574292"/>
            <a:ext cx="8821420" cy="0"/>
          </a:xfrm>
          <a:custGeom>
            <a:avLst/>
            <a:gdLst/>
            <a:ahLst/>
            <a:cxnLst/>
            <a:rect l="l" t="t" r="r" b="b"/>
            <a:pathLst>
              <a:path w="8821420">
                <a:moveTo>
                  <a:pt x="0" y="0"/>
                </a:moveTo>
                <a:lnTo>
                  <a:pt x="8820912" y="0"/>
                </a:lnTo>
              </a:path>
            </a:pathLst>
          </a:custGeom>
          <a:ln w="9144">
            <a:solidFill>
              <a:srgbClr val="F07F09"/>
            </a:solidFill>
          </a:ln>
        </p:spPr>
        <p:txBody>
          <a:bodyPr wrap="square" lIns="0" tIns="0" rIns="0" bIns="0" rtlCol="0"/>
          <a:lstStyle/>
          <a:p>
            <a:endParaRPr/>
          </a:p>
        </p:txBody>
      </p:sp>
      <p:sp>
        <p:nvSpPr>
          <p:cNvPr id="4" name="object 4"/>
          <p:cNvSpPr/>
          <p:nvPr/>
        </p:nvSpPr>
        <p:spPr>
          <a:xfrm>
            <a:off x="794004" y="304800"/>
            <a:ext cx="8555736" cy="1053083"/>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5525287" y="6999774"/>
            <a:ext cx="4573270" cy="254000"/>
          </a:xfrm>
          <a:prstGeom prst="rect">
            <a:avLst/>
          </a:prstGeom>
        </p:spPr>
        <p:txBody>
          <a:bodyPr vert="horz" wrap="square" lIns="0" tIns="12700" rIns="0" bIns="0" rtlCol="0">
            <a:spAutoFit/>
          </a:bodyPr>
          <a:lstStyle/>
          <a:p>
            <a:pPr marL="12700">
              <a:lnSpc>
                <a:spcPct val="100000"/>
              </a:lnSpc>
              <a:spcBef>
                <a:spcPts val="100"/>
              </a:spcBef>
            </a:pPr>
            <a:r>
              <a:rPr sz="1500" b="1" i="1" dirty="0">
                <a:latin typeface="Arial"/>
                <a:cs typeface="Arial"/>
              </a:rPr>
              <a:t>Cornelissen </a:t>
            </a:r>
            <a:r>
              <a:rPr sz="1500" b="1" i="1" spc="-5" dirty="0">
                <a:latin typeface="Arial"/>
                <a:cs typeface="Arial"/>
              </a:rPr>
              <a:t>A </a:t>
            </a:r>
            <a:r>
              <a:rPr sz="1500" b="1" i="1" dirty="0">
                <a:latin typeface="Arial"/>
                <a:cs typeface="Arial"/>
              </a:rPr>
              <a:t>et al. Hypertension</a:t>
            </a:r>
            <a:r>
              <a:rPr sz="1500" b="1" i="1" spc="-215" dirty="0">
                <a:latin typeface="Arial"/>
                <a:cs typeface="Arial"/>
              </a:rPr>
              <a:t> </a:t>
            </a:r>
            <a:r>
              <a:rPr sz="1500" b="1" i="1" dirty="0">
                <a:latin typeface="Arial"/>
                <a:cs typeface="Arial"/>
              </a:rPr>
              <a:t>2005;46:667-675</a:t>
            </a:r>
            <a:endParaRPr sz="1500">
              <a:latin typeface="Arial"/>
              <a:cs typeface="Arial"/>
            </a:endParaRPr>
          </a:p>
        </p:txBody>
      </p:sp>
      <p:sp>
        <p:nvSpPr>
          <p:cNvPr id="6" name="object 6"/>
          <p:cNvSpPr/>
          <p:nvPr/>
        </p:nvSpPr>
        <p:spPr>
          <a:xfrm>
            <a:off x="4485132" y="2430780"/>
            <a:ext cx="4603991" cy="3948684"/>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479035" y="2424684"/>
            <a:ext cx="4616450" cy="3961129"/>
          </a:xfrm>
          <a:custGeom>
            <a:avLst/>
            <a:gdLst/>
            <a:ahLst/>
            <a:cxnLst/>
            <a:rect l="l" t="t" r="r" b="b"/>
            <a:pathLst>
              <a:path w="4616450" h="3961129">
                <a:moveTo>
                  <a:pt x="0" y="0"/>
                </a:moveTo>
                <a:lnTo>
                  <a:pt x="4616196" y="0"/>
                </a:lnTo>
                <a:lnTo>
                  <a:pt x="4616196" y="3960876"/>
                </a:lnTo>
                <a:lnTo>
                  <a:pt x="0" y="3960876"/>
                </a:lnTo>
                <a:lnTo>
                  <a:pt x="0" y="0"/>
                </a:lnTo>
                <a:close/>
              </a:path>
            </a:pathLst>
          </a:custGeom>
          <a:ln w="12191">
            <a:solidFill>
              <a:srgbClr val="FF9900"/>
            </a:solidFill>
          </a:ln>
        </p:spPr>
        <p:txBody>
          <a:bodyPr wrap="square" lIns="0" tIns="0" rIns="0" bIns="0" rtlCol="0"/>
          <a:lstStyle/>
          <a:p>
            <a:endParaRPr/>
          </a:p>
        </p:txBody>
      </p:sp>
      <p:sp>
        <p:nvSpPr>
          <p:cNvPr id="8" name="object 8"/>
          <p:cNvSpPr/>
          <p:nvPr/>
        </p:nvSpPr>
        <p:spPr>
          <a:xfrm>
            <a:off x="3770376" y="1478280"/>
            <a:ext cx="6050280" cy="714755"/>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3764279" y="1472184"/>
            <a:ext cx="6062980" cy="727075"/>
          </a:xfrm>
          <a:custGeom>
            <a:avLst/>
            <a:gdLst/>
            <a:ahLst/>
            <a:cxnLst/>
            <a:rect l="l" t="t" r="r" b="b"/>
            <a:pathLst>
              <a:path w="6062980" h="727075">
                <a:moveTo>
                  <a:pt x="0" y="0"/>
                </a:moveTo>
                <a:lnTo>
                  <a:pt x="6062472" y="0"/>
                </a:lnTo>
                <a:lnTo>
                  <a:pt x="6062472" y="726948"/>
                </a:lnTo>
                <a:lnTo>
                  <a:pt x="0" y="726948"/>
                </a:lnTo>
                <a:lnTo>
                  <a:pt x="0" y="0"/>
                </a:lnTo>
                <a:close/>
              </a:path>
            </a:pathLst>
          </a:custGeom>
          <a:ln w="12192">
            <a:solidFill>
              <a:srgbClr val="FF9900"/>
            </a:solidFill>
          </a:ln>
        </p:spPr>
        <p:txBody>
          <a:bodyPr wrap="square" lIns="0" tIns="0" rIns="0" bIns="0" rtlCol="0"/>
          <a:lstStyle/>
          <a:p>
            <a:endParaRPr/>
          </a:p>
        </p:txBody>
      </p:sp>
      <p:sp>
        <p:nvSpPr>
          <p:cNvPr id="10" name="object 10"/>
          <p:cNvSpPr txBox="1"/>
          <p:nvPr/>
        </p:nvSpPr>
        <p:spPr>
          <a:xfrm>
            <a:off x="445282" y="2117128"/>
            <a:ext cx="3228340" cy="4132579"/>
          </a:xfrm>
          <a:prstGeom prst="rect">
            <a:avLst/>
          </a:prstGeom>
        </p:spPr>
        <p:txBody>
          <a:bodyPr vert="horz" wrap="square" lIns="0" tIns="38100" rIns="0" bIns="0" rtlCol="0">
            <a:spAutoFit/>
          </a:bodyPr>
          <a:lstStyle/>
          <a:p>
            <a:pPr marL="12700" marR="5080">
              <a:lnSpc>
                <a:spcPct val="93000"/>
              </a:lnSpc>
              <a:spcBef>
                <a:spcPts val="300"/>
              </a:spcBef>
              <a:tabLst>
                <a:tab pos="1248410" algn="l"/>
                <a:tab pos="2247900" algn="l"/>
              </a:tabLst>
            </a:pPr>
            <a:r>
              <a:rPr sz="2400" spc="-5" dirty="0">
                <a:solidFill>
                  <a:srgbClr val="FFFFFF"/>
                </a:solidFill>
                <a:latin typeface="Arial"/>
                <a:cs typeface="Arial"/>
              </a:rPr>
              <a:t>Un recente lavoro </a:t>
            </a:r>
            <a:r>
              <a:rPr sz="2400" spc="-10" dirty="0">
                <a:solidFill>
                  <a:srgbClr val="FFFFFF"/>
                </a:solidFill>
                <a:latin typeface="Arial"/>
                <a:cs typeface="Arial"/>
              </a:rPr>
              <a:t>di  </a:t>
            </a:r>
            <a:r>
              <a:rPr sz="2400" spc="-5" dirty="0">
                <a:solidFill>
                  <a:srgbClr val="FFFFFF"/>
                </a:solidFill>
                <a:latin typeface="Arial"/>
                <a:cs typeface="Arial"/>
              </a:rPr>
              <a:t>metanalisi pubblicato  sulla rivista  “Hypertension” </a:t>
            </a:r>
            <a:r>
              <a:rPr sz="2400" spc="-10" dirty="0">
                <a:solidFill>
                  <a:srgbClr val="FFFFFF"/>
                </a:solidFill>
                <a:latin typeface="Arial"/>
                <a:cs typeface="Arial"/>
              </a:rPr>
              <a:t>ha  </a:t>
            </a:r>
            <a:r>
              <a:rPr sz="2400" spc="-5" dirty="0">
                <a:solidFill>
                  <a:srgbClr val="FFFFFF"/>
                </a:solidFill>
                <a:latin typeface="Arial"/>
                <a:cs typeface="Arial"/>
              </a:rPr>
              <a:t>raccolto i dati da più  studi e ha concluso che  </a:t>
            </a:r>
            <a:r>
              <a:rPr sz="2400" spc="-5" dirty="0">
                <a:solidFill>
                  <a:srgbClr val="FFFF00"/>
                </a:solidFill>
                <a:latin typeface="Arial"/>
                <a:cs typeface="Arial"/>
              </a:rPr>
              <a:t>l’allenamento riduce i  valori di pressione  arteriosa in TUTTI i  soggetti	e</a:t>
            </a:r>
            <a:r>
              <a:rPr sz="2400" dirty="0">
                <a:solidFill>
                  <a:srgbClr val="FFFF00"/>
                </a:solidFill>
                <a:latin typeface="Arial"/>
                <a:cs typeface="Arial"/>
              </a:rPr>
              <a:t> </a:t>
            </a:r>
            <a:r>
              <a:rPr sz="2400" spc="-5" dirty="0">
                <a:solidFill>
                  <a:srgbClr val="FFFF00"/>
                </a:solidFill>
                <a:latin typeface="Arial"/>
                <a:cs typeface="Arial"/>
              </a:rPr>
              <a:t>lo</a:t>
            </a:r>
            <a:r>
              <a:rPr sz="2400" spc="10" dirty="0">
                <a:solidFill>
                  <a:srgbClr val="FFFF00"/>
                </a:solidFill>
                <a:latin typeface="Arial"/>
                <a:cs typeface="Arial"/>
              </a:rPr>
              <a:t> </a:t>
            </a:r>
            <a:r>
              <a:rPr sz="2400" dirty="0">
                <a:solidFill>
                  <a:srgbClr val="FFFF00"/>
                </a:solidFill>
                <a:latin typeface="Arial"/>
                <a:cs typeface="Arial"/>
              </a:rPr>
              <a:t>fa	</a:t>
            </a:r>
            <a:r>
              <a:rPr sz="2400" spc="-5" dirty="0">
                <a:solidFill>
                  <a:srgbClr val="FFFF00"/>
                </a:solidFill>
                <a:latin typeface="Arial"/>
                <a:cs typeface="Arial"/>
              </a:rPr>
              <a:t>in  modo più accentuato  nei </a:t>
            </a:r>
            <a:r>
              <a:rPr sz="2400" u="heavy" spc="-5" dirty="0">
                <a:solidFill>
                  <a:srgbClr val="FFFF00"/>
                </a:solidFill>
                <a:uFill>
                  <a:solidFill>
                    <a:srgbClr val="FFFF00"/>
                  </a:solidFill>
                </a:uFill>
                <a:latin typeface="Arial"/>
                <a:cs typeface="Arial"/>
              </a:rPr>
              <a:t>soggetti già</a:t>
            </a:r>
            <a:r>
              <a:rPr sz="2400" u="heavy" spc="-25" dirty="0">
                <a:solidFill>
                  <a:srgbClr val="FFFF00"/>
                </a:solidFill>
                <a:uFill>
                  <a:solidFill>
                    <a:srgbClr val="FFFF00"/>
                  </a:solidFill>
                </a:uFill>
                <a:latin typeface="Arial"/>
                <a:cs typeface="Arial"/>
              </a:rPr>
              <a:t> </a:t>
            </a:r>
            <a:r>
              <a:rPr sz="2400" u="heavy" spc="-5" dirty="0">
                <a:solidFill>
                  <a:srgbClr val="FFFF00"/>
                </a:solidFill>
                <a:uFill>
                  <a:solidFill>
                    <a:srgbClr val="FFFF00"/>
                  </a:solidFill>
                </a:uFill>
                <a:latin typeface="Arial"/>
                <a:cs typeface="Arial"/>
              </a:rPr>
              <a:t>ipertesi</a:t>
            </a:r>
            <a:r>
              <a:rPr sz="2400" u="heavy" spc="-5" dirty="0">
                <a:uFill>
                  <a:solidFill>
                    <a:srgbClr val="FFFF00"/>
                  </a:solidFill>
                </a:uFill>
                <a:latin typeface="Arial"/>
                <a:cs typeface="Arial"/>
              </a:rPr>
              <a:t>.</a:t>
            </a:r>
            <a:endParaRPr sz="2400">
              <a:latin typeface="Arial"/>
              <a:cs typeface="Arial"/>
            </a:endParaRPr>
          </a:p>
        </p:txBody>
      </p:sp>
      <p:sp>
        <p:nvSpPr>
          <p:cNvPr id="11" name="object 11"/>
          <p:cNvSpPr/>
          <p:nvPr/>
        </p:nvSpPr>
        <p:spPr>
          <a:xfrm>
            <a:off x="5834634" y="3384042"/>
            <a:ext cx="1031875" cy="396240"/>
          </a:xfrm>
          <a:custGeom>
            <a:avLst/>
            <a:gdLst/>
            <a:ahLst/>
            <a:cxnLst/>
            <a:rect l="l" t="t" r="r" b="b"/>
            <a:pathLst>
              <a:path w="1031875" h="396239">
                <a:moveTo>
                  <a:pt x="0" y="198120"/>
                </a:moveTo>
                <a:lnTo>
                  <a:pt x="15755" y="149336"/>
                </a:lnTo>
                <a:lnTo>
                  <a:pt x="60442" y="104980"/>
                </a:lnTo>
                <a:lnTo>
                  <a:pt x="130193" y="66538"/>
                </a:lnTo>
                <a:lnTo>
                  <a:pt x="173260" y="49999"/>
                </a:lnTo>
                <a:lnTo>
                  <a:pt x="221143" y="35495"/>
                </a:lnTo>
                <a:lnTo>
                  <a:pt x="273357" y="23211"/>
                </a:lnTo>
                <a:lnTo>
                  <a:pt x="329421" y="13335"/>
                </a:lnTo>
                <a:lnTo>
                  <a:pt x="388851" y="6050"/>
                </a:lnTo>
                <a:lnTo>
                  <a:pt x="451163" y="1543"/>
                </a:lnTo>
                <a:lnTo>
                  <a:pt x="515873" y="0"/>
                </a:lnTo>
                <a:lnTo>
                  <a:pt x="580584" y="1543"/>
                </a:lnTo>
                <a:lnTo>
                  <a:pt x="642896" y="6050"/>
                </a:lnTo>
                <a:lnTo>
                  <a:pt x="702326" y="13335"/>
                </a:lnTo>
                <a:lnTo>
                  <a:pt x="758390" y="23211"/>
                </a:lnTo>
                <a:lnTo>
                  <a:pt x="810604" y="35495"/>
                </a:lnTo>
                <a:lnTo>
                  <a:pt x="858487" y="49999"/>
                </a:lnTo>
                <a:lnTo>
                  <a:pt x="901554" y="66538"/>
                </a:lnTo>
                <a:lnTo>
                  <a:pt x="939321" y="84927"/>
                </a:lnTo>
                <a:lnTo>
                  <a:pt x="997024" y="126512"/>
                </a:lnTo>
                <a:lnTo>
                  <a:pt x="1027728" y="173267"/>
                </a:lnTo>
                <a:lnTo>
                  <a:pt x="1031747" y="198120"/>
                </a:lnTo>
                <a:lnTo>
                  <a:pt x="1027728" y="222972"/>
                </a:lnTo>
                <a:lnTo>
                  <a:pt x="997024" y="269727"/>
                </a:lnTo>
                <a:lnTo>
                  <a:pt x="939321" y="311312"/>
                </a:lnTo>
                <a:lnTo>
                  <a:pt x="901554" y="329701"/>
                </a:lnTo>
                <a:lnTo>
                  <a:pt x="858487" y="346240"/>
                </a:lnTo>
                <a:lnTo>
                  <a:pt x="810604" y="360744"/>
                </a:lnTo>
                <a:lnTo>
                  <a:pt x="758390" y="373028"/>
                </a:lnTo>
                <a:lnTo>
                  <a:pt x="702326" y="382904"/>
                </a:lnTo>
                <a:lnTo>
                  <a:pt x="642896" y="390189"/>
                </a:lnTo>
                <a:lnTo>
                  <a:pt x="580584" y="394696"/>
                </a:lnTo>
                <a:lnTo>
                  <a:pt x="515873" y="396240"/>
                </a:lnTo>
                <a:lnTo>
                  <a:pt x="451163" y="394696"/>
                </a:lnTo>
                <a:lnTo>
                  <a:pt x="388851" y="390189"/>
                </a:lnTo>
                <a:lnTo>
                  <a:pt x="329421" y="382904"/>
                </a:lnTo>
                <a:lnTo>
                  <a:pt x="273357" y="373028"/>
                </a:lnTo>
                <a:lnTo>
                  <a:pt x="221143" y="360744"/>
                </a:lnTo>
                <a:lnTo>
                  <a:pt x="173260" y="346240"/>
                </a:lnTo>
                <a:lnTo>
                  <a:pt x="130193" y="329701"/>
                </a:lnTo>
                <a:lnTo>
                  <a:pt x="92426" y="311312"/>
                </a:lnTo>
                <a:lnTo>
                  <a:pt x="34723" y="269727"/>
                </a:lnTo>
                <a:lnTo>
                  <a:pt x="4019" y="222972"/>
                </a:lnTo>
                <a:lnTo>
                  <a:pt x="0" y="198120"/>
                </a:lnTo>
                <a:close/>
              </a:path>
            </a:pathLst>
          </a:custGeom>
          <a:ln w="38100">
            <a:solidFill>
              <a:srgbClr val="FF9900"/>
            </a:solidFill>
          </a:ln>
        </p:spPr>
        <p:txBody>
          <a:bodyPr wrap="square" lIns="0" tIns="0" rIns="0" bIns="0" rtlCol="0"/>
          <a:lstStyle/>
          <a:p>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58745" y="641070"/>
            <a:ext cx="5762625" cy="559435"/>
          </a:xfrm>
          <a:prstGeom prst="rect">
            <a:avLst/>
          </a:prstGeom>
        </p:spPr>
        <p:txBody>
          <a:bodyPr vert="horz" wrap="square" lIns="0" tIns="12700" rIns="0" bIns="0" rtlCol="0">
            <a:spAutoFit/>
          </a:bodyPr>
          <a:lstStyle/>
          <a:p>
            <a:pPr marL="12700">
              <a:lnSpc>
                <a:spcPct val="100000"/>
              </a:lnSpc>
              <a:spcBef>
                <a:spcPts val="100"/>
              </a:spcBef>
            </a:pPr>
            <a:r>
              <a:rPr sz="3500" b="0" spc="-5" dirty="0">
                <a:solidFill>
                  <a:srgbClr val="FF0000"/>
                </a:solidFill>
                <a:latin typeface="Arial"/>
                <a:cs typeface="Arial"/>
              </a:rPr>
              <a:t>Benefici della attività</a:t>
            </a:r>
            <a:r>
              <a:rPr sz="3500" b="0" spc="45" dirty="0">
                <a:solidFill>
                  <a:srgbClr val="FF0000"/>
                </a:solidFill>
                <a:latin typeface="Arial"/>
                <a:cs typeface="Arial"/>
              </a:rPr>
              <a:t> </a:t>
            </a:r>
            <a:r>
              <a:rPr sz="3500" b="0" spc="-5" dirty="0">
                <a:solidFill>
                  <a:srgbClr val="FF0000"/>
                </a:solidFill>
                <a:latin typeface="Arial"/>
                <a:cs typeface="Arial"/>
              </a:rPr>
              <a:t>sportiva</a:t>
            </a:r>
            <a:endParaRPr sz="3500">
              <a:latin typeface="Arial"/>
              <a:cs typeface="Arial"/>
            </a:endParaRPr>
          </a:p>
        </p:txBody>
      </p:sp>
      <p:sp>
        <p:nvSpPr>
          <p:cNvPr id="3" name="object 3"/>
          <p:cNvSpPr txBox="1"/>
          <p:nvPr/>
        </p:nvSpPr>
        <p:spPr>
          <a:xfrm>
            <a:off x="590297" y="1391589"/>
            <a:ext cx="9152890" cy="5357495"/>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000066"/>
                </a:solidFill>
                <a:latin typeface="Arial"/>
                <a:cs typeface="Arial"/>
              </a:rPr>
              <a:t>Sono legati agli adattamenti funzionali </a:t>
            </a:r>
            <a:r>
              <a:rPr sz="1800" spc="-5" dirty="0">
                <a:solidFill>
                  <a:srgbClr val="000066"/>
                </a:solidFill>
                <a:latin typeface="Arial"/>
                <a:cs typeface="Arial"/>
              </a:rPr>
              <a:t>e </a:t>
            </a:r>
            <a:r>
              <a:rPr sz="1800" spc="-10" dirty="0">
                <a:solidFill>
                  <a:srgbClr val="000066"/>
                </a:solidFill>
                <a:latin typeface="Arial"/>
                <a:cs typeface="Arial"/>
              </a:rPr>
              <a:t>metabolici </a:t>
            </a:r>
            <a:r>
              <a:rPr sz="1800" spc="-5" dirty="0">
                <a:solidFill>
                  <a:srgbClr val="000066"/>
                </a:solidFill>
                <a:latin typeface="Arial"/>
                <a:cs typeface="Arial"/>
              </a:rPr>
              <a:t>all’esercizio</a:t>
            </a:r>
            <a:r>
              <a:rPr sz="1800" spc="180" dirty="0">
                <a:solidFill>
                  <a:srgbClr val="000066"/>
                </a:solidFill>
                <a:latin typeface="Arial"/>
                <a:cs typeface="Arial"/>
              </a:rPr>
              <a:t> </a:t>
            </a:r>
            <a:r>
              <a:rPr sz="1800" spc="-5" dirty="0">
                <a:solidFill>
                  <a:srgbClr val="000066"/>
                </a:solidFill>
                <a:latin typeface="Arial"/>
                <a:cs typeface="Arial"/>
              </a:rPr>
              <a:t>fisico</a:t>
            </a:r>
            <a:endParaRPr sz="1800">
              <a:latin typeface="Arial"/>
              <a:cs typeface="Arial"/>
            </a:endParaRPr>
          </a:p>
          <a:p>
            <a:pPr>
              <a:lnSpc>
                <a:spcPct val="100000"/>
              </a:lnSpc>
              <a:spcBef>
                <a:spcPts val="20"/>
              </a:spcBef>
            </a:pPr>
            <a:endParaRPr sz="2600">
              <a:latin typeface="Times New Roman"/>
              <a:cs typeface="Times New Roman"/>
            </a:endParaRPr>
          </a:p>
          <a:p>
            <a:pPr marL="1231900">
              <a:lnSpc>
                <a:spcPct val="100000"/>
              </a:lnSpc>
            </a:pPr>
            <a:r>
              <a:rPr sz="2600" dirty="0">
                <a:solidFill>
                  <a:srgbClr val="FF0000"/>
                </a:solidFill>
                <a:latin typeface="Arial"/>
                <a:cs typeface="Arial"/>
              </a:rPr>
              <a:t>a. Adattamenti funzionali all’esercizio</a:t>
            </a:r>
            <a:r>
              <a:rPr sz="2600" spc="-50" dirty="0">
                <a:solidFill>
                  <a:srgbClr val="FF0000"/>
                </a:solidFill>
                <a:latin typeface="Arial"/>
                <a:cs typeface="Arial"/>
              </a:rPr>
              <a:t> </a:t>
            </a:r>
            <a:r>
              <a:rPr sz="2600" dirty="0">
                <a:solidFill>
                  <a:srgbClr val="FF0000"/>
                </a:solidFill>
                <a:latin typeface="Arial"/>
                <a:cs typeface="Arial"/>
              </a:rPr>
              <a:t>fisico</a:t>
            </a:r>
            <a:endParaRPr sz="2600">
              <a:latin typeface="Arial"/>
              <a:cs typeface="Arial"/>
            </a:endParaRPr>
          </a:p>
          <a:p>
            <a:pPr>
              <a:lnSpc>
                <a:spcPct val="100000"/>
              </a:lnSpc>
              <a:spcBef>
                <a:spcPts val="35"/>
              </a:spcBef>
            </a:pPr>
            <a:endParaRPr sz="4000">
              <a:latin typeface="Times New Roman"/>
              <a:cs typeface="Times New Roman"/>
            </a:endParaRPr>
          </a:p>
          <a:p>
            <a:pPr marL="382905" marR="5715" indent="-370205">
              <a:lnSpc>
                <a:spcPts val="2110"/>
              </a:lnSpc>
              <a:buChar char="•"/>
              <a:tabLst>
                <a:tab pos="382905" algn="l"/>
                <a:tab pos="383540" algn="l"/>
              </a:tabLst>
            </a:pPr>
            <a:r>
              <a:rPr sz="2200" spc="-5" dirty="0">
                <a:solidFill>
                  <a:srgbClr val="FF0000"/>
                </a:solidFill>
                <a:latin typeface="Arial"/>
                <a:cs typeface="Arial"/>
              </a:rPr>
              <a:t>Apparato cardiocircolatorio</a:t>
            </a:r>
            <a:r>
              <a:rPr sz="2200" spc="-5" dirty="0">
                <a:solidFill>
                  <a:srgbClr val="000066"/>
                </a:solidFill>
                <a:latin typeface="Arial"/>
                <a:cs typeface="Arial"/>
              </a:rPr>
              <a:t>: &lt; FC a riposo e sotto sforzo; &lt; PAS/PAD  a riposo e sotto sforzo; &gt; massa eritrociti; &gt; flusso ematico nei</a:t>
            </a:r>
            <a:r>
              <a:rPr sz="2200" spc="175" dirty="0">
                <a:solidFill>
                  <a:srgbClr val="000066"/>
                </a:solidFill>
                <a:latin typeface="Arial"/>
                <a:cs typeface="Arial"/>
              </a:rPr>
              <a:t> </a:t>
            </a:r>
            <a:r>
              <a:rPr sz="2200" dirty="0">
                <a:solidFill>
                  <a:srgbClr val="000066"/>
                </a:solidFill>
                <a:latin typeface="Arial"/>
                <a:cs typeface="Arial"/>
              </a:rPr>
              <a:t>tessuti;</a:t>
            </a:r>
            <a:endParaRPr sz="2200">
              <a:latin typeface="Arial"/>
              <a:cs typeface="Arial"/>
            </a:endParaRPr>
          </a:p>
          <a:p>
            <a:pPr marL="382905" indent="-370205">
              <a:lnSpc>
                <a:spcPct val="100000"/>
              </a:lnSpc>
              <a:spcBef>
                <a:spcPts val="810"/>
              </a:spcBef>
              <a:buChar char="•"/>
              <a:tabLst>
                <a:tab pos="382905" algn="l"/>
                <a:tab pos="383540" algn="l"/>
              </a:tabLst>
            </a:pPr>
            <a:r>
              <a:rPr sz="2200" spc="-5" dirty="0">
                <a:solidFill>
                  <a:srgbClr val="FF0000"/>
                </a:solidFill>
                <a:latin typeface="Arial"/>
                <a:cs typeface="Arial"/>
              </a:rPr>
              <a:t>Apparato respiratorio</a:t>
            </a:r>
            <a:r>
              <a:rPr sz="2200" spc="-5" dirty="0">
                <a:solidFill>
                  <a:srgbClr val="000066"/>
                </a:solidFill>
                <a:latin typeface="Arial"/>
                <a:cs typeface="Arial"/>
              </a:rPr>
              <a:t>: &gt; capacità</a:t>
            </a:r>
            <a:r>
              <a:rPr sz="2200" spc="35" dirty="0">
                <a:solidFill>
                  <a:srgbClr val="000066"/>
                </a:solidFill>
                <a:latin typeface="Arial"/>
                <a:cs typeface="Arial"/>
              </a:rPr>
              <a:t> </a:t>
            </a:r>
            <a:r>
              <a:rPr sz="2200" spc="-5" dirty="0">
                <a:solidFill>
                  <a:srgbClr val="000066"/>
                </a:solidFill>
                <a:latin typeface="Arial"/>
                <a:cs typeface="Arial"/>
              </a:rPr>
              <a:t>respiratoria</a:t>
            </a:r>
            <a:endParaRPr sz="2200">
              <a:latin typeface="Arial"/>
              <a:cs typeface="Arial"/>
            </a:endParaRPr>
          </a:p>
          <a:p>
            <a:pPr marL="382905" marR="5080" indent="-370205">
              <a:lnSpc>
                <a:spcPts val="2110"/>
              </a:lnSpc>
              <a:spcBef>
                <a:spcPts val="1305"/>
              </a:spcBef>
              <a:buChar char="•"/>
              <a:tabLst>
                <a:tab pos="382905" algn="l"/>
                <a:tab pos="383540" algn="l"/>
                <a:tab pos="1690370" algn="l"/>
                <a:tab pos="3979545" algn="l"/>
                <a:tab pos="4316730" algn="l"/>
                <a:tab pos="5968365" algn="l"/>
                <a:tab pos="6305550" algn="l"/>
                <a:tab pos="7692390" algn="l"/>
              </a:tabLst>
            </a:pPr>
            <a:r>
              <a:rPr sz="2200" spc="-10" dirty="0">
                <a:solidFill>
                  <a:srgbClr val="FF0000"/>
                </a:solidFill>
                <a:latin typeface="Arial"/>
                <a:cs typeface="Arial"/>
              </a:rPr>
              <a:t>A</a:t>
            </a:r>
            <a:r>
              <a:rPr sz="2200" spc="-5" dirty="0">
                <a:solidFill>
                  <a:srgbClr val="FF0000"/>
                </a:solidFill>
                <a:latin typeface="Arial"/>
                <a:cs typeface="Arial"/>
              </a:rPr>
              <a:t>pparato</a:t>
            </a:r>
            <a:r>
              <a:rPr sz="2200" dirty="0">
                <a:solidFill>
                  <a:srgbClr val="FF0000"/>
                </a:solidFill>
                <a:latin typeface="Arial"/>
                <a:cs typeface="Arial"/>
              </a:rPr>
              <a:t>	c</a:t>
            </a:r>
            <a:r>
              <a:rPr sz="2200" spc="-5" dirty="0">
                <a:solidFill>
                  <a:srgbClr val="FF0000"/>
                </a:solidFill>
                <a:latin typeface="Arial"/>
                <a:cs typeface="Arial"/>
              </a:rPr>
              <a:t>ardio</a:t>
            </a:r>
            <a:r>
              <a:rPr sz="2200" dirty="0">
                <a:solidFill>
                  <a:srgbClr val="FF0000"/>
                </a:solidFill>
                <a:latin typeface="Arial"/>
                <a:cs typeface="Arial"/>
              </a:rPr>
              <a:t>c</a:t>
            </a:r>
            <a:r>
              <a:rPr sz="2200" spc="-5" dirty="0">
                <a:solidFill>
                  <a:srgbClr val="FF0000"/>
                </a:solidFill>
                <a:latin typeface="Arial"/>
                <a:cs typeface="Arial"/>
              </a:rPr>
              <a:t>ir</a:t>
            </a:r>
            <a:r>
              <a:rPr sz="2200" dirty="0">
                <a:solidFill>
                  <a:srgbClr val="FF0000"/>
                </a:solidFill>
                <a:latin typeface="Arial"/>
                <a:cs typeface="Arial"/>
              </a:rPr>
              <a:t>c</a:t>
            </a:r>
            <a:r>
              <a:rPr sz="2200" spc="-5" dirty="0">
                <a:solidFill>
                  <a:srgbClr val="FF0000"/>
                </a:solidFill>
                <a:latin typeface="Arial"/>
                <a:cs typeface="Arial"/>
              </a:rPr>
              <a:t>olatorio</a:t>
            </a:r>
            <a:r>
              <a:rPr sz="2200" dirty="0">
                <a:solidFill>
                  <a:srgbClr val="FF0000"/>
                </a:solidFill>
                <a:latin typeface="Arial"/>
                <a:cs typeface="Arial"/>
              </a:rPr>
              <a:t>	</a:t>
            </a:r>
            <a:r>
              <a:rPr sz="2200" spc="-5" dirty="0">
                <a:solidFill>
                  <a:srgbClr val="FF0000"/>
                </a:solidFill>
                <a:latin typeface="Arial"/>
                <a:cs typeface="Arial"/>
              </a:rPr>
              <a:t>+</a:t>
            </a:r>
            <a:r>
              <a:rPr sz="2200" dirty="0">
                <a:solidFill>
                  <a:srgbClr val="FF0000"/>
                </a:solidFill>
                <a:latin typeface="Arial"/>
                <a:cs typeface="Arial"/>
              </a:rPr>
              <a:t>	</a:t>
            </a:r>
            <a:r>
              <a:rPr sz="2200" spc="-5" dirty="0">
                <a:solidFill>
                  <a:srgbClr val="FF0000"/>
                </a:solidFill>
                <a:latin typeface="Arial"/>
                <a:cs typeface="Arial"/>
              </a:rPr>
              <a:t>re</a:t>
            </a:r>
            <a:r>
              <a:rPr sz="2200" dirty="0">
                <a:solidFill>
                  <a:srgbClr val="FF0000"/>
                </a:solidFill>
                <a:latin typeface="Arial"/>
                <a:cs typeface="Arial"/>
              </a:rPr>
              <a:t>s</a:t>
            </a:r>
            <a:r>
              <a:rPr sz="2200" spc="10" dirty="0">
                <a:solidFill>
                  <a:srgbClr val="FF0000"/>
                </a:solidFill>
                <a:latin typeface="Arial"/>
                <a:cs typeface="Arial"/>
              </a:rPr>
              <a:t>p</a:t>
            </a:r>
            <a:r>
              <a:rPr sz="2200" spc="-5" dirty="0">
                <a:solidFill>
                  <a:srgbClr val="FF0000"/>
                </a:solidFill>
                <a:latin typeface="Arial"/>
                <a:cs typeface="Arial"/>
              </a:rPr>
              <a:t>iratorio</a:t>
            </a:r>
            <a:r>
              <a:rPr sz="2200" spc="-5" dirty="0">
                <a:solidFill>
                  <a:srgbClr val="000066"/>
                </a:solidFill>
                <a:latin typeface="Arial"/>
                <a:cs typeface="Arial"/>
              </a:rPr>
              <a:t>:</a:t>
            </a:r>
            <a:r>
              <a:rPr sz="2200" dirty="0">
                <a:solidFill>
                  <a:srgbClr val="000066"/>
                </a:solidFill>
                <a:latin typeface="Arial"/>
                <a:cs typeface="Arial"/>
              </a:rPr>
              <a:t>	</a:t>
            </a:r>
            <a:r>
              <a:rPr sz="2200" spc="-5" dirty="0">
                <a:solidFill>
                  <a:srgbClr val="000066"/>
                </a:solidFill>
                <a:latin typeface="Arial"/>
                <a:cs typeface="Arial"/>
              </a:rPr>
              <a:t>&gt;</a:t>
            </a:r>
            <a:r>
              <a:rPr sz="2200" dirty="0">
                <a:solidFill>
                  <a:srgbClr val="000066"/>
                </a:solidFill>
                <a:latin typeface="Arial"/>
                <a:cs typeface="Arial"/>
              </a:rPr>
              <a:t>	</a:t>
            </a:r>
            <a:r>
              <a:rPr sz="2200" spc="-5" dirty="0">
                <a:solidFill>
                  <a:srgbClr val="000066"/>
                </a:solidFill>
                <a:latin typeface="Arial"/>
                <a:cs typeface="Arial"/>
              </a:rPr>
              <a:t>tolleran</a:t>
            </a:r>
            <a:r>
              <a:rPr sz="2200" dirty="0">
                <a:solidFill>
                  <a:srgbClr val="000066"/>
                </a:solidFill>
                <a:latin typeface="Arial"/>
                <a:cs typeface="Arial"/>
              </a:rPr>
              <a:t>z</a:t>
            </a:r>
            <a:r>
              <a:rPr sz="2200" spc="-5" dirty="0">
                <a:solidFill>
                  <a:srgbClr val="000066"/>
                </a:solidFill>
                <a:latin typeface="Arial"/>
                <a:cs typeface="Arial"/>
              </a:rPr>
              <a:t>a</a:t>
            </a:r>
            <a:r>
              <a:rPr sz="2200" dirty="0">
                <a:solidFill>
                  <a:srgbClr val="000066"/>
                </a:solidFill>
                <a:latin typeface="Arial"/>
                <a:cs typeface="Arial"/>
              </a:rPr>
              <a:t>	</a:t>
            </a:r>
            <a:r>
              <a:rPr sz="2200" spc="-5" dirty="0">
                <a:solidFill>
                  <a:srgbClr val="000066"/>
                </a:solidFill>
                <a:latin typeface="Arial"/>
                <a:cs typeface="Arial"/>
              </a:rPr>
              <a:t>(</a:t>
            </a:r>
            <a:r>
              <a:rPr sz="2200" spc="5" dirty="0">
                <a:solidFill>
                  <a:srgbClr val="000066"/>
                </a:solidFill>
                <a:latin typeface="Arial"/>
                <a:cs typeface="Arial"/>
              </a:rPr>
              <a:t>r</a:t>
            </a:r>
            <a:r>
              <a:rPr sz="2200" spc="-5" dirty="0">
                <a:solidFill>
                  <a:srgbClr val="000066"/>
                </a:solidFill>
                <a:latin typeface="Arial"/>
                <a:cs typeface="Arial"/>
              </a:rPr>
              <a:t>e</a:t>
            </a:r>
            <a:r>
              <a:rPr sz="2200" dirty="0">
                <a:solidFill>
                  <a:srgbClr val="000066"/>
                </a:solidFill>
                <a:latin typeface="Arial"/>
                <a:cs typeface="Arial"/>
              </a:rPr>
              <a:t>s</a:t>
            </a:r>
            <a:r>
              <a:rPr sz="2200" spc="-5" dirty="0">
                <a:solidFill>
                  <a:srgbClr val="000066"/>
                </a:solidFill>
                <a:latin typeface="Arial"/>
                <a:cs typeface="Arial"/>
              </a:rPr>
              <a:t>i</a:t>
            </a:r>
            <a:r>
              <a:rPr sz="2200" dirty="0">
                <a:solidFill>
                  <a:srgbClr val="000066"/>
                </a:solidFill>
                <a:latin typeface="Arial"/>
                <a:cs typeface="Arial"/>
              </a:rPr>
              <a:t>s</a:t>
            </a:r>
            <a:r>
              <a:rPr sz="2200" spc="-5" dirty="0">
                <a:solidFill>
                  <a:srgbClr val="000066"/>
                </a:solidFill>
                <a:latin typeface="Arial"/>
                <a:cs typeface="Arial"/>
              </a:rPr>
              <a:t>ten</a:t>
            </a:r>
            <a:r>
              <a:rPr sz="2200" dirty="0">
                <a:solidFill>
                  <a:srgbClr val="000066"/>
                </a:solidFill>
                <a:latin typeface="Arial"/>
                <a:cs typeface="Arial"/>
              </a:rPr>
              <a:t>z</a:t>
            </a:r>
            <a:r>
              <a:rPr sz="2200" spc="-5" dirty="0">
                <a:solidFill>
                  <a:srgbClr val="000066"/>
                </a:solidFill>
                <a:latin typeface="Arial"/>
                <a:cs typeface="Arial"/>
              </a:rPr>
              <a:t>a,  capacità) all’esercizio</a:t>
            </a:r>
            <a:r>
              <a:rPr sz="2200" spc="-20" dirty="0">
                <a:solidFill>
                  <a:srgbClr val="000066"/>
                </a:solidFill>
                <a:latin typeface="Arial"/>
                <a:cs typeface="Arial"/>
              </a:rPr>
              <a:t> </a:t>
            </a:r>
            <a:r>
              <a:rPr sz="2200" dirty="0">
                <a:solidFill>
                  <a:srgbClr val="000066"/>
                </a:solidFill>
                <a:latin typeface="Arial"/>
                <a:cs typeface="Arial"/>
              </a:rPr>
              <a:t>fisico</a:t>
            </a:r>
            <a:endParaRPr sz="2200">
              <a:latin typeface="Arial"/>
              <a:cs typeface="Arial"/>
            </a:endParaRPr>
          </a:p>
          <a:p>
            <a:pPr marL="382905" marR="5080" indent="-370205">
              <a:lnSpc>
                <a:spcPts val="2110"/>
              </a:lnSpc>
              <a:spcBef>
                <a:spcPts val="1325"/>
              </a:spcBef>
              <a:buChar char="•"/>
              <a:tabLst>
                <a:tab pos="382905" algn="l"/>
                <a:tab pos="383540" algn="l"/>
              </a:tabLst>
            </a:pPr>
            <a:r>
              <a:rPr sz="2200" spc="-5" dirty="0">
                <a:solidFill>
                  <a:srgbClr val="FF0000"/>
                </a:solidFill>
                <a:latin typeface="Arial"/>
                <a:cs typeface="Arial"/>
              </a:rPr>
              <a:t>Apparato muscolo-scheletrico</a:t>
            </a:r>
            <a:r>
              <a:rPr sz="2200" spc="-5" dirty="0">
                <a:solidFill>
                  <a:srgbClr val="000066"/>
                </a:solidFill>
                <a:latin typeface="Arial"/>
                <a:cs typeface="Arial"/>
              </a:rPr>
              <a:t>:&gt; </a:t>
            </a:r>
            <a:r>
              <a:rPr sz="2200" dirty="0">
                <a:solidFill>
                  <a:srgbClr val="000066"/>
                </a:solidFill>
                <a:latin typeface="Arial"/>
                <a:cs typeface="Arial"/>
              </a:rPr>
              <a:t>forza </a:t>
            </a:r>
            <a:r>
              <a:rPr sz="2200" spc="-5" dirty="0">
                <a:solidFill>
                  <a:srgbClr val="000066"/>
                </a:solidFill>
                <a:latin typeface="Arial"/>
                <a:cs typeface="Arial"/>
              </a:rPr>
              <a:t>e massa muscolare, &gt; elasticità  tendini, &gt; densità</a:t>
            </a:r>
            <a:r>
              <a:rPr sz="2200" spc="15" dirty="0">
                <a:solidFill>
                  <a:srgbClr val="000066"/>
                </a:solidFill>
                <a:latin typeface="Arial"/>
                <a:cs typeface="Arial"/>
              </a:rPr>
              <a:t> </a:t>
            </a:r>
            <a:r>
              <a:rPr sz="2200" spc="-5" dirty="0">
                <a:solidFill>
                  <a:srgbClr val="000066"/>
                </a:solidFill>
                <a:latin typeface="Arial"/>
                <a:cs typeface="Arial"/>
              </a:rPr>
              <a:t>ossea</a:t>
            </a:r>
            <a:endParaRPr sz="2200">
              <a:latin typeface="Arial"/>
              <a:cs typeface="Arial"/>
            </a:endParaRPr>
          </a:p>
          <a:p>
            <a:pPr marL="382905" indent="-370205">
              <a:lnSpc>
                <a:spcPct val="100000"/>
              </a:lnSpc>
              <a:spcBef>
                <a:spcPts val="810"/>
              </a:spcBef>
              <a:buChar char="•"/>
              <a:tabLst>
                <a:tab pos="382905" algn="l"/>
                <a:tab pos="383540" algn="l"/>
              </a:tabLst>
            </a:pPr>
            <a:r>
              <a:rPr sz="2200" spc="-5" dirty="0">
                <a:solidFill>
                  <a:srgbClr val="FF0000"/>
                </a:solidFill>
                <a:latin typeface="Arial"/>
                <a:cs typeface="Arial"/>
              </a:rPr>
              <a:t>Sistema immunitario</a:t>
            </a:r>
            <a:r>
              <a:rPr sz="2200" spc="-5" dirty="0">
                <a:solidFill>
                  <a:srgbClr val="000066"/>
                </a:solidFill>
                <a:latin typeface="Arial"/>
                <a:cs typeface="Arial"/>
              </a:rPr>
              <a:t>: &gt; risposta immunitaria (&lt; con </a:t>
            </a:r>
            <a:r>
              <a:rPr sz="2200" dirty="0">
                <a:solidFill>
                  <a:srgbClr val="000066"/>
                </a:solidFill>
                <a:latin typeface="Arial"/>
                <a:cs typeface="Arial"/>
              </a:rPr>
              <a:t>esercizi</a:t>
            </a:r>
            <a:r>
              <a:rPr sz="2200" spc="105" dirty="0">
                <a:solidFill>
                  <a:srgbClr val="000066"/>
                </a:solidFill>
                <a:latin typeface="Arial"/>
                <a:cs typeface="Arial"/>
              </a:rPr>
              <a:t> </a:t>
            </a:r>
            <a:r>
              <a:rPr sz="2200" spc="-5" dirty="0">
                <a:solidFill>
                  <a:srgbClr val="000066"/>
                </a:solidFill>
                <a:latin typeface="Arial"/>
                <a:cs typeface="Arial"/>
              </a:rPr>
              <a:t>strenui)</a:t>
            </a:r>
            <a:endParaRPr sz="2200">
              <a:latin typeface="Arial"/>
              <a:cs typeface="Arial"/>
            </a:endParaRPr>
          </a:p>
          <a:p>
            <a:pPr marL="382905" indent="-370205">
              <a:lnSpc>
                <a:spcPct val="100000"/>
              </a:lnSpc>
              <a:spcBef>
                <a:spcPts val="795"/>
              </a:spcBef>
              <a:buChar char="•"/>
              <a:tabLst>
                <a:tab pos="382905" algn="l"/>
                <a:tab pos="383540" algn="l"/>
              </a:tabLst>
            </a:pPr>
            <a:r>
              <a:rPr sz="2200" spc="-5" dirty="0">
                <a:solidFill>
                  <a:srgbClr val="FF0000"/>
                </a:solidFill>
                <a:latin typeface="Arial"/>
                <a:cs typeface="Arial"/>
              </a:rPr>
              <a:t>Sistema urinario</a:t>
            </a:r>
            <a:r>
              <a:rPr sz="2200" spc="-5" dirty="0">
                <a:solidFill>
                  <a:srgbClr val="000066"/>
                </a:solidFill>
                <a:latin typeface="Arial"/>
                <a:cs typeface="Arial"/>
              </a:rPr>
              <a:t>: &gt; velocità di</a:t>
            </a:r>
            <a:r>
              <a:rPr sz="2200" spc="50" dirty="0">
                <a:solidFill>
                  <a:srgbClr val="000066"/>
                </a:solidFill>
                <a:latin typeface="Arial"/>
                <a:cs typeface="Arial"/>
              </a:rPr>
              <a:t> </a:t>
            </a:r>
            <a:r>
              <a:rPr sz="2200" spc="-5" dirty="0">
                <a:solidFill>
                  <a:srgbClr val="000066"/>
                </a:solidFill>
                <a:latin typeface="Arial"/>
                <a:cs typeface="Arial"/>
              </a:rPr>
              <a:t>filtrazione</a:t>
            </a:r>
            <a:endParaRPr sz="2200">
              <a:latin typeface="Arial"/>
              <a:cs typeface="Arial"/>
            </a:endParaRPr>
          </a:p>
          <a:p>
            <a:pPr marL="382905" indent="-370205">
              <a:lnSpc>
                <a:spcPct val="100000"/>
              </a:lnSpc>
              <a:spcBef>
                <a:spcPts val="790"/>
              </a:spcBef>
              <a:buChar char="•"/>
              <a:tabLst>
                <a:tab pos="382905" algn="l"/>
                <a:tab pos="383540" algn="l"/>
              </a:tabLst>
            </a:pPr>
            <a:r>
              <a:rPr sz="2200" spc="-5" dirty="0">
                <a:solidFill>
                  <a:srgbClr val="FF0000"/>
                </a:solidFill>
                <a:latin typeface="Arial"/>
                <a:cs typeface="Arial"/>
              </a:rPr>
              <a:t>Funzioni psicologiche</a:t>
            </a:r>
            <a:r>
              <a:rPr sz="2200" spc="-5" dirty="0">
                <a:solidFill>
                  <a:srgbClr val="000066"/>
                </a:solidFill>
                <a:latin typeface="Arial"/>
                <a:cs typeface="Arial"/>
              </a:rPr>
              <a:t>: &gt; benessere, miglioramento ritmo</a:t>
            </a:r>
            <a:r>
              <a:rPr sz="2200" spc="140" dirty="0">
                <a:solidFill>
                  <a:srgbClr val="000066"/>
                </a:solidFill>
                <a:latin typeface="Arial"/>
                <a:cs typeface="Arial"/>
              </a:rPr>
              <a:t> </a:t>
            </a:r>
            <a:r>
              <a:rPr sz="2200" spc="-5" dirty="0">
                <a:solidFill>
                  <a:srgbClr val="000066"/>
                </a:solidFill>
                <a:latin typeface="Arial"/>
                <a:cs typeface="Arial"/>
              </a:rPr>
              <a:t>sonno-veglia</a:t>
            </a:r>
            <a:endParaRPr sz="2200">
              <a:latin typeface="Arial"/>
              <a:cs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33983" y="1566672"/>
            <a:ext cx="8851392" cy="3962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49223" y="1574292"/>
            <a:ext cx="8821420" cy="0"/>
          </a:xfrm>
          <a:custGeom>
            <a:avLst/>
            <a:gdLst/>
            <a:ahLst/>
            <a:cxnLst/>
            <a:rect l="l" t="t" r="r" b="b"/>
            <a:pathLst>
              <a:path w="8821420">
                <a:moveTo>
                  <a:pt x="0" y="0"/>
                </a:moveTo>
                <a:lnTo>
                  <a:pt x="8820912" y="0"/>
                </a:lnTo>
              </a:path>
            </a:pathLst>
          </a:custGeom>
          <a:ln w="9144">
            <a:solidFill>
              <a:srgbClr val="F07F09"/>
            </a:solidFill>
          </a:ln>
        </p:spPr>
        <p:txBody>
          <a:bodyPr wrap="square" lIns="0" tIns="0" rIns="0" bIns="0" rtlCol="0"/>
          <a:lstStyle/>
          <a:p>
            <a:endParaRPr/>
          </a:p>
        </p:txBody>
      </p:sp>
      <p:sp>
        <p:nvSpPr>
          <p:cNvPr id="4" name="object 4"/>
          <p:cNvSpPr/>
          <p:nvPr/>
        </p:nvSpPr>
        <p:spPr>
          <a:xfrm>
            <a:off x="1359408" y="271272"/>
            <a:ext cx="7674864" cy="54102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101595" y="1556002"/>
            <a:ext cx="5321808" cy="5321808"/>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1057171" y="4580026"/>
            <a:ext cx="7729855" cy="1915160"/>
          </a:xfrm>
          <a:prstGeom prst="rect">
            <a:avLst/>
          </a:prstGeom>
        </p:spPr>
        <p:txBody>
          <a:bodyPr vert="horz" wrap="square" lIns="0" tIns="12065" rIns="0" bIns="0" rtlCol="0">
            <a:spAutoFit/>
          </a:bodyPr>
          <a:lstStyle/>
          <a:p>
            <a:pPr marL="12700" marR="5080" algn="ctr">
              <a:lnSpc>
                <a:spcPct val="100000"/>
              </a:lnSpc>
              <a:spcBef>
                <a:spcPts val="95"/>
              </a:spcBef>
              <a:tabLst>
                <a:tab pos="7445375" algn="l"/>
              </a:tabLst>
            </a:pPr>
            <a:r>
              <a:rPr sz="3100" spc="-105" dirty="0">
                <a:solidFill>
                  <a:srgbClr val="FFFF00"/>
                </a:solidFill>
                <a:latin typeface="Arial"/>
                <a:cs typeface="Arial"/>
              </a:rPr>
              <a:t>L’attività </a:t>
            </a:r>
            <a:r>
              <a:rPr sz="3100" spc="-125" dirty="0">
                <a:solidFill>
                  <a:srgbClr val="FFFF00"/>
                </a:solidFill>
                <a:latin typeface="Arial"/>
                <a:cs typeface="Arial"/>
              </a:rPr>
              <a:t>fisica </a:t>
            </a:r>
            <a:r>
              <a:rPr sz="3100" spc="-140" dirty="0">
                <a:solidFill>
                  <a:srgbClr val="FFFF00"/>
                </a:solidFill>
                <a:latin typeface="Arial"/>
                <a:cs typeface="Arial"/>
              </a:rPr>
              <a:t>favorisce </a:t>
            </a:r>
            <a:r>
              <a:rPr sz="3100" spc="50" dirty="0">
                <a:solidFill>
                  <a:srgbClr val="FFFF00"/>
                </a:solidFill>
                <a:latin typeface="Arial"/>
                <a:cs typeface="Arial"/>
              </a:rPr>
              <a:t>l’</a:t>
            </a:r>
            <a:r>
              <a:rPr sz="3100" spc="-160" dirty="0">
                <a:solidFill>
                  <a:srgbClr val="FFFF00"/>
                </a:solidFill>
                <a:latin typeface="Arial"/>
                <a:cs typeface="Arial"/>
              </a:rPr>
              <a:t> </a:t>
            </a:r>
            <a:r>
              <a:rPr sz="3100" spc="-45" dirty="0">
                <a:solidFill>
                  <a:srgbClr val="FFFF00"/>
                </a:solidFill>
                <a:latin typeface="Arial"/>
                <a:cs typeface="Arial"/>
              </a:rPr>
              <a:t>equilibrio</a:t>
            </a:r>
            <a:r>
              <a:rPr sz="3100" spc="-155" dirty="0">
                <a:solidFill>
                  <a:srgbClr val="FFFF00"/>
                </a:solidFill>
                <a:latin typeface="Arial"/>
                <a:cs typeface="Arial"/>
              </a:rPr>
              <a:t> </a:t>
            </a:r>
            <a:r>
              <a:rPr sz="3100" spc="-95" dirty="0">
                <a:solidFill>
                  <a:srgbClr val="FFFF00"/>
                </a:solidFill>
                <a:latin typeface="Arial"/>
                <a:cs typeface="Arial"/>
              </a:rPr>
              <a:t>ormonale	</a:t>
            </a:r>
            <a:r>
              <a:rPr sz="3100" spc="-185" dirty="0">
                <a:solidFill>
                  <a:srgbClr val="FFFF00"/>
                </a:solidFill>
                <a:latin typeface="Arial"/>
                <a:cs typeface="Arial"/>
              </a:rPr>
              <a:t>e  </a:t>
            </a:r>
            <a:r>
              <a:rPr sz="3100" spc="-95" dirty="0">
                <a:solidFill>
                  <a:srgbClr val="FFFF00"/>
                </a:solidFill>
                <a:latin typeface="Arial"/>
                <a:cs typeface="Arial"/>
              </a:rPr>
              <a:t>biochimico </a:t>
            </a:r>
            <a:r>
              <a:rPr sz="3100" spc="-245" dirty="0">
                <a:solidFill>
                  <a:srgbClr val="FFFF00"/>
                </a:solidFill>
                <a:latin typeface="Arial"/>
                <a:cs typeface="Arial"/>
              </a:rPr>
              <a:t>a </a:t>
            </a:r>
            <a:r>
              <a:rPr sz="3100" spc="-60" dirty="0">
                <a:solidFill>
                  <a:srgbClr val="FFFF00"/>
                </a:solidFill>
                <a:latin typeface="Arial"/>
                <a:cs typeface="Arial"/>
              </a:rPr>
              <a:t>livello </a:t>
            </a:r>
            <a:r>
              <a:rPr sz="3100" spc="-90" dirty="0">
                <a:solidFill>
                  <a:srgbClr val="FFFF00"/>
                </a:solidFill>
                <a:latin typeface="Arial"/>
                <a:cs typeface="Arial"/>
              </a:rPr>
              <a:t>del </a:t>
            </a:r>
            <a:r>
              <a:rPr sz="3100" spc="-160" dirty="0">
                <a:solidFill>
                  <a:srgbClr val="FFFF00"/>
                </a:solidFill>
                <a:latin typeface="Arial"/>
                <a:cs typeface="Arial"/>
              </a:rPr>
              <a:t>sistema </a:t>
            </a:r>
            <a:r>
              <a:rPr sz="3100" spc="-135" dirty="0">
                <a:solidFill>
                  <a:srgbClr val="FFFF00"/>
                </a:solidFill>
                <a:latin typeface="Arial"/>
                <a:cs typeface="Arial"/>
              </a:rPr>
              <a:t>nervoso</a:t>
            </a:r>
            <a:r>
              <a:rPr sz="3100" spc="-260" dirty="0">
                <a:solidFill>
                  <a:srgbClr val="FFFF00"/>
                </a:solidFill>
                <a:latin typeface="Arial"/>
                <a:cs typeface="Arial"/>
              </a:rPr>
              <a:t> </a:t>
            </a:r>
            <a:r>
              <a:rPr sz="3100" spc="-105" dirty="0">
                <a:solidFill>
                  <a:srgbClr val="FFFF00"/>
                </a:solidFill>
                <a:latin typeface="Arial"/>
                <a:cs typeface="Arial"/>
              </a:rPr>
              <a:t>centrale  </a:t>
            </a:r>
            <a:r>
              <a:rPr sz="3100" spc="-95" dirty="0">
                <a:solidFill>
                  <a:srgbClr val="FFFF00"/>
                </a:solidFill>
                <a:latin typeface="Arial"/>
                <a:cs typeface="Arial"/>
              </a:rPr>
              <a:t>riducendo </a:t>
            </a:r>
            <a:r>
              <a:rPr sz="3100" spc="20" dirty="0">
                <a:solidFill>
                  <a:srgbClr val="FFFF00"/>
                </a:solidFill>
                <a:latin typeface="Arial"/>
                <a:cs typeface="Arial"/>
              </a:rPr>
              <a:t>i </a:t>
            </a:r>
            <a:r>
              <a:rPr sz="3100" spc="-45" dirty="0">
                <a:solidFill>
                  <a:srgbClr val="FFFF00"/>
                </a:solidFill>
                <a:latin typeface="Arial"/>
                <a:cs typeface="Arial"/>
              </a:rPr>
              <a:t>livelli </a:t>
            </a:r>
            <a:r>
              <a:rPr sz="3100" spc="-40" dirty="0">
                <a:solidFill>
                  <a:srgbClr val="FFFF00"/>
                </a:solidFill>
                <a:latin typeface="Arial"/>
                <a:cs typeface="Arial"/>
              </a:rPr>
              <a:t>di </a:t>
            </a:r>
            <a:r>
              <a:rPr sz="3100" spc="-75" dirty="0">
                <a:solidFill>
                  <a:srgbClr val="FFFF00"/>
                </a:solidFill>
                <a:latin typeface="Arial"/>
                <a:cs typeface="Arial"/>
              </a:rPr>
              <a:t>neuroormoni </a:t>
            </a:r>
            <a:r>
              <a:rPr sz="3100" spc="-70" dirty="0">
                <a:solidFill>
                  <a:srgbClr val="FFFF00"/>
                </a:solidFill>
                <a:latin typeface="Arial"/>
                <a:cs typeface="Arial"/>
              </a:rPr>
              <a:t>eccitatori </a:t>
            </a:r>
            <a:r>
              <a:rPr sz="3100" spc="-185" dirty="0">
                <a:solidFill>
                  <a:srgbClr val="FFFF00"/>
                </a:solidFill>
                <a:latin typeface="Arial"/>
                <a:cs typeface="Arial"/>
              </a:rPr>
              <a:t>e  </a:t>
            </a:r>
            <a:r>
              <a:rPr sz="3100" spc="-114" dirty="0">
                <a:solidFill>
                  <a:srgbClr val="FFFF00"/>
                </a:solidFill>
                <a:latin typeface="Arial"/>
                <a:cs typeface="Arial"/>
              </a:rPr>
              <a:t>aumentando </a:t>
            </a:r>
            <a:r>
              <a:rPr sz="3100" spc="-55" dirty="0">
                <a:solidFill>
                  <a:srgbClr val="FFFF00"/>
                </a:solidFill>
                <a:latin typeface="Arial"/>
                <a:cs typeface="Arial"/>
              </a:rPr>
              <a:t>quelli</a:t>
            </a:r>
            <a:r>
              <a:rPr sz="3100" spc="-240" dirty="0">
                <a:solidFill>
                  <a:srgbClr val="FFFF00"/>
                </a:solidFill>
                <a:latin typeface="Arial"/>
                <a:cs typeface="Arial"/>
              </a:rPr>
              <a:t> </a:t>
            </a:r>
            <a:r>
              <a:rPr sz="3100" spc="-15" dirty="0">
                <a:solidFill>
                  <a:srgbClr val="FFFF00"/>
                </a:solidFill>
                <a:latin typeface="Arial"/>
                <a:cs typeface="Arial"/>
              </a:rPr>
              <a:t>inibitori.</a:t>
            </a:r>
            <a:endParaRPr sz="3100">
              <a:latin typeface="Arial"/>
              <a:cs typeface="Arial"/>
            </a:endParaRPr>
          </a:p>
        </p:txBody>
      </p:sp>
      <p:sp>
        <p:nvSpPr>
          <p:cNvPr id="7" name="object 7"/>
          <p:cNvSpPr/>
          <p:nvPr/>
        </p:nvSpPr>
        <p:spPr>
          <a:xfrm>
            <a:off x="761" y="1081278"/>
            <a:ext cx="10080625" cy="0"/>
          </a:xfrm>
          <a:custGeom>
            <a:avLst/>
            <a:gdLst/>
            <a:ahLst/>
            <a:cxnLst/>
            <a:rect l="l" t="t" r="r" b="b"/>
            <a:pathLst>
              <a:path w="10080625">
                <a:moveTo>
                  <a:pt x="0" y="0"/>
                </a:moveTo>
                <a:lnTo>
                  <a:pt x="10080625" y="0"/>
                </a:lnTo>
              </a:path>
            </a:pathLst>
          </a:custGeom>
          <a:ln w="28956">
            <a:solidFill>
              <a:srgbClr val="FFC000"/>
            </a:solidFill>
          </a:ln>
        </p:spPr>
        <p:txBody>
          <a:bodyPr wrap="square" lIns="0" tIns="0" rIns="0" bIns="0" rtlCol="0"/>
          <a:lstStyle/>
          <a:p>
            <a:endParaRPr/>
          </a:p>
        </p:txBody>
      </p:sp>
    </p:spTree>
  </p:cSld>
  <p:clrMapOvr>
    <a:masterClrMapping/>
  </p:clrMapOvr>
  <p:transition xmlns:p14="http://schemas.microsoft.com/office/powerpoint/2010/main">
    <p:wipe dir="d"/>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081260" cy="755904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81355" y="161542"/>
            <a:ext cx="9715500" cy="72390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82116" y="162306"/>
            <a:ext cx="9714230" cy="7237730"/>
          </a:xfrm>
          <a:custGeom>
            <a:avLst/>
            <a:gdLst/>
            <a:ahLst/>
            <a:cxnLst/>
            <a:rect l="l" t="t" r="r" b="b"/>
            <a:pathLst>
              <a:path w="9714230" h="7237730">
                <a:moveTo>
                  <a:pt x="854532" y="0"/>
                </a:moveTo>
                <a:lnTo>
                  <a:pt x="9713976" y="0"/>
                </a:lnTo>
                <a:lnTo>
                  <a:pt x="9713976" y="6382943"/>
                </a:lnTo>
                <a:lnTo>
                  <a:pt x="9712623" y="6431434"/>
                </a:lnTo>
                <a:lnTo>
                  <a:pt x="9708613" y="6479216"/>
                </a:lnTo>
                <a:lnTo>
                  <a:pt x="9702017" y="6526215"/>
                </a:lnTo>
                <a:lnTo>
                  <a:pt x="9692909" y="6572361"/>
                </a:lnTo>
                <a:lnTo>
                  <a:pt x="9681359" y="6617581"/>
                </a:lnTo>
                <a:lnTo>
                  <a:pt x="9667441" y="6661802"/>
                </a:lnTo>
                <a:lnTo>
                  <a:pt x="9651226" y="6704954"/>
                </a:lnTo>
                <a:lnTo>
                  <a:pt x="9632787" y="6746962"/>
                </a:lnTo>
                <a:lnTo>
                  <a:pt x="9612195" y="6787756"/>
                </a:lnTo>
                <a:lnTo>
                  <a:pt x="9589523" y="6827264"/>
                </a:lnTo>
                <a:lnTo>
                  <a:pt x="9564842" y="6865412"/>
                </a:lnTo>
                <a:lnTo>
                  <a:pt x="9538226" y="6902129"/>
                </a:lnTo>
                <a:lnTo>
                  <a:pt x="9509746" y="6937344"/>
                </a:lnTo>
                <a:lnTo>
                  <a:pt x="9479474" y="6970982"/>
                </a:lnTo>
                <a:lnTo>
                  <a:pt x="9447482" y="7002974"/>
                </a:lnTo>
                <a:lnTo>
                  <a:pt x="9413844" y="7033246"/>
                </a:lnTo>
                <a:lnTo>
                  <a:pt x="9378629" y="7061726"/>
                </a:lnTo>
                <a:lnTo>
                  <a:pt x="9341912" y="7088342"/>
                </a:lnTo>
                <a:lnTo>
                  <a:pt x="9303764" y="7113023"/>
                </a:lnTo>
                <a:lnTo>
                  <a:pt x="9264256" y="7135695"/>
                </a:lnTo>
                <a:lnTo>
                  <a:pt x="9223462" y="7156287"/>
                </a:lnTo>
                <a:lnTo>
                  <a:pt x="9181454" y="7174726"/>
                </a:lnTo>
                <a:lnTo>
                  <a:pt x="9138302" y="7190941"/>
                </a:lnTo>
                <a:lnTo>
                  <a:pt x="9094081" y="7204859"/>
                </a:lnTo>
                <a:lnTo>
                  <a:pt x="9048861" y="7216409"/>
                </a:lnTo>
                <a:lnTo>
                  <a:pt x="9002715" y="7225517"/>
                </a:lnTo>
                <a:lnTo>
                  <a:pt x="8955716" y="7232113"/>
                </a:lnTo>
                <a:lnTo>
                  <a:pt x="8907934" y="7236123"/>
                </a:lnTo>
                <a:lnTo>
                  <a:pt x="8859443" y="7237476"/>
                </a:lnTo>
                <a:lnTo>
                  <a:pt x="0" y="7237476"/>
                </a:lnTo>
                <a:lnTo>
                  <a:pt x="0" y="854532"/>
                </a:lnTo>
                <a:lnTo>
                  <a:pt x="1352" y="806041"/>
                </a:lnTo>
                <a:lnTo>
                  <a:pt x="5362" y="758259"/>
                </a:lnTo>
                <a:lnTo>
                  <a:pt x="11958" y="711260"/>
                </a:lnTo>
                <a:lnTo>
                  <a:pt x="21066" y="665114"/>
                </a:lnTo>
                <a:lnTo>
                  <a:pt x="32616" y="619894"/>
                </a:lnTo>
                <a:lnTo>
                  <a:pt x="46534" y="575673"/>
                </a:lnTo>
                <a:lnTo>
                  <a:pt x="62749" y="532521"/>
                </a:lnTo>
                <a:lnTo>
                  <a:pt x="81188" y="490513"/>
                </a:lnTo>
                <a:lnTo>
                  <a:pt x="101780" y="449719"/>
                </a:lnTo>
                <a:lnTo>
                  <a:pt x="124452" y="410211"/>
                </a:lnTo>
                <a:lnTo>
                  <a:pt x="149133" y="372063"/>
                </a:lnTo>
                <a:lnTo>
                  <a:pt x="175749" y="335346"/>
                </a:lnTo>
                <a:lnTo>
                  <a:pt x="204229" y="300131"/>
                </a:lnTo>
                <a:lnTo>
                  <a:pt x="234501" y="266493"/>
                </a:lnTo>
                <a:lnTo>
                  <a:pt x="266493" y="234501"/>
                </a:lnTo>
                <a:lnTo>
                  <a:pt x="300131" y="204229"/>
                </a:lnTo>
                <a:lnTo>
                  <a:pt x="335346" y="175749"/>
                </a:lnTo>
                <a:lnTo>
                  <a:pt x="372063" y="149133"/>
                </a:lnTo>
                <a:lnTo>
                  <a:pt x="410211" y="124452"/>
                </a:lnTo>
                <a:lnTo>
                  <a:pt x="449719" y="101780"/>
                </a:lnTo>
                <a:lnTo>
                  <a:pt x="490513" y="81188"/>
                </a:lnTo>
                <a:lnTo>
                  <a:pt x="532521" y="62749"/>
                </a:lnTo>
                <a:lnTo>
                  <a:pt x="575673" y="46534"/>
                </a:lnTo>
                <a:lnTo>
                  <a:pt x="619894" y="32616"/>
                </a:lnTo>
                <a:lnTo>
                  <a:pt x="665114" y="21066"/>
                </a:lnTo>
                <a:lnTo>
                  <a:pt x="711260" y="11958"/>
                </a:lnTo>
                <a:lnTo>
                  <a:pt x="758259" y="5362"/>
                </a:lnTo>
                <a:lnTo>
                  <a:pt x="806041" y="1352"/>
                </a:lnTo>
                <a:lnTo>
                  <a:pt x="854532" y="0"/>
                </a:lnTo>
                <a:close/>
              </a:path>
            </a:pathLst>
          </a:custGeom>
          <a:ln w="10668">
            <a:solidFill>
              <a:srgbClr val="898989"/>
            </a:solidFill>
          </a:ln>
        </p:spPr>
        <p:txBody>
          <a:bodyPr wrap="square" lIns="0" tIns="0" rIns="0" bIns="0" rtlCol="0"/>
          <a:lstStyle/>
          <a:p>
            <a:endParaRPr/>
          </a:p>
        </p:txBody>
      </p:sp>
      <p:sp>
        <p:nvSpPr>
          <p:cNvPr id="5" name="object 5"/>
          <p:cNvSpPr/>
          <p:nvPr/>
        </p:nvSpPr>
        <p:spPr>
          <a:xfrm>
            <a:off x="633983" y="1566672"/>
            <a:ext cx="8851392" cy="3962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49223" y="1574292"/>
            <a:ext cx="8821420" cy="0"/>
          </a:xfrm>
          <a:custGeom>
            <a:avLst/>
            <a:gdLst/>
            <a:ahLst/>
            <a:cxnLst/>
            <a:rect l="l" t="t" r="r" b="b"/>
            <a:pathLst>
              <a:path w="8821420">
                <a:moveTo>
                  <a:pt x="0" y="0"/>
                </a:moveTo>
                <a:lnTo>
                  <a:pt x="8820912" y="0"/>
                </a:lnTo>
              </a:path>
            </a:pathLst>
          </a:custGeom>
          <a:ln w="9144">
            <a:solidFill>
              <a:srgbClr val="F07F09"/>
            </a:solidFill>
          </a:ln>
        </p:spPr>
        <p:txBody>
          <a:bodyPr wrap="square" lIns="0" tIns="0" rIns="0" bIns="0" rtlCol="0"/>
          <a:lstStyle/>
          <a:p>
            <a:endParaRPr/>
          </a:p>
        </p:txBody>
      </p:sp>
      <p:sp>
        <p:nvSpPr>
          <p:cNvPr id="7" name="object 7"/>
          <p:cNvSpPr/>
          <p:nvPr/>
        </p:nvSpPr>
        <p:spPr>
          <a:xfrm>
            <a:off x="2286000" y="606552"/>
            <a:ext cx="5820156" cy="556259"/>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516636" y="1636776"/>
            <a:ext cx="4059936" cy="2619755"/>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5039867" y="4177284"/>
            <a:ext cx="4445508" cy="2923031"/>
          </a:xfrm>
          <a:prstGeom prst="rect">
            <a:avLst/>
          </a:prstGeom>
          <a:blipFill>
            <a:blip r:embed="rId7" cstate="print"/>
            <a:stretch>
              <a:fillRect/>
            </a:stretch>
          </a:blipFill>
        </p:spPr>
        <p:txBody>
          <a:bodyPr wrap="square" lIns="0" tIns="0" rIns="0" bIns="0" rtlCol="0"/>
          <a:lstStyle/>
          <a:p>
            <a:endParaRPr/>
          </a:p>
        </p:txBody>
      </p:sp>
      <p:sp>
        <p:nvSpPr>
          <p:cNvPr id="10" name="object 10"/>
          <p:cNvSpPr txBox="1">
            <a:spLocks noGrp="1"/>
          </p:cNvSpPr>
          <p:nvPr>
            <p:ph type="title"/>
          </p:nvPr>
        </p:nvSpPr>
        <p:spPr>
          <a:xfrm>
            <a:off x="5207000" y="1731924"/>
            <a:ext cx="3792220" cy="1610995"/>
          </a:xfrm>
          <a:prstGeom prst="rect">
            <a:avLst/>
          </a:prstGeom>
        </p:spPr>
        <p:txBody>
          <a:bodyPr vert="horz" wrap="square" lIns="0" tIns="13335" rIns="0" bIns="0" rtlCol="0">
            <a:spAutoFit/>
          </a:bodyPr>
          <a:lstStyle/>
          <a:p>
            <a:pPr marL="12065" marR="5080" algn="ctr">
              <a:lnSpc>
                <a:spcPct val="100000"/>
              </a:lnSpc>
              <a:spcBef>
                <a:spcPts val="105"/>
              </a:spcBef>
            </a:pPr>
            <a:r>
              <a:rPr b="0" spc="-260" dirty="0">
                <a:latin typeface="Arial"/>
                <a:cs typeface="Arial"/>
              </a:rPr>
              <a:t>Si </a:t>
            </a:r>
            <a:r>
              <a:rPr b="0" spc="-70" dirty="0">
                <a:latin typeface="Arial"/>
                <a:cs typeface="Arial"/>
              </a:rPr>
              <a:t>riducono </a:t>
            </a:r>
            <a:r>
              <a:rPr b="0" spc="20" dirty="0">
                <a:latin typeface="Arial"/>
                <a:cs typeface="Arial"/>
              </a:rPr>
              <a:t>i </a:t>
            </a:r>
            <a:r>
              <a:rPr b="0" spc="-30" dirty="0">
                <a:latin typeface="Arial"/>
                <a:cs typeface="Arial"/>
              </a:rPr>
              <a:t>livelli di</a:t>
            </a:r>
            <a:r>
              <a:rPr b="0" spc="-450" dirty="0">
                <a:latin typeface="Arial"/>
                <a:cs typeface="Arial"/>
              </a:rPr>
              <a:t> </a:t>
            </a:r>
            <a:r>
              <a:rPr b="0" spc="-484" dirty="0">
                <a:latin typeface="Arial"/>
                <a:cs typeface="Arial"/>
              </a:rPr>
              <a:t>STRESS  </a:t>
            </a:r>
            <a:r>
              <a:rPr b="0" spc="-155" dirty="0">
                <a:latin typeface="Arial"/>
                <a:cs typeface="Arial"/>
              </a:rPr>
              <a:t>e </a:t>
            </a:r>
            <a:r>
              <a:rPr b="0" spc="-254" dirty="0">
                <a:latin typeface="Arial"/>
                <a:cs typeface="Arial"/>
              </a:rPr>
              <a:t>ANSIA </a:t>
            </a:r>
            <a:r>
              <a:rPr b="0" spc="-80" dirty="0">
                <a:latin typeface="Arial"/>
                <a:cs typeface="Arial"/>
              </a:rPr>
              <a:t>legati </a:t>
            </a:r>
            <a:r>
              <a:rPr b="0" spc="-195" dirty="0">
                <a:latin typeface="Arial"/>
                <a:cs typeface="Arial"/>
              </a:rPr>
              <a:t>spesso </a:t>
            </a:r>
            <a:r>
              <a:rPr b="0" spc="-90" dirty="0">
                <a:latin typeface="Arial"/>
                <a:cs typeface="Arial"/>
              </a:rPr>
              <a:t>alla  </a:t>
            </a:r>
            <a:r>
              <a:rPr b="0" spc="-100" dirty="0">
                <a:latin typeface="Arial"/>
                <a:cs typeface="Arial"/>
              </a:rPr>
              <a:t>frenesia </a:t>
            </a:r>
            <a:r>
              <a:rPr b="0" spc="-80" dirty="0">
                <a:latin typeface="Arial"/>
                <a:cs typeface="Arial"/>
              </a:rPr>
              <a:t>della </a:t>
            </a:r>
            <a:r>
              <a:rPr b="0" spc="-50" dirty="0">
                <a:latin typeface="Arial"/>
                <a:cs typeface="Arial"/>
              </a:rPr>
              <a:t>vita  </a:t>
            </a:r>
            <a:r>
              <a:rPr b="0" spc="-120" dirty="0">
                <a:latin typeface="Arial"/>
                <a:cs typeface="Arial"/>
              </a:rPr>
              <a:t>quotidiana…..</a:t>
            </a:r>
          </a:p>
        </p:txBody>
      </p:sp>
      <p:sp>
        <p:nvSpPr>
          <p:cNvPr id="11" name="object 11"/>
          <p:cNvSpPr txBox="1"/>
          <p:nvPr/>
        </p:nvSpPr>
        <p:spPr>
          <a:xfrm>
            <a:off x="602883" y="4668611"/>
            <a:ext cx="3792220" cy="818515"/>
          </a:xfrm>
          <a:prstGeom prst="rect">
            <a:avLst/>
          </a:prstGeom>
        </p:spPr>
        <p:txBody>
          <a:bodyPr vert="horz" wrap="square" lIns="0" tIns="12700" rIns="0" bIns="0" rtlCol="0">
            <a:spAutoFit/>
          </a:bodyPr>
          <a:lstStyle/>
          <a:p>
            <a:pPr marL="352425" marR="5080" indent="-340360">
              <a:lnSpc>
                <a:spcPct val="100000"/>
              </a:lnSpc>
              <a:spcBef>
                <a:spcPts val="100"/>
              </a:spcBef>
              <a:tabLst>
                <a:tab pos="2221865" algn="l"/>
              </a:tabLst>
            </a:pPr>
            <a:r>
              <a:rPr sz="2600" spc="-445" dirty="0">
                <a:solidFill>
                  <a:srgbClr val="FFFFFF"/>
                </a:solidFill>
                <a:latin typeface="Arial"/>
                <a:cs typeface="Arial"/>
              </a:rPr>
              <a:t>….E </a:t>
            </a:r>
            <a:r>
              <a:rPr sz="2600" spc="-95" dirty="0">
                <a:solidFill>
                  <a:srgbClr val="FFFFFF"/>
                </a:solidFill>
                <a:latin typeface="Arial"/>
                <a:cs typeface="Arial"/>
              </a:rPr>
              <a:t>aumentano </a:t>
            </a:r>
            <a:r>
              <a:rPr sz="2600" spc="20" dirty="0">
                <a:solidFill>
                  <a:srgbClr val="FFFFFF"/>
                </a:solidFill>
                <a:latin typeface="Arial"/>
                <a:cs typeface="Arial"/>
              </a:rPr>
              <a:t>il</a:t>
            </a:r>
            <a:r>
              <a:rPr sz="2600" spc="-260" dirty="0">
                <a:solidFill>
                  <a:srgbClr val="FFFFFF"/>
                </a:solidFill>
                <a:latin typeface="Arial"/>
                <a:cs typeface="Arial"/>
              </a:rPr>
              <a:t> </a:t>
            </a:r>
            <a:r>
              <a:rPr sz="2600" spc="-150" dirty="0">
                <a:solidFill>
                  <a:srgbClr val="FFFFFF"/>
                </a:solidFill>
                <a:latin typeface="Arial"/>
                <a:cs typeface="Arial"/>
              </a:rPr>
              <a:t>benessere  </a:t>
            </a:r>
            <a:r>
              <a:rPr sz="2600" spc="-114" dirty="0">
                <a:solidFill>
                  <a:srgbClr val="FFFFFF"/>
                </a:solidFill>
                <a:latin typeface="Arial"/>
                <a:cs typeface="Arial"/>
              </a:rPr>
              <a:t>psicologico</a:t>
            </a:r>
            <a:r>
              <a:rPr sz="2600" spc="-130" dirty="0">
                <a:solidFill>
                  <a:srgbClr val="FFFFFF"/>
                </a:solidFill>
                <a:latin typeface="Arial"/>
                <a:cs typeface="Arial"/>
              </a:rPr>
              <a:t> </a:t>
            </a:r>
            <a:r>
              <a:rPr sz="2600" spc="-155" dirty="0">
                <a:solidFill>
                  <a:srgbClr val="FFFFFF"/>
                </a:solidFill>
                <a:latin typeface="Arial"/>
                <a:cs typeface="Arial"/>
              </a:rPr>
              <a:t>e	</a:t>
            </a:r>
            <a:r>
              <a:rPr sz="2600" spc="-90" dirty="0">
                <a:solidFill>
                  <a:srgbClr val="FFFFFF"/>
                </a:solidFill>
                <a:latin typeface="Arial"/>
                <a:cs typeface="Arial"/>
              </a:rPr>
              <a:t>la</a:t>
            </a:r>
            <a:r>
              <a:rPr sz="2600" spc="-150" dirty="0">
                <a:solidFill>
                  <a:srgbClr val="FFFFFF"/>
                </a:solidFill>
                <a:latin typeface="Arial"/>
                <a:cs typeface="Arial"/>
              </a:rPr>
              <a:t> </a:t>
            </a:r>
            <a:r>
              <a:rPr sz="2600" spc="-30" dirty="0">
                <a:solidFill>
                  <a:srgbClr val="FFFFFF"/>
                </a:solidFill>
                <a:latin typeface="Arial"/>
                <a:cs typeface="Arial"/>
              </a:rPr>
              <a:t>vitalità</a:t>
            </a:r>
            <a:endParaRPr sz="2600">
              <a:latin typeface="Arial"/>
              <a:cs typeface="Arial"/>
            </a:endParaRPr>
          </a:p>
        </p:txBody>
      </p:sp>
      <p:sp>
        <p:nvSpPr>
          <p:cNvPr id="12" name="object 12"/>
          <p:cNvSpPr/>
          <p:nvPr/>
        </p:nvSpPr>
        <p:spPr>
          <a:xfrm>
            <a:off x="761" y="1399794"/>
            <a:ext cx="10080625" cy="0"/>
          </a:xfrm>
          <a:custGeom>
            <a:avLst/>
            <a:gdLst/>
            <a:ahLst/>
            <a:cxnLst/>
            <a:rect l="l" t="t" r="r" b="b"/>
            <a:pathLst>
              <a:path w="10080625">
                <a:moveTo>
                  <a:pt x="0" y="0"/>
                </a:moveTo>
                <a:lnTo>
                  <a:pt x="10080625" y="0"/>
                </a:lnTo>
              </a:path>
            </a:pathLst>
          </a:custGeom>
          <a:ln w="28956">
            <a:solidFill>
              <a:srgbClr val="FFC000"/>
            </a:solidFill>
          </a:ln>
        </p:spPr>
        <p:txBody>
          <a:bodyPr wrap="square" lIns="0" tIns="0" rIns="0" bIns="0" rtlCol="0"/>
          <a:lstStyle/>
          <a:p>
            <a:endParaRPr/>
          </a:p>
        </p:txBody>
      </p:sp>
    </p:spTree>
  </p:cSld>
  <p:clrMapOvr>
    <a:masterClrMapping/>
  </p:clrMapOvr>
  <p:transition xmlns:p14="http://schemas.microsoft.com/office/powerpoint/2010/main">
    <p:wipe dir="d"/>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47850" y="514578"/>
            <a:ext cx="6385560" cy="422275"/>
          </a:xfrm>
          <a:prstGeom prst="rect">
            <a:avLst/>
          </a:prstGeom>
        </p:spPr>
        <p:txBody>
          <a:bodyPr vert="horz" wrap="square" lIns="0" tIns="12700" rIns="0" bIns="0" rtlCol="0">
            <a:spAutoFit/>
          </a:bodyPr>
          <a:lstStyle/>
          <a:p>
            <a:pPr marL="12700">
              <a:lnSpc>
                <a:spcPct val="100000"/>
              </a:lnSpc>
              <a:spcBef>
                <a:spcPts val="100"/>
              </a:spcBef>
            </a:pPr>
            <a:r>
              <a:rPr b="0" dirty="0">
                <a:solidFill>
                  <a:srgbClr val="FF0000"/>
                </a:solidFill>
                <a:latin typeface="Arial"/>
                <a:cs typeface="Arial"/>
              </a:rPr>
              <a:t>b. Adattamenti metabolici all’esercizio</a:t>
            </a:r>
            <a:r>
              <a:rPr b="0" spc="-85" dirty="0">
                <a:solidFill>
                  <a:srgbClr val="FF0000"/>
                </a:solidFill>
                <a:latin typeface="Arial"/>
                <a:cs typeface="Arial"/>
              </a:rPr>
              <a:t> </a:t>
            </a:r>
            <a:r>
              <a:rPr b="0" dirty="0">
                <a:solidFill>
                  <a:srgbClr val="FF0000"/>
                </a:solidFill>
                <a:latin typeface="Arial"/>
                <a:cs typeface="Arial"/>
              </a:rPr>
              <a:t>fisico</a:t>
            </a:r>
          </a:p>
        </p:txBody>
      </p:sp>
      <p:sp>
        <p:nvSpPr>
          <p:cNvPr id="3" name="object 3"/>
          <p:cNvSpPr txBox="1"/>
          <p:nvPr/>
        </p:nvSpPr>
        <p:spPr>
          <a:xfrm>
            <a:off x="507770" y="2027352"/>
            <a:ext cx="9062720" cy="3688079"/>
          </a:xfrm>
          <a:prstGeom prst="rect">
            <a:avLst/>
          </a:prstGeom>
        </p:spPr>
        <p:txBody>
          <a:bodyPr vert="horz" wrap="square" lIns="0" tIns="12065" rIns="0" bIns="0" rtlCol="0">
            <a:spAutoFit/>
          </a:bodyPr>
          <a:lstStyle/>
          <a:p>
            <a:pPr marL="464820" marR="84455" indent="-369570">
              <a:lnSpc>
                <a:spcPct val="100000"/>
              </a:lnSpc>
              <a:spcBef>
                <a:spcPts val="95"/>
              </a:spcBef>
              <a:buChar char="•"/>
              <a:tabLst>
                <a:tab pos="465455" algn="l"/>
                <a:tab pos="466090" algn="l"/>
                <a:tab pos="2254250" algn="l"/>
                <a:tab pos="3388360" algn="l"/>
                <a:tab pos="3754120" algn="l"/>
                <a:tab pos="4358640" algn="l"/>
                <a:tab pos="5044440" algn="l"/>
                <a:tab pos="5410200" algn="l"/>
                <a:tab pos="6202680" algn="l"/>
                <a:tab pos="6568440" algn="l"/>
                <a:tab pos="7158355" algn="l"/>
                <a:tab pos="7616825" algn="l"/>
              </a:tabLst>
            </a:pPr>
            <a:r>
              <a:rPr sz="2200" spc="-15" dirty="0">
                <a:solidFill>
                  <a:srgbClr val="FF0000"/>
                </a:solidFill>
                <a:latin typeface="Arial"/>
                <a:cs typeface="Arial"/>
              </a:rPr>
              <a:t>M</a:t>
            </a:r>
            <a:r>
              <a:rPr sz="2200" spc="-5" dirty="0">
                <a:solidFill>
                  <a:srgbClr val="FF0000"/>
                </a:solidFill>
                <a:latin typeface="Arial"/>
                <a:cs typeface="Arial"/>
              </a:rPr>
              <a:t>etaboli</a:t>
            </a:r>
            <a:r>
              <a:rPr sz="2200" spc="10" dirty="0">
                <a:solidFill>
                  <a:srgbClr val="FF0000"/>
                </a:solidFill>
                <a:latin typeface="Arial"/>
                <a:cs typeface="Arial"/>
              </a:rPr>
              <a:t>s</a:t>
            </a:r>
            <a:r>
              <a:rPr sz="2200" dirty="0">
                <a:solidFill>
                  <a:srgbClr val="FF0000"/>
                </a:solidFill>
                <a:latin typeface="Arial"/>
                <a:cs typeface="Arial"/>
              </a:rPr>
              <a:t>m</a:t>
            </a:r>
            <a:r>
              <a:rPr sz="2200" spc="-5" dirty="0">
                <a:solidFill>
                  <a:srgbClr val="FF0000"/>
                </a:solidFill>
                <a:latin typeface="Arial"/>
                <a:cs typeface="Arial"/>
              </a:rPr>
              <a:t>o</a:t>
            </a:r>
            <a:r>
              <a:rPr sz="2200" dirty="0">
                <a:solidFill>
                  <a:srgbClr val="FF0000"/>
                </a:solidFill>
                <a:latin typeface="Arial"/>
                <a:cs typeface="Arial"/>
              </a:rPr>
              <a:t>	</a:t>
            </a:r>
            <a:r>
              <a:rPr sz="2200" spc="-5" dirty="0">
                <a:solidFill>
                  <a:srgbClr val="FF0000"/>
                </a:solidFill>
                <a:latin typeface="Arial"/>
                <a:cs typeface="Arial"/>
              </a:rPr>
              <a:t>lipi</a:t>
            </a:r>
            <a:r>
              <a:rPr sz="2200" spc="-15" dirty="0">
                <a:solidFill>
                  <a:srgbClr val="FF0000"/>
                </a:solidFill>
                <a:latin typeface="Arial"/>
                <a:cs typeface="Arial"/>
              </a:rPr>
              <a:t>d</a:t>
            </a:r>
            <a:r>
              <a:rPr sz="2200" spc="-5" dirty="0">
                <a:solidFill>
                  <a:srgbClr val="FF0000"/>
                </a:solidFill>
                <a:latin typeface="Arial"/>
                <a:cs typeface="Arial"/>
              </a:rPr>
              <a:t>i</a:t>
            </a:r>
            <a:r>
              <a:rPr sz="2200" dirty="0">
                <a:solidFill>
                  <a:srgbClr val="FF0000"/>
                </a:solidFill>
                <a:latin typeface="Arial"/>
                <a:cs typeface="Arial"/>
              </a:rPr>
              <a:t>c</a:t>
            </a:r>
            <a:r>
              <a:rPr sz="2200" spc="-5" dirty="0">
                <a:solidFill>
                  <a:srgbClr val="FF0000"/>
                </a:solidFill>
                <a:latin typeface="Arial"/>
                <a:cs typeface="Arial"/>
              </a:rPr>
              <a:t>o</a:t>
            </a:r>
            <a:r>
              <a:rPr sz="2200" spc="-5" dirty="0">
                <a:solidFill>
                  <a:srgbClr val="000066"/>
                </a:solidFill>
                <a:latin typeface="Arial"/>
                <a:cs typeface="Arial"/>
              </a:rPr>
              <a:t>:</a:t>
            </a:r>
            <a:r>
              <a:rPr sz="2200" dirty="0">
                <a:solidFill>
                  <a:srgbClr val="000066"/>
                </a:solidFill>
                <a:latin typeface="Arial"/>
                <a:cs typeface="Arial"/>
              </a:rPr>
              <a:t>	</a:t>
            </a:r>
            <a:r>
              <a:rPr sz="2200" spc="-5" dirty="0">
                <a:solidFill>
                  <a:srgbClr val="000066"/>
                </a:solidFill>
                <a:latin typeface="Arial"/>
                <a:cs typeface="Arial"/>
              </a:rPr>
              <a:t>&lt;</a:t>
            </a:r>
            <a:r>
              <a:rPr sz="2200" dirty="0">
                <a:solidFill>
                  <a:srgbClr val="000066"/>
                </a:solidFill>
                <a:latin typeface="Arial"/>
                <a:cs typeface="Arial"/>
              </a:rPr>
              <a:t>	</a:t>
            </a:r>
            <a:r>
              <a:rPr sz="2200" spc="-10" dirty="0">
                <a:solidFill>
                  <a:srgbClr val="000066"/>
                </a:solidFill>
                <a:latin typeface="Arial"/>
                <a:cs typeface="Arial"/>
              </a:rPr>
              <a:t>C</a:t>
            </a:r>
            <a:r>
              <a:rPr sz="2200" spc="-5" dirty="0">
                <a:solidFill>
                  <a:srgbClr val="000066"/>
                </a:solidFill>
                <a:latin typeface="Arial"/>
                <a:cs typeface="Arial"/>
              </a:rPr>
              <a:t>H</a:t>
            </a:r>
            <a:r>
              <a:rPr sz="2200" dirty="0">
                <a:solidFill>
                  <a:srgbClr val="000066"/>
                </a:solidFill>
                <a:latin typeface="Arial"/>
                <a:cs typeface="Arial"/>
              </a:rPr>
              <a:t>	</a:t>
            </a:r>
            <a:r>
              <a:rPr sz="2200" spc="-5" dirty="0">
                <a:solidFill>
                  <a:srgbClr val="000066"/>
                </a:solidFill>
                <a:latin typeface="Arial"/>
                <a:cs typeface="Arial"/>
              </a:rPr>
              <a:t>Tot,</a:t>
            </a:r>
            <a:r>
              <a:rPr sz="2200" dirty="0">
                <a:solidFill>
                  <a:srgbClr val="000066"/>
                </a:solidFill>
                <a:latin typeface="Arial"/>
                <a:cs typeface="Arial"/>
              </a:rPr>
              <a:t>	</a:t>
            </a:r>
            <a:r>
              <a:rPr sz="2200" spc="-5" dirty="0">
                <a:solidFill>
                  <a:srgbClr val="000066"/>
                </a:solidFill>
                <a:latin typeface="Arial"/>
                <a:cs typeface="Arial"/>
              </a:rPr>
              <a:t>&lt;</a:t>
            </a:r>
            <a:r>
              <a:rPr sz="2200" dirty="0">
                <a:solidFill>
                  <a:srgbClr val="000066"/>
                </a:solidFill>
                <a:latin typeface="Arial"/>
                <a:cs typeface="Arial"/>
              </a:rPr>
              <a:t>	</a:t>
            </a:r>
            <a:r>
              <a:rPr sz="2200" spc="-5" dirty="0">
                <a:solidFill>
                  <a:srgbClr val="000066"/>
                </a:solidFill>
                <a:latin typeface="Arial"/>
                <a:cs typeface="Arial"/>
              </a:rPr>
              <a:t>L</a:t>
            </a:r>
            <a:r>
              <a:rPr sz="2200" spc="-10" dirty="0">
                <a:solidFill>
                  <a:srgbClr val="000066"/>
                </a:solidFill>
                <a:latin typeface="Arial"/>
                <a:cs typeface="Arial"/>
              </a:rPr>
              <a:t>D</a:t>
            </a:r>
            <a:r>
              <a:rPr sz="2200" spc="-5" dirty="0">
                <a:solidFill>
                  <a:srgbClr val="000066"/>
                </a:solidFill>
                <a:latin typeface="Arial"/>
                <a:cs typeface="Arial"/>
              </a:rPr>
              <a:t>L,</a:t>
            </a:r>
            <a:r>
              <a:rPr sz="2200" dirty="0">
                <a:solidFill>
                  <a:srgbClr val="000066"/>
                </a:solidFill>
                <a:latin typeface="Arial"/>
                <a:cs typeface="Arial"/>
              </a:rPr>
              <a:t>	</a:t>
            </a:r>
            <a:r>
              <a:rPr sz="2200" spc="-5" dirty="0">
                <a:solidFill>
                  <a:srgbClr val="000066"/>
                </a:solidFill>
                <a:latin typeface="Arial"/>
                <a:cs typeface="Arial"/>
              </a:rPr>
              <a:t>&lt;</a:t>
            </a:r>
            <a:r>
              <a:rPr sz="2200" dirty="0">
                <a:solidFill>
                  <a:srgbClr val="000066"/>
                </a:solidFill>
                <a:latin typeface="Arial"/>
                <a:cs typeface="Arial"/>
              </a:rPr>
              <a:t>	</a:t>
            </a:r>
            <a:r>
              <a:rPr sz="2200" spc="-5" dirty="0">
                <a:solidFill>
                  <a:srgbClr val="000066"/>
                </a:solidFill>
                <a:latin typeface="Arial"/>
                <a:cs typeface="Arial"/>
              </a:rPr>
              <a:t>TG</a:t>
            </a:r>
            <a:r>
              <a:rPr sz="2200" dirty="0">
                <a:solidFill>
                  <a:srgbClr val="000066"/>
                </a:solidFill>
                <a:latin typeface="Arial"/>
                <a:cs typeface="Arial"/>
              </a:rPr>
              <a:t>	</a:t>
            </a:r>
            <a:r>
              <a:rPr sz="2200" spc="-5" dirty="0">
                <a:solidFill>
                  <a:srgbClr val="000066"/>
                </a:solidFill>
                <a:latin typeface="Arial"/>
                <a:cs typeface="Arial"/>
              </a:rPr>
              <a:t>(&gt;</a:t>
            </a:r>
            <a:r>
              <a:rPr sz="2200" dirty="0">
                <a:solidFill>
                  <a:srgbClr val="000066"/>
                </a:solidFill>
                <a:latin typeface="Arial"/>
                <a:cs typeface="Arial"/>
              </a:rPr>
              <a:t>	c</a:t>
            </a:r>
            <a:r>
              <a:rPr sz="2200" spc="-5" dirty="0">
                <a:solidFill>
                  <a:srgbClr val="000066"/>
                </a:solidFill>
                <a:latin typeface="Arial"/>
                <a:cs typeface="Arial"/>
              </a:rPr>
              <a:t>apta</a:t>
            </a:r>
            <a:r>
              <a:rPr sz="2200" dirty="0">
                <a:solidFill>
                  <a:srgbClr val="000066"/>
                </a:solidFill>
                <a:latin typeface="Arial"/>
                <a:cs typeface="Arial"/>
              </a:rPr>
              <a:t>z</a:t>
            </a:r>
            <a:r>
              <a:rPr sz="2200" spc="-5" dirty="0">
                <a:solidFill>
                  <a:srgbClr val="000066"/>
                </a:solidFill>
                <a:latin typeface="Arial"/>
                <a:cs typeface="Arial"/>
              </a:rPr>
              <a:t>ione  muscolare), &gt; </a:t>
            </a:r>
            <a:r>
              <a:rPr sz="2200" spc="-10" dirty="0">
                <a:solidFill>
                  <a:srgbClr val="000066"/>
                </a:solidFill>
                <a:latin typeface="Arial"/>
                <a:cs typeface="Arial"/>
              </a:rPr>
              <a:t>HDL </a:t>
            </a:r>
            <a:r>
              <a:rPr sz="2200" spc="-5" dirty="0">
                <a:solidFill>
                  <a:srgbClr val="000066"/>
                </a:solidFill>
                <a:latin typeface="Arial"/>
                <a:cs typeface="Arial"/>
              </a:rPr>
              <a:t>(&gt; liberazione da</a:t>
            </a:r>
            <a:r>
              <a:rPr sz="2200" spc="75" dirty="0">
                <a:solidFill>
                  <a:srgbClr val="000066"/>
                </a:solidFill>
                <a:latin typeface="Arial"/>
                <a:cs typeface="Arial"/>
              </a:rPr>
              <a:t> </a:t>
            </a:r>
            <a:r>
              <a:rPr sz="2200" spc="-5" dirty="0">
                <a:solidFill>
                  <a:srgbClr val="000066"/>
                </a:solidFill>
                <a:latin typeface="Arial"/>
                <a:cs typeface="Arial"/>
              </a:rPr>
              <a:t>endotelio)</a:t>
            </a:r>
            <a:endParaRPr sz="2200">
              <a:latin typeface="Arial"/>
              <a:cs typeface="Arial"/>
            </a:endParaRPr>
          </a:p>
          <a:p>
            <a:pPr marL="464820" indent="-369570">
              <a:lnSpc>
                <a:spcPct val="100000"/>
              </a:lnSpc>
              <a:spcBef>
                <a:spcPts val="530"/>
              </a:spcBef>
              <a:buChar char="•"/>
              <a:tabLst>
                <a:tab pos="465455" algn="l"/>
                <a:tab pos="466090" algn="l"/>
              </a:tabLst>
            </a:pPr>
            <a:r>
              <a:rPr sz="2200" spc="-5" dirty="0">
                <a:solidFill>
                  <a:srgbClr val="FF0000"/>
                </a:solidFill>
                <a:latin typeface="Arial"/>
                <a:cs typeface="Arial"/>
              </a:rPr>
              <a:t>Metabolismo glucidico</a:t>
            </a:r>
            <a:r>
              <a:rPr sz="2200" spc="-5" dirty="0">
                <a:solidFill>
                  <a:srgbClr val="000066"/>
                </a:solidFill>
                <a:latin typeface="Arial"/>
                <a:cs typeface="Arial"/>
              </a:rPr>
              <a:t>: &lt; glicemia (&gt; captazione</a:t>
            </a:r>
            <a:r>
              <a:rPr sz="2200" spc="60" dirty="0">
                <a:solidFill>
                  <a:srgbClr val="000066"/>
                </a:solidFill>
                <a:latin typeface="Arial"/>
                <a:cs typeface="Arial"/>
              </a:rPr>
              <a:t> </a:t>
            </a:r>
            <a:r>
              <a:rPr sz="2200" spc="-5" dirty="0">
                <a:solidFill>
                  <a:srgbClr val="000066"/>
                </a:solidFill>
                <a:latin typeface="Arial"/>
                <a:cs typeface="Arial"/>
              </a:rPr>
              <a:t>muscolare)</a:t>
            </a:r>
            <a:endParaRPr sz="2200">
              <a:latin typeface="Arial"/>
              <a:cs typeface="Arial"/>
            </a:endParaRPr>
          </a:p>
          <a:p>
            <a:pPr marL="464820" marR="86995" indent="-369570">
              <a:lnSpc>
                <a:spcPct val="100000"/>
              </a:lnSpc>
              <a:spcBef>
                <a:spcPts val="525"/>
              </a:spcBef>
              <a:buChar char="•"/>
              <a:tabLst>
                <a:tab pos="465455" algn="l"/>
                <a:tab pos="466090" algn="l"/>
                <a:tab pos="1658620" algn="l"/>
                <a:tab pos="3086735" algn="l"/>
                <a:tab pos="3437254" algn="l"/>
                <a:tab pos="4648835" algn="l"/>
                <a:tab pos="4994275" algn="l"/>
                <a:tab pos="6547484" algn="l"/>
                <a:tab pos="6894830" algn="l"/>
                <a:tab pos="8804275" algn="l"/>
              </a:tabLst>
            </a:pPr>
            <a:r>
              <a:rPr sz="2200" spc="-10" dirty="0">
                <a:solidFill>
                  <a:srgbClr val="FF0000"/>
                </a:solidFill>
                <a:latin typeface="Arial"/>
                <a:cs typeface="Arial"/>
              </a:rPr>
              <a:t>S</a:t>
            </a:r>
            <a:r>
              <a:rPr sz="2200" spc="-5" dirty="0">
                <a:solidFill>
                  <a:srgbClr val="FF0000"/>
                </a:solidFill>
                <a:latin typeface="Arial"/>
                <a:cs typeface="Arial"/>
              </a:rPr>
              <a:t>i</a:t>
            </a:r>
            <a:r>
              <a:rPr sz="2200" dirty="0">
                <a:solidFill>
                  <a:srgbClr val="FF0000"/>
                </a:solidFill>
                <a:latin typeface="Arial"/>
                <a:cs typeface="Arial"/>
              </a:rPr>
              <a:t>s</a:t>
            </a:r>
            <a:r>
              <a:rPr sz="2200" spc="-5" dirty="0">
                <a:solidFill>
                  <a:srgbClr val="FF0000"/>
                </a:solidFill>
                <a:latin typeface="Arial"/>
                <a:cs typeface="Arial"/>
              </a:rPr>
              <a:t>te</a:t>
            </a:r>
            <a:r>
              <a:rPr sz="2200" spc="-15" dirty="0">
                <a:solidFill>
                  <a:srgbClr val="FF0000"/>
                </a:solidFill>
                <a:latin typeface="Arial"/>
                <a:cs typeface="Arial"/>
              </a:rPr>
              <a:t>m</a:t>
            </a:r>
            <a:r>
              <a:rPr sz="2200" spc="-5" dirty="0">
                <a:solidFill>
                  <a:srgbClr val="FF0000"/>
                </a:solidFill>
                <a:latin typeface="Arial"/>
                <a:cs typeface="Arial"/>
              </a:rPr>
              <a:t>a</a:t>
            </a:r>
            <a:r>
              <a:rPr sz="2200" dirty="0">
                <a:solidFill>
                  <a:srgbClr val="FF0000"/>
                </a:solidFill>
                <a:latin typeface="Arial"/>
                <a:cs typeface="Arial"/>
              </a:rPr>
              <a:t>	</a:t>
            </a:r>
            <a:r>
              <a:rPr sz="2200" spc="-5" dirty="0">
                <a:solidFill>
                  <a:srgbClr val="FF0000"/>
                </a:solidFill>
                <a:latin typeface="Arial"/>
                <a:cs typeface="Arial"/>
              </a:rPr>
              <a:t>o</a:t>
            </a:r>
            <a:r>
              <a:rPr sz="2200" spc="5" dirty="0">
                <a:solidFill>
                  <a:srgbClr val="FF0000"/>
                </a:solidFill>
                <a:latin typeface="Arial"/>
                <a:cs typeface="Arial"/>
              </a:rPr>
              <a:t>r</a:t>
            </a:r>
            <a:r>
              <a:rPr sz="2200" spc="-15" dirty="0">
                <a:solidFill>
                  <a:srgbClr val="FF0000"/>
                </a:solidFill>
                <a:latin typeface="Arial"/>
                <a:cs typeface="Arial"/>
              </a:rPr>
              <a:t>m</a:t>
            </a:r>
            <a:r>
              <a:rPr sz="2200" spc="-5" dirty="0">
                <a:solidFill>
                  <a:srgbClr val="FF0000"/>
                </a:solidFill>
                <a:latin typeface="Arial"/>
                <a:cs typeface="Arial"/>
              </a:rPr>
              <a:t>onale</a:t>
            </a:r>
            <a:r>
              <a:rPr sz="2200" spc="-5" dirty="0">
                <a:solidFill>
                  <a:srgbClr val="000066"/>
                </a:solidFill>
                <a:latin typeface="Arial"/>
                <a:cs typeface="Arial"/>
              </a:rPr>
              <a:t>:</a:t>
            </a:r>
            <a:r>
              <a:rPr sz="2200" dirty="0">
                <a:solidFill>
                  <a:srgbClr val="000066"/>
                </a:solidFill>
                <a:latin typeface="Arial"/>
                <a:cs typeface="Arial"/>
              </a:rPr>
              <a:t>	</a:t>
            </a:r>
            <a:r>
              <a:rPr sz="2200" spc="-5" dirty="0">
                <a:solidFill>
                  <a:srgbClr val="000066"/>
                </a:solidFill>
                <a:latin typeface="Arial"/>
                <a:cs typeface="Arial"/>
              </a:rPr>
              <a:t>&lt;</a:t>
            </a:r>
            <a:r>
              <a:rPr sz="2200" dirty="0">
                <a:solidFill>
                  <a:srgbClr val="000066"/>
                </a:solidFill>
                <a:latin typeface="Arial"/>
                <a:cs typeface="Arial"/>
              </a:rPr>
              <a:t>	</a:t>
            </a:r>
            <a:r>
              <a:rPr sz="2200" spc="-5" dirty="0">
                <a:solidFill>
                  <a:srgbClr val="000066"/>
                </a:solidFill>
                <a:latin typeface="Arial"/>
                <a:cs typeface="Arial"/>
              </a:rPr>
              <a:t>in</a:t>
            </a:r>
            <a:r>
              <a:rPr sz="2200" dirty="0">
                <a:solidFill>
                  <a:srgbClr val="000066"/>
                </a:solidFill>
                <a:latin typeface="Arial"/>
                <a:cs typeface="Arial"/>
              </a:rPr>
              <a:t>s</a:t>
            </a:r>
            <a:r>
              <a:rPr sz="2200" spc="-5" dirty="0">
                <a:solidFill>
                  <a:srgbClr val="000066"/>
                </a:solidFill>
                <a:latin typeface="Arial"/>
                <a:cs typeface="Arial"/>
              </a:rPr>
              <a:t>ulina,</a:t>
            </a:r>
            <a:r>
              <a:rPr sz="2200" dirty="0">
                <a:solidFill>
                  <a:srgbClr val="000066"/>
                </a:solidFill>
                <a:latin typeface="Arial"/>
                <a:cs typeface="Arial"/>
              </a:rPr>
              <a:t>	</a:t>
            </a:r>
            <a:r>
              <a:rPr sz="2200" spc="-5" dirty="0">
                <a:solidFill>
                  <a:srgbClr val="000066"/>
                </a:solidFill>
                <a:latin typeface="Arial"/>
                <a:cs typeface="Arial"/>
              </a:rPr>
              <a:t>&gt;</a:t>
            </a:r>
            <a:r>
              <a:rPr sz="2200" dirty="0">
                <a:solidFill>
                  <a:srgbClr val="000066"/>
                </a:solidFill>
                <a:latin typeface="Arial"/>
                <a:cs typeface="Arial"/>
              </a:rPr>
              <a:t>	</a:t>
            </a:r>
            <a:r>
              <a:rPr sz="2200" spc="-5" dirty="0">
                <a:solidFill>
                  <a:srgbClr val="000066"/>
                </a:solidFill>
                <a:latin typeface="Arial"/>
                <a:cs typeface="Arial"/>
              </a:rPr>
              <a:t>glu</a:t>
            </a:r>
            <a:r>
              <a:rPr sz="2200" dirty="0">
                <a:solidFill>
                  <a:srgbClr val="000066"/>
                </a:solidFill>
                <a:latin typeface="Arial"/>
                <a:cs typeface="Arial"/>
              </a:rPr>
              <a:t>c</a:t>
            </a:r>
            <a:r>
              <a:rPr sz="2200" spc="-5" dirty="0">
                <a:solidFill>
                  <a:srgbClr val="000066"/>
                </a:solidFill>
                <a:latin typeface="Arial"/>
                <a:cs typeface="Arial"/>
              </a:rPr>
              <a:t>agone,</a:t>
            </a:r>
            <a:r>
              <a:rPr sz="2200" dirty="0">
                <a:solidFill>
                  <a:srgbClr val="000066"/>
                </a:solidFill>
                <a:latin typeface="Arial"/>
                <a:cs typeface="Arial"/>
              </a:rPr>
              <a:t>	</a:t>
            </a:r>
            <a:r>
              <a:rPr sz="2200" spc="-5" dirty="0">
                <a:solidFill>
                  <a:srgbClr val="000066"/>
                </a:solidFill>
                <a:latin typeface="Arial"/>
                <a:cs typeface="Arial"/>
              </a:rPr>
              <a:t>&gt;</a:t>
            </a:r>
            <a:r>
              <a:rPr sz="2200" dirty="0">
                <a:solidFill>
                  <a:srgbClr val="000066"/>
                </a:solidFill>
                <a:latin typeface="Arial"/>
                <a:cs typeface="Arial"/>
              </a:rPr>
              <a:t>	c</a:t>
            </a:r>
            <a:r>
              <a:rPr sz="2200" spc="-5" dirty="0">
                <a:solidFill>
                  <a:srgbClr val="000066"/>
                </a:solidFill>
                <a:latin typeface="Arial"/>
                <a:cs typeface="Arial"/>
              </a:rPr>
              <a:t>ate</a:t>
            </a:r>
            <a:r>
              <a:rPr sz="2200" dirty="0">
                <a:solidFill>
                  <a:srgbClr val="000066"/>
                </a:solidFill>
                <a:latin typeface="Arial"/>
                <a:cs typeface="Arial"/>
              </a:rPr>
              <a:t>c</a:t>
            </a:r>
            <a:r>
              <a:rPr sz="2200" spc="-5" dirty="0">
                <a:solidFill>
                  <a:srgbClr val="000066"/>
                </a:solidFill>
                <a:latin typeface="Arial"/>
                <a:cs typeface="Arial"/>
              </a:rPr>
              <a:t>ola</a:t>
            </a:r>
            <a:r>
              <a:rPr sz="2200" spc="-15" dirty="0">
                <a:solidFill>
                  <a:srgbClr val="000066"/>
                </a:solidFill>
                <a:latin typeface="Arial"/>
                <a:cs typeface="Arial"/>
              </a:rPr>
              <a:t>m</a:t>
            </a:r>
            <a:r>
              <a:rPr sz="2200" spc="-5" dirty="0">
                <a:solidFill>
                  <a:srgbClr val="000066"/>
                </a:solidFill>
                <a:latin typeface="Arial"/>
                <a:cs typeface="Arial"/>
              </a:rPr>
              <a:t>ine,</a:t>
            </a:r>
            <a:r>
              <a:rPr sz="2200" dirty="0">
                <a:solidFill>
                  <a:srgbClr val="000066"/>
                </a:solidFill>
                <a:latin typeface="Arial"/>
                <a:cs typeface="Arial"/>
              </a:rPr>
              <a:t>	</a:t>
            </a:r>
            <a:r>
              <a:rPr sz="2200" spc="-5" dirty="0">
                <a:solidFill>
                  <a:srgbClr val="000066"/>
                </a:solidFill>
                <a:latin typeface="Arial"/>
                <a:cs typeface="Arial"/>
              </a:rPr>
              <a:t>&gt;  cortisolo, &gt; STH, &gt;</a:t>
            </a:r>
            <a:r>
              <a:rPr sz="2200" spc="25" dirty="0">
                <a:solidFill>
                  <a:srgbClr val="000066"/>
                </a:solidFill>
                <a:latin typeface="Arial"/>
                <a:cs typeface="Arial"/>
              </a:rPr>
              <a:t> </a:t>
            </a:r>
            <a:r>
              <a:rPr sz="2200" spc="-5" dirty="0">
                <a:solidFill>
                  <a:srgbClr val="000066"/>
                </a:solidFill>
                <a:latin typeface="Arial"/>
                <a:cs typeface="Arial"/>
              </a:rPr>
              <a:t>endorfine,</a:t>
            </a:r>
            <a:endParaRPr sz="2200">
              <a:latin typeface="Arial"/>
              <a:cs typeface="Arial"/>
            </a:endParaRPr>
          </a:p>
          <a:p>
            <a:pPr>
              <a:lnSpc>
                <a:spcPct val="100000"/>
              </a:lnSpc>
            </a:pPr>
            <a:endParaRPr sz="2400">
              <a:latin typeface="Times New Roman"/>
              <a:cs typeface="Times New Roman"/>
            </a:endParaRPr>
          </a:p>
          <a:p>
            <a:pPr>
              <a:lnSpc>
                <a:spcPct val="100000"/>
              </a:lnSpc>
              <a:spcBef>
                <a:spcPts val="20"/>
              </a:spcBef>
            </a:pPr>
            <a:endParaRPr sz="2000">
              <a:latin typeface="Times New Roman"/>
              <a:cs typeface="Times New Roman"/>
            </a:endParaRPr>
          </a:p>
          <a:p>
            <a:pPr marL="2764790">
              <a:lnSpc>
                <a:spcPct val="100000"/>
              </a:lnSpc>
            </a:pPr>
            <a:r>
              <a:rPr sz="1800" u="heavy" spc="-10" dirty="0">
                <a:solidFill>
                  <a:srgbClr val="000066"/>
                </a:solidFill>
                <a:uFill>
                  <a:solidFill>
                    <a:srgbClr val="000066"/>
                  </a:solidFill>
                </a:uFill>
                <a:latin typeface="Arial"/>
                <a:cs typeface="Arial"/>
              </a:rPr>
              <a:t>Diabete </a:t>
            </a:r>
            <a:r>
              <a:rPr sz="1800" u="heavy" spc="-5" dirty="0">
                <a:solidFill>
                  <a:srgbClr val="000066"/>
                </a:solidFill>
                <a:uFill>
                  <a:solidFill>
                    <a:srgbClr val="000066"/>
                  </a:solidFill>
                </a:uFill>
                <a:latin typeface="Arial"/>
                <a:cs typeface="Arial"/>
              </a:rPr>
              <a:t>1</a:t>
            </a:r>
            <a:r>
              <a:rPr sz="1800" spc="-5" dirty="0">
                <a:solidFill>
                  <a:srgbClr val="000066"/>
                </a:solidFill>
                <a:latin typeface="Arial"/>
                <a:cs typeface="Arial"/>
              </a:rPr>
              <a:t>(&lt; </a:t>
            </a:r>
            <a:r>
              <a:rPr sz="1800" spc="-10" dirty="0">
                <a:solidFill>
                  <a:srgbClr val="000066"/>
                </a:solidFill>
                <a:latin typeface="Arial"/>
                <a:cs typeface="Arial"/>
              </a:rPr>
              <a:t>produzione di</a:t>
            </a:r>
            <a:r>
              <a:rPr sz="1800" spc="70" dirty="0">
                <a:solidFill>
                  <a:srgbClr val="000066"/>
                </a:solidFill>
                <a:latin typeface="Arial"/>
                <a:cs typeface="Arial"/>
              </a:rPr>
              <a:t> </a:t>
            </a:r>
            <a:r>
              <a:rPr sz="1800" spc="-10" dirty="0">
                <a:solidFill>
                  <a:srgbClr val="000066"/>
                </a:solidFill>
                <a:latin typeface="Arial"/>
                <a:cs typeface="Arial"/>
              </a:rPr>
              <a:t>insulina)</a:t>
            </a:r>
            <a:endParaRPr sz="1800">
              <a:latin typeface="Arial"/>
              <a:cs typeface="Arial"/>
            </a:endParaRPr>
          </a:p>
          <a:p>
            <a:pPr marL="621665" indent="-608965">
              <a:lnSpc>
                <a:spcPct val="100000"/>
              </a:lnSpc>
              <a:spcBef>
                <a:spcPts val="430"/>
              </a:spcBef>
              <a:buAutoNum type="arabicPeriod"/>
              <a:tabLst>
                <a:tab pos="621665" algn="l"/>
                <a:tab pos="622935" algn="l"/>
              </a:tabLst>
            </a:pPr>
            <a:r>
              <a:rPr sz="1800" spc="-15" dirty="0">
                <a:solidFill>
                  <a:srgbClr val="000066"/>
                </a:solidFill>
                <a:latin typeface="Arial"/>
                <a:cs typeface="Arial"/>
              </a:rPr>
              <a:t>L’allenamento </a:t>
            </a:r>
            <a:r>
              <a:rPr sz="1800" spc="-10" dirty="0">
                <a:solidFill>
                  <a:srgbClr val="000066"/>
                </a:solidFill>
                <a:latin typeface="Arial"/>
                <a:cs typeface="Arial"/>
              </a:rPr>
              <a:t>aumenta </a:t>
            </a:r>
            <a:r>
              <a:rPr sz="1800" spc="-5" dirty="0">
                <a:solidFill>
                  <a:srgbClr val="000066"/>
                </a:solidFill>
                <a:latin typeface="Arial"/>
                <a:cs typeface="Arial"/>
              </a:rPr>
              <a:t>la </a:t>
            </a:r>
            <a:r>
              <a:rPr sz="1800" spc="-10" dirty="0">
                <a:solidFill>
                  <a:srgbClr val="000066"/>
                </a:solidFill>
                <a:latin typeface="Arial"/>
                <a:cs typeface="Arial"/>
              </a:rPr>
              <a:t>tolleranza al glucosio: </a:t>
            </a:r>
            <a:r>
              <a:rPr sz="1800" dirty="0">
                <a:solidFill>
                  <a:srgbClr val="000066"/>
                </a:solidFill>
                <a:latin typeface="Arial"/>
                <a:cs typeface="Arial"/>
              </a:rPr>
              <a:t>&lt; </a:t>
            </a:r>
            <a:r>
              <a:rPr sz="1800" spc="-10" dirty="0">
                <a:solidFill>
                  <a:srgbClr val="000066"/>
                </a:solidFill>
                <a:latin typeface="Arial"/>
                <a:cs typeface="Arial"/>
              </a:rPr>
              <a:t>fabbisogno di</a:t>
            </a:r>
            <a:r>
              <a:rPr sz="1800" spc="220" dirty="0">
                <a:solidFill>
                  <a:srgbClr val="000066"/>
                </a:solidFill>
                <a:latin typeface="Arial"/>
                <a:cs typeface="Arial"/>
              </a:rPr>
              <a:t> </a:t>
            </a:r>
            <a:r>
              <a:rPr sz="1800" spc="-10" dirty="0">
                <a:solidFill>
                  <a:srgbClr val="000066"/>
                </a:solidFill>
                <a:latin typeface="Arial"/>
                <a:cs typeface="Arial"/>
              </a:rPr>
              <a:t>insulina</a:t>
            </a:r>
            <a:endParaRPr sz="1800">
              <a:latin typeface="Arial"/>
              <a:cs typeface="Arial"/>
            </a:endParaRPr>
          </a:p>
          <a:p>
            <a:pPr marL="621665" marR="5080" indent="-608965">
              <a:lnSpc>
                <a:spcPct val="100000"/>
              </a:lnSpc>
              <a:spcBef>
                <a:spcPts val="434"/>
              </a:spcBef>
              <a:buAutoNum type="arabicPeriod"/>
              <a:tabLst>
                <a:tab pos="621665" algn="l"/>
                <a:tab pos="622935" algn="l"/>
              </a:tabLst>
            </a:pPr>
            <a:r>
              <a:rPr sz="1800" spc="-5" dirty="0">
                <a:solidFill>
                  <a:srgbClr val="000066"/>
                </a:solidFill>
                <a:latin typeface="Arial"/>
                <a:cs typeface="Arial"/>
              </a:rPr>
              <a:t>Rischi: ipoglicemia </a:t>
            </a:r>
            <a:r>
              <a:rPr sz="1800" spc="-10" dirty="0">
                <a:solidFill>
                  <a:srgbClr val="000066"/>
                </a:solidFill>
                <a:latin typeface="Arial"/>
                <a:cs typeface="Arial"/>
              </a:rPr>
              <a:t>durante </a:t>
            </a:r>
            <a:r>
              <a:rPr sz="1800" spc="-5" dirty="0">
                <a:solidFill>
                  <a:srgbClr val="000066"/>
                </a:solidFill>
                <a:latin typeface="Arial"/>
                <a:cs typeface="Arial"/>
              </a:rPr>
              <a:t>l’esercizio; necessità </a:t>
            </a:r>
            <a:r>
              <a:rPr sz="1800" spc="-10" dirty="0">
                <a:solidFill>
                  <a:srgbClr val="000066"/>
                </a:solidFill>
                <a:latin typeface="Arial"/>
                <a:cs typeface="Arial"/>
              </a:rPr>
              <a:t>di </a:t>
            </a:r>
            <a:r>
              <a:rPr sz="1800" spc="-5" dirty="0">
                <a:solidFill>
                  <a:srgbClr val="000066"/>
                </a:solidFill>
                <a:latin typeface="Arial"/>
                <a:cs typeface="Arial"/>
              </a:rPr>
              <a:t>consumo regolare </a:t>
            </a:r>
            <a:r>
              <a:rPr sz="1800" spc="-10" dirty="0">
                <a:solidFill>
                  <a:srgbClr val="000066"/>
                </a:solidFill>
                <a:latin typeface="Arial"/>
                <a:cs typeface="Arial"/>
              </a:rPr>
              <a:t>di </a:t>
            </a:r>
            <a:r>
              <a:rPr sz="1800" spc="-5" dirty="0">
                <a:solidFill>
                  <a:srgbClr val="000066"/>
                </a:solidFill>
                <a:latin typeface="Arial"/>
                <a:cs typeface="Arial"/>
              </a:rPr>
              <a:t>carboidrati  e scorta </a:t>
            </a:r>
            <a:r>
              <a:rPr sz="1800" spc="-10" dirty="0">
                <a:solidFill>
                  <a:srgbClr val="000066"/>
                </a:solidFill>
                <a:latin typeface="Arial"/>
                <a:cs typeface="Arial"/>
              </a:rPr>
              <a:t>di</a:t>
            </a:r>
            <a:r>
              <a:rPr sz="1800" spc="-5" dirty="0">
                <a:solidFill>
                  <a:srgbClr val="000066"/>
                </a:solidFill>
                <a:latin typeface="Arial"/>
                <a:cs typeface="Arial"/>
              </a:rPr>
              <a:t> </a:t>
            </a:r>
            <a:r>
              <a:rPr sz="1800" spc="-10" dirty="0">
                <a:solidFill>
                  <a:srgbClr val="000066"/>
                </a:solidFill>
                <a:latin typeface="Arial"/>
                <a:cs typeface="Arial"/>
              </a:rPr>
              <a:t>glucosio</a:t>
            </a:r>
            <a:endParaRPr sz="1800">
              <a:latin typeface="Arial"/>
              <a:cs typeface="Arial"/>
            </a:endParaRPr>
          </a:p>
        </p:txBody>
      </p:sp>
      <p:sp>
        <p:nvSpPr>
          <p:cNvPr id="4" name="object 4"/>
          <p:cNvSpPr txBox="1"/>
          <p:nvPr/>
        </p:nvSpPr>
        <p:spPr>
          <a:xfrm>
            <a:off x="3569741" y="6079477"/>
            <a:ext cx="3626485" cy="574040"/>
          </a:xfrm>
          <a:prstGeom prst="rect">
            <a:avLst/>
          </a:prstGeom>
        </p:spPr>
        <p:txBody>
          <a:bodyPr vert="horz" wrap="square" lIns="0" tIns="12700" rIns="0" bIns="0" rtlCol="0">
            <a:spAutoFit/>
          </a:bodyPr>
          <a:lstStyle/>
          <a:p>
            <a:pPr marL="12700">
              <a:lnSpc>
                <a:spcPct val="100000"/>
              </a:lnSpc>
              <a:spcBef>
                <a:spcPts val="100"/>
              </a:spcBef>
            </a:pPr>
            <a:r>
              <a:rPr sz="1800" u="heavy" spc="-10" dirty="0">
                <a:solidFill>
                  <a:srgbClr val="000066"/>
                </a:solidFill>
                <a:uFill>
                  <a:solidFill>
                    <a:srgbClr val="000066"/>
                  </a:solidFill>
                </a:uFill>
                <a:latin typeface="Arial"/>
                <a:cs typeface="Arial"/>
              </a:rPr>
              <a:t>Diabete </a:t>
            </a:r>
            <a:r>
              <a:rPr sz="1800" u="heavy" spc="-5" dirty="0">
                <a:solidFill>
                  <a:srgbClr val="000066"/>
                </a:solidFill>
                <a:uFill>
                  <a:solidFill>
                    <a:srgbClr val="000066"/>
                  </a:solidFill>
                </a:uFill>
                <a:latin typeface="Arial"/>
                <a:cs typeface="Arial"/>
              </a:rPr>
              <a:t>2</a:t>
            </a:r>
            <a:r>
              <a:rPr sz="1800" spc="25" dirty="0">
                <a:solidFill>
                  <a:srgbClr val="000066"/>
                </a:solidFill>
                <a:latin typeface="Arial"/>
                <a:cs typeface="Arial"/>
              </a:rPr>
              <a:t> </a:t>
            </a:r>
            <a:r>
              <a:rPr sz="1800" spc="-10" dirty="0">
                <a:solidFill>
                  <a:srgbClr val="000066"/>
                </a:solidFill>
                <a:latin typeface="Arial"/>
                <a:cs typeface="Arial"/>
              </a:rPr>
              <a:t>(insulino-resistenza)</a:t>
            </a:r>
            <a:endParaRPr sz="1800">
              <a:latin typeface="Arial"/>
              <a:cs typeface="Arial"/>
            </a:endParaRPr>
          </a:p>
          <a:p>
            <a:pPr marL="18415">
              <a:lnSpc>
                <a:spcPct val="100000"/>
              </a:lnSpc>
              <a:tabLst>
                <a:tab pos="349250" algn="l"/>
                <a:tab pos="1504315" algn="l"/>
                <a:tab pos="2494915" algn="l"/>
              </a:tabLst>
            </a:pPr>
            <a:r>
              <a:rPr sz="1800" spc="-5" dirty="0">
                <a:solidFill>
                  <a:srgbClr val="000066"/>
                </a:solidFill>
                <a:latin typeface="Arial"/>
                <a:cs typeface="Arial"/>
              </a:rPr>
              <a:t>la	sensibilità	tissutale	all’insulina:</a:t>
            </a:r>
            <a:endParaRPr sz="1800">
              <a:latin typeface="Arial"/>
              <a:cs typeface="Arial"/>
            </a:endParaRPr>
          </a:p>
        </p:txBody>
      </p:sp>
      <p:sp>
        <p:nvSpPr>
          <p:cNvPr id="5" name="object 5"/>
          <p:cNvSpPr txBox="1"/>
          <p:nvPr/>
        </p:nvSpPr>
        <p:spPr>
          <a:xfrm>
            <a:off x="7324502" y="6353797"/>
            <a:ext cx="1427480" cy="299720"/>
          </a:xfrm>
          <a:prstGeom prst="rect">
            <a:avLst/>
          </a:prstGeom>
        </p:spPr>
        <p:txBody>
          <a:bodyPr vert="horz" wrap="square" lIns="0" tIns="12700" rIns="0" bIns="0" rtlCol="0">
            <a:spAutoFit/>
          </a:bodyPr>
          <a:lstStyle/>
          <a:p>
            <a:pPr marL="12700">
              <a:lnSpc>
                <a:spcPct val="100000"/>
              </a:lnSpc>
              <a:spcBef>
                <a:spcPts val="100"/>
              </a:spcBef>
              <a:tabLst>
                <a:tab pos="298450" algn="l"/>
              </a:tabLst>
            </a:pPr>
            <a:r>
              <a:rPr sz="1800" dirty="0">
                <a:solidFill>
                  <a:srgbClr val="000066"/>
                </a:solidFill>
                <a:latin typeface="Arial"/>
                <a:cs typeface="Arial"/>
              </a:rPr>
              <a:t>&lt;	</a:t>
            </a:r>
            <a:r>
              <a:rPr sz="1800" spc="-10" dirty="0">
                <a:solidFill>
                  <a:srgbClr val="000066"/>
                </a:solidFill>
                <a:latin typeface="Arial"/>
                <a:cs typeface="Arial"/>
              </a:rPr>
              <a:t>fabbisogno</a:t>
            </a:r>
            <a:endParaRPr sz="1800">
              <a:latin typeface="Arial"/>
              <a:cs typeface="Arial"/>
            </a:endParaRPr>
          </a:p>
        </p:txBody>
      </p:sp>
      <p:sp>
        <p:nvSpPr>
          <p:cNvPr id="6" name="object 6"/>
          <p:cNvSpPr txBox="1"/>
          <p:nvPr/>
        </p:nvSpPr>
        <p:spPr>
          <a:xfrm>
            <a:off x="8880354" y="6353797"/>
            <a:ext cx="77406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000066"/>
                </a:solidFill>
                <a:latin typeface="Arial"/>
                <a:cs typeface="Arial"/>
              </a:rPr>
              <a:t>f</a:t>
            </a:r>
            <a:r>
              <a:rPr sz="1800" spc="-10" dirty="0">
                <a:solidFill>
                  <a:srgbClr val="000066"/>
                </a:solidFill>
                <a:latin typeface="Arial"/>
                <a:cs typeface="Arial"/>
              </a:rPr>
              <a:t>a</a:t>
            </a:r>
            <a:r>
              <a:rPr sz="1800" spc="-5" dirty="0">
                <a:solidFill>
                  <a:srgbClr val="000066"/>
                </a:solidFill>
                <a:latin typeface="Arial"/>
                <a:cs typeface="Arial"/>
              </a:rPr>
              <a:t>rm</a:t>
            </a:r>
            <a:r>
              <a:rPr sz="1800" spc="-10" dirty="0">
                <a:solidFill>
                  <a:srgbClr val="000066"/>
                </a:solidFill>
                <a:latin typeface="Arial"/>
                <a:cs typeface="Arial"/>
              </a:rPr>
              <a:t>a</a:t>
            </a:r>
            <a:r>
              <a:rPr sz="1800" spc="-5" dirty="0">
                <a:solidFill>
                  <a:srgbClr val="000066"/>
                </a:solidFill>
                <a:latin typeface="Arial"/>
                <a:cs typeface="Arial"/>
              </a:rPr>
              <a:t>ci</a:t>
            </a:r>
            <a:endParaRPr sz="1800">
              <a:latin typeface="Arial"/>
              <a:cs typeface="Arial"/>
            </a:endParaRPr>
          </a:p>
        </p:txBody>
      </p:sp>
      <p:sp>
        <p:nvSpPr>
          <p:cNvPr id="7" name="object 7"/>
          <p:cNvSpPr txBox="1"/>
          <p:nvPr/>
        </p:nvSpPr>
        <p:spPr>
          <a:xfrm>
            <a:off x="932618" y="6353797"/>
            <a:ext cx="2515235" cy="574040"/>
          </a:xfrm>
          <a:prstGeom prst="rect">
            <a:avLst/>
          </a:prstGeom>
        </p:spPr>
        <p:txBody>
          <a:bodyPr vert="horz" wrap="square" lIns="0" tIns="12700" rIns="0" bIns="0" rtlCol="0">
            <a:spAutoFit/>
          </a:bodyPr>
          <a:lstStyle/>
          <a:p>
            <a:pPr marL="12700" marR="5080" indent="40005">
              <a:lnSpc>
                <a:spcPct val="100000"/>
              </a:lnSpc>
              <a:spcBef>
                <a:spcPts val="100"/>
              </a:spcBef>
              <a:tabLst>
                <a:tab pos="1614805" algn="l"/>
              </a:tabLst>
            </a:pPr>
            <a:r>
              <a:rPr sz="1800" spc="-110" dirty="0">
                <a:solidFill>
                  <a:srgbClr val="000066"/>
                </a:solidFill>
                <a:latin typeface="Arial"/>
                <a:cs typeface="Arial"/>
              </a:rPr>
              <a:t>L</a:t>
            </a:r>
            <a:r>
              <a:rPr sz="1800" spc="-10" dirty="0">
                <a:solidFill>
                  <a:srgbClr val="000066"/>
                </a:solidFill>
                <a:latin typeface="Arial"/>
                <a:cs typeface="Arial"/>
              </a:rPr>
              <a:t>’</a:t>
            </a:r>
            <a:r>
              <a:rPr sz="1800" spc="-15" dirty="0">
                <a:solidFill>
                  <a:srgbClr val="000066"/>
                </a:solidFill>
                <a:latin typeface="Arial"/>
                <a:cs typeface="Arial"/>
              </a:rPr>
              <a:t>a</a:t>
            </a:r>
            <a:r>
              <a:rPr sz="1800" spc="-10" dirty="0">
                <a:solidFill>
                  <a:srgbClr val="000066"/>
                </a:solidFill>
                <a:latin typeface="Arial"/>
                <a:cs typeface="Arial"/>
              </a:rPr>
              <a:t>ll</a:t>
            </a:r>
            <a:r>
              <a:rPr sz="1800" spc="-15" dirty="0">
                <a:solidFill>
                  <a:srgbClr val="000066"/>
                </a:solidFill>
                <a:latin typeface="Arial"/>
                <a:cs typeface="Arial"/>
              </a:rPr>
              <a:t>ena</a:t>
            </a:r>
            <a:r>
              <a:rPr sz="1800" spc="5" dirty="0">
                <a:solidFill>
                  <a:srgbClr val="000066"/>
                </a:solidFill>
                <a:latin typeface="Arial"/>
                <a:cs typeface="Arial"/>
              </a:rPr>
              <a:t>m</a:t>
            </a:r>
            <a:r>
              <a:rPr sz="1800" dirty="0">
                <a:solidFill>
                  <a:srgbClr val="000066"/>
                </a:solidFill>
                <a:latin typeface="Arial"/>
                <a:cs typeface="Arial"/>
              </a:rPr>
              <a:t>e</a:t>
            </a:r>
            <a:r>
              <a:rPr sz="1800" spc="-10" dirty="0">
                <a:solidFill>
                  <a:srgbClr val="000066"/>
                </a:solidFill>
                <a:latin typeface="Arial"/>
                <a:cs typeface="Arial"/>
              </a:rPr>
              <a:t>n</a:t>
            </a:r>
            <a:r>
              <a:rPr sz="1800" dirty="0">
                <a:solidFill>
                  <a:srgbClr val="000066"/>
                </a:solidFill>
                <a:latin typeface="Arial"/>
                <a:cs typeface="Arial"/>
              </a:rPr>
              <a:t>t</a:t>
            </a:r>
            <a:r>
              <a:rPr sz="1800" spc="-5" dirty="0">
                <a:solidFill>
                  <a:srgbClr val="000066"/>
                </a:solidFill>
                <a:latin typeface="Arial"/>
                <a:cs typeface="Arial"/>
              </a:rPr>
              <a:t>o</a:t>
            </a:r>
            <a:r>
              <a:rPr sz="1800" dirty="0">
                <a:solidFill>
                  <a:srgbClr val="000066"/>
                </a:solidFill>
                <a:latin typeface="Arial"/>
                <a:cs typeface="Arial"/>
              </a:rPr>
              <a:t>	</a:t>
            </a:r>
            <a:r>
              <a:rPr sz="1800" spc="-15" dirty="0">
                <a:solidFill>
                  <a:srgbClr val="000066"/>
                </a:solidFill>
                <a:latin typeface="Arial"/>
                <a:cs typeface="Arial"/>
              </a:rPr>
              <a:t>au</a:t>
            </a:r>
            <a:r>
              <a:rPr sz="1800" spc="-5" dirty="0">
                <a:solidFill>
                  <a:srgbClr val="000066"/>
                </a:solidFill>
                <a:latin typeface="Arial"/>
                <a:cs typeface="Arial"/>
              </a:rPr>
              <a:t>m</a:t>
            </a:r>
            <a:r>
              <a:rPr sz="1800" spc="-15" dirty="0">
                <a:solidFill>
                  <a:srgbClr val="000066"/>
                </a:solidFill>
                <a:latin typeface="Arial"/>
                <a:cs typeface="Arial"/>
              </a:rPr>
              <a:t>en</a:t>
            </a:r>
            <a:r>
              <a:rPr sz="1800" spc="-5" dirty="0">
                <a:solidFill>
                  <a:srgbClr val="000066"/>
                </a:solidFill>
                <a:latin typeface="Arial"/>
                <a:cs typeface="Arial"/>
              </a:rPr>
              <a:t>ta  </a:t>
            </a:r>
            <a:r>
              <a:rPr sz="1800" spc="-10" dirty="0">
                <a:solidFill>
                  <a:srgbClr val="000066"/>
                </a:solidFill>
                <a:latin typeface="Arial"/>
                <a:cs typeface="Arial"/>
              </a:rPr>
              <a:t>ipoglicemizzanti</a:t>
            </a:r>
            <a:endParaRPr sz="1800">
              <a:latin typeface="Arial"/>
              <a:cs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081260" cy="7559040"/>
          </a:xfrm>
          <a:custGeom>
            <a:avLst/>
            <a:gdLst/>
            <a:ahLst/>
            <a:cxnLst/>
            <a:rect l="l" t="t" r="r" b="b"/>
            <a:pathLst>
              <a:path w="10081260" h="7559040">
                <a:moveTo>
                  <a:pt x="0" y="7559040"/>
                </a:moveTo>
                <a:lnTo>
                  <a:pt x="10081260" y="7559040"/>
                </a:lnTo>
                <a:lnTo>
                  <a:pt x="10081260" y="0"/>
                </a:lnTo>
                <a:lnTo>
                  <a:pt x="0" y="0"/>
                </a:lnTo>
                <a:lnTo>
                  <a:pt x="0" y="7559040"/>
                </a:lnTo>
                <a:close/>
              </a:path>
            </a:pathLst>
          </a:custGeom>
          <a:solidFill>
            <a:srgbClr val="595958"/>
          </a:solidFill>
        </p:spPr>
        <p:txBody>
          <a:bodyPr wrap="square" lIns="0" tIns="0" rIns="0" bIns="0" rtlCol="0"/>
          <a:lstStyle/>
          <a:p>
            <a:endParaRPr/>
          </a:p>
        </p:txBody>
      </p:sp>
      <p:sp>
        <p:nvSpPr>
          <p:cNvPr id="3" name="object 3"/>
          <p:cNvSpPr txBox="1">
            <a:spLocks noGrp="1"/>
          </p:cNvSpPr>
          <p:nvPr>
            <p:ph type="title"/>
          </p:nvPr>
        </p:nvSpPr>
        <p:spPr>
          <a:xfrm>
            <a:off x="110997" y="0"/>
            <a:ext cx="9856470" cy="1395095"/>
          </a:xfrm>
          <a:prstGeom prst="rect">
            <a:avLst/>
          </a:prstGeom>
        </p:spPr>
        <p:txBody>
          <a:bodyPr vert="horz" wrap="square" lIns="0" tIns="57785" rIns="0" bIns="0" rtlCol="0">
            <a:spAutoFit/>
          </a:bodyPr>
          <a:lstStyle/>
          <a:p>
            <a:pPr marL="12700" marR="5080" indent="203835">
              <a:lnSpc>
                <a:spcPts val="3679"/>
              </a:lnSpc>
              <a:spcBef>
                <a:spcPts val="455"/>
              </a:spcBef>
            </a:pPr>
            <a:r>
              <a:rPr sz="3300" b="0" spc="-20" dirty="0">
                <a:latin typeface="Arial"/>
                <a:cs typeface="Arial"/>
              </a:rPr>
              <a:t>L’esercizio </a:t>
            </a:r>
            <a:r>
              <a:rPr sz="3300" b="0" spc="-5" dirty="0">
                <a:latin typeface="Arial"/>
                <a:cs typeface="Arial"/>
              </a:rPr>
              <a:t>fisico migliora la sensibilità all’insulina e  il </a:t>
            </a:r>
            <a:r>
              <a:rPr sz="2800" b="0" spc="-5" dirty="0">
                <a:latin typeface="Arial"/>
                <a:cs typeface="Arial"/>
              </a:rPr>
              <a:t>CONTROLLO GLICEMICO (HbA1C) </a:t>
            </a:r>
            <a:r>
              <a:rPr sz="2800" b="0" dirty="0">
                <a:latin typeface="Arial"/>
                <a:cs typeface="Arial"/>
              </a:rPr>
              <a:t>nei pazienti</a:t>
            </a:r>
            <a:r>
              <a:rPr sz="2800" b="0" spc="100" dirty="0">
                <a:latin typeface="Arial"/>
                <a:cs typeface="Arial"/>
              </a:rPr>
              <a:t> </a:t>
            </a:r>
            <a:r>
              <a:rPr sz="2800" b="0" spc="-10" dirty="0">
                <a:latin typeface="Arial"/>
                <a:cs typeface="Arial"/>
              </a:rPr>
              <a:t>DIABETICI</a:t>
            </a:r>
            <a:endParaRPr sz="2800">
              <a:latin typeface="Arial"/>
              <a:cs typeface="Arial"/>
            </a:endParaRPr>
          </a:p>
          <a:p>
            <a:pPr marL="1239520">
              <a:lnSpc>
                <a:spcPts val="3070"/>
              </a:lnSpc>
            </a:pPr>
            <a:r>
              <a:rPr sz="2800" b="0" spc="-5" dirty="0">
                <a:latin typeface="Arial"/>
                <a:cs typeface="Arial"/>
              </a:rPr>
              <a:t>e </a:t>
            </a:r>
            <a:r>
              <a:rPr sz="2800" b="0" spc="-10" dirty="0">
                <a:latin typeface="Arial"/>
                <a:cs typeface="Arial"/>
              </a:rPr>
              <a:t>PREVIENE </a:t>
            </a:r>
            <a:r>
              <a:rPr sz="2800" b="0" spc="-5" dirty="0">
                <a:latin typeface="Arial"/>
                <a:cs typeface="Arial"/>
              </a:rPr>
              <a:t>IL </a:t>
            </a:r>
            <a:r>
              <a:rPr sz="2800" b="0" spc="-10" dirty="0">
                <a:latin typeface="Arial"/>
                <a:cs typeface="Arial"/>
              </a:rPr>
              <a:t>DIABETE NEI </a:t>
            </a:r>
            <a:r>
              <a:rPr sz="2800" b="0" spc="-35" dirty="0">
                <a:latin typeface="Arial"/>
                <a:cs typeface="Arial"/>
              </a:rPr>
              <a:t>PAZIENTI</a:t>
            </a:r>
            <a:r>
              <a:rPr sz="2800" b="0" spc="-30" dirty="0">
                <a:latin typeface="Arial"/>
                <a:cs typeface="Arial"/>
              </a:rPr>
              <a:t> </a:t>
            </a:r>
            <a:r>
              <a:rPr sz="2800" b="0" spc="-10" dirty="0">
                <a:latin typeface="Arial"/>
                <a:cs typeface="Arial"/>
              </a:rPr>
              <a:t>SANI</a:t>
            </a:r>
            <a:endParaRPr sz="2800">
              <a:latin typeface="Arial"/>
              <a:cs typeface="Arial"/>
            </a:endParaRPr>
          </a:p>
        </p:txBody>
      </p:sp>
      <p:sp>
        <p:nvSpPr>
          <p:cNvPr id="4" name="object 4"/>
          <p:cNvSpPr/>
          <p:nvPr/>
        </p:nvSpPr>
        <p:spPr>
          <a:xfrm>
            <a:off x="761" y="1637538"/>
            <a:ext cx="10080625" cy="0"/>
          </a:xfrm>
          <a:custGeom>
            <a:avLst/>
            <a:gdLst/>
            <a:ahLst/>
            <a:cxnLst/>
            <a:rect l="l" t="t" r="r" b="b"/>
            <a:pathLst>
              <a:path w="10080625">
                <a:moveTo>
                  <a:pt x="0" y="0"/>
                </a:moveTo>
                <a:lnTo>
                  <a:pt x="10080625" y="0"/>
                </a:lnTo>
              </a:path>
            </a:pathLst>
          </a:custGeom>
          <a:ln w="28956">
            <a:solidFill>
              <a:srgbClr val="FFC000"/>
            </a:solidFill>
          </a:ln>
        </p:spPr>
        <p:txBody>
          <a:bodyPr wrap="square" lIns="0" tIns="0" rIns="0" bIns="0" rtlCol="0"/>
          <a:lstStyle/>
          <a:p>
            <a:endParaRPr/>
          </a:p>
        </p:txBody>
      </p:sp>
      <p:sp>
        <p:nvSpPr>
          <p:cNvPr id="5" name="object 5"/>
          <p:cNvSpPr/>
          <p:nvPr/>
        </p:nvSpPr>
        <p:spPr>
          <a:xfrm>
            <a:off x="2580132" y="2112264"/>
            <a:ext cx="6111240" cy="1057655"/>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865376" y="3224784"/>
            <a:ext cx="7699248" cy="824483"/>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6199962" y="4029748"/>
            <a:ext cx="3474720" cy="556260"/>
          </a:xfrm>
          <a:prstGeom prst="rect">
            <a:avLst/>
          </a:prstGeom>
        </p:spPr>
        <p:txBody>
          <a:bodyPr vert="horz" wrap="square" lIns="0" tIns="35560" rIns="0" bIns="0" rtlCol="0">
            <a:spAutoFit/>
          </a:bodyPr>
          <a:lstStyle/>
          <a:p>
            <a:pPr marL="12700" marR="5080">
              <a:lnSpc>
                <a:spcPts val="2020"/>
              </a:lnSpc>
              <a:spcBef>
                <a:spcPts val="280"/>
              </a:spcBef>
            </a:pPr>
            <a:r>
              <a:rPr sz="1800" i="1" spc="-10" dirty="0">
                <a:solidFill>
                  <a:srgbClr val="FFFFFF"/>
                </a:solidFill>
                <a:latin typeface="Arial"/>
                <a:cs typeface="Arial"/>
              </a:rPr>
              <a:t>Boule </a:t>
            </a:r>
            <a:r>
              <a:rPr sz="1800" i="1" spc="-5" dirty="0">
                <a:solidFill>
                  <a:srgbClr val="FFFFFF"/>
                </a:solidFill>
                <a:latin typeface="Arial"/>
                <a:cs typeface="Arial"/>
              </a:rPr>
              <a:t>NG. JAMA. </a:t>
            </a:r>
            <a:r>
              <a:rPr sz="1800" i="1" spc="-10" dirty="0">
                <a:solidFill>
                  <a:srgbClr val="FFFFFF"/>
                </a:solidFill>
                <a:latin typeface="Arial"/>
                <a:cs typeface="Arial"/>
              </a:rPr>
              <a:t>2001;286:1218-  </a:t>
            </a:r>
            <a:r>
              <a:rPr sz="1800" i="1" spc="-15" dirty="0">
                <a:solidFill>
                  <a:srgbClr val="FFFFFF"/>
                </a:solidFill>
                <a:latin typeface="Arial"/>
                <a:cs typeface="Arial"/>
              </a:rPr>
              <a:t>1227</a:t>
            </a:r>
            <a:endParaRPr sz="1800">
              <a:latin typeface="Arial"/>
              <a:cs typeface="Arial"/>
            </a:endParaRPr>
          </a:p>
        </p:txBody>
      </p:sp>
      <p:sp>
        <p:nvSpPr>
          <p:cNvPr id="8" name="object 8"/>
          <p:cNvSpPr/>
          <p:nvPr/>
        </p:nvSpPr>
        <p:spPr>
          <a:xfrm>
            <a:off x="2897123" y="4494276"/>
            <a:ext cx="5239512" cy="1382268"/>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1548383" y="5922264"/>
            <a:ext cx="8080248" cy="793991"/>
          </a:xfrm>
          <a:prstGeom prst="rect">
            <a:avLst/>
          </a:prstGeom>
          <a:blipFill>
            <a:blip r:embed="rId5" cstate="print"/>
            <a:stretch>
              <a:fillRect/>
            </a:stretch>
          </a:blipFill>
        </p:spPr>
        <p:txBody>
          <a:bodyPr wrap="square" lIns="0" tIns="0" rIns="0" bIns="0" rtlCol="0"/>
          <a:lstStyle/>
          <a:p>
            <a:endParaRPr/>
          </a:p>
        </p:txBody>
      </p:sp>
      <p:sp>
        <p:nvSpPr>
          <p:cNvPr id="10" name="object 10"/>
          <p:cNvSpPr txBox="1"/>
          <p:nvPr/>
        </p:nvSpPr>
        <p:spPr>
          <a:xfrm>
            <a:off x="6239662" y="6728500"/>
            <a:ext cx="3790315"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FFFFFF"/>
                </a:solidFill>
                <a:latin typeface="Arial"/>
                <a:cs typeface="Arial"/>
              </a:rPr>
              <a:t>Frank </a:t>
            </a:r>
            <a:r>
              <a:rPr sz="1800" dirty="0">
                <a:solidFill>
                  <a:srgbClr val="FFFFFF"/>
                </a:solidFill>
                <a:latin typeface="Arial"/>
                <a:cs typeface="Arial"/>
              </a:rPr>
              <a:t>B. </a:t>
            </a:r>
            <a:r>
              <a:rPr sz="1800" i="1" spc="-5" dirty="0">
                <a:solidFill>
                  <a:srgbClr val="FFFFFF"/>
                </a:solidFill>
                <a:latin typeface="Arial"/>
                <a:cs typeface="Arial"/>
              </a:rPr>
              <a:t>JAMA.</a:t>
            </a:r>
            <a:r>
              <a:rPr sz="1800" i="1" spc="-35" dirty="0">
                <a:solidFill>
                  <a:srgbClr val="FFFFFF"/>
                </a:solidFill>
                <a:latin typeface="Arial"/>
                <a:cs typeface="Arial"/>
              </a:rPr>
              <a:t> </a:t>
            </a:r>
            <a:r>
              <a:rPr sz="1800" i="1" spc="-10" dirty="0">
                <a:solidFill>
                  <a:srgbClr val="FFFFFF"/>
                </a:solidFill>
                <a:latin typeface="Arial"/>
                <a:cs typeface="Arial"/>
              </a:rPr>
              <a:t>1999;282:1433-1439</a:t>
            </a:r>
            <a:endParaRPr sz="1800">
              <a:latin typeface="Arial"/>
              <a:cs typeface="Arial"/>
            </a:endParaRPr>
          </a:p>
        </p:txBody>
      </p:sp>
      <p:sp>
        <p:nvSpPr>
          <p:cNvPr id="11" name="object 11"/>
          <p:cNvSpPr txBox="1"/>
          <p:nvPr/>
        </p:nvSpPr>
        <p:spPr>
          <a:xfrm>
            <a:off x="88093" y="2358301"/>
            <a:ext cx="2432050" cy="983615"/>
          </a:xfrm>
          <a:prstGeom prst="rect">
            <a:avLst/>
          </a:prstGeom>
        </p:spPr>
        <p:txBody>
          <a:bodyPr vert="horz" wrap="square" lIns="0" tIns="35560" rIns="0" bIns="0" rtlCol="0">
            <a:spAutoFit/>
          </a:bodyPr>
          <a:lstStyle/>
          <a:p>
            <a:pPr marL="12700" marR="5080">
              <a:lnSpc>
                <a:spcPct val="93000"/>
              </a:lnSpc>
              <a:spcBef>
                <a:spcPts val="280"/>
              </a:spcBef>
            </a:pPr>
            <a:r>
              <a:rPr sz="2200" b="1" spc="-5" dirty="0">
                <a:solidFill>
                  <a:srgbClr val="FF9900"/>
                </a:solidFill>
                <a:latin typeface="Arial"/>
                <a:cs typeface="Arial"/>
              </a:rPr>
              <a:t>Indipendentement  e dalla perdita di  PESO</a:t>
            </a:r>
            <a:endParaRPr sz="2200">
              <a:latin typeface="Arial"/>
              <a:cs typeface="Arial"/>
            </a:endParaRPr>
          </a:p>
        </p:txBody>
      </p:sp>
      <p:sp>
        <p:nvSpPr>
          <p:cNvPr id="12" name="object 12"/>
          <p:cNvSpPr txBox="1"/>
          <p:nvPr/>
        </p:nvSpPr>
        <p:spPr>
          <a:xfrm>
            <a:off x="88093" y="4501307"/>
            <a:ext cx="2586990" cy="1296035"/>
          </a:xfrm>
          <a:prstGeom prst="rect">
            <a:avLst/>
          </a:prstGeom>
        </p:spPr>
        <p:txBody>
          <a:bodyPr vert="horz" wrap="square" lIns="0" tIns="35560" rIns="0" bIns="0" rtlCol="0">
            <a:spAutoFit/>
          </a:bodyPr>
          <a:lstStyle/>
          <a:p>
            <a:pPr marL="12700" marR="5080">
              <a:lnSpc>
                <a:spcPct val="93000"/>
              </a:lnSpc>
              <a:spcBef>
                <a:spcPts val="280"/>
              </a:spcBef>
            </a:pPr>
            <a:r>
              <a:rPr sz="2200" b="1" spc="-5" dirty="0">
                <a:solidFill>
                  <a:srgbClr val="FF9900"/>
                </a:solidFill>
                <a:latin typeface="Arial"/>
                <a:cs typeface="Arial"/>
              </a:rPr>
              <a:t>Indipendentemente  dal livello di  </a:t>
            </a:r>
            <a:r>
              <a:rPr sz="2200" b="1" spc="-35" dirty="0">
                <a:solidFill>
                  <a:srgbClr val="FF9900"/>
                </a:solidFill>
                <a:latin typeface="Arial"/>
                <a:cs typeface="Arial"/>
              </a:rPr>
              <a:t>INTENSITA’</a:t>
            </a:r>
            <a:endParaRPr sz="2200">
              <a:latin typeface="Arial"/>
              <a:cs typeface="Arial"/>
            </a:endParaRPr>
          </a:p>
          <a:p>
            <a:pPr marL="12700">
              <a:lnSpc>
                <a:spcPts val="2460"/>
              </a:lnSpc>
            </a:pPr>
            <a:r>
              <a:rPr sz="2200" b="1" spc="-5" dirty="0">
                <a:solidFill>
                  <a:srgbClr val="FF9900"/>
                </a:solidFill>
                <a:latin typeface="Arial"/>
                <a:cs typeface="Arial"/>
              </a:rPr>
              <a:t>dell’esercizio</a:t>
            </a:r>
            <a:endParaRPr sz="2200">
              <a:latin typeface="Arial"/>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2385"/>
            <a:ext cx="10081260" cy="7559040"/>
          </a:xfrm>
          <a:custGeom>
            <a:avLst/>
            <a:gdLst/>
            <a:ahLst/>
            <a:cxnLst/>
            <a:rect l="l" t="t" r="r" b="b"/>
            <a:pathLst>
              <a:path w="10081260" h="7559040">
                <a:moveTo>
                  <a:pt x="0" y="7559040"/>
                </a:moveTo>
                <a:lnTo>
                  <a:pt x="10081260" y="7559040"/>
                </a:lnTo>
                <a:lnTo>
                  <a:pt x="10081260" y="0"/>
                </a:lnTo>
                <a:lnTo>
                  <a:pt x="0" y="0"/>
                </a:lnTo>
                <a:lnTo>
                  <a:pt x="0" y="7559040"/>
                </a:lnTo>
                <a:close/>
              </a:path>
            </a:pathLst>
          </a:custGeom>
          <a:solidFill>
            <a:srgbClr val="808080"/>
          </a:solidFill>
        </p:spPr>
        <p:txBody>
          <a:bodyPr wrap="square" lIns="0" tIns="0" rIns="0" bIns="0" rtlCol="0"/>
          <a:lstStyle/>
          <a:p>
            <a:endParaRPr/>
          </a:p>
        </p:txBody>
      </p:sp>
      <p:sp>
        <p:nvSpPr>
          <p:cNvPr id="3" name="object 3"/>
          <p:cNvSpPr txBox="1">
            <a:spLocks noGrp="1"/>
          </p:cNvSpPr>
          <p:nvPr>
            <p:ph type="title"/>
          </p:nvPr>
        </p:nvSpPr>
        <p:spPr>
          <a:xfrm>
            <a:off x="2145322" y="127482"/>
            <a:ext cx="5721985" cy="665480"/>
          </a:xfrm>
          <a:prstGeom prst="rect">
            <a:avLst/>
          </a:prstGeom>
        </p:spPr>
        <p:txBody>
          <a:bodyPr vert="horz" wrap="square" lIns="0" tIns="12700" rIns="0" bIns="0" rtlCol="0">
            <a:spAutoFit/>
          </a:bodyPr>
          <a:lstStyle/>
          <a:p>
            <a:pPr marL="12700">
              <a:lnSpc>
                <a:spcPct val="100000"/>
              </a:lnSpc>
              <a:spcBef>
                <a:spcPts val="100"/>
              </a:spcBef>
            </a:pPr>
            <a:r>
              <a:rPr sz="4200" b="0" spc="-5" dirty="0">
                <a:solidFill>
                  <a:srgbClr val="000000"/>
                </a:solidFill>
                <a:latin typeface="Arial"/>
                <a:cs typeface="Arial"/>
              </a:rPr>
              <a:t>Meccanismo</a:t>
            </a:r>
            <a:r>
              <a:rPr sz="4200" b="0" spc="-30" dirty="0">
                <a:solidFill>
                  <a:srgbClr val="000000"/>
                </a:solidFill>
                <a:latin typeface="Arial"/>
                <a:cs typeface="Arial"/>
              </a:rPr>
              <a:t> </a:t>
            </a:r>
            <a:r>
              <a:rPr sz="4200" b="0" spc="-5" dirty="0">
                <a:solidFill>
                  <a:srgbClr val="000000"/>
                </a:solidFill>
                <a:latin typeface="Arial"/>
                <a:cs typeface="Arial"/>
              </a:rPr>
              <a:t>ipotizzato?</a:t>
            </a:r>
            <a:endParaRPr sz="4200">
              <a:latin typeface="Arial"/>
              <a:cs typeface="Arial"/>
            </a:endParaRPr>
          </a:p>
        </p:txBody>
      </p:sp>
      <p:sp>
        <p:nvSpPr>
          <p:cNvPr id="4" name="object 4"/>
          <p:cNvSpPr/>
          <p:nvPr/>
        </p:nvSpPr>
        <p:spPr>
          <a:xfrm>
            <a:off x="761" y="922782"/>
            <a:ext cx="10080625" cy="0"/>
          </a:xfrm>
          <a:custGeom>
            <a:avLst/>
            <a:gdLst/>
            <a:ahLst/>
            <a:cxnLst/>
            <a:rect l="l" t="t" r="r" b="b"/>
            <a:pathLst>
              <a:path w="10080625">
                <a:moveTo>
                  <a:pt x="0" y="0"/>
                </a:moveTo>
                <a:lnTo>
                  <a:pt x="10080625" y="0"/>
                </a:lnTo>
              </a:path>
            </a:pathLst>
          </a:custGeom>
          <a:ln w="28956">
            <a:solidFill>
              <a:srgbClr val="FFC000"/>
            </a:solidFill>
          </a:ln>
        </p:spPr>
        <p:txBody>
          <a:bodyPr wrap="square" lIns="0" tIns="0" rIns="0" bIns="0" rtlCol="0"/>
          <a:lstStyle/>
          <a:p>
            <a:endParaRPr/>
          </a:p>
        </p:txBody>
      </p:sp>
      <p:sp>
        <p:nvSpPr>
          <p:cNvPr id="5" name="object 5"/>
          <p:cNvSpPr/>
          <p:nvPr/>
        </p:nvSpPr>
        <p:spPr>
          <a:xfrm>
            <a:off x="513587" y="1078992"/>
            <a:ext cx="2784348" cy="2228088"/>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2515361" y="2047494"/>
            <a:ext cx="1947545" cy="255904"/>
          </a:xfrm>
          <a:custGeom>
            <a:avLst/>
            <a:gdLst/>
            <a:ahLst/>
            <a:cxnLst/>
            <a:rect l="l" t="t" r="r" b="b"/>
            <a:pathLst>
              <a:path w="1947545" h="255905">
                <a:moveTo>
                  <a:pt x="0" y="0"/>
                </a:moveTo>
                <a:lnTo>
                  <a:pt x="1946973" y="255447"/>
                </a:lnTo>
              </a:path>
            </a:pathLst>
          </a:custGeom>
          <a:ln w="38100">
            <a:solidFill>
              <a:srgbClr val="FF9900"/>
            </a:solidFill>
          </a:ln>
        </p:spPr>
        <p:txBody>
          <a:bodyPr wrap="square" lIns="0" tIns="0" rIns="0" bIns="0" rtlCol="0"/>
          <a:lstStyle/>
          <a:p>
            <a:endParaRPr/>
          </a:p>
        </p:txBody>
      </p:sp>
      <p:sp>
        <p:nvSpPr>
          <p:cNvPr id="7" name="object 7"/>
          <p:cNvSpPr/>
          <p:nvPr/>
        </p:nvSpPr>
        <p:spPr>
          <a:xfrm>
            <a:off x="4340339" y="2221954"/>
            <a:ext cx="122555" cy="132715"/>
          </a:xfrm>
          <a:custGeom>
            <a:avLst/>
            <a:gdLst/>
            <a:ahLst/>
            <a:cxnLst/>
            <a:rect l="l" t="t" r="r" b="b"/>
            <a:pathLst>
              <a:path w="122554" h="132714">
                <a:moveTo>
                  <a:pt x="17348" y="0"/>
                </a:moveTo>
                <a:lnTo>
                  <a:pt x="121996" y="80987"/>
                </a:lnTo>
                <a:lnTo>
                  <a:pt x="0" y="132219"/>
                </a:lnTo>
              </a:path>
            </a:pathLst>
          </a:custGeom>
          <a:ln w="38100">
            <a:solidFill>
              <a:srgbClr val="FF9900"/>
            </a:solidFill>
          </a:ln>
        </p:spPr>
        <p:txBody>
          <a:bodyPr wrap="square" lIns="0" tIns="0" rIns="0" bIns="0" rtlCol="0"/>
          <a:lstStyle/>
          <a:p>
            <a:endParaRPr/>
          </a:p>
        </p:txBody>
      </p:sp>
      <p:sp>
        <p:nvSpPr>
          <p:cNvPr id="8" name="object 8"/>
          <p:cNvSpPr/>
          <p:nvPr/>
        </p:nvSpPr>
        <p:spPr>
          <a:xfrm>
            <a:off x="3691890" y="1479042"/>
            <a:ext cx="0" cy="555625"/>
          </a:xfrm>
          <a:custGeom>
            <a:avLst/>
            <a:gdLst/>
            <a:ahLst/>
            <a:cxnLst/>
            <a:rect l="l" t="t" r="r" b="b"/>
            <a:pathLst>
              <a:path h="555625">
                <a:moveTo>
                  <a:pt x="0" y="0"/>
                </a:moveTo>
                <a:lnTo>
                  <a:pt x="0" y="555625"/>
                </a:lnTo>
              </a:path>
            </a:pathLst>
          </a:custGeom>
          <a:ln w="38100">
            <a:solidFill>
              <a:srgbClr val="FF9900"/>
            </a:solidFill>
          </a:ln>
        </p:spPr>
        <p:txBody>
          <a:bodyPr wrap="square" lIns="0" tIns="0" rIns="0" bIns="0" rtlCol="0"/>
          <a:lstStyle/>
          <a:p>
            <a:endParaRPr/>
          </a:p>
        </p:txBody>
      </p:sp>
      <p:sp>
        <p:nvSpPr>
          <p:cNvPr id="9" name="object 9"/>
          <p:cNvSpPr/>
          <p:nvPr/>
        </p:nvSpPr>
        <p:spPr>
          <a:xfrm>
            <a:off x="3691890" y="2510790"/>
            <a:ext cx="0" cy="555625"/>
          </a:xfrm>
          <a:custGeom>
            <a:avLst/>
            <a:gdLst/>
            <a:ahLst/>
            <a:cxnLst/>
            <a:rect l="l" t="t" r="r" b="b"/>
            <a:pathLst>
              <a:path h="555625">
                <a:moveTo>
                  <a:pt x="0" y="0"/>
                </a:moveTo>
                <a:lnTo>
                  <a:pt x="0" y="555625"/>
                </a:lnTo>
              </a:path>
            </a:pathLst>
          </a:custGeom>
          <a:ln w="38100">
            <a:solidFill>
              <a:srgbClr val="FF9900"/>
            </a:solidFill>
          </a:ln>
        </p:spPr>
        <p:txBody>
          <a:bodyPr wrap="square" lIns="0" tIns="0" rIns="0" bIns="0" rtlCol="0"/>
          <a:lstStyle/>
          <a:p>
            <a:endParaRPr/>
          </a:p>
        </p:txBody>
      </p:sp>
      <p:sp>
        <p:nvSpPr>
          <p:cNvPr id="10" name="object 10"/>
          <p:cNvSpPr/>
          <p:nvPr/>
        </p:nvSpPr>
        <p:spPr>
          <a:xfrm>
            <a:off x="3533394" y="2033778"/>
            <a:ext cx="317500" cy="477520"/>
          </a:xfrm>
          <a:custGeom>
            <a:avLst/>
            <a:gdLst/>
            <a:ahLst/>
            <a:cxnLst/>
            <a:rect l="l" t="t" r="r" b="b"/>
            <a:pathLst>
              <a:path w="317500" h="477519">
                <a:moveTo>
                  <a:pt x="0" y="238505"/>
                </a:moveTo>
                <a:lnTo>
                  <a:pt x="4185" y="183818"/>
                </a:lnTo>
                <a:lnTo>
                  <a:pt x="16108" y="133616"/>
                </a:lnTo>
                <a:lnTo>
                  <a:pt x="34817" y="89332"/>
                </a:lnTo>
                <a:lnTo>
                  <a:pt x="59362" y="52396"/>
                </a:lnTo>
                <a:lnTo>
                  <a:pt x="88790" y="24241"/>
                </a:lnTo>
                <a:lnTo>
                  <a:pt x="158496" y="0"/>
                </a:lnTo>
                <a:lnTo>
                  <a:pt x="194839" y="6299"/>
                </a:lnTo>
                <a:lnTo>
                  <a:pt x="257629" y="52396"/>
                </a:lnTo>
                <a:lnTo>
                  <a:pt x="282174" y="89332"/>
                </a:lnTo>
                <a:lnTo>
                  <a:pt x="300883" y="133616"/>
                </a:lnTo>
                <a:lnTo>
                  <a:pt x="312806" y="183818"/>
                </a:lnTo>
                <a:lnTo>
                  <a:pt x="316992" y="238505"/>
                </a:lnTo>
                <a:lnTo>
                  <a:pt x="312806" y="293193"/>
                </a:lnTo>
                <a:lnTo>
                  <a:pt x="300883" y="343395"/>
                </a:lnTo>
                <a:lnTo>
                  <a:pt x="282174" y="387679"/>
                </a:lnTo>
                <a:lnTo>
                  <a:pt x="257629" y="424615"/>
                </a:lnTo>
                <a:lnTo>
                  <a:pt x="228201" y="452770"/>
                </a:lnTo>
                <a:lnTo>
                  <a:pt x="158496" y="477011"/>
                </a:lnTo>
                <a:lnTo>
                  <a:pt x="122152" y="470712"/>
                </a:lnTo>
                <a:lnTo>
                  <a:pt x="59362" y="424615"/>
                </a:lnTo>
                <a:lnTo>
                  <a:pt x="34817" y="387679"/>
                </a:lnTo>
                <a:lnTo>
                  <a:pt x="16108" y="343395"/>
                </a:lnTo>
                <a:lnTo>
                  <a:pt x="4185" y="293193"/>
                </a:lnTo>
                <a:lnTo>
                  <a:pt x="0" y="238505"/>
                </a:lnTo>
                <a:close/>
              </a:path>
            </a:pathLst>
          </a:custGeom>
          <a:ln w="28956">
            <a:solidFill>
              <a:srgbClr val="FF9900"/>
            </a:solidFill>
          </a:ln>
        </p:spPr>
        <p:txBody>
          <a:bodyPr wrap="square" lIns="0" tIns="0" rIns="0" bIns="0" rtlCol="0"/>
          <a:lstStyle/>
          <a:p>
            <a:endParaRPr/>
          </a:p>
        </p:txBody>
      </p:sp>
      <p:sp>
        <p:nvSpPr>
          <p:cNvPr id="11" name="object 11"/>
          <p:cNvSpPr txBox="1"/>
          <p:nvPr/>
        </p:nvSpPr>
        <p:spPr>
          <a:xfrm>
            <a:off x="3237687" y="2137448"/>
            <a:ext cx="77597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FFFF"/>
                </a:solidFill>
                <a:latin typeface="Arial"/>
                <a:cs typeface="Arial"/>
              </a:rPr>
              <a:t>GL</a:t>
            </a:r>
            <a:r>
              <a:rPr sz="1800" b="1" spc="-10" dirty="0">
                <a:solidFill>
                  <a:srgbClr val="FFFFFF"/>
                </a:solidFill>
                <a:latin typeface="Arial"/>
                <a:cs typeface="Arial"/>
              </a:rPr>
              <a:t>U</a:t>
            </a:r>
            <a:r>
              <a:rPr sz="1800" b="1" dirty="0">
                <a:solidFill>
                  <a:srgbClr val="FFFFFF"/>
                </a:solidFill>
                <a:latin typeface="Arial"/>
                <a:cs typeface="Arial"/>
              </a:rPr>
              <a:t>T</a:t>
            </a:r>
            <a:r>
              <a:rPr sz="1800" b="1" spc="-5" dirty="0">
                <a:solidFill>
                  <a:srgbClr val="FFFFFF"/>
                </a:solidFill>
                <a:latin typeface="Arial"/>
                <a:cs typeface="Arial"/>
              </a:rPr>
              <a:t>4</a:t>
            </a:r>
            <a:endParaRPr sz="1800">
              <a:latin typeface="Arial"/>
              <a:cs typeface="Arial"/>
            </a:endParaRPr>
          </a:p>
        </p:txBody>
      </p:sp>
      <p:sp>
        <p:nvSpPr>
          <p:cNvPr id="12" name="object 12"/>
          <p:cNvSpPr/>
          <p:nvPr/>
        </p:nvSpPr>
        <p:spPr>
          <a:xfrm>
            <a:off x="592836" y="3540252"/>
            <a:ext cx="2622791" cy="1729739"/>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1865376" y="4573524"/>
            <a:ext cx="952500" cy="952500"/>
          </a:xfrm>
          <a:prstGeom prst="rect">
            <a:avLst/>
          </a:prstGeom>
          <a:blipFill>
            <a:blip r:embed="rId4" cstate="print"/>
            <a:stretch>
              <a:fillRect/>
            </a:stretch>
          </a:blipFill>
        </p:spPr>
        <p:txBody>
          <a:bodyPr wrap="square" lIns="0" tIns="0" rIns="0" bIns="0" rtlCol="0"/>
          <a:lstStyle/>
          <a:p>
            <a:endParaRPr/>
          </a:p>
        </p:txBody>
      </p:sp>
      <p:sp>
        <p:nvSpPr>
          <p:cNvPr id="14" name="object 14"/>
          <p:cNvSpPr txBox="1"/>
          <p:nvPr/>
        </p:nvSpPr>
        <p:spPr>
          <a:xfrm>
            <a:off x="1477162" y="4188498"/>
            <a:ext cx="142430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002060"/>
                </a:solidFill>
                <a:latin typeface="Arial"/>
                <a:cs typeface="Arial"/>
              </a:rPr>
              <a:t>GLICOGENO</a:t>
            </a:r>
            <a:endParaRPr sz="1800">
              <a:latin typeface="Arial"/>
              <a:cs typeface="Arial"/>
            </a:endParaRPr>
          </a:p>
        </p:txBody>
      </p:sp>
      <p:sp>
        <p:nvSpPr>
          <p:cNvPr id="15" name="object 15"/>
          <p:cNvSpPr txBox="1"/>
          <p:nvPr/>
        </p:nvSpPr>
        <p:spPr>
          <a:xfrm>
            <a:off x="4411217" y="2913126"/>
            <a:ext cx="5158740" cy="1306332"/>
          </a:xfrm>
          <a:prstGeom prst="rect">
            <a:avLst/>
          </a:prstGeom>
          <a:solidFill>
            <a:srgbClr val="808080"/>
          </a:solidFill>
          <a:ln w="38100">
            <a:solidFill>
              <a:srgbClr val="FF9900"/>
            </a:solidFill>
          </a:ln>
        </p:spPr>
        <p:txBody>
          <a:bodyPr vert="horz" wrap="square" lIns="0" tIns="42545" rIns="0" bIns="0" rtlCol="0">
            <a:spAutoFit/>
          </a:bodyPr>
          <a:lstStyle/>
          <a:p>
            <a:pPr marL="120650" marR="118110" indent="1905" algn="ctr">
              <a:lnSpc>
                <a:spcPct val="93000"/>
              </a:lnSpc>
              <a:spcBef>
                <a:spcPts val="335"/>
              </a:spcBef>
            </a:pPr>
            <a:r>
              <a:rPr sz="2200" spc="-5" dirty="0">
                <a:solidFill>
                  <a:srgbClr val="FFFFFF"/>
                </a:solidFill>
                <a:latin typeface="Arial"/>
                <a:cs typeface="Arial"/>
              </a:rPr>
              <a:t>La riduzione del grasso viscerale  favorita dall’ esercizio </a:t>
            </a:r>
            <a:r>
              <a:rPr sz="2200" dirty="0">
                <a:solidFill>
                  <a:srgbClr val="FFFFFF"/>
                </a:solidFill>
                <a:latin typeface="Arial"/>
                <a:cs typeface="Arial"/>
              </a:rPr>
              <a:t>fisico </a:t>
            </a:r>
            <a:r>
              <a:rPr sz="2200" spc="-5" dirty="0">
                <a:solidFill>
                  <a:srgbClr val="FFFFFF"/>
                </a:solidFill>
                <a:latin typeface="Arial"/>
                <a:cs typeface="Arial"/>
              </a:rPr>
              <a:t>permette  alle cellule di prelevare il glucosio dal  </a:t>
            </a:r>
            <a:r>
              <a:rPr sz="2200" spc="-5" dirty="0" smtClean="0">
                <a:solidFill>
                  <a:srgbClr val="FFFFFF"/>
                </a:solidFill>
                <a:latin typeface="Arial"/>
                <a:cs typeface="Arial"/>
              </a:rPr>
              <a:t>sangue.</a:t>
            </a:r>
            <a:endParaRPr sz="2200" dirty="0">
              <a:latin typeface="Arial"/>
              <a:cs typeface="Arial"/>
            </a:endParaRPr>
          </a:p>
        </p:txBody>
      </p:sp>
      <p:sp>
        <p:nvSpPr>
          <p:cNvPr id="16" name="object 16"/>
          <p:cNvSpPr/>
          <p:nvPr/>
        </p:nvSpPr>
        <p:spPr>
          <a:xfrm>
            <a:off x="5433059" y="5038356"/>
            <a:ext cx="2714243" cy="1813547"/>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081260" cy="7559040"/>
          </a:xfrm>
          <a:custGeom>
            <a:avLst/>
            <a:gdLst/>
            <a:ahLst/>
            <a:cxnLst/>
            <a:rect l="l" t="t" r="r" b="b"/>
            <a:pathLst>
              <a:path w="10081260" h="7559040">
                <a:moveTo>
                  <a:pt x="0" y="7559040"/>
                </a:moveTo>
                <a:lnTo>
                  <a:pt x="10081260" y="7559040"/>
                </a:lnTo>
                <a:lnTo>
                  <a:pt x="10081260" y="0"/>
                </a:lnTo>
                <a:lnTo>
                  <a:pt x="0" y="0"/>
                </a:lnTo>
                <a:lnTo>
                  <a:pt x="0" y="7559040"/>
                </a:lnTo>
                <a:close/>
              </a:path>
            </a:pathLst>
          </a:custGeom>
          <a:solidFill>
            <a:srgbClr val="808080"/>
          </a:solidFill>
        </p:spPr>
        <p:txBody>
          <a:bodyPr wrap="square" lIns="0" tIns="0" rIns="0" bIns="0" rtlCol="0"/>
          <a:lstStyle/>
          <a:p>
            <a:endParaRPr/>
          </a:p>
        </p:txBody>
      </p:sp>
      <p:sp>
        <p:nvSpPr>
          <p:cNvPr id="3" name="object 3"/>
          <p:cNvSpPr/>
          <p:nvPr/>
        </p:nvSpPr>
        <p:spPr>
          <a:xfrm>
            <a:off x="0" y="1240536"/>
            <a:ext cx="10081259" cy="6318503"/>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817876" y="1795272"/>
            <a:ext cx="973836" cy="87325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61" y="1160526"/>
            <a:ext cx="10080625" cy="0"/>
          </a:xfrm>
          <a:custGeom>
            <a:avLst/>
            <a:gdLst/>
            <a:ahLst/>
            <a:cxnLst/>
            <a:rect l="l" t="t" r="r" b="b"/>
            <a:pathLst>
              <a:path w="10080625">
                <a:moveTo>
                  <a:pt x="0" y="0"/>
                </a:moveTo>
                <a:lnTo>
                  <a:pt x="10080625" y="0"/>
                </a:lnTo>
              </a:path>
            </a:pathLst>
          </a:custGeom>
          <a:ln w="28956">
            <a:solidFill>
              <a:srgbClr val="FFC000"/>
            </a:solidFill>
          </a:ln>
        </p:spPr>
        <p:txBody>
          <a:bodyPr wrap="square" lIns="0" tIns="0" rIns="0" bIns="0" rtlCol="0"/>
          <a:lstStyle/>
          <a:p>
            <a:endParaRPr/>
          </a:p>
        </p:txBody>
      </p:sp>
      <p:sp>
        <p:nvSpPr>
          <p:cNvPr id="6" name="object 6"/>
          <p:cNvSpPr txBox="1"/>
          <p:nvPr/>
        </p:nvSpPr>
        <p:spPr>
          <a:xfrm>
            <a:off x="2270912" y="2822359"/>
            <a:ext cx="3600450" cy="497840"/>
          </a:xfrm>
          <a:prstGeom prst="rect">
            <a:avLst/>
          </a:prstGeom>
        </p:spPr>
        <p:txBody>
          <a:bodyPr vert="horz" wrap="square" lIns="0" tIns="12065" rIns="0" bIns="0" rtlCol="0">
            <a:spAutoFit/>
          </a:bodyPr>
          <a:lstStyle/>
          <a:p>
            <a:pPr marL="12700">
              <a:lnSpc>
                <a:spcPct val="100000"/>
              </a:lnSpc>
              <a:spcBef>
                <a:spcPts val="95"/>
              </a:spcBef>
            </a:pPr>
            <a:r>
              <a:rPr sz="3100" spc="-10" dirty="0">
                <a:solidFill>
                  <a:srgbClr val="FFFFFF"/>
                </a:solidFill>
                <a:latin typeface="Arial"/>
                <a:cs typeface="Arial"/>
              </a:rPr>
              <a:t>Ipertensione</a:t>
            </a:r>
            <a:r>
              <a:rPr sz="3100" spc="-415" dirty="0">
                <a:solidFill>
                  <a:srgbClr val="FFFFFF"/>
                </a:solidFill>
                <a:latin typeface="Arial"/>
                <a:cs typeface="Arial"/>
              </a:rPr>
              <a:t> </a:t>
            </a:r>
            <a:r>
              <a:rPr sz="3100" spc="-10" dirty="0">
                <a:solidFill>
                  <a:srgbClr val="FFFFFF"/>
                </a:solidFill>
                <a:latin typeface="Arial"/>
                <a:cs typeface="Arial"/>
              </a:rPr>
              <a:t>Diabete</a:t>
            </a:r>
            <a:endParaRPr sz="3100">
              <a:latin typeface="Arial"/>
              <a:cs typeface="Arial"/>
            </a:endParaRPr>
          </a:p>
        </p:txBody>
      </p:sp>
      <p:sp>
        <p:nvSpPr>
          <p:cNvPr id="7" name="object 7"/>
          <p:cNvSpPr/>
          <p:nvPr/>
        </p:nvSpPr>
        <p:spPr>
          <a:xfrm>
            <a:off x="7857743" y="1399032"/>
            <a:ext cx="2223515" cy="2612136"/>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6636537" y="2663609"/>
            <a:ext cx="1379220" cy="497840"/>
          </a:xfrm>
          <a:prstGeom prst="rect">
            <a:avLst/>
          </a:prstGeom>
        </p:spPr>
        <p:txBody>
          <a:bodyPr vert="horz" wrap="square" lIns="0" tIns="12065" rIns="0" bIns="0" rtlCol="0">
            <a:spAutoFit/>
          </a:bodyPr>
          <a:lstStyle/>
          <a:p>
            <a:pPr marL="12700">
              <a:lnSpc>
                <a:spcPct val="100000"/>
              </a:lnSpc>
              <a:spcBef>
                <a:spcPts val="95"/>
              </a:spcBef>
            </a:pPr>
            <a:r>
              <a:rPr sz="3100" spc="-10" dirty="0">
                <a:solidFill>
                  <a:srgbClr val="FFFFFF"/>
                </a:solidFill>
                <a:latin typeface="Arial"/>
                <a:cs typeface="Arial"/>
              </a:rPr>
              <a:t>Obesità</a:t>
            </a:r>
            <a:endParaRPr sz="3100">
              <a:latin typeface="Arial"/>
              <a:cs typeface="Arial"/>
            </a:endParaRPr>
          </a:p>
        </p:txBody>
      </p:sp>
      <p:sp>
        <p:nvSpPr>
          <p:cNvPr id="9" name="object 9"/>
          <p:cNvSpPr txBox="1"/>
          <p:nvPr/>
        </p:nvSpPr>
        <p:spPr>
          <a:xfrm>
            <a:off x="8473530" y="4806898"/>
            <a:ext cx="1139825" cy="497840"/>
          </a:xfrm>
          <a:prstGeom prst="rect">
            <a:avLst/>
          </a:prstGeom>
        </p:spPr>
        <p:txBody>
          <a:bodyPr vert="horz" wrap="square" lIns="0" tIns="12065" rIns="0" bIns="0" rtlCol="0">
            <a:spAutoFit/>
          </a:bodyPr>
          <a:lstStyle/>
          <a:p>
            <a:pPr marL="12700">
              <a:lnSpc>
                <a:spcPct val="100000"/>
              </a:lnSpc>
              <a:spcBef>
                <a:spcPts val="95"/>
              </a:spcBef>
            </a:pPr>
            <a:r>
              <a:rPr sz="3100" spc="-5" dirty="0">
                <a:solidFill>
                  <a:srgbClr val="FFFFFF"/>
                </a:solidFill>
                <a:latin typeface="Arial"/>
                <a:cs typeface="Arial"/>
              </a:rPr>
              <a:t>Str</a:t>
            </a:r>
            <a:r>
              <a:rPr sz="3100" spc="-15" dirty="0">
                <a:solidFill>
                  <a:srgbClr val="FFFFFF"/>
                </a:solidFill>
                <a:latin typeface="Arial"/>
                <a:cs typeface="Arial"/>
              </a:rPr>
              <a:t>e</a:t>
            </a:r>
            <a:r>
              <a:rPr sz="3100" spc="-5" dirty="0">
                <a:solidFill>
                  <a:srgbClr val="FFFFFF"/>
                </a:solidFill>
                <a:latin typeface="Arial"/>
                <a:cs typeface="Arial"/>
              </a:rPr>
              <a:t>ss</a:t>
            </a:r>
            <a:endParaRPr sz="3100">
              <a:latin typeface="Arial"/>
              <a:cs typeface="Arial"/>
            </a:endParaRPr>
          </a:p>
        </p:txBody>
      </p:sp>
      <p:sp>
        <p:nvSpPr>
          <p:cNvPr id="10" name="object 10"/>
          <p:cNvSpPr txBox="1"/>
          <p:nvPr/>
        </p:nvSpPr>
        <p:spPr>
          <a:xfrm>
            <a:off x="8016151" y="5245646"/>
            <a:ext cx="2164080" cy="497840"/>
          </a:xfrm>
          <a:prstGeom prst="rect">
            <a:avLst/>
          </a:prstGeom>
        </p:spPr>
        <p:txBody>
          <a:bodyPr vert="horz" wrap="square" lIns="0" tIns="12065" rIns="0" bIns="0" rtlCol="0">
            <a:spAutoFit/>
          </a:bodyPr>
          <a:lstStyle/>
          <a:p>
            <a:pPr marL="12700">
              <a:lnSpc>
                <a:spcPct val="100000"/>
              </a:lnSpc>
              <a:spcBef>
                <a:spcPts val="95"/>
              </a:spcBef>
            </a:pPr>
            <a:r>
              <a:rPr sz="3100" spc="-10" dirty="0">
                <a:solidFill>
                  <a:srgbClr val="FFFFFF"/>
                </a:solidFill>
                <a:latin typeface="Arial"/>
                <a:cs typeface="Arial"/>
              </a:rPr>
              <a:t>depressione</a:t>
            </a:r>
            <a:endParaRPr sz="3100">
              <a:latin typeface="Arial"/>
              <a:cs typeface="Arial"/>
            </a:endParaRPr>
          </a:p>
        </p:txBody>
      </p:sp>
      <p:sp>
        <p:nvSpPr>
          <p:cNvPr id="11" name="object 11"/>
          <p:cNvSpPr/>
          <p:nvPr/>
        </p:nvSpPr>
        <p:spPr>
          <a:xfrm>
            <a:off x="198120" y="1953768"/>
            <a:ext cx="1693164" cy="1271015"/>
          </a:xfrm>
          <a:prstGeom prst="rect">
            <a:avLst/>
          </a:prstGeom>
          <a:blipFill>
            <a:blip r:embed="rId5" cstate="print"/>
            <a:stretch>
              <a:fillRect/>
            </a:stretch>
          </a:blipFill>
        </p:spPr>
        <p:txBody>
          <a:bodyPr wrap="square" lIns="0" tIns="0" rIns="0" bIns="0" rtlCol="0"/>
          <a:lstStyle/>
          <a:p>
            <a:endParaRPr/>
          </a:p>
        </p:txBody>
      </p:sp>
      <p:sp>
        <p:nvSpPr>
          <p:cNvPr id="12" name="object 12"/>
          <p:cNvSpPr txBox="1"/>
          <p:nvPr/>
        </p:nvSpPr>
        <p:spPr>
          <a:xfrm>
            <a:off x="524657" y="3298609"/>
            <a:ext cx="1030605" cy="497840"/>
          </a:xfrm>
          <a:prstGeom prst="rect">
            <a:avLst/>
          </a:prstGeom>
        </p:spPr>
        <p:txBody>
          <a:bodyPr vert="horz" wrap="square" lIns="0" tIns="12065" rIns="0" bIns="0" rtlCol="0">
            <a:spAutoFit/>
          </a:bodyPr>
          <a:lstStyle/>
          <a:p>
            <a:pPr marL="12700">
              <a:lnSpc>
                <a:spcPct val="100000"/>
              </a:lnSpc>
              <a:spcBef>
                <a:spcPts val="95"/>
              </a:spcBef>
            </a:pPr>
            <a:r>
              <a:rPr sz="3100" spc="-5" dirty="0">
                <a:solidFill>
                  <a:srgbClr val="FFFFFF"/>
                </a:solidFill>
                <a:latin typeface="Arial"/>
                <a:cs typeface="Arial"/>
              </a:rPr>
              <a:t>F</a:t>
            </a:r>
            <a:r>
              <a:rPr sz="3100" spc="-15" dirty="0">
                <a:solidFill>
                  <a:srgbClr val="FFFFFF"/>
                </a:solidFill>
                <a:latin typeface="Arial"/>
                <a:cs typeface="Arial"/>
              </a:rPr>
              <a:t>u</a:t>
            </a:r>
            <a:r>
              <a:rPr sz="3100" spc="-5" dirty="0">
                <a:solidFill>
                  <a:srgbClr val="FFFFFF"/>
                </a:solidFill>
                <a:latin typeface="Arial"/>
                <a:cs typeface="Arial"/>
              </a:rPr>
              <a:t>mo</a:t>
            </a:r>
            <a:endParaRPr sz="3100">
              <a:latin typeface="Arial"/>
              <a:cs typeface="Arial"/>
            </a:endParaRPr>
          </a:p>
        </p:txBody>
      </p:sp>
      <p:sp>
        <p:nvSpPr>
          <p:cNvPr id="13" name="object 13"/>
          <p:cNvSpPr txBox="1"/>
          <p:nvPr/>
        </p:nvSpPr>
        <p:spPr>
          <a:xfrm>
            <a:off x="88214" y="4409769"/>
            <a:ext cx="2758440" cy="936625"/>
          </a:xfrm>
          <a:prstGeom prst="rect">
            <a:avLst/>
          </a:prstGeom>
        </p:spPr>
        <p:txBody>
          <a:bodyPr vert="horz" wrap="square" lIns="0" tIns="53975" rIns="0" bIns="0" rtlCol="0">
            <a:spAutoFit/>
          </a:bodyPr>
          <a:lstStyle/>
          <a:p>
            <a:pPr marL="12700" marR="5080" indent="109220">
              <a:lnSpc>
                <a:spcPts val="3460"/>
              </a:lnSpc>
              <a:spcBef>
                <a:spcPts val="425"/>
              </a:spcBef>
            </a:pPr>
            <a:r>
              <a:rPr sz="3100" spc="-10" dirty="0">
                <a:solidFill>
                  <a:srgbClr val="FFFFFF"/>
                </a:solidFill>
                <a:latin typeface="Arial"/>
                <a:cs typeface="Arial"/>
              </a:rPr>
              <a:t>Colesterolo </a:t>
            </a:r>
            <a:r>
              <a:rPr sz="3100" spc="-15" dirty="0">
                <a:solidFill>
                  <a:srgbClr val="FFFFFF"/>
                </a:solidFill>
                <a:latin typeface="Arial"/>
                <a:cs typeface="Arial"/>
              </a:rPr>
              <a:t>nel  sangue</a:t>
            </a:r>
            <a:endParaRPr sz="3100">
              <a:latin typeface="Arial"/>
              <a:cs typeface="Arial"/>
            </a:endParaRPr>
          </a:p>
        </p:txBody>
      </p:sp>
      <p:sp>
        <p:nvSpPr>
          <p:cNvPr id="14" name="object 14"/>
          <p:cNvSpPr/>
          <p:nvPr/>
        </p:nvSpPr>
        <p:spPr>
          <a:xfrm>
            <a:off x="7572756" y="5893308"/>
            <a:ext cx="2508503" cy="1665731"/>
          </a:xfrm>
          <a:prstGeom prst="rect">
            <a:avLst/>
          </a:prstGeom>
          <a:blipFill>
            <a:blip r:embed="rId6" cstate="print"/>
            <a:stretch>
              <a:fillRect/>
            </a:stretch>
          </a:blipFill>
        </p:spPr>
        <p:txBody>
          <a:bodyPr wrap="square" lIns="0" tIns="0" rIns="0" bIns="0" rtlCol="0"/>
          <a:lstStyle/>
          <a:p>
            <a:endParaRPr/>
          </a:p>
        </p:txBody>
      </p:sp>
      <p:sp>
        <p:nvSpPr>
          <p:cNvPr id="15" name="object 15"/>
          <p:cNvSpPr/>
          <p:nvPr/>
        </p:nvSpPr>
        <p:spPr>
          <a:xfrm>
            <a:off x="1469136" y="3621024"/>
            <a:ext cx="4152265" cy="1253490"/>
          </a:xfrm>
          <a:custGeom>
            <a:avLst/>
            <a:gdLst/>
            <a:ahLst/>
            <a:cxnLst/>
            <a:rect l="l" t="t" r="r" b="b"/>
            <a:pathLst>
              <a:path w="4152265" h="1253489">
                <a:moveTo>
                  <a:pt x="0" y="0"/>
                </a:moveTo>
                <a:lnTo>
                  <a:pt x="4151985" y="1253426"/>
                </a:lnTo>
              </a:path>
            </a:pathLst>
          </a:custGeom>
          <a:ln w="57912">
            <a:solidFill>
              <a:srgbClr val="262673"/>
            </a:solidFill>
          </a:ln>
        </p:spPr>
        <p:txBody>
          <a:bodyPr wrap="square" lIns="0" tIns="0" rIns="0" bIns="0" rtlCol="0"/>
          <a:lstStyle/>
          <a:p>
            <a:endParaRPr/>
          </a:p>
        </p:txBody>
      </p:sp>
      <p:sp>
        <p:nvSpPr>
          <p:cNvPr id="16" name="object 16"/>
          <p:cNvSpPr/>
          <p:nvPr/>
        </p:nvSpPr>
        <p:spPr>
          <a:xfrm>
            <a:off x="5425516" y="4727219"/>
            <a:ext cx="196215" cy="194310"/>
          </a:xfrm>
          <a:custGeom>
            <a:avLst/>
            <a:gdLst/>
            <a:ahLst/>
            <a:cxnLst/>
            <a:rect l="l" t="t" r="r" b="b"/>
            <a:pathLst>
              <a:path w="196214" h="194310">
                <a:moveTo>
                  <a:pt x="58585" y="0"/>
                </a:moveTo>
                <a:lnTo>
                  <a:pt x="195605" y="147243"/>
                </a:lnTo>
                <a:lnTo>
                  <a:pt x="0" y="194043"/>
                </a:lnTo>
              </a:path>
            </a:pathLst>
          </a:custGeom>
          <a:ln w="57912">
            <a:solidFill>
              <a:srgbClr val="262673"/>
            </a:solidFill>
          </a:ln>
        </p:spPr>
        <p:txBody>
          <a:bodyPr wrap="square" lIns="0" tIns="0" rIns="0" bIns="0" rtlCol="0"/>
          <a:lstStyle/>
          <a:p>
            <a:endParaRPr/>
          </a:p>
        </p:txBody>
      </p:sp>
      <p:sp>
        <p:nvSpPr>
          <p:cNvPr id="17" name="object 17"/>
          <p:cNvSpPr/>
          <p:nvPr/>
        </p:nvSpPr>
        <p:spPr>
          <a:xfrm>
            <a:off x="5279135" y="3224784"/>
            <a:ext cx="762000" cy="1143000"/>
          </a:xfrm>
          <a:custGeom>
            <a:avLst/>
            <a:gdLst/>
            <a:ahLst/>
            <a:cxnLst/>
            <a:rect l="l" t="t" r="r" b="b"/>
            <a:pathLst>
              <a:path w="762000" h="1143000">
                <a:moveTo>
                  <a:pt x="0" y="0"/>
                </a:moveTo>
                <a:lnTo>
                  <a:pt x="761949" y="1142923"/>
                </a:lnTo>
              </a:path>
            </a:pathLst>
          </a:custGeom>
          <a:ln w="57912">
            <a:solidFill>
              <a:srgbClr val="262673"/>
            </a:solidFill>
          </a:ln>
        </p:spPr>
        <p:txBody>
          <a:bodyPr wrap="square" lIns="0" tIns="0" rIns="0" bIns="0" rtlCol="0"/>
          <a:lstStyle/>
          <a:p>
            <a:endParaRPr/>
          </a:p>
        </p:txBody>
      </p:sp>
      <p:sp>
        <p:nvSpPr>
          <p:cNvPr id="18" name="object 18"/>
          <p:cNvSpPr/>
          <p:nvPr/>
        </p:nvSpPr>
        <p:spPr>
          <a:xfrm>
            <a:off x="5860389" y="4166933"/>
            <a:ext cx="180975" cy="201295"/>
          </a:xfrm>
          <a:custGeom>
            <a:avLst/>
            <a:gdLst/>
            <a:ahLst/>
            <a:cxnLst/>
            <a:rect l="l" t="t" r="r" b="b"/>
            <a:pathLst>
              <a:path w="180975" h="201295">
                <a:moveTo>
                  <a:pt x="168655" y="0"/>
                </a:moveTo>
                <a:lnTo>
                  <a:pt x="180695" y="200774"/>
                </a:lnTo>
                <a:lnTo>
                  <a:pt x="0" y="112420"/>
                </a:lnTo>
              </a:path>
            </a:pathLst>
          </a:custGeom>
          <a:ln w="57912">
            <a:solidFill>
              <a:srgbClr val="262673"/>
            </a:solidFill>
          </a:ln>
        </p:spPr>
        <p:txBody>
          <a:bodyPr wrap="square" lIns="0" tIns="0" rIns="0" bIns="0" rtlCol="0"/>
          <a:lstStyle/>
          <a:p>
            <a:endParaRPr/>
          </a:p>
        </p:txBody>
      </p:sp>
      <p:sp>
        <p:nvSpPr>
          <p:cNvPr id="19" name="object 19"/>
          <p:cNvSpPr/>
          <p:nvPr/>
        </p:nvSpPr>
        <p:spPr>
          <a:xfrm>
            <a:off x="3214116" y="3383280"/>
            <a:ext cx="2566670" cy="1089025"/>
          </a:xfrm>
          <a:custGeom>
            <a:avLst/>
            <a:gdLst/>
            <a:ahLst/>
            <a:cxnLst/>
            <a:rect l="l" t="t" r="r" b="b"/>
            <a:pathLst>
              <a:path w="2566670" h="1089025">
                <a:moveTo>
                  <a:pt x="0" y="0"/>
                </a:moveTo>
                <a:lnTo>
                  <a:pt x="2566593" y="1088859"/>
                </a:lnTo>
              </a:path>
            </a:pathLst>
          </a:custGeom>
          <a:ln w="57912">
            <a:solidFill>
              <a:srgbClr val="262673"/>
            </a:solidFill>
          </a:ln>
        </p:spPr>
        <p:txBody>
          <a:bodyPr wrap="square" lIns="0" tIns="0" rIns="0" bIns="0" rtlCol="0"/>
          <a:lstStyle/>
          <a:p>
            <a:endParaRPr/>
          </a:p>
        </p:txBody>
      </p:sp>
      <p:sp>
        <p:nvSpPr>
          <p:cNvPr id="20" name="object 20"/>
          <p:cNvSpPr/>
          <p:nvPr/>
        </p:nvSpPr>
        <p:spPr>
          <a:xfrm>
            <a:off x="5581192" y="4310977"/>
            <a:ext cx="200025" cy="186690"/>
          </a:xfrm>
          <a:custGeom>
            <a:avLst/>
            <a:gdLst/>
            <a:ahLst/>
            <a:cxnLst/>
            <a:rect l="l" t="t" r="r" b="b"/>
            <a:pathLst>
              <a:path w="200025" h="186689">
                <a:moveTo>
                  <a:pt x="79171" y="0"/>
                </a:moveTo>
                <a:lnTo>
                  <a:pt x="199516" y="161150"/>
                </a:lnTo>
                <a:lnTo>
                  <a:pt x="0" y="186588"/>
                </a:lnTo>
              </a:path>
            </a:pathLst>
          </a:custGeom>
          <a:ln w="57912">
            <a:solidFill>
              <a:srgbClr val="262673"/>
            </a:solidFill>
          </a:ln>
        </p:spPr>
        <p:txBody>
          <a:bodyPr wrap="square" lIns="0" tIns="0" rIns="0" bIns="0" rtlCol="0"/>
          <a:lstStyle/>
          <a:p>
            <a:endParaRPr/>
          </a:p>
        </p:txBody>
      </p:sp>
      <p:sp>
        <p:nvSpPr>
          <p:cNvPr id="21" name="object 21"/>
          <p:cNvSpPr/>
          <p:nvPr/>
        </p:nvSpPr>
        <p:spPr>
          <a:xfrm>
            <a:off x="2340864" y="4969764"/>
            <a:ext cx="3118485" cy="312420"/>
          </a:xfrm>
          <a:custGeom>
            <a:avLst/>
            <a:gdLst/>
            <a:ahLst/>
            <a:cxnLst/>
            <a:rect l="l" t="t" r="r" b="b"/>
            <a:pathLst>
              <a:path w="3118485" h="312420">
                <a:moveTo>
                  <a:pt x="0" y="0"/>
                </a:moveTo>
                <a:lnTo>
                  <a:pt x="3117951" y="311797"/>
                </a:lnTo>
              </a:path>
            </a:pathLst>
          </a:custGeom>
          <a:ln w="57912">
            <a:solidFill>
              <a:srgbClr val="262673"/>
            </a:solidFill>
          </a:ln>
        </p:spPr>
        <p:txBody>
          <a:bodyPr wrap="square" lIns="0" tIns="0" rIns="0" bIns="0" rtlCol="0"/>
          <a:lstStyle/>
          <a:p>
            <a:endParaRPr/>
          </a:p>
        </p:txBody>
      </p:sp>
      <p:sp>
        <p:nvSpPr>
          <p:cNvPr id="22" name="object 22"/>
          <p:cNvSpPr/>
          <p:nvPr/>
        </p:nvSpPr>
        <p:spPr>
          <a:xfrm>
            <a:off x="5275846" y="5163413"/>
            <a:ext cx="183515" cy="201930"/>
          </a:xfrm>
          <a:custGeom>
            <a:avLst/>
            <a:gdLst/>
            <a:ahLst/>
            <a:cxnLst/>
            <a:rect l="l" t="t" r="r" b="b"/>
            <a:pathLst>
              <a:path w="183514" h="201929">
                <a:moveTo>
                  <a:pt x="20180" y="0"/>
                </a:moveTo>
                <a:lnTo>
                  <a:pt x="182968" y="118135"/>
                </a:lnTo>
                <a:lnTo>
                  <a:pt x="0" y="201688"/>
                </a:lnTo>
              </a:path>
            </a:pathLst>
          </a:custGeom>
          <a:ln w="57912">
            <a:solidFill>
              <a:srgbClr val="262673"/>
            </a:solidFill>
          </a:ln>
        </p:spPr>
        <p:txBody>
          <a:bodyPr wrap="square" lIns="0" tIns="0" rIns="0" bIns="0" rtlCol="0"/>
          <a:lstStyle/>
          <a:p>
            <a:endParaRPr/>
          </a:p>
        </p:txBody>
      </p:sp>
      <p:sp>
        <p:nvSpPr>
          <p:cNvPr id="23" name="object 23"/>
          <p:cNvSpPr/>
          <p:nvPr/>
        </p:nvSpPr>
        <p:spPr>
          <a:xfrm>
            <a:off x="6185014" y="3214116"/>
            <a:ext cx="1150620" cy="1551305"/>
          </a:xfrm>
          <a:custGeom>
            <a:avLst/>
            <a:gdLst/>
            <a:ahLst/>
            <a:cxnLst/>
            <a:rect l="l" t="t" r="r" b="b"/>
            <a:pathLst>
              <a:path w="1150620" h="1551304">
                <a:moveTo>
                  <a:pt x="1150124" y="0"/>
                </a:moveTo>
                <a:lnTo>
                  <a:pt x="0" y="1550974"/>
                </a:lnTo>
              </a:path>
            </a:pathLst>
          </a:custGeom>
          <a:ln w="57911">
            <a:solidFill>
              <a:srgbClr val="262673"/>
            </a:solidFill>
          </a:ln>
        </p:spPr>
        <p:txBody>
          <a:bodyPr wrap="square" lIns="0" tIns="0" rIns="0" bIns="0" rtlCol="0"/>
          <a:lstStyle/>
          <a:p>
            <a:endParaRPr/>
          </a:p>
        </p:txBody>
      </p:sp>
      <p:sp>
        <p:nvSpPr>
          <p:cNvPr id="24" name="object 24"/>
          <p:cNvSpPr/>
          <p:nvPr/>
        </p:nvSpPr>
        <p:spPr>
          <a:xfrm>
            <a:off x="6185014" y="4565180"/>
            <a:ext cx="185420" cy="200025"/>
          </a:xfrm>
          <a:custGeom>
            <a:avLst/>
            <a:gdLst/>
            <a:ahLst/>
            <a:cxnLst/>
            <a:rect l="l" t="t" r="r" b="b"/>
            <a:pathLst>
              <a:path w="185420" h="200025">
                <a:moveTo>
                  <a:pt x="184899" y="120738"/>
                </a:moveTo>
                <a:lnTo>
                  <a:pt x="0" y="199910"/>
                </a:lnTo>
                <a:lnTo>
                  <a:pt x="22098" y="0"/>
                </a:lnTo>
              </a:path>
            </a:pathLst>
          </a:custGeom>
          <a:ln w="57912">
            <a:solidFill>
              <a:srgbClr val="262673"/>
            </a:solidFill>
          </a:ln>
        </p:spPr>
        <p:txBody>
          <a:bodyPr wrap="square" lIns="0" tIns="0" rIns="0" bIns="0" rtlCol="0"/>
          <a:lstStyle/>
          <a:p>
            <a:endParaRPr/>
          </a:p>
        </p:txBody>
      </p:sp>
      <p:sp>
        <p:nvSpPr>
          <p:cNvPr id="25" name="object 25"/>
          <p:cNvSpPr/>
          <p:nvPr/>
        </p:nvSpPr>
        <p:spPr>
          <a:xfrm>
            <a:off x="6509918" y="5645810"/>
            <a:ext cx="991869" cy="991869"/>
          </a:xfrm>
          <a:custGeom>
            <a:avLst/>
            <a:gdLst/>
            <a:ahLst/>
            <a:cxnLst/>
            <a:rect l="l" t="t" r="r" b="b"/>
            <a:pathLst>
              <a:path w="991870" h="991870">
                <a:moveTo>
                  <a:pt x="991336" y="991336"/>
                </a:moveTo>
                <a:lnTo>
                  <a:pt x="0" y="0"/>
                </a:lnTo>
              </a:path>
            </a:pathLst>
          </a:custGeom>
          <a:ln w="57912">
            <a:solidFill>
              <a:srgbClr val="262673"/>
            </a:solidFill>
          </a:ln>
        </p:spPr>
        <p:txBody>
          <a:bodyPr wrap="square" lIns="0" tIns="0" rIns="0" bIns="0" rtlCol="0"/>
          <a:lstStyle/>
          <a:p>
            <a:endParaRPr/>
          </a:p>
        </p:txBody>
      </p:sp>
      <p:sp>
        <p:nvSpPr>
          <p:cNvPr id="26" name="object 26"/>
          <p:cNvSpPr/>
          <p:nvPr/>
        </p:nvSpPr>
        <p:spPr>
          <a:xfrm>
            <a:off x="6509918" y="5645810"/>
            <a:ext cx="194945" cy="194945"/>
          </a:xfrm>
          <a:custGeom>
            <a:avLst/>
            <a:gdLst/>
            <a:ahLst/>
            <a:cxnLst/>
            <a:rect l="l" t="t" r="r" b="b"/>
            <a:pathLst>
              <a:path w="194945" h="194945">
                <a:moveTo>
                  <a:pt x="51180" y="194513"/>
                </a:moveTo>
                <a:lnTo>
                  <a:pt x="0" y="0"/>
                </a:lnTo>
                <a:lnTo>
                  <a:pt x="194513" y="51193"/>
                </a:lnTo>
              </a:path>
            </a:pathLst>
          </a:custGeom>
          <a:ln w="57912">
            <a:solidFill>
              <a:srgbClr val="262673"/>
            </a:solidFill>
          </a:ln>
        </p:spPr>
        <p:txBody>
          <a:bodyPr wrap="square" lIns="0" tIns="0" rIns="0" bIns="0" rtlCol="0"/>
          <a:lstStyle/>
          <a:p>
            <a:endParaRPr/>
          </a:p>
        </p:txBody>
      </p:sp>
      <p:sp>
        <p:nvSpPr>
          <p:cNvPr id="27" name="object 27"/>
          <p:cNvSpPr txBox="1"/>
          <p:nvPr/>
        </p:nvSpPr>
        <p:spPr>
          <a:xfrm>
            <a:off x="5525287" y="4727359"/>
            <a:ext cx="2705735" cy="497840"/>
          </a:xfrm>
          <a:prstGeom prst="rect">
            <a:avLst/>
          </a:prstGeom>
        </p:spPr>
        <p:txBody>
          <a:bodyPr vert="horz" wrap="square" lIns="0" tIns="12065" rIns="0" bIns="0" rtlCol="0">
            <a:spAutoFit/>
          </a:bodyPr>
          <a:lstStyle/>
          <a:p>
            <a:pPr marL="12700">
              <a:lnSpc>
                <a:spcPct val="100000"/>
              </a:lnSpc>
              <a:spcBef>
                <a:spcPts val="95"/>
              </a:spcBef>
            </a:pPr>
            <a:r>
              <a:rPr sz="3100" b="1" spc="-30" dirty="0">
                <a:solidFill>
                  <a:srgbClr val="262673"/>
                </a:solidFill>
                <a:latin typeface="Arial"/>
                <a:cs typeface="Arial"/>
              </a:rPr>
              <a:t>ATEROSCLER</a:t>
            </a:r>
            <a:endParaRPr sz="3100">
              <a:latin typeface="Arial"/>
              <a:cs typeface="Arial"/>
            </a:endParaRPr>
          </a:p>
        </p:txBody>
      </p:sp>
      <p:sp>
        <p:nvSpPr>
          <p:cNvPr id="28" name="object 28"/>
          <p:cNvSpPr txBox="1"/>
          <p:nvPr/>
        </p:nvSpPr>
        <p:spPr>
          <a:xfrm>
            <a:off x="5525287" y="5166161"/>
            <a:ext cx="703580" cy="497840"/>
          </a:xfrm>
          <a:prstGeom prst="rect">
            <a:avLst/>
          </a:prstGeom>
        </p:spPr>
        <p:txBody>
          <a:bodyPr vert="horz" wrap="square" lIns="0" tIns="12065" rIns="0" bIns="0" rtlCol="0">
            <a:spAutoFit/>
          </a:bodyPr>
          <a:lstStyle/>
          <a:p>
            <a:pPr marL="12700">
              <a:lnSpc>
                <a:spcPct val="100000"/>
              </a:lnSpc>
              <a:spcBef>
                <a:spcPts val="95"/>
              </a:spcBef>
            </a:pPr>
            <a:r>
              <a:rPr sz="3100" b="1" spc="-5" dirty="0">
                <a:solidFill>
                  <a:srgbClr val="262673"/>
                </a:solidFill>
                <a:latin typeface="Arial"/>
                <a:cs typeface="Arial"/>
              </a:rPr>
              <a:t>O</a:t>
            </a:r>
            <a:r>
              <a:rPr sz="3100" b="1" spc="-10" dirty="0">
                <a:solidFill>
                  <a:srgbClr val="262673"/>
                </a:solidFill>
                <a:latin typeface="Arial"/>
                <a:cs typeface="Arial"/>
              </a:rPr>
              <a:t>S</a:t>
            </a:r>
            <a:r>
              <a:rPr sz="3100" b="1" spc="-5" dirty="0">
                <a:solidFill>
                  <a:srgbClr val="262673"/>
                </a:solidFill>
                <a:latin typeface="Arial"/>
                <a:cs typeface="Arial"/>
              </a:rPr>
              <a:t>I</a:t>
            </a:r>
            <a:endParaRPr sz="3100">
              <a:latin typeface="Arial"/>
              <a:cs typeface="Arial"/>
            </a:endParaRPr>
          </a:p>
        </p:txBody>
      </p:sp>
      <p:sp>
        <p:nvSpPr>
          <p:cNvPr id="29" name="object 29"/>
          <p:cNvSpPr/>
          <p:nvPr/>
        </p:nvSpPr>
        <p:spPr>
          <a:xfrm>
            <a:off x="3055620" y="5843016"/>
            <a:ext cx="2506980" cy="1716023"/>
          </a:xfrm>
          <a:prstGeom prst="rect">
            <a:avLst/>
          </a:prstGeom>
          <a:blipFill>
            <a:blip r:embed="rId7" cstate="print"/>
            <a:stretch>
              <a:fillRect/>
            </a:stretch>
          </a:blipFill>
        </p:spPr>
        <p:txBody>
          <a:bodyPr wrap="square" lIns="0" tIns="0" rIns="0" bIns="0" rtlCol="0"/>
          <a:lstStyle/>
          <a:p>
            <a:endParaRPr/>
          </a:p>
        </p:txBody>
      </p:sp>
      <p:sp>
        <p:nvSpPr>
          <p:cNvPr id="30" name="object 30"/>
          <p:cNvSpPr/>
          <p:nvPr/>
        </p:nvSpPr>
        <p:spPr>
          <a:xfrm>
            <a:off x="5596128" y="5656554"/>
            <a:ext cx="292100" cy="584200"/>
          </a:xfrm>
          <a:custGeom>
            <a:avLst/>
            <a:gdLst/>
            <a:ahLst/>
            <a:cxnLst/>
            <a:rect l="l" t="t" r="r" b="b"/>
            <a:pathLst>
              <a:path w="292100" h="584200">
                <a:moveTo>
                  <a:pt x="0" y="583717"/>
                </a:moveTo>
                <a:lnTo>
                  <a:pt x="291858" y="0"/>
                </a:lnTo>
              </a:path>
            </a:pathLst>
          </a:custGeom>
          <a:ln w="57912">
            <a:solidFill>
              <a:srgbClr val="262673"/>
            </a:solidFill>
          </a:ln>
        </p:spPr>
        <p:txBody>
          <a:bodyPr wrap="square" lIns="0" tIns="0" rIns="0" bIns="0" rtlCol="0"/>
          <a:lstStyle/>
          <a:p>
            <a:endParaRPr/>
          </a:p>
        </p:txBody>
      </p:sp>
      <p:sp>
        <p:nvSpPr>
          <p:cNvPr id="31" name="object 31"/>
          <p:cNvSpPr/>
          <p:nvPr/>
        </p:nvSpPr>
        <p:spPr>
          <a:xfrm>
            <a:off x="5719660" y="5656554"/>
            <a:ext cx="181610" cy="201295"/>
          </a:xfrm>
          <a:custGeom>
            <a:avLst/>
            <a:gdLst/>
            <a:ahLst/>
            <a:cxnLst/>
            <a:rect l="l" t="t" r="r" b="b"/>
            <a:pathLst>
              <a:path w="181610" h="201295">
                <a:moveTo>
                  <a:pt x="181292" y="200710"/>
                </a:moveTo>
                <a:lnTo>
                  <a:pt x="168338" y="0"/>
                </a:lnTo>
                <a:lnTo>
                  <a:pt x="0" y="110070"/>
                </a:lnTo>
              </a:path>
            </a:pathLst>
          </a:custGeom>
          <a:ln w="57912">
            <a:solidFill>
              <a:srgbClr val="262673"/>
            </a:solidFill>
          </a:ln>
        </p:spPr>
        <p:txBody>
          <a:bodyPr wrap="square" lIns="0" tIns="0" rIns="0" bIns="0" rtlCol="0"/>
          <a:lstStyle/>
          <a:p>
            <a:endParaRPr/>
          </a:p>
        </p:txBody>
      </p:sp>
      <p:sp>
        <p:nvSpPr>
          <p:cNvPr id="32" name="object 32"/>
          <p:cNvSpPr txBox="1"/>
          <p:nvPr/>
        </p:nvSpPr>
        <p:spPr>
          <a:xfrm>
            <a:off x="2826537" y="5203609"/>
            <a:ext cx="2252345" cy="497840"/>
          </a:xfrm>
          <a:prstGeom prst="rect">
            <a:avLst/>
          </a:prstGeom>
        </p:spPr>
        <p:txBody>
          <a:bodyPr vert="horz" wrap="square" lIns="0" tIns="12065" rIns="0" bIns="0" rtlCol="0">
            <a:spAutoFit/>
          </a:bodyPr>
          <a:lstStyle/>
          <a:p>
            <a:pPr marL="12700">
              <a:lnSpc>
                <a:spcPct val="100000"/>
              </a:lnSpc>
              <a:spcBef>
                <a:spcPts val="95"/>
              </a:spcBef>
            </a:pPr>
            <a:r>
              <a:rPr sz="3100" spc="-10" dirty="0">
                <a:solidFill>
                  <a:srgbClr val="FFFFFF"/>
                </a:solidFill>
                <a:latin typeface="Arial"/>
                <a:cs typeface="Arial"/>
              </a:rPr>
              <a:t>Sedentarietà</a:t>
            </a:r>
            <a:endParaRPr sz="3100">
              <a:latin typeface="Arial"/>
              <a:cs typeface="Arial"/>
            </a:endParaRPr>
          </a:p>
        </p:txBody>
      </p:sp>
      <p:sp>
        <p:nvSpPr>
          <p:cNvPr id="33" name="object 33"/>
          <p:cNvSpPr txBox="1">
            <a:spLocks noGrp="1"/>
          </p:cNvSpPr>
          <p:nvPr>
            <p:ph type="title"/>
          </p:nvPr>
        </p:nvSpPr>
        <p:spPr>
          <a:xfrm>
            <a:off x="2142782" y="248006"/>
            <a:ext cx="5795010" cy="589280"/>
          </a:xfrm>
          <a:prstGeom prst="rect">
            <a:avLst/>
          </a:prstGeom>
        </p:spPr>
        <p:txBody>
          <a:bodyPr vert="horz" wrap="square" lIns="0" tIns="12065" rIns="0" bIns="0" rtlCol="0">
            <a:spAutoFit/>
          </a:bodyPr>
          <a:lstStyle/>
          <a:p>
            <a:pPr marL="12700">
              <a:lnSpc>
                <a:spcPct val="100000"/>
              </a:lnSpc>
              <a:spcBef>
                <a:spcPts val="95"/>
              </a:spcBef>
            </a:pPr>
            <a:r>
              <a:rPr sz="3700" b="0" spc="-5" dirty="0">
                <a:latin typeface="Arial"/>
                <a:cs typeface="Arial"/>
              </a:rPr>
              <a:t>Esercizio fisico e</a:t>
            </a:r>
            <a:r>
              <a:rPr sz="3700" b="0" spc="15" dirty="0">
                <a:latin typeface="Arial"/>
                <a:cs typeface="Arial"/>
              </a:rPr>
              <a:t> </a:t>
            </a:r>
            <a:r>
              <a:rPr sz="3700" b="0" spc="-10" dirty="0">
                <a:latin typeface="Arial"/>
                <a:cs typeface="Arial"/>
              </a:rPr>
              <a:t>OBESITA’</a:t>
            </a:r>
            <a:endParaRPr sz="3700">
              <a:latin typeface="Arial"/>
              <a:cs typeface="Arial"/>
            </a:endParaRPr>
          </a:p>
        </p:txBody>
      </p:sp>
      <p:sp>
        <p:nvSpPr>
          <p:cNvPr id="34" name="object 34"/>
          <p:cNvSpPr/>
          <p:nvPr/>
        </p:nvSpPr>
        <p:spPr>
          <a:xfrm>
            <a:off x="675131" y="6082284"/>
            <a:ext cx="1170432" cy="873251"/>
          </a:xfrm>
          <a:prstGeom prst="rect">
            <a:avLst/>
          </a:prstGeom>
          <a:blipFill>
            <a:blip r:embed="rId8" cstate="print"/>
            <a:stretch>
              <a:fillRect/>
            </a:stretch>
          </a:blipFill>
        </p:spPr>
        <p:txBody>
          <a:bodyPr wrap="square" lIns="0" tIns="0" rIns="0" bIns="0" rtlCol="0"/>
          <a:lstStyle/>
          <a:p>
            <a:endParaRPr/>
          </a:p>
        </p:txBody>
      </p:sp>
      <p:sp>
        <p:nvSpPr>
          <p:cNvPr id="35" name="object 35"/>
          <p:cNvSpPr/>
          <p:nvPr/>
        </p:nvSpPr>
        <p:spPr>
          <a:xfrm>
            <a:off x="4722876" y="1795272"/>
            <a:ext cx="1121664" cy="873251"/>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081260" cy="7559040"/>
          </a:xfrm>
          <a:custGeom>
            <a:avLst/>
            <a:gdLst/>
            <a:ahLst/>
            <a:cxnLst/>
            <a:rect l="l" t="t" r="r" b="b"/>
            <a:pathLst>
              <a:path w="10081260" h="7559040">
                <a:moveTo>
                  <a:pt x="0" y="7559040"/>
                </a:moveTo>
                <a:lnTo>
                  <a:pt x="10081260" y="7559040"/>
                </a:lnTo>
                <a:lnTo>
                  <a:pt x="10081260" y="0"/>
                </a:lnTo>
                <a:lnTo>
                  <a:pt x="0" y="0"/>
                </a:lnTo>
                <a:lnTo>
                  <a:pt x="0" y="7559040"/>
                </a:lnTo>
                <a:close/>
              </a:path>
            </a:pathLst>
          </a:custGeom>
          <a:solidFill>
            <a:srgbClr val="818181"/>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219900" rIns="0" bIns="0" rtlCol="0">
            <a:spAutoFit/>
          </a:bodyPr>
          <a:lstStyle/>
          <a:p>
            <a:pPr marL="3961765" marR="5080" indent="-3769360">
              <a:lnSpc>
                <a:spcPct val="100499"/>
              </a:lnSpc>
              <a:spcBef>
                <a:spcPts val="75"/>
              </a:spcBef>
            </a:pPr>
            <a:r>
              <a:rPr sz="4200" b="0" spc="-5" dirty="0">
                <a:solidFill>
                  <a:srgbClr val="FFFF00"/>
                </a:solidFill>
                <a:latin typeface="Arial"/>
                <a:cs typeface="Arial"/>
              </a:rPr>
              <a:t>I</a:t>
            </a:r>
            <a:r>
              <a:rPr sz="3600" b="0" spc="-5" dirty="0">
                <a:solidFill>
                  <a:srgbClr val="FFFF00"/>
                </a:solidFill>
                <a:latin typeface="Arial"/>
                <a:cs typeface="Arial"/>
              </a:rPr>
              <a:t>n che modo l’esercizio fisico previene e riduce  l’obesità?</a:t>
            </a:r>
            <a:endParaRPr sz="3600">
              <a:latin typeface="Arial"/>
              <a:cs typeface="Arial"/>
            </a:endParaRPr>
          </a:p>
        </p:txBody>
      </p:sp>
      <p:sp>
        <p:nvSpPr>
          <p:cNvPr id="4" name="object 4"/>
          <p:cNvSpPr txBox="1"/>
          <p:nvPr/>
        </p:nvSpPr>
        <p:spPr>
          <a:xfrm>
            <a:off x="856837" y="2052040"/>
            <a:ext cx="4549140" cy="731520"/>
          </a:xfrm>
          <a:prstGeom prst="rect">
            <a:avLst/>
          </a:prstGeom>
        </p:spPr>
        <p:txBody>
          <a:bodyPr vert="horz" wrap="square" lIns="0" tIns="12700" rIns="0" bIns="0" rtlCol="0">
            <a:spAutoFit/>
          </a:bodyPr>
          <a:lstStyle/>
          <a:p>
            <a:pPr algn="ctr">
              <a:lnSpc>
                <a:spcPts val="2780"/>
              </a:lnSpc>
              <a:spcBef>
                <a:spcPts val="100"/>
              </a:spcBef>
            </a:pPr>
            <a:r>
              <a:rPr sz="2400" b="1" spc="-30" dirty="0">
                <a:solidFill>
                  <a:srgbClr val="FFFFFF"/>
                </a:solidFill>
                <a:latin typeface="Arial"/>
                <a:cs typeface="Arial"/>
              </a:rPr>
              <a:t>AUMENTA </a:t>
            </a:r>
            <a:r>
              <a:rPr sz="2400" b="1" spc="-5" dirty="0">
                <a:solidFill>
                  <a:srgbClr val="FFFFFF"/>
                </a:solidFill>
                <a:latin typeface="Arial"/>
                <a:cs typeface="Arial"/>
              </a:rPr>
              <a:t>LA</a:t>
            </a:r>
            <a:r>
              <a:rPr sz="2400" b="1" spc="-204" dirty="0">
                <a:solidFill>
                  <a:srgbClr val="FFFFFF"/>
                </a:solidFill>
                <a:latin typeface="Arial"/>
                <a:cs typeface="Arial"/>
              </a:rPr>
              <a:t> </a:t>
            </a:r>
            <a:r>
              <a:rPr sz="2400" b="1" spc="-5" dirty="0">
                <a:solidFill>
                  <a:srgbClr val="FFFFFF"/>
                </a:solidFill>
                <a:latin typeface="Arial"/>
                <a:cs typeface="Arial"/>
              </a:rPr>
              <a:t>DEGRADAZIONE</a:t>
            </a:r>
            <a:endParaRPr sz="2400">
              <a:latin typeface="Arial"/>
              <a:cs typeface="Arial"/>
            </a:endParaRPr>
          </a:p>
          <a:p>
            <a:pPr marL="635" algn="ctr">
              <a:lnSpc>
                <a:spcPts val="2780"/>
              </a:lnSpc>
            </a:pPr>
            <a:r>
              <a:rPr sz="2400" spc="-5" dirty="0">
                <a:solidFill>
                  <a:srgbClr val="FFFFFF"/>
                </a:solidFill>
                <a:latin typeface="Arial"/>
                <a:cs typeface="Arial"/>
              </a:rPr>
              <a:t>DEI LIPIDI DAI DEPOSITI.</a:t>
            </a:r>
            <a:endParaRPr sz="2400">
              <a:latin typeface="Arial"/>
              <a:cs typeface="Arial"/>
            </a:endParaRPr>
          </a:p>
        </p:txBody>
      </p:sp>
      <p:sp>
        <p:nvSpPr>
          <p:cNvPr id="5" name="object 5"/>
          <p:cNvSpPr txBox="1"/>
          <p:nvPr/>
        </p:nvSpPr>
        <p:spPr>
          <a:xfrm>
            <a:off x="783990" y="4498365"/>
            <a:ext cx="5180330" cy="1071245"/>
          </a:xfrm>
          <a:prstGeom prst="rect">
            <a:avLst/>
          </a:prstGeom>
        </p:spPr>
        <p:txBody>
          <a:bodyPr vert="horz" wrap="square" lIns="0" tIns="45085" rIns="0" bIns="0" rtlCol="0">
            <a:spAutoFit/>
          </a:bodyPr>
          <a:lstStyle/>
          <a:p>
            <a:pPr marL="12065" marR="5080" algn="ctr">
              <a:lnSpc>
                <a:spcPts val="2680"/>
              </a:lnSpc>
              <a:spcBef>
                <a:spcPts val="355"/>
              </a:spcBef>
              <a:tabLst>
                <a:tab pos="1350645" algn="l"/>
                <a:tab pos="1827530" algn="l"/>
              </a:tabLst>
            </a:pPr>
            <a:r>
              <a:rPr sz="2400" dirty="0">
                <a:solidFill>
                  <a:srgbClr val="FFFFFF"/>
                </a:solidFill>
                <a:latin typeface="Arial"/>
                <a:cs typeface="Arial"/>
              </a:rPr>
              <a:t>E </a:t>
            </a:r>
            <a:r>
              <a:rPr sz="2400" spc="-5" dirty="0">
                <a:solidFill>
                  <a:srgbClr val="FFFFFF"/>
                </a:solidFill>
                <a:latin typeface="Arial"/>
                <a:cs typeface="Arial"/>
              </a:rPr>
              <a:t>agisce	</a:t>
            </a:r>
            <a:r>
              <a:rPr sz="2400" b="1" spc="-5" dirty="0">
                <a:solidFill>
                  <a:srgbClr val="FFFFFF"/>
                </a:solidFill>
                <a:latin typeface="Arial"/>
                <a:cs typeface="Arial"/>
              </a:rPr>
              <a:t>riducendo </a:t>
            </a:r>
            <a:r>
              <a:rPr sz="2400" b="1" spc="-10" dirty="0">
                <a:solidFill>
                  <a:srgbClr val="FFFFFF"/>
                </a:solidFill>
                <a:latin typeface="Arial"/>
                <a:cs typeface="Arial"/>
              </a:rPr>
              <a:t>l’APPETITO </a:t>
            </a:r>
            <a:r>
              <a:rPr sz="2400" spc="-5" dirty="0">
                <a:solidFill>
                  <a:srgbClr val="FFFFFF"/>
                </a:solidFill>
                <a:latin typeface="Arial"/>
                <a:cs typeface="Arial"/>
              </a:rPr>
              <a:t>e</a:t>
            </a:r>
            <a:r>
              <a:rPr sz="2400" spc="-60" dirty="0">
                <a:solidFill>
                  <a:srgbClr val="FFFFFF"/>
                </a:solidFill>
                <a:latin typeface="Arial"/>
                <a:cs typeface="Arial"/>
              </a:rPr>
              <a:t> </a:t>
            </a:r>
            <a:r>
              <a:rPr sz="2400" spc="-5" dirty="0">
                <a:solidFill>
                  <a:srgbClr val="FFFFFF"/>
                </a:solidFill>
                <a:latin typeface="Arial"/>
                <a:cs typeface="Arial"/>
              </a:rPr>
              <a:t>in  particolare</a:t>
            </a:r>
            <a:r>
              <a:rPr sz="2400" spc="30" dirty="0">
                <a:solidFill>
                  <a:srgbClr val="FFFFFF"/>
                </a:solidFill>
                <a:latin typeface="Arial"/>
                <a:cs typeface="Arial"/>
              </a:rPr>
              <a:t> </a:t>
            </a:r>
            <a:r>
              <a:rPr sz="2400" spc="-5" dirty="0">
                <a:solidFill>
                  <a:srgbClr val="FFFFFF"/>
                </a:solidFill>
                <a:latin typeface="Arial"/>
                <a:cs typeface="Arial"/>
              </a:rPr>
              <a:t>il	desiderio di assumere  DOLCI </a:t>
            </a:r>
            <a:r>
              <a:rPr sz="2400" dirty="0">
                <a:solidFill>
                  <a:srgbClr val="FFFFFF"/>
                </a:solidFill>
                <a:latin typeface="Arial"/>
                <a:cs typeface="Arial"/>
              </a:rPr>
              <a:t>E</a:t>
            </a:r>
            <a:r>
              <a:rPr sz="2400" spc="-15" dirty="0">
                <a:solidFill>
                  <a:srgbClr val="FFFFFF"/>
                </a:solidFill>
                <a:latin typeface="Arial"/>
                <a:cs typeface="Arial"/>
              </a:rPr>
              <a:t> </a:t>
            </a:r>
            <a:r>
              <a:rPr sz="2400" spc="-20" dirty="0">
                <a:solidFill>
                  <a:srgbClr val="FFFFFF"/>
                </a:solidFill>
                <a:latin typeface="Arial"/>
                <a:cs typeface="Arial"/>
              </a:rPr>
              <a:t>CARBOIDRATI</a:t>
            </a:r>
            <a:endParaRPr sz="2400">
              <a:latin typeface="Arial"/>
              <a:cs typeface="Arial"/>
            </a:endParaRPr>
          </a:p>
        </p:txBody>
      </p:sp>
      <p:sp>
        <p:nvSpPr>
          <p:cNvPr id="6" name="object 6"/>
          <p:cNvSpPr/>
          <p:nvPr/>
        </p:nvSpPr>
        <p:spPr>
          <a:xfrm>
            <a:off x="761" y="1399794"/>
            <a:ext cx="10080625" cy="0"/>
          </a:xfrm>
          <a:custGeom>
            <a:avLst/>
            <a:gdLst/>
            <a:ahLst/>
            <a:cxnLst/>
            <a:rect l="l" t="t" r="r" b="b"/>
            <a:pathLst>
              <a:path w="10080625">
                <a:moveTo>
                  <a:pt x="0" y="0"/>
                </a:moveTo>
                <a:lnTo>
                  <a:pt x="10080625" y="0"/>
                </a:lnTo>
              </a:path>
            </a:pathLst>
          </a:custGeom>
          <a:ln w="28956">
            <a:solidFill>
              <a:srgbClr val="FFC000"/>
            </a:solidFill>
          </a:ln>
        </p:spPr>
        <p:txBody>
          <a:bodyPr wrap="square" lIns="0" tIns="0" rIns="0" bIns="0" rtlCol="0"/>
          <a:lstStyle/>
          <a:p>
            <a:endParaRPr/>
          </a:p>
        </p:txBody>
      </p:sp>
      <p:sp>
        <p:nvSpPr>
          <p:cNvPr id="7" name="object 7"/>
          <p:cNvSpPr/>
          <p:nvPr/>
        </p:nvSpPr>
        <p:spPr>
          <a:xfrm>
            <a:off x="5992367" y="4732020"/>
            <a:ext cx="3447288" cy="2589276"/>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6547104" y="1635252"/>
            <a:ext cx="2525268" cy="290017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morte_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52" y="290513"/>
            <a:ext cx="9985347" cy="6981825"/>
          </a:xfrm>
          <a:prstGeom prst="rect">
            <a:avLst/>
          </a:prstGeom>
        </p:spPr>
      </p:pic>
    </p:spTree>
    <p:extLst>
      <p:ext uri="{BB962C8B-B14F-4D97-AF65-F5344CB8AC3E}">
        <p14:creationId xmlns:p14="http://schemas.microsoft.com/office/powerpoint/2010/main" val="10615940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16227" y="641070"/>
            <a:ext cx="6849745" cy="559435"/>
          </a:xfrm>
          <a:prstGeom prst="rect">
            <a:avLst/>
          </a:prstGeom>
        </p:spPr>
        <p:txBody>
          <a:bodyPr vert="horz" wrap="square" lIns="0" tIns="12700" rIns="0" bIns="0" rtlCol="0">
            <a:spAutoFit/>
          </a:bodyPr>
          <a:lstStyle/>
          <a:p>
            <a:pPr marL="12700">
              <a:lnSpc>
                <a:spcPct val="100000"/>
              </a:lnSpc>
              <a:spcBef>
                <a:spcPts val="100"/>
              </a:spcBef>
            </a:pPr>
            <a:r>
              <a:rPr sz="3500" b="0" spc="-5" dirty="0">
                <a:solidFill>
                  <a:srgbClr val="FF0000"/>
                </a:solidFill>
                <a:latin typeface="Arial"/>
                <a:cs typeface="Arial"/>
              </a:rPr>
              <a:t>Benefici </a:t>
            </a:r>
            <a:r>
              <a:rPr sz="3500" b="0" dirty="0">
                <a:solidFill>
                  <a:srgbClr val="FF0000"/>
                </a:solidFill>
                <a:latin typeface="Arial"/>
                <a:cs typeface="Arial"/>
              </a:rPr>
              <a:t>EBM </a:t>
            </a:r>
            <a:r>
              <a:rPr sz="3500" b="0" spc="-5" dirty="0">
                <a:solidFill>
                  <a:srgbClr val="FF0000"/>
                </a:solidFill>
                <a:latin typeface="Arial"/>
                <a:cs typeface="Arial"/>
              </a:rPr>
              <a:t>della attività</a:t>
            </a:r>
            <a:r>
              <a:rPr sz="3500" b="0" spc="30" dirty="0">
                <a:solidFill>
                  <a:srgbClr val="FF0000"/>
                </a:solidFill>
                <a:latin typeface="Arial"/>
                <a:cs typeface="Arial"/>
              </a:rPr>
              <a:t> </a:t>
            </a:r>
            <a:r>
              <a:rPr sz="3500" b="0" spc="-5" dirty="0">
                <a:solidFill>
                  <a:srgbClr val="FF0000"/>
                </a:solidFill>
                <a:latin typeface="Arial"/>
                <a:cs typeface="Arial"/>
              </a:rPr>
              <a:t>sportiva</a:t>
            </a:r>
            <a:endParaRPr sz="3500">
              <a:latin typeface="Arial"/>
              <a:cs typeface="Arial"/>
            </a:endParaRPr>
          </a:p>
        </p:txBody>
      </p:sp>
      <p:sp>
        <p:nvSpPr>
          <p:cNvPr id="3" name="object 3"/>
          <p:cNvSpPr txBox="1"/>
          <p:nvPr/>
        </p:nvSpPr>
        <p:spPr>
          <a:xfrm>
            <a:off x="590339" y="1713128"/>
            <a:ext cx="8983980" cy="2813685"/>
          </a:xfrm>
          <a:prstGeom prst="rect">
            <a:avLst/>
          </a:prstGeom>
        </p:spPr>
        <p:txBody>
          <a:bodyPr vert="horz" wrap="square" lIns="0" tIns="52069" rIns="0" bIns="0" rtlCol="0">
            <a:spAutoFit/>
          </a:bodyPr>
          <a:lstStyle/>
          <a:p>
            <a:pPr marL="382905" indent="-370205">
              <a:lnSpc>
                <a:spcPct val="100000"/>
              </a:lnSpc>
              <a:spcBef>
                <a:spcPts val="409"/>
              </a:spcBef>
              <a:buChar char="•"/>
              <a:tabLst>
                <a:tab pos="382905" algn="l"/>
                <a:tab pos="383540" algn="l"/>
              </a:tabLst>
            </a:pPr>
            <a:r>
              <a:rPr sz="2600" dirty="0">
                <a:solidFill>
                  <a:srgbClr val="FF0000"/>
                </a:solidFill>
                <a:latin typeface="Arial"/>
                <a:cs typeface="Arial"/>
              </a:rPr>
              <a:t>Invecchiamento di </a:t>
            </a:r>
            <a:r>
              <a:rPr sz="2600" spc="5" dirty="0">
                <a:solidFill>
                  <a:srgbClr val="FF0000"/>
                </a:solidFill>
                <a:latin typeface="Arial"/>
                <a:cs typeface="Arial"/>
              </a:rPr>
              <a:t>successo</a:t>
            </a:r>
            <a:r>
              <a:rPr sz="2600" spc="5" dirty="0">
                <a:solidFill>
                  <a:srgbClr val="000066"/>
                </a:solidFill>
                <a:latin typeface="Arial"/>
                <a:cs typeface="Arial"/>
              </a:rPr>
              <a:t>: </a:t>
            </a:r>
            <a:r>
              <a:rPr sz="2600" dirty="0">
                <a:solidFill>
                  <a:srgbClr val="000066"/>
                </a:solidFill>
                <a:latin typeface="Arial"/>
                <a:cs typeface="Arial"/>
              </a:rPr>
              <a:t>&lt; declino </a:t>
            </a:r>
            <a:r>
              <a:rPr sz="2600" spc="-5" dirty="0">
                <a:solidFill>
                  <a:srgbClr val="000066"/>
                </a:solidFill>
                <a:latin typeface="Arial"/>
                <a:cs typeface="Arial"/>
              </a:rPr>
              <a:t>della </a:t>
            </a:r>
            <a:r>
              <a:rPr sz="2600" dirty="0">
                <a:solidFill>
                  <a:srgbClr val="000066"/>
                </a:solidFill>
                <a:latin typeface="Arial"/>
                <a:cs typeface="Arial"/>
              </a:rPr>
              <a:t>forma</a:t>
            </a:r>
            <a:r>
              <a:rPr sz="2600" spc="-114" dirty="0">
                <a:solidFill>
                  <a:srgbClr val="000066"/>
                </a:solidFill>
                <a:latin typeface="Arial"/>
                <a:cs typeface="Arial"/>
              </a:rPr>
              <a:t> </a:t>
            </a:r>
            <a:r>
              <a:rPr sz="2600" dirty="0">
                <a:solidFill>
                  <a:srgbClr val="000066"/>
                </a:solidFill>
                <a:latin typeface="Arial"/>
                <a:cs typeface="Arial"/>
              </a:rPr>
              <a:t>fisica</a:t>
            </a:r>
            <a:endParaRPr sz="2600">
              <a:latin typeface="Arial"/>
              <a:cs typeface="Arial"/>
            </a:endParaRPr>
          </a:p>
          <a:p>
            <a:pPr marL="382905" marR="5715" indent="-370205" algn="just">
              <a:lnSpc>
                <a:spcPts val="2810"/>
              </a:lnSpc>
              <a:spcBef>
                <a:spcPts val="665"/>
              </a:spcBef>
              <a:buChar char="•"/>
              <a:tabLst>
                <a:tab pos="383540" algn="l"/>
              </a:tabLst>
            </a:pPr>
            <a:r>
              <a:rPr sz="2600" spc="-5" dirty="0">
                <a:solidFill>
                  <a:srgbClr val="FF0000"/>
                </a:solidFill>
                <a:latin typeface="Arial"/>
                <a:cs typeface="Arial"/>
              </a:rPr>
              <a:t>Stile </a:t>
            </a:r>
            <a:r>
              <a:rPr sz="2600" dirty="0">
                <a:solidFill>
                  <a:srgbClr val="FF0000"/>
                </a:solidFill>
                <a:latin typeface="Arial"/>
                <a:cs typeface="Arial"/>
              </a:rPr>
              <a:t>di vita </a:t>
            </a:r>
            <a:r>
              <a:rPr sz="2600" spc="-5" dirty="0">
                <a:solidFill>
                  <a:srgbClr val="FF0000"/>
                </a:solidFill>
                <a:latin typeface="Arial"/>
                <a:cs typeface="Arial"/>
              </a:rPr>
              <a:t>migliore </a:t>
            </a:r>
            <a:r>
              <a:rPr sz="2600" dirty="0">
                <a:solidFill>
                  <a:srgbClr val="000066"/>
                </a:solidFill>
                <a:latin typeface="Arial"/>
                <a:cs typeface="Arial"/>
              </a:rPr>
              <a:t>(alimentazione, &lt; </a:t>
            </a:r>
            <a:r>
              <a:rPr sz="2600" spc="5" dirty="0">
                <a:solidFill>
                  <a:srgbClr val="000066"/>
                </a:solidFill>
                <a:latin typeface="Arial"/>
                <a:cs typeface="Arial"/>
              </a:rPr>
              <a:t>uso </a:t>
            </a:r>
            <a:r>
              <a:rPr sz="2600" dirty="0">
                <a:solidFill>
                  <a:srgbClr val="000066"/>
                </a:solidFill>
                <a:latin typeface="Arial"/>
                <a:cs typeface="Arial"/>
              </a:rPr>
              <a:t>di generi  </a:t>
            </a:r>
            <a:r>
              <a:rPr sz="2600" spc="-5" dirty="0">
                <a:solidFill>
                  <a:srgbClr val="000066"/>
                </a:solidFill>
                <a:latin typeface="Arial"/>
                <a:cs typeface="Arial"/>
              </a:rPr>
              <a:t>voluttuari)</a:t>
            </a:r>
            <a:endParaRPr sz="2600">
              <a:latin typeface="Arial"/>
              <a:cs typeface="Arial"/>
            </a:endParaRPr>
          </a:p>
          <a:p>
            <a:pPr marL="382270" marR="5080" indent="-369570" algn="just">
              <a:lnSpc>
                <a:spcPct val="89900"/>
              </a:lnSpc>
              <a:spcBef>
                <a:spcPts val="580"/>
              </a:spcBef>
              <a:buChar char="•"/>
              <a:tabLst>
                <a:tab pos="383540" algn="l"/>
              </a:tabLst>
            </a:pPr>
            <a:r>
              <a:rPr sz="2600" dirty="0">
                <a:solidFill>
                  <a:srgbClr val="FF0000"/>
                </a:solidFill>
                <a:latin typeface="Arial"/>
                <a:cs typeface="Arial"/>
              </a:rPr>
              <a:t>&lt; </a:t>
            </a:r>
            <a:r>
              <a:rPr sz="2600" spc="-5" dirty="0">
                <a:solidFill>
                  <a:srgbClr val="FF0000"/>
                </a:solidFill>
                <a:latin typeface="Arial"/>
                <a:cs typeface="Arial"/>
              </a:rPr>
              <a:t>mortalità </a:t>
            </a:r>
            <a:r>
              <a:rPr sz="2600" dirty="0">
                <a:solidFill>
                  <a:srgbClr val="FF0000"/>
                </a:solidFill>
                <a:latin typeface="Arial"/>
                <a:cs typeface="Arial"/>
              </a:rPr>
              <a:t>e </a:t>
            </a:r>
            <a:r>
              <a:rPr sz="2600" spc="-5" dirty="0">
                <a:solidFill>
                  <a:srgbClr val="FF0000"/>
                </a:solidFill>
                <a:latin typeface="Arial"/>
                <a:cs typeface="Arial"/>
              </a:rPr>
              <a:t>morbilità </a:t>
            </a:r>
            <a:r>
              <a:rPr sz="2600" dirty="0">
                <a:solidFill>
                  <a:srgbClr val="FF0000"/>
                </a:solidFill>
                <a:latin typeface="Arial"/>
                <a:cs typeface="Arial"/>
              </a:rPr>
              <a:t>generale e specifica</a:t>
            </a:r>
            <a:r>
              <a:rPr sz="2600" dirty="0">
                <a:solidFill>
                  <a:srgbClr val="000066"/>
                </a:solidFill>
                <a:latin typeface="Arial"/>
                <a:cs typeface="Arial"/>
              </a:rPr>
              <a:t> </a:t>
            </a:r>
            <a:r>
              <a:rPr sz="2600" spc="-5" dirty="0">
                <a:solidFill>
                  <a:srgbClr val="000066"/>
                </a:solidFill>
                <a:latin typeface="Arial"/>
                <a:cs typeface="Arial"/>
              </a:rPr>
              <a:t>(CI, </a:t>
            </a:r>
            <a:r>
              <a:rPr sz="2600" dirty="0">
                <a:solidFill>
                  <a:srgbClr val="000066"/>
                </a:solidFill>
                <a:latin typeface="Arial"/>
                <a:cs typeface="Arial"/>
              </a:rPr>
              <a:t>Ictus, CA):  </a:t>
            </a:r>
            <a:r>
              <a:rPr sz="2600" spc="5" dirty="0">
                <a:solidFill>
                  <a:srgbClr val="000066"/>
                </a:solidFill>
                <a:latin typeface="Arial"/>
                <a:cs typeface="Arial"/>
              </a:rPr>
              <a:t>per </a:t>
            </a:r>
            <a:r>
              <a:rPr sz="2600" dirty="0">
                <a:solidFill>
                  <a:srgbClr val="000066"/>
                </a:solidFill>
                <a:latin typeface="Arial"/>
                <a:cs typeface="Arial"/>
              </a:rPr>
              <a:t>coesistenza di </a:t>
            </a:r>
            <a:r>
              <a:rPr sz="2600" spc="-5" dirty="0">
                <a:solidFill>
                  <a:srgbClr val="000066"/>
                </a:solidFill>
                <a:latin typeface="Arial"/>
                <a:cs typeface="Arial"/>
              </a:rPr>
              <a:t>altri </a:t>
            </a:r>
            <a:r>
              <a:rPr sz="2600" dirty="0">
                <a:solidFill>
                  <a:srgbClr val="000066"/>
                </a:solidFill>
                <a:latin typeface="Arial"/>
                <a:cs typeface="Arial"/>
              </a:rPr>
              <a:t>fattori </a:t>
            </a:r>
            <a:r>
              <a:rPr sz="2600" spc="-5" dirty="0">
                <a:solidFill>
                  <a:srgbClr val="000066"/>
                </a:solidFill>
                <a:latin typeface="Arial"/>
                <a:cs typeface="Arial"/>
              </a:rPr>
              <a:t>protettivi </a:t>
            </a:r>
            <a:r>
              <a:rPr sz="2600" dirty="0">
                <a:solidFill>
                  <a:srgbClr val="000066"/>
                </a:solidFill>
                <a:latin typeface="Arial"/>
                <a:cs typeface="Arial"/>
              </a:rPr>
              <a:t>(alimentazione,  </a:t>
            </a:r>
            <a:r>
              <a:rPr sz="2600" spc="5" dirty="0">
                <a:solidFill>
                  <a:srgbClr val="000066"/>
                </a:solidFill>
                <a:latin typeface="Arial"/>
                <a:cs typeface="Arial"/>
              </a:rPr>
              <a:t>non </a:t>
            </a:r>
            <a:r>
              <a:rPr sz="2600" spc="-5" dirty="0">
                <a:solidFill>
                  <a:srgbClr val="000066"/>
                </a:solidFill>
                <a:latin typeface="Arial"/>
                <a:cs typeface="Arial"/>
              </a:rPr>
              <a:t>fumo…) </a:t>
            </a:r>
            <a:r>
              <a:rPr sz="2800" spc="-5" dirty="0">
                <a:solidFill>
                  <a:srgbClr val="00B050"/>
                </a:solidFill>
                <a:latin typeface="Arial"/>
                <a:cs typeface="Arial"/>
              </a:rPr>
              <a:t>e </a:t>
            </a:r>
            <a:r>
              <a:rPr sz="2800" dirty="0">
                <a:solidFill>
                  <a:srgbClr val="00B050"/>
                </a:solidFill>
                <a:latin typeface="Arial"/>
                <a:cs typeface="Arial"/>
              </a:rPr>
              <a:t>per azione di </a:t>
            </a:r>
            <a:r>
              <a:rPr sz="2800" spc="-5" dirty="0">
                <a:solidFill>
                  <a:srgbClr val="00B050"/>
                </a:solidFill>
                <a:latin typeface="Arial"/>
                <a:cs typeface="Arial"/>
              </a:rPr>
              <a:t>attività fisica come fattore  </a:t>
            </a:r>
            <a:r>
              <a:rPr sz="2800" dirty="0">
                <a:solidFill>
                  <a:srgbClr val="00B050"/>
                </a:solidFill>
                <a:latin typeface="Arial"/>
                <a:cs typeface="Arial"/>
              </a:rPr>
              <a:t>protettivo</a:t>
            </a:r>
            <a:r>
              <a:rPr sz="2800" spc="-15" dirty="0">
                <a:solidFill>
                  <a:srgbClr val="00B050"/>
                </a:solidFill>
                <a:latin typeface="Arial"/>
                <a:cs typeface="Arial"/>
              </a:rPr>
              <a:t> </a:t>
            </a:r>
            <a:r>
              <a:rPr sz="2800" dirty="0">
                <a:solidFill>
                  <a:srgbClr val="00B050"/>
                </a:solidFill>
                <a:latin typeface="Arial"/>
                <a:cs typeface="Arial"/>
              </a:rPr>
              <a:t>indipendente</a:t>
            </a:r>
            <a:endParaRPr sz="2800">
              <a:latin typeface="Arial"/>
              <a:cs typeface="Arial"/>
            </a:endParaRPr>
          </a:p>
        </p:txBody>
      </p:sp>
      <p:sp>
        <p:nvSpPr>
          <p:cNvPr id="4" name="object 4"/>
          <p:cNvSpPr txBox="1"/>
          <p:nvPr/>
        </p:nvSpPr>
        <p:spPr>
          <a:xfrm>
            <a:off x="7258014" y="4541063"/>
            <a:ext cx="2316480" cy="779145"/>
          </a:xfrm>
          <a:prstGeom prst="rect">
            <a:avLst/>
          </a:prstGeom>
        </p:spPr>
        <p:txBody>
          <a:bodyPr vert="horz" wrap="square" lIns="0" tIns="57785" rIns="0" bIns="0" rtlCol="0">
            <a:spAutoFit/>
          </a:bodyPr>
          <a:lstStyle/>
          <a:p>
            <a:pPr marL="12700" marR="5080" indent="394335">
              <a:lnSpc>
                <a:spcPts val="2810"/>
              </a:lnSpc>
              <a:spcBef>
                <a:spcPts val="455"/>
              </a:spcBef>
              <a:tabLst>
                <a:tab pos="1289685" algn="l"/>
              </a:tabLst>
            </a:pPr>
            <a:r>
              <a:rPr sz="2600" spc="-5" dirty="0">
                <a:solidFill>
                  <a:srgbClr val="000066"/>
                </a:solidFill>
                <a:latin typeface="Arial"/>
                <a:cs typeface="Arial"/>
              </a:rPr>
              <a:t>i</a:t>
            </a:r>
            <a:r>
              <a:rPr sz="2600" spc="5" dirty="0">
                <a:solidFill>
                  <a:srgbClr val="000066"/>
                </a:solidFill>
                <a:latin typeface="Arial"/>
                <a:cs typeface="Arial"/>
              </a:rPr>
              <a:t>pe</a:t>
            </a:r>
            <a:r>
              <a:rPr sz="2600" spc="-5" dirty="0">
                <a:solidFill>
                  <a:srgbClr val="000066"/>
                </a:solidFill>
                <a:latin typeface="Arial"/>
                <a:cs typeface="Arial"/>
              </a:rPr>
              <a:t>rt</a:t>
            </a:r>
            <a:r>
              <a:rPr sz="2600" spc="5" dirty="0">
                <a:solidFill>
                  <a:srgbClr val="000066"/>
                </a:solidFill>
                <a:latin typeface="Arial"/>
                <a:cs typeface="Arial"/>
              </a:rPr>
              <a:t>ens</a:t>
            </a:r>
            <a:r>
              <a:rPr sz="2600" spc="-5" dirty="0">
                <a:solidFill>
                  <a:srgbClr val="000066"/>
                </a:solidFill>
                <a:latin typeface="Arial"/>
                <a:cs typeface="Arial"/>
              </a:rPr>
              <a:t>i</a:t>
            </a:r>
            <a:r>
              <a:rPr sz="2600" spc="5" dirty="0">
                <a:solidFill>
                  <a:srgbClr val="000066"/>
                </a:solidFill>
                <a:latin typeface="Arial"/>
                <a:cs typeface="Arial"/>
              </a:rPr>
              <a:t>o</a:t>
            </a:r>
            <a:r>
              <a:rPr sz="2600" spc="-10" dirty="0">
                <a:solidFill>
                  <a:srgbClr val="000066"/>
                </a:solidFill>
                <a:latin typeface="Arial"/>
                <a:cs typeface="Arial"/>
              </a:rPr>
              <a:t>n</a:t>
            </a:r>
            <a:r>
              <a:rPr sz="2600" spc="5" dirty="0">
                <a:solidFill>
                  <a:srgbClr val="000066"/>
                </a:solidFill>
                <a:latin typeface="Arial"/>
                <a:cs typeface="Arial"/>
              </a:rPr>
              <a:t>e,  u</a:t>
            </a:r>
            <a:r>
              <a:rPr sz="2600" dirty="0">
                <a:solidFill>
                  <a:srgbClr val="000066"/>
                </a:solidFill>
                <a:latin typeface="Arial"/>
                <a:cs typeface="Arial"/>
              </a:rPr>
              <a:t>m</a:t>
            </a:r>
            <a:r>
              <a:rPr sz="2600" spc="5" dirty="0">
                <a:solidFill>
                  <a:srgbClr val="000066"/>
                </a:solidFill>
                <a:latin typeface="Arial"/>
                <a:cs typeface="Arial"/>
              </a:rPr>
              <a:t>o</a:t>
            </a:r>
            <a:r>
              <a:rPr sz="2600" spc="-5" dirty="0">
                <a:solidFill>
                  <a:srgbClr val="000066"/>
                </a:solidFill>
                <a:latin typeface="Arial"/>
                <a:cs typeface="Arial"/>
              </a:rPr>
              <a:t>r</a:t>
            </a:r>
            <a:r>
              <a:rPr sz="2600" dirty="0">
                <a:solidFill>
                  <a:srgbClr val="000066"/>
                </a:solidFill>
                <a:latin typeface="Arial"/>
                <a:cs typeface="Arial"/>
              </a:rPr>
              <a:t>e	</a:t>
            </a:r>
            <a:r>
              <a:rPr sz="2600" spc="-5" dirty="0">
                <a:solidFill>
                  <a:srgbClr val="000066"/>
                </a:solidFill>
                <a:latin typeface="Arial"/>
                <a:cs typeface="Arial"/>
              </a:rPr>
              <a:t>(</a:t>
            </a:r>
            <a:r>
              <a:rPr sz="2600" spc="5" dirty="0">
                <a:solidFill>
                  <a:srgbClr val="000066"/>
                </a:solidFill>
                <a:latin typeface="Arial"/>
                <a:cs typeface="Arial"/>
              </a:rPr>
              <a:t>ans</a:t>
            </a:r>
            <a:r>
              <a:rPr sz="2600" spc="-5" dirty="0">
                <a:solidFill>
                  <a:srgbClr val="000066"/>
                </a:solidFill>
                <a:latin typeface="Arial"/>
                <a:cs typeface="Arial"/>
              </a:rPr>
              <a:t>i</a:t>
            </a:r>
            <a:r>
              <a:rPr sz="2600" spc="5" dirty="0">
                <a:solidFill>
                  <a:srgbClr val="000066"/>
                </a:solidFill>
                <a:latin typeface="Arial"/>
                <a:cs typeface="Arial"/>
              </a:rPr>
              <a:t>a</a:t>
            </a:r>
            <a:r>
              <a:rPr sz="2600" dirty="0">
                <a:solidFill>
                  <a:srgbClr val="000066"/>
                </a:solidFill>
                <a:latin typeface="Arial"/>
                <a:cs typeface="Arial"/>
              </a:rPr>
              <a:t>-</a:t>
            </a:r>
            <a:endParaRPr sz="2600">
              <a:latin typeface="Arial"/>
              <a:cs typeface="Arial"/>
            </a:endParaRPr>
          </a:p>
        </p:txBody>
      </p:sp>
      <p:sp>
        <p:nvSpPr>
          <p:cNvPr id="5" name="object 5"/>
          <p:cNvSpPr txBox="1"/>
          <p:nvPr/>
        </p:nvSpPr>
        <p:spPr>
          <a:xfrm>
            <a:off x="590339" y="4541063"/>
            <a:ext cx="6527165" cy="1135380"/>
          </a:xfrm>
          <a:prstGeom prst="rect">
            <a:avLst/>
          </a:prstGeom>
        </p:spPr>
        <p:txBody>
          <a:bodyPr vert="horz" wrap="square" lIns="0" tIns="57785" rIns="0" bIns="0" rtlCol="0">
            <a:spAutoFit/>
          </a:bodyPr>
          <a:lstStyle/>
          <a:p>
            <a:pPr marL="382905" marR="5080" indent="-370205">
              <a:lnSpc>
                <a:spcPts val="2810"/>
              </a:lnSpc>
              <a:spcBef>
                <a:spcPts val="455"/>
              </a:spcBef>
              <a:buChar char="•"/>
              <a:tabLst>
                <a:tab pos="382905" algn="l"/>
                <a:tab pos="383540" algn="l"/>
                <a:tab pos="2560320" algn="l"/>
                <a:tab pos="4538980" algn="l"/>
                <a:tab pos="5334000" algn="l"/>
              </a:tabLst>
            </a:pPr>
            <a:r>
              <a:rPr sz="2600" dirty="0">
                <a:solidFill>
                  <a:srgbClr val="FF0000"/>
                </a:solidFill>
                <a:latin typeface="Arial"/>
                <a:cs typeface="Arial"/>
              </a:rPr>
              <a:t>S</a:t>
            </a:r>
            <a:r>
              <a:rPr sz="2600" spc="-5" dirty="0">
                <a:solidFill>
                  <a:srgbClr val="FF0000"/>
                </a:solidFill>
                <a:latin typeface="Arial"/>
                <a:cs typeface="Arial"/>
              </a:rPr>
              <a:t>t</a:t>
            </a:r>
            <a:r>
              <a:rPr sz="2600" spc="5" dirty="0">
                <a:solidFill>
                  <a:srgbClr val="FF0000"/>
                </a:solidFill>
                <a:latin typeface="Arial"/>
                <a:cs typeface="Arial"/>
              </a:rPr>
              <a:t>ab</a:t>
            </a:r>
            <a:r>
              <a:rPr sz="2600" spc="-5" dirty="0">
                <a:solidFill>
                  <a:srgbClr val="FF0000"/>
                </a:solidFill>
                <a:latin typeface="Arial"/>
                <a:cs typeface="Arial"/>
              </a:rPr>
              <a:t>ili</a:t>
            </a:r>
            <a:r>
              <a:rPr sz="2600" spc="-10" dirty="0">
                <a:solidFill>
                  <a:srgbClr val="FF0000"/>
                </a:solidFill>
                <a:latin typeface="Arial"/>
                <a:cs typeface="Arial"/>
              </a:rPr>
              <a:t>z</a:t>
            </a:r>
            <a:r>
              <a:rPr sz="2600" spc="5" dirty="0">
                <a:solidFill>
                  <a:srgbClr val="FF0000"/>
                </a:solidFill>
                <a:latin typeface="Arial"/>
                <a:cs typeface="Arial"/>
              </a:rPr>
              <a:t>z</a:t>
            </a:r>
            <a:r>
              <a:rPr sz="2600" spc="-10" dirty="0">
                <a:solidFill>
                  <a:srgbClr val="FF0000"/>
                </a:solidFill>
                <a:latin typeface="Arial"/>
                <a:cs typeface="Arial"/>
              </a:rPr>
              <a:t>a</a:t>
            </a:r>
            <a:r>
              <a:rPr sz="2600" spc="5" dirty="0">
                <a:solidFill>
                  <a:srgbClr val="FF0000"/>
                </a:solidFill>
                <a:latin typeface="Arial"/>
                <a:cs typeface="Arial"/>
              </a:rPr>
              <a:t>z</a:t>
            </a:r>
            <a:r>
              <a:rPr sz="2600" spc="-5" dirty="0">
                <a:solidFill>
                  <a:srgbClr val="FF0000"/>
                </a:solidFill>
                <a:latin typeface="Arial"/>
                <a:cs typeface="Arial"/>
              </a:rPr>
              <a:t>i</a:t>
            </a:r>
            <a:r>
              <a:rPr sz="2600" spc="5" dirty="0">
                <a:solidFill>
                  <a:srgbClr val="FF0000"/>
                </a:solidFill>
                <a:latin typeface="Arial"/>
                <a:cs typeface="Arial"/>
              </a:rPr>
              <a:t>one</a:t>
            </a:r>
            <a:r>
              <a:rPr sz="2600" spc="-20" dirty="0">
                <a:solidFill>
                  <a:srgbClr val="FF0000"/>
                </a:solidFill>
                <a:latin typeface="Arial"/>
                <a:cs typeface="Arial"/>
              </a:rPr>
              <a:t>-</a:t>
            </a:r>
            <a:r>
              <a:rPr sz="2600" dirty="0">
                <a:solidFill>
                  <a:srgbClr val="FF0000"/>
                </a:solidFill>
                <a:latin typeface="Arial"/>
                <a:cs typeface="Arial"/>
              </a:rPr>
              <a:t>m</a:t>
            </a:r>
            <a:r>
              <a:rPr sz="2600" spc="-5" dirty="0">
                <a:solidFill>
                  <a:srgbClr val="FF0000"/>
                </a:solidFill>
                <a:latin typeface="Arial"/>
                <a:cs typeface="Arial"/>
              </a:rPr>
              <a:t>i</a:t>
            </a:r>
            <a:r>
              <a:rPr sz="2600" spc="-10" dirty="0">
                <a:solidFill>
                  <a:srgbClr val="FF0000"/>
                </a:solidFill>
                <a:latin typeface="Arial"/>
                <a:cs typeface="Arial"/>
              </a:rPr>
              <a:t>g</a:t>
            </a:r>
            <a:r>
              <a:rPr sz="2600" spc="-15" dirty="0">
                <a:solidFill>
                  <a:srgbClr val="FF0000"/>
                </a:solidFill>
                <a:latin typeface="Arial"/>
                <a:cs typeface="Arial"/>
              </a:rPr>
              <a:t>l</a:t>
            </a:r>
            <a:r>
              <a:rPr sz="2600" spc="-5" dirty="0">
                <a:solidFill>
                  <a:srgbClr val="FF0000"/>
                </a:solidFill>
                <a:latin typeface="Arial"/>
                <a:cs typeface="Arial"/>
              </a:rPr>
              <a:t>i</a:t>
            </a:r>
            <a:r>
              <a:rPr sz="2600" dirty="0">
                <a:solidFill>
                  <a:srgbClr val="FF0000"/>
                </a:solidFill>
                <a:latin typeface="Arial"/>
                <a:cs typeface="Arial"/>
              </a:rPr>
              <a:t>o</a:t>
            </a:r>
            <a:r>
              <a:rPr sz="2600" spc="-5" dirty="0">
                <a:solidFill>
                  <a:srgbClr val="FF0000"/>
                </a:solidFill>
                <a:latin typeface="Arial"/>
                <a:cs typeface="Arial"/>
              </a:rPr>
              <a:t>r</a:t>
            </a:r>
            <a:r>
              <a:rPr sz="2600" dirty="0">
                <a:solidFill>
                  <a:srgbClr val="FF0000"/>
                </a:solidFill>
                <a:latin typeface="Arial"/>
                <a:cs typeface="Arial"/>
              </a:rPr>
              <a:t>a</a:t>
            </a:r>
            <a:r>
              <a:rPr sz="2600" spc="-10" dirty="0">
                <a:solidFill>
                  <a:srgbClr val="FF0000"/>
                </a:solidFill>
                <a:latin typeface="Arial"/>
                <a:cs typeface="Arial"/>
              </a:rPr>
              <a:t>m</a:t>
            </a:r>
            <a:r>
              <a:rPr sz="2600" dirty="0">
                <a:solidFill>
                  <a:srgbClr val="FF0000"/>
                </a:solidFill>
                <a:latin typeface="Arial"/>
                <a:cs typeface="Arial"/>
              </a:rPr>
              <a:t>en</a:t>
            </a:r>
            <a:r>
              <a:rPr sz="2600" spc="-5" dirty="0">
                <a:solidFill>
                  <a:srgbClr val="FF0000"/>
                </a:solidFill>
                <a:latin typeface="Arial"/>
                <a:cs typeface="Arial"/>
              </a:rPr>
              <a:t>t</a:t>
            </a:r>
            <a:r>
              <a:rPr sz="2600" dirty="0">
                <a:solidFill>
                  <a:srgbClr val="FF0000"/>
                </a:solidFill>
                <a:latin typeface="Arial"/>
                <a:cs typeface="Arial"/>
              </a:rPr>
              <a:t>o	</a:t>
            </a:r>
            <a:r>
              <a:rPr sz="2600" spc="5" dirty="0">
                <a:solidFill>
                  <a:srgbClr val="000066"/>
                </a:solidFill>
                <a:latin typeface="Arial"/>
                <a:cs typeface="Arial"/>
              </a:rPr>
              <a:t>d</a:t>
            </a:r>
            <a:r>
              <a:rPr sz="2600" spc="-5" dirty="0">
                <a:solidFill>
                  <a:srgbClr val="000066"/>
                </a:solidFill>
                <a:latin typeface="Arial"/>
                <a:cs typeface="Arial"/>
              </a:rPr>
              <a:t>i</a:t>
            </a:r>
            <a:r>
              <a:rPr sz="2600" spc="5" dirty="0">
                <a:solidFill>
                  <a:srgbClr val="000066"/>
                </a:solidFill>
                <a:latin typeface="Arial"/>
                <a:cs typeface="Arial"/>
              </a:rPr>
              <a:t>abe</a:t>
            </a:r>
            <a:r>
              <a:rPr sz="2600" spc="-5" dirty="0">
                <a:solidFill>
                  <a:srgbClr val="000066"/>
                </a:solidFill>
                <a:latin typeface="Arial"/>
                <a:cs typeface="Arial"/>
              </a:rPr>
              <a:t>t</a:t>
            </a:r>
            <a:r>
              <a:rPr sz="2600" spc="5" dirty="0">
                <a:solidFill>
                  <a:srgbClr val="000066"/>
                </a:solidFill>
                <a:latin typeface="Arial"/>
                <a:cs typeface="Arial"/>
              </a:rPr>
              <a:t>e,  </a:t>
            </a:r>
            <a:r>
              <a:rPr sz="2600" dirty="0">
                <a:solidFill>
                  <a:srgbClr val="000066"/>
                </a:solidFill>
                <a:latin typeface="Arial"/>
                <a:cs typeface="Arial"/>
              </a:rPr>
              <a:t>vasculopatie	periferiche,	osteoporosi,  </a:t>
            </a:r>
            <a:r>
              <a:rPr sz="2600" spc="5" dirty="0">
                <a:solidFill>
                  <a:srgbClr val="000066"/>
                </a:solidFill>
                <a:latin typeface="Arial"/>
                <a:cs typeface="Arial"/>
              </a:rPr>
              <a:t>depressione)</a:t>
            </a:r>
            <a:endParaRPr sz="2600">
              <a:latin typeface="Arial"/>
              <a:cs typeface="Arial"/>
            </a:endParaRPr>
          </a:p>
        </p:txBody>
      </p:sp>
      <p:sp>
        <p:nvSpPr>
          <p:cNvPr id="6" name="object 6"/>
          <p:cNvSpPr txBox="1"/>
          <p:nvPr/>
        </p:nvSpPr>
        <p:spPr>
          <a:xfrm>
            <a:off x="590339" y="5690157"/>
            <a:ext cx="4075429" cy="422275"/>
          </a:xfrm>
          <a:prstGeom prst="rect">
            <a:avLst/>
          </a:prstGeom>
        </p:spPr>
        <p:txBody>
          <a:bodyPr vert="horz" wrap="square" lIns="0" tIns="12700" rIns="0" bIns="0" rtlCol="0">
            <a:spAutoFit/>
          </a:bodyPr>
          <a:lstStyle/>
          <a:p>
            <a:pPr marL="382905" indent="-370205">
              <a:lnSpc>
                <a:spcPct val="100000"/>
              </a:lnSpc>
              <a:spcBef>
                <a:spcPts val="100"/>
              </a:spcBef>
              <a:buChar char="•"/>
              <a:tabLst>
                <a:tab pos="382905" algn="l"/>
                <a:tab pos="383540" algn="l"/>
              </a:tabLst>
            </a:pPr>
            <a:r>
              <a:rPr sz="2600" dirty="0">
                <a:solidFill>
                  <a:srgbClr val="FF0000"/>
                </a:solidFill>
                <a:latin typeface="Arial"/>
                <a:cs typeface="Arial"/>
              </a:rPr>
              <a:t>Riduzione </a:t>
            </a:r>
            <a:r>
              <a:rPr sz="2600" spc="5" dirty="0">
                <a:solidFill>
                  <a:srgbClr val="FF0000"/>
                </a:solidFill>
                <a:latin typeface="Arial"/>
                <a:cs typeface="Arial"/>
              </a:rPr>
              <a:t>peso</a:t>
            </a:r>
            <a:r>
              <a:rPr sz="2600" spc="-80" dirty="0">
                <a:solidFill>
                  <a:srgbClr val="FF0000"/>
                </a:solidFill>
                <a:latin typeface="Arial"/>
                <a:cs typeface="Arial"/>
              </a:rPr>
              <a:t> </a:t>
            </a:r>
            <a:r>
              <a:rPr sz="2600" dirty="0">
                <a:solidFill>
                  <a:srgbClr val="FF0000"/>
                </a:solidFill>
                <a:latin typeface="Arial"/>
                <a:cs typeface="Arial"/>
              </a:rPr>
              <a:t>corporeo</a:t>
            </a:r>
            <a:endParaRPr sz="2600">
              <a:latin typeface="Arial"/>
              <a:cs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081260" cy="755904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81355" y="161542"/>
            <a:ext cx="9715500" cy="72390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82116" y="162306"/>
            <a:ext cx="9714230" cy="7237730"/>
          </a:xfrm>
          <a:custGeom>
            <a:avLst/>
            <a:gdLst/>
            <a:ahLst/>
            <a:cxnLst/>
            <a:rect l="l" t="t" r="r" b="b"/>
            <a:pathLst>
              <a:path w="9714230" h="7237730">
                <a:moveTo>
                  <a:pt x="854532" y="0"/>
                </a:moveTo>
                <a:lnTo>
                  <a:pt x="9713976" y="0"/>
                </a:lnTo>
                <a:lnTo>
                  <a:pt x="9713976" y="6382943"/>
                </a:lnTo>
                <a:lnTo>
                  <a:pt x="9712623" y="6431434"/>
                </a:lnTo>
                <a:lnTo>
                  <a:pt x="9708613" y="6479216"/>
                </a:lnTo>
                <a:lnTo>
                  <a:pt x="9702017" y="6526215"/>
                </a:lnTo>
                <a:lnTo>
                  <a:pt x="9692909" y="6572361"/>
                </a:lnTo>
                <a:lnTo>
                  <a:pt x="9681359" y="6617581"/>
                </a:lnTo>
                <a:lnTo>
                  <a:pt x="9667441" y="6661802"/>
                </a:lnTo>
                <a:lnTo>
                  <a:pt x="9651226" y="6704954"/>
                </a:lnTo>
                <a:lnTo>
                  <a:pt x="9632787" y="6746962"/>
                </a:lnTo>
                <a:lnTo>
                  <a:pt x="9612195" y="6787756"/>
                </a:lnTo>
                <a:lnTo>
                  <a:pt x="9589523" y="6827264"/>
                </a:lnTo>
                <a:lnTo>
                  <a:pt x="9564842" y="6865412"/>
                </a:lnTo>
                <a:lnTo>
                  <a:pt x="9538226" y="6902129"/>
                </a:lnTo>
                <a:lnTo>
                  <a:pt x="9509746" y="6937344"/>
                </a:lnTo>
                <a:lnTo>
                  <a:pt x="9479474" y="6970982"/>
                </a:lnTo>
                <a:lnTo>
                  <a:pt x="9447482" y="7002974"/>
                </a:lnTo>
                <a:lnTo>
                  <a:pt x="9413844" y="7033246"/>
                </a:lnTo>
                <a:lnTo>
                  <a:pt x="9378629" y="7061726"/>
                </a:lnTo>
                <a:lnTo>
                  <a:pt x="9341912" y="7088342"/>
                </a:lnTo>
                <a:lnTo>
                  <a:pt x="9303764" y="7113023"/>
                </a:lnTo>
                <a:lnTo>
                  <a:pt x="9264256" y="7135695"/>
                </a:lnTo>
                <a:lnTo>
                  <a:pt x="9223462" y="7156287"/>
                </a:lnTo>
                <a:lnTo>
                  <a:pt x="9181454" y="7174726"/>
                </a:lnTo>
                <a:lnTo>
                  <a:pt x="9138302" y="7190941"/>
                </a:lnTo>
                <a:lnTo>
                  <a:pt x="9094081" y="7204859"/>
                </a:lnTo>
                <a:lnTo>
                  <a:pt x="9048861" y="7216409"/>
                </a:lnTo>
                <a:lnTo>
                  <a:pt x="9002715" y="7225517"/>
                </a:lnTo>
                <a:lnTo>
                  <a:pt x="8955716" y="7232113"/>
                </a:lnTo>
                <a:lnTo>
                  <a:pt x="8907934" y="7236123"/>
                </a:lnTo>
                <a:lnTo>
                  <a:pt x="8859443" y="7237476"/>
                </a:lnTo>
                <a:lnTo>
                  <a:pt x="0" y="7237476"/>
                </a:lnTo>
                <a:lnTo>
                  <a:pt x="0" y="854532"/>
                </a:lnTo>
                <a:lnTo>
                  <a:pt x="1352" y="806041"/>
                </a:lnTo>
                <a:lnTo>
                  <a:pt x="5362" y="758259"/>
                </a:lnTo>
                <a:lnTo>
                  <a:pt x="11958" y="711260"/>
                </a:lnTo>
                <a:lnTo>
                  <a:pt x="21066" y="665114"/>
                </a:lnTo>
                <a:lnTo>
                  <a:pt x="32616" y="619894"/>
                </a:lnTo>
                <a:lnTo>
                  <a:pt x="46534" y="575673"/>
                </a:lnTo>
                <a:lnTo>
                  <a:pt x="62749" y="532521"/>
                </a:lnTo>
                <a:lnTo>
                  <a:pt x="81188" y="490513"/>
                </a:lnTo>
                <a:lnTo>
                  <a:pt x="101780" y="449719"/>
                </a:lnTo>
                <a:lnTo>
                  <a:pt x="124452" y="410211"/>
                </a:lnTo>
                <a:lnTo>
                  <a:pt x="149133" y="372063"/>
                </a:lnTo>
                <a:lnTo>
                  <a:pt x="175749" y="335346"/>
                </a:lnTo>
                <a:lnTo>
                  <a:pt x="204229" y="300131"/>
                </a:lnTo>
                <a:lnTo>
                  <a:pt x="234501" y="266493"/>
                </a:lnTo>
                <a:lnTo>
                  <a:pt x="266493" y="234501"/>
                </a:lnTo>
                <a:lnTo>
                  <a:pt x="300131" y="204229"/>
                </a:lnTo>
                <a:lnTo>
                  <a:pt x="335346" y="175749"/>
                </a:lnTo>
                <a:lnTo>
                  <a:pt x="372063" y="149133"/>
                </a:lnTo>
                <a:lnTo>
                  <a:pt x="410211" y="124452"/>
                </a:lnTo>
                <a:lnTo>
                  <a:pt x="449719" y="101780"/>
                </a:lnTo>
                <a:lnTo>
                  <a:pt x="490513" y="81188"/>
                </a:lnTo>
                <a:lnTo>
                  <a:pt x="532521" y="62749"/>
                </a:lnTo>
                <a:lnTo>
                  <a:pt x="575673" y="46534"/>
                </a:lnTo>
                <a:lnTo>
                  <a:pt x="619894" y="32616"/>
                </a:lnTo>
                <a:lnTo>
                  <a:pt x="665114" y="21066"/>
                </a:lnTo>
                <a:lnTo>
                  <a:pt x="711260" y="11958"/>
                </a:lnTo>
                <a:lnTo>
                  <a:pt x="758259" y="5362"/>
                </a:lnTo>
                <a:lnTo>
                  <a:pt x="806041" y="1352"/>
                </a:lnTo>
                <a:lnTo>
                  <a:pt x="854532" y="0"/>
                </a:lnTo>
                <a:close/>
              </a:path>
            </a:pathLst>
          </a:custGeom>
          <a:ln w="10668">
            <a:solidFill>
              <a:srgbClr val="898989"/>
            </a:solidFill>
          </a:ln>
        </p:spPr>
        <p:txBody>
          <a:bodyPr wrap="square" lIns="0" tIns="0" rIns="0" bIns="0" rtlCol="0"/>
          <a:lstStyle/>
          <a:p>
            <a:endParaRPr/>
          </a:p>
        </p:txBody>
      </p:sp>
      <p:sp>
        <p:nvSpPr>
          <p:cNvPr id="5" name="object 5"/>
          <p:cNvSpPr/>
          <p:nvPr/>
        </p:nvSpPr>
        <p:spPr>
          <a:xfrm>
            <a:off x="633983" y="1566672"/>
            <a:ext cx="8851392" cy="39624"/>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9668421" y="7165689"/>
            <a:ext cx="278765" cy="299720"/>
          </a:xfrm>
          <a:prstGeom prst="rect">
            <a:avLst/>
          </a:prstGeom>
        </p:spPr>
        <p:txBody>
          <a:bodyPr vert="horz" wrap="square" lIns="0" tIns="12700" rIns="0" bIns="0" rtlCol="0">
            <a:spAutoFit/>
          </a:bodyPr>
          <a:lstStyle/>
          <a:p>
            <a:pPr marL="12700">
              <a:lnSpc>
                <a:spcPct val="100000"/>
              </a:lnSpc>
              <a:spcBef>
                <a:spcPts val="100"/>
              </a:spcBef>
            </a:pPr>
            <a:r>
              <a:rPr sz="1800" b="1" spc="-15" dirty="0">
                <a:solidFill>
                  <a:srgbClr val="D9D4C7"/>
                </a:solidFill>
                <a:latin typeface="Arial"/>
                <a:cs typeface="Arial"/>
              </a:rPr>
              <a:t>28</a:t>
            </a:r>
            <a:endParaRPr sz="1800">
              <a:latin typeface="Arial"/>
              <a:cs typeface="Arial"/>
            </a:endParaRPr>
          </a:p>
        </p:txBody>
      </p:sp>
      <p:sp>
        <p:nvSpPr>
          <p:cNvPr id="7" name="object 7"/>
          <p:cNvSpPr txBox="1">
            <a:spLocks noGrp="1"/>
          </p:cNvSpPr>
          <p:nvPr>
            <p:ph type="title"/>
          </p:nvPr>
        </p:nvSpPr>
        <p:spPr>
          <a:xfrm>
            <a:off x="1096157" y="331571"/>
            <a:ext cx="7966709" cy="497840"/>
          </a:xfrm>
          <a:prstGeom prst="rect">
            <a:avLst/>
          </a:prstGeom>
        </p:spPr>
        <p:txBody>
          <a:bodyPr vert="horz" wrap="square" lIns="0" tIns="12065" rIns="0" bIns="0" rtlCol="0">
            <a:spAutoFit/>
          </a:bodyPr>
          <a:lstStyle/>
          <a:p>
            <a:pPr marL="12700">
              <a:lnSpc>
                <a:spcPct val="100000"/>
              </a:lnSpc>
              <a:spcBef>
                <a:spcPts val="95"/>
              </a:spcBef>
            </a:pPr>
            <a:r>
              <a:rPr sz="3100" b="0" spc="-10" dirty="0">
                <a:solidFill>
                  <a:srgbClr val="FFFF00"/>
                </a:solidFill>
                <a:latin typeface="Arial"/>
                <a:cs typeface="Arial"/>
              </a:rPr>
              <a:t>Physical </a:t>
            </a:r>
            <a:r>
              <a:rPr sz="3100" b="0" spc="-5" dirty="0">
                <a:solidFill>
                  <a:srgbClr val="FFFF00"/>
                </a:solidFill>
                <a:latin typeface="Arial"/>
                <a:cs typeface="Arial"/>
              </a:rPr>
              <a:t>Activity </a:t>
            </a:r>
            <a:r>
              <a:rPr sz="3100" b="0" spc="-10" dirty="0">
                <a:solidFill>
                  <a:srgbClr val="FFFF00"/>
                </a:solidFill>
                <a:latin typeface="Arial"/>
                <a:cs typeface="Arial"/>
              </a:rPr>
              <a:t>and </a:t>
            </a:r>
            <a:r>
              <a:rPr sz="3100" b="0" spc="-5" dirty="0">
                <a:solidFill>
                  <a:srgbClr val="FFFF00"/>
                </a:solidFill>
                <a:latin typeface="Arial"/>
                <a:cs typeface="Arial"/>
              </a:rPr>
              <a:t>Cardiorespiratory</a:t>
            </a:r>
            <a:r>
              <a:rPr sz="3100" b="0" spc="-60" dirty="0">
                <a:solidFill>
                  <a:srgbClr val="FFFF00"/>
                </a:solidFill>
                <a:latin typeface="Arial"/>
                <a:cs typeface="Arial"/>
              </a:rPr>
              <a:t> </a:t>
            </a:r>
            <a:r>
              <a:rPr sz="3100" b="0" spc="-10" dirty="0">
                <a:solidFill>
                  <a:srgbClr val="FFFF00"/>
                </a:solidFill>
                <a:latin typeface="Arial"/>
                <a:cs typeface="Arial"/>
              </a:rPr>
              <a:t>Health</a:t>
            </a:r>
            <a:endParaRPr sz="3100">
              <a:latin typeface="Arial"/>
              <a:cs typeface="Arial"/>
            </a:endParaRPr>
          </a:p>
        </p:txBody>
      </p:sp>
      <p:sp>
        <p:nvSpPr>
          <p:cNvPr id="8" name="object 8"/>
          <p:cNvSpPr/>
          <p:nvPr/>
        </p:nvSpPr>
        <p:spPr>
          <a:xfrm>
            <a:off x="502919" y="1260348"/>
            <a:ext cx="9157970" cy="4910455"/>
          </a:xfrm>
          <a:custGeom>
            <a:avLst/>
            <a:gdLst/>
            <a:ahLst/>
            <a:cxnLst/>
            <a:rect l="l" t="t" r="r" b="b"/>
            <a:pathLst>
              <a:path w="9157970" h="4910455">
                <a:moveTo>
                  <a:pt x="0" y="0"/>
                </a:moveTo>
                <a:lnTo>
                  <a:pt x="9157716" y="0"/>
                </a:lnTo>
                <a:lnTo>
                  <a:pt x="9157716" y="4910328"/>
                </a:lnTo>
                <a:lnTo>
                  <a:pt x="0" y="4910328"/>
                </a:lnTo>
                <a:lnTo>
                  <a:pt x="0" y="0"/>
                </a:lnTo>
                <a:close/>
              </a:path>
            </a:pathLst>
          </a:custGeom>
          <a:solidFill>
            <a:srgbClr val="FFFFFF"/>
          </a:solidFill>
        </p:spPr>
        <p:txBody>
          <a:bodyPr wrap="square" lIns="0" tIns="0" rIns="0" bIns="0" rtlCol="0"/>
          <a:lstStyle/>
          <a:p>
            <a:endParaRPr/>
          </a:p>
        </p:txBody>
      </p:sp>
      <p:sp>
        <p:nvSpPr>
          <p:cNvPr id="9" name="object 9"/>
          <p:cNvSpPr txBox="1"/>
          <p:nvPr/>
        </p:nvSpPr>
        <p:spPr>
          <a:xfrm>
            <a:off x="591332" y="1272260"/>
            <a:ext cx="8970010" cy="4805045"/>
          </a:xfrm>
          <a:prstGeom prst="rect">
            <a:avLst/>
          </a:prstGeom>
        </p:spPr>
        <p:txBody>
          <a:bodyPr vert="horz" wrap="square" lIns="0" tIns="35560" rIns="0" bIns="0" rtlCol="0">
            <a:spAutoFit/>
          </a:bodyPr>
          <a:lstStyle/>
          <a:p>
            <a:pPr marL="390525" marR="673100" indent="-61594">
              <a:lnSpc>
                <a:spcPts val="2020"/>
              </a:lnSpc>
              <a:spcBef>
                <a:spcPts val="280"/>
              </a:spcBef>
            </a:pPr>
            <a:r>
              <a:rPr sz="1800" b="1" i="1" spc="-5" dirty="0">
                <a:latin typeface="Arial"/>
                <a:cs typeface="Arial"/>
              </a:rPr>
              <a:t>What </a:t>
            </a:r>
            <a:r>
              <a:rPr sz="1800" b="1" i="1" dirty="0">
                <a:latin typeface="Arial"/>
                <a:cs typeface="Arial"/>
              </a:rPr>
              <a:t>is the </a:t>
            </a:r>
            <a:r>
              <a:rPr sz="1800" b="1" i="1" spc="-5" dirty="0">
                <a:latin typeface="Arial"/>
                <a:cs typeface="Arial"/>
              </a:rPr>
              <a:t>relation between physical activity and </a:t>
            </a:r>
            <a:r>
              <a:rPr sz="1800" b="1" i="1" spc="-10" dirty="0">
                <a:latin typeface="Arial"/>
                <a:cs typeface="Arial"/>
              </a:rPr>
              <a:t>cardiovascular disease  </a:t>
            </a:r>
            <a:r>
              <a:rPr sz="1800" b="1" i="1" spc="-5" dirty="0">
                <a:latin typeface="Arial"/>
                <a:cs typeface="Arial"/>
              </a:rPr>
              <a:t>morbidity and</a:t>
            </a:r>
            <a:r>
              <a:rPr sz="1800" b="1" i="1" spc="-20" dirty="0">
                <a:latin typeface="Arial"/>
                <a:cs typeface="Arial"/>
              </a:rPr>
              <a:t> </a:t>
            </a:r>
            <a:r>
              <a:rPr sz="1800" b="1" i="1" spc="-5" dirty="0">
                <a:latin typeface="Arial"/>
                <a:cs typeface="Arial"/>
              </a:rPr>
              <a:t>mortality?</a:t>
            </a:r>
            <a:endParaRPr sz="1800">
              <a:latin typeface="Arial"/>
              <a:cs typeface="Arial"/>
            </a:endParaRPr>
          </a:p>
          <a:p>
            <a:pPr>
              <a:lnSpc>
                <a:spcPct val="100000"/>
              </a:lnSpc>
              <a:spcBef>
                <a:spcPts val="30"/>
              </a:spcBef>
            </a:pPr>
            <a:endParaRPr sz="1550">
              <a:latin typeface="Times New Roman"/>
              <a:cs typeface="Times New Roman"/>
            </a:endParaRPr>
          </a:p>
          <a:p>
            <a:pPr marL="12700">
              <a:lnSpc>
                <a:spcPts val="2045"/>
              </a:lnSpc>
            </a:pPr>
            <a:r>
              <a:rPr sz="1800" b="1" spc="-5" dirty="0">
                <a:latin typeface="Arial"/>
                <a:cs typeface="Arial"/>
              </a:rPr>
              <a:t>Conclusions</a:t>
            </a:r>
            <a:endParaRPr sz="1800">
              <a:latin typeface="Arial"/>
              <a:cs typeface="Arial"/>
            </a:endParaRPr>
          </a:p>
          <a:p>
            <a:pPr marL="390525" marR="128905" indent="-377825">
              <a:lnSpc>
                <a:spcPct val="93100"/>
              </a:lnSpc>
              <a:spcBef>
                <a:spcPts val="85"/>
              </a:spcBef>
              <a:buClr>
                <a:srgbClr val="000000"/>
              </a:buClr>
              <a:buFont typeface="Wingdings"/>
              <a:buChar char=""/>
              <a:tabLst>
                <a:tab pos="390525" algn="l"/>
                <a:tab pos="391160" algn="l"/>
              </a:tabLst>
            </a:pPr>
            <a:r>
              <a:rPr sz="2400" spc="-5" dirty="0">
                <a:solidFill>
                  <a:srgbClr val="6B9F25"/>
                </a:solidFill>
                <a:latin typeface="Arial"/>
                <a:cs typeface="Arial"/>
              </a:rPr>
              <a:t>Data from prospective cohort studies and case-control studies  (1995-2007) support a strong and consistent inverse  association between level of physical activity and CHD or CVD  morbidity and</a:t>
            </a:r>
            <a:r>
              <a:rPr sz="2400" spc="15" dirty="0">
                <a:solidFill>
                  <a:srgbClr val="6B9F25"/>
                </a:solidFill>
                <a:latin typeface="Arial"/>
                <a:cs typeface="Arial"/>
              </a:rPr>
              <a:t> </a:t>
            </a:r>
            <a:r>
              <a:rPr sz="2400" spc="-20" dirty="0">
                <a:solidFill>
                  <a:srgbClr val="6B9F25"/>
                </a:solidFill>
                <a:latin typeface="Arial"/>
                <a:cs typeface="Arial"/>
              </a:rPr>
              <a:t>mortality.</a:t>
            </a:r>
            <a:endParaRPr sz="2400">
              <a:latin typeface="Arial"/>
              <a:cs typeface="Arial"/>
            </a:endParaRPr>
          </a:p>
          <a:p>
            <a:pPr>
              <a:lnSpc>
                <a:spcPct val="100000"/>
              </a:lnSpc>
              <a:spcBef>
                <a:spcPts val="30"/>
              </a:spcBef>
              <a:buFont typeface="Wingdings"/>
              <a:buChar char=""/>
            </a:pPr>
            <a:endParaRPr sz="2300">
              <a:latin typeface="Times New Roman"/>
              <a:cs typeface="Times New Roman"/>
            </a:endParaRPr>
          </a:p>
          <a:p>
            <a:pPr marL="390525" marR="5080" indent="-377825">
              <a:lnSpc>
                <a:spcPct val="93000"/>
              </a:lnSpc>
              <a:buClr>
                <a:srgbClr val="000000"/>
              </a:buClr>
              <a:buFont typeface="Wingdings"/>
              <a:buChar char=""/>
              <a:tabLst>
                <a:tab pos="390525" algn="l"/>
                <a:tab pos="391160" algn="l"/>
              </a:tabLst>
            </a:pPr>
            <a:r>
              <a:rPr sz="2400" spc="-5" dirty="0">
                <a:solidFill>
                  <a:srgbClr val="FF0000"/>
                </a:solidFill>
                <a:latin typeface="Arial"/>
                <a:cs typeface="Arial"/>
              </a:rPr>
              <a:t>Men and women who report moderate levels of physical activity  experience a 20% </a:t>
            </a:r>
            <a:r>
              <a:rPr sz="2400" dirty="0">
                <a:solidFill>
                  <a:srgbClr val="FF0000"/>
                </a:solidFill>
                <a:latin typeface="Arial"/>
                <a:cs typeface="Arial"/>
              </a:rPr>
              <a:t>- </a:t>
            </a:r>
            <a:r>
              <a:rPr sz="2400" spc="-5" dirty="0">
                <a:solidFill>
                  <a:srgbClr val="FF0000"/>
                </a:solidFill>
                <a:latin typeface="Arial"/>
                <a:cs typeface="Arial"/>
              </a:rPr>
              <a:t>25% lower risk than their least active  counterparts</a:t>
            </a:r>
            <a:r>
              <a:rPr sz="2400" spc="-5" dirty="0">
                <a:latin typeface="Arial"/>
                <a:cs typeface="Arial"/>
              </a:rPr>
              <a:t>, while those reporting higher levels of activity  experience a 30% </a:t>
            </a:r>
            <a:r>
              <a:rPr sz="2400" dirty="0">
                <a:latin typeface="Arial"/>
                <a:cs typeface="Arial"/>
              </a:rPr>
              <a:t>- </a:t>
            </a:r>
            <a:r>
              <a:rPr sz="2400" spc="-5" dirty="0">
                <a:latin typeface="Arial"/>
                <a:cs typeface="Arial"/>
              </a:rPr>
              <a:t>35% lower risk than the least active. Based  on 68 study groups in prospective cohort studies and case-  control studies with approximately 872,000</a:t>
            </a:r>
            <a:r>
              <a:rPr sz="2400" spc="95" dirty="0">
                <a:latin typeface="Arial"/>
                <a:cs typeface="Arial"/>
              </a:rPr>
              <a:t> </a:t>
            </a:r>
            <a:r>
              <a:rPr sz="2400" spc="-5" dirty="0">
                <a:latin typeface="Arial"/>
                <a:cs typeface="Arial"/>
              </a:rPr>
              <a:t>subjects.</a:t>
            </a:r>
            <a:endParaRPr sz="2400">
              <a:latin typeface="Arial"/>
              <a:cs typeface="Arial"/>
            </a:endParaRPr>
          </a:p>
        </p:txBody>
      </p:sp>
      <p:sp>
        <p:nvSpPr>
          <p:cNvPr id="10" name="object 10"/>
          <p:cNvSpPr/>
          <p:nvPr/>
        </p:nvSpPr>
        <p:spPr>
          <a:xfrm>
            <a:off x="421386" y="1093470"/>
            <a:ext cx="9156700" cy="0"/>
          </a:xfrm>
          <a:custGeom>
            <a:avLst/>
            <a:gdLst/>
            <a:ahLst/>
            <a:cxnLst/>
            <a:rect l="l" t="t" r="r" b="b"/>
            <a:pathLst>
              <a:path w="9156700">
                <a:moveTo>
                  <a:pt x="0" y="0"/>
                </a:moveTo>
                <a:lnTo>
                  <a:pt x="9156192" y="0"/>
                </a:lnTo>
              </a:path>
            </a:pathLst>
          </a:custGeom>
          <a:ln w="38100">
            <a:solidFill>
              <a:srgbClr val="FF0000"/>
            </a:solidFill>
          </a:ln>
        </p:spPr>
        <p:txBody>
          <a:bodyPr wrap="square" lIns="0" tIns="0" rIns="0" bIns="0" rtlCol="0"/>
          <a:lstStyle/>
          <a:p>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081260" cy="755904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81355" y="161542"/>
            <a:ext cx="9715500" cy="72390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82116" y="162306"/>
            <a:ext cx="9714230" cy="7237730"/>
          </a:xfrm>
          <a:custGeom>
            <a:avLst/>
            <a:gdLst/>
            <a:ahLst/>
            <a:cxnLst/>
            <a:rect l="l" t="t" r="r" b="b"/>
            <a:pathLst>
              <a:path w="9714230" h="7237730">
                <a:moveTo>
                  <a:pt x="854532" y="0"/>
                </a:moveTo>
                <a:lnTo>
                  <a:pt x="9713976" y="0"/>
                </a:lnTo>
                <a:lnTo>
                  <a:pt x="9713976" y="6382943"/>
                </a:lnTo>
                <a:lnTo>
                  <a:pt x="9712623" y="6431434"/>
                </a:lnTo>
                <a:lnTo>
                  <a:pt x="9708613" y="6479216"/>
                </a:lnTo>
                <a:lnTo>
                  <a:pt x="9702017" y="6526215"/>
                </a:lnTo>
                <a:lnTo>
                  <a:pt x="9692909" y="6572361"/>
                </a:lnTo>
                <a:lnTo>
                  <a:pt x="9681359" y="6617581"/>
                </a:lnTo>
                <a:lnTo>
                  <a:pt x="9667441" y="6661802"/>
                </a:lnTo>
                <a:lnTo>
                  <a:pt x="9651226" y="6704954"/>
                </a:lnTo>
                <a:lnTo>
                  <a:pt x="9632787" y="6746962"/>
                </a:lnTo>
                <a:lnTo>
                  <a:pt x="9612195" y="6787756"/>
                </a:lnTo>
                <a:lnTo>
                  <a:pt x="9589523" y="6827264"/>
                </a:lnTo>
                <a:lnTo>
                  <a:pt x="9564842" y="6865412"/>
                </a:lnTo>
                <a:lnTo>
                  <a:pt x="9538226" y="6902129"/>
                </a:lnTo>
                <a:lnTo>
                  <a:pt x="9509746" y="6937344"/>
                </a:lnTo>
                <a:lnTo>
                  <a:pt x="9479474" y="6970982"/>
                </a:lnTo>
                <a:lnTo>
                  <a:pt x="9447482" y="7002974"/>
                </a:lnTo>
                <a:lnTo>
                  <a:pt x="9413844" y="7033246"/>
                </a:lnTo>
                <a:lnTo>
                  <a:pt x="9378629" y="7061726"/>
                </a:lnTo>
                <a:lnTo>
                  <a:pt x="9341912" y="7088342"/>
                </a:lnTo>
                <a:lnTo>
                  <a:pt x="9303764" y="7113023"/>
                </a:lnTo>
                <a:lnTo>
                  <a:pt x="9264256" y="7135695"/>
                </a:lnTo>
                <a:lnTo>
                  <a:pt x="9223462" y="7156287"/>
                </a:lnTo>
                <a:lnTo>
                  <a:pt x="9181454" y="7174726"/>
                </a:lnTo>
                <a:lnTo>
                  <a:pt x="9138302" y="7190941"/>
                </a:lnTo>
                <a:lnTo>
                  <a:pt x="9094081" y="7204859"/>
                </a:lnTo>
                <a:lnTo>
                  <a:pt x="9048861" y="7216409"/>
                </a:lnTo>
                <a:lnTo>
                  <a:pt x="9002715" y="7225517"/>
                </a:lnTo>
                <a:lnTo>
                  <a:pt x="8955716" y="7232113"/>
                </a:lnTo>
                <a:lnTo>
                  <a:pt x="8907934" y="7236123"/>
                </a:lnTo>
                <a:lnTo>
                  <a:pt x="8859443" y="7237476"/>
                </a:lnTo>
                <a:lnTo>
                  <a:pt x="0" y="7237476"/>
                </a:lnTo>
                <a:lnTo>
                  <a:pt x="0" y="854532"/>
                </a:lnTo>
                <a:lnTo>
                  <a:pt x="1352" y="806041"/>
                </a:lnTo>
                <a:lnTo>
                  <a:pt x="5362" y="758259"/>
                </a:lnTo>
                <a:lnTo>
                  <a:pt x="11958" y="711260"/>
                </a:lnTo>
                <a:lnTo>
                  <a:pt x="21066" y="665114"/>
                </a:lnTo>
                <a:lnTo>
                  <a:pt x="32616" y="619894"/>
                </a:lnTo>
                <a:lnTo>
                  <a:pt x="46534" y="575673"/>
                </a:lnTo>
                <a:lnTo>
                  <a:pt x="62749" y="532521"/>
                </a:lnTo>
                <a:lnTo>
                  <a:pt x="81188" y="490513"/>
                </a:lnTo>
                <a:lnTo>
                  <a:pt x="101780" y="449719"/>
                </a:lnTo>
                <a:lnTo>
                  <a:pt x="124452" y="410211"/>
                </a:lnTo>
                <a:lnTo>
                  <a:pt x="149133" y="372063"/>
                </a:lnTo>
                <a:lnTo>
                  <a:pt x="175749" y="335346"/>
                </a:lnTo>
                <a:lnTo>
                  <a:pt x="204229" y="300131"/>
                </a:lnTo>
                <a:lnTo>
                  <a:pt x="234501" y="266493"/>
                </a:lnTo>
                <a:lnTo>
                  <a:pt x="266493" y="234501"/>
                </a:lnTo>
                <a:lnTo>
                  <a:pt x="300131" y="204229"/>
                </a:lnTo>
                <a:lnTo>
                  <a:pt x="335346" y="175749"/>
                </a:lnTo>
                <a:lnTo>
                  <a:pt x="372063" y="149133"/>
                </a:lnTo>
                <a:lnTo>
                  <a:pt x="410211" y="124452"/>
                </a:lnTo>
                <a:lnTo>
                  <a:pt x="449719" y="101780"/>
                </a:lnTo>
                <a:lnTo>
                  <a:pt x="490513" y="81188"/>
                </a:lnTo>
                <a:lnTo>
                  <a:pt x="532521" y="62749"/>
                </a:lnTo>
                <a:lnTo>
                  <a:pt x="575673" y="46534"/>
                </a:lnTo>
                <a:lnTo>
                  <a:pt x="619894" y="32616"/>
                </a:lnTo>
                <a:lnTo>
                  <a:pt x="665114" y="21066"/>
                </a:lnTo>
                <a:lnTo>
                  <a:pt x="711260" y="11958"/>
                </a:lnTo>
                <a:lnTo>
                  <a:pt x="758259" y="5362"/>
                </a:lnTo>
                <a:lnTo>
                  <a:pt x="806041" y="1352"/>
                </a:lnTo>
                <a:lnTo>
                  <a:pt x="854532" y="0"/>
                </a:lnTo>
                <a:close/>
              </a:path>
            </a:pathLst>
          </a:custGeom>
          <a:ln w="10668">
            <a:solidFill>
              <a:srgbClr val="898989"/>
            </a:solidFill>
          </a:ln>
        </p:spPr>
        <p:txBody>
          <a:bodyPr wrap="square" lIns="0" tIns="0" rIns="0" bIns="0" rtlCol="0"/>
          <a:lstStyle/>
          <a:p>
            <a:endParaRPr/>
          </a:p>
        </p:txBody>
      </p:sp>
      <p:sp>
        <p:nvSpPr>
          <p:cNvPr id="5" name="object 5"/>
          <p:cNvSpPr/>
          <p:nvPr/>
        </p:nvSpPr>
        <p:spPr>
          <a:xfrm>
            <a:off x="633983" y="1566672"/>
            <a:ext cx="8851392" cy="3962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49223" y="1574292"/>
            <a:ext cx="8821420" cy="0"/>
          </a:xfrm>
          <a:custGeom>
            <a:avLst/>
            <a:gdLst/>
            <a:ahLst/>
            <a:cxnLst/>
            <a:rect l="l" t="t" r="r" b="b"/>
            <a:pathLst>
              <a:path w="8821420">
                <a:moveTo>
                  <a:pt x="0" y="0"/>
                </a:moveTo>
                <a:lnTo>
                  <a:pt x="8820912" y="0"/>
                </a:lnTo>
              </a:path>
            </a:pathLst>
          </a:custGeom>
          <a:ln w="9144">
            <a:solidFill>
              <a:srgbClr val="F07F09"/>
            </a:solidFill>
          </a:ln>
        </p:spPr>
        <p:txBody>
          <a:bodyPr wrap="square" lIns="0" tIns="0" rIns="0" bIns="0" rtlCol="0"/>
          <a:lstStyle/>
          <a:p>
            <a:endParaRPr/>
          </a:p>
        </p:txBody>
      </p:sp>
      <p:sp>
        <p:nvSpPr>
          <p:cNvPr id="7" name="object 7"/>
          <p:cNvSpPr txBox="1">
            <a:spLocks noGrp="1"/>
          </p:cNvSpPr>
          <p:nvPr>
            <p:ph type="title"/>
          </p:nvPr>
        </p:nvSpPr>
        <p:spPr>
          <a:xfrm>
            <a:off x="1264437" y="193459"/>
            <a:ext cx="7966709" cy="497840"/>
          </a:xfrm>
          <a:prstGeom prst="rect">
            <a:avLst/>
          </a:prstGeom>
        </p:spPr>
        <p:txBody>
          <a:bodyPr vert="horz" wrap="square" lIns="0" tIns="12065" rIns="0" bIns="0" rtlCol="0">
            <a:spAutoFit/>
          </a:bodyPr>
          <a:lstStyle/>
          <a:p>
            <a:pPr marL="12700">
              <a:lnSpc>
                <a:spcPct val="100000"/>
              </a:lnSpc>
              <a:spcBef>
                <a:spcPts val="95"/>
              </a:spcBef>
            </a:pPr>
            <a:r>
              <a:rPr sz="3100" b="0" spc="-10" dirty="0">
                <a:solidFill>
                  <a:srgbClr val="000000"/>
                </a:solidFill>
                <a:latin typeface="Arial"/>
                <a:cs typeface="Arial"/>
              </a:rPr>
              <a:t>Physical </a:t>
            </a:r>
            <a:r>
              <a:rPr sz="3100" b="0" spc="-5" dirty="0">
                <a:solidFill>
                  <a:srgbClr val="000000"/>
                </a:solidFill>
                <a:latin typeface="Arial"/>
                <a:cs typeface="Arial"/>
              </a:rPr>
              <a:t>Activity </a:t>
            </a:r>
            <a:r>
              <a:rPr sz="3100" b="0" spc="-10" dirty="0">
                <a:solidFill>
                  <a:srgbClr val="000000"/>
                </a:solidFill>
                <a:latin typeface="Arial"/>
                <a:cs typeface="Arial"/>
              </a:rPr>
              <a:t>and </a:t>
            </a:r>
            <a:r>
              <a:rPr sz="3100" b="0" spc="-5" dirty="0">
                <a:solidFill>
                  <a:srgbClr val="000000"/>
                </a:solidFill>
                <a:latin typeface="Arial"/>
                <a:cs typeface="Arial"/>
              </a:rPr>
              <a:t>Cardiorespiratory</a:t>
            </a:r>
            <a:r>
              <a:rPr sz="3100" b="0" spc="-60" dirty="0">
                <a:solidFill>
                  <a:srgbClr val="000000"/>
                </a:solidFill>
                <a:latin typeface="Arial"/>
                <a:cs typeface="Arial"/>
              </a:rPr>
              <a:t> </a:t>
            </a:r>
            <a:r>
              <a:rPr sz="3100" b="0" spc="-10" dirty="0">
                <a:solidFill>
                  <a:srgbClr val="000000"/>
                </a:solidFill>
                <a:latin typeface="Arial"/>
                <a:cs typeface="Arial"/>
              </a:rPr>
              <a:t>Health</a:t>
            </a:r>
            <a:endParaRPr sz="3100">
              <a:latin typeface="Arial"/>
              <a:cs typeface="Arial"/>
            </a:endParaRPr>
          </a:p>
        </p:txBody>
      </p:sp>
      <p:sp>
        <p:nvSpPr>
          <p:cNvPr id="8" name="object 8"/>
          <p:cNvSpPr/>
          <p:nvPr/>
        </p:nvSpPr>
        <p:spPr>
          <a:xfrm>
            <a:off x="420623" y="2016252"/>
            <a:ext cx="9156192" cy="5297424"/>
          </a:xfrm>
          <a:prstGeom prst="rect">
            <a:avLst/>
          </a:prstGeom>
          <a:blipFill>
            <a:blip r:embed="rId5" cstate="print"/>
            <a:stretch>
              <a:fillRect/>
            </a:stretch>
          </a:blipFill>
        </p:spPr>
        <p:txBody>
          <a:bodyPr wrap="square" lIns="0" tIns="0" rIns="0" bIns="0" rtlCol="0"/>
          <a:lstStyle/>
          <a:p>
            <a:endParaRPr/>
          </a:p>
        </p:txBody>
      </p:sp>
      <p:sp>
        <p:nvSpPr>
          <p:cNvPr id="9" name="object 9"/>
          <p:cNvSpPr txBox="1"/>
          <p:nvPr/>
        </p:nvSpPr>
        <p:spPr>
          <a:xfrm>
            <a:off x="508782" y="2027910"/>
            <a:ext cx="9438005" cy="5437505"/>
          </a:xfrm>
          <a:prstGeom prst="rect">
            <a:avLst/>
          </a:prstGeom>
        </p:spPr>
        <p:txBody>
          <a:bodyPr vert="horz" wrap="square" lIns="0" tIns="12700" rIns="0" bIns="0" rtlCol="0">
            <a:spAutoFit/>
          </a:bodyPr>
          <a:lstStyle/>
          <a:p>
            <a:pPr marL="12700">
              <a:lnSpc>
                <a:spcPts val="2060"/>
              </a:lnSpc>
              <a:spcBef>
                <a:spcPts val="100"/>
              </a:spcBef>
            </a:pPr>
            <a:r>
              <a:rPr sz="1800" b="1" spc="-5" dirty="0">
                <a:latin typeface="Arial"/>
                <a:cs typeface="Arial"/>
              </a:rPr>
              <a:t>Conclusion</a:t>
            </a:r>
            <a:endParaRPr sz="1800">
              <a:latin typeface="Arial"/>
              <a:cs typeface="Arial"/>
            </a:endParaRPr>
          </a:p>
          <a:p>
            <a:pPr marL="332740" marR="473709" indent="-320040">
              <a:lnSpc>
                <a:spcPct val="93000"/>
              </a:lnSpc>
              <a:spcBef>
                <a:spcPts val="90"/>
              </a:spcBef>
              <a:buFont typeface="Wingdings"/>
              <a:buChar char=""/>
              <a:tabLst>
                <a:tab pos="413384" algn="l"/>
                <a:tab pos="414020" algn="l"/>
              </a:tabLst>
            </a:pPr>
            <a:r>
              <a:rPr sz="2300" dirty="0">
                <a:latin typeface="Arial"/>
                <a:cs typeface="Arial"/>
              </a:rPr>
              <a:t>Much of the data since 1995 has been on </a:t>
            </a:r>
            <a:r>
              <a:rPr sz="2300" spc="-85" dirty="0">
                <a:latin typeface="Arial"/>
                <a:cs typeface="Arial"/>
              </a:rPr>
              <a:t>LTPA </a:t>
            </a:r>
            <a:r>
              <a:rPr sz="2300" dirty="0">
                <a:latin typeface="Arial"/>
                <a:cs typeface="Arial"/>
              </a:rPr>
              <a:t>with some data</a:t>
            </a:r>
            <a:r>
              <a:rPr sz="2300" spc="-400" dirty="0">
                <a:latin typeface="Arial"/>
                <a:cs typeface="Arial"/>
              </a:rPr>
              <a:t> </a:t>
            </a:r>
            <a:r>
              <a:rPr sz="2300" dirty="0">
                <a:latin typeface="Arial"/>
                <a:cs typeface="Arial"/>
              </a:rPr>
              <a:t>on  </a:t>
            </a:r>
            <a:r>
              <a:rPr sz="2300" spc="-45" dirty="0">
                <a:latin typeface="Arial"/>
                <a:cs typeface="Arial"/>
              </a:rPr>
              <a:t>TPA, </a:t>
            </a:r>
            <a:r>
              <a:rPr sz="2300" spc="-5" dirty="0">
                <a:latin typeface="Arial"/>
                <a:cs typeface="Arial"/>
              </a:rPr>
              <a:t>occupational </a:t>
            </a:r>
            <a:r>
              <a:rPr sz="2300" dirty="0">
                <a:latin typeface="Arial"/>
                <a:cs typeface="Arial"/>
              </a:rPr>
              <a:t>work and commuting. Most dose response data  are based on amount of </a:t>
            </a:r>
            <a:r>
              <a:rPr sz="2300" spc="-5" dirty="0">
                <a:latin typeface="Arial"/>
                <a:cs typeface="Arial"/>
              </a:rPr>
              <a:t>activity </a:t>
            </a:r>
            <a:r>
              <a:rPr sz="2300" dirty="0">
                <a:latin typeface="Arial"/>
                <a:cs typeface="Arial"/>
              </a:rPr>
              <a:t>performed per day or week with  limited data on </a:t>
            </a:r>
            <a:r>
              <a:rPr sz="2300" spc="-5" dirty="0">
                <a:latin typeface="Arial"/>
                <a:cs typeface="Arial"/>
              </a:rPr>
              <a:t>activity </a:t>
            </a:r>
            <a:r>
              <a:rPr sz="2300" spc="-20" dirty="0">
                <a:latin typeface="Arial"/>
                <a:cs typeface="Arial"/>
              </a:rPr>
              <a:t>intensity. </a:t>
            </a:r>
            <a:r>
              <a:rPr sz="2300" dirty="0">
                <a:latin typeface="Arial"/>
                <a:cs typeface="Arial"/>
              </a:rPr>
              <a:t>Use of a </a:t>
            </a:r>
            <a:r>
              <a:rPr sz="2300" spc="-5" dirty="0">
                <a:latin typeface="Arial"/>
                <a:cs typeface="Arial"/>
              </a:rPr>
              <a:t>variety </a:t>
            </a:r>
            <a:r>
              <a:rPr sz="2300" dirty="0">
                <a:latin typeface="Arial"/>
                <a:cs typeface="Arial"/>
              </a:rPr>
              <a:t>of measures  makes merging of data across studies </a:t>
            </a:r>
            <a:r>
              <a:rPr sz="2300" spc="-5" dirty="0">
                <a:latin typeface="Arial"/>
                <a:cs typeface="Arial"/>
              </a:rPr>
              <a:t>difficult. </a:t>
            </a:r>
            <a:r>
              <a:rPr sz="2300" dirty="0">
                <a:latin typeface="Arial"/>
                <a:cs typeface="Arial"/>
              </a:rPr>
              <a:t>Of 33 studies  </a:t>
            </a:r>
            <a:r>
              <a:rPr sz="2300" spc="-5" dirty="0">
                <a:latin typeface="Arial"/>
                <a:cs typeface="Arial"/>
              </a:rPr>
              <a:t>reporting </a:t>
            </a:r>
            <a:r>
              <a:rPr sz="2300" dirty="0">
                <a:latin typeface="Arial"/>
                <a:cs typeface="Arial"/>
              </a:rPr>
              <a:t>analysis </a:t>
            </a:r>
            <a:r>
              <a:rPr sz="2300" spc="-5" dirty="0">
                <a:latin typeface="Arial"/>
                <a:cs typeface="Arial"/>
              </a:rPr>
              <a:t>for </a:t>
            </a:r>
            <a:r>
              <a:rPr sz="2300" dirty="0">
                <a:latin typeface="Arial"/>
                <a:cs typeface="Arial"/>
              </a:rPr>
              <a:t>significance of dose response, 21 (64%)  were significant (p </a:t>
            </a:r>
            <a:r>
              <a:rPr sz="2300" spc="-5" dirty="0">
                <a:latin typeface="Arial"/>
                <a:cs typeface="Arial"/>
              </a:rPr>
              <a:t>for </a:t>
            </a:r>
            <a:r>
              <a:rPr sz="2300" dirty="0">
                <a:latin typeface="Arial"/>
                <a:cs typeface="Arial"/>
              </a:rPr>
              <a:t>trend</a:t>
            </a:r>
            <a:r>
              <a:rPr sz="2300" spc="-145" dirty="0">
                <a:latin typeface="Arial"/>
                <a:cs typeface="Arial"/>
              </a:rPr>
              <a:t> </a:t>
            </a:r>
            <a:r>
              <a:rPr sz="2300" dirty="0">
                <a:latin typeface="Arial"/>
                <a:cs typeface="Arial"/>
              </a:rPr>
              <a:t>&lt;0.05).</a:t>
            </a:r>
            <a:endParaRPr sz="2300">
              <a:latin typeface="Arial"/>
              <a:cs typeface="Arial"/>
            </a:endParaRPr>
          </a:p>
          <a:p>
            <a:pPr>
              <a:lnSpc>
                <a:spcPct val="100000"/>
              </a:lnSpc>
              <a:spcBef>
                <a:spcPts val="20"/>
              </a:spcBef>
              <a:buFont typeface="Wingdings"/>
              <a:buChar char=""/>
            </a:pPr>
            <a:endParaRPr sz="2050">
              <a:latin typeface="Times New Roman"/>
              <a:cs typeface="Times New Roman"/>
            </a:endParaRPr>
          </a:p>
          <a:p>
            <a:pPr marL="332740" indent="-320040">
              <a:lnSpc>
                <a:spcPts val="2665"/>
              </a:lnSpc>
              <a:buClr>
                <a:srgbClr val="000000"/>
              </a:buClr>
              <a:buFont typeface="Wingdings"/>
              <a:buChar char=""/>
              <a:tabLst>
                <a:tab pos="333375" algn="l"/>
              </a:tabLst>
            </a:pPr>
            <a:r>
              <a:rPr sz="2300" dirty="0">
                <a:solidFill>
                  <a:srgbClr val="FF0000"/>
                </a:solidFill>
                <a:latin typeface="Arial"/>
                <a:cs typeface="Arial"/>
              </a:rPr>
              <a:t>The data are quite consistent in showing a significant </a:t>
            </a:r>
            <a:r>
              <a:rPr sz="2300" spc="-5" dirty="0">
                <a:solidFill>
                  <a:srgbClr val="FF0000"/>
                </a:solidFill>
                <a:latin typeface="Arial"/>
                <a:cs typeface="Arial"/>
              </a:rPr>
              <a:t>benefit</a:t>
            </a:r>
            <a:r>
              <a:rPr sz="2300" spc="-310" dirty="0">
                <a:solidFill>
                  <a:srgbClr val="FF0000"/>
                </a:solidFill>
                <a:latin typeface="Arial"/>
                <a:cs typeface="Arial"/>
              </a:rPr>
              <a:t> </a:t>
            </a:r>
            <a:r>
              <a:rPr sz="2300" dirty="0">
                <a:solidFill>
                  <a:srgbClr val="FF0000"/>
                </a:solidFill>
                <a:latin typeface="Arial"/>
                <a:cs typeface="Arial"/>
              </a:rPr>
              <a:t>with</a:t>
            </a:r>
            <a:endParaRPr sz="2300">
              <a:latin typeface="Arial"/>
              <a:cs typeface="Arial"/>
            </a:endParaRPr>
          </a:p>
          <a:p>
            <a:pPr marL="332740" marR="490220">
              <a:lnSpc>
                <a:spcPts val="2570"/>
              </a:lnSpc>
              <a:spcBef>
                <a:spcPts val="150"/>
              </a:spcBef>
              <a:tabLst>
                <a:tab pos="5561330" algn="l"/>
              </a:tabLst>
            </a:pPr>
            <a:r>
              <a:rPr sz="2300" spc="-5" dirty="0">
                <a:solidFill>
                  <a:srgbClr val="FF0000"/>
                </a:solidFill>
                <a:latin typeface="Arial"/>
                <a:cs typeface="Arial"/>
              </a:rPr>
              <a:t>≥2.0 </a:t>
            </a:r>
            <a:r>
              <a:rPr sz="2300" dirty="0">
                <a:solidFill>
                  <a:srgbClr val="FF0000"/>
                </a:solidFill>
                <a:latin typeface="Arial"/>
                <a:cs typeface="Arial"/>
              </a:rPr>
              <a:t>hrs/week or 5-10 </a:t>
            </a:r>
            <a:r>
              <a:rPr sz="2300" spc="-10" dirty="0">
                <a:solidFill>
                  <a:srgbClr val="FF0000"/>
                </a:solidFill>
                <a:latin typeface="Arial"/>
                <a:cs typeface="Arial"/>
              </a:rPr>
              <a:t>MET-hrs/week </a:t>
            </a:r>
            <a:r>
              <a:rPr sz="2300" dirty="0">
                <a:solidFill>
                  <a:srgbClr val="FF0000"/>
                </a:solidFill>
                <a:latin typeface="Arial"/>
                <a:cs typeface="Arial"/>
              </a:rPr>
              <a:t>of moderate intensity </a:t>
            </a:r>
            <a:r>
              <a:rPr sz="2300" spc="-25" dirty="0">
                <a:solidFill>
                  <a:srgbClr val="FF0000"/>
                </a:solidFill>
                <a:latin typeface="Arial"/>
                <a:cs typeface="Arial"/>
              </a:rPr>
              <a:t>activity.  </a:t>
            </a:r>
            <a:r>
              <a:rPr sz="2300" dirty="0">
                <a:solidFill>
                  <a:srgbClr val="FF0000"/>
                </a:solidFill>
                <a:latin typeface="Arial"/>
                <a:cs typeface="Arial"/>
              </a:rPr>
              <a:t>Lower </a:t>
            </a:r>
            <a:r>
              <a:rPr sz="2300" spc="-5" dirty="0">
                <a:solidFill>
                  <a:srgbClr val="FF0000"/>
                </a:solidFill>
                <a:latin typeface="Arial"/>
                <a:cs typeface="Arial"/>
              </a:rPr>
              <a:t>amounts </a:t>
            </a:r>
            <a:r>
              <a:rPr sz="2300" dirty="0">
                <a:solidFill>
                  <a:srgbClr val="FF0000"/>
                </a:solidFill>
                <a:latin typeface="Arial"/>
                <a:cs typeface="Arial"/>
              </a:rPr>
              <a:t>of </a:t>
            </a:r>
            <a:r>
              <a:rPr sz="2300" spc="-5" dirty="0">
                <a:solidFill>
                  <a:srgbClr val="FF0000"/>
                </a:solidFill>
                <a:latin typeface="Arial"/>
                <a:cs typeface="Arial"/>
              </a:rPr>
              <a:t>activity frequently </a:t>
            </a:r>
            <a:r>
              <a:rPr sz="2300" dirty="0">
                <a:solidFill>
                  <a:srgbClr val="FF0000"/>
                </a:solidFill>
                <a:latin typeface="Arial"/>
                <a:cs typeface="Arial"/>
              </a:rPr>
              <a:t>show some benefit,</a:t>
            </a:r>
            <a:r>
              <a:rPr sz="2300" spc="-185" dirty="0">
                <a:solidFill>
                  <a:srgbClr val="FF0000"/>
                </a:solidFill>
                <a:latin typeface="Arial"/>
                <a:cs typeface="Arial"/>
              </a:rPr>
              <a:t> </a:t>
            </a:r>
            <a:r>
              <a:rPr sz="2300" dirty="0">
                <a:solidFill>
                  <a:srgbClr val="FF0000"/>
                </a:solidFill>
                <a:latin typeface="Arial"/>
                <a:cs typeface="Arial"/>
              </a:rPr>
              <a:t>especially  when the </a:t>
            </a:r>
            <a:r>
              <a:rPr sz="2300" spc="-5" dirty="0">
                <a:solidFill>
                  <a:srgbClr val="FF0000"/>
                </a:solidFill>
                <a:latin typeface="Arial"/>
                <a:cs typeface="Arial"/>
              </a:rPr>
              <a:t>comparison </a:t>
            </a:r>
            <a:r>
              <a:rPr sz="2300" dirty="0">
                <a:solidFill>
                  <a:srgbClr val="FF0000"/>
                </a:solidFill>
                <a:latin typeface="Arial"/>
                <a:cs typeface="Arial"/>
              </a:rPr>
              <a:t>group is </a:t>
            </a:r>
            <a:r>
              <a:rPr sz="2300" spc="-5" dirty="0">
                <a:solidFill>
                  <a:srgbClr val="FF0000"/>
                </a:solidFill>
                <a:latin typeface="Arial"/>
                <a:cs typeface="Arial"/>
              </a:rPr>
              <a:t>very inactive. </a:t>
            </a:r>
            <a:r>
              <a:rPr sz="2300" dirty="0">
                <a:solidFill>
                  <a:srgbClr val="FF0000"/>
                </a:solidFill>
                <a:latin typeface="Arial"/>
                <a:cs typeface="Arial"/>
              </a:rPr>
              <a:t>Greater benefit is  associated with higher </a:t>
            </a:r>
            <a:r>
              <a:rPr sz="2300" spc="-5" dirty="0">
                <a:solidFill>
                  <a:srgbClr val="FF0000"/>
                </a:solidFill>
                <a:latin typeface="Arial"/>
                <a:cs typeface="Arial"/>
              </a:rPr>
              <a:t>levels</a:t>
            </a:r>
            <a:r>
              <a:rPr sz="2300" spc="-75" dirty="0">
                <a:solidFill>
                  <a:srgbClr val="FF0000"/>
                </a:solidFill>
                <a:latin typeface="Arial"/>
                <a:cs typeface="Arial"/>
              </a:rPr>
              <a:t> </a:t>
            </a:r>
            <a:r>
              <a:rPr sz="2300" dirty="0">
                <a:solidFill>
                  <a:srgbClr val="FF0000"/>
                </a:solidFill>
                <a:latin typeface="Arial"/>
                <a:cs typeface="Arial"/>
              </a:rPr>
              <a:t>of</a:t>
            </a:r>
            <a:r>
              <a:rPr sz="2300" spc="-10" dirty="0">
                <a:solidFill>
                  <a:srgbClr val="FF0000"/>
                </a:solidFill>
                <a:latin typeface="Arial"/>
                <a:cs typeface="Arial"/>
              </a:rPr>
              <a:t> </a:t>
            </a:r>
            <a:r>
              <a:rPr sz="2300" spc="-25" dirty="0">
                <a:solidFill>
                  <a:srgbClr val="FF0000"/>
                </a:solidFill>
                <a:latin typeface="Arial"/>
                <a:cs typeface="Arial"/>
              </a:rPr>
              <a:t>activity.	</a:t>
            </a:r>
            <a:r>
              <a:rPr sz="2300" spc="-5" dirty="0">
                <a:solidFill>
                  <a:srgbClr val="FF0000"/>
                </a:solidFill>
                <a:latin typeface="Arial"/>
                <a:cs typeface="Arial"/>
              </a:rPr>
              <a:t>Substantial amounts </a:t>
            </a:r>
            <a:r>
              <a:rPr sz="2300" dirty="0">
                <a:solidFill>
                  <a:srgbClr val="FF0000"/>
                </a:solidFill>
                <a:latin typeface="Arial"/>
                <a:cs typeface="Arial"/>
              </a:rPr>
              <a:t>of  </a:t>
            </a:r>
            <a:r>
              <a:rPr sz="2300" spc="-5" dirty="0">
                <a:solidFill>
                  <a:srgbClr val="FF0000"/>
                </a:solidFill>
                <a:latin typeface="Arial"/>
                <a:cs typeface="Arial"/>
              </a:rPr>
              <a:t>inactivity </a:t>
            </a:r>
            <a:r>
              <a:rPr sz="2300" dirty="0">
                <a:solidFill>
                  <a:srgbClr val="FF0000"/>
                </a:solidFill>
                <a:latin typeface="Arial"/>
                <a:cs typeface="Arial"/>
              </a:rPr>
              <a:t>(lying, sitting, standing quietly) are associated with a  major increase in</a:t>
            </a:r>
            <a:r>
              <a:rPr sz="2300" spc="-110" dirty="0">
                <a:solidFill>
                  <a:srgbClr val="FF0000"/>
                </a:solidFill>
                <a:latin typeface="Arial"/>
                <a:cs typeface="Arial"/>
              </a:rPr>
              <a:t> </a:t>
            </a:r>
            <a:r>
              <a:rPr sz="2300" dirty="0">
                <a:solidFill>
                  <a:srgbClr val="FF0000"/>
                </a:solidFill>
                <a:latin typeface="Arial"/>
                <a:cs typeface="Arial"/>
              </a:rPr>
              <a:t>risk.</a:t>
            </a:r>
            <a:endParaRPr sz="2300">
              <a:latin typeface="Arial"/>
              <a:cs typeface="Arial"/>
            </a:endParaRPr>
          </a:p>
          <a:p>
            <a:pPr marR="5080" algn="r">
              <a:lnSpc>
                <a:spcPts val="1885"/>
              </a:lnSpc>
            </a:pPr>
            <a:r>
              <a:rPr sz="1800" b="1" spc="-15" dirty="0">
                <a:solidFill>
                  <a:srgbClr val="D9D4C7"/>
                </a:solidFill>
                <a:latin typeface="Arial"/>
                <a:cs typeface="Arial"/>
              </a:rPr>
              <a:t>29</a:t>
            </a:r>
            <a:endParaRPr sz="1800">
              <a:latin typeface="Arial"/>
              <a:cs typeface="Arial"/>
            </a:endParaRPr>
          </a:p>
        </p:txBody>
      </p:sp>
      <p:sp>
        <p:nvSpPr>
          <p:cNvPr id="10" name="object 10"/>
          <p:cNvSpPr txBox="1"/>
          <p:nvPr/>
        </p:nvSpPr>
        <p:spPr>
          <a:xfrm>
            <a:off x="843743" y="1103985"/>
            <a:ext cx="6894830" cy="556260"/>
          </a:xfrm>
          <a:prstGeom prst="rect">
            <a:avLst/>
          </a:prstGeom>
        </p:spPr>
        <p:txBody>
          <a:bodyPr vert="horz" wrap="square" lIns="0" tIns="35560" rIns="0" bIns="0" rtlCol="0">
            <a:spAutoFit/>
          </a:bodyPr>
          <a:lstStyle/>
          <a:p>
            <a:pPr marL="12700" marR="5080">
              <a:lnSpc>
                <a:spcPts val="2020"/>
              </a:lnSpc>
              <a:spcBef>
                <a:spcPts val="280"/>
              </a:spcBef>
            </a:pPr>
            <a:r>
              <a:rPr sz="1800" b="1" i="1" spc="-5" dirty="0">
                <a:solidFill>
                  <a:srgbClr val="FFFF00"/>
                </a:solidFill>
                <a:latin typeface="Arial"/>
                <a:cs typeface="Arial"/>
              </a:rPr>
              <a:t>What </a:t>
            </a:r>
            <a:r>
              <a:rPr sz="1800" b="1" i="1" spc="-10" dirty="0">
                <a:solidFill>
                  <a:srgbClr val="FFFF00"/>
                </a:solidFill>
                <a:latin typeface="Arial"/>
                <a:cs typeface="Arial"/>
              </a:rPr>
              <a:t>are </a:t>
            </a:r>
            <a:r>
              <a:rPr sz="1800" b="1" i="1" dirty="0">
                <a:solidFill>
                  <a:srgbClr val="FFFF00"/>
                </a:solidFill>
                <a:latin typeface="Arial"/>
                <a:cs typeface="Arial"/>
              </a:rPr>
              <a:t>the </a:t>
            </a:r>
            <a:r>
              <a:rPr sz="1800" b="1" i="1" spc="-5" dirty="0">
                <a:solidFill>
                  <a:srgbClr val="FFFF00"/>
                </a:solidFill>
                <a:latin typeface="Arial"/>
                <a:cs typeface="Arial"/>
              </a:rPr>
              <a:t>dose response relations between physical activity  and </a:t>
            </a:r>
            <a:r>
              <a:rPr sz="1800" b="1" i="1" spc="-10" dirty="0">
                <a:solidFill>
                  <a:srgbClr val="FFFF00"/>
                </a:solidFill>
                <a:latin typeface="Arial"/>
                <a:cs typeface="Arial"/>
              </a:rPr>
              <a:t>cardiovascular </a:t>
            </a:r>
            <a:r>
              <a:rPr sz="1800" b="1" i="1" spc="-5" dirty="0">
                <a:solidFill>
                  <a:srgbClr val="FFFF00"/>
                </a:solidFill>
                <a:latin typeface="Arial"/>
                <a:cs typeface="Arial"/>
              </a:rPr>
              <a:t>morbidity and</a:t>
            </a:r>
            <a:r>
              <a:rPr sz="1800" b="1" i="1" spc="15" dirty="0">
                <a:solidFill>
                  <a:srgbClr val="FFFF00"/>
                </a:solidFill>
                <a:latin typeface="Arial"/>
                <a:cs typeface="Arial"/>
              </a:rPr>
              <a:t> </a:t>
            </a:r>
            <a:r>
              <a:rPr sz="1800" b="1" i="1" spc="-5" dirty="0">
                <a:solidFill>
                  <a:srgbClr val="FFFF00"/>
                </a:solidFill>
                <a:latin typeface="Arial"/>
                <a:cs typeface="Arial"/>
              </a:rPr>
              <a:t>mortality?</a:t>
            </a:r>
            <a:endParaRPr sz="1800">
              <a:latin typeface="Arial"/>
              <a:cs typeface="Arial"/>
            </a:endParaRPr>
          </a:p>
        </p:txBody>
      </p:sp>
      <p:sp>
        <p:nvSpPr>
          <p:cNvPr id="11" name="object 11"/>
          <p:cNvSpPr/>
          <p:nvPr/>
        </p:nvSpPr>
        <p:spPr>
          <a:xfrm>
            <a:off x="421386" y="1008126"/>
            <a:ext cx="9156700" cy="0"/>
          </a:xfrm>
          <a:custGeom>
            <a:avLst/>
            <a:gdLst/>
            <a:ahLst/>
            <a:cxnLst/>
            <a:rect l="l" t="t" r="r" b="b"/>
            <a:pathLst>
              <a:path w="9156700">
                <a:moveTo>
                  <a:pt x="0" y="0"/>
                </a:moveTo>
                <a:lnTo>
                  <a:pt x="9156192" y="0"/>
                </a:lnTo>
              </a:path>
            </a:pathLst>
          </a:custGeom>
          <a:ln w="38100">
            <a:solidFill>
              <a:srgbClr val="FF0000"/>
            </a:solidFill>
          </a:ln>
        </p:spPr>
        <p:txBody>
          <a:bodyPr wrap="square" lIns="0" tIns="0" rIns="0" bIns="0" rtlCol="0"/>
          <a:lstStyle/>
          <a:p>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1"/>
            <a:ext cx="10083800" cy="707886"/>
          </a:xfrm>
          <a:prstGeom prst="rect">
            <a:avLst/>
          </a:prstGeom>
        </p:spPr>
        <p:txBody>
          <a:bodyPr wrap="square">
            <a:spAutoFit/>
          </a:bodyPr>
          <a:lstStyle/>
          <a:p>
            <a:pPr algn="ctr"/>
            <a:r>
              <a:rPr lang="it-IT" sz="4000" dirty="0"/>
              <a:t>Cos’è il MET?</a:t>
            </a:r>
          </a:p>
        </p:txBody>
      </p:sp>
      <p:sp>
        <p:nvSpPr>
          <p:cNvPr id="5" name="Rettangolo 4"/>
          <p:cNvSpPr/>
          <p:nvPr/>
        </p:nvSpPr>
        <p:spPr>
          <a:xfrm>
            <a:off x="0" y="657225"/>
            <a:ext cx="10083800" cy="7109637"/>
          </a:xfrm>
          <a:prstGeom prst="rect">
            <a:avLst/>
          </a:prstGeom>
        </p:spPr>
        <p:txBody>
          <a:bodyPr wrap="square">
            <a:spAutoFit/>
          </a:bodyPr>
          <a:lstStyle/>
          <a:p>
            <a:pPr algn="ctr"/>
            <a:r>
              <a:rPr lang="it-IT" sz="2400" dirty="0" smtClean="0"/>
              <a:t>L’equivalente </a:t>
            </a:r>
            <a:r>
              <a:rPr lang="it-IT" sz="2400" dirty="0"/>
              <a:t>metabolico dell’attività (MET) è </a:t>
            </a:r>
            <a:r>
              <a:rPr lang="it-IT" sz="2400" b="1" dirty="0"/>
              <a:t>un’unità che stima la quantità di energia utilizzata dall’organismo durante l’attività fisica</a:t>
            </a:r>
            <a:r>
              <a:rPr lang="it-IT" sz="2400" dirty="0"/>
              <a:t>, rispetto al metabolismo a riposo. L’unità è standardizzata in modo che possa essere applicata a persone con peso corporeo variabile e confrontare le diverse attività. Il MET può essere espresso in termini di consumo di ossigeno o di kilocalorie (ciò che comunemente si pensa come calorie).</a:t>
            </a:r>
          </a:p>
          <a:p>
            <a:pPr algn="ctr"/>
            <a:r>
              <a:rPr lang="it-IT" sz="2400" dirty="0"/>
              <a:t>Il MET (</a:t>
            </a:r>
            <a:r>
              <a:rPr lang="it-IT" sz="2400" dirty="0" err="1"/>
              <a:t>Metabolic</a:t>
            </a:r>
            <a:r>
              <a:rPr lang="it-IT" sz="2400" dirty="0"/>
              <a:t> </a:t>
            </a:r>
            <a:r>
              <a:rPr lang="it-IT" sz="2400" dirty="0" err="1"/>
              <a:t>Equivalent</a:t>
            </a:r>
            <a:r>
              <a:rPr lang="it-IT" sz="2400" dirty="0"/>
              <a:t> of Task) </a:t>
            </a:r>
            <a:r>
              <a:rPr lang="it-IT" sz="2400" b="1" dirty="0"/>
              <a:t>è un parametro riferito al tasso metabolico di riferimento espresso come la quantità di ossigeno consumata a riposo</a:t>
            </a:r>
            <a:r>
              <a:rPr lang="it-IT" sz="2400" dirty="0"/>
              <a:t> (seduti in silenzio su una sedia), </a:t>
            </a:r>
            <a:endParaRPr lang="it-IT" sz="2400" dirty="0" smtClean="0"/>
          </a:p>
          <a:p>
            <a:pPr algn="ctr"/>
            <a:r>
              <a:rPr lang="it-IT" sz="2400" dirty="0" smtClean="0">
                <a:solidFill>
                  <a:schemeClr val="accent2"/>
                </a:solidFill>
              </a:rPr>
              <a:t>pari </a:t>
            </a:r>
            <a:r>
              <a:rPr lang="it-IT" sz="2400" dirty="0">
                <a:solidFill>
                  <a:schemeClr val="accent2"/>
                </a:solidFill>
              </a:rPr>
              <a:t>a circa 3,5 ml di O2/kg/</a:t>
            </a:r>
            <a:r>
              <a:rPr lang="it-IT" sz="2400" dirty="0" err="1">
                <a:solidFill>
                  <a:schemeClr val="accent2"/>
                </a:solidFill>
              </a:rPr>
              <a:t>min</a:t>
            </a:r>
            <a:r>
              <a:rPr lang="it-IT" sz="2400" dirty="0">
                <a:solidFill>
                  <a:schemeClr val="accent2"/>
                </a:solidFill>
              </a:rPr>
              <a:t> </a:t>
            </a:r>
            <a:r>
              <a:rPr lang="it-IT" sz="2400" dirty="0"/>
              <a:t>(1,2 kcal/</a:t>
            </a:r>
            <a:r>
              <a:rPr lang="it-IT" sz="2400" dirty="0" err="1"/>
              <a:t>min</a:t>
            </a:r>
            <a:r>
              <a:rPr lang="it-IT" sz="2400" dirty="0"/>
              <a:t> per una persona di 70 kg).</a:t>
            </a:r>
          </a:p>
          <a:p>
            <a:pPr algn="ctr"/>
            <a:r>
              <a:rPr lang="it-IT" sz="2400" dirty="0"/>
              <a:t>A riposo o seduto, la persona media spende 1 MET, che equivale a:</a:t>
            </a:r>
          </a:p>
          <a:p>
            <a:pPr marL="285750" indent="-285750" algn="ctr">
              <a:buFont typeface="Arial"/>
              <a:buChar char="•"/>
            </a:pPr>
            <a:r>
              <a:rPr lang="it-IT" sz="2400" dirty="0">
                <a:solidFill>
                  <a:srgbClr val="C0504D"/>
                </a:solidFill>
              </a:rPr>
              <a:t>1 chilocaloria per chilogrammo di </a:t>
            </a:r>
            <a:r>
              <a:rPr lang="it-IT" sz="2400" dirty="0" smtClean="0">
                <a:solidFill>
                  <a:srgbClr val="C0504D"/>
                </a:solidFill>
              </a:rPr>
              <a:t>peso corporeo per minuti di attività</a:t>
            </a:r>
            <a:endParaRPr lang="it-IT" sz="2400" dirty="0">
              <a:solidFill>
                <a:srgbClr val="C0504D"/>
              </a:solidFill>
              <a:hlinkClick r:id="rId2"/>
            </a:endParaRPr>
          </a:p>
          <a:p>
            <a:pPr marL="285750" indent="-285750" algn="ctr">
              <a:buFont typeface="Arial"/>
              <a:buChar char="•"/>
            </a:pPr>
            <a:r>
              <a:rPr lang="it-IT" sz="2400" dirty="0">
                <a:solidFill>
                  <a:srgbClr val="C0504D"/>
                </a:solidFill>
              </a:rPr>
              <a:t>3,5 millilitri di ossigeno per chilogrammo di peso corporeo moltiplicato i minuti di attività</a:t>
            </a:r>
          </a:p>
          <a:p>
            <a:pPr algn="ctr"/>
            <a:r>
              <a:rPr lang="it-IT" sz="2400" dirty="0"/>
              <a:t>Il MET è quindi un indicatore fisiologico importante. Svolgendo un’attività fisica di intensità pari a 2,5 MET/minuto, per 30 minuti, 5 volte alla settimana si totalizzano settimanalmente 375 MET/minuto (2,5x30x5=375), che sono già considerati un livello accettabile di attività motoria ai fini del benessere generale.</a:t>
            </a:r>
          </a:p>
        </p:txBody>
      </p:sp>
    </p:spTree>
    <p:extLst>
      <p:ext uri="{BB962C8B-B14F-4D97-AF65-F5344CB8AC3E}">
        <p14:creationId xmlns:p14="http://schemas.microsoft.com/office/powerpoint/2010/main" val="3043511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0083800" cy="646331"/>
          </a:xfrm>
          <a:prstGeom prst="rect">
            <a:avLst/>
          </a:prstGeom>
        </p:spPr>
        <p:txBody>
          <a:bodyPr wrap="square">
            <a:spAutoFit/>
          </a:bodyPr>
          <a:lstStyle/>
          <a:p>
            <a:pPr algn="ctr"/>
            <a:r>
              <a:rPr lang="it-IT" sz="3600" b="1" dirty="0"/>
              <a:t>Consumo calorico = </a:t>
            </a:r>
            <a:r>
              <a:rPr lang="it-IT" sz="3600" b="1" dirty="0" err="1"/>
              <a:t>METs</a:t>
            </a:r>
            <a:r>
              <a:rPr lang="it-IT" sz="3600" b="1" dirty="0"/>
              <a:t> x Kg x h</a:t>
            </a:r>
            <a:endParaRPr lang="it-IT" sz="3600" dirty="0"/>
          </a:p>
        </p:txBody>
      </p:sp>
      <p:pic>
        <p:nvPicPr>
          <p:cNvPr id="5" name="Immagine 4" descr="esercizi_intensit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6700" y="577317"/>
            <a:ext cx="7086600" cy="6985533"/>
          </a:xfrm>
          <a:prstGeom prst="rect">
            <a:avLst/>
          </a:prstGeom>
        </p:spPr>
      </p:pic>
    </p:spTree>
    <p:extLst>
      <p:ext uri="{BB962C8B-B14F-4D97-AF65-F5344CB8AC3E}">
        <p14:creationId xmlns:p14="http://schemas.microsoft.com/office/powerpoint/2010/main" val="40591702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081259" cy="755904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46759" y="252984"/>
            <a:ext cx="8811895" cy="1931035"/>
          </a:xfrm>
          <a:custGeom>
            <a:avLst/>
            <a:gdLst/>
            <a:ahLst/>
            <a:cxnLst/>
            <a:rect l="l" t="t" r="r" b="b"/>
            <a:pathLst>
              <a:path w="8811895" h="1931035">
                <a:moveTo>
                  <a:pt x="0" y="0"/>
                </a:moveTo>
                <a:lnTo>
                  <a:pt x="8811768" y="0"/>
                </a:lnTo>
                <a:lnTo>
                  <a:pt x="8811768" y="1287284"/>
                </a:lnTo>
                <a:lnTo>
                  <a:pt x="5644172" y="1287284"/>
                </a:lnTo>
                <a:lnTo>
                  <a:pt x="5644172" y="1609077"/>
                </a:lnTo>
                <a:lnTo>
                  <a:pt x="6882472" y="1609077"/>
                </a:lnTo>
                <a:lnTo>
                  <a:pt x="4405884" y="1930908"/>
                </a:lnTo>
                <a:lnTo>
                  <a:pt x="1929295" y="1609077"/>
                </a:lnTo>
                <a:lnTo>
                  <a:pt x="3167595" y="1609077"/>
                </a:lnTo>
                <a:lnTo>
                  <a:pt x="3167595" y="1287284"/>
                </a:lnTo>
                <a:lnTo>
                  <a:pt x="0" y="1287284"/>
                </a:lnTo>
                <a:lnTo>
                  <a:pt x="0" y="0"/>
                </a:lnTo>
                <a:close/>
              </a:path>
            </a:pathLst>
          </a:custGeom>
          <a:ln w="9144">
            <a:solidFill>
              <a:srgbClr val="66FFFF"/>
            </a:solidFill>
          </a:ln>
        </p:spPr>
        <p:txBody>
          <a:bodyPr wrap="square" lIns="0" tIns="0" rIns="0" bIns="0" rtlCol="0"/>
          <a:lstStyle/>
          <a:p>
            <a:endParaRPr/>
          </a:p>
        </p:txBody>
      </p:sp>
      <p:sp>
        <p:nvSpPr>
          <p:cNvPr id="4" name="object 4"/>
          <p:cNvSpPr txBox="1"/>
          <p:nvPr/>
        </p:nvSpPr>
        <p:spPr>
          <a:xfrm>
            <a:off x="4091876" y="6974841"/>
            <a:ext cx="529272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Comic Sans MS"/>
                <a:cs typeface="Comic Sans MS"/>
              </a:rPr>
              <a:t>European Heart Journal </a:t>
            </a:r>
            <a:r>
              <a:rPr sz="1800" b="1" dirty="0">
                <a:solidFill>
                  <a:srgbClr val="FFFFFF"/>
                </a:solidFill>
                <a:latin typeface="Comic Sans MS"/>
                <a:cs typeface="Comic Sans MS"/>
              </a:rPr>
              <a:t>(2001) 22,</a:t>
            </a:r>
            <a:r>
              <a:rPr sz="1800" b="1" spc="-75" dirty="0">
                <a:solidFill>
                  <a:srgbClr val="FFFFFF"/>
                </a:solidFill>
                <a:latin typeface="Comic Sans MS"/>
                <a:cs typeface="Comic Sans MS"/>
              </a:rPr>
              <a:t> </a:t>
            </a:r>
            <a:r>
              <a:rPr sz="1800" b="1" dirty="0">
                <a:solidFill>
                  <a:srgbClr val="FFFFFF"/>
                </a:solidFill>
                <a:latin typeface="Comic Sans MS"/>
                <a:cs typeface="Comic Sans MS"/>
              </a:rPr>
              <a:t>1374–1450</a:t>
            </a:r>
            <a:endParaRPr sz="1800">
              <a:latin typeface="Comic Sans MS"/>
              <a:cs typeface="Comic Sans MS"/>
            </a:endParaRPr>
          </a:p>
        </p:txBody>
      </p:sp>
      <p:sp>
        <p:nvSpPr>
          <p:cNvPr id="5" name="object 5"/>
          <p:cNvSpPr/>
          <p:nvPr/>
        </p:nvSpPr>
        <p:spPr>
          <a:xfrm>
            <a:off x="2040635" y="166116"/>
            <a:ext cx="6912863" cy="1368552"/>
          </a:xfrm>
          <a:prstGeom prst="rect">
            <a:avLst/>
          </a:prstGeom>
          <a:blipFill>
            <a:blip r:embed="rId3"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2412301" y="320802"/>
            <a:ext cx="6130925" cy="772160"/>
          </a:xfrm>
          <a:prstGeom prst="rect">
            <a:avLst/>
          </a:prstGeom>
        </p:spPr>
        <p:txBody>
          <a:bodyPr vert="horz" wrap="square" lIns="0" tIns="12065" rIns="0" bIns="0" rtlCol="0">
            <a:spAutoFit/>
          </a:bodyPr>
          <a:lstStyle/>
          <a:p>
            <a:pPr marL="12700">
              <a:lnSpc>
                <a:spcPct val="100000"/>
              </a:lnSpc>
              <a:spcBef>
                <a:spcPts val="95"/>
              </a:spcBef>
            </a:pPr>
            <a:r>
              <a:rPr sz="4900" spc="-5" dirty="0">
                <a:solidFill>
                  <a:srgbClr val="FFFF66"/>
                </a:solidFill>
              </a:rPr>
              <a:t>MCI:DEFINIZIONE</a:t>
            </a:r>
            <a:endParaRPr sz="4900"/>
          </a:p>
        </p:txBody>
      </p:sp>
      <p:sp>
        <p:nvSpPr>
          <p:cNvPr id="7" name="object 7"/>
          <p:cNvSpPr/>
          <p:nvPr/>
        </p:nvSpPr>
        <p:spPr>
          <a:xfrm>
            <a:off x="269747" y="6189345"/>
            <a:ext cx="9616440" cy="0"/>
          </a:xfrm>
          <a:custGeom>
            <a:avLst/>
            <a:gdLst/>
            <a:ahLst/>
            <a:cxnLst/>
            <a:rect l="l" t="t" r="r" b="b"/>
            <a:pathLst>
              <a:path w="9616440">
                <a:moveTo>
                  <a:pt x="0" y="0"/>
                </a:moveTo>
                <a:lnTo>
                  <a:pt x="9616440" y="0"/>
                </a:lnTo>
              </a:path>
            </a:pathLst>
          </a:custGeom>
          <a:ln w="11430">
            <a:solidFill>
              <a:srgbClr val="66FFFF"/>
            </a:solidFill>
          </a:ln>
        </p:spPr>
        <p:txBody>
          <a:bodyPr wrap="square" lIns="0" tIns="0" rIns="0" bIns="0" rtlCol="0"/>
          <a:lstStyle/>
          <a:p>
            <a:endParaRPr/>
          </a:p>
        </p:txBody>
      </p:sp>
      <p:sp>
        <p:nvSpPr>
          <p:cNvPr id="8" name="object 8"/>
          <p:cNvSpPr/>
          <p:nvPr/>
        </p:nvSpPr>
        <p:spPr>
          <a:xfrm>
            <a:off x="275539" y="2609850"/>
            <a:ext cx="0" cy="3573779"/>
          </a:xfrm>
          <a:custGeom>
            <a:avLst/>
            <a:gdLst/>
            <a:ahLst/>
            <a:cxnLst/>
            <a:rect l="l" t="t" r="r" b="b"/>
            <a:pathLst>
              <a:path h="3573779">
                <a:moveTo>
                  <a:pt x="0" y="0"/>
                </a:moveTo>
                <a:lnTo>
                  <a:pt x="0" y="3573780"/>
                </a:lnTo>
              </a:path>
            </a:pathLst>
          </a:custGeom>
          <a:ln w="11582">
            <a:solidFill>
              <a:srgbClr val="66FFFF"/>
            </a:solidFill>
          </a:ln>
        </p:spPr>
        <p:txBody>
          <a:bodyPr wrap="square" lIns="0" tIns="0" rIns="0" bIns="0" rtlCol="0"/>
          <a:lstStyle/>
          <a:p>
            <a:endParaRPr/>
          </a:p>
        </p:txBody>
      </p:sp>
      <p:sp>
        <p:nvSpPr>
          <p:cNvPr id="9" name="object 9"/>
          <p:cNvSpPr/>
          <p:nvPr/>
        </p:nvSpPr>
        <p:spPr>
          <a:xfrm>
            <a:off x="269747" y="2598420"/>
            <a:ext cx="29209" cy="11430"/>
          </a:xfrm>
          <a:custGeom>
            <a:avLst/>
            <a:gdLst/>
            <a:ahLst/>
            <a:cxnLst/>
            <a:rect l="l" t="t" r="r" b="b"/>
            <a:pathLst>
              <a:path w="29210" h="11430">
                <a:moveTo>
                  <a:pt x="0" y="11429"/>
                </a:moveTo>
                <a:lnTo>
                  <a:pt x="28956" y="11429"/>
                </a:lnTo>
                <a:lnTo>
                  <a:pt x="28956" y="0"/>
                </a:lnTo>
                <a:lnTo>
                  <a:pt x="0" y="0"/>
                </a:lnTo>
                <a:lnTo>
                  <a:pt x="0" y="11429"/>
                </a:lnTo>
                <a:close/>
              </a:path>
            </a:pathLst>
          </a:custGeom>
          <a:solidFill>
            <a:srgbClr val="66FFFF"/>
          </a:solidFill>
        </p:spPr>
        <p:txBody>
          <a:bodyPr wrap="square" lIns="0" tIns="0" rIns="0" bIns="0" rtlCol="0"/>
          <a:lstStyle/>
          <a:p>
            <a:endParaRPr/>
          </a:p>
        </p:txBody>
      </p:sp>
      <p:sp>
        <p:nvSpPr>
          <p:cNvPr id="10" name="object 10"/>
          <p:cNvSpPr/>
          <p:nvPr/>
        </p:nvSpPr>
        <p:spPr>
          <a:xfrm>
            <a:off x="9880396" y="2609850"/>
            <a:ext cx="0" cy="3573779"/>
          </a:xfrm>
          <a:custGeom>
            <a:avLst/>
            <a:gdLst/>
            <a:ahLst/>
            <a:cxnLst/>
            <a:rect l="l" t="t" r="r" b="b"/>
            <a:pathLst>
              <a:path h="3573779">
                <a:moveTo>
                  <a:pt x="0" y="0"/>
                </a:moveTo>
                <a:lnTo>
                  <a:pt x="0" y="3573780"/>
                </a:lnTo>
              </a:path>
            </a:pathLst>
          </a:custGeom>
          <a:ln w="11582">
            <a:solidFill>
              <a:srgbClr val="66FFFF"/>
            </a:solidFill>
          </a:ln>
        </p:spPr>
        <p:txBody>
          <a:bodyPr wrap="square" lIns="0" tIns="0" rIns="0" bIns="0" rtlCol="0"/>
          <a:lstStyle/>
          <a:p>
            <a:endParaRPr/>
          </a:p>
        </p:txBody>
      </p:sp>
      <p:sp>
        <p:nvSpPr>
          <p:cNvPr id="11" name="object 11"/>
          <p:cNvSpPr/>
          <p:nvPr/>
        </p:nvSpPr>
        <p:spPr>
          <a:xfrm>
            <a:off x="298704" y="2604135"/>
            <a:ext cx="9587865" cy="0"/>
          </a:xfrm>
          <a:custGeom>
            <a:avLst/>
            <a:gdLst/>
            <a:ahLst/>
            <a:cxnLst/>
            <a:rect l="l" t="t" r="r" b="b"/>
            <a:pathLst>
              <a:path w="9587865">
                <a:moveTo>
                  <a:pt x="0" y="0"/>
                </a:moveTo>
                <a:lnTo>
                  <a:pt x="9587484" y="0"/>
                </a:lnTo>
              </a:path>
            </a:pathLst>
          </a:custGeom>
          <a:ln w="11429">
            <a:solidFill>
              <a:srgbClr val="66FFFF"/>
            </a:solidFill>
          </a:ln>
        </p:spPr>
        <p:txBody>
          <a:bodyPr wrap="square" lIns="0" tIns="0" rIns="0" bIns="0" rtlCol="0"/>
          <a:lstStyle/>
          <a:p>
            <a:endParaRPr/>
          </a:p>
        </p:txBody>
      </p:sp>
      <p:sp>
        <p:nvSpPr>
          <p:cNvPr id="12" name="object 12"/>
          <p:cNvSpPr/>
          <p:nvPr/>
        </p:nvSpPr>
        <p:spPr>
          <a:xfrm>
            <a:off x="292912" y="6136640"/>
            <a:ext cx="9570720" cy="35560"/>
          </a:xfrm>
          <a:custGeom>
            <a:avLst/>
            <a:gdLst/>
            <a:ahLst/>
            <a:cxnLst/>
            <a:rect l="l" t="t" r="r" b="b"/>
            <a:pathLst>
              <a:path w="9570720" h="35560">
                <a:moveTo>
                  <a:pt x="0" y="35560"/>
                </a:moveTo>
                <a:lnTo>
                  <a:pt x="9570110" y="35560"/>
                </a:lnTo>
                <a:lnTo>
                  <a:pt x="9570110" y="0"/>
                </a:lnTo>
                <a:lnTo>
                  <a:pt x="0" y="0"/>
                </a:lnTo>
                <a:lnTo>
                  <a:pt x="0" y="35560"/>
                </a:lnTo>
                <a:close/>
              </a:path>
            </a:pathLst>
          </a:custGeom>
          <a:solidFill>
            <a:srgbClr val="66FFFF"/>
          </a:solidFill>
        </p:spPr>
        <p:txBody>
          <a:bodyPr wrap="square" lIns="0" tIns="0" rIns="0" bIns="0" rtlCol="0"/>
          <a:lstStyle/>
          <a:p>
            <a:endParaRPr/>
          </a:p>
        </p:txBody>
      </p:sp>
      <p:sp>
        <p:nvSpPr>
          <p:cNvPr id="13" name="object 13"/>
          <p:cNvSpPr/>
          <p:nvPr/>
        </p:nvSpPr>
        <p:spPr>
          <a:xfrm>
            <a:off x="310286" y="2656840"/>
            <a:ext cx="0" cy="3479800"/>
          </a:xfrm>
          <a:custGeom>
            <a:avLst/>
            <a:gdLst/>
            <a:ahLst/>
            <a:cxnLst/>
            <a:rect l="l" t="t" r="r" b="b"/>
            <a:pathLst>
              <a:path h="3479800">
                <a:moveTo>
                  <a:pt x="0" y="0"/>
                </a:moveTo>
                <a:lnTo>
                  <a:pt x="0" y="3479800"/>
                </a:lnTo>
              </a:path>
            </a:pathLst>
          </a:custGeom>
          <a:ln w="34747">
            <a:solidFill>
              <a:srgbClr val="66FFFF"/>
            </a:solidFill>
          </a:ln>
        </p:spPr>
        <p:txBody>
          <a:bodyPr wrap="square" lIns="0" tIns="0" rIns="0" bIns="0" rtlCol="0"/>
          <a:lstStyle/>
          <a:p>
            <a:endParaRPr/>
          </a:p>
        </p:txBody>
      </p:sp>
      <p:sp>
        <p:nvSpPr>
          <p:cNvPr id="14" name="object 14"/>
          <p:cNvSpPr/>
          <p:nvPr/>
        </p:nvSpPr>
        <p:spPr>
          <a:xfrm>
            <a:off x="292912" y="2621280"/>
            <a:ext cx="9570720" cy="35560"/>
          </a:xfrm>
          <a:custGeom>
            <a:avLst/>
            <a:gdLst/>
            <a:ahLst/>
            <a:cxnLst/>
            <a:rect l="l" t="t" r="r" b="b"/>
            <a:pathLst>
              <a:path w="9570720" h="35560">
                <a:moveTo>
                  <a:pt x="0" y="35559"/>
                </a:moveTo>
                <a:lnTo>
                  <a:pt x="9570110" y="35559"/>
                </a:lnTo>
                <a:lnTo>
                  <a:pt x="9570110" y="0"/>
                </a:lnTo>
                <a:lnTo>
                  <a:pt x="0" y="0"/>
                </a:lnTo>
                <a:lnTo>
                  <a:pt x="0" y="35559"/>
                </a:lnTo>
                <a:close/>
              </a:path>
            </a:pathLst>
          </a:custGeom>
          <a:solidFill>
            <a:srgbClr val="66FFFF"/>
          </a:solidFill>
        </p:spPr>
        <p:txBody>
          <a:bodyPr wrap="square" lIns="0" tIns="0" rIns="0" bIns="0" rtlCol="0"/>
          <a:lstStyle/>
          <a:p>
            <a:endParaRPr/>
          </a:p>
        </p:txBody>
      </p:sp>
      <p:sp>
        <p:nvSpPr>
          <p:cNvPr id="15" name="object 15"/>
          <p:cNvSpPr/>
          <p:nvPr/>
        </p:nvSpPr>
        <p:spPr>
          <a:xfrm>
            <a:off x="9845649" y="2656332"/>
            <a:ext cx="0" cy="3481070"/>
          </a:xfrm>
          <a:custGeom>
            <a:avLst/>
            <a:gdLst/>
            <a:ahLst/>
            <a:cxnLst/>
            <a:rect l="l" t="t" r="r" b="b"/>
            <a:pathLst>
              <a:path h="3481070">
                <a:moveTo>
                  <a:pt x="0" y="0"/>
                </a:moveTo>
                <a:lnTo>
                  <a:pt x="0" y="3480816"/>
                </a:lnTo>
              </a:path>
            </a:pathLst>
          </a:custGeom>
          <a:ln w="34747">
            <a:solidFill>
              <a:srgbClr val="66FFFF"/>
            </a:solidFill>
          </a:ln>
        </p:spPr>
        <p:txBody>
          <a:bodyPr wrap="square" lIns="0" tIns="0" rIns="0" bIns="0" rtlCol="0"/>
          <a:lstStyle/>
          <a:p>
            <a:endParaRPr/>
          </a:p>
        </p:txBody>
      </p:sp>
      <p:sp>
        <p:nvSpPr>
          <p:cNvPr id="16" name="object 16"/>
          <p:cNvSpPr txBox="1"/>
          <p:nvPr/>
        </p:nvSpPr>
        <p:spPr>
          <a:xfrm>
            <a:off x="553021" y="2616160"/>
            <a:ext cx="9049385" cy="3462020"/>
          </a:xfrm>
          <a:prstGeom prst="rect">
            <a:avLst/>
          </a:prstGeom>
        </p:spPr>
        <p:txBody>
          <a:bodyPr vert="horz" wrap="square" lIns="0" tIns="24765" rIns="0" bIns="0" rtlCol="0">
            <a:spAutoFit/>
          </a:bodyPr>
          <a:lstStyle/>
          <a:p>
            <a:pPr marL="12065" marR="5080" algn="ctr">
              <a:lnSpc>
                <a:spcPct val="98300"/>
              </a:lnSpc>
              <a:spcBef>
                <a:spcPts val="195"/>
              </a:spcBef>
              <a:tabLst>
                <a:tab pos="2891155" algn="l"/>
              </a:tabLst>
            </a:pPr>
            <a:r>
              <a:rPr sz="3200" dirty="0">
                <a:solidFill>
                  <a:srgbClr val="66FFFF"/>
                </a:solidFill>
                <a:latin typeface="Comic Sans MS"/>
                <a:cs typeface="Comic Sans MS"/>
              </a:rPr>
              <a:t>“</a:t>
            </a:r>
            <a:r>
              <a:rPr sz="3200" b="1" dirty="0">
                <a:solidFill>
                  <a:srgbClr val="66FFFF"/>
                </a:solidFill>
                <a:latin typeface="Comic Sans MS"/>
                <a:cs typeface="Comic Sans MS"/>
              </a:rPr>
              <a:t>MORTE NATURALE </a:t>
            </a:r>
            <a:r>
              <a:rPr sz="3200" dirty="0">
                <a:solidFill>
                  <a:srgbClr val="66FFFF"/>
                </a:solidFill>
                <a:latin typeface="Comic Sans MS"/>
                <a:cs typeface="Comic Sans MS"/>
              </a:rPr>
              <a:t>dovuta </a:t>
            </a:r>
            <a:r>
              <a:rPr sz="3350" i="1" spc="-75" dirty="0">
                <a:solidFill>
                  <a:srgbClr val="66FFFF"/>
                </a:solidFill>
                <a:latin typeface="Comic Sans MS"/>
                <a:cs typeface="Comic Sans MS"/>
              </a:rPr>
              <a:t>a </a:t>
            </a:r>
            <a:r>
              <a:rPr sz="3350" i="1" spc="-80" dirty="0">
                <a:solidFill>
                  <a:srgbClr val="66FFFF"/>
                </a:solidFill>
                <a:latin typeface="Comic Sans MS"/>
                <a:cs typeface="Comic Sans MS"/>
              </a:rPr>
              <a:t>cause</a:t>
            </a:r>
            <a:r>
              <a:rPr sz="3350" i="1" spc="-540" dirty="0">
                <a:solidFill>
                  <a:srgbClr val="66FFFF"/>
                </a:solidFill>
                <a:latin typeface="Comic Sans MS"/>
                <a:cs typeface="Comic Sans MS"/>
              </a:rPr>
              <a:t> </a:t>
            </a:r>
            <a:r>
              <a:rPr sz="3350" i="1" spc="-70" dirty="0">
                <a:solidFill>
                  <a:srgbClr val="66FFFF"/>
                </a:solidFill>
                <a:latin typeface="Comic Sans MS"/>
                <a:cs typeface="Comic Sans MS"/>
              </a:rPr>
              <a:t>cardiache</a:t>
            </a:r>
            <a:r>
              <a:rPr sz="3200" spc="-70" dirty="0">
                <a:solidFill>
                  <a:srgbClr val="66FFFF"/>
                </a:solidFill>
                <a:latin typeface="Comic Sans MS"/>
                <a:cs typeface="Comic Sans MS"/>
              </a:rPr>
              <a:t>,  </a:t>
            </a:r>
            <a:r>
              <a:rPr sz="3200" dirty="0">
                <a:solidFill>
                  <a:srgbClr val="66FFFF"/>
                </a:solidFill>
                <a:latin typeface="Comic Sans MS"/>
                <a:cs typeface="Comic Sans MS"/>
              </a:rPr>
              <a:t>preannunziata	da un </a:t>
            </a:r>
            <a:r>
              <a:rPr sz="3200" spc="-5" dirty="0">
                <a:solidFill>
                  <a:srgbClr val="66FFFF"/>
                </a:solidFill>
                <a:latin typeface="Comic Sans MS"/>
                <a:cs typeface="Comic Sans MS"/>
              </a:rPr>
              <a:t>improvvisa </a:t>
            </a:r>
            <a:r>
              <a:rPr sz="3200" dirty="0">
                <a:solidFill>
                  <a:srgbClr val="66FFFF"/>
                </a:solidFill>
                <a:latin typeface="Comic Sans MS"/>
                <a:cs typeface="Comic Sans MS"/>
              </a:rPr>
              <a:t>perdita di  coscienza </a:t>
            </a:r>
            <a:r>
              <a:rPr sz="3200" b="1" dirty="0">
                <a:solidFill>
                  <a:srgbClr val="FFFF00"/>
                </a:solidFill>
                <a:latin typeface="Comic Sans MS"/>
                <a:cs typeface="Comic Sans MS"/>
              </a:rPr>
              <a:t>entro </a:t>
            </a:r>
            <a:r>
              <a:rPr sz="3200" b="1" spc="-5" dirty="0">
                <a:solidFill>
                  <a:srgbClr val="FFFF00"/>
                </a:solidFill>
                <a:latin typeface="Comic Sans MS"/>
                <a:cs typeface="Comic Sans MS"/>
              </a:rPr>
              <a:t>un’ora </a:t>
            </a:r>
            <a:r>
              <a:rPr sz="3200" dirty="0">
                <a:solidFill>
                  <a:srgbClr val="66FFFF"/>
                </a:solidFill>
                <a:latin typeface="Comic Sans MS"/>
                <a:cs typeface="Comic Sans MS"/>
              </a:rPr>
              <a:t>dall’inizio </a:t>
            </a:r>
            <a:r>
              <a:rPr sz="3200" spc="-5" dirty="0">
                <a:solidFill>
                  <a:srgbClr val="66FFFF"/>
                </a:solidFill>
                <a:latin typeface="Comic Sans MS"/>
                <a:cs typeface="Comic Sans MS"/>
              </a:rPr>
              <a:t>dei sintomi  </a:t>
            </a:r>
            <a:r>
              <a:rPr sz="3200" dirty="0">
                <a:solidFill>
                  <a:srgbClr val="66FFFF"/>
                </a:solidFill>
                <a:latin typeface="Comic Sans MS"/>
                <a:cs typeface="Comic Sans MS"/>
              </a:rPr>
              <a:t>acuti, in un soggetto </a:t>
            </a:r>
            <a:r>
              <a:rPr sz="3350" i="1" u="heavy" spc="-85" dirty="0">
                <a:solidFill>
                  <a:srgbClr val="66FFFF"/>
                </a:solidFill>
                <a:uFill>
                  <a:solidFill>
                    <a:srgbClr val="66FFFF"/>
                  </a:solidFill>
                </a:uFill>
                <a:latin typeface="Comic Sans MS"/>
                <a:cs typeface="Comic Sans MS"/>
              </a:rPr>
              <a:t>con </a:t>
            </a:r>
            <a:r>
              <a:rPr sz="3350" i="1" u="heavy" spc="-80" dirty="0">
                <a:solidFill>
                  <a:srgbClr val="66FFFF"/>
                </a:solidFill>
                <a:uFill>
                  <a:solidFill>
                    <a:srgbClr val="66FFFF"/>
                  </a:solidFill>
                </a:uFill>
                <a:latin typeface="Comic Sans MS"/>
                <a:cs typeface="Comic Sans MS"/>
              </a:rPr>
              <a:t>o senza </a:t>
            </a:r>
            <a:r>
              <a:rPr sz="3350" i="1" u="heavy" spc="-75" dirty="0">
                <a:solidFill>
                  <a:srgbClr val="66FFFF"/>
                </a:solidFill>
                <a:uFill>
                  <a:solidFill>
                    <a:srgbClr val="66FFFF"/>
                  </a:solidFill>
                </a:uFill>
                <a:latin typeface="Comic Sans MS"/>
                <a:cs typeface="Comic Sans MS"/>
              </a:rPr>
              <a:t>preesistenti </a:t>
            </a:r>
            <a:r>
              <a:rPr sz="3350" i="1" spc="-75" dirty="0">
                <a:solidFill>
                  <a:srgbClr val="66FFFF"/>
                </a:solidFill>
                <a:latin typeface="Comic Sans MS"/>
                <a:cs typeface="Comic Sans MS"/>
              </a:rPr>
              <a:t> </a:t>
            </a:r>
            <a:r>
              <a:rPr sz="3350" i="1" u="heavy" spc="-75" dirty="0">
                <a:solidFill>
                  <a:srgbClr val="66FFFF"/>
                </a:solidFill>
                <a:uFill>
                  <a:solidFill>
                    <a:srgbClr val="66FFFF"/>
                  </a:solidFill>
                </a:uFill>
                <a:latin typeface="Comic Sans MS"/>
                <a:cs typeface="Comic Sans MS"/>
              </a:rPr>
              <a:t>malattie </a:t>
            </a:r>
            <a:r>
              <a:rPr sz="3350" i="1" u="heavy" spc="-80" dirty="0">
                <a:solidFill>
                  <a:srgbClr val="66FFFF"/>
                </a:solidFill>
                <a:uFill>
                  <a:solidFill>
                    <a:srgbClr val="66FFFF"/>
                  </a:solidFill>
                </a:uFill>
                <a:latin typeface="Comic Sans MS"/>
                <a:cs typeface="Comic Sans MS"/>
              </a:rPr>
              <a:t>cardiache </a:t>
            </a:r>
            <a:r>
              <a:rPr sz="3350" i="1" u="heavy" spc="-75" dirty="0">
                <a:solidFill>
                  <a:srgbClr val="66FFFF"/>
                </a:solidFill>
                <a:uFill>
                  <a:solidFill>
                    <a:srgbClr val="66FFFF"/>
                  </a:solidFill>
                </a:uFill>
                <a:latin typeface="Comic Sans MS"/>
                <a:cs typeface="Comic Sans MS"/>
              </a:rPr>
              <a:t>conosciute</a:t>
            </a:r>
            <a:r>
              <a:rPr sz="3350" i="1" spc="-75" dirty="0">
                <a:solidFill>
                  <a:srgbClr val="66FFFF"/>
                </a:solidFill>
                <a:latin typeface="Comic Sans MS"/>
                <a:cs typeface="Comic Sans MS"/>
              </a:rPr>
              <a:t> </a:t>
            </a:r>
            <a:r>
              <a:rPr sz="3200" spc="-5" dirty="0">
                <a:solidFill>
                  <a:srgbClr val="66FFFF"/>
                </a:solidFill>
                <a:latin typeface="Comic Sans MS"/>
                <a:cs typeface="Comic Sans MS"/>
              </a:rPr>
              <a:t>ed </a:t>
            </a:r>
            <a:r>
              <a:rPr sz="3200" dirty="0">
                <a:solidFill>
                  <a:srgbClr val="66FFFF"/>
                </a:solidFill>
                <a:latin typeface="Comic Sans MS"/>
                <a:cs typeface="Comic Sans MS"/>
              </a:rPr>
              <a:t>in cui il  </a:t>
            </a:r>
            <a:r>
              <a:rPr sz="3200" spc="-5" dirty="0">
                <a:solidFill>
                  <a:srgbClr val="66FFFF"/>
                </a:solidFill>
                <a:latin typeface="Comic Sans MS"/>
                <a:cs typeface="Comic Sans MS"/>
              </a:rPr>
              <a:t>momento </a:t>
            </a:r>
            <a:r>
              <a:rPr sz="3200" dirty="0">
                <a:solidFill>
                  <a:srgbClr val="66FFFF"/>
                </a:solidFill>
                <a:latin typeface="Comic Sans MS"/>
                <a:cs typeface="Comic Sans MS"/>
              </a:rPr>
              <a:t>e </a:t>
            </a:r>
            <a:r>
              <a:rPr sz="3200" spc="-5" dirty="0">
                <a:solidFill>
                  <a:srgbClr val="66FFFF"/>
                </a:solidFill>
                <a:latin typeface="Comic Sans MS"/>
                <a:cs typeface="Comic Sans MS"/>
              </a:rPr>
              <a:t>le circostanze della morte </a:t>
            </a:r>
            <a:r>
              <a:rPr sz="3200" dirty="0">
                <a:solidFill>
                  <a:srgbClr val="66FFFF"/>
                </a:solidFill>
                <a:latin typeface="Comic Sans MS"/>
                <a:cs typeface="Comic Sans MS"/>
              </a:rPr>
              <a:t>sono  </a:t>
            </a:r>
            <a:r>
              <a:rPr sz="3200" b="1" spc="-5" dirty="0">
                <a:solidFill>
                  <a:srgbClr val="FFFF99"/>
                </a:solidFill>
                <a:latin typeface="Comic Sans MS"/>
                <a:cs typeface="Comic Sans MS"/>
              </a:rPr>
              <a:t>inaspettate</a:t>
            </a:r>
            <a:r>
              <a:rPr sz="3200" spc="-5" dirty="0">
                <a:solidFill>
                  <a:srgbClr val="66FFFF"/>
                </a:solidFill>
                <a:latin typeface="Comic Sans MS"/>
                <a:cs typeface="Comic Sans MS"/>
              </a:rPr>
              <a:t>.”</a:t>
            </a:r>
            <a:endParaRPr sz="3200">
              <a:latin typeface="Comic Sans MS"/>
              <a:cs typeface="Comic Sans MS"/>
            </a:endParaRPr>
          </a:p>
        </p:txBody>
      </p:sp>
    </p:spTree>
  </p:cSld>
  <p:clrMapOvr>
    <a:masterClrMapping/>
  </p:clrMapOvr>
  <p:transition xmlns:p14="http://schemas.microsoft.com/office/powerpoint/2010/main">
    <p:cover dir="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081259" cy="755904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157983" y="163068"/>
            <a:ext cx="5798820" cy="1121664"/>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2460586" y="299021"/>
            <a:ext cx="5160645" cy="635000"/>
          </a:xfrm>
          <a:prstGeom prst="rect">
            <a:avLst/>
          </a:prstGeom>
        </p:spPr>
        <p:txBody>
          <a:bodyPr vert="horz" wrap="square" lIns="0" tIns="12065" rIns="0" bIns="0" rtlCol="0">
            <a:spAutoFit/>
          </a:bodyPr>
          <a:lstStyle/>
          <a:p>
            <a:pPr marL="12700">
              <a:lnSpc>
                <a:spcPct val="100000"/>
              </a:lnSpc>
              <a:spcBef>
                <a:spcPts val="95"/>
              </a:spcBef>
            </a:pPr>
            <a:r>
              <a:rPr sz="4000" spc="-5" dirty="0">
                <a:solidFill>
                  <a:srgbClr val="FF9900"/>
                </a:solidFill>
                <a:latin typeface="Arial"/>
                <a:cs typeface="Arial"/>
              </a:rPr>
              <a:t>Battaglia di</a:t>
            </a:r>
            <a:r>
              <a:rPr sz="4000" spc="-10" dirty="0">
                <a:solidFill>
                  <a:srgbClr val="FF9900"/>
                </a:solidFill>
                <a:latin typeface="Arial"/>
                <a:cs typeface="Arial"/>
              </a:rPr>
              <a:t> Maratona</a:t>
            </a:r>
            <a:endParaRPr sz="4000">
              <a:latin typeface="Arial"/>
              <a:cs typeface="Arial"/>
            </a:endParaRPr>
          </a:p>
        </p:txBody>
      </p:sp>
      <p:sp>
        <p:nvSpPr>
          <p:cNvPr id="5" name="object 5"/>
          <p:cNvSpPr/>
          <p:nvPr/>
        </p:nvSpPr>
        <p:spPr>
          <a:xfrm>
            <a:off x="833627" y="1249680"/>
            <a:ext cx="8413991" cy="6309359"/>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081259" cy="755904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92480" y="539496"/>
            <a:ext cx="8424659" cy="6769595"/>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081260" cy="7559040"/>
          </a:xfrm>
          <a:custGeom>
            <a:avLst/>
            <a:gdLst/>
            <a:ahLst/>
            <a:cxnLst/>
            <a:rect l="l" t="t" r="r" b="b"/>
            <a:pathLst>
              <a:path w="10081260" h="7559040">
                <a:moveTo>
                  <a:pt x="0" y="7559040"/>
                </a:moveTo>
                <a:lnTo>
                  <a:pt x="10081260" y="7559040"/>
                </a:lnTo>
                <a:lnTo>
                  <a:pt x="10081260" y="0"/>
                </a:lnTo>
                <a:lnTo>
                  <a:pt x="0" y="0"/>
                </a:lnTo>
                <a:lnTo>
                  <a:pt x="0" y="7559040"/>
                </a:lnTo>
                <a:close/>
              </a:path>
            </a:pathLst>
          </a:custGeom>
          <a:solidFill>
            <a:srgbClr val="003399"/>
          </a:solidFill>
        </p:spPr>
        <p:txBody>
          <a:bodyPr wrap="square" lIns="0" tIns="0" rIns="0" bIns="0" rtlCol="0"/>
          <a:lstStyle/>
          <a:p>
            <a:endParaRPr/>
          </a:p>
        </p:txBody>
      </p:sp>
      <p:sp>
        <p:nvSpPr>
          <p:cNvPr id="3" name="object 3"/>
          <p:cNvSpPr/>
          <p:nvPr/>
        </p:nvSpPr>
        <p:spPr>
          <a:xfrm>
            <a:off x="2342388" y="1330452"/>
            <a:ext cx="6405371" cy="1367027"/>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2616320" y="1574814"/>
            <a:ext cx="3720465" cy="4142104"/>
          </a:xfrm>
          <a:prstGeom prst="rect">
            <a:avLst/>
          </a:prstGeom>
        </p:spPr>
        <p:txBody>
          <a:bodyPr vert="horz" wrap="square" lIns="0" tIns="0" rIns="0" bIns="0" rtlCol="0">
            <a:spAutoFit/>
          </a:bodyPr>
          <a:lstStyle/>
          <a:p>
            <a:pPr marL="109220">
              <a:lnSpc>
                <a:spcPts val="5345"/>
              </a:lnSpc>
            </a:pPr>
            <a:r>
              <a:rPr sz="4900" spc="-5" dirty="0">
                <a:solidFill>
                  <a:srgbClr val="FFFF00"/>
                </a:solidFill>
                <a:latin typeface="Times New Roman"/>
                <a:cs typeface="Times New Roman"/>
              </a:rPr>
              <a:t>Incidenza</a:t>
            </a:r>
            <a:r>
              <a:rPr sz="4900" spc="5" dirty="0">
                <a:solidFill>
                  <a:srgbClr val="FFFF00"/>
                </a:solidFill>
                <a:latin typeface="Times New Roman"/>
                <a:cs typeface="Times New Roman"/>
              </a:rPr>
              <a:t> </a:t>
            </a:r>
            <a:r>
              <a:rPr sz="4900" spc="-5" dirty="0">
                <a:solidFill>
                  <a:srgbClr val="FFFF00"/>
                </a:solidFill>
                <a:latin typeface="Times New Roman"/>
                <a:cs typeface="Times New Roman"/>
              </a:rPr>
              <a:t>per</a:t>
            </a:r>
            <a:endParaRPr sz="4900">
              <a:latin typeface="Times New Roman"/>
              <a:cs typeface="Times New Roman"/>
            </a:endParaRPr>
          </a:p>
          <a:p>
            <a:pPr marL="1356360">
              <a:lnSpc>
                <a:spcPct val="100000"/>
              </a:lnSpc>
              <a:spcBef>
                <a:spcPts val="2415"/>
              </a:spcBef>
              <a:tabLst>
                <a:tab pos="2011680" algn="l"/>
              </a:tabLst>
            </a:pPr>
            <a:r>
              <a:rPr sz="2600" b="1" dirty="0">
                <a:solidFill>
                  <a:srgbClr val="FFFFFF"/>
                </a:solidFill>
                <a:latin typeface="Symbol"/>
                <a:cs typeface="Symbol"/>
              </a:rPr>
              <a:t>→</a:t>
            </a:r>
            <a:r>
              <a:rPr sz="2600" dirty="0">
                <a:solidFill>
                  <a:srgbClr val="FFFFFF"/>
                </a:solidFill>
                <a:latin typeface="Times New Roman"/>
                <a:cs typeface="Times New Roman"/>
              </a:rPr>
              <a:t>	</a:t>
            </a:r>
            <a:r>
              <a:rPr sz="2600" b="1" dirty="0">
                <a:solidFill>
                  <a:srgbClr val="FFFFFF"/>
                </a:solidFill>
                <a:latin typeface="Times New Roman"/>
                <a:cs typeface="Times New Roman"/>
              </a:rPr>
              <a:t>1 </a:t>
            </a:r>
            <a:r>
              <a:rPr sz="2600" b="1" spc="-5" dirty="0">
                <a:solidFill>
                  <a:srgbClr val="FFFFFF"/>
                </a:solidFill>
                <a:latin typeface="Times New Roman"/>
                <a:cs typeface="Times New Roman"/>
              </a:rPr>
              <a:t>caso</a:t>
            </a:r>
            <a:r>
              <a:rPr sz="2600" b="1" spc="-50" dirty="0">
                <a:solidFill>
                  <a:srgbClr val="FFFFFF"/>
                </a:solidFill>
                <a:latin typeface="Times New Roman"/>
                <a:cs typeface="Times New Roman"/>
              </a:rPr>
              <a:t> </a:t>
            </a:r>
            <a:r>
              <a:rPr sz="2600" b="1" spc="5" dirty="0">
                <a:solidFill>
                  <a:srgbClr val="FFFFFF"/>
                </a:solidFill>
                <a:latin typeface="Times New Roman"/>
                <a:cs typeface="Times New Roman"/>
              </a:rPr>
              <a:t>ogni</a:t>
            </a:r>
            <a:endParaRPr sz="2600">
              <a:latin typeface="Times New Roman"/>
              <a:cs typeface="Times New Roman"/>
            </a:endParaRPr>
          </a:p>
          <a:p>
            <a:pPr>
              <a:lnSpc>
                <a:spcPct val="100000"/>
              </a:lnSpc>
              <a:spcBef>
                <a:spcPts val="1140"/>
              </a:spcBef>
              <a:tabLst>
                <a:tab pos="1356360" algn="l"/>
                <a:tab pos="2238375" algn="l"/>
              </a:tabLst>
            </a:pPr>
            <a:r>
              <a:rPr sz="3500" b="1" dirty="0">
                <a:solidFill>
                  <a:srgbClr val="FF0000"/>
                </a:solidFill>
                <a:latin typeface="Times New Roman"/>
                <a:cs typeface="Times New Roman"/>
              </a:rPr>
              <a:t>a	</a:t>
            </a:r>
            <a:r>
              <a:rPr sz="3500" b="1" dirty="0">
                <a:solidFill>
                  <a:srgbClr val="FF0000"/>
                </a:solidFill>
                <a:latin typeface="Symbol"/>
                <a:cs typeface="Symbol"/>
              </a:rPr>
              <a:t>→</a:t>
            </a:r>
            <a:r>
              <a:rPr sz="3500" dirty="0">
                <a:solidFill>
                  <a:srgbClr val="FF0000"/>
                </a:solidFill>
                <a:latin typeface="Times New Roman"/>
                <a:cs typeface="Times New Roman"/>
              </a:rPr>
              <a:t>	</a:t>
            </a:r>
            <a:r>
              <a:rPr sz="3500" b="1" dirty="0">
                <a:solidFill>
                  <a:srgbClr val="FF0000"/>
                </a:solidFill>
                <a:latin typeface="Times New Roman"/>
                <a:cs typeface="Times New Roman"/>
              </a:rPr>
              <a:t>1 caso</a:t>
            </a:r>
            <a:r>
              <a:rPr sz="3500" b="1" spc="-114" dirty="0">
                <a:solidFill>
                  <a:srgbClr val="FF0000"/>
                </a:solidFill>
                <a:latin typeface="Times New Roman"/>
                <a:cs typeface="Times New Roman"/>
              </a:rPr>
              <a:t> </a:t>
            </a:r>
            <a:r>
              <a:rPr sz="3500" b="1" dirty="0">
                <a:solidFill>
                  <a:srgbClr val="FF0000"/>
                </a:solidFill>
                <a:latin typeface="Times New Roman"/>
                <a:cs typeface="Times New Roman"/>
              </a:rPr>
              <a:t>o</a:t>
            </a:r>
            <a:endParaRPr sz="3500">
              <a:latin typeface="Times New Roman"/>
              <a:cs typeface="Times New Roman"/>
            </a:endParaRPr>
          </a:p>
          <a:p>
            <a:pPr marL="1356360">
              <a:lnSpc>
                <a:spcPct val="100000"/>
              </a:lnSpc>
              <a:spcBef>
                <a:spcPts val="1055"/>
              </a:spcBef>
              <a:tabLst>
                <a:tab pos="2011680" algn="l"/>
              </a:tabLst>
            </a:pPr>
            <a:r>
              <a:rPr sz="2600" b="1" dirty="0">
                <a:solidFill>
                  <a:srgbClr val="FFFFFF"/>
                </a:solidFill>
                <a:latin typeface="Symbol"/>
                <a:cs typeface="Symbol"/>
              </a:rPr>
              <a:t>→</a:t>
            </a:r>
            <a:r>
              <a:rPr sz="2600" dirty="0">
                <a:solidFill>
                  <a:srgbClr val="FFFFFF"/>
                </a:solidFill>
                <a:latin typeface="Times New Roman"/>
                <a:cs typeface="Times New Roman"/>
              </a:rPr>
              <a:t>	</a:t>
            </a:r>
            <a:r>
              <a:rPr sz="2600" b="1" dirty="0">
                <a:solidFill>
                  <a:srgbClr val="FFFFFF"/>
                </a:solidFill>
                <a:latin typeface="Times New Roman"/>
                <a:cs typeface="Times New Roman"/>
              </a:rPr>
              <a:t>1 </a:t>
            </a:r>
            <a:r>
              <a:rPr sz="2600" b="1" spc="-5" dirty="0">
                <a:solidFill>
                  <a:srgbClr val="FFFFFF"/>
                </a:solidFill>
                <a:latin typeface="Times New Roman"/>
                <a:cs typeface="Times New Roman"/>
              </a:rPr>
              <a:t>caso</a:t>
            </a:r>
            <a:r>
              <a:rPr sz="2600" b="1" spc="-85" dirty="0">
                <a:solidFill>
                  <a:srgbClr val="FFFFFF"/>
                </a:solidFill>
                <a:latin typeface="Times New Roman"/>
                <a:cs typeface="Times New Roman"/>
              </a:rPr>
              <a:t> </a:t>
            </a:r>
            <a:r>
              <a:rPr sz="2600" b="1" spc="5" dirty="0">
                <a:solidFill>
                  <a:srgbClr val="FFFFFF"/>
                </a:solidFill>
                <a:latin typeface="Times New Roman"/>
                <a:cs typeface="Times New Roman"/>
              </a:rPr>
              <a:t>ogni</a:t>
            </a:r>
            <a:endParaRPr sz="2600">
              <a:latin typeface="Times New Roman"/>
              <a:cs typeface="Times New Roman"/>
            </a:endParaRPr>
          </a:p>
          <a:p>
            <a:pPr marL="1356360">
              <a:lnSpc>
                <a:spcPct val="100000"/>
              </a:lnSpc>
              <a:spcBef>
                <a:spcPts val="935"/>
              </a:spcBef>
              <a:tabLst>
                <a:tab pos="2011680" algn="l"/>
              </a:tabLst>
            </a:pPr>
            <a:r>
              <a:rPr sz="2600" b="1" dirty="0">
                <a:solidFill>
                  <a:srgbClr val="FFFFFF"/>
                </a:solidFill>
                <a:latin typeface="Symbol"/>
                <a:cs typeface="Symbol"/>
              </a:rPr>
              <a:t>→</a:t>
            </a:r>
            <a:r>
              <a:rPr sz="2600" dirty="0">
                <a:solidFill>
                  <a:srgbClr val="FFFFFF"/>
                </a:solidFill>
                <a:latin typeface="Times New Roman"/>
                <a:cs typeface="Times New Roman"/>
              </a:rPr>
              <a:t>	</a:t>
            </a:r>
            <a:r>
              <a:rPr sz="2600" b="1" dirty="0">
                <a:solidFill>
                  <a:srgbClr val="FFFFFF"/>
                </a:solidFill>
                <a:latin typeface="Times New Roman"/>
                <a:cs typeface="Times New Roman"/>
              </a:rPr>
              <a:t>1 </a:t>
            </a:r>
            <a:r>
              <a:rPr sz="2600" b="1" spc="-5" dirty="0">
                <a:solidFill>
                  <a:srgbClr val="FFFFFF"/>
                </a:solidFill>
                <a:latin typeface="Times New Roman"/>
                <a:cs typeface="Times New Roman"/>
              </a:rPr>
              <a:t>caso</a:t>
            </a:r>
            <a:r>
              <a:rPr sz="2600" b="1" spc="-85" dirty="0">
                <a:solidFill>
                  <a:srgbClr val="FFFFFF"/>
                </a:solidFill>
                <a:latin typeface="Times New Roman"/>
                <a:cs typeface="Times New Roman"/>
              </a:rPr>
              <a:t> </a:t>
            </a:r>
            <a:r>
              <a:rPr sz="2600" b="1" spc="5" dirty="0">
                <a:solidFill>
                  <a:srgbClr val="FFFFFF"/>
                </a:solidFill>
                <a:latin typeface="Times New Roman"/>
                <a:cs typeface="Times New Roman"/>
              </a:rPr>
              <a:t>ogni</a:t>
            </a:r>
            <a:endParaRPr sz="2600">
              <a:latin typeface="Times New Roman"/>
              <a:cs typeface="Times New Roman"/>
            </a:endParaRPr>
          </a:p>
          <a:p>
            <a:pPr marL="1350010">
              <a:lnSpc>
                <a:spcPct val="100000"/>
              </a:lnSpc>
              <a:spcBef>
                <a:spcPts val="935"/>
              </a:spcBef>
              <a:tabLst>
                <a:tab pos="2005330" algn="l"/>
              </a:tabLst>
            </a:pPr>
            <a:r>
              <a:rPr sz="2600" b="1" dirty="0">
                <a:solidFill>
                  <a:srgbClr val="FFFFFF"/>
                </a:solidFill>
                <a:latin typeface="Symbol"/>
                <a:cs typeface="Symbol"/>
              </a:rPr>
              <a:t>→</a:t>
            </a:r>
            <a:r>
              <a:rPr sz="2600" dirty="0">
                <a:solidFill>
                  <a:srgbClr val="FFFFFF"/>
                </a:solidFill>
                <a:latin typeface="Times New Roman"/>
                <a:cs typeface="Times New Roman"/>
              </a:rPr>
              <a:t>	</a:t>
            </a:r>
            <a:r>
              <a:rPr sz="2600" b="1" dirty="0">
                <a:solidFill>
                  <a:srgbClr val="FFFFFF"/>
                </a:solidFill>
                <a:latin typeface="Times New Roman"/>
                <a:cs typeface="Times New Roman"/>
              </a:rPr>
              <a:t>1 </a:t>
            </a:r>
            <a:r>
              <a:rPr sz="2600" b="1" spc="-5" dirty="0">
                <a:solidFill>
                  <a:srgbClr val="FFFFFF"/>
                </a:solidFill>
                <a:latin typeface="Times New Roman"/>
                <a:cs typeface="Times New Roman"/>
              </a:rPr>
              <a:t>caso</a:t>
            </a:r>
            <a:r>
              <a:rPr sz="2600" b="1" spc="-85" dirty="0">
                <a:solidFill>
                  <a:srgbClr val="FFFFFF"/>
                </a:solidFill>
                <a:latin typeface="Times New Roman"/>
                <a:cs typeface="Times New Roman"/>
              </a:rPr>
              <a:t> </a:t>
            </a:r>
            <a:r>
              <a:rPr sz="2600" b="1" spc="5" dirty="0">
                <a:solidFill>
                  <a:srgbClr val="FFFFFF"/>
                </a:solidFill>
                <a:latin typeface="Times New Roman"/>
                <a:cs typeface="Times New Roman"/>
              </a:rPr>
              <a:t>ogni</a:t>
            </a:r>
            <a:endParaRPr sz="2600">
              <a:latin typeface="Times New Roman"/>
              <a:cs typeface="Times New Roman"/>
            </a:endParaRPr>
          </a:p>
          <a:p>
            <a:pPr marL="1356360">
              <a:lnSpc>
                <a:spcPct val="100000"/>
              </a:lnSpc>
              <a:spcBef>
                <a:spcPts val="940"/>
              </a:spcBef>
              <a:tabLst>
                <a:tab pos="2011680" algn="l"/>
              </a:tabLst>
            </a:pPr>
            <a:r>
              <a:rPr sz="2600" b="1" dirty="0">
                <a:solidFill>
                  <a:srgbClr val="FFFFFF"/>
                </a:solidFill>
                <a:latin typeface="Symbol"/>
                <a:cs typeface="Symbol"/>
              </a:rPr>
              <a:t>→</a:t>
            </a:r>
            <a:r>
              <a:rPr sz="2600" dirty="0">
                <a:solidFill>
                  <a:srgbClr val="FFFFFF"/>
                </a:solidFill>
                <a:latin typeface="Times New Roman"/>
                <a:cs typeface="Times New Roman"/>
              </a:rPr>
              <a:t>	</a:t>
            </a:r>
            <a:r>
              <a:rPr sz="2600" b="1" dirty="0">
                <a:solidFill>
                  <a:srgbClr val="FFFFFF"/>
                </a:solidFill>
                <a:latin typeface="Times New Roman"/>
                <a:cs typeface="Times New Roman"/>
              </a:rPr>
              <a:t>1 </a:t>
            </a:r>
            <a:r>
              <a:rPr sz="2600" b="1" spc="-5" dirty="0">
                <a:solidFill>
                  <a:srgbClr val="FFFFFF"/>
                </a:solidFill>
                <a:latin typeface="Times New Roman"/>
                <a:cs typeface="Times New Roman"/>
              </a:rPr>
              <a:t>caso</a:t>
            </a:r>
            <a:r>
              <a:rPr sz="2600" b="1" spc="-85" dirty="0">
                <a:solidFill>
                  <a:srgbClr val="FFFFFF"/>
                </a:solidFill>
                <a:latin typeface="Times New Roman"/>
                <a:cs typeface="Times New Roman"/>
              </a:rPr>
              <a:t> </a:t>
            </a:r>
            <a:r>
              <a:rPr sz="2600" b="1" spc="5" dirty="0">
                <a:solidFill>
                  <a:srgbClr val="FFFFFF"/>
                </a:solidFill>
                <a:latin typeface="Times New Roman"/>
                <a:cs typeface="Times New Roman"/>
              </a:rPr>
              <a:t>ogni</a:t>
            </a:r>
            <a:endParaRPr sz="2600">
              <a:latin typeface="Times New Roman"/>
              <a:cs typeface="Times New Roman"/>
            </a:endParaRPr>
          </a:p>
        </p:txBody>
      </p:sp>
      <p:sp>
        <p:nvSpPr>
          <p:cNvPr id="5" name="object 5"/>
          <p:cNvSpPr txBox="1"/>
          <p:nvPr/>
        </p:nvSpPr>
        <p:spPr>
          <a:xfrm>
            <a:off x="302483" y="2439768"/>
            <a:ext cx="2697480" cy="4829175"/>
          </a:xfrm>
          <a:prstGeom prst="rect">
            <a:avLst/>
          </a:prstGeom>
        </p:spPr>
        <p:txBody>
          <a:bodyPr vert="horz" wrap="square" lIns="0" tIns="120014" rIns="0" bIns="0" rtlCol="0">
            <a:spAutoFit/>
          </a:bodyPr>
          <a:lstStyle/>
          <a:p>
            <a:pPr marL="386080" indent="-373380">
              <a:lnSpc>
                <a:spcPct val="100000"/>
              </a:lnSpc>
              <a:spcBef>
                <a:spcPts val="944"/>
              </a:spcBef>
              <a:buFont typeface="Wingdings"/>
              <a:buChar char=""/>
              <a:tabLst>
                <a:tab pos="386080" algn="l"/>
              </a:tabLst>
            </a:pPr>
            <a:r>
              <a:rPr sz="2600" b="1" spc="-5" dirty="0">
                <a:solidFill>
                  <a:srgbClr val="FFFFFF"/>
                </a:solidFill>
                <a:latin typeface="Times New Roman"/>
                <a:cs typeface="Times New Roman"/>
              </a:rPr>
              <a:t>Trentino</a:t>
            </a:r>
            <a:endParaRPr sz="2600">
              <a:latin typeface="Times New Roman"/>
              <a:cs typeface="Times New Roman"/>
            </a:endParaRPr>
          </a:p>
          <a:p>
            <a:pPr marL="386080" indent="-373380">
              <a:lnSpc>
                <a:spcPct val="100000"/>
              </a:lnSpc>
              <a:spcBef>
                <a:spcPts val="1140"/>
              </a:spcBef>
              <a:buFont typeface="Wingdings"/>
              <a:buChar char=""/>
              <a:tabLst>
                <a:tab pos="386080" algn="l"/>
              </a:tabLst>
            </a:pPr>
            <a:r>
              <a:rPr sz="3500" b="1" dirty="0">
                <a:solidFill>
                  <a:srgbClr val="FF0000"/>
                </a:solidFill>
                <a:latin typeface="Times New Roman"/>
                <a:cs typeface="Times New Roman"/>
              </a:rPr>
              <a:t>Lombardi</a:t>
            </a:r>
            <a:endParaRPr sz="3500">
              <a:latin typeface="Times New Roman"/>
              <a:cs typeface="Times New Roman"/>
            </a:endParaRPr>
          </a:p>
          <a:p>
            <a:pPr marL="386080" indent="-373380">
              <a:lnSpc>
                <a:spcPct val="100000"/>
              </a:lnSpc>
              <a:spcBef>
                <a:spcPts val="1055"/>
              </a:spcBef>
              <a:buFont typeface="Wingdings"/>
              <a:buChar char=""/>
              <a:tabLst>
                <a:tab pos="386080" algn="l"/>
              </a:tabLst>
            </a:pPr>
            <a:r>
              <a:rPr sz="2600" b="1" spc="-5" dirty="0">
                <a:solidFill>
                  <a:srgbClr val="FFFFFF"/>
                </a:solidFill>
                <a:latin typeface="Times New Roman"/>
                <a:cs typeface="Times New Roman"/>
              </a:rPr>
              <a:t>Friuli</a:t>
            </a:r>
            <a:endParaRPr sz="2600">
              <a:latin typeface="Times New Roman"/>
              <a:cs typeface="Times New Roman"/>
            </a:endParaRPr>
          </a:p>
          <a:p>
            <a:pPr marL="386080" indent="-373380">
              <a:lnSpc>
                <a:spcPct val="100000"/>
              </a:lnSpc>
              <a:spcBef>
                <a:spcPts val="940"/>
              </a:spcBef>
              <a:buFont typeface="Wingdings"/>
              <a:buChar char=""/>
              <a:tabLst>
                <a:tab pos="386080" algn="l"/>
              </a:tabLst>
            </a:pPr>
            <a:r>
              <a:rPr sz="2600" b="1" spc="-5" dirty="0">
                <a:solidFill>
                  <a:srgbClr val="FFFFFF"/>
                </a:solidFill>
                <a:latin typeface="Times New Roman"/>
                <a:cs typeface="Times New Roman"/>
              </a:rPr>
              <a:t>Veneto</a:t>
            </a:r>
            <a:endParaRPr sz="2600">
              <a:latin typeface="Times New Roman"/>
              <a:cs typeface="Times New Roman"/>
            </a:endParaRPr>
          </a:p>
          <a:p>
            <a:pPr marL="386080" indent="-373380">
              <a:lnSpc>
                <a:spcPct val="100000"/>
              </a:lnSpc>
              <a:spcBef>
                <a:spcPts val="935"/>
              </a:spcBef>
              <a:buFont typeface="Wingdings"/>
              <a:buChar char=""/>
              <a:tabLst>
                <a:tab pos="386080" algn="l"/>
              </a:tabLst>
            </a:pPr>
            <a:r>
              <a:rPr sz="2600" b="1" dirty="0">
                <a:solidFill>
                  <a:srgbClr val="FFFFFF"/>
                </a:solidFill>
                <a:latin typeface="Times New Roman"/>
                <a:cs typeface="Times New Roman"/>
              </a:rPr>
              <a:t>Piemonte</a:t>
            </a:r>
            <a:endParaRPr sz="2600">
              <a:latin typeface="Times New Roman"/>
              <a:cs typeface="Times New Roman"/>
            </a:endParaRPr>
          </a:p>
          <a:p>
            <a:pPr marL="386080" indent="-373380">
              <a:lnSpc>
                <a:spcPct val="100000"/>
              </a:lnSpc>
              <a:spcBef>
                <a:spcPts val="935"/>
              </a:spcBef>
              <a:buFont typeface="Wingdings"/>
              <a:buChar char=""/>
              <a:tabLst>
                <a:tab pos="386080" algn="l"/>
              </a:tabLst>
            </a:pPr>
            <a:r>
              <a:rPr sz="2600" b="1" dirty="0">
                <a:solidFill>
                  <a:srgbClr val="FFFFFF"/>
                </a:solidFill>
                <a:latin typeface="Times New Roman"/>
                <a:cs typeface="Times New Roman"/>
              </a:rPr>
              <a:t>Liguria</a:t>
            </a:r>
            <a:endParaRPr sz="2600">
              <a:latin typeface="Times New Roman"/>
              <a:cs typeface="Times New Roman"/>
            </a:endParaRPr>
          </a:p>
          <a:p>
            <a:pPr marL="386080" indent="-373380">
              <a:lnSpc>
                <a:spcPct val="100000"/>
              </a:lnSpc>
              <a:spcBef>
                <a:spcPts val="935"/>
              </a:spcBef>
              <a:buFont typeface="Wingdings"/>
              <a:buChar char=""/>
              <a:tabLst>
                <a:tab pos="386080" algn="l"/>
              </a:tabLst>
            </a:pPr>
            <a:r>
              <a:rPr sz="2600" b="1" dirty="0">
                <a:solidFill>
                  <a:srgbClr val="FFFFFF"/>
                </a:solidFill>
                <a:latin typeface="Times New Roman"/>
                <a:cs typeface="Times New Roman"/>
              </a:rPr>
              <a:t>EmiliaRomagna</a:t>
            </a:r>
            <a:endParaRPr sz="2600">
              <a:latin typeface="Times New Roman"/>
              <a:cs typeface="Times New Roman"/>
            </a:endParaRPr>
          </a:p>
          <a:p>
            <a:pPr marL="386080" indent="-373380">
              <a:lnSpc>
                <a:spcPct val="100000"/>
              </a:lnSpc>
              <a:spcBef>
                <a:spcPts val="935"/>
              </a:spcBef>
              <a:buFont typeface="Wingdings"/>
              <a:buChar char=""/>
              <a:tabLst>
                <a:tab pos="386080" algn="l"/>
              </a:tabLst>
            </a:pPr>
            <a:r>
              <a:rPr sz="2600" b="1" dirty="0">
                <a:solidFill>
                  <a:srgbClr val="FFFFFF"/>
                </a:solidFill>
                <a:latin typeface="Times New Roman"/>
                <a:cs typeface="Times New Roman"/>
              </a:rPr>
              <a:t>Marche</a:t>
            </a:r>
            <a:endParaRPr sz="2600">
              <a:latin typeface="Times New Roman"/>
              <a:cs typeface="Times New Roman"/>
            </a:endParaRPr>
          </a:p>
          <a:p>
            <a:pPr marL="386080" indent="-373380">
              <a:lnSpc>
                <a:spcPct val="100000"/>
              </a:lnSpc>
              <a:spcBef>
                <a:spcPts val="940"/>
              </a:spcBef>
              <a:buFont typeface="Wingdings"/>
              <a:buChar char=""/>
              <a:tabLst>
                <a:tab pos="386080" algn="l"/>
              </a:tabLst>
            </a:pPr>
            <a:r>
              <a:rPr sz="2600" b="1" dirty="0">
                <a:solidFill>
                  <a:srgbClr val="FFFFFF"/>
                </a:solidFill>
                <a:latin typeface="Times New Roman"/>
                <a:cs typeface="Times New Roman"/>
              </a:rPr>
              <a:t>Toscana</a:t>
            </a:r>
            <a:endParaRPr sz="2600">
              <a:latin typeface="Times New Roman"/>
              <a:cs typeface="Times New Roman"/>
            </a:endParaRPr>
          </a:p>
        </p:txBody>
      </p:sp>
      <p:sp>
        <p:nvSpPr>
          <p:cNvPr id="6" name="object 6"/>
          <p:cNvSpPr txBox="1"/>
          <p:nvPr/>
        </p:nvSpPr>
        <p:spPr>
          <a:xfrm>
            <a:off x="3871696" y="1494409"/>
            <a:ext cx="4996815" cy="5774055"/>
          </a:xfrm>
          <a:prstGeom prst="rect">
            <a:avLst/>
          </a:prstGeom>
        </p:spPr>
        <p:txBody>
          <a:bodyPr vert="horz" wrap="square" lIns="0" tIns="12065" rIns="0" bIns="0" rtlCol="0">
            <a:spAutoFit/>
          </a:bodyPr>
          <a:lstStyle/>
          <a:p>
            <a:pPr marL="2379980">
              <a:lnSpc>
                <a:spcPct val="100000"/>
              </a:lnSpc>
              <a:spcBef>
                <a:spcPts val="95"/>
              </a:spcBef>
            </a:pPr>
            <a:r>
              <a:rPr sz="4900" spc="-5" dirty="0">
                <a:solidFill>
                  <a:srgbClr val="FFFF00"/>
                </a:solidFill>
                <a:latin typeface="Times New Roman"/>
                <a:cs typeface="Times New Roman"/>
              </a:rPr>
              <a:t>Regione</a:t>
            </a:r>
            <a:endParaRPr sz="4900">
              <a:latin typeface="Times New Roman"/>
              <a:cs typeface="Times New Roman"/>
            </a:endParaRPr>
          </a:p>
          <a:p>
            <a:pPr marL="469265" algn="ctr">
              <a:lnSpc>
                <a:spcPct val="100000"/>
              </a:lnSpc>
              <a:spcBef>
                <a:spcPts val="2415"/>
              </a:spcBef>
            </a:pPr>
            <a:r>
              <a:rPr sz="2600" b="1" dirty="0">
                <a:solidFill>
                  <a:srgbClr val="FFFFFF"/>
                </a:solidFill>
                <a:latin typeface="Times New Roman"/>
                <a:cs typeface="Times New Roman"/>
              </a:rPr>
              <a:t>9</a:t>
            </a:r>
            <a:r>
              <a:rPr sz="2600" b="1" spc="-15" dirty="0">
                <a:solidFill>
                  <a:srgbClr val="FFFFFF"/>
                </a:solidFill>
                <a:latin typeface="Times New Roman"/>
                <a:cs typeface="Times New Roman"/>
              </a:rPr>
              <a:t> </a:t>
            </a:r>
            <a:r>
              <a:rPr sz="2600" b="1" dirty="0">
                <a:solidFill>
                  <a:srgbClr val="FFFFFF"/>
                </a:solidFill>
                <a:latin typeface="Times New Roman"/>
                <a:cs typeface="Times New Roman"/>
              </a:rPr>
              <a:t>ore</a:t>
            </a:r>
            <a:endParaRPr sz="2600">
              <a:latin typeface="Times New Roman"/>
              <a:cs typeface="Times New Roman"/>
            </a:endParaRPr>
          </a:p>
          <a:p>
            <a:pPr marL="2464435">
              <a:lnSpc>
                <a:spcPct val="100000"/>
              </a:lnSpc>
              <a:spcBef>
                <a:spcPts val="1140"/>
              </a:spcBef>
            </a:pPr>
            <a:r>
              <a:rPr sz="3500" b="1" spc="-5" dirty="0">
                <a:solidFill>
                  <a:srgbClr val="FF0000"/>
                </a:solidFill>
                <a:latin typeface="Times New Roman"/>
                <a:cs typeface="Times New Roman"/>
              </a:rPr>
              <a:t>gni </a:t>
            </a:r>
            <a:r>
              <a:rPr sz="3500" b="1" dirty="0">
                <a:solidFill>
                  <a:srgbClr val="FF0000"/>
                </a:solidFill>
                <a:latin typeface="Times New Roman"/>
                <a:cs typeface="Times New Roman"/>
              </a:rPr>
              <a:t>57</a:t>
            </a:r>
            <a:r>
              <a:rPr sz="3500" b="1" spc="-65" dirty="0">
                <a:solidFill>
                  <a:srgbClr val="FF0000"/>
                </a:solidFill>
                <a:latin typeface="Times New Roman"/>
                <a:cs typeface="Times New Roman"/>
              </a:rPr>
              <a:t> </a:t>
            </a:r>
            <a:r>
              <a:rPr sz="3500" b="1" spc="-5" dirty="0">
                <a:solidFill>
                  <a:srgbClr val="FF0000"/>
                </a:solidFill>
                <a:latin typeface="Times New Roman"/>
                <a:cs typeface="Times New Roman"/>
              </a:rPr>
              <a:t>minuti</a:t>
            </a:r>
            <a:endParaRPr sz="3500">
              <a:latin typeface="Times New Roman"/>
              <a:cs typeface="Times New Roman"/>
            </a:endParaRPr>
          </a:p>
          <a:p>
            <a:pPr marL="469265" algn="ctr">
              <a:lnSpc>
                <a:spcPct val="100000"/>
              </a:lnSpc>
              <a:spcBef>
                <a:spcPts val="1055"/>
              </a:spcBef>
            </a:pPr>
            <a:r>
              <a:rPr sz="2600" b="1" dirty="0">
                <a:solidFill>
                  <a:srgbClr val="FFFFFF"/>
                </a:solidFill>
                <a:latin typeface="Times New Roman"/>
                <a:cs typeface="Times New Roman"/>
              </a:rPr>
              <a:t>7</a:t>
            </a:r>
            <a:r>
              <a:rPr sz="2600" b="1" spc="-105" dirty="0">
                <a:solidFill>
                  <a:srgbClr val="FFFFFF"/>
                </a:solidFill>
                <a:latin typeface="Times New Roman"/>
                <a:cs typeface="Times New Roman"/>
              </a:rPr>
              <a:t> </a:t>
            </a:r>
            <a:r>
              <a:rPr sz="2600" b="1" dirty="0">
                <a:solidFill>
                  <a:srgbClr val="FFFFFF"/>
                </a:solidFill>
                <a:latin typeface="Times New Roman"/>
                <a:cs typeface="Times New Roman"/>
              </a:rPr>
              <a:t>ore</a:t>
            </a:r>
            <a:endParaRPr sz="2600">
              <a:latin typeface="Times New Roman"/>
              <a:cs typeface="Times New Roman"/>
            </a:endParaRPr>
          </a:p>
          <a:p>
            <a:pPr marL="469265" algn="ctr">
              <a:lnSpc>
                <a:spcPct val="100000"/>
              </a:lnSpc>
              <a:spcBef>
                <a:spcPts val="935"/>
              </a:spcBef>
            </a:pPr>
            <a:r>
              <a:rPr sz="2600" b="1" dirty="0">
                <a:solidFill>
                  <a:srgbClr val="FFFFFF"/>
                </a:solidFill>
                <a:latin typeface="Times New Roman"/>
                <a:cs typeface="Times New Roman"/>
              </a:rPr>
              <a:t>2</a:t>
            </a:r>
            <a:r>
              <a:rPr sz="2600" b="1" spc="-105" dirty="0">
                <a:solidFill>
                  <a:srgbClr val="FFFFFF"/>
                </a:solidFill>
                <a:latin typeface="Times New Roman"/>
                <a:cs typeface="Times New Roman"/>
              </a:rPr>
              <a:t> </a:t>
            </a:r>
            <a:r>
              <a:rPr sz="2600" b="1" dirty="0">
                <a:solidFill>
                  <a:srgbClr val="FFFFFF"/>
                </a:solidFill>
                <a:latin typeface="Times New Roman"/>
                <a:cs typeface="Times New Roman"/>
              </a:rPr>
              <a:t>ore</a:t>
            </a:r>
            <a:endParaRPr sz="2600">
              <a:latin typeface="Times New Roman"/>
              <a:cs typeface="Times New Roman"/>
            </a:endParaRPr>
          </a:p>
          <a:p>
            <a:pPr marL="457200" algn="ctr">
              <a:lnSpc>
                <a:spcPct val="100000"/>
              </a:lnSpc>
              <a:spcBef>
                <a:spcPts val="940"/>
              </a:spcBef>
            </a:pPr>
            <a:r>
              <a:rPr sz="2600" b="1" dirty="0">
                <a:solidFill>
                  <a:srgbClr val="FFFFFF"/>
                </a:solidFill>
                <a:latin typeface="Times New Roman"/>
                <a:cs typeface="Times New Roman"/>
              </a:rPr>
              <a:t>2</a:t>
            </a:r>
            <a:r>
              <a:rPr sz="2600" b="1" spc="-105" dirty="0">
                <a:solidFill>
                  <a:srgbClr val="FFFFFF"/>
                </a:solidFill>
                <a:latin typeface="Times New Roman"/>
                <a:cs typeface="Times New Roman"/>
              </a:rPr>
              <a:t> </a:t>
            </a:r>
            <a:r>
              <a:rPr sz="2600" b="1" dirty="0">
                <a:solidFill>
                  <a:srgbClr val="FFFFFF"/>
                </a:solidFill>
                <a:latin typeface="Times New Roman"/>
                <a:cs typeface="Times New Roman"/>
              </a:rPr>
              <a:t>ore</a:t>
            </a:r>
            <a:endParaRPr sz="2600">
              <a:latin typeface="Times New Roman"/>
              <a:cs typeface="Times New Roman"/>
            </a:endParaRPr>
          </a:p>
          <a:p>
            <a:pPr marL="469265" algn="ctr">
              <a:lnSpc>
                <a:spcPct val="100000"/>
              </a:lnSpc>
              <a:spcBef>
                <a:spcPts val="935"/>
              </a:spcBef>
            </a:pPr>
            <a:r>
              <a:rPr sz="2600" b="1" dirty="0">
                <a:solidFill>
                  <a:srgbClr val="FFFFFF"/>
                </a:solidFill>
                <a:latin typeface="Times New Roman"/>
                <a:cs typeface="Times New Roman"/>
              </a:rPr>
              <a:t>5</a:t>
            </a:r>
            <a:r>
              <a:rPr sz="2600" b="1" spc="-105" dirty="0">
                <a:solidFill>
                  <a:srgbClr val="FFFFFF"/>
                </a:solidFill>
                <a:latin typeface="Times New Roman"/>
                <a:cs typeface="Times New Roman"/>
              </a:rPr>
              <a:t> </a:t>
            </a:r>
            <a:r>
              <a:rPr sz="2600" b="1" dirty="0">
                <a:solidFill>
                  <a:srgbClr val="FFFFFF"/>
                </a:solidFill>
                <a:latin typeface="Times New Roman"/>
                <a:cs typeface="Times New Roman"/>
              </a:rPr>
              <a:t>ore</a:t>
            </a:r>
            <a:endParaRPr sz="2600">
              <a:latin typeface="Times New Roman"/>
              <a:cs typeface="Times New Roman"/>
            </a:endParaRPr>
          </a:p>
          <a:p>
            <a:pPr marL="182880">
              <a:lnSpc>
                <a:spcPct val="100000"/>
              </a:lnSpc>
              <a:spcBef>
                <a:spcPts val="935"/>
              </a:spcBef>
              <a:tabLst>
                <a:tab pos="838200" algn="l"/>
              </a:tabLst>
            </a:pPr>
            <a:r>
              <a:rPr sz="2600" b="1" dirty="0">
                <a:solidFill>
                  <a:srgbClr val="FFFFFF"/>
                </a:solidFill>
                <a:latin typeface="Symbol"/>
                <a:cs typeface="Symbol"/>
              </a:rPr>
              <a:t></a:t>
            </a:r>
            <a:r>
              <a:rPr sz="2600" dirty="0">
                <a:solidFill>
                  <a:srgbClr val="FFFFFF"/>
                </a:solidFill>
                <a:latin typeface="Times New Roman"/>
                <a:cs typeface="Times New Roman"/>
              </a:rPr>
              <a:t>	</a:t>
            </a:r>
            <a:r>
              <a:rPr sz="2600" b="1" dirty="0">
                <a:solidFill>
                  <a:srgbClr val="FFFFFF"/>
                </a:solidFill>
                <a:latin typeface="Times New Roman"/>
                <a:cs typeface="Times New Roman"/>
              </a:rPr>
              <a:t>1 </a:t>
            </a:r>
            <a:r>
              <a:rPr sz="2600" b="1" spc="-5" dirty="0">
                <a:solidFill>
                  <a:srgbClr val="FFFFFF"/>
                </a:solidFill>
                <a:latin typeface="Times New Roman"/>
                <a:cs typeface="Times New Roman"/>
              </a:rPr>
              <a:t>caso </a:t>
            </a:r>
            <a:r>
              <a:rPr sz="2600" b="1" spc="5" dirty="0">
                <a:solidFill>
                  <a:srgbClr val="FFFFFF"/>
                </a:solidFill>
                <a:latin typeface="Times New Roman"/>
                <a:cs typeface="Times New Roman"/>
              </a:rPr>
              <a:t>ogni </a:t>
            </a:r>
            <a:r>
              <a:rPr sz="2600" b="1" dirty="0">
                <a:solidFill>
                  <a:srgbClr val="FFFFFF"/>
                </a:solidFill>
                <a:latin typeface="Times New Roman"/>
                <a:cs typeface="Times New Roman"/>
              </a:rPr>
              <a:t>2 ore e</a:t>
            </a:r>
            <a:r>
              <a:rPr sz="2600" b="1" spc="-80" dirty="0">
                <a:solidFill>
                  <a:srgbClr val="FFFFFF"/>
                </a:solidFill>
                <a:latin typeface="Times New Roman"/>
                <a:cs typeface="Times New Roman"/>
              </a:rPr>
              <a:t> </a:t>
            </a:r>
            <a:r>
              <a:rPr sz="2600" b="1" spc="5" dirty="0">
                <a:solidFill>
                  <a:srgbClr val="FFFFFF"/>
                </a:solidFill>
                <a:latin typeface="Times New Roman"/>
                <a:cs typeface="Times New Roman"/>
              </a:rPr>
              <a:t>20</a:t>
            </a:r>
            <a:endParaRPr sz="2600">
              <a:latin typeface="Times New Roman"/>
              <a:cs typeface="Times New Roman"/>
            </a:endParaRPr>
          </a:p>
          <a:p>
            <a:pPr marL="100965">
              <a:lnSpc>
                <a:spcPct val="100000"/>
              </a:lnSpc>
              <a:spcBef>
                <a:spcPts val="935"/>
              </a:spcBef>
              <a:tabLst>
                <a:tab pos="756285" algn="l"/>
              </a:tabLst>
            </a:pPr>
            <a:r>
              <a:rPr sz="2600" b="1" dirty="0">
                <a:solidFill>
                  <a:srgbClr val="FFFFFF"/>
                </a:solidFill>
                <a:latin typeface="Symbol"/>
                <a:cs typeface="Symbol"/>
              </a:rPr>
              <a:t></a:t>
            </a:r>
            <a:r>
              <a:rPr sz="2600" dirty="0">
                <a:solidFill>
                  <a:srgbClr val="FFFFFF"/>
                </a:solidFill>
                <a:latin typeface="Times New Roman"/>
                <a:cs typeface="Times New Roman"/>
              </a:rPr>
              <a:t>	</a:t>
            </a:r>
            <a:r>
              <a:rPr sz="2600" b="1" dirty="0">
                <a:solidFill>
                  <a:srgbClr val="FFFFFF"/>
                </a:solidFill>
                <a:latin typeface="Times New Roman"/>
                <a:cs typeface="Times New Roman"/>
              </a:rPr>
              <a:t>1 </a:t>
            </a:r>
            <a:r>
              <a:rPr sz="2600" b="1" spc="-5" dirty="0">
                <a:solidFill>
                  <a:srgbClr val="FFFFFF"/>
                </a:solidFill>
                <a:latin typeface="Times New Roman"/>
                <a:cs typeface="Times New Roman"/>
              </a:rPr>
              <a:t>caso </a:t>
            </a:r>
            <a:r>
              <a:rPr sz="2600" b="1" spc="5" dirty="0">
                <a:solidFill>
                  <a:srgbClr val="FFFFFF"/>
                </a:solidFill>
                <a:latin typeface="Times New Roman"/>
                <a:cs typeface="Times New Roman"/>
              </a:rPr>
              <a:t>ogni </a:t>
            </a:r>
            <a:r>
              <a:rPr sz="2600" b="1" dirty="0">
                <a:solidFill>
                  <a:srgbClr val="FFFFFF"/>
                </a:solidFill>
                <a:latin typeface="Times New Roman"/>
                <a:cs typeface="Times New Roman"/>
              </a:rPr>
              <a:t>6</a:t>
            </a:r>
            <a:r>
              <a:rPr sz="2600" b="1" spc="-55" dirty="0">
                <a:solidFill>
                  <a:srgbClr val="FFFFFF"/>
                </a:solidFill>
                <a:latin typeface="Times New Roman"/>
                <a:cs typeface="Times New Roman"/>
              </a:rPr>
              <a:t> </a:t>
            </a:r>
            <a:r>
              <a:rPr sz="2600" b="1" dirty="0">
                <a:solidFill>
                  <a:srgbClr val="FFFFFF"/>
                </a:solidFill>
                <a:latin typeface="Times New Roman"/>
                <a:cs typeface="Times New Roman"/>
              </a:rPr>
              <a:t>ore</a:t>
            </a:r>
            <a:endParaRPr sz="2600">
              <a:latin typeface="Times New Roman"/>
              <a:cs typeface="Times New Roman"/>
            </a:endParaRPr>
          </a:p>
          <a:p>
            <a:pPr marL="12700">
              <a:lnSpc>
                <a:spcPct val="100000"/>
              </a:lnSpc>
              <a:spcBef>
                <a:spcPts val="935"/>
              </a:spcBef>
              <a:tabLst>
                <a:tab pos="667385" algn="l"/>
              </a:tabLst>
            </a:pPr>
            <a:r>
              <a:rPr sz="2600" b="1" dirty="0">
                <a:solidFill>
                  <a:srgbClr val="FFFFFF"/>
                </a:solidFill>
                <a:latin typeface="Symbol"/>
                <a:cs typeface="Symbol"/>
              </a:rPr>
              <a:t></a:t>
            </a:r>
            <a:r>
              <a:rPr sz="2600" dirty="0">
                <a:solidFill>
                  <a:srgbClr val="FFFFFF"/>
                </a:solidFill>
                <a:latin typeface="Times New Roman"/>
                <a:cs typeface="Times New Roman"/>
              </a:rPr>
              <a:t>	</a:t>
            </a:r>
            <a:r>
              <a:rPr sz="2600" b="1" dirty="0">
                <a:solidFill>
                  <a:srgbClr val="FFFFFF"/>
                </a:solidFill>
                <a:latin typeface="Times New Roman"/>
                <a:cs typeface="Times New Roman"/>
              </a:rPr>
              <a:t>1 caso </a:t>
            </a:r>
            <a:r>
              <a:rPr sz="2600" b="1" spc="5" dirty="0">
                <a:solidFill>
                  <a:srgbClr val="FFFFFF"/>
                </a:solidFill>
                <a:latin typeface="Times New Roman"/>
                <a:cs typeface="Times New Roman"/>
              </a:rPr>
              <a:t>ogni </a:t>
            </a:r>
            <a:r>
              <a:rPr sz="2600" b="1" dirty="0">
                <a:solidFill>
                  <a:srgbClr val="FFFFFF"/>
                </a:solidFill>
                <a:latin typeface="Times New Roman"/>
                <a:cs typeface="Times New Roman"/>
              </a:rPr>
              <a:t>2</a:t>
            </a:r>
            <a:r>
              <a:rPr sz="2600" b="1" spc="-60" dirty="0">
                <a:solidFill>
                  <a:srgbClr val="FFFFFF"/>
                </a:solidFill>
                <a:latin typeface="Times New Roman"/>
                <a:cs typeface="Times New Roman"/>
              </a:rPr>
              <a:t> </a:t>
            </a:r>
            <a:r>
              <a:rPr sz="2600" b="1" dirty="0">
                <a:solidFill>
                  <a:srgbClr val="FFFFFF"/>
                </a:solidFill>
                <a:latin typeface="Times New Roman"/>
                <a:cs typeface="Times New Roman"/>
              </a:rPr>
              <a:t>ore</a:t>
            </a:r>
            <a:endParaRPr sz="2600">
              <a:latin typeface="Times New Roman"/>
              <a:cs typeface="Times New Roman"/>
            </a:endParaRPr>
          </a:p>
        </p:txBody>
      </p:sp>
      <p:sp>
        <p:nvSpPr>
          <p:cNvPr id="7" name="object 7"/>
          <p:cNvSpPr txBox="1">
            <a:spLocks noGrp="1"/>
          </p:cNvSpPr>
          <p:nvPr>
            <p:ph type="title"/>
          </p:nvPr>
        </p:nvSpPr>
        <p:spPr>
          <a:xfrm>
            <a:off x="885849" y="214884"/>
            <a:ext cx="8260080" cy="772160"/>
          </a:xfrm>
          <a:prstGeom prst="rect">
            <a:avLst/>
          </a:prstGeom>
        </p:spPr>
        <p:txBody>
          <a:bodyPr vert="horz" wrap="square" lIns="0" tIns="12065" rIns="0" bIns="0" rtlCol="0">
            <a:spAutoFit/>
          </a:bodyPr>
          <a:lstStyle/>
          <a:p>
            <a:pPr marL="12700">
              <a:lnSpc>
                <a:spcPct val="100000"/>
              </a:lnSpc>
              <a:spcBef>
                <a:spcPts val="95"/>
              </a:spcBef>
            </a:pPr>
            <a:r>
              <a:rPr sz="3100" i="1" spc="-5" dirty="0">
                <a:solidFill>
                  <a:srgbClr val="000000"/>
                </a:solidFill>
                <a:latin typeface="Times New Roman"/>
                <a:cs typeface="Times New Roman"/>
              </a:rPr>
              <a:t>…</a:t>
            </a:r>
            <a:r>
              <a:rPr sz="4900" i="1" spc="-5" dirty="0">
                <a:latin typeface="Times New Roman"/>
                <a:cs typeface="Times New Roman"/>
              </a:rPr>
              <a:t>la morte cardiaca</a:t>
            </a:r>
            <a:r>
              <a:rPr sz="4900" i="1" spc="-10" dirty="0">
                <a:latin typeface="Times New Roman"/>
                <a:cs typeface="Times New Roman"/>
              </a:rPr>
              <a:t> </a:t>
            </a:r>
            <a:r>
              <a:rPr sz="4900" i="1" spc="-5" dirty="0">
                <a:latin typeface="Times New Roman"/>
                <a:cs typeface="Times New Roman"/>
              </a:rPr>
              <a:t>improvvisa</a:t>
            </a:r>
            <a:r>
              <a:rPr sz="3100" i="1" spc="-5" dirty="0">
                <a:solidFill>
                  <a:srgbClr val="000000"/>
                </a:solidFill>
                <a:latin typeface="Times New Roman"/>
                <a:cs typeface="Times New Roman"/>
              </a:rPr>
              <a:t>…</a:t>
            </a:r>
            <a:endParaRPr sz="3100">
              <a:latin typeface="Times New Roman"/>
              <a:cs typeface="Times New Roman"/>
            </a:endParaRPr>
          </a:p>
        </p:txBody>
      </p:sp>
      <p:sp>
        <p:nvSpPr>
          <p:cNvPr id="8" name="object 8"/>
          <p:cNvSpPr/>
          <p:nvPr/>
        </p:nvSpPr>
        <p:spPr>
          <a:xfrm>
            <a:off x="275843" y="1001268"/>
            <a:ext cx="1674876" cy="714755"/>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081259" cy="755904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46759" y="252984"/>
            <a:ext cx="8811895" cy="1931035"/>
          </a:xfrm>
          <a:custGeom>
            <a:avLst/>
            <a:gdLst/>
            <a:ahLst/>
            <a:cxnLst/>
            <a:rect l="l" t="t" r="r" b="b"/>
            <a:pathLst>
              <a:path w="8811895" h="1931035">
                <a:moveTo>
                  <a:pt x="0" y="0"/>
                </a:moveTo>
                <a:lnTo>
                  <a:pt x="8811768" y="0"/>
                </a:lnTo>
                <a:lnTo>
                  <a:pt x="8811768" y="1287284"/>
                </a:lnTo>
                <a:lnTo>
                  <a:pt x="5644172" y="1287284"/>
                </a:lnTo>
                <a:lnTo>
                  <a:pt x="5644172" y="1609077"/>
                </a:lnTo>
                <a:lnTo>
                  <a:pt x="6882472" y="1609077"/>
                </a:lnTo>
                <a:lnTo>
                  <a:pt x="4405884" y="1930908"/>
                </a:lnTo>
                <a:lnTo>
                  <a:pt x="1929295" y="1609077"/>
                </a:lnTo>
                <a:lnTo>
                  <a:pt x="3167595" y="1609077"/>
                </a:lnTo>
                <a:lnTo>
                  <a:pt x="3167595" y="1287284"/>
                </a:lnTo>
                <a:lnTo>
                  <a:pt x="0" y="1287284"/>
                </a:lnTo>
                <a:lnTo>
                  <a:pt x="0" y="0"/>
                </a:lnTo>
                <a:close/>
              </a:path>
            </a:pathLst>
          </a:custGeom>
          <a:ln w="9144">
            <a:solidFill>
              <a:srgbClr val="66FFFF"/>
            </a:solidFill>
          </a:ln>
        </p:spPr>
        <p:txBody>
          <a:bodyPr wrap="square" lIns="0" tIns="0" rIns="0" bIns="0" rtlCol="0"/>
          <a:lstStyle/>
          <a:p>
            <a:endParaRPr/>
          </a:p>
        </p:txBody>
      </p:sp>
      <p:sp>
        <p:nvSpPr>
          <p:cNvPr id="4" name="object 4"/>
          <p:cNvSpPr txBox="1"/>
          <p:nvPr/>
        </p:nvSpPr>
        <p:spPr>
          <a:xfrm>
            <a:off x="4091876" y="6974841"/>
            <a:ext cx="529272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Comic Sans MS"/>
                <a:cs typeface="Comic Sans MS"/>
              </a:rPr>
              <a:t>European Heart Journal </a:t>
            </a:r>
            <a:r>
              <a:rPr sz="1800" b="1" dirty="0">
                <a:solidFill>
                  <a:srgbClr val="FFFFFF"/>
                </a:solidFill>
                <a:latin typeface="Comic Sans MS"/>
                <a:cs typeface="Comic Sans MS"/>
              </a:rPr>
              <a:t>(2001) 22,</a:t>
            </a:r>
            <a:r>
              <a:rPr sz="1800" b="1" spc="-75" dirty="0">
                <a:solidFill>
                  <a:srgbClr val="FFFFFF"/>
                </a:solidFill>
                <a:latin typeface="Comic Sans MS"/>
                <a:cs typeface="Comic Sans MS"/>
              </a:rPr>
              <a:t> </a:t>
            </a:r>
            <a:r>
              <a:rPr sz="1800" b="1" dirty="0">
                <a:solidFill>
                  <a:srgbClr val="FFFFFF"/>
                </a:solidFill>
                <a:latin typeface="Comic Sans MS"/>
                <a:cs typeface="Comic Sans MS"/>
              </a:rPr>
              <a:t>1374–1450</a:t>
            </a:r>
            <a:endParaRPr sz="1800">
              <a:latin typeface="Comic Sans MS"/>
              <a:cs typeface="Comic Sans MS"/>
            </a:endParaRPr>
          </a:p>
        </p:txBody>
      </p:sp>
      <p:sp>
        <p:nvSpPr>
          <p:cNvPr id="5" name="object 5"/>
          <p:cNvSpPr/>
          <p:nvPr/>
        </p:nvSpPr>
        <p:spPr>
          <a:xfrm>
            <a:off x="1650492" y="124968"/>
            <a:ext cx="7033259" cy="1670304"/>
          </a:xfrm>
          <a:prstGeom prst="rect">
            <a:avLst/>
          </a:prstGeom>
          <a:blipFill>
            <a:blip r:embed="rId3"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2107501" y="313182"/>
            <a:ext cx="6071235" cy="939800"/>
          </a:xfrm>
          <a:prstGeom prst="rect">
            <a:avLst/>
          </a:prstGeom>
        </p:spPr>
        <p:txBody>
          <a:bodyPr vert="horz" wrap="square" lIns="0" tIns="12700" rIns="0" bIns="0" rtlCol="0">
            <a:spAutoFit/>
          </a:bodyPr>
          <a:lstStyle/>
          <a:p>
            <a:pPr marL="12700">
              <a:lnSpc>
                <a:spcPct val="100000"/>
              </a:lnSpc>
              <a:spcBef>
                <a:spcPts val="100"/>
              </a:spcBef>
            </a:pPr>
            <a:r>
              <a:rPr sz="6000" spc="-10" dirty="0">
                <a:solidFill>
                  <a:srgbClr val="FFFF66"/>
                </a:solidFill>
              </a:rPr>
              <a:t>EPIDEMIOLOGY</a:t>
            </a:r>
            <a:endParaRPr sz="6000"/>
          </a:p>
        </p:txBody>
      </p:sp>
      <p:sp>
        <p:nvSpPr>
          <p:cNvPr id="7" name="object 7"/>
          <p:cNvSpPr/>
          <p:nvPr/>
        </p:nvSpPr>
        <p:spPr>
          <a:xfrm>
            <a:off x="269747" y="5437505"/>
            <a:ext cx="9616440" cy="0"/>
          </a:xfrm>
          <a:custGeom>
            <a:avLst/>
            <a:gdLst/>
            <a:ahLst/>
            <a:cxnLst/>
            <a:rect l="l" t="t" r="r" b="b"/>
            <a:pathLst>
              <a:path w="9616440">
                <a:moveTo>
                  <a:pt x="0" y="0"/>
                </a:moveTo>
                <a:lnTo>
                  <a:pt x="9616440" y="0"/>
                </a:lnTo>
              </a:path>
            </a:pathLst>
          </a:custGeom>
          <a:ln w="11429">
            <a:solidFill>
              <a:srgbClr val="66FFFF"/>
            </a:solidFill>
          </a:ln>
        </p:spPr>
        <p:txBody>
          <a:bodyPr wrap="square" lIns="0" tIns="0" rIns="0" bIns="0" rtlCol="0"/>
          <a:lstStyle/>
          <a:p>
            <a:endParaRPr/>
          </a:p>
        </p:txBody>
      </p:sp>
      <p:sp>
        <p:nvSpPr>
          <p:cNvPr id="8" name="object 8"/>
          <p:cNvSpPr/>
          <p:nvPr/>
        </p:nvSpPr>
        <p:spPr>
          <a:xfrm>
            <a:off x="275539" y="2843530"/>
            <a:ext cx="0" cy="2588260"/>
          </a:xfrm>
          <a:custGeom>
            <a:avLst/>
            <a:gdLst/>
            <a:ahLst/>
            <a:cxnLst/>
            <a:rect l="l" t="t" r="r" b="b"/>
            <a:pathLst>
              <a:path h="2588260">
                <a:moveTo>
                  <a:pt x="0" y="0"/>
                </a:moveTo>
                <a:lnTo>
                  <a:pt x="0" y="2588260"/>
                </a:lnTo>
              </a:path>
            </a:pathLst>
          </a:custGeom>
          <a:ln w="11582">
            <a:solidFill>
              <a:srgbClr val="66FFFF"/>
            </a:solidFill>
          </a:ln>
        </p:spPr>
        <p:txBody>
          <a:bodyPr wrap="square" lIns="0" tIns="0" rIns="0" bIns="0" rtlCol="0"/>
          <a:lstStyle/>
          <a:p>
            <a:endParaRPr/>
          </a:p>
        </p:txBody>
      </p:sp>
      <p:sp>
        <p:nvSpPr>
          <p:cNvPr id="9" name="object 9"/>
          <p:cNvSpPr/>
          <p:nvPr/>
        </p:nvSpPr>
        <p:spPr>
          <a:xfrm>
            <a:off x="269747" y="2832100"/>
            <a:ext cx="29209" cy="11430"/>
          </a:xfrm>
          <a:custGeom>
            <a:avLst/>
            <a:gdLst/>
            <a:ahLst/>
            <a:cxnLst/>
            <a:rect l="l" t="t" r="r" b="b"/>
            <a:pathLst>
              <a:path w="29210" h="11430">
                <a:moveTo>
                  <a:pt x="0" y="11430"/>
                </a:moveTo>
                <a:lnTo>
                  <a:pt x="28956" y="11430"/>
                </a:lnTo>
                <a:lnTo>
                  <a:pt x="28956" y="0"/>
                </a:lnTo>
                <a:lnTo>
                  <a:pt x="0" y="0"/>
                </a:lnTo>
                <a:lnTo>
                  <a:pt x="0" y="11430"/>
                </a:lnTo>
                <a:close/>
              </a:path>
            </a:pathLst>
          </a:custGeom>
          <a:solidFill>
            <a:srgbClr val="66FFFF"/>
          </a:solidFill>
        </p:spPr>
        <p:txBody>
          <a:bodyPr wrap="square" lIns="0" tIns="0" rIns="0" bIns="0" rtlCol="0"/>
          <a:lstStyle/>
          <a:p>
            <a:endParaRPr/>
          </a:p>
        </p:txBody>
      </p:sp>
      <p:sp>
        <p:nvSpPr>
          <p:cNvPr id="10" name="object 10"/>
          <p:cNvSpPr/>
          <p:nvPr/>
        </p:nvSpPr>
        <p:spPr>
          <a:xfrm>
            <a:off x="9880396" y="2843530"/>
            <a:ext cx="0" cy="2588260"/>
          </a:xfrm>
          <a:custGeom>
            <a:avLst/>
            <a:gdLst/>
            <a:ahLst/>
            <a:cxnLst/>
            <a:rect l="l" t="t" r="r" b="b"/>
            <a:pathLst>
              <a:path h="2588260">
                <a:moveTo>
                  <a:pt x="0" y="0"/>
                </a:moveTo>
                <a:lnTo>
                  <a:pt x="0" y="2588260"/>
                </a:lnTo>
              </a:path>
            </a:pathLst>
          </a:custGeom>
          <a:ln w="11582">
            <a:solidFill>
              <a:srgbClr val="66FFFF"/>
            </a:solidFill>
          </a:ln>
        </p:spPr>
        <p:txBody>
          <a:bodyPr wrap="square" lIns="0" tIns="0" rIns="0" bIns="0" rtlCol="0"/>
          <a:lstStyle/>
          <a:p>
            <a:endParaRPr/>
          </a:p>
        </p:txBody>
      </p:sp>
      <p:sp>
        <p:nvSpPr>
          <p:cNvPr id="11" name="object 11"/>
          <p:cNvSpPr/>
          <p:nvPr/>
        </p:nvSpPr>
        <p:spPr>
          <a:xfrm>
            <a:off x="298704" y="2837815"/>
            <a:ext cx="9587865" cy="0"/>
          </a:xfrm>
          <a:custGeom>
            <a:avLst/>
            <a:gdLst/>
            <a:ahLst/>
            <a:cxnLst/>
            <a:rect l="l" t="t" r="r" b="b"/>
            <a:pathLst>
              <a:path w="9587865">
                <a:moveTo>
                  <a:pt x="0" y="0"/>
                </a:moveTo>
                <a:lnTo>
                  <a:pt x="9587484" y="0"/>
                </a:lnTo>
              </a:path>
            </a:pathLst>
          </a:custGeom>
          <a:ln w="11430">
            <a:solidFill>
              <a:srgbClr val="66FFFF"/>
            </a:solidFill>
          </a:ln>
        </p:spPr>
        <p:txBody>
          <a:bodyPr wrap="square" lIns="0" tIns="0" rIns="0" bIns="0" rtlCol="0"/>
          <a:lstStyle/>
          <a:p>
            <a:endParaRPr/>
          </a:p>
        </p:txBody>
      </p:sp>
      <p:sp>
        <p:nvSpPr>
          <p:cNvPr id="12" name="object 12"/>
          <p:cNvSpPr/>
          <p:nvPr/>
        </p:nvSpPr>
        <p:spPr>
          <a:xfrm>
            <a:off x="292912" y="5386070"/>
            <a:ext cx="9570720" cy="34290"/>
          </a:xfrm>
          <a:custGeom>
            <a:avLst/>
            <a:gdLst/>
            <a:ahLst/>
            <a:cxnLst/>
            <a:rect l="l" t="t" r="r" b="b"/>
            <a:pathLst>
              <a:path w="9570720" h="34289">
                <a:moveTo>
                  <a:pt x="0" y="34290"/>
                </a:moveTo>
                <a:lnTo>
                  <a:pt x="9570110" y="34290"/>
                </a:lnTo>
                <a:lnTo>
                  <a:pt x="9570110" y="0"/>
                </a:lnTo>
                <a:lnTo>
                  <a:pt x="0" y="0"/>
                </a:lnTo>
                <a:lnTo>
                  <a:pt x="0" y="34290"/>
                </a:lnTo>
                <a:close/>
              </a:path>
            </a:pathLst>
          </a:custGeom>
          <a:solidFill>
            <a:srgbClr val="66FFFF"/>
          </a:solidFill>
        </p:spPr>
        <p:txBody>
          <a:bodyPr wrap="square" lIns="0" tIns="0" rIns="0" bIns="0" rtlCol="0"/>
          <a:lstStyle/>
          <a:p>
            <a:endParaRPr/>
          </a:p>
        </p:txBody>
      </p:sp>
      <p:sp>
        <p:nvSpPr>
          <p:cNvPr id="13" name="object 13"/>
          <p:cNvSpPr/>
          <p:nvPr/>
        </p:nvSpPr>
        <p:spPr>
          <a:xfrm>
            <a:off x="310286" y="2889250"/>
            <a:ext cx="0" cy="2496820"/>
          </a:xfrm>
          <a:custGeom>
            <a:avLst/>
            <a:gdLst/>
            <a:ahLst/>
            <a:cxnLst/>
            <a:rect l="l" t="t" r="r" b="b"/>
            <a:pathLst>
              <a:path h="2496820">
                <a:moveTo>
                  <a:pt x="0" y="0"/>
                </a:moveTo>
                <a:lnTo>
                  <a:pt x="0" y="2496820"/>
                </a:lnTo>
              </a:path>
            </a:pathLst>
          </a:custGeom>
          <a:ln w="34747">
            <a:solidFill>
              <a:srgbClr val="66FFFF"/>
            </a:solidFill>
          </a:ln>
        </p:spPr>
        <p:txBody>
          <a:bodyPr wrap="square" lIns="0" tIns="0" rIns="0" bIns="0" rtlCol="0"/>
          <a:lstStyle/>
          <a:p>
            <a:endParaRPr/>
          </a:p>
        </p:txBody>
      </p:sp>
      <p:sp>
        <p:nvSpPr>
          <p:cNvPr id="14" name="object 14"/>
          <p:cNvSpPr/>
          <p:nvPr/>
        </p:nvSpPr>
        <p:spPr>
          <a:xfrm>
            <a:off x="292912" y="2854960"/>
            <a:ext cx="9570720" cy="34290"/>
          </a:xfrm>
          <a:custGeom>
            <a:avLst/>
            <a:gdLst/>
            <a:ahLst/>
            <a:cxnLst/>
            <a:rect l="l" t="t" r="r" b="b"/>
            <a:pathLst>
              <a:path w="9570720" h="34289">
                <a:moveTo>
                  <a:pt x="0" y="34290"/>
                </a:moveTo>
                <a:lnTo>
                  <a:pt x="9570110" y="34290"/>
                </a:lnTo>
                <a:lnTo>
                  <a:pt x="9570110" y="0"/>
                </a:lnTo>
                <a:lnTo>
                  <a:pt x="0" y="0"/>
                </a:lnTo>
                <a:lnTo>
                  <a:pt x="0" y="34290"/>
                </a:lnTo>
                <a:close/>
              </a:path>
            </a:pathLst>
          </a:custGeom>
          <a:solidFill>
            <a:srgbClr val="66FFFF"/>
          </a:solidFill>
        </p:spPr>
        <p:txBody>
          <a:bodyPr wrap="square" lIns="0" tIns="0" rIns="0" bIns="0" rtlCol="0"/>
          <a:lstStyle/>
          <a:p>
            <a:endParaRPr/>
          </a:p>
        </p:txBody>
      </p:sp>
      <p:sp>
        <p:nvSpPr>
          <p:cNvPr id="15" name="object 15"/>
          <p:cNvSpPr/>
          <p:nvPr/>
        </p:nvSpPr>
        <p:spPr>
          <a:xfrm>
            <a:off x="9845649" y="2889504"/>
            <a:ext cx="0" cy="2496820"/>
          </a:xfrm>
          <a:custGeom>
            <a:avLst/>
            <a:gdLst/>
            <a:ahLst/>
            <a:cxnLst/>
            <a:rect l="l" t="t" r="r" b="b"/>
            <a:pathLst>
              <a:path h="2496820">
                <a:moveTo>
                  <a:pt x="0" y="0"/>
                </a:moveTo>
                <a:lnTo>
                  <a:pt x="0" y="2496312"/>
                </a:lnTo>
              </a:path>
            </a:pathLst>
          </a:custGeom>
          <a:ln w="34747">
            <a:solidFill>
              <a:srgbClr val="66FFFF"/>
            </a:solidFill>
          </a:ln>
        </p:spPr>
        <p:txBody>
          <a:bodyPr wrap="square" lIns="0" tIns="0" rIns="0" bIns="0" rtlCol="0"/>
          <a:lstStyle/>
          <a:p>
            <a:endParaRPr/>
          </a:p>
        </p:txBody>
      </p:sp>
      <p:sp>
        <p:nvSpPr>
          <p:cNvPr id="16" name="object 16"/>
          <p:cNvSpPr txBox="1"/>
          <p:nvPr/>
        </p:nvSpPr>
        <p:spPr>
          <a:xfrm>
            <a:off x="507400" y="2871533"/>
            <a:ext cx="9139555" cy="2464435"/>
          </a:xfrm>
          <a:prstGeom prst="rect">
            <a:avLst/>
          </a:prstGeom>
        </p:spPr>
        <p:txBody>
          <a:bodyPr vert="horz" wrap="square" lIns="0" tIns="13335" rIns="0" bIns="0" rtlCol="0">
            <a:spAutoFit/>
          </a:bodyPr>
          <a:lstStyle/>
          <a:p>
            <a:pPr marL="12700" marR="5080" indent="1650364">
              <a:lnSpc>
                <a:spcPct val="100000"/>
              </a:lnSpc>
              <a:spcBef>
                <a:spcPts val="105"/>
              </a:spcBef>
            </a:pPr>
            <a:r>
              <a:rPr sz="3200" spc="-5" dirty="0">
                <a:solidFill>
                  <a:srgbClr val="66FFFF"/>
                </a:solidFill>
                <a:latin typeface="Comic Sans MS"/>
                <a:cs typeface="Comic Sans MS"/>
              </a:rPr>
              <a:t>“Autopsy </a:t>
            </a:r>
            <a:r>
              <a:rPr sz="3200" dirty="0">
                <a:solidFill>
                  <a:srgbClr val="66FFFF"/>
                </a:solidFill>
                <a:latin typeface="Comic Sans MS"/>
                <a:cs typeface="Comic Sans MS"/>
              </a:rPr>
              <a:t>studies in </a:t>
            </a:r>
            <a:r>
              <a:rPr sz="3200" spc="-5" dirty="0">
                <a:solidFill>
                  <a:srgbClr val="66FFFF"/>
                </a:solidFill>
                <a:latin typeface="Comic Sans MS"/>
                <a:cs typeface="Comic Sans MS"/>
              </a:rPr>
              <a:t>unselected  </a:t>
            </a:r>
            <a:r>
              <a:rPr sz="3200" dirty="0">
                <a:solidFill>
                  <a:srgbClr val="66FFFF"/>
                </a:solidFill>
                <a:latin typeface="Comic Sans MS"/>
                <a:cs typeface="Comic Sans MS"/>
              </a:rPr>
              <a:t>subjects suggest that </a:t>
            </a:r>
            <a:r>
              <a:rPr sz="3200" spc="-5" dirty="0">
                <a:solidFill>
                  <a:srgbClr val="66FFFF"/>
                </a:solidFill>
                <a:latin typeface="Comic Sans MS"/>
                <a:cs typeface="Comic Sans MS"/>
              </a:rPr>
              <a:t>about </a:t>
            </a:r>
            <a:r>
              <a:rPr sz="3200" b="1" dirty="0">
                <a:solidFill>
                  <a:srgbClr val="FFFF00"/>
                </a:solidFill>
                <a:latin typeface="Comic Sans MS"/>
                <a:cs typeface="Comic Sans MS"/>
              </a:rPr>
              <a:t>2/3 </a:t>
            </a:r>
            <a:r>
              <a:rPr sz="3200" spc="-5" dirty="0">
                <a:solidFill>
                  <a:srgbClr val="66FFFF"/>
                </a:solidFill>
                <a:latin typeface="Comic Sans MS"/>
                <a:cs typeface="Comic Sans MS"/>
              </a:rPr>
              <a:t>of </a:t>
            </a:r>
            <a:r>
              <a:rPr sz="3200" dirty="0">
                <a:solidFill>
                  <a:srgbClr val="66FFFF"/>
                </a:solidFill>
                <a:latin typeface="Comic Sans MS"/>
                <a:cs typeface="Comic Sans MS"/>
              </a:rPr>
              <a:t>such</a:t>
            </a:r>
            <a:r>
              <a:rPr sz="3200" spc="-434" dirty="0">
                <a:solidFill>
                  <a:srgbClr val="66FFFF"/>
                </a:solidFill>
                <a:latin typeface="Comic Sans MS"/>
                <a:cs typeface="Comic Sans MS"/>
              </a:rPr>
              <a:t> </a:t>
            </a:r>
            <a:r>
              <a:rPr sz="3200" spc="-5" dirty="0">
                <a:solidFill>
                  <a:srgbClr val="66FFFF"/>
                </a:solidFill>
                <a:latin typeface="Comic Sans MS"/>
                <a:cs typeface="Comic Sans MS"/>
              </a:rPr>
              <a:t>deaths</a:t>
            </a:r>
            <a:endParaRPr sz="3200">
              <a:latin typeface="Comic Sans MS"/>
              <a:cs typeface="Comic Sans MS"/>
            </a:endParaRPr>
          </a:p>
          <a:p>
            <a:pPr marL="21590" indent="499745">
              <a:lnSpc>
                <a:spcPts val="3835"/>
              </a:lnSpc>
            </a:pPr>
            <a:r>
              <a:rPr sz="3200" spc="-5" dirty="0">
                <a:solidFill>
                  <a:srgbClr val="66FFFF"/>
                </a:solidFill>
                <a:latin typeface="Comic Sans MS"/>
                <a:cs typeface="Comic Sans MS"/>
              </a:rPr>
              <a:t>are </a:t>
            </a:r>
            <a:r>
              <a:rPr sz="3200" b="1" spc="-5" dirty="0">
                <a:solidFill>
                  <a:srgbClr val="FFFF00"/>
                </a:solidFill>
                <a:latin typeface="Comic Sans MS"/>
                <a:cs typeface="Comic Sans MS"/>
              </a:rPr>
              <a:t>cardiac </a:t>
            </a:r>
            <a:r>
              <a:rPr sz="3200" b="1" dirty="0">
                <a:solidFill>
                  <a:srgbClr val="FFFF00"/>
                </a:solidFill>
                <a:latin typeface="Comic Sans MS"/>
                <a:cs typeface="Comic Sans MS"/>
              </a:rPr>
              <a:t>in origin</a:t>
            </a:r>
            <a:r>
              <a:rPr sz="3200" dirty="0">
                <a:solidFill>
                  <a:srgbClr val="66FFFF"/>
                </a:solidFill>
                <a:latin typeface="Comic Sans MS"/>
                <a:cs typeface="Comic Sans MS"/>
              </a:rPr>
              <a:t>, with </a:t>
            </a:r>
            <a:r>
              <a:rPr sz="3200" spc="-5" dirty="0">
                <a:solidFill>
                  <a:srgbClr val="66FFFF"/>
                </a:solidFill>
                <a:latin typeface="Comic Sans MS"/>
                <a:cs typeface="Comic Sans MS"/>
              </a:rPr>
              <a:t>coronary</a:t>
            </a:r>
            <a:r>
              <a:rPr sz="3200" spc="10" dirty="0">
                <a:solidFill>
                  <a:srgbClr val="66FFFF"/>
                </a:solidFill>
                <a:latin typeface="Comic Sans MS"/>
                <a:cs typeface="Comic Sans MS"/>
              </a:rPr>
              <a:t> </a:t>
            </a:r>
            <a:r>
              <a:rPr sz="3200" spc="-5" dirty="0">
                <a:solidFill>
                  <a:srgbClr val="66FFFF"/>
                </a:solidFill>
                <a:latin typeface="Comic Sans MS"/>
                <a:cs typeface="Comic Sans MS"/>
              </a:rPr>
              <a:t>artery</a:t>
            </a:r>
            <a:endParaRPr sz="3200">
              <a:latin typeface="Comic Sans MS"/>
              <a:cs typeface="Comic Sans MS"/>
            </a:endParaRPr>
          </a:p>
          <a:p>
            <a:pPr marL="21590" marR="13970" algn="ctr">
              <a:lnSpc>
                <a:spcPct val="100000"/>
              </a:lnSpc>
            </a:pPr>
            <a:r>
              <a:rPr sz="3200" dirty="0">
                <a:solidFill>
                  <a:srgbClr val="66FFFF"/>
                </a:solidFill>
                <a:latin typeface="Comic Sans MS"/>
                <a:cs typeface="Comic Sans MS"/>
              </a:rPr>
              <a:t>disease </a:t>
            </a:r>
            <a:r>
              <a:rPr sz="3200" spc="5" dirty="0">
                <a:solidFill>
                  <a:srgbClr val="66FFFF"/>
                </a:solidFill>
                <a:latin typeface="Comic Sans MS"/>
                <a:cs typeface="Comic Sans MS"/>
              </a:rPr>
              <a:t>and </a:t>
            </a:r>
            <a:r>
              <a:rPr sz="3200" dirty="0">
                <a:solidFill>
                  <a:srgbClr val="66FFFF"/>
                </a:solidFill>
                <a:latin typeface="Comic Sans MS"/>
                <a:cs typeface="Comic Sans MS"/>
              </a:rPr>
              <a:t>its </a:t>
            </a:r>
            <a:r>
              <a:rPr sz="3200" spc="-5" dirty="0">
                <a:solidFill>
                  <a:srgbClr val="66FFFF"/>
                </a:solidFill>
                <a:latin typeface="Comic Sans MS"/>
                <a:cs typeface="Comic Sans MS"/>
              </a:rPr>
              <a:t>complications </a:t>
            </a:r>
            <a:r>
              <a:rPr sz="3200" dirty="0">
                <a:solidFill>
                  <a:srgbClr val="66FFFF"/>
                </a:solidFill>
                <a:latin typeface="Comic Sans MS"/>
                <a:cs typeface="Comic Sans MS"/>
              </a:rPr>
              <a:t>accounting </a:t>
            </a:r>
            <a:r>
              <a:rPr sz="3200" spc="-5" dirty="0">
                <a:solidFill>
                  <a:srgbClr val="66FFFF"/>
                </a:solidFill>
                <a:latin typeface="Comic Sans MS"/>
                <a:cs typeface="Comic Sans MS"/>
              </a:rPr>
              <a:t>for </a:t>
            </a:r>
            <a:r>
              <a:rPr sz="3200" dirty="0">
                <a:solidFill>
                  <a:srgbClr val="66FFFF"/>
                </a:solidFill>
                <a:latin typeface="Comic Sans MS"/>
                <a:cs typeface="Comic Sans MS"/>
              </a:rPr>
              <a:t>the  </a:t>
            </a:r>
            <a:r>
              <a:rPr sz="3200" spc="-5" dirty="0">
                <a:solidFill>
                  <a:srgbClr val="66FFFF"/>
                </a:solidFill>
                <a:latin typeface="Comic Sans MS"/>
                <a:cs typeface="Comic Sans MS"/>
              </a:rPr>
              <a:t>overwhelming </a:t>
            </a:r>
            <a:r>
              <a:rPr sz="3200" dirty="0">
                <a:solidFill>
                  <a:srgbClr val="66FFFF"/>
                </a:solidFill>
                <a:latin typeface="Comic Sans MS"/>
                <a:cs typeface="Comic Sans MS"/>
              </a:rPr>
              <a:t>majority </a:t>
            </a:r>
            <a:r>
              <a:rPr sz="3200" spc="-5" dirty="0">
                <a:solidFill>
                  <a:srgbClr val="66FFFF"/>
                </a:solidFill>
                <a:latin typeface="Comic Sans MS"/>
                <a:cs typeface="Comic Sans MS"/>
              </a:rPr>
              <a:t>of</a:t>
            </a:r>
            <a:r>
              <a:rPr sz="3200" spc="10" dirty="0">
                <a:solidFill>
                  <a:srgbClr val="66FFFF"/>
                </a:solidFill>
                <a:latin typeface="Comic Sans MS"/>
                <a:cs typeface="Comic Sans MS"/>
              </a:rPr>
              <a:t> </a:t>
            </a:r>
            <a:r>
              <a:rPr sz="3200" spc="-5" dirty="0">
                <a:solidFill>
                  <a:srgbClr val="66FFFF"/>
                </a:solidFill>
                <a:latin typeface="Comic Sans MS"/>
                <a:cs typeface="Comic Sans MS"/>
              </a:rPr>
              <a:t>deaths.”</a:t>
            </a:r>
            <a:endParaRPr sz="3200">
              <a:latin typeface="Comic Sans MS"/>
              <a:cs typeface="Comic Sans MS"/>
            </a:endParaRPr>
          </a:p>
        </p:txBody>
      </p:sp>
    </p:spTree>
  </p:cSld>
  <p:clrMapOvr>
    <a:masterClrMapping/>
  </p:clrMapOvr>
  <p:transition xmlns:p14="http://schemas.microsoft.com/office/powerpoint/2010/main">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annual-number-of-deaths-by-caus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83800" cy="7117976"/>
          </a:xfrm>
          <a:prstGeom prst="rect">
            <a:avLst/>
          </a:prstGeom>
        </p:spPr>
      </p:pic>
    </p:spTree>
    <p:extLst>
      <p:ext uri="{BB962C8B-B14F-4D97-AF65-F5344CB8AC3E}">
        <p14:creationId xmlns:p14="http://schemas.microsoft.com/office/powerpoint/2010/main" val="1394934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081260" cy="6849109"/>
          </a:xfrm>
          <a:custGeom>
            <a:avLst/>
            <a:gdLst/>
            <a:ahLst/>
            <a:cxnLst/>
            <a:rect l="l" t="t" r="r" b="b"/>
            <a:pathLst>
              <a:path w="10081260" h="6849109">
                <a:moveTo>
                  <a:pt x="0" y="6848856"/>
                </a:moveTo>
                <a:lnTo>
                  <a:pt x="10081260" y="6848856"/>
                </a:lnTo>
                <a:lnTo>
                  <a:pt x="10081260" y="0"/>
                </a:lnTo>
                <a:lnTo>
                  <a:pt x="0" y="0"/>
                </a:lnTo>
                <a:lnTo>
                  <a:pt x="0" y="6848856"/>
                </a:lnTo>
                <a:close/>
              </a:path>
            </a:pathLst>
          </a:custGeom>
          <a:solidFill>
            <a:srgbClr val="000066"/>
          </a:solidFill>
        </p:spPr>
        <p:txBody>
          <a:bodyPr wrap="square" lIns="0" tIns="0" rIns="0" bIns="0" rtlCol="0"/>
          <a:lstStyle/>
          <a:p>
            <a:endParaRPr/>
          </a:p>
        </p:txBody>
      </p:sp>
      <p:sp>
        <p:nvSpPr>
          <p:cNvPr id="3" name="object 3"/>
          <p:cNvSpPr/>
          <p:nvPr/>
        </p:nvSpPr>
        <p:spPr>
          <a:xfrm>
            <a:off x="0" y="3048"/>
            <a:ext cx="5887821" cy="755599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0"/>
            <a:ext cx="10081259" cy="755904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6848856"/>
            <a:ext cx="10081260" cy="710565"/>
          </a:xfrm>
          <a:custGeom>
            <a:avLst/>
            <a:gdLst/>
            <a:ahLst/>
            <a:cxnLst/>
            <a:rect l="l" t="t" r="r" b="b"/>
            <a:pathLst>
              <a:path w="10081260" h="710565">
                <a:moveTo>
                  <a:pt x="0" y="710183"/>
                </a:moveTo>
                <a:lnTo>
                  <a:pt x="10081260" y="710183"/>
                </a:lnTo>
                <a:lnTo>
                  <a:pt x="10081260" y="0"/>
                </a:lnTo>
                <a:lnTo>
                  <a:pt x="0" y="0"/>
                </a:lnTo>
                <a:lnTo>
                  <a:pt x="0" y="710183"/>
                </a:lnTo>
                <a:close/>
              </a:path>
            </a:pathLst>
          </a:custGeom>
          <a:solidFill>
            <a:srgbClr val="000044">
              <a:alpha val="50195"/>
            </a:srgbClr>
          </a:solidFill>
        </p:spPr>
        <p:txBody>
          <a:bodyPr wrap="square" lIns="0" tIns="0" rIns="0" bIns="0" rtlCol="0"/>
          <a:lstStyle/>
          <a:p>
            <a:endParaRPr/>
          </a:p>
        </p:txBody>
      </p:sp>
      <p:sp>
        <p:nvSpPr>
          <p:cNvPr id="6" name="object 6"/>
          <p:cNvSpPr/>
          <p:nvPr/>
        </p:nvSpPr>
        <p:spPr>
          <a:xfrm>
            <a:off x="4602911" y="6871716"/>
            <a:ext cx="1730832" cy="687324"/>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0" y="6824612"/>
            <a:ext cx="10081259" cy="73442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2714430" y="2778033"/>
            <a:ext cx="2346960" cy="1789430"/>
          </a:xfrm>
          <a:custGeom>
            <a:avLst/>
            <a:gdLst/>
            <a:ahLst/>
            <a:cxnLst/>
            <a:rect l="l" t="t" r="r" b="b"/>
            <a:pathLst>
              <a:path w="2346960" h="1789429">
                <a:moveTo>
                  <a:pt x="2346705" y="1789263"/>
                </a:moveTo>
                <a:lnTo>
                  <a:pt x="0" y="807186"/>
                </a:lnTo>
                <a:lnTo>
                  <a:pt x="0" y="0"/>
                </a:lnTo>
                <a:lnTo>
                  <a:pt x="2346705" y="982076"/>
                </a:lnTo>
                <a:lnTo>
                  <a:pt x="2346705" y="1789263"/>
                </a:lnTo>
                <a:close/>
              </a:path>
            </a:pathLst>
          </a:custGeom>
          <a:solidFill>
            <a:srgbClr val="800000"/>
          </a:solidFill>
        </p:spPr>
        <p:txBody>
          <a:bodyPr wrap="square" lIns="0" tIns="0" rIns="0" bIns="0" rtlCol="0"/>
          <a:lstStyle/>
          <a:p>
            <a:endParaRPr/>
          </a:p>
        </p:txBody>
      </p:sp>
      <p:sp>
        <p:nvSpPr>
          <p:cNvPr id="9" name="object 9"/>
          <p:cNvSpPr/>
          <p:nvPr/>
        </p:nvSpPr>
        <p:spPr>
          <a:xfrm>
            <a:off x="2714430" y="2778033"/>
            <a:ext cx="2346960" cy="1789430"/>
          </a:xfrm>
          <a:custGeom>
            <a:avLst/>
            <a:gdLst/>
            <a:ahLst/>
            <a:cxnLst/>
            <a:rect l="l" t="t" r="r" b="b"/>
            <a:pathLst>
              <a:path w="2346960" h="1789429">
                <a:moveTo>
                  <a:pt x="2346705" y="982076"/>
                </a:moveTo>
                <a:lnTo>
                  <a:pt x="0" y="0"/>
                </a:lnTo>
                <a:lnTo>
                  <a:pt x="0" y="807186"/>
                </a:lnTo>
                <a:lnTo>
                  <a:pt x="2346705" y="1789263"/>
                </a:lnTo>
                <a:lnTo>
                  <a:pt x="2346705" y="982076"/>
                </a:lnTo>
                <a:close/>
              </a:path>
            </a:pathLst>
          </a:custGeom>
          <a:ln w="12446">
            <a:solidFill>
              <a:srgbClr val="303030"/>
            </a:solidFill>
          </a:ln>
        </p:spPr>
        <p:txBody>
          <a:bodyPr wrap="square" lIns="0" tIns="0" rIns="0" bIns="0" rtlCol="0"/>
          <a:lstStyle/>
          <a:p>
            <a:endParaRPr/>
          </a:p>
        </p:txBody>
      </p:sp>
      <p:sp>
        <p:nvSpPr>
          <p:cNvPr id="10" name="object 10"/>
          <p:cNvSpPr/>
          <p:nvPr/>
        </p:nvSpPr>
        <p:spPr>
          <a:xfrm>
            <a:off x="2403679" y="3356530"/>
            <a:ext cx="2657475" cy="1210945"/>
          </a:xfrm>
          <a:custGeom>
            <a:avLst/>
            <a:gdLst/>
            <a:ahLst/>
            <a:cxnLst/>
            <a:rect l="l" t="t" r="r" b="b"/>
            <a:pathLst>
              <a:path w="2657475" h="1210945">
                <a:moveTo>
                  <a:pt x="2657456" y="1210779"/>
                </a:moveTo>
                <a:lnTo>
                  <a:pt x="0" y="807173"/>
                </a:lnTo>
                <a:lnTo>
                  <a:pt x="0" y="0"/>
                </a:lnTo>
                <a:lnTo>
                  <a:pt x="2657456" y="403579"/>
                </a:lnTo>
                <a:lnTo>
                  <a:pt x="2657456" y="1210779"/>
                </a:lnTo>
                <a:close/>
              </a:path>
            </a:pathLst>
          </a:custGeom>
          <a:solidFill>
            <a:srgbClr val="1A4D33"/>
          </a:solidFill>
        </p:spPr>
        <p:txBody>
          <a:bodyPr wrap="square" lIns="0" tIns="0" rIns="0" bIns="0" rtlCol="0"/>
          <a:lstStyle/>
          <a:p>
            <a:endParaRPr/>
          </a:p>
        </p:txBody>
      </p:sp>
      <p:sp>
        <p:nvSpPr>
          <p:cNvPr id="11" name="object 11"/>
          <p:cNvSpPr/>
          <p:nvPr/>
        </p:nvSpPr>
        <p:spPr>
          <a:xfrm>
            <a:off x="2403679" y="3356517"/>
            <a:ext cx="2657475" cy="1210945"/>
          </a:xfrm>
          <a:custGeom>
            <a:avLst/>
            <a:gdLst/>
            <a:ahLst/>
            <a:cxnLst/>
            <a:rect l="l" t="t" r="r" b="b"/>
            <a:pathLst>
              <a:path w="2657475" h="1210945">
                <a:moveTo>
                  <a:pt x="2657456" y="403593"/>
                </a:moveTo>
                <a:lnTo>
                  <a:pt x="0" y="0"/>
                </a:lnTo>
                <a:lnTo>
                  <a:pt x="0" y="807186"/>
                </a:lnTo>
                <a:lnTo>
                  <a:pt x="2657456" y="1210779"/>
                </a:lnTo>
                <a:lnTo>
                  <a:pt x="2657456" y="403593"/>
                </a:lnTo>
                <a:close/>
              </a:path>
            </a:pathLst>
          </a:custGeom>
          <a:ln w="12982">
            <a:solidFill>
              <a:srgbClr val="303030"/>
            </a:solidFill>
          </a:ln>
        </p:spPr>
        <p:txBody>
          <a:bodyPr wrap="square" lIns="0" tIns="0" rIns="0" bIns="0" rtlCol="0"/>
          <a:lstStyle/>
          <a:p>
            <a:endParaRPr/>
          </a:p>
        </p:txBody>
      </p:sp>
      <p:sp>
        <p:nvSpPr>
          <p:cNvPr id="12" name="object 12"/>
          <p:cNvSpPr/>
          <p:nvPr/>
        </p:nvSpPr>
        <p:spPr>
          <a:xfrm>
            <a:off x="2403679" y="2778033"/>
            <a:ext cx="2657475" cy="982344"/>
          </a:xfrm>
          <a:custGeom>
            <a:avLst/>
            <a:gdLst/>
            <a:ahLst/>
            <a:cxnLst/>
            <a:rect l="l" t="t" r="r" b="b"/>
            <a:pathLst>
              <a:path w="2657475" h="982345">
                <a:moveTo>
                  <a:pt x="2657456" y="982076"/>
                </a:moveTo>
                <a:lnTo>
                  <a:pt x="0" y="578483"/>
                </a:lnTo>
                <a:lnTo>
                  <a:pt x="10715" y="551564"/>
                </a:lnTo>
                <a:lnTo>
                  <a:pt x="21431" y="511218"/>
                </a:lnTo>
                <a:lnTo>
                  <a:pt x="32146" y="484311"/>
                </a:lnTo>
                <a:lnTo>
                  <a:pt x="53567" y="443952"/>
                </a:lnTo>
                <a:lnTo>
                  <a:pt x="64282" y="417032"/>
                </a:lnTo>
                <a:lnTo>
                  <a:pt x="74998" y="376687"/>
                </a:lnTo>
                <a:lnTo>
                  <a:pt x="96439" y="349780"/>
                </a:lnTo>
                <a:lnTo>
                  <a:pt x="107155" y="309408"/>
                </a:lnTo>
                <a:lnTo>
                  <a:pt x="128586" y="282501"/>
                </a:lnTo>
                <a:lnTo>
                  <a:pt x="139302" y="255609"/>
                </a:lnTo>
                <a:lnTo>
                  <a:pt x="160722" y="215249"/>
                </a:lnTo>
                <a:lnTo>
                  <a:pt x="203595" y="161423"/>
                </a:lnTo>
                <a:lnTo>
                  <a:pt x="214310" y="121077"/>
                </a:lnTo>
                <a:lnTo>
                  <a:pt x="257162" y="67252"/>
                </a:lnTo>
                <a:lnTo>
                  <a:pt x="289319" y="40345"/>
                </a:lnTo>
                <a:lnTo>
                  <a:pt x="310750" y="0"/>
                </a:lnTo>
                <a:lnTo>
                  <a:pt x="2657456" y="982076"/>
                </a:lnTo>
                <a:close/>
              </a:path>
            </a:pathLst>
          </a:custGeom>
          <a:solidFill>
            <a:srgbClr val="339966"/>
          </a:solidFill>
        </p:spPr>
        <p:txBody>
          <a:bodyPr wrap="square" lIns="0" tIns="0" rIns="0" bIns="0" rtlCol="0"/>
          <a:lstStyle/>
          <a:p>
            <a:endParaRPr/>
          </a:p>
        </p:txBody>
      </p:sp>
      <p:sp>
        <p:nvSpPr>
          <p:cNvPr id="13" name="object 13"/>
          <p:cNvSpPr/>
          <p:nvPr/>
        </p:nvSpPr>
        <p:spPr>
          <a:xfrm>
            <a:off x="2403679" y="2778033"/>
            <a:ext cx="2657475" cy="982344"/>
          </a:xfrm>
          <a:custGeom>
            <a:avLst/>
            <a:gdLst/>
            <a:ahLst/>
            <a:cxnLst/>
            <a:rect l="l" t="t" r="r" b="b"/>
            <a:pathLst>
              <a:path w="2657475" h="982345">
                <a:moveTo>
                  <a:pt x="0" y="578483"/>
                </a:moveTo>
                <a:lnTo>
                  <a:pt x="10715" y="551577"/>
                </a:lnTo>
                <a:lnTo>
                  <a:pt x="21431" y="511218"/>
                </a:lnTo>
                <a:lnTo>
                  <a:pt x="32146" y="484311"/>
                </a:lnTo>
                <a:lnTo>
                  <a:pt x="53577" y="443952"/>
                </a:lnTo>
                <a:lnTo>
                  <a:pt x="64293" y="417046"/>
                </a:lnTo>
                <a:lnTo>
                  <a:pt x="75008" y="376687"/>
                </a:lnTo>
                <a:lnTo>
                  <a:pt x="96439" y="349780"/>
                </a:lnTo>
                <a:lnTo>
                  <a:pt x="107155" y="309421"/>
                </a:lnTo>
                <a:lnTo>
                  <a:pt x="128586" y="282515"/>
                </a:lnTo>
                <a:lnTo>
                  <a:pt x="139302" y="255609"/>
                </a:lnTo>
                <a:lnTo>
                  <a:pt x="160733" y="215249"/>
                </a:lnTo>
                <a:lnTo>
                  <a:pt x="182164" y="188343"/>
                </a:lnTo>
                <a:lnTo>
                  <a:pt x="203595" y="161437"/>
                </a:lnTo>
                <a:lnTo>
                  <a:pt x="214310" y="121077"/>
                </a:lnTo>
                <a:lnTo>
                  <a:pt x="235742" y="94171"/>
                </a:lnTo>
                <a:lnTo>
                  <a:pt x="257173" y="67265"/>
                </a:lnTo>
                <a:lnTo>
                  <a:pt x="289319" y="40359"/>
                </a:lnTo>
                <a:lnTo>
                  <a:pt x="310750" y="0"/>
                </a:lnTo>
                <a:lnTo>
                  <a:pt x="2657456" y="982076"/>
                </a:lnTo>
                <a:lnTo>
                  <a:pt x="0" y="578483"/>
                </a:lnTo>
                <a:close/>
              </a:path>
            </a:pathLst>
          </a:custGeom>
          <a:ln w="13124">
            <a:solidFill>
              <a:srgbClr val="303030"/>
            </a:solidFill>
          </a:ln>
        </p:spPr>
        <p:txBody>
          <a:bodyPr wrap="square" lIns="0" tIns="0" rIns="0" bIns="0" rtlCol="0"/>
          <a:lstStyle/>
          <a:p>
            <a:endParaRPr/>
          </a:p>
        </p:txBody>
      </p:sp>
      <p:sp>
        <p:nvSpPr>
          <p:cNvPr id="14" name="object 14"/>
          <p:cNvSpPr/>
          <p:nvPr/>
        </p:nvSpPr>
        <p:spPr>
          <a:xfrm>
            <a:off x="2350101" y="3894641"/>
            <a:ext cx="696595" cy="1991360"/>
          </a:xfrm>
          <a:custGeom>
            <a:avLst/>
            <a:gdLst/>
            <a:ahLst/>
            <a:cxnLst/>
            <a:rect l="l" t="t" r="r" b="b"/>
            <a:pathLst>
              <a:path w="696594" h="1991360">
                <a:moveTo>
                  <a:pt x="696510" y="1991073"/>
                </a:moveTo>
                <a:lnTo>
                  <a:pt x="567924" y="1883448"/>
                </a:lnTo>
                <a:lnTo>
                  <a:pt x="546492" y="1856529"/>
                </a:lnTo>
                <a:lnTo>
                  <a:pt x="514346" y="1829622"/>
                </a:lnTo>
                <a:lnTo>
                  <a:pt x="492915" y="1802716"/>
                </a:lnTo>
                <a:lnTo>
                  <a:pt x="460768" y="1775823"/>
                </a:lnTo>
                <a:lnTo>
                  <a:pt x="439337" y="1735451"/>
                </a:lnTo>
                <a:lnTo>
                  <a:pt x="407190" y="1708544"/>
                </a:lnTo>
                <a:lnTo>
                  <a:pt x="342897" y="1627839"/>
                </a:lnTo>
                <a:lnTo>
                  <a:pt x="310750" y="1600919"/>
                </a:lnTo>
                <a:lnTo>
                  <a:pt x="289319" y="1560560"/>
                </a:lnTo>
                <a:lnTo>
                  <a:pt x="267888" y="1533667"/>
                </a:lnTo>
                <a:lnTo>
                  <a:pt x="257173" y="1506761"/>
                </a:lnTo>
                <a:lnTo>
                  <a:pt x="235742" y="1466388"/>
                </a:lnTo>
                <a:lnTo>
                  <a:pt x="192879" y="1412576"/>
                </a:lnTo>
                <a:lnTo>
                  <a:pt x="182164" y="1372217"/>
                </a:lnTo>
                <a:lnTo>
                  <a:pt x="160733" y="1345310"/>
                </a:lnTo>
                <a:lnTo>
                  <a:pt x="150017" y="1318404"/>
                </a:lnTo>
                <a:lnTo>
                  <a:pt x="128586" y="1278058"/>
                </a:lnTo>
                <a:lnTo>
                  <a:pt x="117871" y="1251139"/>
                </a:lnTo>
                <a:lnTo>
                  <a:pt x="107155" y="1210779"/>
                </a:lnTo>
                <a:lnTo>
                  <a:pt x="85724" y="1183873"/>
                </a:lnTo>
                <a:lnTo>
                  <a:pt x="75008" y="1143527"/>
                </a:lnTo>
                <a:lnTo>
                  <a:pt x="53577" y="1089701"/>
                </a:lnTo>
                <a:lnTo>
                  <a:pt x="42862" y="1049342"/>
                </a:lnTo>
                <a:lnTo>
                  <a:pt x="42862" y="1022449"/>
                </a:lnTo>
                <a:lnTo>
                  <a:pt x="21431" y="941717"/>
                </a:lnTo>
                <a:lnTo>
                  <a:pt x="21431" y="914824"/>
                </a:lnTo>
                <a:lnTo>
                  <a:pt x="10715" y="874452"/>
                </a:lnTo>
                <a:lnTo>
                  <a:pt x="10715" y="847545"/>
                </a:lnTo>
                <a:lnTo>
                  <a:pt x="0" y="807186"/>
                </a:lnTo>
                <a:lnTo>
                  <a:pt x="0" y="0"/>
                </a:lnTo>
                <a:lnTo>
                  <a:pt x="10715" y="40359"/>
                </a:lnTo>
                <a:lnTo>
                  <a:pt x="10715" y="67278"/>
                </a:lnTo>
                <a:lnTo>
                  <a:pt x="21431" y="107624"/>
                </a:lnTo>
                <a:lnTo>
                  <a:pt x="21431" y="134531"/>
                </a:lnTo>
                <a:lnTo>
                  <a:pt x="42862" y="215249"/>
                </a:lnTo>
                <a:lnTo>
                  <a:pt x="42862" y="242155"/>
                </a:lnTo>
                <a:lnTo>
                  <a:pt x="53577" y="282515"/>
                </a:lnTo>
                <a:lnTo>
                  <a:pt x="75008" y="336327"/>
                </a:lnTo>
                <a:lnTo>
                  <a:pt x="85724" y="376687"/>
                </a:lnTo>
                <a:lnTo>
                  <a:pt x="107155" y="403593"/>
                </a:lnTo>
                <a:lnTo>
                  <a:pt x="117871" y="443952"/>
                </a:lnTo>
                <a:lnTo>
                  <a:pt x="128586" y="470858"/>
                </a:lnTo>
                <a:lnTo>
                  <a:pt x="150017" y="511218"/>
                </a:lnTo>
                <a:lnTo>
                  <a:pt x="160733" y="538137"/>
                </a:lnTo>
                <a:lnTo>
                  <a:pt x="182164" y="565030"/>
                </a:lnTo>
                <a:lnTo>
                  <a:pt x="192879" y="605389"/>
                </a:lnTo>
                <a:lnTo>
                  <a:pt x="235742" y="659215"/>
                </a:lnTo>
                <a:lnTo>
                  <a:pt x="257173" y="699561"/>
                </a:lnTo>
                <a:lnTo>
                  <a:pt x="267888" y="726467"/>
                </a:lnTo>
                <a:lnTo>
                  <a:pt x="289319" y="753374"/>
                </a:lnTo>
                <a:lnTo>
                  <a:pt x="310750" y="793746"/>
                </a:lnTo>
                <a:lnTo>
                  <a:pt x="342897" y="820639"/>
                </a:lnTo>
                <a:lnTo>
                  <a:pt x="407190" y="901371"/>
                </a:lnTo>
                <a:lnTo>
                  <a:pt x="439337" y="928264"/>
                </a:lnTo>
                <a:lnTo>
                  <a:pt x="460768" y="968623"/>
                </a:lnTo>
                <a:lnTo>
                  <a:pt x="492915" y="995530"/>
                </a:lnTo>
                <a:lnTo>
                  <a:pt x="514346" y="1022449"/>
                </a:lnTo>
                <a:lnTo>
                  <a:pt x="546492" y="1049342"/>
                </a:lnTo>
                <a:lnTo>
                  <a:pt x="567924" y="1076248"/>
                </a:lnTo>
                <a:lnTo>
                  <a:pt x="696510" y="1183873"/>
                </a:lnTo>
                <a:lnTo>
                  <a:pt x="696510" y="1991073"/>
                </a:lnTo>
                <a:close/>
              </a:path>
            </a:pathLst>
          </a:custGeom>
          <a:solidFill>
            <a:srgbClr val="804D00"/>
          </a:solidFill>
        </p:spPr>
        <p:txBody>
          <a:bodyPr wrap="square" lIns="0" tIns="0" rIns="0" bIns="0" rtlCol="0"/>
          <a:lstStyle/>
          <a:p>
            <a:endParaRPr/>
          </a:p>
        </p:txBody>
      </p:sp>
      <p:sp>
        <p:nvSpPr>
          <p:cNvPr id="15" name="object 15"/>
          <p:cNvSpPr/>
          <p:nvPr/>
        </p:nvSpPr>
        <p:spPr>
          <a:xfrm>
            <a:off x="2350101" y="3760110"/>
            <a:ext cx="696595" cy="2125980"/>
          </a:xfrm>
          <a:custGeom>
            <a:avLst/>
            <a:gdLst/>
            <a:ahLst/>
            <a:cxnLst/>
            <a:rect l="l" t="t" r="r" b="b"/>
            <a:pathLst>
              <a:path w="696594" h="2125979">
                <a:moveTo>
                  <a:pt x="696510" y="1318404"/>
                </a:moveTo>
                <a:lnTo>
                  <a:pt x="664364" y="1291498"/>
                </a:lnTo>
                <a:lnTo>
                  <a:pt x="632217" y="1264592"/>
                </a:lnTo>
                <a:lnTo>
                  <a:pt x="600070" y="1237686"/>
                </a:lnTo>
                <a:lnTo>
                  <a:pt x="567924" y="1210779"/>
                </a:lnTo>
                <a:lnTo>
                  <a:pt x="546492" y="1183873"/>
                </a:lnTo>
                <a:lnTo>
                  <a:pt x="514346" y="1156967"/>
                </a:lnTo>
                <a:lnTo>
                  <a:pt x="492915" y="1130061"/>
                </a:lnTo>
                <a:lnTo>
                  <a:pt x="460768" y="1103154"/>
                </a:lnTo>
                <a:lnTo>
                  <a:pt x="439337" y="1062795"/>
                </a:lnTo>
                <a:lnTo>
                  <a:pt x="407190" y="1035889"/>
                </a:lnTo>
                <a:lnTo>
                  <a:pt x="385759" y="1008983"/>
                </a:lnTo>
                <a:lnTo>
                  <a:pt x="364328" y="982076"/>
                </a:lnTo>
                <a:lnTo>
                  <a:pt x="342897" y="955170"/>
                </a:lnTo>
                <a:lnTo>
                  <a:pt x="310750" y="928264"/>
                </a:lnTo>
                <a:lnTo>
                  <a:pt x="289319" y="887905"/>
                </a:lnTo>
                <a:lnTo>
                  <a:pt x="267888" y="860998"/>
                </a:lnTo>
                <a:lnTo>
                  <a:pt x="257173" y="834092"/>
                </a:lnTo>
                <a:lnTo>
                  <a:pt x="235742" y="793733"/>
                </a:lnTo>
                <a:lnTo>
                  <a:pt x="214310" y="766827"/>
                </a:lnTo>
                <a:lnTo>
                  <a:pt x="192879" y="739921"/>
                </a:lnTo>
                <a:lnTo>
                  <a:pt x="182164" y="699561"/>
                </a:lnTo>
                <a:lnTo>
                  <a:pt x="160733" y="672655"/>
                </a:lnTo>
                <a:lnTo>
                  <a:pt x="150017" y="645749"/>
                </a:lnTo>
                <a:lnTo>
                  <a:pt x="128586" y="605389"/>
                </a:lnTo>
                <a:lnTo>
                  <a:pt x="117871" y="578483"/>
                </a:lnTo>
                <a:lnTo>
                  <a:pt x="107155" y="538124"/>
                </a:lnTo>
                <a:lnTo>
                  <a:pt x="85724" y="511218"/>
                </a:lnTo>
                <a:lnTo>
                  <a:pt x="75008" y="470858"/>
                </a:lnTo>
                <a:lnTo>
                  <a:pt x="64293" y="443952"/>
                </a:lnTo>
                <a:lnTo>
                  <a:pt x="53577" y="417046"/>
                </a:lnTo>
                <a:lnTo>
                  <a:pt x="42862" y="376687"/>
                </a:lnTo>
                <a:lnTo>
                  <a:pt x="42862" y="349780"/>
                </a:lnTo>
                <a:lnTo>
                  <a:pt x="32146" y="309421"/>
                </a:lnTo>
                <a:lnTo>
                  <a:pt x="21431" y="269062"/>
                </a:lnTo>
                <a:lnTo>
                  <a:pt x="21431" y="242155"/>
                </a:lnTo>
                <a:lnTo>
                  <a:pt x="10715" y="201796"/>
                </a:lnTo>
                <a:lnTo>
                  <a:pt x="10715" y="174890"/>
                </a:lnTo>
                <a:lnTo>
                  <a:pt x="0" y="134531"/>
                </a:lnTo>
                <a:lnTo>
                  <a:pt x="0" y="107624"/>
                </a:lnTo>
                <a:lnTo>
                  <a:pt x="0" y="67265"/>
                </a:lnTo>
                <a:lnTo>
                  <a:pt x="0" y="40359"/>
                </a:lnTo>
                <a:lnTo>
                  <a:pt x="0" y="0"/>
                </a:lnTo>
                <a:lnTo>
                  <a:pt x="0" y="807186"/>
                </a:lnTo>
                <a:lnTo>
                  <a:pt x="0" y="847545"/>
                </a:lnTo>
                <a:lnTo>
                  <a:pt x="0" y="874452"/>
                </a:lnTo>
                <a:lnTo>
                  <a:pt x="0" y="914811"/>
                </a:lnTo>
                <a:lnTo>
                  <a:pt x="0" y="941717"/>
                </a:lnTo>
                <a:lnTo>
                  <a:pt x="10715" y="982076"/>
                </a:lnTo>
                <a:lnTo>
                  <a:pt x="10715" y="1008983"/>
                </a:lnTo>
                <a:lnTo>
                  <a:pt x="21431" y="1049342"/>
                </a:lnTo>
                <a:lnTo>
                  <a:pt x="21431" y="1076248"/>
                </a:lnTo>
                <a:lnTo>
                  <a:pt x="32146" y="1116608"/>
                </a:lnTo>
                <a:lnTo>
                  <a:pt x="42862" y="1156967"/>
                </a:lnTo>
                <a:lnTo>
                  <a:pt x="42862" y="1183873"/>
                </a:lnTo>
                <a:lnTo>
                  <a:pt x="53577" y="1224232"/>
                </a:lnTo>
                <a:lnTo>
                  <a:pt x="64293" y="1251139"/>
                </a:lnTo>
                <a:lnTo>
                  <a:pt x="75008" y="1278045"/>
                </a:lnTo>
                <a:lnTo>
                  <a:pt x="85724" y="1318404"/>
                </a:lnTo>
                <a:lnTo>
                  <a:pt x="107155" y="1345310"/>
                </a:lnTo>
                <a:lnTo>
                  <a:pt x="117871" y="1385670"/>
                </a:lnTo>
                <a:lnTo>
                  <a:pt x="128586" y="1412576"/>
                </a:lnTo>
                <a:lnTo>
                  <a:pt x="150017" y="1452935"/>
                </a:lnTo>
                <a:lnTo>
                  <a:pt x="160733" y="1479842"/>
                </a:lnTo>
                <a:lnTo>
                  <a:pt x="182164" y="1506748"/>
                </a:lnTo>
                <a:lnTo>
                  <a:pt x="192879" y="1547107"/>
                </a:lnTo>
                <a:lnTo>
                  <a:pt x="214310" y="1574013"/>
                </a:lnTo>
                <a:lnTo>
                  <a:pt x="235742" y="1600920"/>
                </a:lnTo>
                <a:lnTo>
                  <a:pt x="257173" y="1641279"/>
                </a:lnTo>
                <a:lnTo>
                  <a:pt x="267888" y="1668185"/>
                </a:lnTo>
                <a:lnTo>
                  <a:pt x="289319" y="1695091"/>
                </a:lnTo>
                <a:lnTo>
                  <a:pt x="310750" y="1735451"/>
                </a:lnTo>
                <a:lnTo>
                  <a:pt x="342897" y="1762357"/>
                </a:lnTo>
                <a:lnTo>
                  <a:pt x="364328" y="1789263"/>
                </a:lnTo>
                <a:lnTo>
                  <a:pt x="385759" y="1816169"/>
                </a:lnTo>
                <a:lnTo>
                  <a:pt x="407190" y="1843075"/>
                </a:lnTo>
                <a:lnTo>
                  <a:pt x="439337" y="1869982"/>
                </a:lnTo>
                <a:lnTo>
                  <a:pt x="460768" y="1910341"/>
                </a:lnTo>
                <a:lnTo>
                  <a:pt x="492915" y="1937247"/>
                </a:lnTo>
                <a:lnTo>
                  <a:pt x="514346" y="1964153"/>
                </a:lnTo>
                <a:lnTo>
                  <a:pt x="546492" y="1991060"/>
                </a:lnTo>
                <a:lnTo>
                  <a:pt x="567924" y="2017966"/>
                </a:lnTo>
                <a:lnTo>
                  <a:pt x="600070" y="2044872"/>
                </a:lnTo>
                <a:lnTo>
                  <a:pt x="632217" y="2071778"/>
                </a:lnTo>
                <a:lnTo>
                  <a:pt x="664364" y="2098685"/>
                </a:lnTo>
                <a:lnTo>
                  <a:pt x="696510" y="2125591"/>
                </a:lnTo>
                <a:lnTo>
                  <a:pt x="696510" y="1318404"/>
                </a:lnTo>
                <a:close/>
              </a:path>
            </a:pathLst>
          </a:custGeom>
          <a:ln w="10980">
            <a:solidFill>
              <a:srgbClr val="303030"/>
            </a:solidFill>
          </a:ln>
        </p:spPr>
        <p:txBody>
          <a:bodyPr wrap="square" lIns="0" tIns="0" rIns="0" bIns="0" rtlCol="0"/>
          <a:lstStyle/>
          <a:p>
            <a:endParaRPr/>
          </a:p>
        </p:txBody>
      </p:sp>
      <p:sp>
        <p:nvSpPr>
          <p:cNvPr id="16" name="object 16"/>
          <p:cNvSpPr/>
          <p:nvPr/>
        </p:nvSpPr>
        <p:spPr>
          <a:xfrm>
            <a:off x="3046600" y="3760110"/>
            <a:ext cx="2014855" cy="2112645"/>
          </a:xfrm>
          <a:custGeom>
            <a:avLst/>
            <a:gdLst/>
            <a:ahLst/>
            <a:cxnLst/>
            <a:rect l="l" t="t" r="r" b="b"/>
            <a:pathLst>
              <a:path w="2014854" h="2112645">
                <a:moveTo>
                  <a:pt x="0" y="2112124"/>
                </a:moveTo>
                <a:lnTo>
                  <a:pt x="0" y="1304951"/>
                </a:lnTo>
                <a:lnTo>
                  <a:pt x="2014523" y="0"/>
                </a:lnTo>
                <a:lnTo>
                  <a:pt x="2014523" y="807186"/>
                </a:lnTo>
                <a:lnTo>
                  <a:pt x="0" y="2112124"/>
                </a:lnTo>
                <a:close/>
              </a:path>
            </a:pathLst>
          </a:custGeom>
          <a:solidFill>
            <a:srgbClr val="804D00"/>
          </a:solidFill>
        </p:spPr>
        <p:txBody>
          <a:bodyPr wrap="square" lIns="0" tIns="0" rIns="0" bIns="0" rtlCol="0"/>
          <a:lstStyle/>
          <a:p>
            <a:endParaRPr/>
          </a:p>
        </p:txBody>
      </p:sp>
      <p:sp>
        <p:nvSpPr>
          <p:cNvPr id="17" name="object 17"/>
          <p:cNvSpPr/>
          <p:nvPr/>
        </p:nvSpPr>
        <p:spPr>
          <a:xfrm>
            <a:off x="3046611" y="3760110"/>
            <a:ext cx="2014855" cy="2112645"/>
          </a:xfrm>
          <a:custGeom>
            <a:avLst/>
            <a:gdLst/>
            <a:ahLst/>
            <a:cxnLst/>
            <a:rect l="l" t="t" r="r" b="b"/>
            <a:pathLst>
              <a:path w="2014854" h="2112645">
                <a:moveTo>
                  <a:pt x="2014523" y="0"/>
                </a:moveTo>
                <a:lnTo>
                  <a:pt x="0" y="1304951"/>
                </a:lnTo>
                <a:lnTo>
                  <a:pt x="0" y="2112138"/>
                </a:lnTo>
                <a:lnTo>
                  <a:pt x="2014523" y="807186"/>
                </a:lnTo>
                <a:lnTo>
                  <a:pt x="2014523" y="0"/>
                </a:lnTo>
                <a:close/>
              </a:path>
            </a:pathLst>
          </a:custGeom>
          <a:ln w="12019">
            <a:solidFill>
              <a:srgbClr val="303030"/>
            </a:solidFill>
          </a:ln>
        </p:spPr>
        <p:txBody>
          <a:bodyPr wrap="square" lIns="0" tIns="0" rIns="0" bIns="0" rtlCol="0"/>
          <a:lstStyle/>
          <a:p>
            <a:endParaRPr/>
          </a:p>
        </p:txBody>
      </p:sp>
      <p:sp>
        <p:nvSpPr>
          <p:cNvPr id="18" name="object 18"/>
          <p:cNvSpPr/>
          <p:nvPr/>
        </p:nvSpPr>
        <p:spPr>
          <a:xfrm>
            <a:off x="2343653" y="1803058"/>
            <a:ext cx="5445712" cy="4734874"/>
          </a:xfrm>
          <a:prstGeom prst="rect">
            <a:avLst/>
          </a:prstGeom>
          <a:blipFill>
            <a:blip r:embed="rId6" cstate="print"/>
            <a:stretch>
              <a:fillRect/>
            </a:stretch>
          </a:blipFill>
        </p:spPr>
        <p:txBody>
          <a:bodyPr wrap="square" lIns="0" tIns="0" rIns="0" bIns="0" rtlCol="0"/>
          <a:lstStyle/>
          <a:p>
            <a:endParaRPr/>
          </a:p>
        </p:txBody>
      </p:sp>
      <p:sp>
        <p:nvSpPr>
          <p:cNvPr id="19" name="object 19"/>
          <p:cNvSpPr txBox="1"/>
          <p:nvPr/>
        </p:nvSpPr>
        <p:spPr>
          <a:xfrm>
            <a:off x="2524086" y="6690691"/>
            <a:ext cx="6640195" cy="665480"/>
          </a:xfrm>
          <a:prstGeom prst="rect">
            <a:avLst/>
          </a:prstGeom>
        </p:spPr>
        <p:txBody>
          <a:bodyPr vert="horz" wrap="square" lIns="0" tIns="104139" rIns="0" bIns="0" rtlCol="0">
            <a:spAutoFit/>
          </a:bodyPr>
          <a:lstStyle/>
          <a:p>
            <a:pPr marL="12700">
              <a:lnSpc>
                <a:spcPct val="100000"/>
              </a:lnSpc>
              <a:spcBef>
                <a:spcPts val="819"/>
              </a:spcBef>
            </a:pPr>
            <a:r>
              <a:rPr sz="1500" dirty="0">
                <a:solidFill>
                  <a:srgbClr val="FFFFFF"/>
                </a:solidFill>
                <a:latin typeface="Arial"/>
                <a:cs typeface="Arial"/>
              </a:rPr>
              <a:t>Heikki et al. </a:t>
            </a:r>
            <a:r>
              <a:rPr sz="1500" i="1" spc="-5" dirty="0">
                <a:solidFill>
                  <a:srgbClr val="FFFFFF"/>
                </a:solidFill>
                <a:latin typeface="Arial"/>
                <a:cs typeface="Arial"/>
              </a:rPr>
              <a:t>N </a:t>
            </a:r>
            <a:r>
              <a:rPr sz="1500" i="1" dirty="0">
                <a:solidFill>
                  <a:srgbClr val="FFFFFF"/>
                </a:solidFill>
                <a:latin typeface="Arial"/>
                <a:cs typeface="Arial"/>
              </a:rPr>
              <a:t>Engl J Med</a:t>
            </a:r>
            <a:r>
              <a:rPr sz="1500" dirty="0">
                <a:solidFill>
                  <a:srgbClr val="FFFFFF"/>
                </a:solidFill>
                <a:latin typeface="Arial"/>
                <a:cs typeface="Arial"/>
              </a:rPr>
              <a:t>, </a:t>
            </a:r>
            <a:r>
              <a:rPr sz="1500" spc="-25" dirty="0">
                <a:solidFill>
                  <a:srgbClr val="FFFFFF"/>
                </a:solidFill>
                <a:latin typeface="Arial"/>
                <a:cs typeface="Arial"/>
              </a:rPr>
              <a:t>Vol. </a:t>
            </a:r>
            <a:r>
              <a:rPr sz="1500" dirty="0">
                <a:solidFill>
                  <a:srgbClr val="FFFFFF"/>
                </a:solidFill>
                <a:latin typeface="Arial"/>
                <a:cs typeface="Arial"/>
              </a:rPr>
              <a:t>345, </a:t>
            </a:r>
            <a:r>
              <a:rPr sz="1500" spc="-5" dirty="0">
                <a:solidFill>
                  <a:srgbClr val="FFFFFF"/>
                </a:solidFill>
                <a:latin typeface="Arial"/>
                <a:cs typeface="Arial"/>
              </a:rPr>
              <a:t>No. </a:t>
            </a:r>
            <a:r>
              <a:rPr sz="1500" dirty="0">
                <a:solidFill>
                  <a:srgbClr val="FFFFFF"/>
                </a:solidFill>
                <a:latin typeface="Arial"/>
                <a:cs typeface="Arial"/>
              </a:rPr>
              <a:t>20,</a:t>
            </a:r>
            <a:r>
              <a:rPr sz="1500" spc="-80" dirty="0">
                <a:solidFill>
                  <a:srgbClr val="FFFFFF"/>
                </a:solidFill>
                <a:latin typeface="Arial"/>
                <a:cs typeface="Arial"/>
              </a:rPr>
              <a:t> </a:t>
            </a:r>
            <a:r>
              <a:rPr sz="1500" dirty="0">
                <a:solidFill>
                  <a:srgbClr val="FFFFFF"/>
                </a:solidFill>
                <a:latin typeface="Arial"/>
                <a:cs typeface="Arial"/>
              </a:rPr>
              <a:t>2001.</a:t>
            </a:r>
            <a:endParaRPr sz="1500">
              <a:latin typeface="Arial"/>
              <a:cs typeface="Arial"/>
            </a:endParaRPr>
          </a:p>
          <a:p>
            <a:pPr marL="12700">
              <a:lnSpc>
                <a:spcPct val="100000"/>
              </a:lnSpc>
              <a:spcBef>
                <a:spcPts val="720"/>
              </a:spcBef>
            </a:pPr>
            <a:r>
              <a:rPr sz="1500" spc="-5" dirty="0">
                <a:solidFill>
                  <a:srgbClr val="FFFFFF"/>
                </a:solidFill>
                <a:latin typeface="Arial"/>
                <a:cs typeface="Arial"/>
              </a:rPr>
              <a:t>* </a:t>
            </a:r>
            <a:r>
              <a:rPr sz="1500" dirty="0">
                <a:solidFill>
                  <a:srgbClr val="FFFFFF"/>
                </a:solidFill>
                <a:latin typeface="Arial"/>
                <a:cs typeface="Arial"/>
              </a:rPr>
              <a:t>ion-channel abnormalities, </a:t>
            </a:r>
            <a:r>
              <a:rPr sz="1500" spc="-5" dirty="0">
                <a:solidFill>
                  <a:srgbClr val="FFFFFF"/>
                </a:solidFill>
                <a:latin typeface="Arial"/>
                <a:cs typeface="Arial"/>
              </a:rPr>
              <a:t>valvular </a:t>
            </a:r>
            <a:r>
              <a:rPr sz="1500" dirty="0">
                <a:solidFill>
                  <a:srgbClr val="FFFFFF"/>
                </a:solidFill>
                <a:latin typeface="Arial"/>
                <a:cs typeface="Arial"/>
              </a:rPr>
              <a:t>or congenital heart disease, other</a:t>
            </a:r>
            <a:r>
              <a:rPr sz="1500" spc="-35" dirty="0">
                <a:solidFill>
                  <a:srgbClr val="FFFFFF"/>
                </a:solidFill>
                <a:latin typeface="Arial"/>
                <a:cs typeface="Arial"/>
              </a:rPr>
              <a:t> </a:t>
            </a:r>
            <a:r>
              <a:rPr sz="1500" dirty="0">
                <a:solidFill>
                  <a:srgbClr val="FFFFFF"/>
                </a:solidFill>
                <a:latin typeface="Arial"/>
                <a:cs typeface="Arial"/>
              </a:rPr>
              <a:t>causes</a:t>
            </a:r>
            <a:endParaRPr sz="1500">
              <a:latin typeface="Arial"/>
              <a:cs typeface="Arial"/>
            </a:endParaRPr>
          </a:p>
        </p:txBody>
      </p:sp>
      <p:sp>
        <p:nvSpPr>
          <p:cNvPr id="20" name="object 20"/>
          <p:cNvSpPr txBox="1"/>
          <p:nvPr/>
        </p:nvSpPr>
        <p:spPr>
          <a:xfrm>
            <a:off x="415004" y="4230192"/>
            <a:ext cx="1690370" cy="636905"/>
          </a:xfrm>
          <a:prstGeom prst="rect">
            <a:avLst/>
          </a:prstGeom>
        </p:spPr>
        <p:txBody>
          <a:bodyPr vert="horz" wrap="square" lIns="0" tIns="12065" rIns="0" bIns="0" rtlCol="0">
            <a:spAutoFit/>
          </a:bodyPr>
          <a:lstStyle/>
          <a:p>
            <a:pPr marL="6350" algn="ctr">
              <a:lnSpc>
                <a:spcPct val="100000"/>
              </a:lnSpc>
              <a:spcBef>
                <a:spcPts val="95"/>
              </a:spcBef>
            </a:pPr>
            <a:r>
              <a:rPr sz="2200" b="1" spc="-5" dirty="0">
                <a:solidFill>
                  <a:srgbClr val="FFFFFF"/>
                </a:solidFill>
                <a:latin typeface="Arial"/>
                <a:cs typeface="Arial"/>
              </a:rPr>
              <a:t>15%</a:t>
            </a:r>
            <a:endParaRPr sz="2200">
              <a:latin typeface="Arial"/>
              <a:cs typeface="Arial"/>
            </a:endParaRPr>
          </a:p>
          <a:p>
            <a:pPr algn="ctr">
              <a:lnSpc>
                <a:spcPct val="100000"/>
              </a:lnSpc>
              <a:spcBef>
                <a:spcPts val="15"/>
              </a:spcBef>
            </a:pPr>
            <a:r>
              <a:rPr sz="1800" b="1" spc="-5" dirty="0">
                <a:solidFill>
                  <a:srgbClr val="FFFFFF"/>
                </a:solidFill>
                <a:latin typeface="Arial"/>
                <a:cs typeface="Arial"/>
              </a:rPr>
              <a:t>Cardiomiopatie</a:t>
            </a:r>
            <a:endParaRPr sz="1800">
              <a:latin typeface="Arial"/>
              <a:cs typeface="Arial"/>
            </a:endParaRPr>
          </a:p>
        </p:txBody>
      </p:sp>
      <p:sp>
        <p:nvSpPr>
          <p:cNvPr id="21" name="object 21"/>
          <p:cNvSpPr txBox="1"/>
          <p:nvPr/>
        </p:nvSpPr>
        <p:spPr>
          <a:xfrm>
            <a:off x="989361" y="1961654"/>
            <a:ext cx="8442960" cy="1031875"/>
          </a:xfrm>
          <a:prstGeom prst="rect">
            <a:avLst/>
          </a:prstGeom>
        </p:spPr>
        <p:txBody>
          <a:bodyPr vert="horz" wrap="square" lIns="0" tIns="12065" rIns="0" bIns="0" rtlCol="0">
            <a:spAutoFit/>
          </a:bodyPr>
          <a:lstStyle/>
          <a:p>
            <a:pPr marR="544195" algn="r">
              <a:lnSpc>
                <a:spcPct val="100000"/>
              </a:lnSpc>
              <a:spcBef>
                <a:spcPts val="95"/>
              </a:spcBef>
            </a:pPr>
            <a:r>
              <a:rPr sz="2200" b="1" spc="-5" dirty="0">
                <a:solidFill>
                  <a:srgbClr val="FFFFFF"/>
                </a:solidFill>
                <a:latin typeface="Arial"/>
                <a:cs typeface="Arial"/>
              </a:rPr>
              <a:t>80%</a:t>
            </a:r>
            <a:endParaRPr sz="2200">
              <a:latin typeface="Arial"/>
              <a:cs typeface="Arial"/>
            </a:endParaRPr>
          </a:p>
          <a:p>
            <a:pPr marR="307975" algn="r">
              <a:lnSpc>
                <a:spcPct val="100000"/>
              </a:lnSpc>
            </a:pPr>
            <a:r>
              <a:rPr sz="2200" b="1" spc="-15" dirty="0">
                <a:solidFill>
                  <a:srgbClr val="FFFFFF"/>
                </a:solidFill>
                <a:latin typeface="Arial"/>
                <a:cs typeface="Arial"/>
              </a:rPr>
              <a:t>M</a:t>
            </a:r>
            <a:r>
              <a:rPr sz="2200" b="1" spc="-5" dirty="0">
                <a:solidFill>
                  <a:srgbClr val="FFFFFF"/>
                </a:solidFill>
                <a:latin typeface="Arial"/>
                <a:cs typeface="Arial"/>
              </a:rPr>
              <a:t>alattie</a:t>
            </a:r>
            <a:endParaRPr sz="2200">
              <a:latin typeface="Arial"/>
              <a:cs typeface="Arial"/>
            </a:endParaRPr>
          </a:p>
          <a:p>
            <a:pPr marL="12700">
              <a:lnSpc>
                <a:spcPct val="100000"/>
              </a:lnSpc>
              <a:spcBef>
                <a:spcPts val="5"/>
              </a:spcBef>
              <a:tabLst>
                <a:tab pos="6785609" algn="l"/>
              </a:tabLst>
            </a:pPr>
            <a:r>
              <a:rPr sz="2200" b="1" spc="-5" dirty="0">
                <a:solidFill>
                  <a:srgbClr val="FFFFFF"/>
                </a:solidFill>
                <a:latin typeface="Arial"/>
                <a:cs typeface="Arial"/>
              </a:rPr>
              <a:t>5%</a:t>
            </a:r>
            <a:r>
              <a:rPr sz="2200" b="1" spc="-80" dirty="0">
                <a:solidFill>
                  <a:srgbClr val="FFFFFF"/>
                </a:solidFill>
                <a:latin typeface="Arial"/>
                <a:cs typeface="Arial"/>
              </a:rPr>
              <a:t> </a:t>
            </a:r>
            <a:r>
              <a:rPr sz="2200" b="1" spc="-5" dirty="0">
                <a:solidFill>
                  <a:srgbClr val="FFFFFF"/>
                </a:solidFill>
                <a:latin typeface="Arial"/>
                <a:cs typeface="Arial"/>
              </a:rPr>
              <a:t>Altre*	Coronariche</a:t>
            </a:r>
            <a:endParaRPr sz="2200">
              <a:latin typeface="Arial"/>
              <a:cs typeface="Arial"/>
            </a:endParaRPr>
          </a:p>
        </p:txBody>
      </p:sp>
      <p:sp>
        <p:nvSpPr>
          <p:cNvPr id="22" name="object 22"/>
          <p:cNvSpPr/>
          <p:nvPr/>
        </p:nvSpPr>
        <p:spPr>
          <a:xfrm>
            <a:off x="635508" y="371856"/>
            <a:ext cx="8932151" cy="1367027"/>
          </a:xfrm>
          <a:prstGeom prst="rect">
            <a:avLst/>
          </a:prstGeom>
          <a:blipFill>
            <a:blip r:embed="rId7" cstate="print"/>
            <a:stretch>
              <a:fillRect/>
            </a:stretch>
          </a:blipFill>
        </p:spPr>
        <p:txBody>
          <a:bodyPr wrap="square" lIns="0" tIns="0" rIns="0" bIns="0" rtlCol="0"/>
          <a:lstStyle/>
          <a:p>
            <a:endParaRPr/>
          </a:p>
        </p:txBody>
      </p:sp>
      <p:sp>
        <p:nvSpPr>
          <p:cNvPr id="23" name="object 23"/>
          <p:cNvSpPr txBox="1">
            <a:spLocks noGrp="1"/>
          </p:cNvSpPr>
          <p:nvPr>
            <p:ph type="title"/>
          </p:nvPr>
        </p:nvSpPr>
        <p:spPr>
          <a:xfrm>
            <a:off x="1006951" y="518058"/>
            <a:ext cx="8150859" cy="772160"/>
          </a:xfrm>
          <a:prstGeom prst="rect">
            <a:avLst/>
          </a:prstGeom>
        </p:spPr>
        <p:txBody>
          <a:bodyPr vert="horz" wrap="square" lIns="0" tIns="12065" rIns="0" bIns="0" rtlCol="0">
            <a:spAutoFit/>
          </a:bodyPr>
          <a:lstStyle/>
          <a:p>
            <a:pPr marL="12700">
              <a:lnSpc>
                <a:spcPct val="100000"/>
              </a:lnSpc>
              <a:spcBef>
                <a:spcPts val="95"/>
              </a:spcBef>
            </a:pPr>
            <a:r>
              <a:rPr sz="4900" b="0" spc="-5" dirty="0">
                <a:solidFill>
                  <a:srgbClr val="FFFF00"/>
                </a:solidFill>
                <a:latin typeface="Arial Black"/>
                <a:cs typeface="Arial Black"/>
              </a:rPr>
              <a:t>Aritmie Fatali:</a:t>
            </a:r>
            <a:r>
              <a:rPr sz="4900" b="0" spc="15" dirty="0">
                <a:solidFill>
                  <a:srgbClr val="FFFF00"/>
                </a:solidFill>
                <a:latin typeface="Arial Black"/>
                <a:cs typeface="Arial Black"/>
              </a:rPr>
              <a:t> </a:t>
            </a:r>
            <a:r>
              <a:rPr sz="4900" b="0" spc="-5" dirty="0">
                <a:solidFill>
                  <a:srgbClr val="FFFF00"/>
                </a:solidFill>
                <a:latin typeface="Arial Black"/>
                <a:cs typeface="Arial Black"/>
              </a:rPr>
              <a:t>Eziologia</a:t>
            </a:r>
            <a:endParaRPr sz="4900">
              <a:latin typeface="Arial Black"/>
              <a:cs typeface="Arial Black"/>
            </a:endParaRPr>
          </a:p>
        </p:txBody>
      </p:sp>
    </p:spTree>
  </p:cSld>
  <p:clrMapOvr>
    <a:masterClrMapping/>
  </p:clrMapOvr>
  <p:transition xmlns:p14="http://schemas.microsoft.com/office/powerpoint/2010/main">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33983" y="1566672"/>
            <a:ext cx="8851392" cy="3962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49223" y="1574292"/>
            <a:ext cx="8821420" cy="0"/>
          </a:xfrm>
          <a:custGeom>
            <a:avLst/>
            <a:gdLst/>
            <a:ahLst/>
            <a:cxnLst/>
            <a:rect l="l" t="t" r="r" b="b"/>
            <a:pathLst>
              <a:path w="8821420">
                <a:moveTo>
                  <a:pt x="0" y="0"/>
                </a:moveTo>
                <a:lnTo>
                  <a:pt x="8820912" y="0"/>
                </a:lnTo>
              </a:path>
            </a:pathLst>
          </a:custGeom>
          <a:ln w="9144">
            <a:solidFill>
              <a:srgbClr val="F07F09"/>
            </a:solidFill>
          </a:ln>
        </p:spPr>
        <p:txBody>
          <a:bodyPr wrap="square" lIns="0" tIns="0" rIns="0" bIns="0" rtlCol="0"/>
          <a:lstStyle/>
          <a:p>
            <a:endParaRPr/>
          </a:p>
        </p:txBody>
      </p:sp>
      <p:sp>
        <p:nvSpPr>
          <p:cNvPr id="4" name="object 4"/>
          <p:cNvSpPr/>
          <p:nvPr/>
        </p:nvSpPr>
        <p:spPr>
          <a:xfrm>
            <a:off x="230124" y="390144"/>
            <a:ext cx="9621012" cy="763524"/>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1185799" y="2527198"/>
            <a:ext cx="1357630" cy="756920"/>
          </a:xfrm>
          <a:prstGeom prst="rect">
            <a:avLst/>
          </a:prstGeom>
        </p:spPr>
        <p:txBody>
          <a:bodyPr vert="horz" wrap="square" lIns="0" tIns="12700" rIns="0" bIns="0" rtlCol="0">
            <a:spAutoFit/>
          </a:bodyPr>
          <a:lstStyle/>
          <a:p>
            <a:pPr marL="12700" marR="5080" indent="339725">
              <a:lnSpc>
                <a:spcPct val="100000"/>
              </a:lnSpc>
              <a:spcBef>
                <a:spcPts val="100"/>
              </a:spcBef>
            </a:pPr>
            <a:r>
              <a:rPr sz="2400" spc="-95" dirty="0">
                <a:solidFill>
                  <a:srgbClr val="FFFFFF"/>
                </a:solidFill>
                <a:latin typeface="Arial"/>
                <a:cs typeface="Arial"/>
              </a:rPr>
              <a:t>Dieta  </a:t>
            </a:r>
            <a:r>
              <a:rPr sz="2400" spc="-140" dirty="0">
                <a:solidFill>
                  <a:srgbClr val="FFFFFF"/>
                </a:solidFill>
                <a:latin typeface="Arial"/>
                <a:cs typeface="Arial"/>
              </a:rPr>
              <a:t>e</a:t>
            </a:r>
            <a:r>
              <a:rPr sz="2400" spc="-80" dirty="0">
                <a:solidFill>
                  <a:srgbClr val="FFFFFF"/>
                </a:solidFill>
                <a:latin typeface="Arial"/>
                <a:cs typeface="Arial"/>
              </a:rPr>
              <a:t>qu</a:t>
            </a:r>
            <a:r>
              <a:rPr sz="2400" spc="-5" dirty="0">
                <a:solidFill>
                  <a:srgbClr val="FFFFFF"/>
                </a:solidFill>
                <a:latin typeface="Arial"/>
                <a:cs typeface="Arial"/>
              </a:rPr>
              <a:t>ili</a:t>
            </a:r>
            <a:r>
              <a:rPr sz="2400" spc="-15" dirty="0">
                <a:solidFill>
                  <a:srgbClr val="FFFFFF"/>
                </a:solidFill>
                <a:latin typeface="Arial"/>
                <a:cs typeface="Arial"/>
              </a:rPr>
              <a:t>b</a:t>
            </a:r>
            <a:r>
              <a:rPr sz="2400" spc="-10" dirty="0">
                <a:solidFill>
                  <a:srgbClr val="FFFFFF"/>
                </a:solidFill>
                <a:latin typeface="Arial"/>
                <a:cs typeface="Arial"/>
              </a:rPr>
              <a:t>r</a:t>
            </a:r>
            <a:r>
              <a:rPr sz="2400" spc="-215" dirty="0">
                <a:solidFill>
                  <a:srgbClr val="FFFFFF"/>
                </a:solidFill>
                <a:latin typeface="Arial"/>
                <a:cs typeface="Arial"/>
              </a:rPr>
              <a:t>a</a:t>
            </a:r>
            <a:r>
              <a:rPr sz="2400" spc="110" dirty="0">
                <a:solidFill>
                  <a:srgbClr val="FFFFFF"/>
                </a:solidFill>
                <a:latin typeface="Arial"/>
                <a:cs typeface="Arial"/>
              </a:rPr>
              <a:t>t</a:t>
            </a:r>
            <a:r>
              <a:rPr sz="2400" spc="-190" dirty="0">
                <a:solidFill>
                  <a:srgbClr val="FFFFFF"/>
                </a:solidFill>
                <a:latin typeface="Arial"/>
                <a:cs typeface="Arial"/>
              </a:rPr>
              <a:t>a</a:t>
            </a:r>
            <a:endParaRPr sz="2400">
              <a:latin typeface="Arial"/>
              <a:cs typeface="Arial"/>
            </a:endParaRPr>
          </a:p>
        </p:txBody>
      </p:sp>
      <p:sp>
        <p:nvSpPr>
          <p:cNvPr id="6" name="object 6"/>
          <p:cNvSpPr txBox="1"/>
          <p:nvPr/>
        </p:nvSpPr>
        <p:spPr>
          <a:xfrm>
            <a:off x="4208805" y="2527198"/>
            <a:ext cx="1981835" cy="1122680"/>
          </a:xfrm>
          <a:prstGeom prst="rect">
            <a:avLst/>
          </a:prstGeom>
        </p:spPr>
        <p:txBody>
          <a:bodyPr vert="horz" wrap="square" lIns="0" tIns="12700" rIns="0" bIns="0" rtlCol="0">
            <a:spAutoFit/>
          </a:bodyPr>
          <a:lstStyle/>
          <a:p>
            <a:pPr marL="12700" marR="5080" algn="ctr">
              <a:lnSpc>
                <a:spcPct val="100000"/>
              </a:lnSpc>
              <a:spcBef>
                <a:spcPts val="100"/>
              </a:spcBef>
            </a:pPr>
            <a:r>
              <a:rPr sz="2400" spc="-10" dirty="0">
                <a:solidFill>
                  <a:srgbClr val="FFFFFF"/>
                </a:solidFill>
                <a:latin typeface="Arial"/>
                <a:cs typeface="Arial"/>
              </a:rPr>
              <a:t>Minor</a:t>
            </a:r>
            <a:r>
              <a:rPr sz="2400" spc="-210" dirty="0">
                <a:solidFill>
                  <a:srgbClr val="FFFFFF"/>
                </a:solidFill>
                <a:latin typeface="Arial"/>
                <a:cs typeface="Arial"/>
              </a:rPr>
              <a:t> </a:t>
            </a:r>
            <a:r>
              <a:rPr sz="2400" spc="-125" dirty="0">
                <a:solidFill>
                  <a:srgbClr val="FFFFFF"/>
                </a:solidFill>
                <a:latin typeface="Arial"/>
                <a:cs typeface="Arial"/>
              </a:rPr>
              <a:t>consumo  </a:t>
            </a:r>
            <a:r>
              <a:rPr sz="2400" spc="-35" dirty="0">
                <a:solidFill>
                  <a:srgbClr val="FFFFFF"/>
                </a:solidFill>
                <a:latin typeface="Arial"/>
                <a:cs typeface="Arial"/>
              </a:rPr>
              <a:t>di </a:t>
            </a:r>
            <a:r>
              <a:rPr sz="2400" spc="-90" dirty="0">
                <a:solidFill>
                  <a:srgbClr val="FFFFFF"/>
                </a:solidFill>
                <a:latin typeface="Arial"/>
                <a:cs typeface="Arial"/>
              </a:rPr>
              <a:t>sigarette </a:t>
            </a:r>
            <a:r>
              <a:rPr sz="2400" spc="-145" dirty="0">
                <a:solidFill>
                  <a:srgbClr val="FFFFFF"/>
                </a:solidFill>
                <a:latin typeface="Arial"/>
                <a:cs typeface="Arial"/>
              </a:rPr>
              <a:t>e  </a:t>
            </a:r>
            <a:r>
              <a:rPr sz="2400" spc="-75" dirty="0">
                <a:solidFill>
                  <a:srgbClr val="FFFFFF"/>
                </a:solidFill>
                <a:latin typeface="Arial"/>
                <a:cs typeface="Arial"/>
              </a:rPr>
              <a:t>alcolici</a:t>
            </a:r>
            <a:endParaRPr sz="2400">
              <a:latin typeface="Arial"/>
              <a:cs typeface="Arial"/>
            </a:endParaRPr>
          </a:p>
        </p:txBody>
      </p:sp>
      <p:sp>
        <p:nvSpPr>
          <p:cNvPr id="7" name="object 7"/>
          <p:cNvSpPr txBox="1">
            <a:spLocks noGrp="1"/>
          </p:cNvSpPr>
          <p:nvPr>
            <p:ph type="title"/>
          </p:nvPr>
        </p:nvSpPr>
        <p:spPr>
          <a:xfrm>
            <a:off x="7568310" y="2527198"/>
            <a:ext cx="1927225" cy="1488440"/>
          </a:xfrm>
          <a:prstGeom prst="rect">
            <a:avLst/>
          </a:prstGeom>
        </p:spPr>
        <p:txBody>
          <a:bodyPr vert="horz" wrap="square" lIns="0" tIns="12700" rIns="0" bIns="0" rtlCol="0">
            <a:spAutoFit/>
          </a:bodyPr>
          <a:lstStyle/>
          <a:p>
            <a:pPr marL="12700" marR="5080" indent="635" algn="ctr">
              <a:lnSpc>
                <a:spcPct val="100000"/>
              </a:lnSpc>
              <a:spcBef>
                <a:spcPts val="100"/>
              </a:spcBef>
              <a:tabLst>
                <a:tab pos="1463040" algn="l"/>
              </a:tabLst>
            </a:pPr>
            <a:r>
              <a:rPr sz="2400" b="0" spc="-95" dirty="0">
                <a:latin typeface="Arial"/>
                <a:cs typeface="Arial"/>
              </a:rPr>
              <a:t>Maggiore  </a:t>
            </a:r>
            <a:r>
              <a:rPr sz="2400" b="0" spc="-80" dirty="0">
                <a:latin typeface="Arial"/>
                <a:cs typeface="Arial"/>
              </a:rPr>
              <a:t>attenzione	</a:t>
            </a:r>
            <a:r>
              <a:rPr sz="2400" b="0" spc="-85" dirty="0">
                <a:latin typeface="Arial"/>
                <a:cs typeface="Arial"/>
              </a:rPr>
              <a:t>al  </a:t>
            </a:r>
            <a:r>
              <a:rPr sz="2400" b="0" spc="-40" dirty="0">
                <a:latin typeface="Arial"/>
                <a:cs typeface="Arial"/>
              </a:rPr>
              <a:t>proprio </a:t>
            </a:r>
            <a:r>
              <a:rPr sz="2400" b="0" spc="-70" dirty="0">
                <a:latin typeface="Arial"/>
                <a:cs typeface="Arial"/>
              </a:rPr>
              <a:t>stato</a:t>
            </a:r>
            <a:r>
              <a:rPr sz="2400" b="0" spc="-300" dirty="0">
                <a:latin typeface="Arial"/>
                <a:cs typeface="Arial"/>
              </a:rPr>
              <a:t> </a:t>
            </a:r>
            <a:r>
              <a:rPr sz="2400" b="0" spc="-35" dirty="0">
                <a:latin typeface="Arial"/>
                <a:cs typeface="Arial"/>
              </a:rPr>
              <a:t>di  </a:t>
            </a:r>
            <a:r>
              <a:rPr sz="2400" b="0" spc="-90" dirty="0">
                <a:latin typeface="Arial"/>
                <a:cs typeface="Arial"/>
              </a:rPr>
              <a:t>salute</a:t>
            </a:r>
            <a:endParaRPr sz="2400">
              <a:latin typeface="Arial"/>
              <a:cs typeface="Arial"/>
            </a:endParaRPr>
          </a:p>
        </p:txBody>
      </p:sp>
      <p:sp>
        <p:nvSpPr>
          <p:cNvPr id="8" name="object 8"/>
          <p:cNvSpPr/>
          <p:nvPr/>
        </p:nvSpPr>
        <p:spPr>
          <a:xfrm>
            <a:off x="196595" y="3936504"/>
            <a:ext cx="3258312" cy="2385046"/>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3848100" y="3936504"/>
            <a:ext cx="2724911" cy="2385046"/>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7182611" y="4096511"/>
            <a:ext cx="2898647" cy="2383536"/>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2765031" y="1875282"/>
            <a:ext cx="1085850" cy="542925"/>
          </a:xfrm>
          <a:custGeom>
            <a:avLst/>
            <a:gdLst/>
            <a:ahLst/>
            <a:cxnLst/>
            <a:rect l="l" t="t" r="r" b="b"/>
            <a:pathLst>
              <a:path w="1085850" h="542925">
                <a:moveTo>
                  <a:pt x="1085608" y="0"/>
                </a:moveTo>
                <a:lnTo>
                  <a:pt x="0" y="542810"/>
                </a:lnTo>
              </a:path>
            </a:pathLst>
          </a:custGeom>
          <a:ln w="28956">
            <a:solidFill>
              <a:srgbClr val="000000"/>
            </a:solidFill>
          </a:ln>
        </p:spPr>
        <p:txBody>
          <a:bodyPr wrap="square" lIns="0" tIns="0" rIns="0" bIns="0" rtlCol="0"/>
          <a:lstStyle/>
          <a:p>
            <a:endParaRPr/>
          </a:p>
        </p:txBody>
      </p:sp>
      <p:sp>
        <p:nvSpPr>
          <p:cNvPr id="12" name="object 12"/>
          <p:cNvSpPr/>
          <p:nvPr/>
        </p:nvSpPr>
        <p:spPr>
          <a:xfrm>
            <a:off x="2765031" y="2333917"/>
            <a:ext cx="100965" cy="90805"/>
          </a:xfrm>
          <a:custGeom>
            <a:avLst/>
            <a:gdLst/>
            <a:ahLst/>
            <a:cxnLst/>
            <a:rect l="l" t="t" r="r" b="b"/>
            <a:pathLst>
              <a:path w="100964" h="90805">
                <a:moveTo>
                  <a:pt x="55029" y="0"/>
                </a:moveTo>
                <a:lnTo>
                  <a:pt x="0" y="84175"/>
                </a:lnTo>
                <a:lnTo>
                  <a:pt x="100355" y="90639"/>
                </a:lnTo>
              </a:path>
            </a:pathLst>
          </a:custGeom>
          <a:ln w="28956">
            <a:solidFill>
              <a:srgbClr val="000000"/>
            </a:solidFill>
          </a:ln>
        </p:spPr>
        <p:txBody>
          <a:bodyPr wrap="square" lIns="0" tIns="0" rIns="0" bIns="0" rtlCol="0"/>
          <a:lstStyle/>
          <a:p>
            <a:endParaRPr/>
          </a:p>
        </p:txBody>
      </p:sp>
      <p:sp>
        <p:nvSpPr>
          <p:cNvPr id="13" name="object 13"/>
          <p:cNvSpPr/>
          <p:nvPr/>
        </p:nvSpPr>
        <p:spPr>
          <a:xfrm>
            <a:off x="4882134" y="1954530"/>
            <a:ext cx="0" cy="447675"/>
          </a:xfrm>
          <a:custGeom>
            <a:avLst/>
            <a:gdLst/>
            <a:ahLst/>
            <a:cxnLst/>
            <a:rect l="l" t="t" r="r" b="b"/>
            <a:pathLst>
              <a:path h="447675">
                <a:moveTo>
                  <a:pt x="0" y="0"/>
                </a:moveTo>
                <a:lnTo>
                  <a:pt x="0" y="447586"/>
                </a:lnTo>
              </a:path>
            </a:pathLst>
          </a:custGeom>
          <a:ln w="28956">
            <a:solidFill>
              <a:srgbClr val="000000"/>
            </a:solidFill>
          </a:ln>
        </p:spPr>
        <p:txBody>
          <a:bodyPr wrap="square" lIns="0" tIns="0" rIns="0" bIns="0" rtlCol="0"/>
          <a:lstStyle/>
          <a:p>
            <a:endParaRPr/>
          </a:p>
        </p:txBody>
      </p:sp>
      <p:sp>
        <p:nvSpPr>
          <p:cNvPr id="14" name="object 14"/>
          <p:cNvSpPr/>
          <p:nvPr/>
        </p:nvSpPr>
        <p:spPr>
          <a:xfrm>
            <a:off x="4831460" y="2315248"/>
            <a:ext cx="101600" cy="86995"/>
          </a:xfrm>
          <a:custGeom>
            <a:avLst/>
            <a:gdLst/>
            <a:ahLst/>
            <a:cxnLst/>
            <a:rect l="l" t="t" r="r" b="b"/>
            <a:pathLst>
              <a:path w="101600" h="86994">
                <a:moveTo>
                  <a:pt x="101346" y="0"/>
                </a:moveTo>
                <a:lnTo>
                  <a:pt x="50673" y="86868"/>
                </a:lnTo>
                <a:lnTo>
                  <a:pt x="0" y="0"/>
                </a:lnTo>
              </a:path>
            </a:pathLst>
          </a:custGeom>
          <a:ln w="28956">
            <a:solidFill>
              <a:srgbClr val="000000"/>
            </a:solidFill>
          </a:ln>
        </p:spPr>
        <p:txBody>
          <a:bodyPr wrap="square" lIns="0" tIns="0" rIns="0" bIns="0" rtlCol="0"/>
          <a:lstStyle/>
          <a:p>
            <a:endParaRPr/>
          </a:p>
        </p:txBody>
      </p:sp>
      <p:sp>
        <p:nvSpPr>
          <p:cNvPr id="15" name="object 15"/>
          <p:cNvSpPr/>
          <p:nvPr/>
        </p:nvSpPr>
        <p:spPr>
          <a:xfrm>
            <a:off x="6787133" y="1954530"/>
            <a:ext cx="1085850" cy="542925"/>
          </a:xfrm>
          <a:custGeom>
            <a:avLst/>
            <a:gdLst/>
            <a:ahLst/>
            <a:cxnLst/>
            <a:rect l="l" t="t" r="r" b="b"/>
            <a:pathLst>
              <a:path w="1085850" h="542925">
                <a:moveTo>
                  <a:pt x="0" y="0"/>
                </a:moveTo>
                <a:lnTo>
                  <a:pt x="1085608" y="542810"/>
                </a:lnTo>
              </a:path>
            </a:pathLst>
          </a:custGeom>
          <a:ln w="28956">
            <a:solidFill>
              <a:srgbClr val="000000"/>
            </a:solidFill>
          </a:ln>
        </p:spPr>
        <p:txBody>
          <a:bodyPr wrap="square" lIns="0" tIns="0" rIns="0" bIns="0" rtlCol="0"/>
          <a:lstStyle/>
          <a:p>
            <a:endParaRPr/>
          </a:p>
        </p:txBody>
      </p:sp>
      <p:sp>
        <p:nvSpPr>
          <p:cNvPr id="16" name="object 16"/>
          <p:cNvSpPr/>
          <p:nvPr/>
        </p:nvSpPr>
        <p:spPr>
          <a:xfrm>
            <a:off x="7772387" y="2413165"/>
            <a:ext cx="100965" cy="90805"/>
          </a:xfrm>
          <a:custGeom>
            <a:avLst/>
            <a:gdLst/>
            <a:ahLst/>
            <a:cxnLst/>
            <a:rect l="l" t="t" r="r" b="b"/>
            <a:pathLst>
              <a:path w="100965" h="90805">
                <a:moveTo>
                  <a:pt x="45326" y="0"/>
                </a:moveTo>
                <a:lnTo>
                  <a:pt x="100355" y="84175"/>
                </a:lnTo>
                <a:lnTo>
                  <a:pt x="0" y="90639"/>
                </a:lnTo>
              </a:path>
            </a:pathLst>
          </a:custGeom>
          <a:ln w="28956">
            <a:solidFill>
              <a:srgbClr val="000000"/>
            </a:solidFill>
          </a:ln>
        </p:spPr>
        <p:txBody>
          <a:bodyPr wrap="square" lIns="0" tIns="0" rIns="0" bIns="0" rtlCol="0"/>
          <a:lstStyle/>
          <a:p>
            <a:endParaRPr/>
          </a:p>
        </p:txBody>
      </p:sp>
      <p:sp>
        <p:nvSpPr>
          <p:cNvPr id="17" name="object 17"/>
          <p:cNvSpPr/>
          <p:nvPr/>
        </p:nvSpPr>
        <p:spPr>
          <a:xfrm>
            <a:off x="761" y="1399794"/>
            <a:ext cx="10080625" cy="0"/>
          </a:xfrm>
          <a:custGeom>
            <a:avLst/>
            <a:gdLst/>
            <a:ahLst/>
            <a:cxnLst/>
            <a:rect l="l" t="t" r="r" b="b"/>
            <a:pathLst>
              <a:path w="10080625">
                <a:moveTo>
                  <a:pt x="0" y="0"/>
                </a:moveTo>
                <a:lnTo>
                  <a:pt x="10080625" y="0"/>
                </a:lnTo>
              </a:path>
            </a:pathLst>
          </a:custGeom>
          <a:ln w="28956">
            <a:solidFill>
              <a:srgbClr val="FFC000"/>
            </a:solidFill>
          </a:ln>
        </p:spPr>
        <p:txBody>
          <a:bodyPr wrap="square" lIns="0" tIns="0" rIns="0" bIns="0" rtlCol="0"/>
          <a:lstStyle/>
          <a:p>
            <a:endParaRPr/>
          </a:p>
        </p:txBody>
      </p:sp>
    </p:spTree>
  </p:cSld>
  <p:clrMapOvr>
    <a:masterClrMapping/>
  </p:clrMapOvr>
  <p:transition xmlns:p14="http://schemas.microsoft.com/office/powerpoint/2010/main">
    <p:wipe dir="d"/>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Preventable_causes_of_deat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300" y="941197"/>
            <a:ext cx="8762874" cy="5680456"/>
          </a:xfrm>
          <a:prstGeom prst="rect">
            <a:avLst/>
          </a:prstGeom>
        </p:spPr>
      </p:pic>
    </p:spTree>
    <p:extLst>
      <p:ext uri="{BB962C8B-B14F-4D97-AF65-F5344CB8AC3E}">
        <p14:creationId xmlns:p14="http://schemas.microsoft.com/office/powerpoint/2010/main" val="12617315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38566" y="712698"/>
            <a:ext cx="6205220" cy="422275"/>
          </a:xfrm>
          <a:prstGeom prst="rect">
            <a:avLst/>
          </a:prstGeom>
        </p:spPr>
        <p:txBody>
          <a:bodyPr vert="horz" wrap="square" lIns="0" tIns="12700" rIns="0" bIns="0" rtlCol="0">
            <a:spAutoFit/>
          </a:bodyPr>
          <a:lstStyle/>
          <a:p>
            <a:pPr marL="12700">
              <a:lnSpc>
                <a:spcPct val="100000"/>
              </a:lnSpc>
              <a:spcBef>
                <a:spcPts val="100"/>
              </a:spcBef>
            </a:pPr>
            <a:r>
              <a:rPr b="0" dirty="0">
                <a:solidFill>
                  <a:srgbClr val="FF0000"/>
                </a:solidFill>
                <a:latin typeface="Arial"/>
                <a:cs typeface="Arial"/>
              </a:rPr>
              <a:t>Cosa </a:t>
            </a:r>
            <a:r>
              <a:rPr b="0" spc="5" dirty="0">
                <a:solidFill>
                  <a:srgbClr val="FF0000"/>
                </a:solidFill>
                <a:latin typeface="Arial"/>
                <a:cs typeface="Arial"/>
              </a:rPr>
              <a:t>succede quando </a:t>
            </a:r>
            <a:r>
              <a:rPr b="0" dirty="0">
                <a:solidFill>
                  <a:srgbClr val="FF0000"/>
                </a:solidFill>
                <a:latin typeface="Arial"/>
                <a:cs typeface="Arial"/>
              </a:rPr>
              <a:t>si smette di</a:t>
            </a:r>
            <a:r>
              <a:rPr b="0" spc="-110" dirty="0">
                <a:solidFill>
                  <a:srgbClr val="FF0000"/>
                </a:solidFill>
                <a:latin typeface="Arial"/>
                <a:cs typeface="Arial"/>
              </a:rPr>
              <a:t> </a:t>
            </a:r>
            <a:r>
              <a:rPr b="0" dirty="0">
                <a:solidFill>
                  <a:srgbClr val="FF0000"/>
                </a:solidFill>
                <a:latin typeface="Arial"/>
                <a:cs typeface="Arial"/>
              </a:rPr>
              <a:t>fumare</a:t>
            </a:r>
          </a:p>
        </p:txBody>
      </p:sp>
      <p:graphicFrame>
        <p:nvGraphicFramePr>
          <p:cNvPr id="3" name="object 3"/>
          <p:cNvGraphicFramePr>
            <a:graphicFrameLocks noGrp="1"/>
          </p:cNvGraphicFramePr>
          <p:nvPr/>
        </p:nvGraphicFramePr>
        <p:xfrm>
          <a:off x="477061" y="1829677"/>
          <a:ext cx="8945880" cy="5183504"/>
        </p:xfrm>
        <a:graphic>
          <a:graphicData uri="http://schemas.openxmlformats.org/drawingml/2006/table">
            <a:tbl>
              <a:tblPr firstRow="1" bandRow="1">
                <a:tableStyleId>{2D5ABB26-0587-4C30-8999-92F81FD0307C}</a:tableStyleId>
              </a:tblPr>
              <a:tblGrid>
                <a:gridCol w="2019935"/>
                <a:gridCol w="6925945"/>
              </a:tblGrid>
              <a:tr h="407670">
                <a:tc>
                  <a:txBody>
                    <a:bodyPr/>
                    <a:lstStyle/>
                    <a:p>
                      <a:pPr marL="127000">
                        <a:lnSpc>
                          <a:spcPts val="1989"/>
                        </a:lnSpc>
                      </a:pPr>
                      <a:r>
                        <a:rPr sz="1800" spc="-10" dirty="0">
                          <a:solidFill>
                            <a:srgbClr val="000066"/>
                          </a:solidFill>
                          <a:latin typeface="Arial"/>
                          <a:cs typeface="Arial"/>
                        </a:rPr>
                        <a:t>Dopo 20</a:t>
                      </a:r>
                      <a:r>
                        <a:rPr sz="1800" spc="-5" dirty="0">
                          <a:solidFill>
                            <a:srgbClr val="000066"/>
                          </a:solidFill>
                          <a:latin typeface="Arial"/>
                          <a:cs typeface="Arial"/>
                        </a:rPr>
                        <a:t> minuti</a:t>
                      </a:r>
                      <a:endParaRPr sz="1800">
                        <a:latin typeface="Arial"/>
                        <a:cs typeface="Arial"/>
                      </a:endParaRPr>
                    </a:p>
                  </a:txBody>
                  <a:tcPr marL="0" marR="0" marT="0" marB="0"/>
                </a:tc>
                <a:tc>
                  <a:txBody>
                    <a:bodyPr/>
                    <a:lstStyle/>
                    <a:p>
                      <a:pPr marL="123189">
                        <a:lnSpc>
                          <a:spcPts val="1989"/>
                        </a:lnSpc>
                      </a:pPr>
                      <a:r>
                        <a:rPr sz="1800" spc="-70" dirty="0">
                          <a:solidFill>
                            <a:srgbClr val="000066"/>
                          </a:solidFill>
                          <a:latin typeface="Arial"/>
                          <a:cs typeface="Arial"/>
                        </a:rPr>
                        <a:t>PA </a:t>
                      </a:r>
                      <a:r>
                        <a:rPr sz="1800" spc="-5" dirty="0">
                          <a:solidFill>
                            <a:srgbClr val="000066"/>
                          </a:solidFill>
                          <a:latin typeface="Arial"/>
                          <a:cs typeface="Arial"/>
                        </a:rPr>
                        <a:t>e </a:t>
                      </a:r>
                      <a:r>
                        <a:rPr sz="1800" dirty="0">
                          <a:solidFill>
                            <a:srgbClr val="000066"/>
                          </a:solidFill>
                          <a:latin typeface="Arial"/>
                          <a:cs typeface="Arial"/>
                        </a:rPr>
                        <a:t>FC </a:t>
                      </a:r>
                      <a:r>
                        <a:rPr sz="1800" spc="-5" dirty="0">
                          <a:solidFill>
                            <a:srgbClr val="000066"/>
                          </a:solidFill>
                          <a:latin typeface="Arial"/>
                          <a:cs typeface="Arial"/>
                        </a:rPr>
                        <a:t>si</a:t>
                      </a:r>
                      <a:r>
                        <a:rPr sz="1800" spc="-40" dirty="0">
                          <a:solidFill>
                            <a:srgbClr val="000066"/>
                          </a:solidFill>
                          <a:latin typeface="Arial"/>
                          <a:cs typeface="Arial"/>
                        </a:rPr>
                        <a:t> </a:t>
                      </a:r>
                      <a:r>
                        <a:rPr sz="1800" spc="-10" dirty="0">
                          <a:solidFill>
                            <a:srgbClr val="000066"/>
                          </a:solidFill>
                          <a:latin typeface="Arial"/>
                          <a:cs typeface="Arial"/>
                        </a:rPr>
                        <a:t>riducono</a:t>
                      </a:r>
                      <a:endParaRPr sz="1800">
                        <a:latin typeface="Arial"/>
                        <a:cs typeface="Arial"/>
                      </a:endParaRPr>
                    </a:p>
                  </a:txBody>
                  <a:tcPr marL="0" marR="0" marT="0" marB="0"/>
                </a:tc>
              </a:tr>
              <a:tr h="558800">
                <a:tc>
                  <a:txBody>
                    <a:bodyPr/>
                    <a:lstStyle/>
                    <a:p>
                      <a:pPr marL="127000">
                        <a:lnSpc>
                          <a:spcPct val="100000"/>
                        </a:lnSpc>
                        <a:spcBef>
                          <a:spcPts val="1030"/>
                        </a:spcBef>
                      </a:pPr>
                      <a:r>
                        <a:rPr sz="1800" spc="-10" dirty="0">
                          <a:solidFill>
                            <a:srgbClr val="000066"/>
                          </a:solidFill>
                          <a:latin typeface="Arial"/>
                          <a:cs typeface="Arial"/>
                        </a:rPr>
                        <a:t>Dopo </a:t>
                      </a:r>
                      <a:r>
                        <a:rPr sz="1800" spc="-5" dirty="0">
                          <a:solidFill>
                            <a:srgbClr val="000066"/>
                          </a:solidFill>
                          <a:latin typeface="Arial"/>
                          <a:cs typeface="Arial"/>
                        </a:rPr>
                        <a:t>8</a:t>
                      </a:r>
                      <a:r>
                        <a:rPr sz="1800" dirty="0">
                          <a:solidFill>
                            <a:srgbClr val="000066"/>
                          </a:solidFill>
                          <a:latin typeface="Arial"/>
                          <a:cs typeface="Arial"/>
                        </a:rPr>
                        <a:t> </a:t>
                      </a:r>
                      <a:r>
                        <a:rPr sz="1800" spc="-5" dirty="0">
                          <a:solidFill>
                            <a:srgbClr val="000066"/>
                          </a:solidFill>
                          <a:latin typeface="Arial"/>
                          <a:cs typeface="Arial"/>
                        </a:rPr>
                        <a:t>ore</a:t>
                      </a:r>
                      <a:endParaRPr sz="1800">
                        <a:latin typeface="Arial"/>
                        <a:cs typeface="Arial"/>
                      </a:endParaRPr>
                    </a:p>
                  </a:txBody>
                  <a:tcPr marL="0" marR="0" marT="130810" marB="0"/>
                </a:tc>
                <a:tc>
                  <a:txBody>
                    <a:bodyPr/>
                    <a:lstStyle/>
                    <a:p>
                      <a:pPr marL="123189">
                        <a:lnSpc>
                          <a:spcPct val="100000"/>
                        </a:lnSpc>
                        <a:spcBef>
                          <a:spcPts val="1030"/>
                        </a:spcBef>
                      </a:pPr>
                      <a:r>
                        <a:rPr sz="1800" spc="-5" dirty="0">
                          <a:solidFill>
                            <a:srgbClr val="000066"/>
                          </a:solidFill>
                          <a:latin typeface="Arial"/>
                          <a:cs typeface="Arial"/>
                        </a:rPr>
                        <a:t>CO ematico si riduce e </a:t>
                      </a:r>
                      <a:r>
                        <a:rPr sz="1800" spc="-10" dirty="0">
                          <a:solidFill>
                            <a:srgbClr val="000066"/>
                          </a:solidFill>
                          <a:latin typeface="Arial"/>
                          <a:cs typeface="Arial"/>
                        </a:rPr>
                        <a:t>aumenta</a:t>
                      </a:r>
                      <a:r>
                        <a:rPr sz="1800" spc="35" dirty="0">
                          <a:solidFill>
                            <a:srgbClr val="000066"/>
                          </a:solidFill>
                          <a:latin typeface="Arial"/>
                          <a:cs typeface="Arial"/>
                        </a:rPr>
                        <a:t> </a:t>
                      </a:r>
                      <a:r>
                        <a:rPr sz="1800" dirty="0">
                          <a:solidFill>
                            <a:srgbClr val="000066"/>
                          </a:solidFill>
                          <a:latin typeface="Arial"/>
                          <a:cs typeface="Arial"/>
                        </a:rPr>
                        <a:t>O2</a:t>
                      </a:r>
                      <a:endParaRPr sz="1800">
                        <a:latin typeface="Arial"/>
                        <a:cs typeface="Arial"/>
                      </a:endParaRPr>
                    </a:p>
                  </a:txBody>
                  <a:tcPr marL="0" marR="0" marT="130810" marB="0"/>
                </a:tc>
              </a:tr>
              <a:tr h="560070">
                <a:tc>
                  <a:txBody>
                    <a:bodyPr/>
                    <a:lstStyle/>
                    <a:p>
                      <a:pPr marL="127000">
                        <a:lnSpc>
                          <a:spcPct val="100000"/>
                        </a:lnSpc>
                        <a:spcBef>
                          <a:spcPts val="1019"/>
                        </a:spcBef>
                      </a:pPr>
                      <a:r>
                        <a:rPr sz="1800" spc="-10" dirty="0">
                          <a:solidFill>
                            <a:srgbClr val="000066"/>
                          </a:solidFill>
                          <a:latin typeface="Arial"/>
                          <a:cs typeface="Arial"/>
                        </a:rPr>
                        <a:t>Dopo 24</a:t>
                      </a:r>
                      <a:r>
                        <a:rPr sz="1800" dirty="0">
                          <a:solidFill>
                            <a:srgbClr val="000066"/>
                          </a:solidFill>
                          <a:latin typeface="Arial"/>
                          <a:cs typeface="Arial"/>
                        </a:rPr>
                        <a:t> </a:t>
                      </a:r>
                      <a:r>
                        <a:rPr sz="1800" spc="-5" dirty="0">
                          <a:solidFill>
                            <a:srgbClr val="000066"/>
                          </a:solidFill>
                          <a:latin typeface="Arial"/>
                          <a:cs typeface="Arial"/>
                        </a:rPr>
                        <a:t>ore</a:t>
                      </a:r>
                      <a:endParaRPr sz="1800">
                        <a:latin typeface="Arial"/>
                        <a:cs typeface="Arial"/>
                      </a:endParaRPr>
                    </a:p>
                  </a:txBody>
                  <a:tcPr marL="0" marR="0" marT="129539" marB="0"/>
                </a:tc>
                <a:tc>
                  <a:txBody>
                    <a:bodyPr/>
                    <a:lstStyle/>
                    <a:p>
                      <a:pPr marL="123189">
                        <a:lnSpc>
                          <a:spcPct val="100000"/>
                        </a:lnSpc>
                        <a:spcBef>
                          <a:spcPts val="1019"/>
                        </a:spcBef>
                      </a:pPr>
                      <a:r>
                        <a:rPr sz="1800" spc="-10" dirty="0">
                          <a:solidFill>
                            <a:srgbClr val="000066"/>
                          </a:solidFill>
                          <a:latin typeface="Arial"/>
                          <a:cs typeface="Arial"/>
                        </a:rPr>
                        <a:t>Capelli, pelle, </a:t>
                      </a:r>
                      <a:r>
                        <a:rPr sz="1800" spc="-5" dirty="0">
                          <a:solidFill>
                            <a:srgbClr val="000066"/>
                          </a:solidFill>
                          <a:latin typeface="Arial"/>
                          <a:cs typeface="Arial"/>
                        </a:rPr>
                        <a:t>alito </a:t>
                      </a:r>
                      <a:r>
                        <a:rPr sz="1800" spc="-10" dirty="0">
                          <a:solidFill>
                            <a:srgbClr val="000066"/>
                          </a:solidFill>
                          <a:latin typeface="Arial"/>
                          <a:cs typeface="Arial"/>
                        </a:rPr>
                        <a:t>non hanno più odore di</a:t>
                      </a:r>
                      <a:r>
                        <a:rPr sz="1800" spc="150" dirty="0">
                          <a:solidFill>
                            <a:srgbClr val="000066"/>
                          </a:solidFill>
                          <a:latin typeface="Arial"/>
                          <a:cs typeface="Arial"/>
                        </a:rPr>
                        <a:t> </a:t>
                      </a:r>
                      <a:r>
                        <a:rPr sz="1800" spc="-5" dirty="0">
                          <a:solidFill>
                            <a:srgbClr val="000066"/>
                          </a:solidFill>
                          <a:latin typeface="Arial"/>
                          <a:cs typeface="Arial"/>
                        </a:rPr>
                        <a:t>fumo</a:t>
                      </a:r>
                      <a:endParaRPr sz="1800">
                        <a:latin typeface="Arial"/>
                        <a:cs typeface="Arial"/>
                      </a:endParaRPr>
                    </a:p>
                  </a:txBody>
                  <a:tcPr marL="0" marR="0" marT="129539" marB="0"/>
                </a:tc>
              </a:tr>
              <a:tr h="560070">
                <a:tc>
                  <a:txBody>
                    <a:bodyPr/>
                    <a:lstStyle/>
                    <a:p>
                      <a:pPr marL="127000">
                        <a:lnSpc>
                          <a:spcPct val="100000"/>
                        </a:lnSpc>
                        <a:spcBef>
                          <a:spcPts val="1035"/>
                        </a:spcBef>
                      </a:pPr>
                      <a:r>
                        <a:rPr sz="1800" spc="-10" dirty="0">
                          <a:solidFill>
                            <a:srgbClr val="000066"/>
                          </a:solidFill>
                          <a:latin typeface="Arial"/>
                          <a:cs typeface="Arial"/>
                        </a:rPr>
                        <a:t>Dopo 48</a:t>
                      </a:r>
                      <a:r>
                        <a:rPr sz="1800" dirty="0">
                          <a:solidFill>
                            <a:srgbClr val="000066"/>
                          </a:solidFill>
                          <a:latin typeface="Arial"/>
                          <a:cs typeface="Arial"/>
                        </a:rPr>
                        <a:t> </a:t>
                      </a:r>
                      <a:r>
                        <a:rPr sz="1800" spc="-5" dirty="0">
                          <a:solidFill>
                            <a:srgbClr val="000066"/>
                          </a:solidFill>
                          <a:latin typeface="Arial"/>
                          <a:cs typeface="Arial"/>
                        </a:rPr>
                        <a:t>ore</a:t>
                      </a:r>
                      <a:endParaRPr sz="1800">
                        <a:latin typeface="Arial"/>
                        <a:cs typeface="Arial"/>
                      </a:endParaRPr>
                    </a:p>
                  </a:txBody>
                  <a:tcPr marL="0" marR="0" marT="131445" marB="0"/>
                </a:tc>
                <a:tc>
                  <a:txBody>
                    <a:bodyPr/>
                    <a:lstStyle/>
                    <a:p>
                      <a:pPr marL="123189">
                        <a:lnSpc>
                          <a:spcPct val="100000"/>
                        </a:lnSpc>
                        <a:spcBef>
                          <a:spcPts val="1035"/>
                        </a:spcBef>
                      </a:pPr>
                      <a:r>
                        <a:rPr sz="1800" spc="-10" dirty="0">
                          <a:solidFill>
                            <a:srgbClr val="000066"/>
                          </a:solidFill>
                          <a:latin typeface="Arial"/>
                          <a:cs typeface="Arial"/>
                        </a:rPr>
                        <a:t>Migliorano </a:t>
                      </a:r>
                      <a:r>
                        <a:rPr sz="1800" spc="-5" dirty="0">
                          <a:solidFill>
                            <a:srgbClr val="000066"/>
                          </a:solidFill>
                          <a:latin typeface="Arial"/>
                          <a:cs typeface="Arial"/>
                        </a:rPr>
                        <a:t>gusto e</a:t>
                      </a:r>
                      <a:r>
                        <a:rPr sz="1800" spc="35" dirty="0">
                          <a:solidFill>
                            <a:srgbClr val="000066"/>
                          </a:solidFill>
                          <a:latin typeface="Arial"/>
                          <a:cs typeface="Arial"/>
                        </a:rPr>
                        <a:t> </a:t>
                      </a:r>
                      <a:r>
                        <a:rPr sz="1800" spc="-5" dirty="0">
                          <a:solidFill>
                            <a:srgbClr val="000066"/>
                          </a:solidFill>
                          <a:latin typeface="Arial"/>
                          <a:cs typeface="Arial"/>
                        </a:rPr>
                        <a:t>olfatto</a:t>
                      </a:r>
                      <a:endParaRPr sz="1800">
                        <a:latin typeface="Arial"/>
                        <a:cs typeface="Arial"/>
                      </a:endParaRPr>
                    </a:p>
                  </a:txBody>
                  <a:tcPr marL="0" marR="0" marT="131445" marB="0"/>
                </a:tc>
              </a:tr>
              <a:tr h="558165">
                <a:tc>
                  <a:txBody>
                    <a:bodyPr/>
                    <a:lstStyle/>
                    <a:p>
                      <a:pPr marL="127000">
                        <a:lnSpc>
                          <a:spcPct val="100000"/>
                        </a:lnSpc>
                        <a:spcBef>
                          <a:spcPts val="1019"/>
                        </a:spcBef>
                      </a:pPr>
                      <a:r>
                        <a:rPr sz="1800" spc="-10" dirty="0">
                          <a:solidFill>
                            <a:srgbClr val="000066"/>
                          </a:solidFill>
                          <a:latin typeface="Arial"/>
                          <a:cs typeface="Arial"/>
                        </a:rPr>
                        <a:t>Dopo 72</a:t>
                      </a:r>
                      <a:r>
                        <a:rPr sz="1800" dirty="0">
                          <a:solidFill>
                            <a:srgbClr val="000066"/>
                          </a:solidFill>
                          <a:latin typeface="Arial"/>
                          <a:cs typeface="Arial"/>
                        </a:rPr>
                        <a:t> </a:t>
                      </a:r>
                      <a:r>
                        <a:rPr sz="1800" spc="-5" dirty="0">
                          <a:solidFill>
                            <a:srgbClr val="000066"/>
                          </a:solidFill>
                          <a:latin typeface="Arial"/>
                          <a:cs typeface="Arial"/>
                        </a:rPr>
                        <a:t>ore</a:t>
                      </a:r>
                      <a:endParaRPr sz="1800">
                        <a:latin typeface="Arial"/>
                        <a:cs typeface="Arial"/>
                      </a:endParaRPr>
                    </a:p>
                  </a:txBody>
                  <a:tcPr marL="0" marR="0" marT="129539" marB="0"/>
                </a:tc>
                <a:tc>
                  <a:txBody>
                    <a:bodyPr/>
                    <a:lstStyle/>
                    <a:p>
                      <a:pPr marL="123189">
                        <a:lnSpc>
                          <a:spcPct val="100000"/>
                        </a:lnSpc>
                        <a:spcBef>
                          <a:spcPts val="1019"/>
                        </a:spcBef>
                      </a:pPr>
                      <a:r>
                        <a:rPr sz="1800" spc="-5" dirty="0">
                          <a:solidFill>
                            <a:srgbClr val="000066"/>
                          </a:solidFill>
                          <a:latin typeface="Arial"/>
                          <a:cs typeface="Arial"/>
                        </a:rPr>
                        <a:t>Migliora il respiro e la capacità</a:t>
                      </a:r>
                      <a:r>
                        <a:rPr sz="1800" spc="50" dirty="0">
                          <a:solidFill>
                            <a:srgbClr val="000066"/>
                          </a:solidFill>
                          <a:latin typeface="Arial"/>
                          <a:cs typeface="Arial"/>
                        </a:rPr>
                        <a:t> </a:t>
                      </a:r>
                      <a:r>
                        <a:rPr sz="1800" spc="-10" dirty="0">
                          <a:solidFill>
                            <a:srgbClr val="000066"/>
                          </a:solidFill>
                          <a:latin typeface="Arial"/>
                          <a:cs typeface="Arial"/>
                        </a:rPr>
                        <a:t>polmonare</a:t>
                      </a:r>
                      <a:endParaRPr sz="1800">
                        <a:latin typeface="Arial"/>
                        <a:cs typeface="Arial"/>
                      </a:endParaRPr>
                    </a:p>
                  </a:txBody>
                  <a:tcPr marL="0" marR="0" marT="129539" marB="0"/>
                </a:tc>
              </a:tr>
              <a:tr h="740410">
                <a:tc>
                  <a:txBody>
                    <a:bodyPr/>
                    <a:lstStyle/>
                    <a:p>
                      <a:pPr marL="127000" marR="115570">
                        <a:lnSpc>
                          <a:spcPct val="100000"/>
                        </a:lnSpc>
                        <a:spcBef>
                          <a:spcPts val="1019"/>
                        </a:spcBef>
                      </a:pPr>
                      <a:r>
                        <a:rPr sz="1800" spc="-20" dirty="0">
                          <a:solidFill>
                            <a:srgbClr val="000066"/>
                          </a:solidFill>
                          <a:latin typeface="Arial"/>
                          <a:cs typeface="Arial"/>
                        </a:rPr>
                        <a:t>Tra </a:t>
                      </a:r>
                      <a:r>
                        <a:rPr sz="1800" spc="-5" dirty="0">
                          <a:solidFill>
                            <a:srgbClr val="000066"/>
                          </a:solidFill>
                          <a:latin typeface="Arial"/>
                          <a:cs typeface="Arial"/>
                        </a:rPr>
                        <a:t>2 settimane</a:t>
                      </a:r>
                      <a:r>
                        <a:rPr sz="1800" spc="-65" dirty="0">
                          <a:solidFill>
                            <a:srgbClr val="000066"/>
                          </a:solidFill>
                          <a:latin typeface="Arial"/>
                          <a:cs typeface="Arial"/>
                        </a:rPr>
                        <a:t> </a:t>
                      </a:r>
                      <a:r>
                        <a:rPr sz="1800" spc="-5" dirty="0">
                          <a:solidFill>
                            <a:srgbClr val="000066"/>
                          </a:solidFill>
                          <a:latin typeface="Arial"/>
                          <a:cs typeface="Arial"/>
                        </a:rPr>
                        <a:t>e  3</a:t>
                      </a:r>
                      <a:r>
                        <a:rPr sz="1800" spc="-10" dirty="0">
                          <a:solidFill>
                            <a:srgbClr val="000066"/>
                          </a:solidFill>
                          <a:latin typeface="Arial"/>
                          <a:cs typeface="Arial"/>
                        </a:rPr>
                        <a:t> </a:t>
                      </a:r>
                      <a:r>
                        <a:rPr sz="1800" spc="-5" dirty="0">
                          <a:solidFill>
                            <a:srgbClr val="000066"/>
                          </a:solidFill>
                          <a:latin typeface="Arial"/>
                          <a:cs typeface="Arial"/>
                        </a:rPr>
                        <a:t>mesi</a:t>
                      </a:r>
                      <a:endParaRPr sz="1800">
                        <a:latin typeface="Arial"/>
                        <a:cs typeface="Arial"/>
                      </a:endParaRPr>
                    </a:p>
                  </a:txBody>
                  <a:tcPr marL="0" marR="0" marT="129539" marB="0"/>
                </a:tc>
                <a:tc>
                  <a:txBody>
                    <a:bodyPr/>
                    <a:lstStyle/>
                    <a:p>
                      <a:pPr marL="123189">
                        <a:lnSpc>
                          <a:spcPct val="100000"/>
                        </a:lnSpc>
                        <a:spcBef>
                          <a:spcPts val="1019"/>
                        </a:spcBef>
                      </a:pPr>
                      <a:r>
                        <a:rPr sz="1800" spc="-10" dirty="0">
                          <a:solidFill>
                            <a:srgbClr val="000066"/>
                          </a:solidFill>
                          <a:latin typeface="Arial"/>
                          <a:cs typeface="Arial"/>
                        </a:rPr>
                        <a:t>Aumenta </a:t>
                      </a:r>
                      <a:r>
                        <a:rPr sz="1800" spc="-5" dirty="0">
                          <a:solidFill>
                            <a:srgbClr val="000066"/>
                          </a:solidFill>
                          <a:latin typeface="Arial"/>
                          <a:cs typeface="Arial"/>
                        </a:rPr>
                        <a:t>la </a:t>
                      </a:r>
                      <a:r>
                        <a:rPr sz="1800" spc="-10" dirty="0">
                          <a:solidFill>
                            <a:srgbClr val="000066"/>
                          </a:solidFill>
                          <a:latin typeface="Arial"/>
                          <a:cs typeface="Arial"/>
                        </a:rPr>
                        <a:t>energia, pelle </a:t>
                      </a:r>
                      <a:r>
                        <a:rPr sz="1800" spc="-5" dirty="0">
                          <a:solidFill>
                            <a:srgbClr val="000066"/>
                          </a:solidFill>
                          <a:latin typeface="Arial"/>
                          <a:cs typeface="Arial"/>
                        </a:rPr>
                        <a:t>e </a:t>
                      </a:r>
                      <a:r>
                        <a:rPr sz="1800" spc="-10" dirty="0">
                          <a:solidFill>
                            <a:srgbClr val="000066"/>
                          </a:solidFill>
                          <a:latin typeface="Arial"/>
                          <a:cs typeface="Arial"/>
                        </a:rPr>
                        <a:t>capelli hanno un </a:t>
                      </a:r>
                      <a:r>
                        <a:rPr sz="1800" spc="-5" dirty="0">
                          <a:solidFill>
                            <a:srgbClr val="000066"/>
                          </a:solidFill>
                          <a:latin typeface="Arial"/>
                          <a:cs typeface="Arial"/>
                        </a:rPr>
                        <a:t>aspetto</a:t>
                      </a:r>
                      <a:r>
                        <a:rPr sz="1800" spc="140" dirty="0">
                          <a:solidFill>
                            <a:srgbClr val="000066"/>
                          </a:solidFill>
                          <a:latin typeface="Arial"/>
                          <a:cs typeface="Arial"/>
                        </a:rPr>
                        <a:t> </a:t>
                      </a:r>
                      <a:r>
                        <a:rPr sz="1800" spc="-5" dirty="0">
                          <a:solidFill>
                            <a:srgbClr val="000066"/>
                          </a:solidFill>
                          <a:latin typeface="Arial"/>
                          <a:cs typeface="Arial"/>
                        </a:rPr>
                        <a:t>migliore</a:t>
                      </a:r>
                      <a:endParaRPr sz="1800">
                        <a:latin typeface="Arial"/>
                        <a:cs typeface="Arial"/>
                      </a:endParaRPr>
                    </a:p>
                  </a:txBody>
                  <a:tcPr marL="0" marR="0" marT="129539" marB="0"/>
                </a:tc>
              </a:tr>
              <a:tr h="467359">
                <a:tc>
                  <a:txBody>
                    <a:bodyPr/>
                    <a:lstStyle/>
                    <a:p>
                      <a:pPr marL="127000">
                        <a:lnSpc>
                          <a:spcPct val="100000"/>
                        </a:lnSpc>
                        <a:spcBef>
                          <a:spcPts val="300"/>
                        </a:spcBef>
                      </a:pPr>
                      <a:r>
                        <a:rPr sz="1800" spc="-10" dirty="0">
                          <a:solidFill>
                            <a:srgbClr val="000066"/>
                          </a:solidFill>
                          <a:latin typeface="Arial"/>
                          <a:cs typeface="Arial"/>
                        </a:rPr>
                        <a:t>Dopo </a:t>
                      </a:r>
                      <a:r>
                        <a:rPr sz="1800" spc="-5" dirty="0">
                          <a:solidFill>
                            <a:srgbClr val="000066"/>
                          </a:solidFill>
                          <a:latin typeface="Arial"/>
                          <a:cs typeface="Arial"/>
                        </a:rPr>
                        <a:t>9</a:t>
                      </a:r>
                      <a:r>
                        <a:rPr sz="1800" dirty="0">
                          <a:solidFill>
                            <a:srgbClr val="000066"/>
                          </a:solidFill>
                          <a:latin typeface="Arial"/>
                          <a:cs typeface="Arial"/>
                        </a:rPr>
                        <a:t> </a:t>
                      </a:r>
                      <a:r>
                        <a:rPr sz="1800" spc="-5" dirty="0">
                          <a:solidFill>
                            <a:srgbClr val="000066"/>
                          </a:solidFill>
                          <a:latin typeface="Arial"/>
                          <a:cs typeface="Arial"/>
                        </a:rPr>
                        <a:t>mesi</a:t>
                      </a:r>
                      <a:endParaRPr sz="1800">
                        <a:latin typeface="Arial"/>
                        <a:cs typeface="Arial"/>
                      </a:endParaRPr>
                    </a:p>
                  </a:txBody>
                  <a:tcPr marL="0" marR="0" marT="38100" marB="0"/>
                </a:tc>
                <a:tc>
                  <a:txBody>
                    <a:bodyPr/>
                    <a:lstStyle/>
                    <a:p>
                      <a:pPr marL="123189">
                        <a:lnSpc>
                          <a:spcPct val="100000"/>
                        </a:lnSpc>
                        <a:spcBef>
                          <a:spcPts val="300"/>
                        </a:spcBef>
                      </a:pPr>
                      <a:r>
                        <a:rPr sz="1800" spc="-5" dirty="0">
                          <a:solidFill>
                            <a:srgbClr val="000066"/>
                          </a:solidFill>
                          <a:latin typeface="Arial"/>
                          <a:cs typeface="Arial"/>
                        </a:rPr>
                        <a:t>Si </a:t>
                      </a:r>
                      <a:r>
                        <a:rPr sz="1800" spc="-10" dirty="0">
                          <a:solidFill>
                            <a:srgbClr val="000066"/>
                          </a:solidFill>
                          <a:latin typeface="Arial"/>
                          <a:cs typeface="Arial"/>
                        </a:rPr>
                        <a:t>riducono </a:t>
                      </a:r>
                      <a:r>
                        <a:rPr sz="1800" spc="-5" dirty="0">
                          <a:solidFill>
                            <a:srgbClr val="000066"/>
                          </a:solidFill>
                          <a:latin typeface="Arial"/>
                          <a:cs typeface="Arial"/>
                        </a:rPr>
                        <a:t>tosse, respiro corto e</a:t>
                      </a:r>
                      <a:r>
                        <a:rPr sz="1800" spc="40" dirty="0">
                          <a:solidFill>
                            <a:srgbClr val="000066"/>
                          </a:solidFill>
                          <a:latin typeface="Arial"/>
                          <a:cs typeface="Arial"/>
                        </a:rPr>
                        <a:t> </a:t>
                      </a:r>
                      <a:r>
                        <a:rPr sz="1800" spc="-5" dirty="0">
                          <a:solidFill>
                            <a:srgbClr val="000066"/>
                          </a:solidFill>
                          <a:latin typeface="Arial"/>
                          <a:cs typeface="Arial"/>
                        </a:rPr>
                        <a:t>fatica</a:t>
                      </a:r>
                      <a:endParaRPr sz="1800">
                        <a:latin typeface="Arial"/>
                        <a:cs typeface="Arial"/>
                      </a:endParaRPr>
                    </a:p>
                  </a:txBody>
                  <a:tcPr marL="0" marR="0" marT="38100" marB="0"/>
                </a:tc>
              </a:tr>
              <a:tr h="741680">
                <a:tc>
                  <a:txBody>
                    <a:bodyPr/>
                    <a:lstStyle/>
                    <a:p>
                      <a:pPr marL="127000">
                        <a:lnSpc>
                          <a:spcPct val="100000"/>
                        </a:lnSpc>
                        <a:spcBef>
                          <a:spcPts val="1030"/>
                        </a:spcBef>
                      </a:pPr>
                      <a:r>
                        <a:rPr sz="1800" spc="-10" dirty="0">
                          <a:solidFill>
                            <a:srgbClr val="000066"/>
                          </a:solidFill>
                          <a:latin typeface="Arial"/>
                          <a:cs typeface="Arial"/>
                        </a:rPr>
                        <a:t>Dopo </a:t>
                      </a:r>
                      <a:r>
                        <a:rPr sz="1800" spc="-5" dirty="0">
                          <a:solidFill>
                            <a:srgbClr val="000066"/>
                          </a:solidFill>
                          <a:latin typeface="Arial"/>
                          <a:cs typeface="Arial"/>
                        </a:rPr>
                        <a:t>5</a:t>
                      </a:r>
                      <a:r>
                        <a:rPr sz="1800" spc="5" dirty="0">
                          <a:solidFill>
                            <a:srgbClr val="000066"/>
                          </a:solidFill>
                          <a:latin typeface="Arial"/>
                          <a:cs typeface="Arial"/>
                        </a:rPr>
                        <a:t> </a:t>
                      </a:r>
                      <a:r>
                        <a:rPr sz="1800" spc="-15" dirty="0">
                          <a:solidFill>
                            <a:srgbClr val="000066"/>
                          </a:solidFill>
                          <a:latin typeface="Arial"/>
                          <a:cs typeface="Arial"/>
                        </a:rPr>
                        <a:t>anni</a:t>
                      </a:r>
                      <a:endParaRPr sz="1800">
                        <a:latin typeface="Arial"/>
                        <a:cs typeface="Arial"/>
                      </a:endParaRPr>
                    </a:p>
                  </a:txBody>
                  <a:tcPr marL="0" marR="0" marT="130810" marB="0"/>
                </a:tc>
                <a:tc>
                  <a:txBody>
                    <a:bodyPr/>
                    <a:lstStyle/>
                    <a:p>
                      <a:pPr marL="123189" marR="130810">
                        <a:lnSpc>
                          <a:spcPct val="100000"/>
                        </a:lnSpc>
                        <a:spcBef>
                          <a:spcPts val="1030"/>
                        </a:spcBef>
                      </a:pPr>
                      <a:r>
                        <a:rPr sz="1800" dirty="0">
                          <a:solidFill>
                            <a:srgbClr val="000066"/>
                          </a:solidFill>
                          <a:latin typeface="Arial"/>
                          <a:cs typeface="Arial"/>
                        </a:rPr>
                        <a:t>Il </a:t>
                      </a:r>
                      <a:r>
                        <a:rPr sz="1800" spc="-5" dirty="0">
                          <a:solidFill>
                            <a:srgbClr val="000066"/>
                          </a:solidFill>
                          <a:latin typeface="Arial"/>
                          <a:cs typeface="Arial"/>
                        </a:rPr>
                        <a:t>rischio </a:t>
                      </a:r>
                      <a:r>
                        <a:rPr sz="1800" spc="-10" dirty="0">
                          <a:solidFill>
                            <a:srgbClr val="000066"/>
                          </a:solidFill>
                          <a:latin typeface="Arial"/>
                          <a:cs typeface="Arial"/>
                        </a:rPr>
                        <a:t>di </a:t>
                      </a:r>
                      <a:r>
                        <a:rPr sz="1800" spc="-5" dirty="0">
                          <a:solidFill>
                            <a:srgbClr val="000066"/>
                          </a:solidFill>
                          <a:latin typeface="Arial"/>
                          <a:cs typeface="Arial"/>
                        </a:rPr>
                        <a:t>decesso </a:t>
                      </a:r>
                      <a:r>
                        <a:rPr sz="1800" spc="-10" dirty="0">
                          <a:solidFill>
                            <a:srgbClr val="000066"/>
                          </a:solidFill>
                          <a:latin typeface="Arial"/>
                          <a:cs typeface="Arial"/>
                        </a:rPr>
                        <a:t>per </a:t>
                      </a:r>
                      <a:r>
                        <a:rPr sz="1800" spc="-5" dirty="0">
                          <a:solidFill>
                            <a:srgbClr val="000066"/>
                          </a:solidFill>
                          <a:latin typeface="Arial"/>
                          <a:cs typeface="Arial"/>
                        </a:rPr>
                        <a:t>ca </a:t>
                      </a:r>
                      <a:r>
                        <a:rPr sz="1800" spc="-10" dirty="0">
                          <a:solidFill>
                            <a:srgbClr val="000066"/>
                          </a:solidFill>
                          <a:latin typeface="Arial"/>
                          <a:cs typeface="Arial"/>
                        </a:rPr>
                        <a:t>al polmone </a:t>
                      </a:r>
                      <a:r>
                        <a:rPr sz="1800" spc="-5" dirty="0">
                          <a:solidFill>
                            <a:srgbClr val="000066"/>
                          </a:solidFill>
                          <a:latin typeface="Arial"/>
                          <a:cs typeface="Arial"/>
                        </a:rPr>
                        <a:t>è ridotto </a:t>
                      </a:r>
                      <a:r>
                        <a:rPr sz="1800" spc="-10" dirty="0">
                          <a:solidFill>
                            <a:srgbClr val="000066"/>
                          </a:solidFill>
                          <a:latin typeface="Arial"/>
                          <a:cs typeface="Arial"/>
                        </a:rPr>
                        <a:t>del 50%. </a:t>
                      </a:r>
                      <a:r>
                        <a:rPr sz="1800" spc="-5" dirty="0">
                          <a:solidFill>
                            <a:srgbClr val="000066"/>
                          </a:solidFill>
                          <a:latin typeface="Arial"/>
                          <a:cs typeface="Arial"/>
                        </a:rPr>
                        <a:t>Si riduce  </a:t>
                      </a:r>
                      <a:r>
                        <a:rPr sz="1800" spc="-10" dirty="0">
                          <a:solidFill>
                            <a:srgbClr val="000066"/>
                          </a:solidFill>
                          <a:latin typeface="Arial"/>
                          <a:cs typeface="Arial"/>
                        </a:rPr>
                        <a:t>anche </a:t>
                      </a:r>
                      <a:r>
                        <a:rPr sz="1800" spc="-5" dirty="0">
                          <a:solidFill>
                            <a:srgbClr val="000066"/>
                          </a:solidFill>
                          <a:latin typeface="Arial"/>
                          <a:cs typeface="Arial"/>
                        </a:rPr>
                        <a:t>il rischio </a:t>
                      </a:r>
                      <a:r>
                        <a:rPr sz="1800" spc="-10" dirty="0">
                          <a:solidFill>
                            <a:srgbClr val="000066"/>
                          </a:solidFill>
                          <a:latin typeface="Arial"/>
                          <a:cs typeface="Arial"/>
                        </a:rPr>
                        <a:t>di </a:t>
                      </a:r>
                      <a:r>
                        <a:rPr sz="1800" spc="-5" dirty="0">
                          <a:solidFill>
                            <a:srgbClr val="000066"/>
                          </a:solidFill>
                          <a:latin typeface="Arial"/>
                          <a:cs typeface="Arial"/>
                        </a:rPr>
                        <a:t>altri tumori e </a:t>
                      </a:r>
                      <a:r>
                        <a:rPr sz="1800" spc="-10" dirty="0">
                          <a:solidFill>
                            <a:srgbClr val="000066"/>
                          </a:solidFill>
                          <a:latin typeface="Arial"/>
                          <a:cs typeface="Arial"/>
                        </a:rPr>
                        <a:t>delle </a:t>
                      </a:r>
                      <a:r>
                        <a:rPr sz="1800" spc="-5" dirty="0">
                          <a:solidFill>
                            <a:srgbClr val="000066"/>
                          </a:solidFill>
                          <a:latin typeface="Arial"/>
                          <a:cs typeface="Arial"/>
                        </a:rPr>
                        <a:t>malattie</a:t>
                      </a:r>
                      <a:r>
                        <a:rPr sz="1800" spc="95" dirty="0">
                          <a:solidFill>
                            <a:srgbClr val="000066"/>
                          </a:solidFill>
                          <a:latin typeface="Arial"/>
                          <a:cs typeface="Arial"/>
                        </a:rPr>
                        <a:t> </a:t>
                      </a:r>
                      <a:r>
                        <a:rPr sz="1800" spc="-5" dirty="0">
                          <a:solidFill>
                            <a:srgbClr val="000066"/>
                          </a:solidFill>
                          <a:latin typeface="Arial"/>
                          <a:cs typeface="Arial"/>
                        </a:rPr>
                        <a:t>cardiovascolari</a:t>
                      </a:r>
                      <a:endParaRPr sz="1800">
                        <a:latin typeface="Arial"/>
                        <a:cs typeface="Arial"/>
                      </a:endParaRPr>
                    </a:p>
                  </a:txBody>
                  <a:tcPr marL="0" marR="0" marT="130810" marB="0"/>
                </a:tc>
              </a:tr>
              <a:tr h="589280">
                <a:tc>
                  <a:txBody>
                    <a:bodyPr/>
                    <a:lstStyle/>
                    <a:p>
                      <a:pPr marL="127000">
                        <a:lnSpc>
                          <a:spcPct val="100000"/>
                        </a:lnSpc>
                        <a:spcBef>
                          <a:spcPts val="300"/>
                        </a:spcBef>
                      </a:pPr>
                      <a:r>
                        <a:rPr sz="1800" spc="-10" dirty="0">
                          <a:solidFill>
                            <a:srgbClr val="000066"/>
                          </a:solidFill>
                          <a:latin typeface="Arial"/>
                          <a:cs typeface="Arial"/>
                        </a:rPr>
                        <a:t>Dopo 10</a:t>
                      </a:r>
                      <a:r>
                        <a:rPr sz="1800" dirty="0">
                          <a:solidFill>
                            <a:srgbClr val="000066"/>
                          </a:solidFill>
                          <a:latin typeface="Arial"/>
                          <a:cs typeface="Arial"/>
                        </a:rPr>
                        <a:t> </a:t>
                      </a:r>
                      <a:r>
                        <a:rPr sz="1800" spc="-15" dirty="0">
                          <a:solidFill>
                            <a:srgbClr val="000066"/>
                          </a:solidFill>
                          <a:latin typeface="Arial"/>
                          <a:cs typeface="Arial"/>
                        </a:rPr>
                        <a:t>anni</a:t>
                      </a:r>
                      <a:endParaRPr sz="1800">
                        <a:latin typeface="Arial"/>
                        <a:cs typeface="Arial"/>
                      </a:endParaRPr>
                    </a:p>
                  </a:txBody>
                  <a:tcPr marL="0" marR="0" marT="38100" marB="0"/>
                </a:tc>
                <a:tc>
                  <a:txBody>
                    <a:bodyPr/>
                    <a:lstStyle/>
                    <a:p>
                      <a:pPr marL="123189" marR="118745">
                        <a:lnSpc>
                          <a:spcPct val="100000"/>
                        </a:lnSpc>
                        <a:spcBef>
                          <a:spcPts val="300"/>
                        </a:spcBef>
                      </a:pPr>
                      <a:r>
                        <a:rPr sz="1800" dirty="0">
                          <a:solidFill>
                            <a:srgbClr val="000066"/>
                          </a:solidFill>
                          <a:latin typeface="Arial"/>
                          <a:cs typeface="Arial"/>
                        </a:rPr>
                        <a:t>Il </a:t>
                      </a:r>
                      <a:r>
                        <a:rPr sz="1800" spc="-5" dirty="0">
                          <a:solidFill>
                            <a:srgbClr val="000066"/>
                          </a:solidFill>
                          <a:latin typeface="Arial"/>
                          <a:cs typeface="Arial"/>
                        </a:rPr>
                        <a:t>rischio </a:t>
                      </a:r>
                      <a:r>
                        <a:rPr sz="1800" spc="-10" dirty="0">
                          <a:solidFill>
                            <a:srgbClr val="000066"/>
                          </a:solidFill>
                          <a:latin typeface="Arial"/>
                          <a:cs typeface="Arial"/>
                        </a:rPr>
                        <a:t>di </a:t>
                      </a:r>
                      <a:r>
                        <a:rPr sz="1800" spc="-5" dirty="0">
                          <a:solidFill>
                            <a:srgbClr val="000066"/>
                          </a:solidFill>
                          <a:latin typeface="Arial"/>
                          <a:cs typeface="Arial"/>
                        </a:rPr>
                        <a:t>decesso </a:t>
                      </a:r>
                      <a:r>
                        <a:rPr sz="1800" spc="-10" dirty="0">
                          <a:solidFill>
                            <a:srgbClr val="000066"/>
                          </a:solidFill>
                          <a:latin typeface="Arial"/>
                          <a:cs typeface="Arial"/>
                        </a:rPr>
                        <a:t>per </a:t>
                      </a:r>
                      <a:r>
                        <a:rPr sz="1800" spc="-5" dirty="0">
                          <a:solidFill>
                            <a:srgbClr val="000066"/>
                          </a:solidFill>
                          <a:latin typeface="Arial"/>
                          <a:cs typeface="Arial"/>
                        </a:rPr>
                        <a:t>ca </a:t>
                      </a:r>
                      <a:r>
                        <a:rPr sz="1800" spc="-10" dirty="0">
                          <a:solidFill>
                            <a:srgbClr val="000066"/>
                          </a:solidFill>
                          <a:latin typeface="Arial"/>
                          <a:cs typeface="Arial"/>
                        </a:rPr>
                        <a:t>al polmone </a:t>
                      </a:r>
                      <a:r>
                        <a:rPr sz="1800" spc="-5" dirty="0">
                          <a:solidFill>
                            <a:srgbClr val="000066"/>
                          </a:solidFill>
                          <a:latin typeface="Arial"/>
                          <a:cs typeface="Arial"/>
                        </a:rPr>
                        <a:t>è </a:t>
                      </a:r>
                      <a:r>
                        <a:rPr sz="1800" spc="-10" dirty="0">
                          <a:solidFill>
                            <a:srgbClr val="000066"/>
                          </a:solidFill>
                          <a:latin typeface="Arial"/>
                          <a:cs typeface="Arial"/>
                        </a:rPr>
                        <a:t>paragonabile </a:t>
                      </a:r>
                      <a:r>
                        <a:rPr sz="1800" spc="-5" dirty="0">
                          <a:solidFill>
                            <a:srgbClr val="000066"/>
                          </a:solidFill>
                          <a:latin typeface="Arial"/>
                          <a:cs typeface="Arial"/>
                        </a:rPr>
                        <a:t>a </a:t>
                      </a:r>
                      <a:r>
                        <a:rPr sz="1800" spc="-10" dirty="0">
                          <a:solidFill>
                            <a:srgbClr val="000066"/>
                          </a:solidFill>
                          <a:latin typeface="Arial"/>
                          <a:cs typeface="Arial"/>
                        </a:rPr>
                        <a:t>quello </a:t>
                      </a:r>
                      <a:r>
                        <a:rPr sz="1800" spc="-15" dirty="0">
                          <a:solidFill>
                            <a:srgbClr val="000066"/>
                          </a:solidFill>
                          <a:latin typeface="Arial"/>
                          <a:cs typeface="Arial"/>
                        </a:rPr>
                        <a:t>dei  </a:t>
                      </a:r>
                      <a:r>
                        <a:rPr sz="1800" spc="-10" dirty="0">
                          <a:solidFill>
                            <a:srgbClr val="000066"/>
                          </a:solidFill>
                          <a:latin typeface="Arial"/>
                          <a:cs typeface="Arial"/>
                        </a:rPr>
                        <a:t>non</a:t>
                      </a:r>
                      <a:r>
                        <a:rPr sz="1800" spc="5" dirty="0">
                          <a:solidFill>
                            <a:srgbClr val="000066"/>
                          </a:solidFill>
                          <a:latin typeface="Arial"/>
                          <a:cs typeface="Arial"/>
                        </a:rPr>
                        <a:t> </a:t>
                      </a:r>
                      <a:r>
                        <a:rPr sz="1800" spc="-5" dirty="0">
                          <a:solidFill>
                            <a:srgbClr val="000066"/>
                          </a:solidFill>
                          <a:latin typeface="Arial"/>
                          <a:cs typeface="Arial"/>
                        </a:rPr>
                        <a:t>fumatori</a:t>
                      </a:r>
                      <a:endParaRPr sz="1800">
                        <a:latin typeface="Arial"/>
                        <a:cs typeface="Arial"/>
                      </a:endParaRPr>
                    </a:p>
                  </a:txBody>
                  <a:tcPr marL="0" marR="0" marT="38100" marB="0"/>
                </a:tc>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7452" y="245364"/>
            <a:ext cx="4469892" cy="98145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075176" y="245364"/>
            <a:ext cx="4003548" cy="98145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496556" y="245364"/>
            <a:ext cx="2540495" cy="98145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0" y="778764"/>
            <a:ext cx="2144267" cy="98145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562100" y="778764"/>
            <a:ext cx="3310128" cy="981455"/>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4290059" y="778764"/>
            <a:ext cx="729996" cy="981455"/>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4437888" y="778764"/>
            <a:ext cx="1694675" cy="981455"/>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5657088" y="778764"/>
            <a:ext cx="4424171" cy="981455"/>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30480" y="1312176"/>
            <a:ext cx="3236975" cy="981443"/>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2796539" y="1312176"/>
            <a:ext cx="7284719" cy="981443"/>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1734311" y="1845564"/>
            <a:ext cx="6643116" cy="981455"/>
          </a:xfrm>
          <a:prstGeom prst="rect">
            <a:avLst/>
          </a:prstGeom>
          <a:blipFill>
            <a:blip r:embed="rId12" cstate="print"/>
            <a:stretch>
              <a:fillRect/>
            </a:stretch>
          </a:blipFill>
        </p:spPr>
        <p:txBody>
          <a:bodyPr wrap="square" lIns="0" tIns="0" rIns="0" bIns="0" rtlCol="0"/>
          <a:lstStyle/>
          <a:p>
            <a:endParaRPr/>
          </a:p>
        </p:txBody>
      </p:sp>
      <p:sp>
        <p:nvSpPr>
          <p:cNvPr id="13" name="object 13"/>
          <p:cNvSpPr txBox="1">
            <a:spLocks noGrp="1"/>
          </p:cNvSpPr>
          <p:nvPr>
            <p:ph type="ctrTitle"/>
          </p:nvPr>
        </p:nvSpPr>
        <p:spPr>
          <a:prstGeom prst="rect">
            <a:avLst/>
          </a:prstGeom>
        </p:spPr>
        <p:txBody>
          <a:bodyPr vert="horz" wrap="square" lIns="0" tIns="12700" rIns="0" bIns="0" rtlCol="0">
            <a:spAutoFit/>
          </a:bodyPr>
          <a:lstStyle/>
          <a:p>
            <a:pPr marL="8255" marR="5080" indent="1270" algn="ctr">
              <a:lnSpc>
                <a:spcPct val="100000"/>
              </a:lnSpc>
              <a:spcBef>
                <a:spcPts val="100"/>
              </a:spcBef>
            </a:pPr>
            <a:r>
              <a:rPr spc="-5" dirty="0"/>
              <a:t>Il </a:t>
            </a:r>
            <a:r>
              <a:rPr dirty="0"/>
              <a:t>35% </a:t>
            </a:r>
            <a:r>
              <a:rPr spc="-5" dirty="0"/>
              <a:t>delle morti </a:t>
            </a:r>
            <a:r>
              <a:rPr dirty="0"/>
              <a:t>da </a:t>
            </a:r>
            <a:r>
              <a:rPr spc="-5" dirty="0">
                <a:solidFill>
                  <a:srgbClr val="FFFF00"/>
                </a:solidFill>
              </a:rPr>
              <a:t>malattia coronarica</a:t>
            </a:r>
            <a:r>
              <a:rPr spc="-5" dirty="0"/>
              <a:t>, il </a:t>
            </a:r>
            <a:r>
              <a:rPr dirty="0"/>
              <a:t>32% di  quelle da </a:t>
            </a:r>
            <a:r>
              <a:rPr dirty="0">
                <a:solidFill>
                  <a:srgbClr val="FFFF00"/>
                </a:solidFill>
              </a:rPr>
              <a:t>carcinoma </a:t>
            </a:r>
            <a:r>
              <a:rPr spc="-5" dirty="0">
                <a:solidFill>
                  <a:srgbClr val="FFFF00"/>
                </a:solidFill>
              </a:rPr>
              <a:t>colo-rettale </a:t>
            </a:r>
            <a:r>
              <a:rPr dirty="0"/>
              <a:t>ed </a:t>
            </a:r>
            <a:r>
              <a:rPr spc="-5" dirty="0"/>
              <a:t>il </a:t>
            </a:r>
            <a:r>
              <a:rPr dirty="0"/>
              <a:t>35% di quelle</a:t>
            </a:r>
            <a:r>
              <a:rPr spc="-140" dirty="0"/>
              <a:t> </a:t>
            </a:r>
            <a:r>
              <a:rPr dirty="0"/>
              <a:t>per  </a:t>
            </a:r>
            <a:r>
              <a:rPr dirty="0">
                <a:solidFill>
                  <a:srgbClr val="FFFF00"/>
                </a:solidFill>
              </a:rPr>
              <a:t>diabete </a:t>
            </a:r>
            <a:r>
              <a:rPr spc="-5" dirty="0">
                <a:solidFill>
                  <a:srgbClr val="FFFF00"/>
                </a:solidFill>
              </a:rPr>
              <a:t>mellito </a:t>
            </a:r>
            <a:r>
              <a:rPr dirty="0"/>
              <a:t>possono essere </a:t>
            </a:r>
            <a:r>
              <a:rPr spc="-5" dirty="0"/>
              <a:t>attribuite direttamente  alla sedentarietà </a:t>
            </a:r>
            <a:r>
              <a:rPr dirty="0"/>
              <a:t>ed al</a:t>
            </a:r>
            <a:r>
              <a:rPr spc="-60" dirty="0"/>
              <a:t> </a:t>
            </a:r>
            <a:r>
              <a:rPr dirty="0"/>
              <a:t>sovrappeso.</a:t>
            </a:r>
          </a:p>
        </p:txBody>
      </p:sp>
      <p:sp>
        <p:nvSpPr>
          <p:cNvPr id="14" name="object 14"/>
          <p:cNvSpPr/>
          <p:nvPr/>
        </p:nvSpPr>
        <p:spPr>
          <a:xfrm>
            <a:off x="0" y="4024884"/>
            <a:ext cx="7156704" cy="981455"/>
          </a:xfrm>
          <a:prstGeom prst="rect">
            <a:avLst/>
          </a:prstGeom>
          <a:blipFill>
            <a:blip r:embed="rId13" cstate="print"/>
            <a:stretch>
              <a:fillRect/>
            </a:stretch>
          </a:blipFill>
        </p:spPr>
        <p:txBody>
          <a:bodyPr wrap="square" lIns="0" tIns="0" rIns="0" bIns="0" rtlCol="0"/>
          <a:lstStyle/>
          <a:p>
            <a:endParaRPr/>
          </a:p>
        </p:txBody>
      </p:sp>
      <p:sp>
        <p:nvSpPr>
          <p:cNvPr id="15" name="object 15"/>
          <p:cNvSpPr/>
          <p:nvPr/>
        </p:nvSpPr>
        <p:spPr>
          <a:xfrm>
            <a:off x="501395" y="4558296"/>
            <a:ext cx="4831067" cy="981443"/>
          </a:xfrm>
          <a:prstGeom prst="rect">
            <a:avLst/>
          </a:prstGeom>
          <a:blipFill>
            <a:blip r:embed="rId14" cstate="print"/>
            <a:stretch>
              <a:fillRect/>
            </a:stretch>
          </a:blipFill>
        </p:spPr>
        <p:txBody>
          <a:bodyPr wrap="square" lIns="0" tIns="0" rIns="0" bIns="0" rtlCol="0"/>
          <a:lstStyle/>
          <a:p>
            <a:endParaRPr/>
          </a:p>
        </p:txBody>
      </p:sp>
      <p:sp>
        <p:nvSpPr>
          <p:cNvPr id="16" name="object 16"/>
          <p:cNvSpPr/>
          <p:nvPr/>
        </p:nvSpPr>
        <p:spPr>
          <a:xfrm>
            <a:off x="4750308" y="4558296"/>
            <a:ext cx="1447800" cy="981443"/>
          </a:xfrm>
          <a:prstGeom prst="rect">
            <a:avLst/>
          </a:prstGeom>
          <a:blipFill>
            <a:blip r:embed="rId15" cstate="print"/>
            <a:stretch>
              <a:fillRect/>
            </a:stretch>
          </a:blipFill>
        </p:spPr>
        <p:txBody>
          <a:bodyPr wrap="square" lIns="0" tIns="0" rIns="0" bIns="0" rtlCol="0"/>
          <a:lstStyle/>
          <a:p>
            <a:endParaRPr/>
          </a:p>
        </p:txBody>
      </p:sp>
      <p:sp>
        <p:nvSpPr>
          <p:cNvPr id="17" name="object 17"/>
          <p:cNvSpPr/>
          <p:nvPr/>
        </p:nvSpPr>
        <p:spPr>
          <a:xfrm>
            <a:off x="5724144" y="4558296"/>
            <a:ext cx="890016" cy="981443"/>
          </a:xfrm>
          <a:prstGeom prst="rect">
            <a:avLst/>
          </a:prstGeom>
          <a:blipFill>
            <a:blip r:embed="rId16" cstate="print"/>
            <a:stretch>
              <a:fillRect/>
            </a:stretch>
          </a:blipFill>
        </p:spPr>
        <p:txBody>
          <a:bodyPr wrap="square" lIns="0" tIns="0" rIns="0" bIns="0" rtlCol="0"/>
          <a:lstStyle/>
          <a:p>
            <a:endParaRPr/>
          </a:p>
        </p:txBody>
      </p:sp>
      <p:sp>
        <p:nvSpPr>
          <p:cNvPr id="18" name="object 18"/>
          <p:cNvSpPr/>
          <p:nvPr/>
        </p:nvSpPr>
        <p:spPr>
          <a:xfrm>
            <a:off x="1865376" y="5091684"/>
            <a:ext cx="3163824" cy="981456"/>
          </a:xfrm>
          <a:prstGeom prst="rect">
            <a:avLst/>
          </a:prstGeom>
          <a:blipFill>
            <a:blip r:embed="rId17" cstate="print"/>
            <a:stretch>
              <a:fillRect/>
            </a:stretch>
          </a:blipFill>
        </p:spPr>
        <p:txBody>
          <a:bodyPr wrap="square" lIns="0" tIns="0" rIns="0" bIns="0" rtlCol="0"/>
          <a:lstStyle/>
          <a:p>
            <a:endParaRPr/>
          </a:p>
        </p:txBody>
      </p:sp>
      <p:sp>
        <p:nvSpPr>
          <p:cNvPr id="19" name="object 19"/>
          <p:cNvSpPr/>
          <p:nvPr/>
        </p:nvSpPr>
        <p:spPr>
          <a:xfrm>
            <a:off x="4447032" y="5091684"/>
            <a:ext cx="693407" cy="981456"/>
          </a:xfrm>
          <a:prstGeom prst="rect">
            <a:avLst/>
          </a:prstGeom>
          <a:blipFill>
            <a:blip r:embed="rId18" cstate="print"/>
            <a:stretch>
              <a:fillRect/>
            </a:stretch>
          </a:blipFill>
        </p:spPr>
        <p:txBody>
          <a:bodyPr wrap="square" lIns="0" tIns="0" rIns="0" bIns="0" rtlCol="0"/>
          <a:lstStyle/>
          <a:p>
            <a:endParaRPr/>
          </a:p>
        </p:txBody>
      </p:sp>
      <p:sp>
        <p:nvSpPr>
          <p:cNvPr id="20" name="object 20"/>
          <p:cNvSpPr txBox="1"/>
          <p:nvPr/>
        </p:nvSpPr>
        <p:spPr>
          <a:xfrm>
            <a:off x="219202" y="4138523"/>
            <a:ext cx="6532880" cy="1626235"/>
          </a:xfrm>
          <a:prstGeom prst="rect">
            <a:avLst/>
          </a:prstGeom>
        </p:spPr>
        <p:txBody>
          <a:bodyPr vert="horz" wrap="square" lIns="0" tIns="13335" rIns="0" bIns="0" rtlCol="0">
            <a:spAutoFit/>
          </a:bodyPr>
          <a:lstStyle/>
          <a:p>
            <a:pPr marL="12065" marR="5080" algn="ctr">
              <a:lnSpc>
                <a:spcPct val="100000"/>
              </a:lnSpc>
              <a:spcBef>
                <a:spcPts val="105"/>
              </a:spcBef>
            </a:pPr>
            <a:r>
              <a:rPr sz="3500" dirty="0">
                <a:solidFill>
                  <a:srgbClr val="FFFFFF"/>
                </a:solidFill>
                <a:latin typeface="Times New Roman"/>
                <a:cs typeface="Times New Roman"/>
              </a:rPr>
              <a:t>I </a:t>
            </a:r>
            <a:r>
              <a:rPr sz="3500" spc="-5" dirty="0">
                <a:solidFill>
                  <a:srgbClr val="FFFFFF"/>
                </a:solidFill>
                <a:latin typeface="Times New Roman"/>
                <a:cs typeface="Times New Roman"/>
              </a:rPr>
              <a:t>fattori </a:t>
            </a:r>
            <a:r>
              <a:rPr sz="3500" dirty="0">
                <a:solidFill>
                  <a:srgbClr val="FFFFFF"/>
                </a:solidFill>
                <a:latin typeface="Times New Roman"/>
                <a:cs typeface="Times New Roman"/>
              </a:rPr>
              <a:t>di </a:t>
            </a:r>
            <a:r>
              <a:rPr sz="3500" spc="-5" dirty="0">
                <a:solidFill>
                  <a:srgbClr val="FFFFFF"/>
                </a:solidFill>
                <a:latin typeface="Times New Roman"/>
                <a:cs typeface="Times New Roman"/>
              </a:rPr>
              <a:t>rischio modificabili legati  allo stile </a:t>
            </a:r>
            <a:r>
              <a:rPr sz="3500" dirty="0">
                <a:solidFill>
                  <a:srgbClr val="FFFFFF"/>
                </a:solidFill>
                <a:latin typeface="Times New Roman"/>
                <a:cs typeface="Times New Roman"/>
              </a:rPr>
              <a:t>di </a:t>
            </a:r>
            <a:r>
              <a:rPr sz="3500" spc="-5" dirty="0">
                <a:solidFill>
                  <a:srgbClr val="FFFFFF"/>
                </a:solidFill>
                <a:latin typeface="Times New Roman"/>
                <a:cs typeface="Times New Roman"/>
              </a:rPr>
              <a:t>vita </a:t>
            </a:r>
            <a:r>
              <a:rPr sz="3500" dirty="0">
                <a:solidFill>
                  <a:srgbClr val="FFFFFF"/>
                </a:solidFill>
                <a:latin typeface="Times New Roman"/>
                <a:cs typeface="Times New Roman"/>
              </a:rPr>
              <a:t>sono </a:t>
            </a:r>
            <a:r>
              <a:rPr sz="3500" spc="-5" dirty="0">
                <a:solidFill>
                  <a:srgbClr val="FFFFFF"/>
                </a:solidFill>
                <a:latin typeface="Times New Roman"/>
                <a:cs typeface="Times New Roman"/>
              </a:rPr>
              <a:t>la </a:t>
            </a:r>
            <a:r>
              <a:rPr sz="3500" spc="-5" dirty="0">
                <a:solidFill>
                  <a:srgbClr val="FFFF00"/>
                </a:solidFill>
                <a:latin typeface="Times New Roman"/>
                <a:cs typeface="Times New Roman"/>
              </a:rPr>
              <a:t>dieta </a:t>
            </a:r>
            <a:r>
              <a:rPr sz="3500" dirty="0">
                <a:solidFill>
                  <a:srgbClr val="FFFFFF"/>
                </a:solidFill>
                <a:latin typeface="Times New Roman"/>
                <a:cs typeface="Times New Roman"/>
              </a:rPr>
              <a:t>e </a:t>
            </a:r>
            <a:r>
              <a:rPr sz="3500" dirty="0">
                <a:solidFill>
                  <a:srgbClr val="FFFF00"/>
                </a:solidFill>
                <a:latin typeface="Times New Roman"/>
                <a:cs typeface="Times New Roman"/>
              </a:rPr>
              <a:t> </a:t>
            </a:r>
            <a:r>
              <a:rPr sz="3500" spc="-5" dirty="0">
                <a:solidFill>
                  <a:srgbClr val="FFFF00"/>
                </a:solidFill>
                <a:latin typeface="Times New Roman"/>
                <a:cs typeface="Times New Roman"/>
              </a:rPr>
              <a:t>l’attività</a:t>
            </a:r>
            <a:r>
              <a:rPr sz="3500" spc="-10" dirty="0">
                <a:solidFill>
                  <a:srgbClr val="FFFF00"/>
                </a:solidFill>
                <a:latin typeface="Times New Roman"/>
                <a:cs typeface="Times New Roman"/>
              </a:rPr>
              <a:t> </a:t>
            </a:r>
            <a:r>
              <a:rPr sz="3500" spc="-5" dirty="0">
                <a:solidFill>
                  <a:srgbClr val="FFFF00"/>
                </a:solidFill>
                <a:latin typeface="Times New Roman"/>
                <a:cs typeface="Times New Roman"/>
              </a:rPr>
              <a:t>fisica</a:t>
            </a:r>
            <a:r>
              <a:rPr sz="3500" spc="-5" dirty="0">
                <a:solidFill>
                  <a:srgbClr val="FFFFFF"/>
                </a:solidFill>
                <a:latin typeface="Times New Roman"/>
                <a:cs typeface="Times New Roman"/>
              </a:rPr>
              <a:t>.</a:t>
            </a:r>
            <a:endParaRPr sz="3500">
              <a:latin typeface="Times New Roman"/>
              <a:cs typeface="Times New Roman"/>
            </a:endParaRPr>
          </a:p>
        </p:txBody>
      </p:sp>
      <p:sp>
        <p:nvSpPr>
          <p:cNvPr id="21" name="object 21"/>
          <p:cNvSpPr/>
          <p:nvPr/>
        </p:nvSpPr>
        <p:spPr>
          <a:xfrm>
            <a:off x="7147559" y="3276600"/>
            <a:ext cx="2686811" cy="3657600"/>
          </a:xfrm>
          <a:prstGeom prst="rect">
            <a:avLst/>
          </a:prstGeom>
          <a:blipFill>
            <a:blip r:embed="rId19" cstate="print"/>
            <a:stretch>
              <a:fillRect/>
            </a:stretch>
          </a:blipFill>
        </p:spPr>
        <p:txBody>
          <a:bodyPr wrap="square" lIns="0" tIns="0" rIns="0" bIns="0" rtlCol="0"/>
          <a:lstStyle/>
          <a:p>
            <a:endParaRPr/>
          </a:p>
        </p:txBody>
      </p:sp>
      <p:sp>
        <p:nvSpPr>
          <p:cNvPr id="22" name="object 22"/>
          <p:cNvSpPr txBox="1"/>
          <p:nvPr/>
        </p:nvSpPr>
        <p:spPr>
          <a:xfrm>
            <a:off x="7985252" y="7173503"/>
            <a:ext cx="170180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Times New Roman"/>
                <a:cs typeface="Times New Roman"/>
              </a:rPr>
              <a:t>Ricciardi R.,</a:t>
            </a:r>
            <a:r>
              <a:rPr sz="1800" spc="-105" dirty="0">
                <a:latin typeface="Times New Roman"/>
                <a:cs typeface="Times New Roman"/>
              </a:rPr>
              <a:t> </a:t>
            </a:r>
            <a:r>
              <a:rPr sz="1800" dirty="0">
                <a:latin typeface="Times New Roman"/>
                <a:cs typeface="Times New Roman"/>
              </a:rPr>
              <a:t>2005</a:t>
            </a:r>
            <a:endParaRPr sz="1800">
              <a:latin typeface="Times New Roman"/>
              <a:cs typeface="Times New Roman"/>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33983" y="1566672"/>
            <a:ext cx="8851392" cy="3962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49223" y="1574292"/>
            <a:ext cx="8821420" cy="0"/>
          </a:xfrm>
          <a:custGeom>
            <a:avLst/>
            <a:gdLst/>
            <a:ahLst/>
            <a:cxnLst/>
            <a:rect l="l" t="t" r="r" b="b"/>
            <a:pathLst>
              <a:path w="8821420">
                <a:moveTo>
                  <a:pt x="0" y="0"/>
                </a:moveTo>
                <a:lnTo>
                  <a:pt x="8820912" y="0"/>
                </a:lnTo>
              </a:path>
            </a:pathLst>
          </a:custGeom>
          <a:ln w="9144">
            <a:solidFill>
              <a:srgbClr val="F07F09"/>
            </a:solidFill>
          </a:ln>
        </p:spPr>
        <p:txBody>
          <a:bodyPr wrap="square" lIns="0" tIns="0" rIns="0" bIns="0" rtlCol="0"/>
          <a:lstStyle/>
          <a:p>
            <a:endParaRPr/>
          </a:p>
        </p:txBody>
      </p:sp>
      <p:sp>
        <p:nvSpPr>
          <p:cNvPr id="4" name="object 4"/>
          <p:cNvSpPr/>
          <p:nvPr/>
        </p:nvSpPr>
        <p:spPr>
          <a:xfrm>
            <a:off x="1933955" y="624840"/>
            <a:ext cx="6955535" cy="49530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1747266" y="1875282"/>
            <a:ext cx="6588759" cy="916305"/>
          </a:xfrm>
          <a:prstGeom prst="rect">
            <a:avLst/>
          </a:prstGeom>
          <a:ln w="28955">
            <a:solidFill>
              <a:srgbClr val="FF9900"/>
            </a:solidFill>
          </a:ln>
        </p:spPr>
        <p:txBody>
          <a:bodyPr vert="horz" wrap="square" lIns="0" tIns="28575" rIns="0" bIns="0" rtlCol="0">
            <a:spAutoFit/>
          </a:bodyPr>
          <a:lstStyle/>
          <a:p>
            <a:pPr marL="2096770" marR="1149350" indent="-942340">
              <a:lnSpc>
                <a:spcPct val="100000"/>
              </a:lnSpc>
              <a:spcBef>
                <a:spcPts val="225"/>
              </a:spcBef>
            </a:pPr>
            <a:r>
              <a:rPr sz="2600" spc="-55" dirty="0">
                <a:solidFill>
                  <a:srgbClr val="FFFF00"/>
                </a:solidFill>
                <a:latin typeface="Arial"/>
                <a:cs typeface="Arial"/>
              </a:rPr>
              <a:t>Tutti </a:t>
            </a:r>
            <a:r>
              <a:rPr sz="2600" spc="-75" dirty="0">
                <a:solidFill>
                  <a:srgbClr val="FFFF00"/>
                </a:solidFill>
                <a:latin typeface="Arial"/>
                <a:cs typeface="Arial"/>
              </a:rPr>
              <a:t>coloro </a:t>
            </a:r>
            <a:r>
              <a:rPr sz="2600" spc="-145" dirty="0">
                <a:solidFill>
                  <a:srgbClr val="FFFF00"/>
                </a:solidFill>
                <a:latin typeface="Arial"/>
                <a:cs typeface="Arial"/>
              </a:rPr>
              <a:t>che </a:t>
            </a:r>
            <a:r>
              <a:rPr sz="2600" spc="-85" dirty="0">
                <a:solidFill>
                  <a:srgbClr val="FFFF00"/>
                </a:solidFill>
                <a:latin typeface="Arial"/>
                <a:cs typeface="Arial"/>
              </a:rPr>
              <a:t>non</a:t>
            </a:r>
            <a:r>
              <a:rPr sz="2600" spc="-380" dirty="0">
                <a:solidFill>
                  <a:srgbClr val="FFFF00"/>
                </a:solidFill>
                <a:latin typeface="Arial"/>
                <a:cs typeface="Arial"/>
              </a:rPr>
              <a:t> </a:t>
            </a:r>
            <a:r>
              <a:rPr sz="2600" spc="-100" dirty="0">
                <a:solidFill>
                  <a:srgbClr val="FFFF00"/>
                </a:solidFill>
                <a:latin typeface="Arial"/>
                <a:cs typeface="Arial"/>
              </a:rPr>
              <a:t>presentano  </a:t>
            </a:r>
            <a:r>
              <a:rPr sz="2600" spc="-75" dirty="0">
                <a:solidFill>
                  <a:srgbClr val="FFFF00"/>
                </a:solidFill>
                <a:latin typeface="Arial"/>
                <a:cs typeface="Arial"/>
              </a:rPr>
              <a:t>controindicazioni:</a:t>
            </a:r>
            <a:endParaRPr sz="2600">
              <a:latin typeface="Arial"/>
              <a:cs typeface="Arial"/>
            </a:endParaRPr>
          </a:p>
        </p:txBody>
      </p:sp>
      <p:sp>
        <p:nvSpPr>
          <p:cNvPr id="6" name="object 6"/>
          <p:cNvSpPr txBox="1"/>
          <p:nvPr/>
        </p:nvSpPr>
        <p:spPr>
          <a:xfrm>
            <a:off x="1801690" y="3001853"/>
            <a:ext cx="6477000" cy="3195955"/>
          </a:xfrm>
          <a:prstGeom prst="rect">
            <a:avLst/>
          </a:prstGeom>
        </p:spPr>
        <p:txBody>
          <a:bodyPr vert="horz" wrap="square" lIns="0" tIns="13335" rIns="0" bIns="0" rtlCol="0">
            <a:spAutoFit/>
          </a:bodyPr>
          <a:lstStyle/>
          <a:p>
            <a:pPr algn="ctr">
              <a:lnSpc>
                <a:spcPct val="100000"/>
              </a:lnSpc>
              <a:spcBef>
                <a:spcPts val="105"/>
              </a:spcBef>
            </a:pPr>
            <a:r>
              <a:rPr sz="2600" spc="-135" dirty="0">
                <a:solidFill>
                  <a:srgbClr val="FFFFFF"/>
                </a:solidFill>
                <a:latin typeface="Arial"/>
                <a:cs typeface="Arial"/>
              </a:rPr>
              <a:t>Angina</a:t>
            </a:r>
            <a:r>
              <a:rPr sz="2600" spc="-165" dirty="0">
                <a:solidFill>
                  <a:srgbClr val="FFFFFF"/>
                </a:solidFill>
                <a:latin typeface="Arial"/>
                <a:cs typeface="Arial"/>
              </a:rPr>
              <a:t> </a:t>
            </a:r>
            <a:r>
              <a:rPr sz="2600" spc="-75" dirty="0">
                <a:solidFill>
                  <a:srgbClr val="FFFFFF"/>
                </a:solidFill>
                <a:latin typeface="Arial"/>
                <a:cs typeface="Arial"/>
              </a:rPr>
              <a:t>instabile</a:t>
            </a:r>
            <a:endParaRPr sz="2600">
              <a:latin typeface="Arial"/>
              <a:cs typeface="Arial"/>
            </a:endParaRPr>
          </a:p>
          <a:p>
            <a:pPr marL="12700" marR="5080" algn="ctr">
              <a:lnSpc>
                <a:spcPct val="100000"/>
              </a:lnSpc>
            </a:pPr>
            <a:r>
              <a:rPr sz="2600" spc="-180" dirty="0">
                <a:solidFill>
                  <a:srgbClr val="FFFFFF"/>
                </a:solidFill>
                <a:latin typeface="Arial"/>
                <a:cs typeface="Arial"/>
              </a:rPr>
              <a:t>Scompenso </a:t>
            </a:r>
            <a:r>
              <a:rPr sz="2600" spc="-125" dirty="0">
                <a:solidFill>
                  <a:srgbClr val="FFFFFF"/>
                </a:solidFill>
                <a:latin typeface="Arial"/>
                <a:cs typeface="Arial"/>
              </a:rPr>
              <a:t>cardiaco </a:t>
            </a:r>
            <a:r>
              <a:rPr sz="2600" spc="-95" dirty="0">
                <a:solidFill>
                  <a:srgbClr val="FFFFFF"/>
                </a:solidFill>
                <a:latin typeface="Arial"/>
                <a:cs typeface="Arial"/>
              </a:rPr>
              <a:t>cronico </a:t>
            </a:r>
            <a:r>
              <a:rPr sz="2600" spc="-30" dirty="0">
                <a:solidFill>
                  <a:srgbClr val="FFFFFF"/>
                </a:solidFill>
                <a:latin typeface="Arial"/>
                <a:cs typeface="Arial"/>
              </a:rPr>
              <a:t>in </a:t>
            </a:r>
            <a:r>
              <a:rPr sz="2600" spc="-155" dirty="0">
                <a:solidFill>
                  <a:srgbClr val="FFFFFF"/>
                </a:solidFill>
                <a:latin typeface="Arial"/>
                <a:cs typeface="Arial"/>
              </a:rPr>
              <a:t>fase </a:t>
            </a:r>
            <a:r>
              <a:rPr sz="2600" spc="-35" dirty="0">
                <a:solidFill>
                  <a:srgbClr val="FFFFFF"/>
                </a:solidFill>
                <a:latin typeface="Arial"/>
                <a:cs typeface="Arial"/>
              </a:rPr>
              <a:t>di</a:t>
            </a:r>
            <a:r>
              <a:rPr sz="2600" spc="-265" dirty="0">
                <a:solidFill>
                  <a:srgbClr val="FFFFFF"/>
                </a:solidFill>
                <a:latin typeface="Arial"/>
                <a:cs typeface="Arial"/>
              </a:rPr>
              <a:t> </a:t>
            </a:r>
            <a:r>
              <a:rPr sz="2600" spc="-55" dirty="0">
                <a:solidFill>
                  <a:srgbClr val="FFFFFF"/>
                </a:solidFill>
                <a:latin typeface="Arial"/>
                <a:cs typeface="Arial"/>
              </a:rPr>
              <a:t>instabilità  </a:t>
            </a:r>
            <a:r>
              <a:rPr sz="2600" spc="-35" dirty="0">
                <a:solidFill>
                  <a:srgbClr val="FFFFFF"/>
                </a:solidFill>
                <a:latin typeface="Arial"/>
                <a:cs typeface="Arial"/>
              </a:rPr>
              <a:t>Aritmie </a:t>
            </a:r>
            <a:r>
              <a:rPr sz="2600" spc="-55" dirty="0">
                <a:solidFill>
                  <a:srgbClr val="FFFFFF"/>
                </a:solidFill>
                <a:latin typeface="Arial"/>
                <a:cs typeface="Arial"/>
              </a:rPr>
              <a:t>ventricolari</a:t>
            </a:r>
            <a:r>
              <a:rPr sz="2600" spc="-275" dirty="0">
                <a:solidFill>
                  <a:srgbClr val="FFFFFF"/>
                </a:solidFill>
                <a:latin typeface="Arial"/>
                <a:cs typeface="Arial"/>
              </a:rPr>
              <a:t> </a:t>
            </a:r>
            <a:r>
              <a:rPr sz="2600" spc="-150" dirty="0">
                <a:solidFill>
                  <a:srgbClr val="FFFFFF"/>
                </a:solidFill>
                <a:latin typeface="Arial"/>
                <a:cs typeface="Arial"/>
              </a:rPr>
              <a:t>severe</a:t>
            </a:r>
            <a:endParaRPr sz="2600">
              <a:latin typeface="Arial"/>
              <a:cs typeface="Arial"/>
            </a:endParaRPr>
          </a:p>
          <a:p>
            <a:pPr marL="389255" marR="382905" algn="ctr">
              <a:lnSpc>
                <a:spcPct val="100000"/>
              </a:lnSpc>
            </a:pPr>
            <a:r>
              <a:rPr sz="2600" spc="-80" dirty="0">
                <a:solidFill>
                  <a:srgbClr val="FFFFFF"/>
                </a:solidFill>
                <a:latin typeface="Arial"/>
                <a:cs typeface="Arial"/>
              </a:rPr>
              <a:t>Ipertensione </a:t>
            </a:r>
            <a:r>
              <a:rPr sz="2600" spc="-85" dirty="0">
                <a:solidFill>
                  <a:srgbClr val="FFFFFF"/>
                </a:solidFill>
                <a:latin typeface="Arial"/>
                <a:cs typeface="Arial"/>
              </a:rPr>
              <a:t>polmonare </a:t>
            </a:r>
            <a:r>
              <a:rPr sz="2600" spc="-140" dirty="0">
                <a:solidFill>
                  <a:srgbClr val="FFFFFF"/>
                </a:solidFill>
                <a:latin typeface="Arial"/>
                <a:cs typeface="Arial"/>
              </a:rPr>
              <a:t>(&gt;60 </a:t>
            </a:r>
            <a:r>
              <a:rPr sz="2600" spc="-150" dirty="0">
                <a:solidFill>
                  <a:srgbClr val="FFFFFF"/>
                </a:solidFill>
                <a:latin typeface="Arial"/>
                <a:cs typeface="Arial"/>
              </a:rPr>
              <a:t>mmHg)  </a:t>
            </a:r>
            <a:r>
              <a:rPr sz="2600" spc="-80" dirty="0">
                <a:solidFill>
                  <a:srgbClr val="FFFFFF"/>
                </a:solidFill>
                <a:latin typeface="Arial"/>
                <a:cs typeface="Arial"/>
              </a:rPr>
              <a:t>Ipertensione arteriosa </a:t>
            </a:r>
            <a:r>
              <a:rPr sz="2600" spc="-235" dirty="0">
                <a:solidFill>
                  <a:srgbClr val="FFFFFF"/>
                </a:solidFill>
                <a:latin typeface="Arial"/>
                <a:cs typeface="Arial"/>
              </a:rPr>
              <a:t>NON </a:t>
            </a:r>
            <a:r>
              <a:rPr sz="2600" spc="-55" dirty="0">
                <a:solidFill>
                  <a:srgbClr val="FFFFFF"/>
                </a:solidFill>
                <a:latin typeface="Arial"/>
                <a:cs typeface="Arial"/>
              </a:rPr>
              <a:t>controllata</a:t>
            </a:r>
            <a:r>
              <a:rPr sz="2600" spc="-250" dirty="0">
                <a:solidFill>
                  <a:srgbClr val="FFFFFF"/>
                </a:solidFill>
                <a:latin typeface="Arial"/>
                <a:cs typeface="Arial"/>
              </a:rPr>
              <a:t> </a:t>
            </a:r>
            <a:r>
              <a:rPr sz="2600" spc="-95" dirty="0">
                <a:solidFill>
                  <a:srgbClr val="FFFFFF"/>
                </a:solidFill>
                <a:latin typeface="Arial"/>
                <a:cs typeface="Arial"/>
              </a:rPr>
              <a:t>dai  </a:t>
            </a:r>
            <a:r>
              <a:rPr sz="2600" spc="-90" dirty="0">
                <a:solidFill>
                  <a:srgbClr val="FFFFFF"/>
                </a:solidFill>
                <a:latin typeface="Arial"/>
                <a:cs typeface="Arial"/>
              </a:rPr>
              <a:t>farmaci</a:t>
            </a:r>
            <a:endParaRPr sz="2600">
              <a:latin typeface="Arial"/>
              <a:cs typeface="Arial"/>
            </a:endParaRPr>
          </a:p>
          <a:p>
            <a:pPr marL="388620" marR="382270" indent="1905" algn="ctr">
              <a:lnSpc>
                <a:spcPts val="3120"/>
              </a:lnSpc>
              <a:spcBef>
                <a:spcPts val="100"/>
              </a:spcBef>
            </a:pPr>
            <a:r>
              <a:rPr sz="2600" spc="-145" dirty="0">
                <a:solidFill>
                  <a:srgbClr val="FFFFFF"/>
                </a:solidFill>
                <a:latin typeface="Arial"/>
                <a:cs typeface="Arial"/>
              </a:rPr>
              <a:t>Stenosi </a:t>
            </a:r>
            <a:r>
              <a:rPr sz="2600" spc="-75" dirty="0">
                <a:solidFill>
                  <a:srgbClr val="FFFFFF"/>
                </a:solidFill>
                <a:latin typeface="Arial"/>
                <a:cs typeface="Arial"/>
              </a:rPr>
              <a:t>aortica </a:t>
            </a:r>
            <a:r>
              <a:rPr sz="2600" spc="-160" dirty="0">
                <a:solidFill>
                  <a:srgbClr val="FFFFFF"/>
                </a:solidFill>
                <a:latin typeface="Arial"/>
                <a:cs typeface="Arial"/>
              </a:rPr>
              <a:t>severa </a:t>
            </a:r>
            <a:r>
              <a:rPr sz="2600" spc="-75" dirty="0">
                <a:solidFill>
                  <a:srgbClr val="FFFFFF"/>
                </a:solidFill>
                <a:latin typeface="Arial"/>
                <a:cs typeface="Arial"/>
              </a:rPr>
              <a:t>o </a:t>
            </a:r>
            <a:r>
              <a:rPr sz="2600" spc="-85" dirty="0">
                <a:solidFill>
                  <a:srgbClr val="FFFFFF"/>
                </a:solidFill>
                <a:latin typeface="Arial"/>
                <a:cs typeface="Arial"/>
              </a:rPr>
              <a:t>sintomatica  Affezioni</a:t>
            </a:r>
            <a:r>
              <a:rPr sz="2600" spc="-185" dirty="0">
                <a:solidFill>
                  <a:srgbClr val="FFFFFF"/>
                </a:solidFill>
                <a:latin typeface="Arial"/>
                <a:cs typeface="Arial"/>
              </a:rPr>
              <a:t> </a:t>
            </a:r>
            <a:r>
              <a:rPr sz="2600" spc="-30" dirty="0">
                <a:solidFill>
                  <a:srgbClr val="FFFFFF"/>
                </a:solidFill>
                <a:latin typeface="Arial"/>
                <a:cs typeface="Arial"/>
              </a:rPr>
              <a:t>infettive</a:t>
            </a:r>
            <a:r>
              <a:rPr sz="2600" spc="-180" dirty="0">
                <a:solidFill>
                  <a:srgbClr val="FFFFFF"/>
                </a:solidFill>
                <a:latin typeface="Arial"/>
                <a:cs typeface="Arial"/>
              </a:rPr>
              <a:t> </a:t>
            </a:r>
            <a:r>
              <a:rPr sz="2600" spc="-75" dirty="0">
                <a:solidFill>
                  <a:srgbClr val="FFFFFF"/>
                </a:solidFill>
                <a:latin typeface="Arial"/>
                <a:cs typeface="Arial"/>
              </a:rPr>
              <a:t>o</a:t>
            </a:r>
            <a:r>
              <a:rPr sz="2600" spc="-145" dirty="0">
                <a:solidFill>
                  <a:srgbClr val="FFFFFF"/>
                </a:solidFill>
                <a:latin typeface="Arial"/>
                <a:cs typeface="Arial"/>
              </a:rPr>
              <a:t> </a:t>
            </a:r>
            <a:r>
              <a:rPr sz="2600" spc="-50" dirty="0">
                <a:solidFill>
                  <a:srgbClr val="FFFFFF"/>
                </a:solidFill>
                <a:latin typeface="Arial"/>
                <a:cs typeface="Arial"/>
              </a:rPr>
              <a:t>infiammatorie</a:t>
            </a:r>
            <a:r>
              <a:rPr sz="2600" spc="-160" dirty="0">
                <a:solidFill>
                  <a:srgbClr val="FFFFFF"/>
                </a:solidFill>
                <a:latin typeface="Arial"/>
                <a:cs typeface="Arial"/>
              </a:rPr>
              <a:t> </a:t>
            </a:r>
            <a:r>
              <a:rPr sz="2600" spc="-30" dirty="0">
                <a:solidFill>
                  <a:srgbClr val="FFFFFF"/>
                </a:solidFill>
                <a:latin typeface="Arial"/>
                <a:cs typeface="Arial"/>
              </a:rPr>
              <a:t>in</a:t>
            </a:r>
            <a:r>
              <a:rPr sz="2600" spc="-145" dirty="0">
                <a:solidFill>
                  <a:srgbClr val="FFFFFF"/>
                </a:solidFill>
                <a:latin typeface="Arial"/>
                <a:cs typeface="Arial"/>
              </a:rPr>
              <a:t> </a:t>
            </a:r>
            <a:r>
              <a:rPr sz="2600" spc="-135" dirty="0">
                <a:solidFill>
                  <a:srgbClr val="FFFFFF"/>
                </a:solidFill>
                <a:latin typeface="Arial"/>
                <a:cs typeface="Arial"/>
              </a:rPr>
              <a:t>corso</a:t>
            </a:r>
            <a:endParaRPr sz="2600">
              <a:latin typeface="Arial"/>
              <a:cs typeface="Arial"/>
            </a:endParaRPr>
          </a:p>
        </p:txBody>
      </p:sp>
    </p:spTree>
  </p:cSld>
  <p:clrMapOvr>
    <a:masterClrMapping/>
  </p:clrMapOvr>
  <p:transition xmlns:p14="http://schemas.microsoft.com/office/powerpoint/2010/main">
    <p:wipe dir="d"/>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97250" y="358686"/>
            <a:ext cx="9889299" cy="1123384"/>
          </a:xfrm>
        </p:spPr>
        <p:txBody>
          <a:bodyPr/>
          <a:lstStyle/>
          <a:p>
            <a:pPr algn="ctr"/>
            <a:r>
              <a:rPr lang="it-IT" sz="7300" dirty="0"/>
              <a:t>Quando?</a:t>
            </a:r>
          </a:p>
        </p:txBody>
      </p:sp>
      <p:sp>
        <p:nvSpPr>
          <p:cNvPr id="51203" name="Rectangle 3"/>
          <p:cNvSpPr>
            <a:spLocks noGrp="1" noChangeArrowheads="1"/>
          </p:cNvSpPr>
          <p:nvPr>
            <p:ph type="body" idx="4294967295"/>
          </p:nvPr>
        </p:nvSpPr>
        <p:spPr>
          <a:xfrm>
            <a:off x="504190" y="2566468"/>
            <a:ext cx="9075420" cy="4156066"/>
          </a:xfrm>
          <a:prstGeom prst="rect">
            <a:avLst/>
          </a:prstGeom>
        </p:spPr>
        <p:txBody>
          <a:bodyPr lIns="100831" tIns="50415" rIns="100831" bIns="50415"/>
          <a:lstStyle/>
          <a:p>
            <a:pPr algn="ctr"/>
            <a:r>
              <a:rPr lang="it-IT" sz="4800" b="1" u="sng" dirty="0">
                <a:solidFill>
                  <a:schemeClr val="bg1"/>
                </a:solidFill>
              </a:rPr>
              <a:t>SEMPRE</a:t>
            </a:r>
          </a:p>
          <a:p>
            <a:pPr algn="ctr">
              <a:buFont typeface="Wingdings" charset="0"/>
              <a:buNone/>
            </a:pPr>
            <a:r>
              <a:rPr lang="it-IT" sz="4800" b="1" u="sng" dirty="0">
                <a:solidFill>
                  <a:schemeClr val="bg1"/>
                </a:solidFill>
              </a:rPr>
              <a:t>Più dopo i 40 che prima?</a:t>
            </a:r>
          </a:p>
          <a:p>
            <a:pPr algn="ctr">
              <a:buFont typeface="Wingdings" charset="0"/>
              <a:buNone/>
            </a:pPr>
            <a:r>
              <a:rPr lang="it-IT" sz="4800" b="1" u="sng" dirty="0">
                <a:solidFill>
                  <a:schemeClr val="bg1"/>
                </a:solidFill>
              </a:rPr>
              <a:t>Più da malati che da sani?</a:t>
            </a:r>
          </a:p>
        </p:txBody>
      </p:sp>
    </p:spTree>
    <p:extLst>
      <p:ext uri="{BB962C8B-B14F-4D97-AF65-F5344CB8AC3E}">
        <p14:creationId xmlns:p14="http://schemas.microsoft.com/office/powerpoint/2010/main" val="28654982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0"/>
            <a:ext cx="10083800" cy="1354217"/>
          </a:xfrm>
        </p:spPr>
        <p:txBody>
          <a:bodyPr/>
          <a:lstStyle/>
          <a:p>
            <a:pPr algn="ctr"/>
            <a:r>
              <a:rPr lang="it-IT" sz="4400" dirty="0" smtClean="0"/>
              <a:t>Non </a:t>
            </a:r>
            <a:r>
              <a:rPr lang="it-IT" sz="4400" dirty="0"/>
              <a:t>è mai troppo tardi per cambiare stile di vita!!</a:t>
            </a:r>
          </a:p>
        </p:txBody>
      </p:sp>
      <p:sp>
        <p:nvSpPr>
          <p:cNvPr id="52227" name="Rectangle 3"/>
          <p:cNvSpPr>
            <a:spLocks noGrp="1" noChangeArrowheads="1"/>
          </p:cNvSpPr>
          <p:nvPr>
            <p:ph type="body" idx="4294967295"/>
          </p:nvPr>
        </p:nvSpPr>
        <p:spPr>
          <a:xfrm>
            <a:off x="469900" y="2105025"/>
            <a:ext cx="9075420" cy="4265718"/>
          </a:xfrm>
          <a:prstGeom prst="rect">
            <a:avLst/>
          </a:prstGeom>
        </p:spPr>
        <p:txBody>
          <a:bodyPr lIns="100831" tIns="50415" rIns="100831" bIns="50415"/>
          <a:lstStyle/>
          <a:p>
            <a:pPr algn="ctr">
              <a:lnSpc>
                <a:spcPct val="90000"/>
              </a:lnSpc>
            </a:pPr>
            <a:r>
              <a:rPr lang="it-IT" sz="3100" dirty="0">
                <a:solidFill>
                  <a:srgbClr val="FFFFFF"/>
                </a:solidFill>
              </a:rPr>
              <a:t>2376 medici (età media 72 anni) ai quali è stato chiesto di cambiare il loro stile di vita (più esercizio fisico, dieta più sana, smettere di fumare)</a:t>
            </a:r>
          </a:p>
          <a:p>
            <a:pPr algn="ctr">
              <a:lnSpc>
                <a:spcPct val="90000"/>
              </a:lnSpc>
            </a:pPr>
            <a:r>
              <a:rPr lang="it-IT" sz="3100" dirty="0">
                <a:solidFill>
                  <a:srgbClr val="FFFFFF"/>
                </a:solidFill>
              </a:rPr>
              <a:t>970 hanno raggiunto e superato i 90 anni (41%)</a:t>
            </a:r>
          </a:p>
          <a:p>
            <a:pPr algn="ctr">
              <a:lnSpc>
                <a:spcPct val="90000"/>
              </a:lnSpc>
            </a:pPr>
            <a:r>
              <a:rPr lang="it-IT" sz="3100" dirty="0">
                <a:solidFill>
                  <a:srgbClr val="FFFFFF"/>
                </a:solidFill>
              </a:rPr>
              <a:t>Presi in considerazione: obesità, diabete, fumo, ipertensione, sedentarietà</a:t>
            </a:r>
          </a:p>
          <a:p>
            <a:pPr algn="ctr">
              <a:lnSpc>
                <a:spcPct val="90000"/>
              </a:lnSpc>
            </a:pPr>
            <a:r>
              <a:rPr lang="it-IT" sz="3100" dirty="0">
                <a:solidFill>
                  <a:srgbClr val="FFFFFF"/>
                </a:solidFill>
              </a:rPr>
              <a:t>Se si eliminano tutti e cinque questi fattori di rischio la possibilità di arrivare a 90 anni è del 54%</a:t>
            </a:r>
          </a:p>
          <a:p>
            <a:pPr>
              <a:lnSpc>
                <a:spcPct val="90000"/>
              </a:lnSpc>
            </a:pPr>
            <a:r>
              <a:rPr lang="it-IT" sz="3100" b="1" dirty="0">
                <a:solidFill>
                  <a:srgbClr val="CC3300"/>
                </a:solidFill>
              </a:rPr>
              <a:t>Se si rimane sedentari la possibilità scende al 44%</a:t>
            </a:r>
          </a:p>
        </p:txBody>
      </p:sp>
    </p:spTree>
    <p:extLst>
      <p:ext uri="{BB962C8B-B14F-4D97-AF65-F5344CB8AC3E}">
        <p14:creationId xmlns:p14="http://schemas.microsoft.com/office/powerpoint/2010/main" val="2635410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062651" y="420158"/>
            <a:ext cx="8259613" cy="1231106"/>
          </a:xfrm>
        </p:spPr>
        <p:txBody>
          <a:bodyPr/>
          <a:lstStyle/>
          <a:p>
            <a:r>
              <a:rPr lang="it-IT" sz="4000" b="1">
                <a:solidFill>
                  <a:srgbClr val="CC3300"/>
                </a:solidFill>
              </a:rPr>
              <a:t>PREVENZIONE SECONDARIA</a:t>
            </a:r>
            <a:br>
              <a:rPr lang="it-IT" sz="4000" b="1">
                <a:solidFill>
                  <a:srgbClr val="CC3300"/>
                </a:solidFill>
              </a:rPr>
            </a:br>
            <a:r>
              <a:rPr lang="it-IT" sz="4000" b="1">
                <a:solidFill>
                  <a:srgbClr val="CC3300"/>
                </a:solidFill>
              </a:rPr>
              <a:t>(soggetti già malati)</a:t>
            </a:r>
          </a:p>
        </p:txBody>
      </p:sp>
      <p:sp>
        <p:nvSpPr>
          <p:cNvPr id="53251" name="Rectangle 3"/>
          <p:cNvSpPr>
            <a:spLocks noGrp="1" noChangeArrowheads="1"/>
          </p:cNvSpPr>
          <p:nvPr>
            <p:ph type="body" idx="4294967295"/>
          </p:nvPr>
        </p:nvSpPr>
        <p:spPr>
          <a:xfrm>
            <a:off x="588222" y="1636868"/>
            <a:ext cx="8739293" cy="5162695"/>
          </a:xfrm>
          <a:prstGeom prst="rect">
            <a:avLst/>
          </a:prstGeom>
        </p:spPr>
        <p:txBody>
          <a:bodyPr lIns="100831" tIns="50415" rIns="100831" bIns="50415"/>
          <a:lstStyle/>
          <a:p>
            <a:pPr algn="ctr">
              <a:lnSpc>
                <a:spcPct val="80000"/>
              </a:lnSpc>
            </a:pPr>
            <a:endParaRPr lang="it-IT" sz="2800" dirty="0">
              <a:solidFill>
                <a:srgbClr val="FFFFFF"/>
              </a:solidFill>
              <a:latin typeface="Comic Sans MS" charset="0"/>
            </a:endParaRPr>
          </a:p>
          <a:p>
            <a:pPr algn="ctr">
              <a:lnSpc>
                <a:spcPct val="130000"/>
              </a:lnSpc>
              <a:buFont typeface="Wingdings" charset="0"/>
              <a:buNone/>
            </a:pPr>
            <a:r>
              <a:rPr lang="it-IT" sz="2800" dirty="0">
                <a:solidFill>
                  <a:srgbClr val="FFFFFF"/>
                </a:solidFill>
              </a:rPr>
              <a:t>   Il training fisico controllato e adattato al paziente costituisce un importante terapia e permette una riduzione della mortalità o di nuovi eventi cardiovascolari di circa il </a:t>
            </a:r>
            <a:r>
              <a:rPr lang="it-IT" sz="2800" b="1" dirty="0">
                <a:solidFill>
                  <a:srgbClr val="FFFFFF"/>
                </a:solidFill>
              </a:rPr>
              <a:t>20 – 25%</a:t>
            </a:r>
            <a:r>
              <a:rPr lang="it-IT" sz="2800" dirty="0">
                <a:solidFill>
                  <a:srgbClr val="FFFFFF"/>
                </a:solidFill>
              </a:rPr>
              <a:t> che si aggiunge a quella determinata dagli altri trattamenti farmacologici</a:t>
            </a:r>
          </a:p>
        </p:txBody>
      </p:sp>
    </p:spTree>
    <p:extLst>
      <p:ext uri="{BB962C8B-B14F-4D97-AF65-F5344CB8AC3E}">
        <p14:creationId xmlns:p14="http://schemas.microsoft.com/office/powerpoint/2010/main" val="304079755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3251">
                                            <p:txEl>
                                              <p:pRg st="1" end="1"/>
                                            </p:txEl>
                                          </p:spTgt>
                                        </p:tgtEl>
                                        <p:attrNameLst>
                                          <p:attrName>style.visibility</p:attrName>
                                        </p:attrNameLst>
                                      </p:cBhvr>
                                      <p:to>
                                        <p:strVal val="visible"/>
                                      </p:to>
                                    </p:set>
                                    <p:anim calcmode="lin" valueType="num">
                                      <p:cBhvr additive="base">
                                        <p:cTn id="7" dur="500" fill="hold"/>
                                        <p:tgtEl>
                                          <p:spTgt spid="5325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325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504190" y="0"/>
            <a:ext cx="9075420" cy="538609"/>
          </a:xfrm>
        </p:spPr>
        <p:txBody>
          <a:bodyPr/>
          <a:lstStyle/>
          <a:p>
            <a:pPr algn="ctr"/>
            <a:r>
              <a:rPr lang="it-IT" b="1" i="1" dirty="0">
                <a:solidFill>
                  <a:srgbClr val="CC3300"/>
                </a:solidFill>
              </a:rPr>
              <a:t>S.A.R.A.</a:t>
            </a:r>
          </a:p>
        </p:txBody>
      </p:sp>
      <p:sp>
        <p:nvSpPr>
          <p:cNvPr id="55299" name="Rectangle 3"/>
          <p:cNvSpPr>
            <a:spLocks noGrp="1" noChangeArrowheads="1"/>
          </p:cNvSpPr>
          <p:nvPr>
            <p:ph type="body" idx="4294967295"/>
          </p:nvPr>
        </p:nvSpPr>
        <p:spPr>
          <a:xfrm>
            <a:off x="504190" y="1260475"/>
            <a:ext cx="9075420" cy="6050280"/>
          </a:xfrm>
          <a:prstGeom prst="rect">
            <a:avLst/>
          </a:prstGeom>
        </p:spPr>
        <p:txBody>
          <a:bodyPr lIns="100831" tIns="50415" rIns="100831" bIns="50415"/>
          <a:lstStyle/>
          <a:p>
            <a:pPr>
              <a:lnSpc>
                <a:spcPct val="90000"/>
              </a:lnSpc>
              <a:buFont typeface="Wingdings" charset="0"/>
              <a:buNone/>
            </a:pPr>
            <a:r>
              <a:rPr lang="it-IT" sz="4000" b="1" i="1" dirty="0">
                <a:solidFill>
                  <a:srgbClr val="FFFFFF"/>
                </a:solidFill>
              </a:rPr>
              <a:t>S</a:t>
            </a:r>
            <a:r>
              <a:rPr lang="it-IT" sz="4000" dirty="0">
                <a:solidFill>
                  <a:srgbClr val="FFFFFF"/>
                </a:solidFill>
              </a:rPr>
              <a:t>copo terapeutico e/o ricreativo, </a:t>
            </a:r>
            <a:r>
              <a:rPr lang="it-IT" sz="4000" b="1" u="sng" dirty="0">
                <a:solidFill>
                  <a:srgbClr val="FFFFFF"/>
                </a:solidFill>
              </a:rPr>
              <a:t>MAI</a:t>
            </a:r>
            <a:r>
              <a:rPr lang="it-IT" sz="4000" dirty="0">
                <a:solidFill>
                  <a:srgbClr val="FFFFFF"/>
                </a:solidFill>
              </a:rPr>
              <a:t> agonistico</a:t>
            </a:r>
          </a:p>
          <a:p>
            <a:pPr>
              <a:lnSpc>
                <a:spcPct val="90000"/>
              </a:lnSpc>
              <a:buFont typeface="Wingdings" charset="0"/>
              <a:buNone/>
            </a:pPr>
            <a:r>
              <a:rPr lang="it-IT" sz="4000" b="1" i="1" dirty="0">
                <a:solidFill>
                  <a:srgbClr val="FFFFFF"/>
                </a:solidFill>
              </a:rPr>
              <a:t>A</a:t>
            </a:r>
            <a:r>
              <a:rPr lang="it-IT" sz="4000" dirty="0">
                <a:solidFill>
                  <a:srgbClr val="FFFFFF"/>
                </a:solidFill>
              </a:rPr>
              <a:t>ttività dinamiche ad impegno cardiovascolare costante ad intensità lieve o moderata</a:t>
            </a:r>
          </a:p>
          <a:p>
            <a:pPr>
              <a:lnSpc>
                <a:spcPct val="90000"/>
              </a:lnSpc>
              <a:buFont typeface="Wingdings" charset="0"/>
              <a:buNone/>
            </a:pPr>
            <a:r>
              <a:rPr lang="it-IT" sz="4000" b="1" i="1" dirty="0">
                <a:solidFill>
                  <a:srgbClr val="FFFFFF"/>
                </a:solidFill>
              </a:rPr>
              <a:t>R</a:t>
            </a:r>
            <a:r>
              <a:rPr lang="it-IT" sz="4000" dirty="0">
                <a:solidFill>
                  <a:srgbClr val="FFFFFF"/>
                </a:solidFill>
              </a:rPr>
              <a:t>ispettare le fasi di: riscaldamento 10</a:t>
            </a:r>
            <a:r>
              <a:rPr lang="ja-JP" altLang="it-IT" sz="4000" dirty="0">
                <a:solidFill>
                  <a:srgbClr val="FFFFFF"/>
                </a:solidFill>
                <a:latin typeface="Arial"/>
              </a:rPr>
              <a:t>’</a:t>
            </a:r>
            <a:endParaRPr lang="it-IT" sz="4000" dirty="0">
              <a:solidFill>
                <a:srgbClr val="FFFFFF"/>
              </a:solidFill>
            </a:endParaRPr>
          </a:p>
          <a:p>
            <a:pPr>
              <a:lnSpc>
                <a:spcPct val="90000"/>
              </a:lnSpc>
              <a:buFont typeface="Wingdings" charset="0"/>
              <a:buNone/>
            </a:pPr>
            <a:r>
              <a:rPr lang="it-IT" sz="4000" dirty="0">
                <a:solidFill>
                  <a:srgbClr val="FFFFFF"/>
                </a:solidFill>
              </a:rPr>
              <a:t>                                  allenamento 20</a:t>
            </a:r>
            <a:r>
              <a:rPr lang="ja-JP" altLang="it-IT" sz="4000" dirty="0">
                <a:solidFill>
                  <a:srgbClr val="FFFFFF"/>
                </a:solidFill>
                <a:latin typeface="Arial"/>
              </a:rPr>
              <a:t>’</a:t>
            </a:r>
            <a:r>
              <a:rPr lang="it-IT" sz="4000" dirty="0">
                <a:solidFill>
                  <a:srgbClr val="FFFFFF"/>
                </a:solidFill>
              </a:rPr>
              <a:t>-30</a:t>
            </a:r>
            <a:r>
              <a:rPr lang="ja-JP" altLang="it-IT" sz="4000" dirty="0">
                <a:solidFill>
                  <a:srgbClr val="FFFFFF"/>
                </a:solidFill>
                <a:latin typeface="Arial"/>
              </a:rPr>
              <a:t>’</a:t>
            </a:r>
            <a:endParaRPr lang="it-IT" sz="4000" dirty="0">
              <a:solidFill>
                <a:srgbClr val="FFFFFF"/>
              </a:solidFill>
            </a:endParaRPr>
          </a:p>
          <a:p>
            <a:pPr>
              <a:lnSpc>
                <a:spcPct val="90000"/>
              </a:lnSpc>
              <a:buFont typeface="Wingdings" charset="0"/>
              <a:buNone/>
            </a:pPr>
            <a:r>
              <a:rPr lang="it-IT" sz="4000" dirty="0">
                <a:solidFill>
                  <a:srgbClr val="FFFFFF"/>
                </a:solidFill>
              </a:rPr>
              <a:t>                                  recupero 5</a:t>
            </a:r>
            <a:r>
              <a:rPr lang="ja-JP" altLang="it-IT" sz="4000" dirty="0">
                <a:solidFill>
                  <a:srgbClr val="FFFFFF"/>
                </a:solidFill>
                <a:latin typeface="Arial"/>
              </a:rPr>
              <a:t>’</a:t>
            </a:r>
            <a:r>
              <a:rPr lang="it-IT" sz="4000" dirty="0">
                <a:solidFill>
                  <a:srgbClr val="FFFFFF"/>
                </a:solidFill>
              </a:rPr>
              <a:t>-10</a:t>
            </a:r>
            <a:r>
              <a:rPr lang="ja-JP" altLang="it-IT" sz="4000" dirty="0">
                <a:solidFill>
                  <a:srgbClr val="FFFFFF"/>
                </a:solidFill>
                <a:latin typeface="Arial"/>
              </a:rPr>
              <a:t>’</a:t>
            </a:r>
            <a:endParaRPr lang="it-IT" sz="4000" dirty="0">
              <a:solidFill>
                <a:srgbClr val="FFFFFF"/>
              </a:solidFill>
            </a:endParaRPr>
          </a:p>
          <a:p>
            <a:pPr>
              <a:lnSpc>
                <a:spcPct val="90000"/>
              </a:lnSpc>
              <a:buFont typeface="Wingdings" charset="0"/>
              <a:buNone/>
            </a:pPr>
            <a:r>
              <a:rPr lang="it-IT" sz="4000" b="1" i="1" dirty="0">
                <a:solidFill>
                  <a:srgbClr val="FFFFFF"/>
                </a:solidFill>
              </a:rPr>
              <a:t>A</a:t>
            </a:r>
            <a:r>
              <a:rPr lang="it-IT" sz="4000" dirty="0">
                <a:solidFill>
                  <a:srgbClr val="FFFFFF"/>
                </a:solidFill>
              </a:rPr>
              <a:t>lmeno 3 sedute settimanali per 30</a:t>
            </a:r>
            <a:r>
              <a:rPr lang="ja-JP" altLang="it-IT" sz="4000" dirty="0">
                <a:solidFill>
                  <a:srgbClr val="FFFFFF"/>
                </a:solidFill>
                <a:latin typeface="Arial"/>
              </a:rPr>
              <a:t>’</a:t>
            </a:r>
            <a:endParaRPr lang="it-IT" sz="4000" dirty="0">
              <a:solidFill>
                <a:srgbClr val="FFFFFF"/>
              </a:solidFill>
            </a:endParaRPr>
          </a:p>
        </p:txBody>
      </p:sp>
    </p:spTree>
    <p:extLst>
      <p:ext uri="{BB962C8B-B14F-4D97-AF65-F5344CB8AC3E}">
        <p14:creationId xmlns:p14="http://schemas.microsoft.com/office/powerpoint/2010/main" val="18860708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idx="4294967295"/>
          </p:nvPr>
        </p:nvSpPr>
        <p:spPr>
          <a:xfrm>
            <a:off x="0" y="0"/>
            <a:ext cx="10083800" cy="5641793"/>
          </a:xfrm>
          <a:prstGeom prst="rect">
            <a:avLst/>
          </a:prstGeom>
        </p:spPr>
        <p:txBody>
          <a:bodyPr lIns="100831" tIns="50415" rIns="100831" bIns="50415"/>
          <a:lstStyle/>
          <a:p>
            <a:pPr marL="571500" indent="-571500">
              <a:buFont typeface="Arial"/>
              <a:buChar char="•"/>
            </a:pPr>
            <a:r>
              <a:rPr lang="it-IT" sz="4000" b="1" dirty="0">
                <a:solidFill>
                  <a:schemeClr val="bg1"/>
                </a:solidFill>
              </a:rPr>
              <a:t>Ci si ammala e si muore di meno delle malattie della povertà (malnutrizione – scarse condizioni igieniche</a:t>
            </a:r>
            <a:r>
              <a:rPr lang="it-IT" sz="4000" b="1" dirty="0" smtClean="0">
                <a:solidFill>
                  <a:schemeClr val="bg1"/>
                </a:solidFill>
              </a:rPr>
              <a:t>)</a:t>
            </a:r>
          </a:p>
          <a:p>
            <a:pPr marL="571500" indent="-571500">
              <a:buFont typeface="Arial"/>
              <a:buChar char="•"/>
            </a:pPr>
            <a:endParaRPr lang="it-IT" sz="4000" b="1" dirty="0">
              <a:solidFill>
                <a:schemeClr val="bg1"/>
              </a:solidFill>
            </a:endParaRPr>
          </a:p>
          <a:p>
            <a:pPr marL="571500" indent="-571500">
              <a:buFont typeface="Arial"/>
              <a:buChar char="•"/>
            </a:pPr>
            <a:r>
              <a:rPr lang="it-IT" sz="4000" b="1" dirty="0" smtClean="0">
                <a:solidFill>
                  <a:srgbClr val="FFFFFF"/>
                </a:solidFill>
              </a:rPr>
              <a:t>Ci </a:t>
            </a:r>
            <a:r>
              <a:rPr lang="it-IT" sz="4000" b="1" dirty="0">
                <a:solidFill>
                  <a:srgbClr val="FFFFFF"/>
                </a:solidFill>
              </a:rPr>
              <a:t>si ammala e si muore di più delle malattie della ricchezza (superalimentazione – inquinamento – sedentarietà)</a:t>
            </a:r>
          </a:p>
          <a:p>
            <a:pPr>
              <a:buFont typeface="Wingdings" charset="0"/>
              <a:buNone/>
            </a:pPr>
            <a:r>
              <a:rPr lang="it-IT" sz="4000" b="1" dirty="0"/>
              <a:t>     </a:t>
            </a:r>
          </a:p>
          <a:p>
            <a:pPr>
              <a:buFont typeface="Wingdings" charset="0"/>
              <a:buNone/>
            </a:pPr>
            <a:r>
              <a:rPr lang="it-IT" sz="4000" b="1" dirty="0"/>
              <a:t>   </a:t>
            </a:r>
            <a:endParaRPr lang="it-IT" sz="4000" b="1" dirty="0">
              <a:solidFill>
                <a:srgbClr val="FF0000"/>
              </a:solidFill>
            </a:endParaRPr>
          </a:p>
        </p:txBody>
      </p:sp>
      <p:pic>
        <p:nvPicPr>
          <p:cNvPr id="2" name="Immagine 1" descr="sedentarieta_conseguenze_salute_rischi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1100" y="4391025"/>
            <a:ext cx="5842000" cy="2971800"/>
          </a:xfrm>
          <a:prstGeom prst="rect">
            <a:avLst/>
          </a:prstGeom>
        </p:spPr>
      </p:pic>
    </p:spTree>
    <p:extLst>
      <p:ext uri="{BB962C8B-B14F-4D97-AF65-F5344CB8AC3E}">
        <p14:creationId xmlns:p14="http://schemas.microsoft.com/office/powerpoint/2010/main" val="13433649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910343" y="420159"/>
            <a:ext cx="8263114" cy="538609"/>
          </a:xfrm>
        </p:spPr>
        <p:txBody>
          <a:bodyPr/>
          <a:lstStyle/>
          <a:p>
            <a:pPr algn="ctr"/>
            <a:r>
              <a:rPr lang="it-IT" dirty="0"/>
              <a:t>Quale attività?</a:t>
            </a:r>
          </a:p>
        </p:txBody>
      </p:sp>
      <p:sp>
        <p:nvSpPr>
          <p:cNvPr id="45059" name="Rectangle 3"/>
          <p:cNvSpPr>
            <a:spLocks noGrp="1" noChangeArrowheads="1"/>
          </p:cNvSpPr>
          <p:nvPr>
            <p:ph type="body" idx="4294967295"/>
          </p:nvPr>
        </p:nvSpPr>
        <p:spPr>
          <a:xfrm>
            <a:off x="0" y="1344507"/>
            <a:ext cx="10083800" cy="5364794"/>
          </a:xfrm>
          <a:prstGeom prst="rect">
            <a:avLst/>
          </a:prstGeom>
        </p:spPr>
        <p:txBody>
          <a:bodyPr lIns="100831" tIns="50415" rIns="100831" bIns="50415"/>
          <a:lstStyle/>
          <a:p>
            <a:pPr>
              <a:buFont typeface="Wingdings" charset="0"/>
              <a:buNone/>
            </a:pPr>
            <a:r>
              <a:rPr lang="it-IT" sz="3600" u="sng" dirty="0">
                <a:solidFill>
                  <a:srgbClr val="FFFFFF"/>
                </a:solidFill>
              </a:rPr>
              <a:t>Attività </a:t>
            </a:r>
            <a:r>
              <a:rPr lang="it-IT" sz="3600" b="1" u="sng" dirty="0">
                <a:solidFill>
                  <a:srgbClr val="FFFFFF"/>
                </a:solidFill>
              </a:rPr>
              <a:t>aerobiche</a:t>
            </a:r>
            <a:r>
              <a:rPr lang="it-IT" sz="3600" b="1" dirty="0">
                <a:solidFill>
                  <a:srgbClr val="FFFFFF"/>
                </a:solidFill>
              </a:rPr>
              <a:t>:</a:t>
            </a:r>
          </a:p>
          <a:p>
            <a:pPr>
              <a:buClr>
                <a:schemeClr val="accent2"/>
              </a:buClr>
              <a:buFont typeface="Wingdings" charset="0"/>
              <a:buChar char="v"/>
            </a:pPr>
            <a:r>
              <a:rPr lang="it-IT" sz="3600" b="1" dirty="0">
                <a:solidFill>
                  <a:schemeClr val="accent2"/>
                </a:solidFill>
              </a:rPr>
              <a:t>Marcia</a:t>
            </a:r>
          </a:p>
          <a:p>
            <a:pPr>
              <a:buClr>
                <a:schemeClr val="accent2"/>
              </a:buClr>
              <a:buFont typeface="Wingdings" charset="0"/>
              <a:buChar char="v"/>
            </a:pPr>
            <a:r>
              <a:rPr lang="it-IT" sz="3600" b="1" dirty="0">
                <a:solidFill>
                  <a:schemeClr val="accent2"/>
                </a:solidFill>
              </a:rPr>
              <a:t>Corsa leggera</a:t>
            </a:r>
          </a:p>
          <a:p>
            <a:pPr>
              <a:buClr>
                <a:schemeClr val="accent2"/>
              </a:buClr>
              <a:buFont typeface="Wingdings" charset="0"/>
              <a:buChar char="v"/>
            </a:pPr>
            <a:r>
              <a:rPr lang="it-IT" sz="3600" b="1" dirty="0">
                <a:solidFill>
                  <a:schemeClr val="accent2"/>
                </a:solidFill>
              </a:rPr>
              <a:t>Nuoto</a:t>
            </a:r>
          </a:p>
          <a:p>
            <a:pPr>
              <a:buClr>
                <a:schemeClr val="accent2"/>
              </a:buClr>
              <a:buFont typeface="Wingdings" charset="0"/>
              <a:buChar char="v"/>
            </a:pPr>
            <a:r>
              <a:rPr lang="it-IT" sz="3600" b="1" dirty="0">
                <a:solidFill>
                  <a:schemeClr val="accent2"/>
                </a:solidFill>
              </a:rPr>
              <a:t>Bicicletta</a:t>
            </a:r>
          </a:p>
          <a:p>
            <a:pPr>
              <a:buClr>
                <a:schemeClr val="accent2"/>
              </a:buClr>
              <a:buFont typeface="Wingdings" charset="0"/>
              <a:buNone/>
            </a:pPr>
            <a:endParaRPr lang="it-IT" sz="3600" b="1" dirty="0">
              <a:solidFill>
                <a:schemeClr val="accent2"/>
              </a:solidFill>
            </a:endParaRPr>
          </a:p>
          <a:p>
            <a:pPr algn="ctr">
              <a:buClr>
                <a:schemeClr val="accent2"/>
              </a:buClr>
              <a:buFont typeface="Wingdings" charset="0"/>
              <a:buNone/>
            </a:pPr>
            <a:r>
              <a:rPr lang="it-IT" sz="3600" b="1" dirty="0" smtClean="0">
                <a:solidFill>
                  <a:srgbClr val="FF3300"/>
                </a:solidFill>
              </a:rPr>
              <a:t>Esercizio </a:t>
            </a:r>
            <a:r>
              <a:rPr lang="it-IT" sz="3600" b="1" dirty="0">
                <a:solidFill>
                  <a:srgbClr val="FF3300"/>
                </a:solidFill>
              </a:rPr>
              <a:t>prolungato e a basso carico con allungamento </a:t>
            </a:r>
            <a:r>
              <a:rPr lang="it-IT" sz="3600" b="1" dirty="0" smtClean="0">
                <a:solidFill>
                  <a:srgbClr val="FF3300"/>
                </a:solidFill>
              </a:rPr>
              <a:t>muscolare,</a:t>
            </a:r>
            <a:r>
              <a:rPr lang="it-IT" sz="3600" b="1" dirty="0">
                <a:solidFill>
                  <a:srgbClr val="FF3300"/>
                </a:solidFill>
              </a:rPr>
              <a:t> </a:t>
            </a:r>
            <a:r>
              <a:rPr lang="it-IT" sz="3600" b="1" dirty="0" smtClean="0">
                <a:solidFill>
                  <a:srgbClr val="FF3300"/>
                </a:solidFill>
              </a:rPr>
              <a:t>MA SENZA DIMENTICARE IL RESISTANCE TRAINING!</a:t>
            </a:r>
            <a:endParaRPr lang="it-IT" sz="3600" b="1" dirty="0">
              <a:solidFill>
                <a:srgbClr val="FF3300"/>
              </a:solidFill>
            </a:endParaRPr>
          </a:p>
          <a:p>
            <a:pPr>
              <a:buClr>
                <a:schemeClr val="accent2"/>
              </a:buClr>
              <a:buFont typeface="Wingdings" charset="0"/>
              <a:buChar char="v"/>
            </a:pPr>
            <a:endParaRPr lang="it-IT" b="1" dirty="0">
              <a:solidFill>
                <a:srgbClr val="FF3300"/>
              </a:solidFill>
            </a:endParaRPr>
          </a:p>
        </p:txBody>
      </p:sp>
    </p:spTree>
    <p:extLst>
      <p:ext uri="{BB962C8B-B14F-4D97-AF65-F5344CB8AC3E}">
        <p14:creationId xmlns:p14="http://schemas.microsoft.com/office/powerpoint/2010/main" val="33348146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4"/>
          </p:nvPr>
        </p:nvSpPr>
        <p:spPr>
          <a:xfrm>
            <a:off x="0" y="3400425"/>
            <a:ext cx="10083800" cy="2475523"/>
          </a:xfrm>
        </p:spPr>
        <p:txBody>
          <a:bodyPr/>
          <a:lstStyle/>
          <a:p>
            <a:r>
              <a:rPr lang="en-US" dirty="0"/>
              <a:t>The evidence collected and reported in this Position Statement demonstrates the substantial health benefits of resistance exercise for older adults. There is strong evidence to support the benefits of resistance exercise for countering many age-related processes of </a:t>
            </a:r>
            <a:r>
              <a:rPr lang="en-US" dirty="0" err="1"/>
              <a:t>sarcopenia</a:t>
            </a:r>
            <a:r>
              <a:rPr lang="en-US" dirty="0"/>
              <a:t>, muscle weakness, mobility loss, chronic disease, dis- ability, and even premature mortality. </a:t>
            </a:r>
            <a:endParaRPr lang="it-IT" dirty="0"/>
          </a:p>
        </p:txBody>
      </p:sp>
      <p:sp>
        <p:nvSpPr>
          <p:cNvPr id="4" name="CasellaDiTesto 3"/>
          <p:cNvSpPr txBox="1"/>
          <p:nvPr/>
        </p:nvSpPr>
        <p:spPr>
          <a:xfrm>
            <a:off x="1" y="1022675"/>
            <a:ext cx="9918699" cy="1754327"/>
          </a:xfrm>
          <a:prstGeom prst="rect">
            <a:avLst/>
          </a:prstGeom>
          <a:noFill/>
        </p:spPr>
        <p:txBody>
          <a:bodyPr wrap="square" rtlCol="0">
            <a:spAutoFit/>
          </a:bodyPr>
          <a:lstStyle/>
          <a:p>
            <a:pPr algn="ctr"/>
            <a:r>
              <a:rPr lang="en-US" dirty="0">
                <a:solidFill>
                  <a:srgbClr val="FFFFFF"/>
                </a:solidFill>
              </a:rPr>
              <a:t>Resistance Training for Older Adults: Position </a:t>
            </a:r>
          </a:p>
          <a:p>
            <a:pPr algn="ctr"/>
            <a:r>
              <a:rPr lang="en-US" dirty="0">
                <a:solidFill>
                  <a:srgbClr val="FFFFFF"/>
                </a:solidFill>
              </a:rPr>
              <a:t>Statement From the National Strength and </a:t>
            </a:r>
          </a:p>
          <a:p>
            <a:pPr algn="ctr"/>
            <a:r>
              <a:rPr lang="en-US" dirty="0">
                <a:solidFill>
                  <a:srgbClr val="FFFFFF"/>
                </a:solidFill>
              </a:rPr>
              <a:t>Conditioning Association </a:t>
            </a:r>
          </a:p>
          <a:p>
            <a:pPr algn="ctr"/>
            <a:r>
              <a:rPr lang="en-US" dirty="0" err="1">
                <a:solidFill>
                  <a:srgbClr val="FFFFFF"/>
                </a:solidFill>
              </a:rPr>
              <a:t>Maren</a:t>
            </a:r>
            <a:r>
              <a:rPr lang="en-US" dirty="0">
                <a:solidFill>
                  <a:srgbClr val="FFFFFF"/>
                </a:solidFill>
              </a:rPr>
              <a:t> S. Fragala,1 Eduardo L. Cadore,2 </a:t>
            </a:r>
            <a:r>
              <a:rPr lang="en-US" dirty="0" err="1">
                <a:solidFill>
                  <a:srgbClr val="FFFFFF"/>
                </a:solidFill>
              </a:rPr>
              <a:t>Sandor</a:t>
            </a:r>
            <a:r>
              <a:rPr lang="en-US" dirty="0">
                <a:solidFill>
                  <a:srgbClr val="FFFFFF"/>
                </a:solidFill>
              </a:rPr>
              <a:t> Dorgo,3 </a:t>
            </a:r>
            <a:r>
              <a:rPr lang="en-US" dirty="0" err="1">
                <a:solidFill>
                  <a:srgbClr val="FFFFFF"/>
                </a:solidFill>
              </a:rPr>
              <a:t>Mikel</a:t>
            </a:r>
            <a:r>
              <a:rPr lang="en-US" dirty="0">
                <a:solidFill>
                  <a:srgbClr val="FFFFFF"/>
                </a:solidFill>
              </a:rPr>
              <a:t> Izquierdo,4 William J. Kraemer,5 Mark D. Peterson,6 and Eric D. Ryan7 </a:t>
            </a:r>
          </a:p>
          <a:p>
            <a:endParaRPr lang="it-IT" dirty="0"/>
          </a:p>
        </p:txBody>
      </p:sp>
    </p:spTree>
    <p:extLst>
      <p:ext uri="{BB962C8B-B14F-4D97-AF65-F5344CB8AC3E}">
        <p14:creationId xmlns:p14="http://schemas.microsoft.com/office/powerpoint/2010/main" val="5521210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Schermata 2020-03-22 alle 15.13.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83800" cy="7395613"/>
          </a:xfrm>
          <a:prstGeom prst="rect">
            <a:avLst/>
          </a:prstGeom>
        </p:spPr>
      </p:pic>
    </p:spTree>
    <p:extLst>
      <p:ext uri="{BB962C8B-B14F-4D97-AF65-F5344CB8AC3E}">
        <p14:creationId xmlns:p14="http://schemas.microsoft.com/office/powerpoint/2010/main" val="11866526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72254" y="0"/>
            <a:ext cx="8574731" cy="538609"/>
          </a:xfrm>
        </p:spPr>
        <p:txBody>
          <a:bodyPr/>
          <a:lstStyle/>
          <a:p>
            <a:pPr algn="ctr"/>
            <a:r>
              <a:rPr lang="it-IT" b="1" dirty="0">
                <a:solidFill>
                  <a:srgbClr val="FF3300"/>
                </a:solidFill>
              </a:rPr>
              <a:t>Raccomandazioni</a:t>
            </a:r>
          </a:p>
        </p:txBody>
      </p:sp>
      <p:sp>
        <p:nvSpPr>
          <p:cNvPr id="46083" name="Rectangle 3"/>
          <p:cNvSpPr>
            <a:spLocks noGrp="1" noChangeArrowheads="1"/>
          </p:cNvSpPr>
          <p:nvPr>
            <p:ph type="body" idx="4294967295"/>
          </p:nvPr>
        </p:nvSpPr>
        <p:spPr>
          <a:xfrm>
            <a:off x="420159" y="684509"/>
            <a:ext cx="9243483" cy="6878341"/>
          </a:xfrm>
          <a:prstGeom prst="rect">
            <a:avLst/>
          </a:prstGeom>
        </p:spPr>
        <p:txBody>
          <a:bodyPr lIns="100831" tIns="50415" rIns="100831" bIns="50415"/>
          <a:lstStyle/>
          <a:p>
            <a:pPr>
              <a:lnSpc>
                <a:spcPct val="90000"/>
              </a:lnSpc>
            </a:pPr>
            <a:r>
              <a:rPr lang="it-IT" sz="3100" dirty="0">
                <a:solidFill>
                  <a:srgbClr val="FFFFFF"/>
                </a:solidFill>
              </a:rPr>
              <a:t>E</a:t>
            </a:r>
            <a:r>
              <a:rPr lang="ja-JP" altLang="it-IT" sz="3100" dirty="0">
                <a:solidFill>
                  <a:srgbClr val="FFFFFF"/>
                </a:solidFill>
                <a:latin typeface="Arial"/>
              </a:rPr>
              <a:t>’</a:t>
            </a:r>
            <a:r>
              <a:rPr lang="it-IT" sz="3100" dirty="0">
                <a:solidFill>
                  <a:srgbClr val="FFFFFF"/>
                </a:solidFill>
              </a:rPr>
              <a:t> necessario avere un programma di attività chiaro, periodicamente aggiornato</a:t>
            </a:r>
          </a:p>
          <a:p>
            <a:pPr>
              <a:lnSpc>
                <a:spcPct val="90000"/>
              </a:lnSpc>
            </a:pPr>
            <a:r>
              <a:rPr lang="it-IT" sz="3100" dirty="0">
                <a:solidFill>
                  <a:srgbClr val="FFFFFF"/>
                </a:solidFill>
              </a:rPr>
              <a:t>E</a:t>
            </a:r>
            <a:r>
              <a:rPr lang="ja-JP" altLang="it-IT" sz="3100" dirty="0">
                <a:solidFill>
                  <a:srgbClr val="FFFFFF"/>
                </a:solidFill>
                <a:latin typeface="Arial"/>
              </a:rPr>
              <a:t>’</a:t>
            </a:r>
            <a:r>
              <a:rPr lang="it-IT" sz="3100" dirty="0">
                <a:solidFill>
                  <a:srgbClr val="FFFFFF"/>
                </a:solidFill>
              </a:rPr>
              <a:t> necessario tenere un diario </a:t>
            </a:r>
            <a:r>
              <a:rPr lang="it-IT" sz="3100" dirty="0" err="1">
                <a:solidFill>
                  <a:srgbClr val="FFFFFF"/>
                </a:solidFill>
              </a:rPr>
              <a:t>dell</a:t>
            </a:r>
            <a:r>
              <a:rPr lang="ja-JP" altLang="it-IT" sz="3100" dirty="0">
                <a:solidFill>
                  <a:srgbClr val="FFFFFF"/>
                </a:solidFill>
                <a:latin typeface="Arial"/>
              </a:rPr>
              <a:t>’</a:t>
            </a:r>
            <a:r>
              <a:rPr lang="it-IT" sz="3100" dirty="0">
                <a:solidFill>
                  <a:srgbClr val="FFFFFF"/>
                </a:solidFill>
              </a:rPr>
              <a:t>attività fisica</a:t>
            </a:r>
          </a:p>
          <a:p>
            <a:pPr>
              <a:lnSpc>
                <a:spcPct val="90000"/>
              </a:lnSpc>
            </a:pPr>
            <a:r>
              <a:rPr lang="it-IT" sz="3100" dirty="0">
                <a:solidFill>
                  <a:srgbClr val="FFFFFF"/>
                </a:solidFill>
              </a:rPr>
              <a:t>Il vestiario deve essere adeguato, evitando di coprirsi troppo poco o troppo</a:t>
            </a:r>
          </a:p>
          <a:p>
            <a:pPr>
              <a:lnSpc>
                <a:spcPct val="90000"/>
              </a:lnSpc>
            </a:pPr>
            <a:r>
              <a:rPr lang="it-IT" sz="3100" dirty="0">
                <a:solidFill>
                  <a:srgbClr val="FFFFFF"/>
                </a:solidFill>
              </a:rPr>
              <a:t>Iniziare la seduta rispettando le fasi di riscaldamento, allenamento e recupero</a:t>
            </a:r>
          </a:p>
          <a:p>
            <a:pPr>
              <a:lnSpc>
                <a:spcPct val="90000"/>
              </a:lnSpc>
            </a:pPr>
            <a:r>
              <a:rPr lang="it-IT" sz="3100" dirty="0">
                <a:solidFill>
                  <a:srgbClr val="FFFFFF"/>
                </a:solidFill>
              </a:rPr>
              <a:t>Dopo indisposizione o infortunio la ripresa deve essere graduale</a:t>
            </a:r>
          </a:p>
          <a:p>
            <a:pPr>
              <a:lnSpc>
                <a:spcPct val="90000"/>
              </a:lnSpc>
            </a:pPr>
            <a:r>
              <a:rPr lang="it-IT" sz="3100" dirty="0">
                <a:solidFill>
                  <a:srgbClr val="FFFFFF"/>
                </a:solidFill>
              </a:rPr>
              <a:t>Non fare AF in caso di indisposizione</a:t>
            </a:r>
          </a:p>
          <a:p>
            <a:pPr>
              <a:lnSpc>
                <a:spcPct val="90000"/>
              </a:lnSpc>
            </a:pPr>
            <a:r>
              <a:rPr lang="it-IT" sz="3100" dirty="0">
                <a:solidFill>
                  <a:srgbClr val="FFFFFF"/>
                </a:solidFill>
              </a:rPr>
              <a:t>Non sottovalutare i segni di sovraccarico </a:t>
            </a:r>
            <a:r>
              <a:rPr lang="it-IT" sz="3100" dirty="0" err="1">
                <a:solidFill>
                  <a:srgbClr val="FFFFFF"/>
                </a:solidFill>
              </a:rPr>
              <a:t>dell</a:t>
            </a:r>
            <a:r>
              <a:rPr lang="ja-JP" altLang="it-IT" sz="3100" dirty="0">
                <a:solidFill>
                  <a:srgbClr val="FFFFFF"/>
                </a:solidFill>
                <a:latin typeface="Arial"/>
              </a:rPr>
              <a:t>’</a:t>
            </a:r>
            <a:r>
              <a:rPr lang="it-IT" sz="3100" dirty="0">
                <a:solidFill>
                  <a:srgbClr val="FFFFFF"/>
                </a:solidFill>
              </a:rPr>
              <a:t>apparato muscolo-scheletrico, per evitare noiosi infortuni</a:t>
            </a:r>
          </a:p>
          <a:p>
            <a:pPr>
              <a:lnSpc>
                <a:spcPct val="90000"/>
              </a:lnSpc>
            </a:pPr>
            <a:r>
              <a:rPr lang="it-IT" sz="3100" dirty="0">
                <a:solidFill>
                  <a:srgbClr val="FFFFFF"/>
                </a:solidFill>
              </a:rPr>
              <a:t>E</a:t>
            </a:r>
            <a:r>
              <a:rPr lang="ja-JP" altLang="it-IT" sz="3100" dirty="0">
                <a:solidFill>
                  <a:srgbClr val="FFFFFF"/>
                </a:solidFill>
                <a:latin typeface="Arial"/>
              </a:rPr>
              <a:t>’</a:t>
            </a:r>
            <a:r>
              <a:rPr lang="it-IT" sz="3100" dirty="0">
                <a:solidFill>
                  <a:srgbClr val="FFFFFF"/>
                </a:solidFill>
              </a:rPr>
              <a:t> necessario divertirsi</a:t>
            </a:r>
          </a:p>
          <a:p>
            <a:pPr>
              <a:lnSpc>
                <a:spcPct val="90000"/>
              </a:lnSpc>
            </a:pPr>
            <a:endParaRPr lang="it-IT" sz="3100" dirty="0">
              <a:solidFill>
                <a:srgbClr val="FFFFFF"/>
              </a:solidFill>
            </a:endParaRPr>
          </a:p>
        </p:txBody>
      </p:sp>
    </p:spTree>
    <p:extLst>
      <p:ext uri="{BB962C8B-B14F-4D97-AF65-F5344CB8AC3E}">
        <p14:creationId xmlns:p14="http://schemas.microsoft.com/office/powerpoint/2010/main" val="22186775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6083"/>
                                        </p:tgtEl>
                                        <p:attrNameLst>
                                          <p:attrName>style.visibility</p:attrName>
                                        </p:attrNameLst>
                                      </p:cBhvr>
                                      <p:to>
                                        <p:strVal val="visible"/>
                                      </p:to>
                                    </p:set>
                                    <p:anim calcmode="lin" valueType="num">
                                      <p:cBhvr additive="base">
                                        <p:cTn id="7" dur="500" fill="hold"/>
                                        <p:tgtEl>
                                          <p:spTgt spid="46083"/>
                                        </p:tgtEl>
                                        <p:attrNameLst>
                                          <p:attrName>ppt_x</p:attrName>
                                        </p:attrNameLst>
                                      </p:cBhvr>
                                      <p:tavLst>
                                        <p:tav tm="0">
                                          <p:val>
                                            <p:strVal val="0-#ppt_w/2"/>
                                          </p:val>
                                        </p:tav>
                                        <p:tav tm="100000">
                                          <p:val>
                                            <p:strVal val="#ppt_x"/>
                                          </p:val>
                                        </p:tav>
                                      </p:tavLst>
                                    </p:anim>
                                    <p:anim calcmode="lin" valueType="num">
                                      <p:cBhvr additive="base">
                                        <p:cTn id="8" dur="500" fill="hold"/>
                                        <p:tgtEl>
                                          <p:spTgt spid="460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7" name="Rectangle 3"/>
          <p:cNvSpPr>
            <a:spLocks noGrp="1" noChangeArrowheads="1"/>
          </p:cNvSpPr>
          <p:nvPr>
            <p:ph type="body" idx="4294967295"/>
          </p:nvPr>
        </p:nvSpPr>
        <p:spPr>
          <a:xfrm>
            <a:off x="-13386" y="733425"/>
            <a:ext cx="10083800" cy="7275742"/>
          </a:xfrm>
          <a:prstGeom prst="rect">
            <a:avLst/>
          </a:prstGeom>
        </p:spPr>
        <p:txBody>
          <a:bodyPr lIns="100831" tIns="50415" rIns="100831" bIns="50415"/>
          <a:lstStyle/>
          <a:p>
            <a:r>
              <a:rPr lang="it-IT" sz="3100" dirty="0">
                <a:solidFill>
                  <a:srgbClr val="FFFFFF"/>
                </a:solidFill>
              </a:rPr>
              <a:t>Privilegiare l</a:t>
            </a:r>
            <a:r>
              <a:rPr lang="ja-JP" altLang="it-IT" sz="3100" dirty="0">
                <a:solidFill>
                  <a:srgbClr val="FFFFFF"/>
                </a:solidFill>
                <a:latin typeface="Arial"/>
              </a:rPr>
              <a:t>’</a:t>
            </a:r>
            <a:r>
              <a:rPr lang="it-IT" sz="3100" dirty="0">
                <a:solidFill>
                  <a:srgbClr val="FFFFFF"/>
                </a:solidFill>
              </a:rPr>
              <a:t>AF in ore meno fredde in inverno e meno calde in estate</a:t>
            </a:r>
          </a:p>
          <a:p>
            <a:r>
              <a:rPr lang="it-IT" sz="3100" dirty="0">
                <a:solidFill>
                  <a:srgbClr val="FFFFFF"/>
                </a:solidFill>
              </a:rPr>
              <a:t>Non  praticare AF a stomaco pieno, ma almeno 3 ore dopo i pasti</a:t>
            </a:r>
          </a:p>
          <a:p>
            <a:r>
              <a:rPr lang="it-IT" sz="3100" dirty="0">
                <a:solidFill>
                  <a:srgbClr val="FFFFFF"/>
                </a:solidFill>
              </a:rPr>
              <a:t>Preferire attività aerobiche (ciclismo, marcia o nuoto)</a:t>
            </a:r>
          </a:p>
          <a:p>
            <a:r>
              <a:rPr lang="it-IT" sz="3100" dirty="0">
                <a:solidFill>
                  <a:srgbClr val="FFFFFF"/>
                </a:solidFill>
              </a:rPr>
              <a:t>Mantenere un buon livello di AF tutto l</a:t>
            </a:r>
            <a:r>
              <a:rPr lang="ja-JP" altLang="it-IT" sz="3100" dirty="0">
                <a:solidFill>
                  <a:srgbClr val="FFFFFF"/>
                </a:solidFill>
                <a:latin typeface="Arial"/>
              </a:rPr>
              <a:t>’</a:t>
            </a:r>
            <a:r>
              <a:rPr lang="it-IT" sz="3100" dirty="0">
                <a:solidFill>
                  <a:srgbClr val="FFFFFF"/>
                </a:solidFill>
              </a:rPr>
              <a:t>anno con almeno 2-3 sedute a settimana</a:t>
            </a:r>
          </a:p>
          <a:p>
            <a:r>
              <a:rPr lang="it-IT" sz="3100" dirty="0">
                <a:solidFill>
                  <a:srgbClr val="FFFFFF"/>
                </a:solidFill>
              </a:rPr>
              <a:t>Se si accusa affanno o dolore toracico o vertigine durante sforzo, fermarsi e parlarne con il medico</a:t>
            </a:r>
          </a:p>
          <a:p>
            <a:r>
              <a:rPr lang="it-IT" sz="3100" dirty="0">
                <a:solidFill>
                  <a:srgbClr val="FFFFFF"/>
                </a:solidFill>
              </a:rPr>
              <a:t>Non interrompere mai uno sforzo bruscamente</a:t>
            </a:r>
          </a:p>
          <a:p>
            <a:r>
              <a:rPr lang="it-IT" sz="3100" dirty="0">
                <a:solidFill>
                  <a:srgbClr val="FFFFFF"/>
                </a:solidFill>
              </a:rPr>
              <a:t>Ricostituire le scorte idriche bevendo liquidi non ghiacciati, né contenenti gas</a:t>
            </a:r>
          </a:p>
          <a:p>
            <a:r>
              <a:rPr lang="it-IT" sz="3100" dirty="0">
                <a:solidFill>
                  <a:srgbClr val="FFFFFF"/>
                </a:solidFill>
              </a:rPr>
              <a:t>Portarsi abiti asciutti in caso di lunghi percorsi</a:t>
            </a:r>
          </a:p>
          <a:p>
            <a:endParaRPr lang="it-IT" sz="3100" dirty="0"/>
          </a:p>
          <a:p>
            <a:endParaRPr lang="it-IT" sz="3100" dirty="0"/>
          </a:p>
        </p:txBody>
      </p:sp>
    </p:spTree>
    <p:extLst>
      <p:ext uri="{BB962C8B-B14F-4D97-AF65-F5344CB8AC3E}">
        <p14:creationId xmlns:p14="http://schemas.microsoft.com/office/powerpoint/2010/main" val="16459880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7107"/>
                                        </p:tgtEl>
                                        <p:attrNameLst>
                                          <p:attrName>style.visibility</p:attrName>
                                        </p:attrNameLst>
                                      </p:cBhvr>
                                      <p:to>
                                        <p:strVal val="visible"/>
                                      </p:to>
                                    </p:set>
                                    <p:anim calcmode="lin" valueType="num">
                                      <p:cBhvr additive="base">
                                        <p:cTn id="7" dur="500" fill="hold"/>
                                        <p:tgtEl>
                                          <p:spTgt spid="47107"/>
                                        </p:tgtEl>
                                        <p:attrNameLst>
                                          <p:attrName>ppt_x</p:attrName>
                                        </p:attrNameLst>
                                      </p:cBhvr>
                                      <p:tavLst>
                                        <p:tav tm="0">
                                          <p:val>
                                            <p:strVal val="0-#ppt_w/2"/>
                                          </p:val>
                                        </p:tav>
                                        <p:tav tm="100000">
                                          <p:val>
                                            <p:strVal val="#ppt_x"/>
                                          </p:val>
                                        </p:tav>
                                      </p:tavLst>
                                    </p:anim>
                                    <p:anim calcmode="lin" valueType="num">
                                      <p:cBhvr additive="base">
                                        <p:cTn id="8" dur="500" fill="hold"/>
                                        <p:tgtEl>
                                          <p:spTgt spid="471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833314" y="-665251"/>
            <a:ext cx="8571230" cy="538609"/>
          </a:xfrm>
        </p:spPr>
        <p:txBody>
          <a:bodyPr/>
          <a:lstStyle/>
          <a:p>
            <a:endParaRPr lang="it-IT" b="1">
              <a:solidFill>
                <a:srgbClr val="66FFFF"/>
              </a:solidFill>
            </a:endParaRPr>
          </a:p>
        </p:txBody>
      </p:sp>
      <p:sp>
        <p:nvSpPr>
          <p:cNvPr id="48131" name="Rectangle 3"/>
          <p:cNvSpPr>
            <a:spLocks noGrp="1" noChangeArrowheads="1"/>
          </p:cNvSpPr>
          <p:nvPr>
            <p:ph type="body" idx="4294967295"/>
          </p:nvPr>
        </p:nvSpPr>
        <p:spPr>
          <a:xfrm>
            <a:off x="754535" y="287108"/>
            <a:ext cx="8571230" cy="7275742"/>
          </a:xfrm>
          <a:prstGeom prst="rect">
            <a:avLst/>
          </a:prstGeom>
        </p:spPr>
        <p:txBody>
          <a:bodyPr lIns="100831" tIns="50415" rIns="100831" bIns="50415"/>
          <a:lstStyle/>
          <a:p>
            <a:r>
              <a:rPr lang="it-IT" sz="4000" dirty="0">
                <a:solidFill>
                  <a:srgbClr val="FFFFFF"/>
                </a:solidFill>
              </a:rPr>
              <a:t>Non bere alcolici prima o subito dopo uno sforzo</a:t>
            </a:r>
          </a:p>
          <a:p>
            <a:r>
              <a:rPr lang="it-IT" sz="4000" dirty="0">
                <a:solidFill>
                  <a:srgbClr val="FFFFFF"/>
                </a:solidFill>
              </a:rPr>
              <a:t>E</a:t>
            </a:r>
            <a:r>
              <a:rPr lang="ja-JP" altLang="it-IT" sz="4000" dirty="0">
                <a:solidFill>
                  <a:srgbClr val="FFFFFF"/>
                </a:solidFill>
                <a:latin typeface="Arial"/>
              </a:rPr>
              <a:t>’</a:t>
            </a:r>
            <a:r>
              <a:rPr lang="it-IT" sz="4000" dirty="0">
                <a:solidFill>
                  <a:srgbClr val="FFFFFF"/>
                </a:solidFill>
              </a:rPr>
              <a:t> preferibile evitare di avventurarsi da soli in luoghi poco frequentati: meglio essere in compagnia</a:t>
            </a:r>
          </a:p>
          <a:p>
            <a:r>
              <a:rPr lang="it-IT" sz="4000" dirty="0">
                <a:solidFill>
                  <a:srgbClr val="FFFFFF"/>
                </a:solidFill>
              </a:rPr>
              <a:t>Ricordare che l</a:t>
            </a:r>
            <a:r>
              <a:rPr lang="ja-JP" altLang="it-IT" sz="4000" dirty="0">
                <a:solidFill>
                  <a:srgbClr val="FFFFFF"/>
                </a:solidFill>
                <a:latin typeface="Arial"/>
              </a:rPr>
              <a:t>’</a:t>
            </a:r>
            <a:r>
              <a:rPr lang="it-IT" sz="4000" dirty="0">
                <a:solidFill>
                  <a:srgbClr val="FFFFFF"/>
                </a:solidFill>
              </a:rPr>
              <a:t>AF è divertimento e occasione di svago, non è un lavoro</a:t>
            </a:r>
          </a:p>
          <a:p>
            <a:r>
              <a:rPr lang="it-IT" sz="4000" dirty="0">
                <a:solidFill>
                  <a:srgbClr val="FFFFFF"/>
                </a:solidFill>
              </a:rPr>
              <a:t>Guardarsi </a:t>
            </a:r>
            <a:r>
              <a:rPr lang="it-IT" sz="4000" dirty="0" err="1">
                <a:solidFill>
                  <a:srgbClr val="FFFFFF"/>
                </a:solidFill>
              </a:rPr>
              <a:t>dall</a:t>
            </a:r>
            <a:r>
              <a:rPr lang="ja-JP" altLang="it-IT" sz="4000" dirty="0">
                <a:solidFill>
                  <a:srgbClr val="FFFFFF"/>
                </a:solidFill>
                <a:latin typeface="Arial"/>
              </a:rPr>
              <a:t>’</a:t>
            </a:r>
            <a:r>
              <a:rPr lang="it-IT" sz="4000" dirty="0">
                <a:solidFill>
                  <a:srgbClr val="FFFFFF"/>
                </a:solidFill>
              </a:rPr>
              <a:t>eccessiva competitività con gli amici: non si deve dimostrare niente a nessuno</a:t>
            </a:r>
          </a:p>
          <a:p>
            <a:r>
              <a:rPr lang="it-IT" sz="4000" dirty="0">
                <a:solidFill>
                  <a:srgbClr val="FFFFFF"/>
                </a:solidFill>
              </a:rPr>
              <a:t>Portare con sé il telefono cellulare</a:t>
            </a:r>
          </a:p>
        </p:txBody>
      </p:sp>
    </p:spTree>
    <p:extLst>
      <p:ext uri="{BB962C8B-B14F-4D97-AF65-F5344CB8AC3E}">
        <p14:creationId xmlns:p14="http://schemas.microsoft.com/office/powerpoint/2010/main" val="10780260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8131"/>
                                        </p:tgtEl>
                                        <p:attrNameLst>
                                          <p:attrName>style.visibility</p:attrName>
                                        </p:attrNameLst>
                                      </p:cBhvr>
                                      <p:to>
                                        <p:strVal val="visible"/>
                                      </p:to>
                                    </p:set>
                                    <p:anim calcmode="lin" valueType="num">
                                      <p:cBhvr additive="base">
                                        <p:cTn id="7" dur="500" fill="hold"/>
                                        <p:tgtEl>
                                          <p:spTgt spid="48131"/>
                                        </p:tgtEl>
                                        <p:attrNameLst>
                                          <p:attrName>ppt_x</p:attrName>
                                        </p:attrNameLst>
                                      </p:cBhvr>
                                      <p:tavLst>
                                        <p:tav tm="0">
                                          <p:val>
                                            <p:strVal val="0-#ppt_w/2"/>
                                          </p:val>
                                        </p:tav>
                                        <p:tav tm="100000">
                                          <p:val>
                                            <p:strVal val="#ppt_x"/>
                                          </p:val>
                                        </p:tav>
                                      </p:tavLst>
                                    </p:anim>
                                    <p:anim calcmode="lin" valueType="num">
                                      <p:cBhvr additive="base">
                                        <p:cTn id="8" dur="500" fill="hold"/>
                                        <p:tgtEl>
                                          <p:spTgt spid="481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756285" y="458673"/>
            <a:ext cx="8571230" cy="400110"/>
          </a:xfrm>
        </p:spPr>
        <p:txBody>
          <a:bodyPr/>
          <a:lstStyle/>
          <a:p>
            <a:r>
              <a:rPr lang="it-IT"/>
              <a:t>Camminare - perchè</a:t>
            </a:r>
          </a:p>
        </p:txBody>
      </p:sp>
      <p:sp>
        <p:nvSpPr>
          <p:cNvPr id="30723" name="Rectangle 3"/>
          <p:cNvSpPr>
            <a:spLocks noGrp="1" noChangeArrowheads="1"/>
          </p:cNvSpPr>
          <p:nvPr>
            <p:ph type="body" sz="half" idx="1"/>
          </p:nvPr>
        </p:nvSpPr>
        <p:spPr>
          <a:xfrm>
            <a:off x="504191" y="2184823"/>
            <a:ext cx="4450177" cy="3339376"/>
          </a:xfrm>
        </p:spPr>
        <p:txBody>
          <a:bodyPr/>
          <a:lstStyle/>
          <a:p>
            <a:pPr>
              <a:buFont typeface="Wingdings" charset="0"/>
              <a:buNone/>
            </a:pPr>
            <a:r>
              <a:rPr lang="it-IT" b="1">
                <a:solidFill>
                  <a:srgbClr val="FF3300"/>
                </a:solidFill>
              </a:rPr>
              <a:t>Camminare rende</a:t>
            </a:r>
            <a:endParaRPr lang="it-IT" b="1"/>
          </a:p>
          <a:p>
            <a:pPr>
              <a:buClr>
                <a:schemeClr val="tx1"/>
              </a:buClr>
              <a:buFontTx/>
              <a:buChar char="o"/>
            </a:pPr>
            <a:r>
              <a:rPr lang="it-IT" b="1"/>
              <a:t>Più forti</a:t>
            </a:r>
          </a:p>
          <a:p>
            <a:pPr>
              <a:buClr>
                <a:schemeClr val="tx1"/>
              </a:buClr>
              <a:buFontTx/>
              <a:buChar char="o"/>
            </a:pPr>
            <a:r>
              <a:rPr lang="it-IT" b="1"/>
              <a:t>Più magri</a:t>
            </a:r>
          </a:p>
          <a:p>
            <a:pPr>
              <a:buClr>
                <a:schemeClr val="tx1"/>
              </a:buClr>
              <a:buFontTx/>
              <a:buChar char="o"/>
            </a:pPr>
            <a:r>
              <a:rPr lang="it-IT" b="1"/>
              <a:t>Più calmi</a:t>
            </a:r>
          </a:p>
          <a:p>
            <a:pPr>
              <a:buClr>
                <a:schemeClr val="tx1"/>
              </a:buClr>
              <a:buFontTx/>
              <a:buChar char="o"/>
            </a:pPr>
            <a:r>
              <a:rPr lang="it-IT" b="1"/>
              <a:t>Più felici</a:t>
            </a:r>
          </a:p>
          <a:p>
            <a:pPr>
              <a:buClr>
                <a:schemeClr val="tx1"/>
              </a:buClr>
              <a:buFontTx/>
              <a:buChar char="o"/>
            </a:pPr>
            <a:r>
              <a:rPr lang="it-IT" b="1"/>
              <a:t>Più giovani</a:t>
            </a:r>
          </a:p>
          <a:p>
            <a:pPr>
              <a:buClr>
                <a:schemeClr val="tx1"/>
              </a:buClr>
              <a:buFontTx/>
              <a:buChar char="o"/>
            </a:pPr>
            <a:r>
              <a:rPr lang="it-IT" b="1"/>
              <a:t>Più sani</a:t>
            </a:r>
          </a:p>
        </p:txBody>
      </p:sp>
      <p:sp>
        <p:nvSpPr>
          <p:cNvPr id="30724" name="Rectangle 4"/>
          <p:cNvSpPr>
            <a:spLocks noGrp="1" noChangeArrowheads="1"/>
          </p:cNvSpPr>
          <p:nvPr>
            <p:ph type="body" sz="half" idx="2"/>
          </p:nvPr>
        </p:nvSpPr>
        <p:spPr>
          <a:xfrm>
            <a:off x="5129434" y="2184823"/>
            <a:ext cx="4450177" cy="4293483"/>
          </a:xfrm>
        </p:spPr>
        <p:txBody>
          <a:bodyPr/>
          <a:lstStyle/>
          <a:p>
            <a:pPr>
              <a:buFont typeface="Wingdings" charset="0"/>
              <a:buNone/>
            </a:pPr>
            <a:r>
              <a:rPr lang="it-IT" b="1">
                <a:solidFill>
                  <a:srgbClr val="FF3300"/>
                </a:solidFill>
              </a:rPr>
              <a:t>Camminare allontana</a:t>
            </a:r>
            <a:endParaRPr lang="it-IT" b="1"/>
          </a:p>
          <a:p>
            <a:pPr>
              <a:buClr>
                <a:schemeClr val="tx1"/>
              </a:buClr>
              <a:buFontTx/>
              <a:buChar char="o"/>
            </a:pPr>
            <a:r>
              <a:rPr lang="it-IT" b="1"/>
              <a:t>Stress</a:t>
            </a:r>
          </a:p>
          <a:p>
            <a:pPr>
              <a:buClr>
                <a:schemeClr val="tx1"/>
              </a:buClr>
              <a:buFontTx/>
              <a:buChar char="o"/>
            </a:pPr>
            <a:r>
              <a:rPr lang="it-IT" b="1"/>
              <a:t>Ansia</a:t>
            </a:r>
          </a:p>
          <a:p>
            <a:pPr>
              <a:buClr>
                <a:schemeClr val="tx1"/>
              </a:buClr>
              <a:buFontTx/>
              <a:buChar char="o"/>
            </a:pPr>
            <a:r>
              <a:rPr lang="it-IT" b="1"/>
              <a:t>Nervosismo</a:t>
            </a:r>
          </a:p>
          <a:p>
            <a:pPr>
              <a:buClr>
                <a:schemeClr val="tx1"/>
              </a:buClr>
              <a:buFontTx/>
              <a:buChar char="o"/>
            </a:pPr>
            <a:r>
              <a:rPr lang="it-IT" b="1"/>
              <a:t>Preoccupazioni</a:t>
            </a:r>
          </a:p>
          <a:p>
            <a:pPr>
              <a:buClr>
                <a:schemeClr val="tx1"/>
              </a:buClr>
              <a:buFontTx/>
              <a:buChar char="o"/>
            </a:pPr>
            <a:r>
              <a:rPr lang="it-IT" b="1"/>
              <a:t>Malattie</a:t>
            </a:r>
          </a:p>
          <a:p>
            <a:pPr>
              <a:buClr>
                <a:schemeClr val="tx1"/>
              </a:buClr>
              <a:buFontTx/>
              <a:buChar char="o"/>
            </a:pPr>
            <a:r>
              <a:rPr lang="it-IT" b="1"/>
              <a:t>Sovrappeso</a:t>
            </a:r>
          </a:p>
          <a:p>
            <a:pPr>
              <a:buClr>
                <a:schemeClr val="tx1"/>
              </a:buClr>
              <a:buFontTx/>
              <a:buChar char="o"/>
            </a:pPr>
            <a:r>
              <a:rPr lang="it-IT" b="1"/>
              <a:t>Noia</a:t>
            </a:r>
          </a:p>
          <a:p>
            <a:endParaRPr lang="it-IT"/>
          </a:p>
        </p:txBody>
      </p:sp>
      <p:sp>
        <p:nvSpPr>
          <p:cNvPr id="30725" name="Text Box 5"/>
          <p:cNvSpPr txBox="1">
            <a:spLocks noChangeArrowheads="1"/>
          </p:cNvSpPr>
          <p:nvPr/>
        </p:nvSpPr>
        <p:spPr bwMode="auto">
          <a:xfrm>
            <a:off x="2081535" y="1421536"/>
            <a:ext cx="6136062" cy="50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0831" tIns="50415" rIns="100831" bIns="50415">
            <a:spAutoFit/>
          </a:bodyPr>
          <a:lstStyle/>
          <a:p>
            <a:endParaRPr lang="it-IT" sz="2600">
              <a:latin typeface="Times New Roman" charset="0"/>
            </a:endParaRPr>
          </a:p>
        </p:txBody>
      </p:sp>
      <p:sp>
        <p:nvSpPr>
          <p:cNvPr id="30726" name="Text Box 6"/>
          <p:cNvSpPr txBox="1">
            <a:spLocks noChangeArrowheads="1"/>
          </p:cNvSpPr>
          <p:nvPr/>
        </p:nvSpPr>
        <p:spPr bwMode="auto">
          <a:xfrm>
            <a:off x="3669383" y="1444295"/>
            <a:ext cx="2309570" cy="578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831" tIns="50415" rIns="100831" bIns="50415">
            <a:spAutoFit/>
          </a:bodyPr>
          <a:lstStyle/>
          <a:p>
            <a:r>
              <a:rPr lang="it-IT" sz="3100" b="1" u="sng">
                <a:latin typeface="Times New Roman" charset="0"/>
              </a:rPr>
              <a:t>VANTAGGI</a:t>
            </a:r>
          </a:p>
        </p:txBody>
      </p:sp>
    </p:spTree>
    <p:extLst>
      <p:ext uri="{BB962C8B-B14F-4D97-AF65-F5344CB8AC3E}">
        <p14:creationId xmlns:p14="http://schemas.microsoft.com/office/powerpoint/2010/main" val="10245133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910343" y="462174"/>
            <a:ext cx="8263114" cy="400110"/>
          </a:xfrm>
        </p:spPr>
        <p:txBody>
          <a:bodyPr/>
          <a:lstStyle/>
          <a:p>
            <a:r>
              <a:rPr lang="it-IT"/>
              <a:t>Camminare - perchè</a:t>
            </a:r>
          </a:p>
        </p:txBody>
      </p:sp>
      <p:sp>
        <p:nvSpPr>
          <p:cNvPr id="31747" name="Rectangle 3"/>
          <p:cNvSpPr>
            <a:spLocks noGrp="1" noChangeArrowheads="1"/>
          </p:cNvSpPr>
          <p:nvPr>
            <p:ph type="body" sz="half" idx="1"/>
          </p:nvPr>
        </p:nvSpPr>
        <p:spPr>
          <a:xfrm>
            <a:off x="197825" y="2184823"/>
            <a:ext cx="3891716" cy="3214213"/>
          </a:xfrm>
        </p:spPr>
        <p:txBody>
          <a:bodyPr/>
          <a:lstStyle/>
          <a:p>
            <a:pPr>
              <a:lnSpc>
                <a:spcPct val="80000"/>
              </a:lnSpc>
              <a:buFont typeface="Wingdings" charset="0"/>
              <a:buNone/>
            </a:pPr>
            <a:r>
              <a:rPr lang="it-IT" sz="2600" b="1">
                <a:solidFill>
                  <a:srgbClr val="FF3300"/>
                </a:solidFill>
              </a:rPr>
              <a:t>Contatto con la natura</a:t>
            </a:r>
          </a:p>
          <a:p>
            <a:pPr>
              <a:lnSpc>
                <a:spcPct val="80000"/>
              </a:lnSpc>
              <a:buClr>
                <a:srgbClr val="FF3300"/>
              </a:buClr>
              <a:buFontTx/>
              <a:buChar char="o"/>
            </a:pPr>
            <a:r>
              <a:rPr lang="it-IT" sz="2600" b="1"/>
              <a:t>Luoghi diversi</a:t>
            </a:r>
          </a:p>
          <a:p>
            <a:pPr>
              <a:lnSpc>
                <a:spcPct val="80000"/>
              </a:lnSpc>
              <a:buClr>
                <a:srgbClr val="FF3300"/>
              </a:buClr>
              <a:buFontTx/>
              <a:buChar char="o"/>
            </a:pPr>
            <a:r>
              <a:rPr lang="it-IT" sz="2600" b="1"/>
              <a:t>Alberi</a:t>
            </a:r>
          </a:p>
          <a:p>
            <a:pPr>
              <a:lnSpc>
                <a:spcPct val="80000"/>
              </a:lnSpc>
              <a:buClr>
                <a:srgbClr val="FF3300"/>
              </a:buClr>
              <a:buFontTx/>
              <a:buChar char="o"/>
            </a:pPr>
            <a:r>
              <a:rPr lang="it-IT" sz="2600" b="1"/>
              <a:t>Nuvole </a:t>
            </a:r>
          </a:p>
          <a:p>
            <a:pPr>
              <a:lnSpc>
                <a:spcPct val="80000"/>
              </a:lnSpc>
              <a:buClr>
                <a:srgbClr val="FF3300"/>
              </a:buClr>
              <a:buFontTx/>
              <a:buChar char="o"/>
            </a:pPr>
            <a:r>
              <a:rPr lang="it-IT" sz="2600" b="1"/>
              <a:t>Alba</a:t>
            </a:r>
          </a:p>
          <a:p>
            <a:pPr>
              <a:lnSpc>
                <a:spcPct val="80000"/>
              </a:lnSpc>
              <a:buClr>
                <a:srgbClr val="FF3300"/>
              </a:buClr>
              <a:buFontTx/>
              <a:buChar char="o"/>
            </a:pPr>
            <a:r>
              <a:rPr lang="it-IT" sz="2600" b="1"/>
              <a:t>Gente</a:t>
            </a:r>
          </a:p>
          <a:p>
            <a:pPr>
              <a:lnSpc>
                <a:spcPct val="80000"/>
              </a:lnSpc>
              <a:buClr>
                <a:srgbClr val="FF3300"/>
              </a:buClr>
              <a:buFontTx/>
              <a:buChar char="o"/>
            </a:pPr>
            <a:r>
              <a:rPr lang="it-IT" sz="2600" b="1"/>
              <a:t>Stelle</a:t>
            </a:r>
          </a:p>
          <a:p>
            <a:pPr>
              <a:lnSpc>
                <a:spcPct val="80000"/>
              </a:lnSpc>
              <a:buClr>
                <a:srgbClr val="FF3300"/>
              </a:buClr>
              <a:buFontTx/>
              <a:buChar char="o"/>
            </a:pPr>
            <a:r>
              <a:rPr lang="it-IT" sz="2600" b="1"/>
              <a:t>Fiori</a:t>
            </a:r>
          </a:p>
          <a:p>
            <a:pPr>
              <a:lnSpc>
                <a:spcPct val="80000"/>
              </a:lnSpc>
              <a:buClr>
                <a:srgbClr val="FF3300"/>
              </a:buClr>
              <a:buFontTx/>
              <a:buChar char="o"/>
            </a:pPr>
            <a:r>
              <a:rPr lang="it-IT" sz="2600" b="1"/>
              <a:t>tramonto</a:t>
            </a:r>
          </a:p>
          <a:p>
            <a:pPr>
              <a:lnSpc>
                <a:spcPct val="80000"/>
              </a:lnSpc>
              <a:buFont typeface="Wingdings" charset="0"/>
              <a:buNone/>
            </a:pPr>
            <a:endParaRPr lang="it-IT" sz="2600" b="1">
              <a:solidFill>
                <a:srgbClr val="FF3300"/>
              </a:solidFill>
            </a:endParaRPr>
          </a:p>
        </p:txBody>
      </p:sp>
      <p:sp>
        <p:nvSpPr>
          <p:cNvPr id="31748" name="Rectangle 4"/>
          <p:cNvSpPr>
            <a:spLocks noGrp="1" noChangeArrowheads="1"/>
          </p:cNvSpPr>
          <p:nvPr>
            <p:ph type="body" sz="half" idx="2"/>
          </p:nvPr>
        </p:nvSpPr>
        <p:spPr>
          <a:xfrm>
            <a:off x="4327631" y="2184823"/>
            <a:ext cx="5558345" cy="2574038"/>
          </a:xfrm>
        </p:spPr>
        <p:txBody>
          <a:bodyPr/>
          <a:lstStyle/>
          <a:p>
            <a:pPr>
              <a:lnSpc>
                <a:spcPct val="80000"/>
              </a:lnSpc>
              <a:buFont typeface="Wingdings" charset="0"/>
              <a:buNone/>
            </a:pPr>
            <a:r>
              <a:rPr lang="it-IT" sz="2600" b="1">
                <a:solidFill>
                  <a:srgbClr val="FF3300"/>
                </a:solidFill>
              </a:rPr>
              <a:t>Effetti sul sistema neuro-endocrino</a:t>
            </a:r>
          </a:p>
          <a:p>
            <a:pPr>
              <a:lnSpc>
                <a:spcPct val="80000"/>
              </a:lnSpc>
              <a:buClr>
                <a:schemeClr val="tx1"/>
              </a:buClr>
              <a:buFontTx/>
              <a:buChar char="o"/>
            </a:pPr>
            <a:r>
              <a:rPr lang="it-IT" sz="2600" b="1"/>
              <a:t>Migliora la glicemia</a:t>
            </a:r>
          </a:p>
          <a:p>
            <a:pPr>
              <a:lnSpc>
                <a:spcPct val="80000"/>
              </a:lnSpc>
              <a:buClr>
                <a:schemeClr val="tx1"/>
              </a:buClr>
              <a:buFontTx/>
              <a:buChar char="o"/>
            </a:pPr>
            <a:r>
              <a:rPr lang="it-IT" sz="2600" b="1"/>
              <a:t>Migliora la circolazione</a:t>
            </a:r>
          </a:p>
          <a:p>
            <a:pPr>
              <a:lnSpc>
                <a:spcPct val="80000"/>
              </a:lnSpc>
              <a:buClr>
                <a:schemeClr val="tx1"/>
              </a:buClr>
              <a:buFontTx/>
              <a:buChar char="o"/>
            </a:pPr>
            <a:r>
              <a:rPr lang="it-IT" sz="2600" b="1"/>
              <a:t>Migliora la funzionalità muscolare</a:t>
            </a:r>
          </a:p>
          <a:p>
            <a:pPr>
              <a:lnSpc>
                <a:spcPct val="80000"/>
              </a:lnSpc>
              <a:buClr>
                <a:schemeClr val="tx1"/>
              </a:buClr>
              <a:buFontTx/>
              <a:buChar char="o"/>
            </a:pPr>
            <a:r>
              <a:rPr lang="it-IT" sz="2600" b="1"/>
              <a:t>Riduce il rischio cardiovascolare</a:t>
            </a:r>
          </a:p>
          <a:p>
            <a:pPr>
              <a:lnSpc>
                <a:spcPct val="80000"/>
              </a:lnSpc>
              <a:buClr>
                <a:schemeClr val="tx1"/>
              </a:buClr>
              <a:buFontTx/>
              <a:buChar char="o"/>
            </a:pPr>
            <a:r>
              <a:rPr lang="it-IT" sz="2600" b="1"/>
              <a:t>Riduce il rischio di cancro</a:t>
            </a:r>
          </a:p>
          <a:p>
            <a:pPr>
              <a:lnSpc>
                <a:spcPct val="80000"/>
              </a:lnSpc>
              <a:buClr>
                <a:schemeClr val="tx1"/>
              </a:buClr>
              <a:buFontTx/>
              <a:buChar char="o"/>
            </a:pPr>
            <a:r>
              <a:rPr lang="it-IT" sz="2600" b="1"/>
              <a:t>Riduce il grasso viscerale</a:t>
            </a:r>
          </a:p>
          <a:p>
            <a:pPr>
              <a:lnSpc>
                <a:spcPct val="80000"/>
              </a:lnSpc>
              <a:buClr>
                <a:schemeClr val="tx1"/>
              </a:buClr>
              <a:buFontTx/>
              <a:buChar char="o"/>
            </a:pPr>
            <a:r>
              <a:rPr lang="it-IT" sz="2600" b="1"/>
              <a:t>Migliora la funzione sessuale</a:t>
            </a:r>
          </a:p>
        </p:txBody>
      </p:sp>
      <p:sp>
        <p:nvSpPr>
          <p:cNvPr id="31749" name="Rectangle 5"/>
          <p:cNvSpPr>
            <a:spLocks noChangeArrowheads="1"/>
          </p:cNvSpPr>
          <p:nvPr/>
        </p:nvSpPr>
        <p:spPr bwMode="auto">
          <a:xfrm>
            <a:off x="2501694" y="1319998"/>
            <a:ext cx="3567845" cy="578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0831" tIns="50415" rIns="100831" bIns="50415">
            <a:spAutoFit/>
          </a:bodyPr>
          <a:lstStyle/>
          <a:p>
            <a:pPr algn="ctr"/>
            <a:r>
              <a:rPr lang="it-IT" sz="3100" b="1" u="sng">
                <a:latin typeface="Times New Roman" charset="0"/>
              </a:rPr>
              <a:t>BENEFICI</a:t>
            </a:r>
          </a:p>
        </p:txBody>
      </p:sp>
    </p:spTree>
    <p:extLst>
      <p:ext uri="{BB962C8B-B14F-4D97-AF65-F5344CB8AC3E}">
        <p14:creationId xmlns:p14="http://schemas.microsoft.com/office/powerpoint/2010/main" val="22355368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756285" y="458673"/>
            <a:ext cx="6986884" cy="538609"/>
          </a:xfrm>
        </p:spPr>
        <p:txBody>
          <a:bodyPr/>
          <a:lstStyle/>
          <a:p>
            <a:pPr algn="ctr"/>
            <a:r>
              <a:rPr lang="it-IT" dirty="0"/>
              <a:t>Camminare - come</a:t>
            </a:r>
          </a:p>
        </p:txBody>
      </p:sp>
      <p:sp>
        <p:nvSpPr>
          <p:cNvPr id="32771" name="Rectangle 3"/>
          <p:cNvSpPr>
            <a:spLocks noGrp="1" noChangeArrowheads="1"/>
          </p:cNvSpPr>
          <p:nvPr>
            <p:ph type="body" idx="4294967295"/>
          </p:nvPr>
        </p:nvSpPr>
        <p:spPr>
          <a:xfrm>
            <a:off x="276604" y="1081908"/>
            <a:ext cx="9609372" cy="6480942"/>
          </a:xfrm>
          <a:prstGeom prst="rect">
            <a:avLst/>
          </a:prstGeom>
        </p:spPr>
        <p:txBody>
          <a:bodyPr lIns="100831" tIns="50415" rIns="100831" bIns="50415"/>
          <a:lstStyle/>
          <a:p>
            <a:r>
              <a:rPr lang="it-IT" sz="3600" dirty="0">
                <a:solidFill>
                  <a:srgbClr val="FFFFFF"/>
                </a:solidFill>
              </a:rPr>
              <a:t>Cammina lentamente i primi 15 minuti </a:t>
            </a:r>
            <a:r>
              <a:rPr lang="it-IT" sz="3600" dirty="0" err="1">
                <a:solidFill>
                  <a:srgbClr val="FFFFFF"/>
                </a:solidFill>
              </a:rPr>
              <a:t>finchè</a:t>
            </a:r>
            <a:r>
              <a:rPr lang="it-IT" sz="3600" dirty="0">
                <a:solidFill>
                  <a:srgbClr val="FFFFFF"/>
                </a:solidFill>
              </a:rPr>
              <a:t> i muscoli non si riscaldano (</a:t>
            </a:r>
            <a:r>
              <a:rPr lang="it-IT" sz="3600" b="1" dirty="0">
                <a:solidFill>
                  <a:srgbClr val="FFFFFF"/>
                </a:solidFill>
              </a:rPr>
              <a:t>riscaldamento</a:t>
            </a:r>
            <a:r>
              <a:rPr lang="it-IT" sz="3600" dirty="0">
                <a:solidFill>
                  <a:srgbClr val="FFFFFF"/>
                </a:solidFill>
              </a:rPr>
              <a:t>)</a:t>
            </a:r>
          </a:p>
          <a:p>
            <a:r>
              <a:rPr lang="it-IT" sz="3600" dirty="0">
                <a:solidFill>
                  <a:srgbClr val="FFFFFF"/>
                </a:solidFill>
              </a:rPr>
              <a:t>Incrementa il passo. </a:t>
            </a:r>
          </a:p>
          <a:p>
            <a:r>
              <a:rPr lang="it-IT" sz="3600" dirty="0">
                <a:solidFill>
                  <a:srgbClr val="FFFFFF"/>
                </a:solidFill>
              </a:rPr>
              <a:t>Prova a parlare durante la marcia; se riesci ad avere una normale conversazione è segno che stai raggiungendo una buona performance</a:t>
            </a:r>
          </a:p>
          <a:p>
            <a:r>
              <a:rPr lang="it-IT" sz="3600" dirty="0">
                <a:solidFill>
                  <a:srgbClr val="FFFFFF"/>
                </a:solidFill>
              </a:rPr>
              <a:t>Utilizza un percorso misto con lievi pendenze avendo cura di sollevare bene i talloni.</a:t>
            </a:r>
          </a:p>
          <a:p>
            <a:r>
              <a:rPr lang="it-IT" sz="3600" dirty="0">
                <a:solidFill>
                  <a:srgbClr val="FFFFFF"/>
                </a:solidFill>
              </a:rPr>
              <a:t>Cammina più lentamente negli ultimi 5 minuti (</a:t>
            </a:r>
            <a:r>
              <a:rPr lang="it-IT" sz="3600" b="1" dirty="0">
                <a:solidFill>
                  <a:srgbClr val="FFFFFF"/>
                </a:solidFill>
              </a:rPr>
              <a:t>raffreddamento</a:t>
            </a:r>
            <a:r>
              <a:rPr lang="it-IT" sz="3600" dirty="0">
                <a:solidFill>
                  <a:srgbClr val="FFFFFF"/>
                </a:solidFill>
              </a:rPr>
              <a:t>)</a:t>
            </a:r>
          </a:p>
          <a:p>
            <a:endParaRPr lang="it-IT" dirty="0"/>
          </a:p>
          <a:p>
            <a:endParaRPr lang="it-IT" dirty="0"/>
          </a:p>
        </p:txBody>
      </p:sp>
    </p:spTree>
    <p:extLst>
      <p:ext uri="{BB962C8B-B14F-4D97-AF65-F5344CB8AC3E}">
        <p14:creationId xmlns:p14="http://schemas.microsoft.com/office/powerpoint/2010/main" val="31755082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97250" y="358686"/>
            <a:ext cx="9889299" cy="538609"/>
          </a:xfrm>
        </p:spPr>
        <p:txBody>
          <a:bodyPr/>
          <a:lstStyle/>
          <a:p>
            <a:pPr algn="ctr"/>
            <a:r>
              <a:rPr lang="it-IT" dirty="0"/>
              <a:t>Camminare - quanto</a:t>
            </a:r>
          </a:p>
        </p:txBody>
      </p:sp>
      <p:sp>
        <p:nvSpPr>
          <p:cNvPr id="33795" name="Rectangle 3"/>
          <p:cNvSpPr>
            <a:spLocks noGrp="1" noChangeArrowheads="1"/>
          </p:cNvSpPr>
          <p:nvPr>
            <p:ph type="body" idx="4294967295"/>
          </p:nvPr>
        </p:nvSpPr>
        <p:spPr>
          <a:xfrm>
            <a:off x="504190" y="2184823"/>
            <a:ext cx="9075420" cy="4537710"/>
          </a:xfrm>
          <a:prstGeom prst="rect">
            <a:avLst/>
          </a:prstGeom>
        </p:spPr>
        <p:txBody>
          <a:bodyPr lIns="100831" tIns="50415" rIns="100831" bIns="50415"/>
          <a:lstStyle/>
          <a:p>
            <a:r>
              <a:rPr lang="it-IT" sz="4000" dirty="0">
                <a:solidFill>
                  <a:srgbClr val="FFFFFF"/>
                </a:solidFill>
              </a:rPr>
              <a:t>L</a:t>
            </a:r>
            <a:r>
              <a:rPr lang="ja-JP" altLang="it-IT" sz="4000" dirty="0">
                <a:solidFill>
                  <a:srgbClr val="FFFFFF"/>
                </a:solidFill>
                <a:latin typeface="Arial"/>
              </a:rPr>
              <a:t>’</a:t>
            </a:r>
            <a:r>
              <a:rPr lang="it-IT" sz="4000" dirty="0">
                <a:solidFill>
                  <a:srgbClr val="FFFFFF"/>
                </a:solidFill>
              </a:rPr>
              <a:t>obiettivo è fare 10.000 passi al giorno</a:t>
            </a:r>
          </a:p>
          <a:p>
            <a:r>
              <a:rPr lang="it-IT" sz="4000" dirty="0">
                <a:solidFill>
                  <a:srgbClr val="FFFFFF"/>
                </a:solidFill>
              </a:rPr>
              <a:t>Chi sta a casa fa circa 1.000 passi al giorno</a:t>
            </a:r>
          </a:p>
          <a:p>
            <a:r>
              <a:rPr lang="it-IT" sz="4000" dirty="0">
                <a:solidFill>
                  <a:srgbClr val="FFFFFF"/>
                </a:solidFill>
              </a:rPr>
              <a:t>Chi va a scuola o al lavoro ne fa circa 4.500 – 5.000</a:t>
            </a:r>
          </a:p>
          <a:p>
            <a:r>
              <a:rPr lang="it-IT" sz="4000" dirty="0">
                <a:solidFill>
                  <a:srgbClr val="FFFFFF"/>
                </a:solidFill>
              </a:rPr>
              <a:t>I primi benefici si hanno quando si iniziano ad aggiungere passi nella propria giornata</a:t>
            </a:r>
          </a:p>
        </p:txBody>
      </p:sp>
      <p:sp>
        <p:nvSpPr>
          <p:cNvPr id="33796" name="Text Box 4"/>
          <p:cNvSpPr txBox="1">
            <a:spLocks noChangeArrowheads="1"/>
          </p:cNvSpPr>
          <p:nvPr/>
        </p:nvSpPr>
        <p:spPr bwMode="auto">
          <a:xfrm>
            <a:off x="2240845" y="6461686"/>
            <a:ext cx="5017274" cy="640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831" tIns="50415" rIns="100831" bIns="50415">
            <a:spAutoFit/>
          </a:bodyPr>
          <a:lstStyle/>
          <a:p>
            <a:r>
              <a:rPr lang="it-IT" sz="3500" b="1">
                <a:solidFill>
                  <a:srgbClr val="FF3300"/>
                </a:solidFill>
              </a:rPr>
              <a:t>Utilizzare un CONTAPASSI</a:t>
            </a:r>
          </a:p>
        </p:txBody>
      </p:sp>
    </p:spTree>
    <p:extLst>
      <p:ext uri="{BB962C8B-B14F-4D97-AF65-F5344CB8AC3E}">
        <p14:creationId xmlns:p14="http://schemas.microsoft.com/office/powerpoint/2010/main" val="345267981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3796">
                                            <p:txEl>
                                              <p:pRg st="0" end="0"/>
                                            </p:txEl>
                                          </p:spTgt>
                                        </p:tgtEl>
                                        <p:attrNameLst>
                                          <p:attrName>style.visibility</p:attrName>
                                        </p:attrNameLst>
                                      </p:cBhvr>
                                      <p:to>
                                        <p:strVal val="visible"/>
                                      </p:to>
                                    </p:set>
                                    <p:anim calcmode="lin" valueType="num">
                                      <p:cBhvr>
                                        <p:cTn id="7" dur="1000" fill="hold"/>
                                        <p:tgtEl>
                                          <p:spTgt spid="3379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379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379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517900" y="123825"/>
            <a:ext cx="2327910" cy="538609"/>
          </a:xfrm>
        </p:spPr>
        <p:txBody>
          <a:bodyPr/>
          <a:lstStyle/>
          <a:p>
            <a:r>
              <a:rPr lang="it-IT" b="1" dirty="0">
                <a:solidFill>
                  <a:schemeClr val="hlink"/>
                </a:solidFill>
              </a:rPr>
              <a:t>Dati italiani</a:t>
            </a:r>
          </a:p>
        </p:txBody>
      </p:sp>
      <p:sp>
        <p:nvSpPr>
          <p:cNvPr id="10243" name="Rectangle 3"/>
          <p:cNvSpPr>
            <a:spLocks noGrp="1" noChangeArrowheads="1"/>
          </p:cNvSpPr>
          <p:nvPr>
            <p:ph type="body" idx="4294967295"/>
          </p:nvPr>
        </p:nvSpPr>
        <p:spPr>
          <a:xfrm>
            <a:off x="252095" y="924349"/>
            <a:ext cx="9663642" cy="6218343"/>
          </a:xfrm>
          <a:prstGeom prst="rect">
            <a:avLst/>
          </a:prstGeom>
          <a:ln>
            <a:solidFill>
              <a:schemeClr val="tx1"/>
            </a:solidFill>
            <a:miter lim="800000"/>
            <a:headEnd/>
            <a:tailEnd/>
          </a:ln>
        </p:spPr>
        <p:txBody>
          <a:bodyPr lIns="100831" tIns="50415" rIns="100831" bIns="50415"/>
          <a:lstStyle/>
          <a:p>
            <a:pPr>
              <a:lnSpc>
                <a:spcPct val="80000"/>
              </a:lnSpc>
            </a:pPr>
            <a:r>
              <a:rPr lang="it-IT" sz="3600" dirty="0">
                <a:solidFill>
                  <a:srgbClr val="FFFFFF"/>
                </a:solidFill>
                <a:effectLst>
                  <a:outerShdw blurRad="38100" dist="38100" dir="2700000" algn="tl">
                    <a:srgbClr val="FFFFFF"/>
                  </a:outerShdw>
                </a:effectLst>
                <a:cs typeface="Times New Roman" charset="0"/>
              </a:rPr>
              <a:t> </a:t>
            </a:r>
            <a:r>
              <a:rPr lang="it-IT" sz="3600" b="1" dirty="0">
                <a:solidFill>
                  <a:srgbClr val="FFFFFF"/>
                </a:solidFill>
                <a:cs typeface="Times New Roman" charset="0"/>
              </a:rPr>
              <a:t>Circa </a:t>
            </a:r>
            <a:r>
              <a:rPr lang="it-IT" sz="3600" b="1" dirty="0">
                <a:solidFill>
                  <a:srgbClr val="CC3300"/>
                </a:solidFill>
                <a:cs typeface="Times New Roman" charset="0"/>
              </a:rPr>
              <a:t>35 milioni di italiani (60-65% della popolazione) sono sedentari incalliti</a:t>
            </a:r>
            <a:r>
              <a:rPr lang="it-IT" sz="3600" b="1" dirty="0">
                <a:cs typeface="Times New Roman" charset="0"/>
              </a:rPr>
              <a:t> </a:t>
            </a:r>
            <a:r>
              <a:rPr lang="it-IT" sz="3600" b="1" dirty="0">
                <a:solidFill>
                  <a:srgbClr val="FFFFFF"/>
                </a:solidFill>
                <a:cs typeface="Times New Roman" charset="0"/>
              </a:rPr>
              <a:t>e solo 12 milioni (20%) praticano regolarmente uno sport.</a:t>
            </a:r>
            <a:r>
              <a:rPr lang="it-IT" sz="3600" b="1" dirty="0">
                <a:solidFill>
                  <a:srgbClr val="FFFFFF"/>
                </a:solidFill>
              </a:rPr>
              <a:t> </a:t>
            </a:r>
          </a:p>
          <a:p>
            <a:pPr>
              <a:lnSpc>
                <a:spcPct val="80000"/>
              </a:lnSpc>
            </a:pPr>
            <a:r>
              <a:rPr lang="it-IT" sz="3600" b="1" dirty="0">
                <a:solidFill>
                  <a:srgbClr val="FFFFFF"/>
                </a:solidFill>
                <a:cs typeface="Times New Roman" charset="0"/>
              </a:rPr>
              <a:t>Ogni italiano può vantare oggi</a:t>
            </a:r>
            <a:r>
              <a:rPr lang="it-IT" sz="3600" b="1" dirty="0">
                <a:cs typeface="Times New Roman" charset="0"/>
              </a:rPr>
              <a:t> </a:t>
            </a:r>
            <a:r>
              <a:rPr lang="it-IT" sz="3600" b="1" dirty="0">
                <a:solidFill>
                  <a:srgbClr val="CC3300"/>
                </a:solidFill>
                <a:cs typeface="Times New Roman" charset="0"/>
              </a:rPr>
              <a:t>un'aspettativa di vita alla nascita di 77,7 anni per gli uomini e di 83,7 per le donne,</a:t>
            </a:r>
            <a:r>
              <a:rPr lang="it-IT" sz="3600" b="1" dirty="0">
                <a:cs typeface="Times New Roman" charset="0"/>
              </a:rPr>
              <a:t> </a:t>
            </a:r>
            <a:r>
              <a:rPr lang="it-IT" sz="3600" b="1" dirty="0">
                <a:solidFill>
                  <a:srgbClr val="FFFFFF"/>
                </a:solidFill>
                <a:cs typeface="Times New Roman" charset="0"/>
              </a:rPr>
              <a:t>che negli anni '50 era in media di 66 anni.</a:t>
            </a:r>
          </a:p>
          <a:p>
            <a:pPr>
              <a:lnSpc>
                <a:spcPct val="80000"/>
              </a:lnSpc>
            </a:pPr>
            <a:r>
              <a:rPr lang="it-IT" sz="3600" b="1" dirty="0">
                <a:solidFill>
                  <a:srgbClr val="FFFFFF"/>
                </a:solidFill>
                <a:cs typeface="Times New Roman" charset="0"/>
              </a:rPr>
              <a:t>Se i bambini italiani vantano il primato europeo per l'obesità, i loro genitori invece forse si salvano. Anzi, gli adulti italiani mostrerebbero, oggi, il miglior rapporto peso/altezza in Europa e un tasso d'obesità tra i più bassi del pianeta.</a:t>
            </a:r>
            <a:endParaRPr lang="it-IT" sz="3600" b="1" dirty="0">
              <a:solidFill>
                <a:srgbClr val="FFFFFF"/>
              </a:solidFill>
              <a:latin typeface="Times New Roman" charset="0"/>
              <a:cs typeface="Times New Roman" charset="0"/>
            </a:endParaRPr>
          </a:p>
          <a:p>
            <a:pPr>
              <a:lnSpc>
                <a:spcPct val="80000"/>
              </a:lnSpc>
              <a:buFont typeface="Wingdings" charset="0"/>
              <a:buNone/>
            </a:pPr>
            <a:r>
              <a:rPr lang="it-IT" sz="3600" dirty="0">
                <a:solidFill>
                  <a:srgbClr val="FFFFFF"/>
                </a:solidFill>
                <a:cs typeface="Times New Roman" charset="0"/>
              </a:rPr>
              <a:t> </a:t>
            </a:r>
          </a:p>
        </p:txBody>
      </p:sp>
    </p:spTree>
    <p:extLst>
      <p:ext uri="{BB962C8B-B14F-4D97-AF65-F5344CB8AC3E}">
        <p14:creationId xmlns:p14="http://schemas.microsoft.com/office/powerpoint/2010/main" val="17254896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504190" y="420158"/>
            <a:ext cx="9075420" cy="538609"/>
          </a:xfrm>
        </p:spPr>
        <p:txBody>
          <a:bodyPr/>
          <a:lstStyle/>
          <a:p>
            <a:r>
              <a:rPr lang="it-IT"/>
              <a:t>Camminare - obiettivi</a:t>
            </a:r>
          </a:p>
        </p:txBody>
      </p:sp>
      <p:sp>
        <p:nvSpPr>
          <p:cNvPr id="36867" name="Rectangle 3"/>
          <p:cNvSpPr>
            <a:spLocks noGrp="1" noChangeArrowheads="1"/>
          </p:cNvSpPr>
          <p:nvPr>
            <p:ph type="body" idx="4294967295"/>
          </p:nvPr>
        </p:nvSpPr>
        <p:spPr>
          <a:xfrm>
            <a:off x="504190" y="1398778"/>
            <a:ext cx="9075420" cy="5796434"/>
          </a:xfrm>
          <a:prstGeom prst="rect">
            <a:avLst/>
          </a:prstGeom>
        </p:spPr>
        <p:txBody>
          <a:bodyPr lIns="100831" tIns="50415" rIns="100831" bIns="50415"/>
          <a:lstStyle/>
          <a:p>
            <a:pPr>
              <a:lnSpc>
                <a:spcPct val="90000"/>
              </a:lnSpc>
            </a:pPr>
            <a:r>
              <a:rPr lang="it-IT" sz="4000" dirty="0">
                <a:solidFill>
                  <a:srgbClr val="FFFFFF"/>
                </a:solidFill>
              </a:rPr>
              <a:t>Cerca di progredire facendo ogni giorno 100 passi in più del giorno precedente fino a raggiungere i 10.000 passi</a:t>
            </a:r>
          </a:p>
          <a:p>
            <a:pPr>
              <a:lnSpc>
                <a:spcPct val="90000"/>
              </a:lnSpc>
            </a:pPr>
            <a:r>
              <a:rPr lang="it-IT" sz="4000" dirty="0">
                <a:solidFill>
                  <a:srgbClr val="FFFFFF"/>
                </a:solidFill>
              </a:rPr>
              <a:t>Concentrati sulla respirazione; fai inspirazioni ed espirazioni regolari, profonde e lente </a:t>
            </a:r>
          </a:p>
          <a:p>
            <a:pPr>
              <a:lnSpc>
                <a:spcPct val="90000"/>
              </a:lnSpc>
            </a:pPr>
            <a:r>
              <a:rPr lang="it-IT" sz="4000" dirty="0">
                <a:solidFill>
                  <a:srgbClr val="FFFFFF"/>
                </a:solidFill>
              </a:rPr>
              <a:t>Ascoltare musica rilassa ed dà il ritmo giusto per muoverti a buon passo</a:t>
            </a:r>
          </a:p>
          <a:p>
            <a:pPr>
              <a:lnSpc>
                <a:spcPct val="90000"/>
              </a:lnSpc>
            </a:pPr>
            <a:r>
              <a:rPr lang="it-IT" sz="4000" dirty="0">
                <a:solidFill>
                  <a:srgbClr val="FFFFFF"/>
                </a:solidFill>
              </a:rPr>
              <a:t>Cammina </a:t>
            </a:r>
            <a:r>
              <a:rPr lang="it-IT" sz="4000" dirty="0" err="1">
                <a:solidFill>
                  <a:srgbClr val="FFFFFF"/>
                </a:solidFill>
              </a:rPr>
              <a:t>all</a:t>
            </a:r>
            <a:r>
              <a:rPr lang="ja-JP" altLang="it-IT" sz="4000" dirty="0">
                <a:solidFill>
                  <a:srgbClr val="FFFFFF"/>
                </a:solidFill>
                <a:latin typeface="Arial"/>
              </a:rPr>
              <a:t>’</a:t>
            </a:r>
            <a:r>
              <a:rPr lang="it-IT" sz="4000" dirty="0">
                <a:solidFill>
                  <a:srgbClr val="FFFFFF"/>
                </a:solidFill>
              </a:rPr>
              <a:t>aria aperta e scegli, se possibile, itinerari vari e gratificanti in città o in campagna</a:t>
            </a:r>
          </a:p>
        </p:txBody>
      </p:sp>
      <p:pic>
        <p:nvPicPr>
          <p:cNvPr id="36868" name="Picture 4" descr="cartone cammino"/>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19135" y="0"/>
            <a:ext cx="1260475" cy="1386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5759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10343" y="462174"/>
            <a:ext cx="8263114" cy="538609"/>
          </a:xfrm>
        </p:spPr>
        <p:txBody>
          <a:bodyPr/>
          <a:lstStyle/>
          <a:p>
            <a:pPr algn="ctr"/>
            <a:r>
              <a:rPr lang="it-IT" dirty="0"/>
              <a:t>Le scuse per non camminare</a:t>
            </a:r>
          </a:p>
        </p:txBody>
      </p:sp>
      <p:sp>
        <p:nvSpPr>
          <p:cNvPr id="37891" name="Rectangle 3"/>
          <p:cNvSpPr>
            <a:spLocks noGrp="1" noChangeArrowheads="1"/>
          </p:cNvSpPr>
          <p:nvPr>
            <p:ph type="body" idx="4294967295"/>
          </p:nvPr>
        </p:nvSpPr>
        <p:spPr>
          <a:xfrm>
            <a:off x="756285" y="1558088"/>
            <a:ext cx="8571230" cy="5164446"/>
          </a:xfrm>
          <a:prstGeom prst="rect">
            <a:avLst/>
          </a:prstGeom>
        </p:spPr>
        <p:txBody>
          <a:bodyPr lIns="100831" tIns="50415" rIns="100831" bIns="50415"/>
          <a:lstStyle/>
          <a:p>
            <a:r>
              <a:rPr lang="it-IT" sz="4000" dirty="0">
                <a:solidFill>
                  <a:srgbClr val="FFFFFF"/>
                </a:solidFill>
              </a:rPr>
              <a:t>Sono troppo occupato</a:t>
            </a:r>
          </a:p>
          <a:p>
            <a:r>
              <a:rPr lang="it-IT" sz="4000" dirty="0">
                <a:solidFill>
                  <a:srgbClr val="FFFFFF"/>
                </a:solidFill>
              </a:rPr>
              <a:t>Sono troppo stanco</a:t>
            </a:r>
          </a:p>
          <a:p>
            <a:r>
              <a:rPr lang="it-IT" sz="4000" dirty="0">
                <a:solidFill>
                  <a:srgbClr val="FFFFFF"/>
                </a:solidFill>
              </a:rPr>
              <a:t>Troppo freddo, caldo, piove</a:t>
            </a:r>
          </a:p>
          <a:p>
            <a:r>
              <a:rPr lang="it-IT" sz="4000" dirty="0">
                <a:solidFill>
                  <a:srgbClr val="FFFFFF"/>
                </a:solidFill>
              </a:rPr>
              <a:t>Troppo presto, troppo tardi</a:t>
            </a:r>
          </a:p>
          <a:p>
            <a:r>
              <a:rPr lang="it-IT" sz="4000" dirty="0">
                <a:solidFill>
                  <a:srgbClr val="FFFFFF"/>
                </a:solidFill>
              </a:rPr>
              <a:t>Troppo buio</a:t>
            </a:r>
          </a:p>
          <a:p>
            <a:r>
              <a:rPr lang="it-IT" sz="4000" dirty="0">
                <a:solidFill>
                  <a:srgbClr val="FFFFFF"/>
                </a:solidFill>
              </a:rPr>
              <a:t>Sono stressato</a:t>
            </a:r>
          </a:p>
          <a:p>
            <a:r>
              <a:rPr lang="it-IT" sz="4000" dirty="0">
                <a:solidFill>
                  <a:srgbClr val="FFFFFF"/>
                </a:solidFill>
              </a:rPr>
              <a:t>Troppo lontano dalla famiglia</a:t>
            </a:r>
          </a:p>
          <a:p>
            <a:r>
              <a:rPr lang="it-IT" sz="4000" dirty="0">
                <a:solidFill>
                  <a:srgbClr val="FFFFFF"/>
                </a:solidFill>
              </a:rPr>
              <a:t>Non voglio</a:t>
            </a:r>
          </a:p>
        </p:txBody>
      </p:sp>
    </p:spTree>
    <p:extLst>
      <p:ext uri="{BB962C8B-B14F-4D97-AF65-F5344CB8AC3E}">
        <p14:creationId xmlns:p14="http://schemas.microsoft.com/office/powerpoint/2010/main" val="20829579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97250" y="358686"/>
            <a:ext cx="9889299" cy="538609"/>
          </a:xfrm>
        </p:spPr>
        <p:txBody>
          <a:bodyPr/>
          <a:lstStyle/>
          <a:p>
            <a:pPr algn="ctr"/>
            <a:r>
              <a:rPr lang="it-IT" dirty="0"/>
              <a:t>Le motivazioni per camminare</a:t>
            </a:r>
          </a:p>
        </p:txBody>
      </p:sp>
      <p:sp>
        <p:nvSpPr>
          <p:cNvPr id="38915" name="Rectangle 3"/>
          <p:cNvSpPr>
            <a:spLocks noGrp="1" noChangeArrowheads="1"/>
          </p:cNvSpPr>
          <p:nvPr>
            <p:ph type="body" idx="4294967295"/>
          </p:nvPr>
        </p:nvSpPr>
        <p:spPr>
          <a:xfrm>
            <a:off x="197825" y="1636868"/>
            <a:ext cx="9885975" cy="5400785"/>
          </a:xfrm>
          <a:prstGeom prst="rect">
            <a:avLst/>
          </a:prstGeom>
        </p:spPr>
        <p:txBody>
          <a:bodyPr lIns="100831" tIns="50415" rIns="100831" bIns="50415"/>
          <a:lstStyle/>
          <a:p>
            <a:pPr>
              <a:lnSpc>
                <a:spcPct val="90000"/>
              </a:lnSpc>
            </a:pPr>
            <a:r>
              <a:rPr lang="it-IT" sz="4000" dirty="0">
                <a:solidFill>
                  <a:srgbClr val="FFFFFF"/>
                </a:solidFill>
              </a:rPr>
              <a:t>Il cane</a:t>
            </a:r>
          </a:p>
          <a:p>
            <a:pPr>
              <a:lnSpc>
                <a:spcPct val="90000"/>
              </a:lnSpc>
            </a:pPr>
            <a:r>
              <a:rPr lang="it-IT" sz="4000" dirty="0">
                <a:solidFill>
                  <a:srgbClr val="FFFFFF"/>
                </a:solidFill>
              </a:rPr>
              <a:t>Il/i compagno/i di passeggiata</a:t>
            </a:r>
          </a:p>
          <a:p>
            <a:pPr>
              <a:lnSpc>
                <a:spcPct val="90000"/>
              </a:lnSpc>
            </a:pPr>
            <a:r>
              <a:rPr lang="it-IT" sz="4000" dirty="0">
                <a:solidFill>
                  <a:srgbClr val="FFFFFF"/>
                </a:solidFill>
              </a:rPr>
              <a:t>Il numero di passi sul tuo contapassi</a:t>
            </a:r>
          </a:p>
          <a:p>
            <a:pPr>
              <a:lnSpc>
                <a:spcPct val="90000"/>
              </a:lnSpc>
            </a:pPr>
            <a:r>
              <a:rPr lang="it-IT" sz="4000" dirty="0">
                <a:solidFill>
                  <a:srgbClr val="FFFFFF"/>
                </a:solidFill>
              </a:rPr>
              <a:t>Il livello di colesterolo</a:t>
            </a:r>
          </a:p>
          <a:p>
            <a:pPr>
              <a:lnSpc>
                <a:spcPct val="90000"/>
              </a:lnSpc>
            </a:pPr>
            <a:r>
              <a:rPr lang="it-IT" sz="4000" dirty="0">
                <a:solidFill>
                  <a:srgbClr val="FFFFFF"/>
                </a:solidFill>
              </a:rPr>
              <a:t>Il livello di glicemia</a:t>
            </a:r>
          </a:p>
          <a:p>
            <a:pPr>
              <a:lnSpc>
                <a:spcPct val="90000"/>
              </a:lnSpc>
            </a:pPr>
            <a:r>
              <a:rPr lang="it-IT" sz="4000" dirty="0">
                <a:solidFill>
                  <a:srgbClr val="FFFFFF"/>
                </a:solidFill>
              </a:rPr>
              <a:t>Il peso</a:t>
            </a:r>
          </a:p>
          <a:p>
            <a:pPr>
              <a:lnSpc>
                <a:spcPct val="90000"/>
              </a:lnSpc>
            </a:pPr>
            <a:r>
              <a:rPr lang="it-IT" sz="4000" dirty="0">
                <a:solidFill>
                  <a:srgbClr val="FFFFFF"/>
                </a:solidFill>
              </a:rPr>
              <a:t>La tua forza interiore</a:t>
            </a:r>
          </a:p>
          <a:p>
            <a:pPr>
              <a:lnSpc>
                <a:spcPct val="90000"/>
              </a:lnSpc>
            </a:pPr>
            <a:r>
              <a:rPr lang="it-IT" sz="4000" b="1" dirty="0">
                <a:solidFill>
                  <a:srgbClr val="FF3300"/>
                </a:solidFill>
              </a:rPr>
              <a:t>Il desiderio di avere una qualità di vita dignitosa</a:t>
            </a:r>
          </a:p>
        </p:txBody>
      </p:sp>
    </p:spTree>
    <p:extLst>
      <p:ext uri="{BB962C8B-B14F-4D97-AF65-F5344CB8AC3E}">
        <p14:creationId xmlns:p14="http://schemas.microsoft.com/office/powerpoint/2010/main" val="163234550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8915">
                                            <p:txEl>
                                              <p:pRg st="7" end="7"/>
                                            </p:txEl>
                                          </p:spTgt>
                                        </p:tgtEl>
                                        <p:attrNameLst>
                                          <p:attrName>style.visibility</p:attrName>
                                        </p:attrNameLst>
                                      </p:cBhvr>
                                      <p:to>
                                        <p:strVal val="visible"/>
                                      </p:to>
                                    </p:set>
                                    <p:anim calcmode="lin" valueType="num">
                                      <p:cBhvr>
                                        <p:cTn id="7" dur="1000" fill="hold"/>
                                        <p:tgtEl>
                                          <p:spTgt spid="38915">
                                            <p:txEl>
                                              <p:pRg st="7" end="7"/>
                                            </p:txEl>
                                          </p:spTgt>
                                        </p:tgtEl>
                                        <p:attrNameLst>
                                          <p:attrName>ppt_w</p:attrName>
                                        </p:attrNameLst>
                                      </p:cBhvr>
                                      <p:tavLst>
                                        <p:tav tm="0">
                                          <p:val>
                                            <p:strVal val="#ppt_w*0.70"/>
                                          </p:val>
                                        </p:tav>
                                        <p:tav tm="100000">
                                          <p:val>
                                            <p:strVal val="#ppt_w"/>
                                          </p:val>
                                        </p:tav>
                                      </p:tavLst>
                                    </p:anim>
                                    <p:anim calcmode="lin" valueType="num">
                                      <p:cBhvr>
                                        <p:cTn id="8" dur="1000" fill="hold"/>
                                        <p:tgtEl>
                                          <p:spTgt spid="38915">
                                            <p:txEl>
                                              <p:pRg st="7" end="7"/>
                                            </p:txEl>
                                          </p:spTgt>
                                        </p:tgtEl>
                                        <p:attrNameLst>
                                          <p:attrName>ppt_h</p:attrName>
                                        </p:attrNameLst>
                                      </p:cBhvr>
                                      <p:tavLst>
                                        <p:tav tm="0">
                                          <p:val>
                                            <p:strVal val="#ppt_h"/>
                                          </p:val>
                                        </p:tav>
                                        <p:tav tm="100000">
                                          <p:val>
                                            <p:strVal val="#ppt_h"/>
                                          </p:val>
                                        </p:tav>
                                      </p:tavLst>
                                    </p:anim>
                                    <p:animEffect transition="in" filter="fade">
                                      <p:cBhvr>
                                        <p:cTn id="9" dur="1000"/>
                                        <p:tgtEl>
                                          <p:spTgt spid="3891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3"/>
          <p:cNvSpPr>
            <a:spLocks noGrp="1" noChangeArrowheads="1"/>
          </p:cNvSpPr>
          <p:nvPr>
            <p:ph type="body" idx="4294967295"/>
          </p:nvPr>
        </p:nvSpPr>
        <p:spPr>
          <a:xfrm>
            <a:off x="252095" y="252095"/>
            <a:ext cx="9831705" cy="6470438"/>
          </a:xfrm>
          <a:prstGeom prst="rect">
            <a:avLst/>
          </a:prstGeom>
        </p:spPr>
        <p:txBody>
          <a:bodyPr lIns="100831" tIns="50415" rIns="100831" bIns="50415"/>
          <a:lstStyle/>
          <a:p>
            <a:pPr>
              <a:lnSpc>
                <a:spcPct val="90000"/>
              </a:lnSpc>
            </a:pPr>
            <a:r>
              <a:rPr lang="it-IT" sz="3200" dirty="0">
                <a:solidFill>
                  <a:srgbClr val="FFFFFF"/>
                </a:solidFill>
                <a:latin typeface="Comic Sans MS" charset="0"/>
              </a:rPr>
              <a:t>Investire sulla prevenzione </a:t>
            </a:r>
            <a:r>
              <a:rPr lang="it-IT" sz="3200" dirty="0" smtClean="0">
                <a:solidFill>
                  <a:srgbClr val="FFFFFF"/>
                </a:solidFill>
                <a:latin typeface="Comic Sans MS" charset="0"/>
              </a:rPr>
              <a:t>è </a:t>
            </a:r>
            <a:r>
              <a:rPr lang="it-IT" sz="3200" dirty="0">
                <a:solidFill>
                  <a:srgbClr val="FFFFFF"/>
                </a:solidFill>
                <a:latin typeface="Comic Sans MS" charset="0"/>
              </a:rPr>
              <a:t>essenziale per la salute dei cittadini ma anche per il sistema sanitario garantendo significativi risparmi</a:t>
            </a:r>
            <a:r>
              <a:rPr lang="it-IT" sz="3200" dirty="0" smtClean="0">
                <a:solidFill>
                  <a:srgbClr val="FFFFFF"/>
                </a:solidFill>
                <a:latin typeface="Comic Sans MS" charset="0"/>
              </a:rPr>
              <a:t>.</a:t>
            </a:r>
          </a:p>
          <a:p>
            <a:pPr>
              <a:lnSpc>
                <a:spcPct val="90000"/>
              </a:lnSpc>
            </a:pPr>
            <a:endParaRPr lang="it-IT" sz="3200" dirty="0">
              <a:solidFill>
                <a:srgbClr val="FFFFFF"/>
              </a:solidFill>
              <a:latin typeface="Comic Sans MS" charset="0"/>
            </a:endParaRPr>
          </a:p>
          <a:p>
            <a:pPr>
              <a:lnSpc>
                <a:spcPct val="90000"/>
              </a:lnSpc>
            </a:pPr>
            <a:r>
              <a:rPr lang="it-IT" sz="3200" dirty="0">
                <a:solidFill>
                  <a:srgbClr val="FFFFFF"/>
                </a:solidFill>
                <a:latin typeface="Comic Sans MS" charset="0"/>
              </a:rPr>
              <a:t>Incremento della spesa sanitaria per l</a:t>
            </a:r>
            <a:r>
              <a:rPr lang="ja-JP" altLang="it-IT" sz="3200" dirty="0">
                <a:solidFill>
                  <a:srgbClr val="FFFFFF"/>
                </a:solidFill>
                <a:latin typeface="Arial"/>
              </a:rPr>
              <a:t>’</a:t>
            </a:r>
            <a:r>
              <a:rPr lang="it-IT" sz="3200" dirty="0">
                <a:solidFill>
                  <a:srgbClr val="FFFFFF"/>
                </a:solidFill>
                <a:latin typeface="Comic Sans MS" charset="0"/>
              </a:rPr>
              <a:t>aumento della durata della vita e per lo sviluppo di costose </a:t>
            </a:r>
            <a:r>
              <a:rPr lang="it-IT" sz="3200" dirty="0" smtClean="0">
                <a:solidFill>
                  <a:srgbClr val="FFFFFF"/>
                </a:solidFill>
                <a:latin typeface="Comic Sans MS" charset="0"/>
              </a:rPr>
              <a:t>tecnologie</a:t>
            </a:r>
          </a:p>
          <a:p>
            <a:pPr>
              <a:lnSpc>
                <a:spcPct val="90000"/>
              </a:lnSpc>
            </a:pPr>
            <a:endParaRPr lang="it-IT" sz="3200" dirty="0">
              <a:solidFill>
                <a:srgbClr val="FFFFFF"/>
              </a:solidFill>
              <a:latin typeface="Comic Sans MS" charset="0"/>
            </a:endParaRPr>
          </a:p>
          <a:p>
            <a:pPr>
              <a:lnSpc>
                <a:spcPct val="90000"/>
              </a:lnSpc>
            </a:pPr>
            <a:r>
              <a:rPr lang="it-IT" sz="3200" dirty="0">
                <a:solidFill>
                  <a:srgbClr val="FFFFFF"/>
                </a:solidFill>
                <a:latin typeface="Comic Sans MS" charset="0"/>
              </a:rPr>
              <a:t>Tale incremento può essere tenuto sotto controllo solo riducendo la percentuale dei malati attraverso programmi di </a:t>
            </a:r>
            <a:r>
              <a:rPr lang="it-IT" sz="3200" dirty="0" smtClean="0">
                <a:solidFill>
                  <a:srgbClr val="FFFFFF"/>
                </a:solidFill>
                <a:latin typeface="Comic Sans MS" charset="0"/>
              </a:rPr>
              <a:t>prevenzione</a:t>
            </a:r>
          </a:p>
          <a:p>
            <a:pPr>
              <a:lnSpc>
                <a:spcPct val="90000"/>
              </a:lnSpc>
            </a:pPr>
            <a:endParaRPr lang="it-IT" sz="3200" dirty="0">
              <a:solidFill>
                <a:srgbClr val="FFFFFF"/>
              </a:solidFill>
              <a:latin typeface="Comic Sans MS" charset="0"/>
            </a:endParaRPr>
          </a:p>
          <a:p>
            <a:pPr>
              <a:lnSpc>
                <a:spcPct val="90000"/>
              </a:lnSpc>
            </a:pPr>
            <a:r>
              <a:rPr lang="ja-JP" altLang="it-IT" sz="3200" i="1" dirty="0">
                <a:solidFill>
                  <a:srgbClr val="FFFFFF"/>
                </a:solidFill>
                <a:latin typeface="Arial"/>
              </a:rPr>
              <a:t>“</a:t>
            </a:r>
            <a:r>
              <a:rPr lang="it-IT" sz="3200" i="1" dirty="0" err="1">
                <a:solidFill>
                  <a:srgbClr val="FFFFFF"/>
                </a:solidFill>
                <a:latin typeface="Comic Sans MS" charset="0"/>
              </a:rPr>
              <a:t>too</a:t>
            </a:r>
            <a:r>
              <a:rPr lang="it-IT" sz="3200" i="1" dirty="0">
                <a:solidFill>
                  <a:srgbClr val="FFFFFF"/>
                </a:solidFill>
                <a:latin typeface="Comic Sans MS" charset="0"/>
              </a:rPr>
              <a:t> </a:t>
            </a:r>
            <a:r>
              <a:rPr lang="it-IT" sz="3200" i="1" dirty="0" err="1">
                <a:solidFill>
                  <a:srgbClr val="FFFFFF"/>
                </a:solidFill>
                <a:latin typeface="Comic Sans MS" charset="0"/>
              </a:rPr>
              <a:t>little</a:t>
            </a:r>
            <a:r>
              <a:rPr lang="it-IT" sz="3200" i="1" dirty="0">
                <a:solidFill>
                  <a:srgbClr val="FFFFFF"/>
                </a:solidFill>
                <a:latin typeface="Comic Sans MS" charset="0"/>
              </a:rPr>
              <a:t> </a:t>
            </a:r>
            <a:r>
              <a:rPr lang="it-IT" sz="3200" i="1" dirty="0" err="1">
                <a:solidFill>
                  <a:srgbClr val="FFFFFF"/>
                </a:solidFill>
                <a:latin typeface="Comic Sans MS" charset="0"/>
              </a:rPr>
              <a:t>is</a:t>
            </a:r>
            <a:r>
              <a:rPr lang="it-IT" sz="3200" i="1" dirty="0">
                <a:solidFill>
                  <a:srgbClr val="FFFFFF"/>
                </a:solidFill>
                <a:latin typeface="Comic Sans MS" charset="0"/>
              </a:rPr>
              <a:t> </a:t>
            </a:r>
            <a:r>
              <a:rPr lang="it-IT" sz="3200" i="1" dirty="0" err="1">
                <a:solidFill>
                  <a:srgbClr val="FFFFFF"/>
                </a:solidFill>
                <a:latin typeface="Comic Sans MS" charset="0"/>
              </a:rPr>
              <a:t>spent</a:t>
            </a:r>
            <a:r>
              <a:rPr lang="it-IT" sz="3200" i="1" dirty="0">
                <a:solidFill>
                  <a:srgbClr val="FFFFFF"/>
                </a:solidFill>
                <a:latin typeface="Comic Sans MS" charset="0"/>
              </a:rPr>
              <a:t> on </a:t>
            </a:r>
            <a:r>
              <a:rPr lang="it-IT" sz="3200" i="1" dirty="0" err="1">
                <a:solidFill>
                  <a:srgbClr val="FFFFFF"/>
                </a:solidFill>
                <a:latin typeface="Comic Sans MS" charset="0"/>
              </a:rPr>
              <a:t>prevention</a:t>
            </a:r>
            <a:r>
              <a:rPr lang="it-IT" sz="3200" i="1" dirty="0">
                <a:solidFill>
                  <a:srgbClr val="FFFFFF"/>
                </a:solidFill>
                <a:latin typeface="Comic Sans MS" charset="0"/>
              </a:rPr>
              <a:t> and public </a:t>
            </a:r>
            <a:r>
              <a:rPr lang="it-IT" sz="3200" i="1" dirty="0" err="1">
                <a:solidFill>
                  <a:srgbClr val="FFFFFF"/>
                </a:solidFill>
                <a:latin typeface="Comic Sans MS" charset="0"/>
              </a:rPr>
              <a:t>health</a:t>
            </a:r>
            <a:r>
              <a:rPr lang="ja-JP" altLang="it-IT" sz="3200" i="1" dirty="0">
                <a:solidFill>
                  <a:srgbClr val="FFFFFF"/>
                </a:solidFill>
                <a:latin typeface="Arial"/>
              </a:rPr>
              <a:t>”</a:t>
            </a:r>
            <a:r>
              <a:rPr lang="it-IT" sz="3200" i="1" dirty="0">
                <a:solidFill>
                  <a:srgbClr val="FFFFFF"/>
                </a:solidFill>
                <a:latin typeface="Comic Sans MS" charset="0"/>
              </a:rPr>
              <a:t> (B. Obama)</a:t>
            </a:r>
          </a:p>
        </p:txBody>
      </p:sp>
    </p:spTree>
    <p:extLst>
      <p:ext uri="{BB962C8B-B14F-4D97-AF65-F5344CB8AC3E}">
        <p14:creationId xmlns:p14="http://schemas.microsoft.com/office/powerpoint/2010/main" val="24953620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33983" y="1566672"/>
            <a:ext cx="8851392" cy="3962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49223" y="1574292"/>
            <a:ext cx="8821420" cy="0"/>
          </a:xfrm>
          <a:custGeom>
            <a:avLst/>
            <a:gdLst/>
            <a:ahLst/>
            <a:cxnLst/>
            <a:rect l="l" t="t" r="r" b="b"/>
            <a:pathLst>
              <a:path w="8821420">
                <a:moveTo>
                  <a:pt x="0" y="0"/>
                </a:moveTo>
                <a:lnTo>
                  <a:pt x="8820912" y="0"/>
                </a:lnTo>
              </a:path>
            </a:pathLst>
          </a:custGeom>
          <a:ln w="9144">
            <a:solidFill>
              <a:srgbClr val="F07F09"/>
            </a:solidFill>
          </a:ln>
        </p:spPr>
        <p:txBody>
          <a:bodyPr wrap="square" lIns="0" tIns="0" rIns="0" bIns="0" rtlCol="0"/>
          <a:lstStyle/>
          <a:p>
            <a:endParaRPr/>
          </a:p>
        </p:txBody>
      </p:sp>
      <p:sp>
        <p:nvSpPr>
          <p:cNvPr id="4" name="object 4"/>
          <p:cNvSpPr/>
          <p:nvPr/>
        </p:nvSpPr>
        <p:spPr>
          <a:xfrm>
            <a:off x="1460500" y="2562225"/>
            <a:ext cx="7080491" cy="477926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61" y="1558290"/>
            <a:ext cx="10080625" cy="0"/>
          </a:xfrm>
          <a:custGeom>
            <a:avLst/>
            <a:gdLst/>
            <a:ahLst/>
            <a:cxnLst/>
            <a:rect l="l" t="t" r="r" b="b"/>
            <a:pathLst>
              <a:path w="10080625">
                <a:moveTo>
                  <a:pt x="0" y="0"/>
                </a:moveTo>
                <a:lnTo>
                  <a:pt x="10080625" y="0"/>
                </a:lnTo>
              </a:path>
            </a:pathLst>
          </a:custGeom>
          <a:ln w="28956">
            <a:solidFill>
              <a:srgbClr val="FFC000"/>
            </a:solidFill>
          </a:ln>
        </p:spPr>
        <p:txBody>
          <a:bodyPr wrap="square" lIns="0" tIns="0" rIns="0" bIns="0" rtlCol="0"/>
          <a:lstStyle/>
          <a:p>
            <a:endParaRPr/>
          </a:p>
        </p:txBody>
      </p:sp>
      <p:sp>
        <p:nvSpPr>
          <p:cNvPr id="6" name="object 6"/>
          <p:cNvSpPr/>
          <p:nvPr/>
        </p:nvSpPr>
        <p:spPr>
          <a:xfrm>
            <a:off x="175260" y="150876"/>
            <a:ext cx="9796272" cy="1284732"/>
          </a:xfrm>
          <a:prstGeom prst="rect">
            <a:avLst/>
          </a:prstGeom>
          <a:blipFill>
            <a:blip r:embed="rId4" cstate="print"/>
            <a:stretch>
              <a:fillRect/>
            </a:stretch>
          </a:blipFill>
        </p:spPr>
        <p:txBody>
          <a:bodyPr wrap="square" lIns="0" tIns="0" rIns="0" bIns="0" rtlCol="0"/>
          <a:lstStyle/>
          <a:p>
            <a:endParaRPr/>
          </a:p>
        </p:txBody>
      </p:sp>
      <p:sp>
        <p:nvSpPr>
          <p:cNvPr id="7" name="CasellaDiTesto 6"/>
          <p:cNvSpPr txBox="1"/>
          <p:nvPr/>
        </p:nvSpPr>
        <p:spPr>
          <a:xfrm>
            <a:off x="0" y="1495425"/>
            <a:ext cx="10083800" cy="1323439"/>
          </a:xfrm>
          <a:prstGeom prst="rect">
            <a:avLst/>
          </a:prstGeom>
          <a:noFill/>
        </p:spPr>
        <p:txBody>
          <a:bodyPr wrap="square" rtlCol="0">
            <a:spAutoFit/>
          </a:bodyPr>
          <a:lstStyle/>
          <a:p>
            <a:pPr algn="ctr"/>
            <a:r>
              <a:rPr lang="it-IT" sz="8000" dirty="0" smtClean="0"/>
              <a:t>DIPENDE!	</a:t>
            </a:r>
            <a:endParaRPr lang="it-IT" sz="8000" dirty="0"/>
          </a:p>
        </p:txBody>
      </p:sp>
    </p:spTree>
  </p:cSld>
  <p:clrMapOvr>
    <a:masterClrMapping/>
  </p:clrMapOvr>
  <p:transition xmlns:p14="http://schemas.microsoft.com/office/powerpoint/2010/main">
    <p:wipe dir="d"/>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0" y="-9551"/>
            <a:ext cx="10083799" cy="923330"/>
          </a:xfrm>
        </p:spPr>
        <p:txBody>
          <a:bodyPr/>
          <a:lstStyle/>
          <a:p>
            <a:pPr algn="ctr"/>
            <a:r>
              <a:rPr lang="it-IT" sz="6000" dirty="0" smtClean="0">
                <a:solidFill>
                  <a:srgbClr val="000000"/>
                </a:solidFill>
              </a:rPr>
              <a:t>Grazie per l’attenzione</a:t>
            </a:r>
            <a:endParaRPr lang="it-IT" sz="6000" dirty="0">
              <a:solidFill>
                <a:srgbClr val="000000"/>
              </a:solidFill>
            </a:endParaRPr>
          </a:p>
        </p:txBody>
      </p:sp>
      <p:pic>
        <p:nvPicPr>
          <p:cNvPr id="5" name="Immagine 4" descr="e217b588d57706d6a3592d61f073ac04--los-simpsons-simpsons-funn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6300" y="1343025"/>
            <a:ext cx="5638800" cy="563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18694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252095" y="420158"/>
            <a:ext cx="9663642" cy="6302375"/>
          </a:xfrm>
          <a:prstGeom prst="rect">
            <a:avLst/>
          </a:prstGeom>
        </p:spPr>
        <p:txBody>
          <a:bodyPr lIns="100831" tIns="50415" rIns="100831" bIns="50415"/>
          <a:lstStyle/>
          <a:p>
            <a:r>
              <a:rPr lang="it-IT" sz="4000" b="1" dirty="0">
                <a:solidFill>
                  <a:srgbClr val="FFFFFF"/>
                </a:solidFill>
              </a:rPr>
              <a:t>In Italia il 34% degli uomini ed il 46% delle donne non svolge alcuna attività fisica nel tempo libero                                                     </a:t>
            </a:r>
            <a:r>
              <a:rPr lang="it-IT" sz="4000" b="1" i="1" dirty="0">
                <a:solidFill>
                  <a:srgbClr val="FFFFFF"/>
                </a:solidFill>
                <a:effectLst>
                  <a:outerShdw blurRad="38100" dist="38100" dir="2700000" algn="tl">
                    <a:srgbClr val="FFFFFF"/>
                  </a:outerShdw>
                </a:effectLst>
                <a:latin typeface="Verdana" charset="0"/>
                <a:cs typeface="Times New Roman" charset="0"/>
              </a:rPr>
              <a:t>(Fonte: Osservatorio Epidemiologico Cardiovascolare – </a:t>
            </a:r>
            <a:r>
              <a:rPr lang="it-IT" sz="4000" b="1" i="1" dirty="0" err="1">
                <a:solidFill>
                  <a:srgbClr val="FFFFFF"/>
                </a:solidFill>
                <a:effectLst>
                  <a:outerShdw blurRad="38100" dist="38100" dir="2700000" algn="tl">
                    <a:srgbClr val="FFFFFF"/>
                  </a:outerShdw>
                </a:effectLst>
                <a:latin typeface="Verdana" charset="0"/>
                <a:cs typeface="Times New Roman" charset="0"/>
              </a:rPr>
              <a:t>Ital</a:t>
            </a:r>
            <a:r>
              <a:rPr lang="it-IT" sz="4000" b="1" i="1" dirty="0">
                <a:solidFill>
                  <a:srgbClr val="FFFFFF"/>
                </a:solidFill>
                <a:effectLst>
                  <a:outerShdw blurRad="38100" dist="38100" dir="2700000" algn="tl">
                    <a:srgbClr val="FFFFFF"/>
                  </a:outerShdw>
                </a:effectLst>
                <a:latin typeface="Verdana" charset="0"/>
                <a:cs typeface="Times New Roman" charset="0"/>
              </a:rPr>
              <a:t> </a:t>
            </a:r>
            <a:r>
              <a:rPr lang="it-IT" sz="4000" b="1" i="1" dirty="0" err="1">
                <a:solidFill>
                  <a:srgbClr val="FFFFFF"/>
                </a:solidFill>
                <a:effectLst>
                  <a:outerShdw blurRad="38100" dist="38100" dir="2700000" algn="tl">
                    <a:srgbClr val="FFFFFF"/>
                  </a:outerShdw>
                </a:effectLst>
                <a:latin typeface="Verdana" charset="0"/>
                <a:cs typeface="Times New Roman" charset="0"/>
              </a:rPr>
              <a:t>Heart</a:t>
            </a:r>
            <a:r>
              <a:rPr lang="it-IT" sz="4000" b="1" i="1" dirty="0">
                <a:solidFill>
                  <a:srgbClr val="FFFFFF"/>
                </a:solidFill>
                <a:effectLst>
                  <a:outerShdw blurRad="38100" dist="38100" dir="2700000" algn="tl">
                    <a:srgbClr val="FFFFFF"/>
                  </a:outerShdw>
                </a:effectLst>
                <a:latin typeface="Verdana" charset="0"/>
                <a:cs typeface="Times New Roman" charset="0"/>
              </a:rPr>
              <a:t> </a:t>
            </a:r>
            <a:r>
              <a:rPr lang="it-IT" sz="4000" b="1" i="1" dirty="0" err="1">
                <a:solidFill>
                  <a:srgbClr val="FFFFFF"/>
                </a:solidFill>
                <a:effectLst>
                  <a:outerShdw blurRad="38100" dist="38100" dir="2700000" algn="tl">
                    <a:srgbClr val="FFFFFF"/>
                  </a:outerShdw>
                </a:effectLst>
                <a:latin typeface="Verdana" charset="0"/>
                <a:cs typeface="Times New Roman" charset="0"/>
              </a:rPr>
              <a:t>J</a:t>
            </a:r>
            <a:r>
              <a:rPr lang="it-IT" sz="4000" b="1" i="1" dirty="0">
                <a:solidFill>
                  <a:srgbClr val="FFFFFF"/>
                </a:solidFill>
                <a:effectLst>
                  <a:outerShdw blurRad="38100" dist="38100" dir="2700000" algn="tl">
                    <a:srgbClr val="FFFFFF"/>
                  </a:outerShdw>
                </a:effectLst>
                <a:latin typeface="Verdana" charset="0"/>
                <a:cs typeface="Times New Roman" charset="0"/>
              </a:rPr>
              <a:t> 2004)</a:t>
            </a:r>
            <a:endParaRPr lang="it-IT" sz="4000" b="1" dirty="0">
              <a:solidFill>
                <a:srgbClr val="FFFFFF"/>
              </a:solidFill>
              <a:cs typeface="Times New Roman" charset="0"/>
            </a:endParaRPr>
          </a:p>
          <a:p>
            <a:endParaRPr lang="it-IT" sz="2200" b="1" dirty="0"/>
          </a:p>
        </p:txBody>
      </p:sp>
    </p:spTree>
    <p:extLst>
      <p:ext uri="{BB962C8B-B14F-4D97-AF65-F5344CB8AC3E}">
        <p14:creationId xmlns:p14="http://schemas.microsoft.com/office/powerpoint/2010/main" val="14471097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081259" cy="755904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118584" y="0"/>
            <a:ext cx="7915275" cy="1965325"/>
          </a:xfrm>
          <a:prstGeom prst="rect">
            <a:avLst/>
          </a:prstGeom>
        </p:spPr>
        <p:txBody>
          <a:bodyPr vert="horz" wrap="square" lIns="0" tIns="12700" rIns="0" bIns="0" rtlCol="0">
            <a:spAutoFit/>
          </a:bodyPr>
          <a:lstStyle/>
          <a:p>
            <a:pPr marL="12065" marR="5080" indent="1905" algn="ctr">
              <a:lnSpc>
                <a:spcPct val="100000"/>
              </a:lnSpc>
              <a:spcBef>
                <a:spcPts val="100"/>
              </a:spcBef>
            </a:pPr>
            <a:r>
              <a:rPr sz="3500" i="1" spc="-5" dirty="0">
                <a:solidFill>
                  <a:srgbClr val="FFFF00"/>
                </a:solidFill>
                <a:latin typeface="Arial"/>
                <a:cs typeface="Arial"/>
              </a:rPr>
              <a:t>OBIETTIVI della prevenzione  cardiovascolare nella POPOLAZIONE  </a:t>
            </a:r>
            <a:r>
              <a:rPr sz="3500" i="1" dirty="0">
                <a:solidFill>
                  <a:srgbClr val="FFFF00"/>
                </a:solidFill>
                <a:latin typeface="Arial"/>
                <a:cs typeface="Arial"/>
              </a:rPr>
              <a:t>GENERALE</a:t>
            </a:r>
            <a:endParaRPr sz="3500">
              <a:latin typeface="Arial"/>
              <a:cs typeface="Arial"/>
            </a:endParaRPr>
          </a:p>
          <a:p>
            <a:pPr algn="ctr">
              <a:lnSpc>
                <a:spcPct val="100000"/>
              </a:lnSpc>
              <a:spcBef>
                <a:spcPts val="30"/>
              </a:spcBef>
            </a:pPr>
            <a:r>
              <a:rPr sz="2200" spc="-5" dirty="0">
                <a:solidFill>
                  <a:srgbClr val="FFFF00"/>
                </a:solidFill>
                <a:latin typeface="Arial"/>
                <a:cs typeface="Arial"/>
              </a:rPr>
              <a:t>(Linee guida europee</a:t>
            </a:r>
            <a:r>
              <a:rPr sz="2200" spc="65" dirty="0">
                <a:solidFill>
                  <a:srgbClr val="FFFF00"/>
                </a:solidFill>
                <a:latin typeface="Arial"/>
                <a:cs typeface="Arial"/>
              </a:rPr>
              <a:t> </a:t>
            </a:r>
            <a:r>
              <a:rPr sz="2200" spc="-5" dirty="0">
                <a:solidFill>
                  <a:srgbClr val="FFFF00"/>
                </a:solidFill>
                <a:latin typeface="Arial"/>
                <a:cs typeface="Arial"/>
              </a:rPr>
              <a:t>)</a:t>
            </a:r>
            <a:endParaRPr sz="2200">
              <a:latin typeface="Arial"/>
              <a:cs typeface="Arial"/>
            </a:endParaRPr>
          </a:p>
        </p:txBody>
      </p:sp>
      <p:sp>
        <p:nvSpPr>
          <p:cNvPr id="4" name="object 4"/>
          <p:cNvSpPr txBox="1"/>
          <p:nvPr/>
        </p:nvSpPr>
        <p:spPr>
          <a:xfrm>
            <a:off x="591332" y="2624366"/>
            <a:ext cx="8571230" cy="3949065"/>
          </a:xfrm>
          <a:prstGeom prst="rect">
            <a:avLst/>
          </a:prstGeom>
        </p:spPr>
        <p:txBody>
          <a:bodyPr vert="horz" wrap="square" lIns="0" tIns="13335" rIns="0" bIns="0" rtlCol="0">
            <a:spAutoFit/>
          </a:bodyPr>
          <a:lstStyle/>
          <a:p>
            <a:pPr marL="390525" indent="-377825">
              <a:lnSpc>
                <a:spcPct val="100000"/>
              </a:lnSpc>
              <a:spcBef>
                <a:spcPts val="105"/>
              </a:spcBef>
              <a:buClr>
                <a:srgbClr val="FF9900"/>
              </a:buClr>
              <a:buSzPct val="125000"/>
              <a:buChar char="•"/>
              <a:tabLst>
                <a:tab pos="390525" algn="l"/>
                <a:tab pos="391160" algn="l"/>
              </a:tabLst>
            </a:pPr>
            <a:r>
              <a:rPr sz="2600" dirty="0">
                <a:solidFill>
                  <a:srgbClr val="FFFFFF"/>
                </a:solidFill>
                <a:latin typeface="Arial"/>
                <a:cs typeface="Arial"/>
              </a:rPr>
              <a:t>Non</a:t>
            </a:r>
            <a:r>
              <a:rPr sz="2600" spc="-15" dirty="0">
                <a:solidFill>
                  <a:srgbClr val="FFFFFF"/>
                </a:solidFill>
                <a:latin typeface="Arial"/>
                <a:cs typeface="Arial"/>
              </a:rPr>
              <a:t> </a:t>
            </a:r>
            <a:r>
              <a:rPr sz="2600" dirty="0">
                <a:solidFill>
                  <a:srgbClr val="FFFFFF"/>
                </a:solidFill>
                <a:latin typeface="Arial"/>
                <a:cs typeface="Arial"/>
              </a:rPr>
              <a:t>fumare</a:t>
            </a:r>
            <a:endParaRPr sz="2600">
              <a:latin typeface="Arial"/>
              <a:cs typeface="Arial"/>
            </a:endParaRPr>
          </a:p>
          <a:p>
            <a:pPr marL="390525" indent="-377825">
              <a:lnSpc>
                <a:spcPct val="100000"/>
              </a:lnSpc>
              <a:spcBef>
                <a:spcPts val="310"/>
              </a:spcBef>
              <a:buClr>
                <a:srgbClr val="FF9900"/>
              </a:buClr>
              <a:buSzPct val="125000"/>
              <a:buChar char="•"/>
              <a:tabLst>
                <a:tab pos="390525" algn="l"/>
                <a:tab pos="391160" algn="l"/>
              </a:tabLst>
            </a:pPr>
            <a:r>
              <a:rPr sz="2600" dirty="0">
                <a:solidFill>
                  <a:srgbClr val="FFFFFF"/>
                </a:solidFill>
                <a:latin typeface="Arial"/>
                <a:cs typeface="Arial"/>
              </a:rPr>
              <a:t>Consumare 5 porzioni di </a:t>
            </a:r>
            <a:r>
              <a:rPr sz="2600" spc="-5" dirty="0">
                <a:solidFill>
                  <a:srgbClr val="FFFFFF"/>
                </a:solidFill>
                <a:latin typeface="Arial"/>
                <a:cs typeface="Arial"/>
              </a:rPr>
              <a:t>frutta </a:t>
            </a:r>
            <a:r>
              <a:rPr sz="2600" dirty="0">
                <a:solidFill>
                  <a:srgbClr val="FFFFFF"/>
                </a:solidFill>
                <a:latin typeface="Arial"/>
                <a:cs typeface="Arial"/>
              </a:rPr>
              <a:t>e verdura al</a:t>
            </a:r>
            <a:r>
              <a:rPr sz="2600" spc="-25" dirty="0">
                <a:solidFill>
                  <a:srgbClr val="FFFFFF"/>
                </a:solidFill>
                <a:latin typeface="Arial"/>
                <a:cs typeface="Arial"/>
              </a:rPr>
              <a:t> </a:t>
            </a:r>
            <a:r>
              <a:rPr sz="2600" dirty="0">
                <a:solidFill>
                  <a:srgbClr val="FFFFFF"/>
                </a:solidFill>
                <a:latin typeface="Arial"/>
                <a:cs typeface="Arial"/>
              </a:rPr>
              <a:t>giorno</a:t>
            </a:r>
            <a:endParaRPr sz="2600">
              <a:latin typeface="Arial"/>
              <a:cs typeface="Arial"/>
            </a:endParaRPr>
          </a:p>
          <a:p>
            <a:pPr marL="390525" marR="29209" indent="-377825">
              <a:lnSpc>
                <a:spcPts val="2810"/>
              </a:lnSpc>
              <a:spcBef>
                <a:spcPts val="665"/>
              </a:spcBef>
              <a:buClr>
                <a:srgbClr val="FF9900"/>
              </a:buClr>
              <a:buSzPct val="125000"/>
              <a:buChar char="•"/>
              <a:tabLst>
                <a:tab pos="390525" algn="l"/>
                <a:tab pos="391160" algn="l"/>
              </a:tabLst>
            </a:pPr>
            <a:r>
              <a:rPr sz="2600" dirty="0">
                <a:solidFill>
                  <a:srgbClr val="FFFFFF"/>
                </a:solidFill>
                <a:latin typeface="Arial"/>
                <a:cs typeface="Arial"/>
              </a:rPr>
              <a:t>Camminare </a:t>
            </a:r>
            <a:r>
              <a:rPr sz="2600" spc="5" dirty="0">
                <a:solidFill>
                  <a:srgbClr val="FFFFFF"/>
                </a:solidFill>
                <a:latin typeface="Arial"/>
                <a:cs typeface="Arial"/>
              </a:rPr>
              <a:t>per </a:t>
            </a:r>
            <a:r>
              <a:rPr sz="2600" dirty="0">
                <a:solidFill>
                  <a:srgbClr val="FFFFFF"/>
                </a:solidFill>
                <a:latin typeface="Arial"/>
                <a:cs typeface="Arial"/>
              </a:rPr>
              <a:t>3 chilometri al giorno o fare 30 minuti</a:t>
            </a:r>
            <a:r>
              <a:rPr sz="2600" spc="-100" dirty="0">
                <a:solidFill>
                  <a:srgbClr val="FFFFFF"/>
                </a:solidFill>
                <a:latin typeface="Arial"/>
                <a:cs typeface="Arial"/>
              </a:rPr>
              <a:t> </a:t>
            </a:r>
            <a:r>
              <a:rPr sz="2600" spc="5" dirty="0">
                <a:solidFill>
                  <a:srgbClr val="FFFFFF"/>
                </a:solidFill>
                <a:latin typeface="Arial"/>
                <a:cs typeface="Arial"/>
              </a:rPr>
              <a:t>di  </a:t>
            </a:r>
            <a:r>
              <a:rPr sz="2600" dirty="0">
                <a:solidFill>
                  <a:srgbClr val="FFFFFF"/>
                </a:solidFill>
                <a:latin typeface="Arial"/>
                <a:cs typeface="Arial"/>
              </a:rPr>
              <a:t>qualsiasi </a:t>
            </a:r>
            <a:r>
              <a:rPr sz="2600" spc="-5" dirty="0">
                <a:solidFill>
                  <a:srgbClr val="FFFFFF"/>
                </a:solidFill>
                <a:latin typeface="Arial"/>
                <a:cs typeface="Arial"/>
              </a:rPr>
              <a:t>attività </a:t>
            </a:r>
            <a:r>
              <a:rPr sz="2600" dirty="0">
                <a:solidFill>
                  <a:srgbClr val="FFFFFF"/>
                </a:solidFill>
                <a:latin typeface="Arial"/>
                <a:cs typeface="Arial"/>
              </a:rPr>
              <a:t>fisica</a:t>
            </a:r>
            <a:r>
              <a:rPr sz="2600" spc="-30" dirty="0">
                <a:solidFill>
                  <a:srgbClr val="FFFFFF"/>
                </a:solidFill>
                <a:latin typeface="Arial"/>
                <a:cs typeface="Arial"/>
              </a:rPr>
              <a:t> </a:t>
            </a:r>
            <a:r>
              <a:rPr sz="2600" dirty="0">
                <a:solidFill>
                  <a:srgbClr val="FFFFFF"/>
                </a:solidFill>
                <a:latin typeface="Arial"/>
                <a:cs typeface="Arial"/>
              </a:rPr>
              <a:t>moderata</a:t>
            </a:r>
            <a:endParaRPr sz="2600">
              <a:latin typeface="Arial"/>
              <a:cs typeface="Arial"/>
            </a:endParaRPr>
          </a:p>
          <a:p>
            <a:pPr marL="390525" marR="629285" indent="-377825">
              <a:lnSpc>
                <a:spcPts val="2810"/>
              </a:lnSpc>
              <a:spcBef>
                <a:spcPts val="620"/>
              </a:spcBef>
              <a:buClr>
                <a:srgbClr val="FF9900"/>
              </a:buClr>
              <a:buSzPct val="125000"/>
              <a:buChar char="•"/>
              <a:tabLst>
                <a:tab pos="390525" algn="l"/>
                <a:tab pos="391160" algn="l"/>
              </a:tabLst>
            </a:pPr>
            <a:r>
              <a:rPr sz="2600" dirty="0">
                <a:solidFill>
                  <a:srgbClr val="FFFFFF"/>
                </a:solidFill>
                <a:latin typeface="Arial"/>
                <a:cs typeface="Arial"/>
              </a:rPr>
              <a:t>Raggiungere un BMI di 25 kg/m2 ed evitare obesità  centrale</a:t>
            </a:r>
            <a:endParaRPr sz="2600">
              <a:latin typeface="Arial"/>
              <a:cs typeface="Arial"/>
            </a:endParaRPr>
          </a:p>
          <a:p>
            <a:pPr marL="390525" marR="5080" indent="-377825">
              <a:lnSpc>
                <a:spcPts val="2810"/>
              </a:lnSpc>
              <a:spcBef>
                <a:spcPts val="620"/>
              </a:spcBef>
              <a:buClr>
                <a:srgbClr val="FF9900"/>
              </a:buClr>
              <a:buSzPct val="125000"/>
              <a:buChar char="•"/>
              <a:tabLst>
                <a:tab pos="390525" algn="l"/>
                <a:tab pos="391160" algn="l"/>
                <a:tab pos="5078095" algn="l"/>
              </a:tabLst>
            </a:pPr>
            <a:r>
              <a:rPr sz="2600" dirty="0">
                <a:solidFill>
                  <a:srgbClr val="FFFFFF"/>
                </a:solidFill>
                <a:latin typeface="Arial"/>
                <a:cs typeface="Arial"/>
              </a:rPr>
              <a:t>Raggiungere </a:t>
            </a:r>
            <a:r>
              <a:rPr sz="2600" spc="5" dirty="0">
                <a:solidFill>
                  <a:srgbClr val="FFFFFF"/>
                </a:solidFill>
                <a:latin typeface="Arial"/>
                <a:cs typeface="Arial"/>
              </a:rPr>
              <a:t>una </a:t>
            </a:r>
            <a:r>
              <a:rPr sz="2600" dirty="0">
                <a:solidFill>
                  <a:srgbClr val="FFFFFF"/>
                </a:solidFill>
                <a:latin typeface="Arial"/>
                <a:cs typeface="Arial"/>
              </a:rPr>
              <a:t>PA sistolica inferiore a </a:t>
            </a:r>
            <a:r>
              <a:rPr sz="2600" spc="5" dirty="0">
                <a:solidFill>
                  <a:srgbClr val="FFFFFF"/>
                </a:solidFill>
                <a:latin typeface="Arial"/>
                <a:cs typeface="Arial"/>
              </a:rPr>
              <a:t>140 </a:t>
            </a:r>
            <a:r>
              <a:rPr sz="2600" dirty="0">
                <a:solidFill>
                  <a:srgbClr val="FFFFFF"/>
                </a:solidFill>
                <a:latin typeface="Arial"/>
                <a:cs typeface="Arial"/>
              </a:rPr>
              <a:t>mm Hg e  diastolica inferiore a 90 mm Hg; un colesterolo totale  inferiore a </a:t>
            </a:r>
            <a:r>
              <a:rPr sz="2600" spc="5" dirty="0">
                <a:solidFill>
                  <a:srgbClr val="FFFFFF"/>
                </a:solidFill>
                <a:latin typeface="Arial"/>
                <a:cs typeface="Arial"/>
              </a:rPr>
              <a:t>190 </a:t>
            </a:r>
            <a:r>
              <a:rPr sz="2600" dirty="0">
                <a:solidFill>
                  <a:srgbClr val="FFFFFF"/>
                </a:solidFill>
                <a:latin typeface="Arial"/>
                <a:cs typeface="Arial"/>
              </a:rPr>
              <a:t>mg/dl, un LDL colesterolo inferiore a </a:t>
            </a:r>
            <a:r>
              <a:rPr sz="2600" spc="5" dirty="0">
                <a:solidFill>
                  <a:srgbClr val="FFFFFF"/>
                </a:solidFill>
                <a:latin typeface="Arial"/>
                <a:cs typeface="Arial"/>
              </a:rPr>
              <a:t>115  </a:t>
            </a:r>
            <a:r>
              <a:rPr sz="2600" dirty="0">
                <a:solidFill>
                  <a:srgbClr val="FFFFFF"/>
                </a:solidFill>
                <a:latin typeface="Arial"/>
                <a:cs typeface="Arial"/>
              </a:rPr>
              <a:t>mg/dl ed </a:t>
            </a:r>
            <a:r>
              <a:rPr sz="2600" spc="5" dirty="0">
                <a:solidFill>
                  <a:srgbClr val="FFFFFF"/>
                </a:solidFill>
                <a:latin typeface="Arial"/>
                <a:cs typeface="Arial"/>
              </a:rPr>
              <a:t>una</a:t>
            </a:r>
            <a:r>
              <a:rPr sz="2600" spc="10" dirty="0">
                <a:solidFill>
                  <a:srgbClr val="FFFFFF"/>
                </a:solidFill>
                <a:latin typeface="Arial"/>
                <a:cs typeface="Arial"/>
              </a:rPr>
              <a:t> </a:t>
            </a:r>
            <a:r>
              <a:rPr sz="2600" dirty="0">
                <a:solidFill>
                  <a:srgbClr val="FFFFFF"/>
                </a:solidFill>
                <a:latin typeface="Arial"/>
                <a:cs typeface="Arial"/>
              </a:rPr>
              <a:t>glicemia</a:t>
            </a:r>
            <a:r>
              <a:rPr sz="2600" spc="-20" dirty="0">
                <a:solidFill>
                  <a:srgbClr val="FFFFFF"/>
                </a:solidFill>
                <a:latin typeface="Arial"/>
                <a:cs typeface="Arial"/>
              </a:rPr>
              <a:t> </a:t>
            </a:r>
            <a:r>
              <a:rPr sz="2600" dirty="0">
                <a:solidFill>
                  <a:srgbClr val="FFFFFF"/>
                </a:solidFill>
                <a:latin typeface="Arial"/>
                <a:cs typeface="Arial"/>
              </a:rPr>
              <a:t>inferiore	a </a:t>
            </a:r>
            <a:r>
              <a:rPr sz="2600" spc="5" dirty="0">
                <a:solidFill>
                  <a:srgbClr val="FFFFFF"/>
                </a:solidFill>
                <a:latin typeface="Arial"/>
                <a:cs typeface="Arial"/>
              </a:rPr>
              <a:t>110</a:t>
            </a:r>
            <a:r>
              <a:rPr sz="2600" spc="-5" dirty="0">
                <a:solidFill>
                  <a:srgbClr val="FFFFFF"/>
                </a:solidFill>
                <a:latin typeface="Arial"/>
                <a:cs typeface="Arial"/>
              </a:rPr>
              <a:t> </a:t>
            </a:r>
            <a:r>
              <a:rPr sz="2600" dirty="0">
                <a:solidFill>
                  <a:srgbClr val="FFFFFF"/>
                </a:solidFill>
                <a:latin typeface="Arial"/>
                <a:cs typeface="Arial"/>
              </a:rPr>
              <a:t>mg/dl</a:t>
            </a:r>
            <a:endParaRPr sz="2600">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081259" cy="755904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412235" y="91440"/>
            <a:ext cx="3291840" cy="1121664"/>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3713734" y="223748"/>
            <a:ext cx="2652395" cy="635000"/>
          </a:xfrm>
          <a:prstGeom prst="rect">
            <a:avLst/>
          </a:prstGeom>
        </p:spPr>
        <p:txBody>
          <a:bodyPr vert="horz" wrap="square" lIns="0" tIns="12065" rIns="0" bIns="0" rtlCol="0">
            <a:spAutoFit/>
          </a:bodyPr>
          <a:lstStyle/>
          <a:p>
            <a:pPr marL="12700">
              <a:lnSpc>
                <a:spcPct val="100000"/>
              </a:lnSpc>
              <a:spcBef>
                <a:spcPts val="95"/>
              </a:spcBef>
            </a:pPr>
            <a:r>
              <a:rPr sz="4000" i="1" spc="-5" dirty="0">
                <a:solidFill>
                  <a:srgbClr val="FFFF00"/>
                </a:solidFill>
                <a:latin typeface="Times New Roman"/>
                <a:cs typeface="Times New Roman"/>
              </a:rPr>
              <a:t>Sedentarietà</a:t>
            </a:r>
            <a:endParaRPr sz="4000">
              <a:latin typeface="Times New Roman"/>
              <a:cs typeface="Times New Roman"/>
            </a:endParaRPr>
          </a:p>
        </p:txBody>
      </p:sp>
      <p:sp>
        <p:nvSpPr>
          <p:cNvPr id="5" name="object 5"/>
          <p:cNvSpPr/>
          <p:nvPr/>
        </p:nvSpPr>
        <p:spPr>
          <a:xfrm>
            <a:off x="0" y="1222248"/>
            <a:ext cx="10081259" cy="871727"/>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700783" y="1647444"/>
            <a:ext cx="6708648" cy="871727"/>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798576" y="2814828"/>
            <a:ext cx="832104" cy="809243"/>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1130808" y="2779776"/>
            <a:ext cx="2375916" cy="873251"/>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798576" y="3287268"/>
            <a:ext cx="832104" cy="809244"/>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1130808" y="3252216"/>
            <a:ext cx="1763267" cy="873251"/>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798576" y="3759708"/>
            <a:ext cx="832104" cy="809243"/>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1130808" y="3724655"/>
            <a:ext cx="3823716" cy="873252"/>
          </a:xfrm>
          <a:prstGeom prst="rect">
            <a:avLst/>
          </a:prstGeom>
          <a:blipFill>
            <a:blip r:embed="rId9" cstate="print"/>
            <a:stretch>
              <a:fillRect/>
            </a:stretch>
          </a:blipFill>
        </p:spPr>
        <p:txBody>
          <a:bodyPr wrap="square" lIns="0" tIns="0" rIns="0" bIns="0" rtlCol="0"/>
          <a:lstStyle/>
          <a:p>
            <a:endParaRPr/>
          </a:p>
        </p:txBody>
      </p:sp>
      <p:sp>
        <p:nvSpPr>
          <p:cNvPr id="13" name="object 13"/>
          <p:cNvSpPr/>
          <p:nvPr/>
        </p:nvSpPr>
        <p:spPr>
          <a:xfrm>
            <a:off x="798576" y="4232148"/>
            <a:ext cx="832104" cy="809244"/>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1130808" y="4197096"/>
            <a:ext cx="1786127" cy="873252"/>
          </a:xfrm>
          <a:prstGeom prst="rect">
            <a:avLst/>
          </a:prstGeom>
          <a:blipFill>
            <a:blip r:embed="rId10" cstate="print"/>
            <a:stretch>
              <a:fillRect/>
            </a:stretch>
          </a:blipFill>
        </p:spPr>
        <p:txBody>
          <a:bodyPr wrap="square" lIns="0" tIns="0" rIns="0" bIns="0" rtlCol="0"/>
          <a:lstStyle/>
          <a:p>
            <a:endParaRPr/>
          </a:p>
        </p:txBody>
      </p:sp>
      <p:sp>
        <p:nvSpPr>
          <p:cNvPr id="15" name="object 15"/>
          <p:cNvSpPr/>
          <p:nvPr/>
        </p:nvSpPr>
        <p:spPr>
          <a:xfrm>
            <a:off x="798576" y="4704588"/>
            <a:ext cx="832104" cy="809244"/>
          </a:xfrm>
          <a:prstGeom prst="rect">
            <a:avLst/>
          </a:prstGeom>
          <a:blipFill>
            <a:blip r:embed="rId6" cstate="print"/>
            <a:stretch>
              <a:fillRect/>
            </a:stretch>
          </a:blipFill>
        </p:spPr>
        <p:txBody>
          <a:bodyPr wrap="square" lIns="0" tIns="0" rIns="0" bIns="0" rtlCol="0"/>
          <a:lstStyle/>
          <a:p>
            <a:endParaRPr/>
          </a:p>
        </p:txBody>
      </p:sp>
      <p:sp>
        <p:nvSpPr>
          <p:cNvPr id="16" name="object 16"/>
          <p:cNvSpPr/>
          <p:nvPr/>
        </p:nvSpPr>
        <p:spPr>
          <a:xfrm>
            <a:off x="1130808" y="4669536"/>
            <a:ext cx="3636264" cy="873251"/>
          </a:xfrm>
          <a:prstGeom prst="rect">
            <a:avLst/>
          </a:prstGeom>
          <a:blipFill>
            <a:blip r:embed="rId11" cstate="print"/>
            <a:stretch>
              <a:fillRect/>
            </a:stretch>
          </a:blipFill>
        </p:spPr>
        <p:txBody>
          <a:bodyPr wrap="square" lIns="0" tIns="0" rIns="0" bIns="0" rtlCol="0"/>
          <a:lstStyle/>
          <a:p>
            <a:endParaRPr/>
          </a:p>
        </p:txBody>
      </p:sp>
      <p:sp>
        <p:nvSpPr>
          <p:cNvPr id="17" name="object 17"/>
          <p:cNvSpPr/>
          <p:nvPr/>
        </p:nvSpPr>
        <p:spPr>
          <a:xfrm>
            <a:off x="798576" y="5177028"/>
            <a:ext cx="832104" cy="809244"/>
          </a:xfrm>
          <a:prstGeom prst="rect">
            <a:avLst/>
          </a:prstGeom>
          <a:blipFill>
            <a:blip r:embed="rId6" cstate="print"/>
            <a:stretch>
              <a:fillRect/>
            </a:stretch>
          </a:blipFill>
        </p:spPr>
        <p:txBody>
          <a:bodyPr wrap="square" lIns="0" tIns="0" rIns="0" bIns="0" rtlCol="0"/>
          <a:lstStyle/>
          <a:p>
            <a:endParaRPr/>
          </a:p>
        </p:txBody>
      </p:sp>
      <p:sp>
        <p:nvSpPr>
          <p:cNvPr id="18" name="object 18"/>
          <p:cNvSpPr/>
          <p:nvPr/>
        </p:nvSpPr>
        <p:spPr>
          <a:xfrm>
            <a:off x="1130808" y="5141976"/>
            <a:ext cx="1524000" cy="873251"/>
          </a:xfrm>
          <a:prstGeom prst="rect">
            <a:avLst/>
          </a:prstGeom>
          <a:blipFill>
            <a:blip r:embed="rId12" cstate="print"/>
            <a:stretch>
              <a:fillRect/>
            </a:stretch>
          </a:blipFill>
        </p:spPr>
        <p:txBody>
          <a:bodyPr wrap="square" lIns="0" tIns="0" rIns="0" bIns="0" rtlCol="0"/>
          <a:lstStyle/>
          <a:p>
            <a:endParaRPr/>
          </a:p>
        </p:txBody>
      </p:sp>
      <p:sp>
        <p:nvSpPr>
          <p:cNvPr id="19" name="object 19"/>
          <p:cNvSpPr/>
          <p:nvPr/>
        </p:nvSpPr>
        <p:spPr>
          <a:xfrm>
            <a:off x="798576" y="5649466"/>
            <a:ext cx="832104" cy="809243"/>
          </a:xfrm>
          <a:prstGeom prst="rect">
            <a:avLst/>
          </a:prstGeom>
          <a:blipFill>
            <a:blip r:embed="rId6" cstate="print"/>
            <a:stretch>
              <a:fillRect/>
            </a:stretch>
          </a:blipFill>
        </p:spPr>
        <p:txBody>
          <a:bodyPr wrap="square" lIns="0" tIns="0" rIns="0" bIns="0" rtlCol="0"/>
          <a:lstStyle/>
          <a:p>
            <a:endParaRPr/>
          </a:p>
        </p:txBody>
      </p:sp>
      <p:sp>
        <p:nvSpPr>
          <p:cNvPr id="20" name="object 20"/>
          <p:cNvSpPr/>
          <p:nvPr/>
        </p:nvSpPr>
        <p:spPr>
          <a:xfrm>
            <a:off x="1130808" y="5614415"/>
            <a:ext cx="3418332" cy="873252"/>
          </a:xfrm>
          <a:prstGeom prst="rect">
            <a:avLst/>
          </a:prstGeom>
          <a:blipFill>
            <a:blip r:embed="rId13" cstate="print"/>
            <a:stretch>
              <a:fillRect/>
            </a:stretch>
          </a:blipFill>
        </p:spPr>
        <p:txBody>
          <a:bodyPr wrap="square" lIns="0" tIns="0" rIns="0" bIns="0" rtlCol="0"/>
          <a:lstStyle/>
          <a:p>
            <a:endParaRPr/>
          </a:p>
        </p:txBody>
      </p:sp>
      <p:sp>
        <p:nvSpPr>
          <p:cNvPr id="21" name="object 21"/>
          <p:cNvSpPr/>
          <p:nvPr/>
        </p:nvSpPr>
        <p:spPr>
          <a:xfrm>
            <a:off x="798576" y="6121906"/>
            <a:ext cx="832104" cy="809244"/>
          </a:xfrm>
          <a:prstGeom prst="rect">
            <a:avLst/>
          </a:prstGeom>
          <a:blipFill>
            <a:blip r:embed="rId6" cstate="print"/>
            <a:stretch>
              <a:fillRect/>
            </a:stretch>
          </a:blipFill>
        </p:spPr>
        <p:txBody>
          <a:bodyPr wrap="square" lIns="0" tIns="0" rIns="0" bIns="0" rtlCol="0"/>
          <a:lstStyle/>
          <a:p>
            <a:endParaRPr/>
          </a:p>
        </p:txBody>
      </p:sp>
      <p:sp>
        <p:nvSpPr>
          <p:cNvPr id="22" name="object 22"/>
          <p:cNvSpPr/>
          <p:nvPr/>
        </p:nvSpPr>
        <p:spPr>
          <a:xfrm>
            <a:off x="1130808" y="6086854"/>
            <a:ext cx="2595372" cy="873252"/>
          </a:xfrm>
          <a:prstGeom prst="rect">
            <a:avLst/>
          </a:prstGeom>
          <a:blipFill>
            <a:blip r:embed="rId14" cstate="print"/>
            <a:stretch>
              <a:fillRect/>
            </a:stretch>
          </a:blipFill>
        </p:spPr>
        <p:txBody>
          <a:bodyPr wrap="square" lIns="0" tIns="0" rIns="0" bIns="0" rtlCol="0"/>
          <a:lstStyle/>
          <a:p>
            <a:endParaRPr/>
          </a:p>
        </p:txBody>
      </p:sp>
      <p:sp>
        <p:nvSpPr>
          <p:cNvPr id="23" name="object 23"/>
          <p:cNvSpPr txBox="1"/>
          <p:nvPr/>
        </p:nvSpPr>
        <p:spPr>
          <a:xfrm>
            <a:off x="115538" y="1321282"/>
            <a:ext cx="9845675" cy="5363210"/>
          </a:xfrm>
          <a:prstGeom prst="rect">
            <a:avLst/>
          </a:prstGeom>
        </p:spPr>
        <p:txBody>
          <a:bodyPr vert="horz" wrap="square" lIns="0" tIns="65405" rIns="0" bIns="0" rtlCol="0">
            <a:spAutoFit/>
          </a:bodyPr>
          <a:lstStyle/>
          <a:p>
            <a:pPr marL="1828800" marR="5080" indent="-1816735">
              <a:lnSpc>
                <a:spcPts val="3350"/>
              </a:lnSpc>
              <a:spcBef>
                <a:spcPts val="515"/>
              </a:spcBef>
            </a:pPr>
            <a:r>
              <a:rPr sz="3100" spc="-5" dirty="0">
                <a:solidFill>
                  <a:srgbClr val="FFFFFF"/>
                </a:solidFill>
                <a:latin typeface="Times New Roman"/>
                <a:cs typeface="Times New Roman"/>
              </a:rPr>
              <a:t>Situazione in </a:t>
            </a:r>
            <a:r>
              <a:rPr sz="3100" dirty="0">
                <a:solidFill>
                  <a:srgbClr val="FFFFFF"/>
                </a:solidFill>
                <a:latin typeface="Times New Roman"/>
                <a:cs typeface="Times New Roman"/>
              </a:rPr>
              <a:t>cui </a:t>
            </a:r>
            <a:r>
              <a:rPr sz="3100" spc="-5" dirty="0">
                <a:solidFill>
                  <a:srgbClr val="FFFFFF"/>
                </a:solidFill>
                <a:latin typeface="Times New Roman"/>
                <a:cs typeface="Times New Roman"/>
              </a:rPr>
              <a:t>non si pratica </a:t>
            </a:r>
            <a:r>
              <a:rPr sz="3100" dirty="0">
                <a:solidFill>
                  <a:srgbClr val="FFFFFF"/>
                </a:solidFill>
                <a:latin typeface="Times New Roman"/>
                <a:cs typeface="Times New Roman"/>
              </a:rPr>
              <a:t>per </a:t>
            </a:r>
            <a:r>
              <a:rPr sz="3100" spc="-5" dirty="0">
                <a:solidFill>
                  <a:srgbClr val="FFFFFF"/>
                </a:solidFill>
                <a:latin typeface="Times New Roman"/>
                <a:cs typeface="Times New Roman"/>
              </a:rPr>
              <a:t>5 o più volte alla settimana  una o più delle seguenti attività</a:t>
            </a:r>
            <a:r>
              <a:rPr sz="3100" spc="25" dirty="0">
                <a:solidFill>
                  <a:srgbClr val="FFFFFF"/>
                </a:solidFill>
                <a:latin typeface="Times New Roman"/>
                <a:cs typeface="Times New Roman"/>
              </a:rPr>
              <a:t> </a:t>
            </a:r>
            <a:r>
              <a:rPr sz="3100" spc="-5" dirty="0">
                <a:solidFill>
                  <a:srgbClr val="FFFFFF"/>
                </a:solidFill>
                <a:latin typeface="Times New Roman"/>
                <a:cs typeface="Times New Roman"/>
              </a:rPr>
              <a:t>fisiche:</a:t>
            </a:r>
            <a:endParaRPr sz="3100">
              <a:latin typeface="Times New Roman"/>
              <a:cs typeface="Times New Roman"/>
            </a:endParaRPr>
          </a:p>
          <a:p>
            <a:pPr>
              <a:lnSpc>
                <a:spcPct val="100000"/>
              </a:lnSpc>
              <a:spcBef>
                <a:spcPts val="35"/>
              </a:spcBef>
            </a:pPr>
            <a:endParaRPr sz="4450">
              <a:latin typeface="Times New Roman"/>
              <a:cs typeface="Times New Roman"/>
            </a:endParaRPr>
          </a:p>
          <a:p>
            <a:pPr marL="1259840" indent="-351155">
              <a:lnSpc>
                <a:spcPct val="100000"/>
              </a:lnSpc>
              <a:buSzPct val="96774"/>
              <a:buFont typeface="Wingdings"/>
              <a:buChar char=""/>
              <a:tabLst>
                <a:tab pos="1260475" algn="l"/>
              </a:tabLst>
            </a:pPr>
            <a:r>
              <a:rPr sz="3100" spc="-5" dirty="0">
                <a:solidFill>
                  <a:srgbClr val="FFFF00"/>
                </a:solidFill>
                <a:latin typeface="Times New Roman"/>
                <a:cs typeface="Times New Roman"/>
              </a:rPr>
              <a:t>Passeggiare</a:t>
            </a:r>
            <a:endParaRPr sz="3100">
              <a:latin typeface="Times New Roman"/>
              <a:cs typeface="Times New Roman"/>
            </a:endParaRPr>
          </a:p>
          <a:p>
            <a:pPr marL="1259840" indent="-351155">
              <a:lnSpc>
                <a:spcPct val="100000"/>
              </a:lnSpc>
              <a:buSzPct val="96774"/>
              <a:buFont typeface="Wingdings"/>
              <a:buChar char=""/>
              <a:tabLst>
                <a:tab pos="1260475" algn="l"/>
              </a:tabLst>
            </a:pPr>
            <a:r>
              <a:rPr sz="3100" spc="-5" dirty="0">
                <a:solidFill>
                  <a:srgbClr val="FFFF00"/>
                </a:solidFill>
                <a:latin typeface="Times New Roman"/>
                <a:cs typeface="Times New Roman"/>
              </a:rPr>
              <a:t>Jogging</a:t>
            </a:r>
            <a:endParaRPr sz="3100">
              <a:latin typeface="Times New Roman"/>
              <a:cs typeface="Times New Roman"/>
            </a:endParaRPr>
          </a:p>
          <a:p>
            <a:pPr marL="1259840" indent="-351155">
              <a:lnSpc>
                <a:spcPct val="100000"/>
              </a:lnSpc>
              <a:buSzPct val="96774"/>
              <a:buFont typeface="Wingdings"/>
              <a:buChar char=""/>
              <a:tabLst>
                <a:tab pos="1260475" algn="l"/>
              </a:tabLst>
            </a:pPr>
            <a:r>
              <a:rPr sz="3100" spc="-5" dirty="0">
                <a:solidFill>
                  <a:srgbClr val="FFFF00"/>
                </a:solidFill>
                <a:latin typeface="Times New Roman"/>
                <a:cs typeface="Times New Roman"/>
              </a:rPr>
              <a:t>Pedalare in</a:t>
            </a:r>
            <a:r>
              <a:rPr sz="3100" dirty="0">
                <a:solidFill>
                  <a:srgbClr val="FFFF00"/>
                </a:solidFill>
                <a:latin typeface="Times New Roman"/>
                <a:cs typeface="Times New Roman"/>
              </a:rPr>
              <a:t> bicicletta</a:t>
            </a:r>
            <a:endParaRPr sz="3100">
              <a:latin typeface="Times New Roman"/>
              <a:cs typeface="Times New Roman"/>
            </a:endParaRPr>
          </a:p>
          <a:p>
            <a:pPr marL="1259840" indent="-351155">
              <a:lnSpc>
                <a:spcPct val="100000"/>
              </a:lnSpc>
              <a:buSzPct val="96774"/>
              <a:buFont typeface="Wingdings"/>
              <a:buChar char=""/>
              <a:tabLst>
                <a:tab pos="1260475" algn="l"/>
              </a:tabLst>
            </a:pPr>
            <a:r>
              <a:rPr sz="3100" spc="-5" dirty="0">
                <a:solidFill>
                  <a:srgbClr val="FFFF00"/>
                </a:solidFill>
                <a:latin typeface="Times New Roman"/>
                <a:cs typeface="Times New Roman"/>
              </a:rPr>
              <a:t>Nuotare</a:t>
            </a:r>
            <a:endParaRPr sz="3100">
              <a:latin typeface="Times New Roman"/>
              <a:cs typeface="Times New Roman"/>
            </a:endParaRPr>
          </a:p>
          <a:p>
            <a:pPr marL="1259840" indent="-351155">
              <a:lnSpc>
                <a:spcPct val="100000"/>
              </a:lnSpc>
              <a:buSzPct val="96774"/>
              <a:buFont typeface="Wingdings"/>
              <a:buChar char=""/>
              <a:tabLst>
                <a:tab pos="1260475" algn="l"/>
              </a:tabLst>
            </a:pPr>
            <a:r>
              <a:rPr sz="3100" spc="-5" dirty="0">
                <a:solidFill>
                  <a:srgbClr val="FFFF00"/>
                </a:solidFill>
                <a:latin typeface="Times New Roman"/>
                <a:cs typeface="Times New Roman"/>
              </a:rPr>
              <a:t>Ginnastica</a:t>
            </a:r>
            <a:r>
              <a:rPr sz="3100" spc="5" dirty="0">
                <a:solidFill>
                  <a:srgbClr val="FFFF00"/>
                </a:solidFill>
                <a:latin typeface="Times New Roman"/>
                <a:cs typeface="Times New Roman"/>
              </a:rPr>
              <a:t> </a:t>
            </a:r>
            <a:r>
              <a:rPr sz="3100" dirty="0">
                <a:solidFill>
                  <a:srgbClr val="FFFF00"/>
                </a:solidFill>
                <a:latin typeface="Times New Roman"/>
                <a:cs typeface="Times New Roman"/>
              </a:rPr>
              <a:t>aerobica</a:t>
            </a:r>
            <a:endParaRPr sz="3100">
              <a:latin typeface="Times New Roman"/>
              <a:cs typeface="Times New Roman"/>
            </a:endParaRPr>
          </a:p>
          <a:p>
            <a:pPr marL="1259840" indent="-351155">
              <a:lnSpc>
                <a:spcPct val="100000"/>
              </a:lnSpc>
              <a:buSzPct val="96774"/>
              <a:buFont typeface="Wingdings"/>
              <a:buChar char=""/>
              <a:tabLst>
                <a:tab pos="1260475" algn="l"/>
              </a:tabLst>
            </a:pPr>
            <a:r>
              <a:rPr sz="3100" spc="-5" dirty="0">
                <a:solidFill>
                  <a:srgbClr val="FFFF00"/>
                </a:solidFill>
                <a:latin typeface="Times New Roman"/>
                <a:cs typeface="Times New Roman"/>
              </a:rPr>
              <a:t>Danza</a:t>
            </a:r>
            <a:endParaRPr sz="3100">
              <a:latin typeface="Times New Roman"/>
              <a:cs typeface="Times New Roman"/>
            </a:endParaRPr>
          </a:p>
          <a:p>
            <a:pPr marL="1259840" indent="-351155">
              <a:lnSpc>
                <a:spcPct val="100000"/>
              </a:lnSpc>
              <a:buSzPct val="96774"/>
              <a:buFont typeface="Wingdings"/>
              <a:buChar char=""/>
              <a:tabLst>
                <a:tab pos="1260475" algn="l"/>
              </a:tabLst>
            </a:pPr>
            <a:r>
              <a:rPr sz="3100" spc="-5" dirty="0">
                <a:solidFill>
                  <a:srgbClr val="FFFF00"/>
                </a:solidFill>
                <a:latin typeface="Times New Roman"/>
                <a:cs typeface="Times New Roman"/>
              </a:rPr>
              <a:t>Ginnastica</a:t>
            </a:r>
            <a:r>
              <a:rPr sz="3100" spc="5" dirty="0">
                <a:solidFill>
                  <a:srgbClr val="FFFF00"/>
                </a:solidFill>
                <a:latin typeface="Times New Roman"/>
                <a:cs typeface="Times New Roman"/>
              </a:rPr>
              <a:t> </a:t>
            </a:r>
            <a:r>
              <a:rPr sz="3100" spc="-5" dirty="0">
                <a:solidFill>
                  <a:srgbClr val="FFFF00"/>
                </a:solidFill>
                <a:latin typeface="Times New Roman"/>
                <a:cs typeface="Times New Roman"/>
              </a:rPr>
              <a:t>ritmica</a:t>
            </a:r>
            <a:endParaRPr sz="3100">
              <a:latin typeface="Times New Roman"/>
              <a:cs typeface="Times New Roman"/>
            </a:endParaRPr>
          </a:p>
          <a:p>
            <a:pPr marL="1259840" indent="-351155">
              <a:lnSpc>
                <a:spcPct val="100000"/>
              </a:lnSpc>
              <a:buSzPct val="96774"/>
              <a:buFont typeface="Wingdings"/>
              <a:buChar char=""/>
              <a:tabLst>
                <a:tab pos="1260475" algn="l"/>
              </a:tabLst>
            </a:pPr>
            <a:r>
              <a:rPr sz="3100" spc="-5" dirty="0">
                <a:solidFill>
                  <a:srgbClr val="FFFF00"/>
                </a:solidFill>
                <a:latin typeface="Times New Roman"/>
                <a:cs typeface="Times New Roman"/>
              </a:rPr>
              <a:t>Giardinaggio</a:t>
            </a:r>
            <a:endParaRPr sz="3100">
              <a:latin typeface="Times New Roman"/>
              <a:cs typeface="Times New Roman"/>
            </a:endParaRPr>
          </a:p>
        </p:txBody>
      </p:sp>
      <p:sp>
        <p:nvSpPr>
          <p:cNvPr id="24" name="object 24"/>
          <p:cNvSpPr/>
          <p:nvPr/>
        </p:nvSpPr>
        <p:spPr>
          <a:xfrm>
            <a:off x="6132576" y="2772156"/>
            <a:ext cx="3332987" cy="4587240"/>
          </a:xfrm>
          <a:prstGeom prst="rect">
            <a:avLst/>
          </a:prstGeom>
          <a:blipFill>
            <a:blip r:embed="rId15" cstate="print"/>
            <a:stretch>
              <a:fillRect/>
            </a:stretch>
          </a:blipFill>
        </p:spPr>
        <p:txBody>
          <a:bodyPr wrap="square" lIns="0" tIns="0" rIns="0" bIns="0" rtlCol="0"/>
          <a:lstStyle/>
          <a:p>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201</TotalTime>
  <Words>2976</Words>
  <Application>Microsoft Macintosh PowerPoint</Application>
  <PresentationFormat>Personalizzato</PresentationFormat>
  <Paragraphs>420</Paragraphs>
  <Slides>65</Slides>
  <Notes>1</Notes>
  <HiddenSlides>0</HiddenSlides>
  <MMClips>0</MMClips>
  <ScaleCrop>false</ScaleCrop>
  <HeadingPairs>
    <vt:vector size="4" baseType="variant">
      <vt:variant>
        <vt:lpstr>Tema</vt:lpstr>
      </vt:variant>
      <vt:variant>
        <vt:i4>1</vt:i4>
      </vt:variant>
      <vt:variant>
        <vt:lpstr>Titoli diapositive</vt:lpstr>
      </vt:variant>
      <vt:variant>
        <vt:i4>65</vt:i4>
      </vt:variant>
    </vt:vector>
  </HeadingPairs>
  <TitlesOfParts>
    <vt:vector size="66" baseType="lpstr">
      <vt:lpstr>Office Theme</vt:lpstr>
      <vt:lpstr>Presentazione di PowerPoint</vt:lpstr>
      <vt:lpstr>Variazione della mortalità (%)</vt:lpstr>
      <vt:lpstr>Presentazione di PowerPoint</vt:lpstr>
      <vt:lpstr>Presentazione di PowerPoint</vt:lpstr>
      <vt:lpstr>Presentazione di PowerPoint</vt:lpstr>
      <vt:lpstr>Dati italiani</vt:lpstr>
      <vt:lpstr>Presentazione di PowerPoint</vt:lpstr>
      <vt:lpstr>OBIETTIVI della prevenzione  cardiovascolare nella POPOLAZIONE  GENERALE (Linee guida europee )</vt:lpstr>
      <vt:lpstr>Sedentarietà</vt:lpstr>
      <vt:lpstr>Presentazione di PowerPoint</vt:lpstr>
      <vt:lpstr>Presentazione di PowerPoint</vt:lpstr>
      <vt:lpstr>NEL CUORE l’esercizio continuato induce una</vt:lpstr>
      <vt:lpstr> L’esercizio fisico costante, soprattutto quello</vt:lpstr>
      <vt:lpstr>CONSUMO</vt:lpstr>
      <vt:lpstr>L’esercizio fisico costante induce,</vt:lpstr>
      <vt:lpstr>Oltre ad aumentare il NUMERO di                                                                                         vasi che portano sangue al cuore , l’esercizio fisico prolungato è in  grado di MIGLIORARE LA  FUNZIONE DI QUESTI VASI.</vt:lpstr>
      <vt:lpstr>  TESSUTO del sistema                                          cardiovascolare che riveste l’interno del cuore e di TUTTI i</vt:lpstr>
      <vt:lpstr>Presentazione di PowerPoint</vt:lpstr>
      <vt:lpstr>Presentazione di PowerPoint</vt:lpstr>
      <vt:lpstr>Obesità</vt:lpstr>
      <vt:lpstr>Presentazione di PowerPoint</vt:lpstr>
      <vt:lpstr>Benefici della attività sportiva</vt:lpstr>
      <vt:lpstr>Presentazione di PowerPoint</vt:lpstr>
      <vt:lpstr>Si riducono i livelli di STRESS  e ANSIA legati spesso alla  frenesia della vita  quotidiana…..</vt:lpstr>
      <vt:lpstr>b. Adattamenti metabolici all’esercizio fisico</vt:lpstr>
      <vt:lpstr>L’esercizio fisico migliora la sensibilità all’insulina e  il CONTROLLO GLICEMICO (HbA1C) nei pazienti DIABETICI e PREVIENE IL DIABETE NEI PAZIENTI SANI</vt:lpstr>
      <vt:lpstr>Meccanismo ipotizzato?</vt:lpstr>
      <vt:lpstr>Esercizio fisico e OBESITA’</vt:lpstr>
      <vt:lpstr>In che modo l’esercizio fisico previene e riduce  l’obesità?</vt:lpstr>
      <vt:lpstr>Benefici EBM della attività sportiva</vt:lpstr>
      <vt:lpstr>Physical Activity and Cardiorespiratory Health</vt:lpstr>
      <vt:lpstr>Physical Activity and Cardiorespiratory Health</vt:lpstr>
      <vt:lpstr>Presentazione di PowerPoint</vt:lpstr>
      <vt:lpstr>Presentazione di PowerPoint</vt:lpstr>
      <vt:lpstr>MCI:DEFINIZIONE</vt:lpstr>
      <vt:lpstr>Battaglia di Maratona</vt:lpstr>
      <vt:lpstr>Presentazione di PowerPoint</vt:lpstr>
      <vt:lpstr>…la morte cardiaca improvvisa…</vt:lpstr>
      <vt:lpstr>EPIDEMIOLOGY</vt:lpstr>
      <vt:lpstr>Aritmie Fatali: Eziologia</vt:lpstr>
      <vt:lpstr>Maggiore  attenzione al  proprio stato di  salute</vt:lpstr>
      <vt:lpstr>Presentazione di PowerPoint</vt:lpstr>
      <vt:lpstr>Cosa succede quando si smette di fumare</vt:lpstr>
      <vt:lpstr>Il 35% delle morti da malattia coronarica, il 32% di  quelle da carcinoma colo-rettale ed il 35% di quelle per  diabete mellito possono essere attribuite direttamente  alla sedentarietà ed al sovrappeso.</vt:lpstr>
      <vt:lpstr>Presentazione di PowerPoint</vt:lpstr>
      <vt:lpstr>Quando?</vt:lpstr>
      <vt:lpstr>Non è mai troppo tardi per cambiare stile di vita!!</vt:lpstr>
      <vt:lpstr>PREVENZIONE SECONDARIA (soggetti già malati)</vt:lpstr>
      <vt:lpstr>S.A.R.A.</vt:lpstr>
      <vt:lpstr>Quale attività?</vt:lpstr>
      <vt:lpstr>Presentazione di PowerPoint</vt:lpstr>
      <vt:lpstr>Presentazione di PowerPoint</vt:lpstr>
      <vt:lpstr>Raccomandazioni</vt:lpstr>
      <vt:lpstr>Presentazione di PowerPoint</vt:lpstr>
      <vt:lpstr>Presentazione di PowerPoint</vt:lpstr>
      <vt:lpstr>Camminare - perchè</vt:lpstr>
      <vt:lpstr>Camminare - perchè</vt:lpstr>
      <vt:lpstr>Camminare - come</vt:lpstr>
      <vt:lpstr>Camminare - quanto</vt:lpstr>
      <vt:lpstr>Camminare - obiettivi</vt:lpstr>
      <vt:lpstr>Le scuse per non camminare</vt:lpstr>
      <vt:lpstr>Le motivazioni per camminare</vt:lpstr>
      <vt:lpstr>Presentazione di PowerPoint</vt:lpstr>
      <vt:lpstr>Presentazione di PowerPoint</vt:lpstr>
      <vt:lpstr>Grazie per l’attenzione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paola morpurgo</dc:creator>
  <cp:lastModifiedBy>Utente di Microsoft Office</cp:lastModifiedBy>
  <cp:revision>18</cp:revision>
  <dcterms:created xsi:type="dcterms:W3CDTF">2019-04-11T12:35:03Z</dcterms:created>
  <dcterms:modified xsi:type="dcterms:W3CDTF">2020-03-23T09:59:10Z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2017-03-06T00:00:00Z</vt:filetime>
  </property>
  <property fmtid="{D5CDD505-2E9C-101B-9397-08002B2CF9AE}" pid="3" name="Creator">
    <vt:lpwstr>Acrobat PDFMaker 11 per PowerPoint</vt:lpwstr>
  </property>
  <property fmtid="{D5CDD505-2E9C-101B-9397-08002B2CF9AE}" pid="4" name="LastSaved">
    <vt:filetime>2019-04-11T00:00:00Z</vt:filetime>
  </property>
</Properties>
</file>