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9" r:id="rId13"/>
    <p:sldId id="270" r:id="rId14"/>
    <p:sldId id="271" r:id="rId15"/>
    <p:sldId id="272" r:id="rId16"/>
    <p:sldId id="273" r:id="rId17"/>
    <p:sldId id="275" r:id="rId18"/>
    <p:sldId id="276" r:id="rId19"/>
    <p:sldId id="279" r:id="rId20"/>
    <p:sldId id="278" r:id="rId21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709"/>
  </p:normalViewPr>
  <p:slideViewPr>
    <p:cSldViewPr snapToGrid="0" snapToObjects="1">
      <p:cViewPr>
        <p:scale>
          <a:sx n="87" d="100"/>
          <a:sy n="87" d="100"/>
        </p:scale>
        <p:origin x="-2304" y="-59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F1B27-429C-E043-B3B2-0FA93F0722D7}" type="datetimeFigureOut">
              <a:rPr lang="it-IT" smtClean="0"/>
              <a:t>07/12/2017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2E859-B0FD-6C49-8DC9-C67226A5E14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1302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F1B27-429C-E043-B3B2-0FA93F0722D7}" type="datetimeFigureOut">
              <a:rPr lang="it-IT" smtClean="0"/>
              <a:t>07/12/2017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2E859-B0FD-6C49-8DC9-C67226A5E14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451657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F1B27-429C-E043-B3B2-0FA93F0722D7}" type="datetimeFigureOut">
              <a:rPr lang="it-IT" smtClean="0"/>
              <a:t>07/12/2017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2E859-B0FD-6C49-8DC9-C67226A5E14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430954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F1B27-429C-E043-B3B2-0FA93F0722D7}" type="datetimeFigureOut">
              <a:rPr lang="it-IT" smtClean="0"/>
              <a:t>07/12/2017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2E859-B0FD-6C49-8DC9-C67226A5E14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07107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F1B27-429C-E043-B3B2-0FA93F0722D7}" type="datetimeFigureOut">
              <a:rPr lang="it-IT" smtClean="0"/>
              <a:t>07/12/2017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2E859-B0FD-6C49-8DC9-C67226A5E14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69241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F1B27-429C-E043-B3B2-0FA93F0722D7}" type="datetimeFigureOut">
              <a:rPr lang="it-IT" smtClean="0"/>
              <a:t>07/12/2017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2E859-B0FD-6C49-8DC9-C67226A5E14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30283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F1B27-429C-E043-B3B2-0FA93F0722D7}" type="datetimeFigureOut">
              <a:rPr lang="it-IT" smtClean="0"/>
              <a:t>07/12/2017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2E859-B0FD-6C49-8DC9-C67226A5E14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338877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F1B27-429C-E043-B3B2-0FA93F0722D7}" type="datetimeFigureOut">
              <a:rPr lang="it-IT" smtClean="0"/>
              <a:t>07/12/2017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2E859-B0FD-6C49-8DC9-C67226A5E14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4602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F1B27-429C-E043-B3B2-0FA93F0722D7}" type="datetimeFigureOut">
              <a:rPr lang="it-IT" smtClean="0"/>
              <a:t>07/12/2017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2E859-B0FD-6C49-8DC9-C67226A5E14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02013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F1B27-429C-E043-B3B2-0FA93F0722D7}" type="datetimeFigureOut">
              <a:rPr lang="it-IT" smtClean="0"/>
              <a:t>07/12/2017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2E859-B0FD-6C49-8DC9-C67226A5E14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65481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F1B27-429C-E043-B3B2-0FA93F0722D7}" type="datetimeFigureOut">
              <a:rPr lang="it-IT" smtClean="0"/>
              <a:t>07/12/2017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2E859-B0FD-6C49-8DC9-C67226A5E14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455603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1F1B27-429C-E043-B3B2-0FA93F0722D7}" type="datetimeFigureOut">
              <a:rPr lang="it-IT" smtClean="0"/>
              <a:t>07/12/2017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92E859-B0FD-6C49-8DC9-C67226A5E14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87852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tif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iff"/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if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if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tif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tif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tiff"/><Relationship Id="rId2" Type="http://schemas.openxmlformats.org/officeDocument/2006/relationships/image" Target="../media/image23.tif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tif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tiff"/><Relationship Id="rId2" Type="http://schemas.openxmlformats.org/officeDocument/2006/relationships/image" Target="../media/image26.tif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tif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tif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tif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iff"/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tiff"/><Relationship Id="rId5" Type="http://schemas.openxmlformats.org/officeDocument/2006/relationships/image" Target="../media/image14.tiff"/><Relationship Id="rId4" Type="http://schemas.openxmlformats.org/officeDocument/2006/relationships/image" Target="../media/image13.tif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501139" y="309715"/>
            <a:ext cx="7934632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latin typeface="Tahoma" charset="0"/>
                <a:ea typeface="Tahoma" charset="0"/>
                <a:cs typeface="Tahoma" charset="0"/>
              </a:rPr>
              <a:t>Corso di Laurea in Ostetricia</a:t>
            </a:r>
          </a:p>
          <a:p>
            <a:pPr algn="ctr"/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pPr algn="ctr"/>
            <a:endParaRPr lang="it-IT" dirty="0" smtClean="0">
              <a:latin typeface="Tahoma" charset="0"/>
              <a:ea typeface="Tahoma" charset="0"/>
              <a:cs typeface="Tahoma" charset="0"/>
            </a:endParaRPr>
          </a:p>
          <a:p>
            <a:pPr algn="ctr"/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pPr algn="ctr"/>
            <a:endParaRPr lang="it-IT" dirty="0" smtClean="0">
              <a:latin typeface="Tahoma" charset="0"/>
              <a:ea typeface="Tahoma" charset="0"/>
              <a:cs typeface="Tahoma" charset="0"/>
            </a:endParaRPr>
          </a:p>
          <a:p>
            <a:pPr algn="ctr"/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pPr algn="ctr"/>
            <a:endParaRPr lang="it-IT" dirty="0" smtClean="0">
              <a:latin typeface="Tahoma" charset="0"/>
              <a:ea typeface="Tahoma" charset="0"/>
              <a:cs typeface="Tahoma" charset="0"/>
            </a:endParaRPr>
          </a:p>
          <a:p>
            <a:pPr algn="ctr"/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pPr algn="ctr"/>
            <a:endParaRPr lang="it-IT" dirty="0" smtClean="0">
              <a:latin typeface="Tahoma" charset="0"/>
              <a:ea typeface="Tahoma" charset="0"/>
              <a:cs typeface="Tahoma" charset="0"/>
            </a:endParaRPr>
          </a:p>
          <a:p>
            <a:pPr algn="ctr"/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pPr algn="ctr"/>
            <a:endParaRPr lang="it-IT" dirty="0" smtClean="0">
              <a:latin typeface="Tahoma" charset="0"/>
              <a:ea typeface="Tahoma" charset="0"/>
              <a:cs typeface="Tahoma" charset="0"/>
            </a:endParaRPr>
          </a:p>
          <a:p>
            <a:pPr algn="ctr"/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pPr algn="ctr"/>
            <a:endParaRPr lang="it-IT" dirty="0" smtClean="0">
              <a:latin typeface="Tahoma" charset="0"/>
              <a:ea typeface="Tahoma" charset="0"/>
              <a:cs typeface="Tahoma" charset="0"/>
            </a:endParaRPr>
          </a:p>
          <a:p>
            <a:pPr algn="ctr"/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pPr algn="ctr"/>
            <a:endParaRPr lang="it-IT" sz="2400" dirty="0" smtClean="0">
              <a:latin typeface="Tahoma" charset="0"/>
              <a:ea typeface="Tahoma" charset="0"/>
              <a:cs typeface="Tahoma" charset="0"/>
            </a:endParaRPr>
          </a:p>
          <a:p>
            <a:pPr algn="ctr"/>
            <a:endParaRPr lang="it-IT" sz="2400" dirty="0" smtClean="0">
              <a:latin typeface="Tahoma" charset="0"/>
              <a:ea typeface="Tahoma" charset="0"/>
              <a:cs typeface="Tahoma" charset="0"/>
            </a:endParaRPr>
          </a:p>
          <a:p>
            <a:pPr algn="ctr"/>
            <a:r>
              <a:rPr lang="it-IT" sz="2400" b="1" dirty="0" smtClean="0">
                <a:latin typeface="Tahoma" charset="0"/>
                <a:ea typeface="Tahoma" charset="0"/>
                <a:cs typeface="Tahoma" charset="0"/>
              </a:rPr>
              <a:t>Endocarditi, miocarditi, pericarditi</a:t>
            </a:r>
          </a:p>
          <a:p>
            <a:pPr algn="ctr"/>
            <a:r>
              <a:rPr lang="it-IT" sz="2400" dirty="0" smtClean="0">
                <a:latin typeface="Tahoma" charset="0"/>
                <a:ea typeface="Tahoma" charset="0"/>
                <a:cs typeface="Tahoma" charset="0"/>
              </a:rPr>
              <a:t>Prof Campo</a:t>
            </a: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3745" y="1379611"/>
            <a:ext cx="2654710" cy="1722231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8455" y="1379612"/>
            <a:ext cx="2560732" cy="1722231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3216" y="3101842"/>
            <a:ext cx="2565605" cy="1816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113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48929" y="575187"/>
            <a:ext cx="789038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latin typeface="Tahoma" charset="0"/>
                <a:ea typeface="Tahoma" charset="0"/>
                <a:cs typeface="Tahoma" charset="0"/>
              </a:rPr>
              <a:t>Miocarditi</a:t>
            </a:r>
          </a:p>
          <a:p>
            <a:endParaRPr lang="it-IT" dirty="0"/>
          </a:p>
          <a:p>
            <a:r>
              <a:rPr lang="it-IT" sz="2000" dirty="0">
                <a:latin typeface="Tahoma" charset="0"/>
                <a:ea typeface="Tahoma" charset="0"/>
                <a:cs typeface="Tahoma" charset="0"/>
              </a:rPr>
              <a:t>Durante la viremia si verifica infezione del </a:t>
            </a:r>
            <a:r>
              <a:rPr lang="it-IT" sz="2000" dirty="0" err="1">
                <a:latin typeface="Tahoma" charset="0"/>
                <a:ea typeface="Tahoma" charset="0"/>
                <a:cs typeface="Tahoma" charset="0"/>
              </a:rPr>
              <a:t>micoardio</a:t>
            </a:r>
            <a:r>
              <a:rPr lang="it-IT" sz="2000" dirty="0">
                <a:latin typeface="Tahoma" charset="0"/>
                <a:ea typeface="Tahoma" charset="0"/>
                <a:cs typeface="Tahoma" charset="0"/>
              </a:rPr>
              <a:t> con migrazione leucocitaria nel tessuto cardiaco (linfociti T e macrofagi) con produzione di citochine </a:t>
            </a:r>
            <a:r>
              <a:rPr lang="it-IT" sz="2000" dirty="0" err="1">
                <a:latin typeface="Tahoma" charset="0"/>
                <a:ea typeface="Tahoma" charset="0"/>
                <a:cs typeface="Tahoma" charset="0"/>
              </a:rPr>
              <a:t>infimmatorie</a:t>
            </a:r>
            <a:r>
              <a:rPr lang="it-IT" sz="2000" dirty="0">
                <a:latin typeface="Tahoma" charset="0"/>
                <a:ea typeface="Tahoma" charset="0"/>
                <a:cs typeface="Tahoma" charset="0"/>
              </a:rPr>
              <a:t> che favoriscono la formazione di edema tissutale. Il danno sui </a:t>
            </a:r>
            <a:r>
              <a:rPr lang="it-IT" sz="2000" dirty="0" err="1">
                <a:latin typeface="Tahoma" charset="0"/>
                <a:ea typeface="Tahoma" charset="0"/>
                <a:cs typeface="Tahoma" charset="0"/>
              </a:rPr>
              <a:t>miociti</a:t>
            </a:r>
            <a:r>
              <a:rPr lang="it-IT" sz="2000" dirty="0">
                <a:latin typeface="Tahoma" charset="0"/>
                <a:ea typeface="Tahoma" charset="0"/>
                <a:cs typeface="Tahoma" charset="0"/>
              </a:rPr>
              <a:t> può essere irreversibile e </a:t>
            </a:r>
            <a:r>
              <a:rPr lang="it-IT" sz="2000" dirty="0" err="1">
                <a:latin typeface="Tahoma" charset="0"/>
                <a:ea typeface="Tahoma" charset="0"/>
                <a:cs typeface="Tahoma" charset="0"/>
              </a:rPr>
              <a:t>portere</a:t>
            </a:r>
            <a:r>
              <a:rPr lang="it-IT" sz="2000" dirty="0">
                <a:latin typeface="Tahoma" charset="0"/>
                <a:ea typeface="Tahoma" charset="0"/>
                <a:cs typeface="Tahoma" charset="0"/>
              </a:rPr>
              <a:t> a fibrosi.</a:t>
            </a:r>
          </a:p>
          <a:p>
            <a:endParaRPr lang="it-IT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9122" y="3026287"/>
            <a:ext cx="3810000" cy="287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5932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442452" y="427703"/>
            <a:ext cx="7875638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>
                <a:latin typeface="Tahoma" charset="0"/>
                <a:ea typeface="Tahoma" charset="0"/>
                <a:cs typeface="Tahoma" charset="0"/>
              </a:rPr>
              <a:t>MIOCARDITI</a:t>
            </a:r>
          </a:p>
          <a:p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Più raramente la miocardite può svilupparsi a seguito del trattamento con alcuni farmaci (</a:t>
            </a:r>
            <a:r>
              <a:rPr lang="it-IT" dirty="0" err="1" smtClean="0">
                <a:latin typeface="Tahoma" charset="0"/>
                <a:ea typeface="Tahoma" charset="0"/>
                <a:cs typeface="Tahoma" charset="0"/>
              </a:rPr>
              <a:t>e.g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: chemioterapici come </a:t>
            </a:r>
            <a:r>
              <a:rPr lang="it-IT" dirty="0" err="1" smtClean="0">
                <a:latin typeface="Tahoma" charset="0"/>
                <a:ea typeface="Tahoma" charset="0"/>
                <a:cs typeface="Tahoma" charset="0"/>
              </a:rPr>
              <a:t>daunorubicina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, </a:t>
            </a:r>
            <a:r>
              <a:rPr lang="it-IT" dirty="0" err="1" smtClean="0">
                <a:latin typeface="Tahoma" charset="0"/>
                <a:ea typeface="Tahoma" charset="0"/>
                <a:cs typeface="Tahoma" charset="0"/>
              </a:rPr>
              <a:t>doxorubicina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), o droghe.</a:t>
            </a:r>
          </a:p>
          <a:p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La miocardite a cellule giganti è spesso associata ad aritmie ventricolari e insufficienza cardiaca grave e sembra avere una genesi autoimmune.</a:t>
            </a:r>
            <a:endParaRPr lang="it-IT" dirty="0">
              <a:latin typeface="Tahoma" charset="0"/>
              <a:ea typeface="Tahoma" charset="0"/>
              <a:cs typeface="Tahoma" charset="0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494" y="3144994"/>
            <a:ext cx="2514600" cy="3238500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3634" y="3144994"/>
            <a:ext cx="3289300" cy="246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0363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78426" y="516194"/>
            <a:ext cx="7934632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latin typeface="Tahoma" charset="0"/>
                <a:ea typeface="Tahoma" charset="0"/>
                <a:cs typeface="Tahoma" charset="0"/>
              </a:rPr>
              <a:t>PERICARDITI</a:t>
            </a:r>
          </a:p>
          <a:p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Infiammazione a carico dei foglietti del pericardio.</a:t>
            </a:r>
          </a:p>
          <a:p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endParaRPr lang="it-IT" dirty="0" smtClean="0">
              <a:latin typeface="Tahoma" charset="0"/>
              <a:ea typeface="Tahoma" charset="0"/>
              <a:cs typeface="Tahoma" charset="0"/>
            </a:endParaRPr>
          </a:p>
          <a:p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endParaRPr lang="it-IT" dirty="0" smtClean="0">
              <a:latin typeface="Tahoma" charset="0"/>
              <a:ea typeface="Tahoma" charset="0"/>
              <a:cs typeface="Tahoma" charset="0"/>
            </a:endParaRPr>
          </a:p>
          <a:p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endParaRPr lang="it-IT" dirty="0" smtClean="0">
              <a:latin typeface="Tahoma" charset="0"/>
              <a:ea typeface="Tahoma" charset="0"/>
              <a:cs typeface="Tahoma" charset="0"/>
            </a:endParaRPr>
          </a:p>
          <a:p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endParaRPr lang="it-IT" dirty="0" smtClean="0">
              <a:latin typeface="Tahoma" charset="0"/>
              <a:ea typeface="Tahoma" charset="0"/>
              <a:cs typeface="Tahoma" charset="0"/>
            </a:endParaRPr>
          </a:p>
          <a:p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endParaRPr lang="it-IT" dirty="0" smtClean="0">
              <a:latin typeface="Tahoma" charset="0"/>
              <a:ea typeface="Tahoma" charset="0"/>
              <a:cs typeface="Tahoma" charset="0"/>
            </a:endParaRPr>
          </a:p>
          <a:p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Può essere: 	ACUTA 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  <a:sym typeface="Wingdings"/>
              </a:rPr>
              <a:t>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nuova insorgenza</a:t>
            </a:r>
          </a:p>
          <a:p>
            <a:r>
              <a:rPr lang="it-IT" dirty="0">
                <a:latin typeface="Tahoma" charset="0"/>
                <a:ea typeface="Tahoma" charset="0"/>
                <a:cs typeface="Tahoma" charset="0"/>
              </a:rPr>
              <a:t>	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	CRONICA 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  <a:sym typeface="Wingdings"/>
              </a:rPr>
              <a:t>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durata &gt; 3 mesi</a:t>
            </a:r>
          </a:p>
          <a:p>
            <a:r>
              <a:rPr lang="it-IT" dirty="0"/>
              <a:t>	</a:t>
            </a:r>
            <a:r>
              <a:rPr lang="it-IT" dirty="0" smtClean="0"/>
              <a:t>	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INCESSANTE 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  <a:sym typeface="Wingdings"/>
              </a:rPr>
              <a:t>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&gt;4-6 settimane</a:t>
            </a:r>
          </a:p>
          <a:p>
            <a:r>
              <a:rPr lang="it-IT" dirty="0">
                <a:latin typeface="Tahoma" charset="0"/>
                <a:ea typeface="Tahoma" charset="0"/>
                <a:cs typeface="Tahoma" charset="0"/>
              </a:rPr>
              <a:t>	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	RICORRENTE 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  <a:sym typeface="Wingdings"/>
              </a:rPr>
              <a:t>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dopo 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risoluzione dei sintomi ricompare 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a 		più di 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4-6 settimane (rischio maggiore se pz non trattato 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		in 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fase acuta con colchicina).</a:t>
            </a:r>
          </a:p>
          <a:p>
            <a:endParaRPr lang="it-IT" dirty="0">
              <a:latin typeface="Tahoma" charset="0"/>
              <a:ea typeface="Tahoma" charset="0"/>
              <a:cs typeface="Tahoma" charset="0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6240" y="1753010"/>
            <a:ext cx="4186289" cy="2633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0010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722671" y="442452"/>
            <a:ext cx="7934632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>
                <a:latin typeface="Tahoma" charset="0"/>
                <a:ea typeface="Tahoma" charset="0"/>
                <a:cs typeface="Tahoma" charset="0"/>
              </a:rPr>
              <a:t>PERICARDITE ACUTA</a:t>
            </a:r>
          </a:p>
          <a:p>
            <a:endParaRPr lang="it-IT" dirty="0" smtClean="0">
              <a:latin typeface="Tahoma" charset="0"/>
              <a:ea typeface="Tahoma" charset="0"/>
              <a:cs typeface="Tahoma" charset="0"/>
            </a:endParaRPr>
          </a:p>
          <a:p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Si 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caratterizza per la comparsa di 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intenso dolore 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toracico che compare 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improvvisamente, 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esacerbato dalla tosse e dal decubito e alleviato dalla posizione seduta con busto flesso in avanti. Il dolore si può irradiare a livello del trapezio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.</a:t>
            </a:r>
          </a:p>
          <a:p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r>
              <a:rPr lang="it-IT" dirty="0">
                <a:latin typeface="Tahoma" charset="0"/>
                <a:ea typeface="Tahoma" charset="0"/>
                <a:cs typeface="Tahoma" charset="0"/>
              </a:rPr>
              <a:t>Caratteristica la presenza di febbre che può precedere o seguire la pericardite acuta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.</a:t>
            </a:r>
          </a:p>
          <a:p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endParaRPr lang="it-IT" dirty="0" smtClean="0">
              <a:latin typeface="Tahoma" charset="0"/>
              <a:ea typeface="Tahoma" charset="0"/>
              <a:cs typeface="Tahoma" charset="0"/>
            </a:endParaRPr>
          </a:p>
          <a:p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endParaRPr lang="it-IT" dirty="0" smtClean="0">
              <a:latin typeface="Tahoma" charset="0"/>
              <a:ea typeface="Tahoma" charset="0"/>
              <a:cs typeface="Tahoma" charset="0"/>
            </a:endParaRPr>
          </a:p>
          <a:p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endParaRPr lang="it-IT" dirty="0" smtClean="0">
              <a:latin typeface="Tahoma" charset="0"/>
              <a:ea typeface="Tahoma" charset="0"/>
              <a:cs typeface="Tahoma" charset="0"/>
            </a:endParaRPr>
          </a:p>
          <a:p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endParaRPr lang="it-IT" dirty="0" smtClean="0">
              <a:latin typeface="Tahoma" charset="0"/>
              <a:ea typeface="Tahoma" charset="0"/>
              <a:cs typeface="Tahoma" charset="0"/>
            </a:endParaRPr>
          </a:p>
          <a:p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r>
              <a:rPr lang="it-IT" dirty="0">
                <a:latin typeface="Tahoma" charset="0"/>
                <a:ea typeface="Tahoma" charset="0"/>
                <a:cs typeface="Tahoma" charset="0"/>
              </a:rPr>
              <a:t>Patognomonica la presenza di sfregamenti 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pericardici</a:t>
            </a:r>
            <a:endParaRPr lang="it-IT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1780" y="3156155"/>
            <a:ext cx="3793356" cy="2427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122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560439" y="250722"/>
            <a:ext cx="8067367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latin typeface="Tahoma" charset="0"/>
                <a:ea typeface="Tahoma" charset="0"/>
                <a:cs typeface="Tahoma" charset="0"/>
              </a:rPr>
              <a:t>PERICARDITE</a:t>
            </a:r>
          </a:p>
          <a:p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r>
              <a:rPr lang="it-IT" dirty="0">
                <a:latin typeface="Tahoma" charset="0"/>
                <a:ea typeface="Tahoma" charset="0"/>
                <a:cs typeface="Tahoma" charset="0"/>
              </a:rPr>
              <a:t>A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nomalie 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del tracciato 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ECG</a:t>
            </a:r>
          </a:p>
          <a:p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Se versamento molto abbondante 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ci sono bassi voltaggi all’ECG.</a:t>
            </a:r>
          </a:p>
          <a:p>
            <a:endParaRPr lang="it-IT" dirty="0" smtClean="0"/>
          </a:p>
          <a:p>
            <a:endParaRPr lang="it-IT" dirty="0"/>
          </a:p>
          <a:p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1714" y="2580967"/>
            <a:ext cx="4632280" cy="2508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0901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501445" y="265470"/>
            <a:ext cx="8067367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latin typeface="Tahoma" charset="0"/>
                <a:ea typeface="Tahoma" charset="0"/>
                <a:cs typeface="Tahoma" charset="0"/>
              </a:rPr>
              <a:t>PERICARDITE</a:t>
            </a:r>
          </a:p>
          <a:p>
            <a:endParaRPr lang="it-IT" dirty="0" smtClean="0">
              <a:latin typeface="Tahoma" charset="0"/>
              <a:ea typeface="Tahoma" charset="0"/>
              <a:cs typeface="Tahoma" charset="0"/>
            </a:endParaRPr>
          </a:p>
          <a:p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-LAB: leucocitosi, aumento VES e PCR, indici di </a:t>
            </a:r>
            <a:r>
              <a:rPr lang="it-IT" dirty="0" err="1" smtClean="0">
                <a:latin typeface="Tahoma" charset="0"/>
                <a:ea typeface="Tahoma" charset="0"/>
                <a:cs typeface="Tahoma" charset="0"/>
              </a:rPr>
              <a:t>miocardiocitonecrosi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 (</a:t>
            </a:r>
            <a:r>
              <a:rPr lang="it-IT" dirty="0" err="1" smtClean="0">
                <a:latin typeface="Tahoma" charset="0"/>
                <a:ea typeface="Tahoma" charset="0"/>
                <a:cs typeface="Tahoma" charset="0"/>
              </a:rPr>
              <a:t>TnI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/T e CK-MB NEGATIVE). Si devono richiedere emocolture, sierologia virale, funzione renale, tiroidea, fattore reumatoide, ANA. Le forme da TBC sono più frequenti nei paesi sottosviluppati e si trattano con rifampicina, </a:t>
            </a:r>
            <a:r>
              <a:rPr lang="it-IT" dirty="0" err="1" smtClean="0">
                <a:latin typeface="Tahoma" charset="0"/>
                <a:ea typeface="Tahoma" charset="0"/>
                <a:cs typeface="Tahoma" charset="0"/>
              </a:rPr>
              <a:t>isoniaziade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 ed </a:t>
            </a:r>
            <a:r>
              <a:rPr lang="it-IT" dirty="0" err="1" smtClean="0">
                <a:latin typeface="Tahoma" charset="0"/>
                <a:ea typeface="Tahoma" charset="0"/>
                <a:cs typeface="Tahoma" charset="0"/>
              </a:rPr>
              <a:t>etambutolo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. Molto rara la forma purulenta che è spesso relata a infezioni da Neisseria </a:t>
            </a:r>
            <a:r>
              <a:rPr lang="it-IT" dirty="0" err="1" smtClean="0">
                <a:latin typeface="Tahoma" charset="0"/>
                <a:ea typeface="Tahoma" charset="0"/>
                <a:cs typeface="Tahoma" charset="0"/>
              </a:rPr>
              <a:t>mengiditis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 e stafilococchi.</a:t>
            </a:r>
          </a:p>
          <a:p>
            <a:endParaRPr lang="it-IT" dirty="0" smtClean="0">
              <a:latin typeface="Tahoma" charset="0"/>
              <a:ea typeface="Tahoma" charset="0"/>
              <a:cs typeface="Tahoma" charset="0"/>
            </a:endParaRPr>
          </a:p>
          <a:p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-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RX 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torace</a:t>
            </a:r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0487" y="3215149"/>
            <a:ext cx="5254135" cy="2905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066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19432" y="530942"/>
            <a:ext cx="8023123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latin typeface="Tahoma" charset="0"/>
                <a:ea typeface="Tahoma" charset="0"/>
                <a:cs typeface="Tahoma" charset="0"/>
              </a:rPr>
              <a:t>Ecocardiogramma</a:t>
            </a:r>
          </a:p>
          <a:p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Presenza di versamento pericardico 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o ispessimento dei foglietti pericardici. </a:t>
            </a:r>
            <a:endParaRPr lang="it-IT" dirty="0" smtClean="0">
              <a:latin typeface="Tahoma" charset="0"/>
              <a:ea typeface="Tahoma" charset="0"/>
              <a:cs typeface="Tahoma" charset="0"/>
            </a:endParaRPr>
          </a:p>
          <a:p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Se compare ipotensione, in presenza di versamento pericardico con segni di compressione delle sezioni destre si parla di TAMPONAMENTO CARDIACO.</a:t>
            </a:r>
          </a:p>
          <a:p>
            <a:endParaRPr lang="it-IT" dirty="0"/>
          </a:p>
          <a:p>
            <a:endParaRPr lang="it-IT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177" y="3112115"/>
            <a:ext cx="3254887" cy="3111500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8543" y="3112115"/>
            <a:ext cx="4154012" cy="311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3178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63677" y="457200"/>
            <a:ext cx="802312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>
                <a:latin typeface="Tahoma" charset="0"/>
                <a:ea typeface="Tahoma" charset="0"/>
                <a:cs typeface="Tahoma" charset="0"/>
              </a:rPr>
              <a:t>PERICARDITE POST-SCA</a:t>
            </a:r>
          </a:p>
          <a:p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Se si sviluppa pericardite dopo infarto miocardico è consigliato 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aumentare il dosaggio 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dell’aspirina o intraprendere terapia con paracetamolo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.</a:t>
            </a:r>
          </a:p>
          <a:p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Sindrome di </a:t>
            </a:r>
            <a:r>
              <a:rPr lang="it-IT" dirty="0" err="1" smtClean="0">
                <a:latin typeface="Tahoma" charset="0"/>
                <a:ea typeface="Tahoma" charset="0"/>
                <a:cs typeface="Tahoma" charset="0"/>
              </a:rPr>
              <a:t>Dressler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:</a:t>
            </a:r>
          </a:p>
          <a:p>
            <a:r>
              <a:rPr lang="it-IT" dirty="0" err="1">
                <a:latin typeface="Tahoma" charset="0"/>
                <a:ea typeface="Tahoma" charset="0"/>
                <a:cs typeface="Tahoma" charset="0"/>
              </a:rPr>
              <a:t>P</a:t>
            </a:r>
            <a:r>
              <a:rPr lang="it-IT" dirty="0" err="1" smtClean="0">
                <a:latin typeface="Tahoma" charset="0"/>
                <a:ea typeface="Tahoma" charset="0"/>
                <a:cs typeface="Tahoma" charset="0"/>
              </a:rPr>
              <a:t>leuropericardite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che compare settimane o mesi dopo 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un infarto miocardico ed è ad 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eziologia autoimmune 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(anticorpi 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anti miocardio), si 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autolimita</a:t>
            </a:r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endParaRPr lang="it-IT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0962" y="3642032"/>
            <a:ext cx="3086100" cy="264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6713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722671" y="501445"/>
            <a:ext cx="783139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latin typeface="Tahoma" charset="0"/>
                <a:ea typeface="Tahoma" charset="0"/>
                <a:cs typeface="Tahoma" charset="0"/>
              </a:rPr>
              <a:t>VERSAMENTO </a:t>
            </a:r>
            <a:r>
              <a:rPr lang="it-IT" sz="2800" b="1" dirty="0" smtClean="0">
                <a:latin typeface="Tahoma" charset="0"/>
                <a:ea typeface="Tahoma" charset="0"/>
                <a:cs typeface="Tahoma" charset="0"/>
              </a:rPr>
              <a:t>PERICARDICO</a:t>
            </a:r>
          </a:p>
          <a:p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r>
              <a:rPr lang="it-IT" dirty="0">
                <a:latin typeface="Tahoma" charset="0"/>
                <a:ea typeface="Tahoma" charset="0"/>
                <a:cs typeface="Tahoma" charset="0"/>
              </a:rPr>
              <a:t>Spesso in concomitanza a pericardite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.</a:t>
            </a:r>
          </a:p>
          <a:p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r>
              <a:rPr lang="it-IT" dirty="0">
                <a:latin typeface="Tahoma" charset="0"/>
                <a:ea typeface="Tahoma" charset="0"/>
                <a:cs typeface="Tahoma" charset="0"/>
              </a:rPr>
              <a:t>Molto spesso reperto casuale durante eco di controllo in paziente asintomatico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.</a:t>
            </a:r>
          </a:p>
          <a:p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r>
              <a:rPr lang="it-IT" dirty="0">
                <a:latin typeface="Tahoma" charset="0"/>
                <a:ea typeface="Tahoma" charset="0"/>
                <a:cs typeface="Tahoma" charset="0"/>
              </a:rPr>
              <a:t>Le cause possono essere: infiammatorie, infettive, reumatologiche, neoplastiche, post-ischemia miocardica, in paziente con scompenso cardiaco, sindrome nefrosica, ipotiroidismo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.</a:t>
            </a:r>
          </a:p>
          <a:p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r>
              <a:rPr lang="it-IT" dirty="0">
                <a:latin typeface="Tahoma" charset="0"/>
                <a:ea typeface="Tahoma" charset="0"/>
                <a:cs typeface="Tahoma" charset="0"/>
              </a:rPr>
              <a:t>Se cresce lentamente si può arrivare anche a 1 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L, 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altrimenti basta 150-200 cc x dare un 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versamento 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tamponante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.</a:t>
            </a:r>
          </a:p>
          <a:p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endParaRPr lang="it-IT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6744" y="4278876"/>
            <a:ext cx="3390900" cy="2400300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8368" y="4266176"/>
            <a:ext cx="3628307" cy="242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4525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575188" y="117987"/>
            <a:ext cx="8229600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latin typeface="Tahoma" charset="0"/>
                <a:ea typeface="Tahoma" charset="0"/>
                <a:cs typeface="Tahoma" charset="0"/>
              </a:rPr>
              <a:t>TAMPONAMENTO CARDIACO</a:t>
            </a:r>
          </a:p>
          <a:p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r>
              <a:rPr lang="it-IT" dirty="0">
                <a:latin typeface="Tahoma" charset="0"/>
                <a:ea typeface="Tahoma" charset="0"/>
                <a:cs typeface="Tahoma" charset="0"/>
              </a:rPr>
              <a:t>Versamento pericardico causante effetti </a:t>
            </a:r>
            <a:r>
              <a:rPr lang="it-IT" dirty="0" err="1">
                <a:latin typeface="Tahoma" charset="0"/>
                <a:ea typeface="Tahoma" charset="0"/>
                <a:cs typeface="Tahoma" charset="0"/>
              </a:rPr>
              <a:t>emodinamici</a:t>
            </a:r>
            <a:r>
              <a:rPr lang="it-IT" dirty="0" err="1">
                <a:latin typeface="Tahoma" charset="0"/>
                <a:ea typeface="Tahoma" charset="0"/>
                <a:cs typeface="Tahoma" charset="0"/>
                <a:sym typeface="Wingdings"/>
              </a:rPr>
              <a:t></a:t>
            </a:r>
            <a:r>
              <a:rPr lang="it-IT" dirty="0" err="1">
                <a:latin typeface="Tahoma" charset="0"/>
                <a:ea typeface="Tahoma" charset="0"/>
                <a:cs typeface="Tahoma" charset="0"/>
              </a:rPr>
              <a:t>aumento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 della pressione </a:t>
            </a:r>
            <a:r>
              <a:rPr lang="it-IT" dirty="0" err="1">
                <a:latin typeface="Tahoma" charset="0"/>
                <a:ea typeface="Tahoma" charset="0"/>
                <a:cs typeface="Tahoma" charset="0"/>
              </a:rPr>
              <a:t>intrapericardica</a:t>
            </a:r>
            <a:r>
              <a:rPr lang="it-IT" dirty="0" err="1">
                <a:latin typeface="Tahoma" charset="0"/>
                <a:ea typeface="Tahoma" charset="0"/>
                <a:cs typeface="Tahoma" charset="0"/>
                <a:sym typeface="Wingdings"/>
              </a:rPr>
              <a:t></a:t>
            </a:r>
            <a:r>
              <a:rPr lang="it-IT" dirty="0" err="1">
                <a:latin typeface="Tahoma" charset="0"/>
                <a:ea typeface="Tahoma" charset="0"/>
                <a:cs typeface="Tahoma" charset="0"/>
              </a:rPr>
              <a:t>marcata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 riduzione della gittata sistolica per riduzione del precarico e collasso cardiovascolare. </a:t>
            </a:r>
          </a:p>
          <a:p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 </a:t>
            </a:r>
          </a:p>
          <a:p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pPr algn="r"/>
            <a:r>
              <a:rPr lang="it-IT" dirty="0">
                <a:latin typeface="Tahoma" charset="0"/>
                <a:ea typeface="Tahoma" charset="0"/>
                <a:cs typeface="Tahoma" charset="0"/>
              </a:rPr>
              <a:t> 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						caduta della PA &gt;10 </a:t>
            </a:r>
            <a:r>
              <a:rPr lang="it-IT" dirty="0" err="1" smtClean="0">
                <a:latin typeface="Tahoma" charset="0"/>
                <a:ea typeface="Tahoma" charset="0"/>
                <a:cs typeface="Tahoma" charset="0"/>
              </a:rPr>
              <a:t>mmHg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dirty="0" err="1" smtClean="0">
                <a:latin typeface="Tahoma" charset="0"/>
                <a:ea typeface="Tahoma" charset="0"/>
                <a:cs typeface="Tahoma" charset="0"/>
              </a:rPr>
              <a:t>dutante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dirty="0" err="1" smtClean="0">
                <a:latin typeface="Tahoma" charset="0"/>
                <a:ea typeface="Tahoma" charset="0"/>
                <a:cs typeface="Tahoma" charset="0"/>
              </a:rPr>
              <a:t>inspirim</a:t>
            </a:r>
            <a:endParaRPr lang="it-IT" dirty="0" smtClean="0">
              <a:latin typeface="Tahoma" charset="0"/>
              <a:ea typeface="Tahoma" charset="0"/>
              <a:cs typeface="Tahoma" charset="0"/>
            </a:endParaRPr>
          </a:p>
          <a:p>
            <a:pPr algn="r"/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pPr algn="r"/>
            <a:endParaRPr lang="it-IT" dirty="0" smtClean="0">
              <a:latin typeface="Tahoma" charset="0"/>
              <a:ea typeface="Tahoma" charset="0"/>
              <a:cs typeface="Tahoma" charset="0"/>
            </a:endParaRPr>
          </a:p>
          <a:p>
            <a:pPr algn="r"/>
            <a:endParaRPr lang="it-IT" dirty="0" smtClean="0">
              <a:latin typeface="Tahoma" charset="0"/>
              <a:ea typeface="Tahoma" charset="0"/>
              <a:cs typeface="Tahoma" charset="0"/>
            </a:endParaRPr>
          </a:p>
          <a:p>
            <a:pPr algn="r"/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endParaRPr lang="it-IT" dirty="0" smtClean="0">
              <a:latin typeface="Tahoma" charset="0"/>
              <a:ea typeface="Tahoma" charset="0"/>
              <a:cs typeface="Tahoma" charset="0"/>
            </a:endParaRPr>
          </a:p>
          <a:p>
            <a:endParaRPr lang="it-IT" dirty="0" smtClean="0">
              <a:latin typeface="Tahoma" charset="0"/>
              <a:ea typeface="Tahoma" charset="0"/>
              <a:cs typeface="Tahoma" charset="0"/>
            </a:endParaRPr>
          </a:p>
          <a:p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CLINICA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: dispnea, tachicardia, decubito supino obbligato, polso paradosso 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distensione 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delle vene giugulari, fino ai segni dello shock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.</a:t>
            </a:r>
          </a:p>
          <a:p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endParaRPr lang="it-IT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2"/>
          <a:srcRect b="16778"/>
          <a:stretch/>
        </p:blipFill>
        <p:spPr>
          <a:xfrm>
            <a:off x="841477" y="2079113"/>
            <a:ext cx="3184832" cy="2050435"/>
          </a:xfrm>
          <a:prstGeom prst="rect">
            <a:avLst/>
          </a:prstGeom>
        </p:spPr>
      </p:pic>
      <p:sp>
        <p:nvSpPr>
          <p:cNvPr id="4" name="Freccia destra 3"/>
          <p:cNvSpPr/>
          <p:nvPr/>
        </p:nvSpPr>
        <p:spPr>
          <a:xfrm>
            <a:off x="4136924" y="2923559"/>
            <a:ext cx="1519083" cy="36154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83271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589935" y="383458"/>
            <a:ext cx="7934633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latin typeface="Tahoma" charset="0"/>
                <a:ea typeface="Tahoma" charset="0"/>
                <a:cs typeface="Tahoma" charset="0"/>
              </a:rPr>
              <a:t>Endocarditi</a:t>
            </a:r>
          </a:p>
          <a:p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Patologia acuta delle valvole cardiache associata a una mortalità del 15-30%.</a:t>
            </a:r>
          </a:p>
          <a:p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r>
              <a:rPr lang="it-IT" dirty="0">
                <a:latin typeface="Tahoma" charset="0"/>
                <a:ea typeface="Tahoma" charset="0"/>
                <a:cs typeface="Tahoma" charset="0"/>
              </a:rPr>
              <a:t>Negli ultimi anni 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si è assistito ad un aumento dei casi di endocarditi a 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causa di 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:</a:t>
            </a:r>
          </a:p>
          <a:p>
            <a:pPr marL="285750" indent="-285750">
              <a:buFontTx/>
              <a:buChar char="-"/>
            </a:pP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un 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aumento del numero degli impianti di valvole protesiche, </a:t>
            </a:r>
            <a:endParaRPr lang="it-IT" dirty="0" smtClean="0">
              <a:latin typeface="Tahoma" charset="0"/>
              <a:ea typeface="Tahoma" charset="0"/>
              <a:cs typeface="Tahoma" charset="0"/>
            </a:endParaRPr>
          </a:p>
          <a:p>
            <a:pPr marL="285750" indent="-285750">
              <a:buFontTx/>
              <a:buChar char="-"/>
            </a:pP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impianti di defibrillatori, </a:t>
            </a:r>
          </a:p>
          <a:p>
            <a:pPr marL="285750" indent="-285750">
              <a:buFontTx/>
              <a:buChar char="-"/>
            </a:pP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Abuso di 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droghe 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per via </a:t>
            </a:r>
            <a:r>
              <a:rPr lang="it-IT" dirty="0" err="1" smtClean="0">
                <a:latin typeface="Tahoma" charset="0"/>
                <a:ea typeface="Tahoma" charset="0"/>
                <a:cs typeface="Tahoma" charset="0"/>
              </a:rPr>
              <a:t>ev</a:t>
            </a:r>
            <a:endParaRPr lang="it-IT" dirty="0" smtClean="0">
              <a:latin typeface="Tahoma" charset="0"/>
              <a:ea typeface="Tahoma" charset="0"/>
              <a:cs typeface="Tahoma" charset="0"/>
            </a:endParaRPr>
          </a:p>
          <a:p>
            <a:pPr marL="285750" indent="-285750">
              <a:buFontTx/>
              <a:buChar char="-"/>
            </a:pP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Invecchiamento della 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popolazione con conseguente sclerosi 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e rimaneggiamento delle 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valvole </a:t>
            </a:r>
            <a:endParaRPr lang="it-IT" dirty="0" smtClean="0">
              <a:latin typeface="Tahoma" charset="0"/>
              <a:ea typeface="Tahoma" charset="0"/>
              <a:cs typeface="Tahoma" charset="0"/>
            </a:endParaRPr>
          </a:p>
          <a:p>
            <a:pPr marL="285750" indent="-285750">
              <a:buFontTx/>
              <a:buChar char="-"/>
            </a:pP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Nel 30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% 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dei casi associate a manovre 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invasive tipo cateterismi (CVC). 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1685" y="4292220"/>
            <a:ext cx="2545941" cy="2168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20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722671" y="86916"/>
            <a:ext cx="772815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latin typeface="Tahoma" charset="0"/>
                <a:ea typeface="Tahoma" charset="0"/>
                <a:cs typeface="Tahoma" charset="0"/>
              </a:rPr>
              <a:t>PERICARDITE </a:t>
            </a:r>
            <a:r>
              <a:rPr lang="it-IT" sz="2800" b="1" dirty="0" smtClean="0">
                <a:latin typeface="Tahoma" charset="0"/>
                <a:ea typeface="Tahoma" charset="0"/>
                <a:cs typeface="Tahoma" charset="0"/>
              </a:rPr>
              <a:t>COSTRITTIVA</a:t>
            </a:r>
          </a:p>
          <a:p>
            <a:pPr algn="ctr"/>
            <a:endParaRPr lang="it-IT" sz="2800" b="1" dirty="0">
              <a:latin typeface="Tahoma" charset="0"/>
              <a:ea typeface="Tahoma" charset="0"/>
              <a:cs typeface="Tahoma" charset="0"/>
            </a:endParaRPr>
          </a:p>
          <a:p>
            <a:r>
              <a:rPr lang="it-IT" dirty="0">
                <a:latin typeface="Tahoma" charset="0"/>
                <a:ea typeface="Tahoma" charset="0"/>
                <a:cs typeface="Tahoma" charset="0"/>
              </a:rPr>
              <a:t>Fase finale di patologia infiammatoria o infettiva, neoplastica o dopo RT che coinvolge il pericardio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.</a:t>
            </a:r>
          </a:p>
          <a:p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r>
              <a:rPr lang="it-IT" dirty="0">
                <a:latin typeface="Tahoma" charset="0"/>
                <a:ea typeface="Tahoma" charset="0"/>
                <a:cs typeface="Tahoma" charset="0"/>
              </a:rPr>
              <a:t>ECO: calcificazioni pericardiche, movimento del setto a dx in diastole (paradosso), dilatazione vene epatiche, modifiche del PW come nel 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tamponamento. Pressioni 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atriali fino a 25 </a:t>
            </a:r>
            <a:r>
              <a:rPr lang="it-IT" dirty="0" err="1">
                <a:latin typeface="Tahoma" charset="0"/>
                <a:ea typeface="Tahoma" charset="0"/>
                <a:cs typeface="Tahoma" charset="0"/>
              </a:rPr>
              <a:t>mmHg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.</a:t>
            </a:r>
          </a:p>
          <a:p>
            <a:endParaRPr lang="it-IT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4200" y="2944556"/>
            <a:ext cx="4305095" cy="3800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3817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68709" y="191729"/>
            <a:ext cx="8347587" cy="615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 smtClean="0">
                <a:latin typeface="Tahoma" charset="0"/>
                <a:ea typeface="Tahoma" charset="0"/>
                <a:cs typeface="Tahoma" charset="0"/>
              </a:rPr>
              <a:t>Endocardite</a:t>
            </a:r>
          </a:p>
          <a:p>
            <a:endParaRPr lang="it-IT" sz="2000" dirty="0">
              <a:latin typeface="Tahoma" charset="0"/>
              <a:ea typeface="Tahoma" charset="0"/>
              <a:cs typeface="Tahoma" charset="0"/>
            </a:endParaRPr>
          </a:p>
          <a:p>
            <a:r>
              <a:rPr lang="it-IT" sz="2000" dirty="0" smtClean="0"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sz="2000" u="sng" dirty="0" smtClean="0">
                <a:latin typeface="Tahoma" charset="0"/>
                <a:ea typeface="Tahoma" charset="0"/>
                <a:cs typeface="Tahoma" charset="0"/>
              </a:rPr>
              <a:t>SEDE DI INSORGENZA</a:t>
            </a:r>
            <a:r>
              <a:rPr lang="it-IT" sz="2000" dirty="0" smtClean="0">
                <a:latin typeface="Tahoma" charset="0"/>
                <a:ea typeface="Tahoma" charset="0"/>
                <a:cs typeface="Tahoma" charset="0"/>
              </a:rPr>
              <a:t>:</a:t>
            </a:r>
            <a:endParaRPr lang="it-IT" sz="2000" dirty="0">
              <a:latin typeface="Tahoma" charset="0"/>
              <a:ea typeface="Tahoma" charset="0"/>
              <a:cs typeface="Tahoma" charset="0"/>
            </a:endParaRPr>
          </a:p>
          <a:p>
            <a:r>
              <a:rPr lang="it-IT" sz="2000" dirty="0">
                <a:latin typeface="Tahoma" charset="0"/>
                <a:ea typeface="Tahoma" charset="0"/>
                <a:cs typeface="Tahoma" charset="0"/>
              </a:rPr>
              <a:t>-su valvola </a:t>
            </a:r>
            <a:r>
              <a:rPr lang="it-IT" sz="2000" dirty="0" err="1">
                <a:latin typeface="Tahoma" charset="0"/>
                <a:ea typeface="Tahoma" charset="0"/>
                <a:cs typeface="Tahoma" charset="0"/>
              </a:rPr>
              <a:t>sx</a:t>
            </a:r>
            <a:r>
              <a:rPr lang="it-IT" sz="2000" dirty="0"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sz="2000" dirty="0" smtClean="0">
                <a:latin typeface="Tahoma" charset="0"/>
                <a:ea typeface="Tahoma" charset="0"/>
                <a:cs typeface="Tahoma" charset="0"/>
              </a:rPr>
              <a:t>nativa</a:t>
            </a:r>
            <a:endParaRPr lang="it-IT" sz="2000" dirty="0">
              <a:latin typeface="Tahoma" charset="0"/>
              <a:ea typeface="Tahoma" charset="0"/>
              <a:cs typeface="Tahoma" charset="0"/>
            </a:endParaRPr>
          </a:p>
          <a:p>
            <a:r>
              <a:rPr lang="it-IT" sz="2000" dirty="0">
                <a:latin typeface="Tahoma" charset="0"/>
                <a:ea typeface="Tahoma" charset="0"/>
                <a:cs typeface="Tahoma" charset="0"/>
              </a:rPr>
              <a:t>-su valvola </a:t>
            </a:r>
            <a:r>
              <a:rPr lang="it-IT" sz="2000" dirty="0" err="1">
                <a:latin typeface="Tahoma" charset="0"/>
                <a:ea typeface="Tahoma" charset="0"/>
                <a:cs typeface="Tahoma" charset="0"/>
              </a:rPr>
              <a:t>sx</a:t>
            </a:r>
            <a:r>
              <a:rPr lang="it-IT" sz="2000" dirty="0">
                <a:latin typeface="Tahoma" charset="0"/>
                <a:ea typeface="Tahoma" charset="0"/>
                <a:cs typeface="Tahoma" charset="0"/>
              </a:rPr>
              <a:t> protesica</a:t>
            </a:r>
            <a:r>
              <a:rPr lang="it-IT" sz="2000" dirty="0">
                <a:latin typeface="Tahoma" charset="0"/>
                <a:ea typeface="Tahoma" charset="0"/>
                <a:cs typeface="Tahoma" charset="0"/>
                <a:sym typeface="Wingdings" charset="2"/>
              </a:rPr>
              <a:t></a:t>
            </a:r>
            <a:r>
              <a:rPr lang="it-IT" sz="2000" dirty="0">
                <a:latin typeface="Tahoma" charset="0"/>
                <a:ea typeface="Tahoma" charset="0"/>
                <a:cs typeface="Tahoma" charset="0"/>
              </a:rPr>
              <a:t> PRECOCE (meno di 1 anno da CCH)</a:t>
            </a:r>
          </a:p>
          <a:p>
            <a:r>
              <a:rPr lang="it-IT" sz="2000" dirty="0">
                <a:latin typeface="Tahoma" charset="0"/>
                <a:ea typeface="Tahoma" charset="0"/>
                <a:cs typeface="Tahoma" charset="0"/>
              </a:rPr>
              <a:t>			  </a:t>
            </a:r>
            <a:r>
              <a:rPr lang="it-IT" sz="2000" dirty="0" smtClean="0">
                <a:latin typeface="Tahoma" charset="0"/>
                <a:ea typeface="Tahoma" charset="0"/>
                <a:cs typeface="Tahoma" charset="0"/>
              </a:rPr>
              <a:t> TARDIVA (più </a:t>
            </a:r>
            <a:r>
              <a:rPr lang="it-IT" sz="2000" dirty="0">
                <a:latin typeface="Tahoma" charset="0"/>
                <a:ea typeface="Tahoma" charset="0"/>
                <a:cs typeface="Tahoma" charset="0"/>
              </a:rPr>
              <a:t>di un anno da CCH)</a:t>
            </a:r>
          </a:p>
          <a:p>
            <a:r>
              <a:rPr lang="it-IT" sz="2000" dirty="0">
                <a:latin typeface="Tahoma" charset="0"/>
                <a:ea typeface="Tahoma" charset="0"/>
                <a:cs typeface="Tahoma" charset="0"/>
              </a:rPr>
              <a:t>-su valvola dx</a:t>
            </a:r>
          </a:p>
          <a:p>
            <a:r>
              <a:rPr lang="it-IT" sz="2000" dirty="0">
                <a:latin typeface="Tahoma" charset="0"/>
                <a:ea typeface="Tahoma" charset="0"/>
                <a:cs typeface="Tahoma" charset="0"/>
              </a:rPr>
              <a:t>-relata a </a:t>
            </a:r>
            <a:r>
              <a:rPr lang="it-IT" sz="2000" dirty="0" err="1">
                <a:latin typeface="Tahoma" charset="0"/>
                <a:ea typeface="Tahoma" charset="0"/>
                <a:cs typeface="Tahoma" charset="0"/>
              </a:rPr>
              <a:t>device</a:t>
            </a:r>
            <a:r>
              <a:rPr lang="it-IT" sz="2000" dirty="0">
                <a:latin typeface="Tahoma" charset="0"/>
                <a:ea typeface="Tahoma" charset="0"/>
                <a:cs typeface="Tahoma" charset="0"/>
              </a:rPr>
              <a:t> impiantato.</a:t>
            </a:r>
          </a:p>
          <a:p>
            <a:r>
              <a:rPr lang="it-IT" sz="2000" dirty="0">
                <a:latin typeface="Tahoma" charset="0"/>
                <a:ea typeface="Tahoma" charset="0"/>
                <a:cs typeface="Tahoma" charset="0"/>
              </a:rPr>
              <a:t> </a:t>
            </a:r>
          </a:p>
          <a:p>
            <a:r>
              <a:rPr lang="it-IT" sz="2000" u="sng" dirty="0">
                <a:latin typeface="Tahoma" charset="0"/>
                <a:ea typeface="Tahoma" charset="0"/>
                <a:cs typeface="Tahoma" charset="0"/>
              </a:rPr>
              <a:t>MODALITA’ di </a:t>
            </a:r>
            <a:r>
              <a:rPr lang="it-IT" sz="2000" u="sng" dirty="0" smtClean="0">
                <a:latin typeface="Tahoma" charset="0"/>
                <a:ea typeface="Tahoma" charset="0"/>
                <a:cs typeface="Tahoma" charset="0"/>
              </a:rPr>
              <a:t>ACQUISIZIONE</a:t>
            </a:r>
            <a:r>
              <a:rPr lang="it-IT" sz="2000" dirty="0" smtClean="0">
                <a:latin typeface="Tahoma" charset="0"/>
                <a:ea typeface="Tahoma" charset="0"/>
                <a:cs typeface="Tahoma" charset="0"/>
              </a:rPr>
              <a:t>:</a:t>
            </a:r>
            <a:endParaRPr lang="it-IT" sz="2000" dirty="0">
              <a:latin typeface="Tahoma" charset="0"/>
              <a:ea typeface="Tahoma" charset="0"/>
              <a:cs typeface="Tahoma" charset="0"/>
            </a:endParaRPr>
          </a:p>
          <a:p>
            <a:r>
              <a:rPr lang="it-IT" sz="2000" dirty="0">
                <a:latin typeface="Tahoma" charset="0"/>
                <a:ea typeface="Tahoma" charset="0"/>
                <a:cs typeface="Tahoma" charset="0"/>
              </a:rPr>
              <a:t>-NOSOCOMIALE: si sviluppano dopo 48 h dal ricovero</a:t>
            </a:r>
          </a:p>
          <a:p>
            <a:r>
              <a:rPr lang="it-IT" sz="2000" dirty="0">
                <a:latin typeface="Tahoma" charset="0"/>
                <a:ea typeface="Tahoma" charset="0"/>
                <a:cs typeface="Tahoma" charset="0"/>
              </a:rPr>
              <a:t>-NON NOSOCOMIALE: segni e sintomi sviluppati a meno di 48h dal ricovero:</a:t>
            </a:r>
          </a:p>
          <a:p>
            <a:r>
              <a:rPr lang="it-IT" sz="2000" dirty="0">
                <a:latin typeface="Tahoma" charset="0"/>
                <a:ea typeface="Tahoma" charset="0"/>
                <a:cs typeface="Tahoma" charset="0"/>
              </a:rPr>
              <a:t>a) terapia endovenosa, dialisi, chemioterapia</a:t>
            </a:r>
            <a:r>
              <a:rPr lang="it-IT" sz="2000" dirty="0">
                <a:latin typeface="Tahoma" charset="0"/>
                <a:ea typeface="Tahoma" charset="0"/>
                <a:cs typeface="Tahoma" charset="0"/>
                <a:sym typeface="Wingdings" charset="2"/>
              </a:rPr>
              <a:t></a:t>
            </a:r>
            <a:r>
              <a:rPr lang="it-IT" sz="2000" dirty="0">
                <a:latin typeface="Tahoma" charset="0"/>
                <a:ea typeface="Tahoma" charset="0"/>
                <a:cs typeface="Tahoma" charset="0"/>
              </a:rPr>
              <a:t> meno di 30 giorni prima</a:t>
            </a:r>
          </a:p>
          <a:p>
            <a:r>
              <a:rPr lang="it-IT" sz="2000" dirty="0">
                <a:latin typeface="Tahoma" charset="0"/>
                <a:ea typeface="Tahoma" charset="0"/>
                <a:cs typeface="Tahoma" charset="0"/>
              </a:rPr>
              <a:t>b) ospedalizzazione</a:t>
            </a:r>
            <a:r>
              <a:rPr lang="it-IT" sz="2000" dirty="0">
                <a:latin typeface="Tahoma" charset="0"/>
                <a:ea typeface="Tahoma" charset="0"/>
                <a:cs typeface="Tahoma" charset="0"/>
                <a:sym typeface="Wingdings" charset="2"/>
              </a:rPr>
              <a:t></a:t>
            </a:r>
            <a:r>
              <a:rPr lang="it-IT" sz="2000" dirty="0">
                <a:latin typeface="Tahoma" charset="0"/>
                <a:ea typeface="Tahoma" charset="0"/>
                <a:cs typeface="Tahoma" charset="0"/>
              </a:rPr>
              <a:t> meno di 90 giorni prima</a:t>
            </a:r>
          </a:p>
          <a:p>
            <a:r>
              <a:rPr lang="it-IT" sz="2000" dirty="0" smtClean="0">
                <a:latin typeface="Tahoma" charset="0"/>
                <a:ea typeface="Tahoma" charset="0"/>
                <a:cs typeface="Tahoma" charset="0"/>
              </a:rPr>
              <a:t>-</a:t>
            </a:r>
            <a:r>
              <a:rPr lang="it-IT" sz="2000" dirty="0">
                <a:latin typeface="Tahoma" charset="0"/>
                <a:ea typeface="Tahoma" charset="0"/>
                <a:cs typeface="Tahoma" charset="0"/>
              </a:rPr>
              <a:t>COMUNITARIA: acquisita in comunità</a:t>
            </a:r>
          </a:p>
          <a:p>
            <a:r>
              <a:rPr lang="it-IT" sz="2000" dirty="0">
                <a:latin typeface="Tahoma" charset="0"/>
                <a:ea typeface="Tahoma" charset="0"/>
                <a:cs typeface="Tahoma" charset="0"/>
              </a:rPr>
              <a:t>-ABUSO SOSTANZE o FARMACI per via endovenosa</a:t>
            </a:r>
          </a:p>
          <a:p>
            <a:r>
              <a:rPr lang="it-IT" sz="2000" dirty="0">
                <a:latin typeface="Tahoma" charset="0"/>
                <a:ea typeface="Tahoma" charset="0"/>
                <a:cs typeface="Tahoma" charset="0"/>
              </a:rPr>
              <a:t> 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01918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560438" y="280220"/>
            <a:ext cx="8082116" cy="541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b="1" dirty="0" smtClean="0">
                <a:latin typeface="Tahoma" charset="0"/>
                <a:ea typeface="Tahoma" charset="0"/>
                <a:cs typeface="Tahoma" charset="0"/>
              </a:rPr>
              <a:t>Endocardite</a:t>
            </a:r>
          </a:p>
          <a:p>
            <a:endParaRPr lang="it-IT" sz="2400" dirty="0" smtClean="0">
              <a:latin typeface="Tahoma" charset="0"/>
              <a:ea typeface="Tahoma" charset="0"/>
              <a:cs typeface="Tahoma" charset="0"/>
            </a:endParaRPr>
          </a:p>
          <a:p>
            <a:r>
              <a:rPr lang="it-IT" sz="2400" dirty="0" smtClean="0">
                <a:latin typeface="Tahoma" charset="0"/>
                <a:ea typeface="Tahoma" charset="0"/>
                <a:cs typeface="Tahoma" charset="0"/>
              </a:rPr>
              <a:t>TEMPO </a:t>
            </a:r>
            <a:r>
              <a:rPr lang="it-IT" sz="2400" dirty="0">
                <a:latin typeface="Tahoma" charset="0"/>
                <a:ea typeface="Tahoma" charset="0"/>
                <a:cs typeface="Tahoma" charset="0"/>
              </a:rPr>
              <a:t>DI </a:t>
            </a:r>
            <a:r>
              <a:rPr lang="it-IT" sz="2400" dirty="0" smtClean="0">
                <a:latin typeface="Tahoma" charset="0"/>
                <a:ea typeface="Tahoma" charset="0"/>
                <a:cs typeface="Tahoma" charset="0"/>
              </a:rPr>
              <a:t>INSORGENZA</a:t>
            </a:r>
          </a:p>
          <a:p>
            <a:endParaRPr lang="it-IT" sz="2400" dirty="0">
              <a:latin typeface="Tahoma" charset="0"/>
              <a:ea typeface="Tahoma" charset="0"/>
              <a:cs typeface="Tahoma" charset="0"/>
            </a:endParaRPr>
          </a:p>
          <a:p>
            <a:r>
              <a:rPr lang="it-IT" sz="2400" dirty="0">
                <a:latin typeface="Tahoma" charset="0"/>
                <a:ea typeface="Tahoma" charset="0"/>
                <a:cs typeface="Tahoma" charset="0"/>
              </a:rPr>
              <a:t>ACUTA: si caratterizza per la presenza di febbre, leucocitosi, presenza di vegetazioni attive chirurgiche e istologiche, il pz può anche essere asintomatico</a:t>
            </a:r>
            <a:r>
              <a:rPr lang="it-IT" sz="2400" dirty="0" smtClean="0">
                <a:latin typeface="Tahoma" charset="0"/>
                <a:ea typeface="Tahoma" charset="0"/>
                <a:cs typeface="Tahoma" charset="0"/>
              </a:rPr>
              <a:t>.</a:t>
            </a:r>
          </a:p>
          <a:p>
            <a:endParaRPr lang="it-IT" sz="2400" dirty="0">
              <a:latin typeface="Tahoma" charset="0"/>
              <a:ea typeface="Tahoma" charset="0"/>
              <a:cs typeface="Tahoma" charset="0"/>
            </a:endParaRPr>
          </a:p>
          <a:p>
            <a:r>
              <a:rPr lang="it-IT" sz="2400" dirty="0">
                <a:latin typeface="Tahoma" charset="0"/>
                <a:ea typeface="Tahoma" charset="0"/>
                <a:cs typeface="Tahoma" charset="0"/>
              </a:rPr>
              <a:t>RICORRENTE: </a:t>
            </a:r>
            <a:r>
              <a:rPr lang="it-IT" sz="2400" dirty="0" smtClean="0">
                <a:latin typeface="Tahoma" charset="0"/>
                <a:ea typeface="Tahoma" charset="0"/>
                <a:cs typeface="Tahoma" charset="0"/>
              </a:rPr>
              <a:t>RICADUTA </a:t>
            </a:r>
            <a:r>
              <a:rPr lang="it-IT" sz="2400" dirty="0" smtClean="0">
                <a:latin typeface="Tahoma" charset="0"/>
                <a:ea typeface="Tahoma" charset="0"/>
                <a:cs typeface="Tahoma" charset="0"/>
                <a:sym typeface="Wingdings"/>
              </a:rPr>
              <a:t></a:t>
            </a:r>
            <a:r>
              <a:rPr lang="it-IT" sz="2400" dirty="0" smtClean="0">
                <a:latin typeface="Tahoma" charset="0"/>
                <a:ea typeface="Tahoma" charset="0"/>
                <a:cs typeface="Tahoma" charset="0"/>
              </a:rPr>
              <a:t>nuova </a:t>
            </a:r>
            <a:r>
              <a:rPr lang="it-IT" sz="2400" dirty="0">
                <a:latin typeface="Tahoma" charset="0"/>
                <a:ea typeface="Tahoma" charset="0"/>
                <a:cs typeface="Tahoma" charset="0"/>
              </a:rPr>
              <a:t>EI a meno di 6 mesi da </a:t>
            </a:r>
            <a:r>
              <a:rPr lang="it-IT" sz="2400" dirty="0" smtClean="0">
                <a:latin typeface="Tahoma" charset="0"/>
                <a:ea typeface="Tahoma" charset="0"/>
                <a:cs typeface="Tahoma" charset="0"/>
              </a:rPr>
              <a:t>				pregressa EI</a:t>
            </a:r>
            <a:endParaRPr lang="it-IT" sz="2400" dirty="0">
              <a:latin typeface="Tahoma" charset="0"/>
              <a:ea typeface="Tahoma" charset="0"/>
              <a:cs typeface="Tahoma" charset="0"/>
            </a:endParaRPr>
          </a:p>
          <a:p>
            <a:r>
              <a:rPr lang="it-IT" sz="2400" dirty="0">
                <a:latin typeface="Tahoma" charset="0"/>
                <a:ea typeface="Tahoma" charset="0"/>
                <a:cs typeface="Tahoma" charset="0"/>
              </a:rPr>
              <a:t>	</a:t>
            </a:r>
            <a:r>
              <a:rPr lang="it-IT" sz="2400" dirty="0" smtClean="0">
                <a:latin typeface="Tahoma" charset="0"/>
                <a:ea typeface="Tahoma" charset="0"/>
                <a:cs typeface="Tahoma" charset="0"/>
              </a:rPr>
              <a:t>	REINFEZIONE </a:t>
            </a:r>
            <a:r>
              <a:rPr lang="it-IT" sz="2400" dirty="0" smtClean="0">
                <a:latin typeface="Tahoma" charset="0"/>
                <a:ea typeface="Tahoma" charset="0"/>
                <a:cs typeface="Tahoma" charset="0"/>
                <a:sym typeface="Wingdings"/>
              </a:rPr>
              <a:t></a:t>
            </a:r>
            <a:r>
              <a:rPr lang="it-IT" sz="2400" dirty="0" smtClean="0">
                <a:latin typeface="Tahoma" charset="0"/>
                <a:ea typeface="Tahoma" charset="0"/>
                <a:cs typeface="Tahoma" charset="0"/>
              </a:rPr>
              <a:t> nuova </a:t>
            </a:r>
            <a:r>
              <a:rPr lang="it-IT" sz="2400" dirty="0">
                <a:latin typeface="Tahoma" charset="0"/>
                <a:ea typeface="Tahoma" charset="0"/>
                <a:cs typeface="Tahoma" charset="0"/>
              </a:rPr>
              <a:t>EI a più di 6 mesi da </a:t>
            </a:r>
            <a:r>
              <a:rPr lang="it-IT" sz="2400" dirty="0" smtClean="0">
                <a:latin typeface="Tahoma" charset="0"/>
                <a:ea typeface="Tahoma" charset="0"/>
                <a:cs typeface="Tahoma" charset="0"/>
              </a:rPr>
              <a:t>				pregressa </a:t>
            </a:r>
            <a:r>
              <a:rPr lang="it-IT" sz="2400" dirty="0">
                <a:latin typeface="Tahoma" charset="0"/>
                <a:ea typeface="Tahoma" charset="0"/>
                <a:cs typeface="Tahoma" charset="0"/>
              </a:rPr>
              <a:t>EI con stessa forma, </a:t>
            </a:r>
            <a:r>
              <a:rPr lang="it-IT" sz="2400" dirty="0" smtClean="0">
                <a:latin typeface="Tahoma" charset="0"/>
                <a:ea typeface="Tahoma" charset="0"/>
                <a:cs typeface="Tahoma" charset="0"/>
              </a:rPr>
              <a:t>				oppure </a:t>
            </a:r>
            <a:r>
              <a:rPr lang="it-IT" sz="2400" dirty="0">
                <a:latin typeface="Tahoma" charset="0"/>
                <a:ea typeface="Tahoma" charset="0"/>
                <a:cs typeface="Tahoma" charset="0"/>
              </a:rPr>
              <a:t>germe </a:t>
            </a:r>
            <a:r>
              <a:rPr lang="it-IT" sz="2400" dirty="0" smtClean="0">
                <a:latin typeface="Tahoma" charset="0"/>
                <a:ea typeface="Tahoma" charset="0"/>
                <a:cs typeface="Tahoma" charset="0"/>
              </a:rPr>
              <a:t>diverso.</a:t>
            </a:r>
            <a:endParaRPr lang="it-IT" sz="2400" dirty="0">
              <a:latin typeface="Tahoma" charset="0"/>
              <a:ea typeface="Tahoma" charset="0"/>
              <a:cs typeface="Tahoma" charset="0"/>
            </a:endParaRPr>
          </a:p>
          <a:p>
            <a:endParaRPr lang="it-IT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762" y="4630288"/>
            <a:ext cx="3232354" cy="1810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478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707923" y="412955"/>
            <a:ext cx="7875638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 smtClean="0">
                <a:latin typeface="Tahoma" charset="0"/>
                <a:ea typeface="Tahoma" charset="0"/>
                <a:cs typeface="Tahoma" charset="0"/>
              </a:rPr>
              <a:t>FISIOPATOLOGIA</a:t>
            </a:r>
          </a:p>
          <a:p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r>
              <a:rPr lang="it-IT" dirty="0">
                <a:latin typeface="Tahoma" charset="0"/>
                <a:ea typeface="Tahoma" charset="0"/>
                <a:cs typeface="Tahoma" charset="0"/>
              </a:rPr>
              <a:t>I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germi più frequentemente isolati sono: streptococchi, stafilococchi ed enterococchi.</a:t>
            </a:r>
          </a:p>
          <a:p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Più raramente germi 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del gruppo HACEK 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(</a:t>
            </a:r>
            <a:r>
              <a:rPr lang="it-IT" dirty="0" err="1" smtClean="0">
                <a:latin typeface="Tahoma" charset="0"/>
                <a:ea typeface="Tahoma" charset="0"/>
                <a:cs typeface="Tahoma" charset="0"/>
              </a:rPr>
              <a:t>Haemophilus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, </a:t>
            </a:r>
            <a:r>
              <a:rPr lang="it-IT" dirty="0" err="1">
                <a:latin typeface="Tahoma" charset="0"/>
                <a:ea typeface="Tahoma" charset="0"/>
                <a:cs typeface="Tahoma" charset="0"/>
              </a:rPr>
              <a:t>Eikenella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, </a:t>
            </a:r>
            <a:r>
              <a:rPr lang="it-IT" dirty="0" err="1">
                <a:latin typeface="Tahoma" charset="0"/>
                <a:ea typeface="Tahoma" charset="0"/>
                <a:cs typeface="Tahoma" charset="0"/>
              </a:rPr>
              <a:t>Kingella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, </a:t>
            </a:r>
            <a:r>
              <a:rPr lang="it-IT" dirty="0" err="1">
                <a:latin typeface="Tahoma" charset="0"/>
                <a:ea typeface="Tahoma" charset="0"/>
                <a:cs typeface="Tahoma" charset="0"/>
              </a:rPr>
              <a:t>Actinobacillus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, </a:t>
            </a:r>
            <a:r>
              <a:rPr lang="it-IT" dirty="0" err="1">
                <a:latin typeface="Tahoma" charset="0"/>
                <a:ea typeface="Tahoma" charset="0"/>
                <a:cs typeface="Tahoma" charset="0"/>
              </a:rPr>
              <a:t>Cardibacterium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), BRUCELLE, COXIELLA, BARTONELLA, CHLAMIDIA, TROPHERODERYMA WHIPPLEI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.</a:t>
            </a:r>
          </a:p>
          <a:p>
            <a:endParaRPr lang="it-IT" dirty="0" smtClean="0">
              <a:latin typeface="Tahoma" charset="0"/>
              <a:ea typeface="Tahoma" charset="0"/>
              <a:cs typeface="Tahoma" charset="0"/>
            </a:endParaRPr>
          </a:p>
          <a:p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endParaRPr lang="it-IT" dirty="0" smtClean="0">
              <a:latin typeface="Tahoma" charset="0"/>
              <a:ea typeface="Tahoma" charset="0"/>
              <a:cs typeface="Tahoma" charset="0"/>
            </a:endParaRPr>
          </a:p>
          <a:p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endParaRPr lang="it-IT" dirty="0" smtClean="0">
              <a:latin typeface="Tahoma" charset="0"/>
              <a:ea typeface="Tahoma" charset="0"/>
              <a:cs typeface="Tahoma" charset="0"/>
            </a:endParaRPr>
          </a:p>
          <a:p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endParaRPr lang="it-IT" dirty="0" smtClean="0"/>
          </a:p>
          <a:p>
            <a:endParaRPr lang="it-IT" dirty="0" smtClean="0"/>
          </a:p>
          <a:p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Fattori di rischio: 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pregressa EI, valvola protesica, cardiopatia, HIV, chemioterapia, HF, recente CCH, nuovo disturbo di conduzione, emocolture positive. 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9390" y="3269385"/>
            <a:ext cx="2271824" cy="1630264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6303" y="3269385"/>
            <a:ext cx="2193823" cy="1605936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5215" y="3269385"/>
            <a:ext cx="2413291" cy="1605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335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65472" y="516194"/>
            <a:ext cx="4070554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>
                <a:latin typeface="Tahoma" charset="0"/>
                <a:ea typeface="Tahoma" charset="0"/>
                <a:cs typeface="Tahoma" charset="0"/>
              </a:rPr>
              <a:t>ENDOCARDITE</a:t>
            </a:r>
          </a:p>
          <a:p>
            <a:endParaRPr lang="it-IT" dirty="0" smtClean="0">
              <a:latin typeface="Tahoma" charset="0"/>
              <a:ea typeface="Tahoma" charset="0"/>
              <a:cs typeface="Tahoma" charset="0"/>
            </a:endParaRPr>
          </a:p>
          <a:p>
            <a:r>
              <a:rPr lang="it-IT" dirty="0">
                <a:latin typeface="Tahoma" charset="0"/>
                <a:ea typeface="Tahoma" charset="0"/>
                <a:cs typeface="Tahoma" charset="0"/>
              </a:rPr>
              <a:t>A causa di un preesistente danno sull’endotelio (procedura, turbolenza, infiammazione, degenerazione), l’endotelio espone il fattore tissutale su cui si forma un trombo con piastrine, vengono quindi esposte le </a:t>
            </a:r>
            <a:r>
              <a:rPr lang="it-IT" dirty="0" err="1">
                <a:latin typeface="Tahoma" charset="0"/>
                <a:ea typeface="Tahoma" charset="0"/>
                <a:cs typeface="Tahoma" charset="0"/>
              </a:rPr>
              <a:t>integrine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 beta1 a cui può aderire il batterio se presente in circolo e ciò favorisce la formazione della vegetazione.</a:t>
            </a:r>
          </a:p>
          <a:p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endParaRPr lang="it-IT" dirty="0" smtClean="0">
              <a:latin typeface="Tahoma" charset="0"/>
              <a:ea typeface="Tahoma" charset="0"/>
              <a:cs typeface="Tahoma" charset="0"/>
            </a:endParaRPr>
          </a:p>
          <a:p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L’antibiotico 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profilassi va fatta solo a pz ad alto rischio x EI, quindi coloro che hanno già avuto EI, chi ha valvola protesica, cardiopatia congenita (anche se trattata), chi è portatore di DIA, DIV, CAV.</a:t>
            </a:r>
          </a:p>
          <a:p>
            <a:endParaRPr lang="it-IT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5612" y="1337197"/>
            <a:ext cx="5028388" cy="4205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519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24465" y="206478"/>
            <a:ext cx="8023122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latin typeface="Tahoma" charset="0"/>
                <a:ea typeface="Tahoma" charset="0"/>
                <a:cs typeface="Tahoma" charset="0"/>
              </a:rPr>
              <a:t>DIAGNOSI</a:t>
            </a:r>
          </a:p>
          <a:p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Nel sospetto di endocardite si deve procedere con l’effettuazione di 3 emocolture.</a:t>
            </a:r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E si deve obiettivare la presenza di vegetazioni o altre lesioni suggestive all’ecocardiografia (TT o TE).</a:t>
            </a:r>
          </a:p>
          <a:p>
            <a:endParaRPr lang="it-IT" dirty="0" smtClean="0">
              <a:latin typeface="Tahoma" charset="0"/>
              <a:ea typeface="Tahoma" charset="0"/>
              <a:cs typeface="Tahoma" charset="0"/>
            </a:endParaRPr>
          </a:p>
          <a:p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CRITEI 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DUKES: 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	2M 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o 1M+3m  o 5m</a:t>
            </a:r>
            <a:r>
              <a:rPr lang="it-IT" dirty="0">
                <a:latin typeface="Tahoma" charset="0"/>
                <a:ea typeface="Tahoma" charset="0"/>
                <a:cs typeface="Tahoma" charset="0"/>
                <a:sym typeface="Wingdings" charset="2"/>
              </a:rPr>
              <a:t>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 CERTA</a:t>
            </a:r>
          </a:p>
          <a:p>
            <a:r>
              <a:rPr lang="it-IT" dirty="0">
                <a:latin typeface="Tahoma" charset="0"/>
                <a:ea typeface="Tahoma" charset="0"/>
                <a:cs typeface="Tahoma" charset="0"/>
              </a:rPr>
              <a:t>	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	1M 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e 1m o 3m</a:t>
            </a:r>
            <a:r>
              <a:rPr lang="it-IT" dirty="0">
                <a:latin typeface="Tahoma" charset="0"/>
                <a:ea typeface="Tahoma" charset="0"/>
                <a:cs typeface="Tahoma" charset="0"/>
                <a:sym typeface="Wingdings" charset="2"/>
              </a:rPr>
              <a:t>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 POSSIBILE</a:t>
            </a:r>
          </a:p>
          <a:p>
            <a:r>
              <a:rPr lang="it-IT" dirty="0">
                <a:latin typeface="Tahoma" charset="0"/>
                <a:ea typeface="Tahoma" charset="0"/>
                <a:cs typeface="Tahoma" charset="0"/>
              </a:rPr>
              <a:t>CRITERI MAGGIORI:</a:t>
            </a:r>
          </a:p>
          <a:p>
            <a:r>
              <a:rPr lang="it-IT" dirty="0">
                <a:latin typeface="Tahoma" charset="0"/>
                <a:ea typeface="Tahoma" charset="0"/>
                <a:cs typeface="Tahoma" charset="0"/>
              </a:rPr>
              <a:t>-2 emocolture positive per </a:t>
            </a:r>
            <a:r>
              <a:rPr lang="it-IT" dirty="0" err="1">
                <a:latin typeface="Tahoma" charset="0"/>
                <a:ea typeface="Tahoma" charset="0"/>
                <a:cs typeface="Tahoma" charset="0"/>
              </a:rPr>
              <a:t>S.viridans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, S. </a:t>
            </a:r>
            <a:r>
              <a:rPr lang="it-IT" dirty="0" err="1">
                <a:latin typeface="Tahoma" charset="0"/>
                <a:ea typeface="Tahoma" charset="0"/>
                <a:cs typeface="Tahoma" charset="0"/>
              </a:rPr>
              <a:t>bovis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, S. aureo, HACEK, enterococchi</a:t>
            </a:r>
          </a:p>
          <a:p>
            <a:r>
              <a:rPr lang="it-IT" dirty="0">
                <a:latin typeface="Tahoma" charset="0"/>
                <a:ea typeface="Tahoma" charset="0"/>
                <a:cs typeface="Tahoma" charset="0"/>
              </a:rPr>
              <a:t>-2 emocolture positive e persistentemente positive o 2 emocolture positive a distanza di 12 ore o 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3 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più emocolture positive a distanza di almeno un’ora l’una 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dall’altra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.</a:t>
            </a:r>
          </a:p>
          <a:p>
            <a:r>
              <a:rPr lang="it-IT" dirty="0">
                <a:latin typeface="Tahoma" charset="0"/>
                <a:ea typeface="Tahoma" charset="0"/>
                <a:cs typeface="Tahoma" charset="0"/>
              </a:rPr>
              <a:t>-2 emocolture positive a </a:t>
            </a:r>
            <a:r>
              <a:rPr lang="it-IT" dirty="0" err="1">
                <a:latin typeface="Tahoma" charset="0"/>
                <a:ea typeface="Tahoma" charset="0"/>
                <a:cs typeface="Tahoma" charset="0"/>
              </a:rPr>
              <a:t>C.Brunetii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 con titolo </a:t>
            </a:r>
            <a:r>
              <a:rPr lang="it-IT" dirty="0" err="1">
                <a:latin typeface="Tahoma" charset="0"/>
                <a:ea typeface="Tahoma" charset="0"/>
                <a:cs typeface="Tahoma" charset="0"/>
              </a:rPr>
              <a:t>IgG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&gt; 800</a:t>
            </a:r>
          </a:p>
          <a:p>
            <a:r>
              <a:rPr lang="it-IT" dirty="0">
                <a:latin typeface="Tahoma" charset="0"/>
                <a:ea typeface="Tahoma" charset="0"/>
                <a:cs typeface="Tahoma" charset="0"/>
              </a:rPr>
              <a:t>-ECO: vegetazioni, ascessi, 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deiscenza, fistole. </a:t>
            </a:r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- Nuovo 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rigurgito</a:t>
            </a:r>
          </a:p>
          <a:p>
            <a:r>
              <a:rPr lang="it-IT" dirty="0">
                <a:latin typeface="Tahoma" charset="0"/>
                <a:ea typeface="Tahoma" charset="0"/>
                <a:cs typeface="Tahoma" charset="0"/>
              </a:rPr>
              <a:t>CRITERI MINORI:</a:t>
            </a:r>
          </a:p>
          <a:p>
            <a:pPr lvl="0"/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-uso 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droghe</a:t>
            </a:r>
          </a:p>
          <a:p>
            <a:pPr lvl="0"/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-cardiopatie</a:t>
            </a:r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pPr lvl="0"/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-TC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&gt; 38°C</a:t>
            </a:r>
          </a:p>
          <a:p>
            <a:pPr lvl="0"/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-Fenomeni vascolari (lesioni di </a:t>
            </a:r>
            <a:r>
              <a:rPr lang="it-IT" dirty="0" err="1" smtClean="0">
                <a:latin typeface="Tahoma" charset="0"/>
                <a:ea typeface="Tahoma" charset="0"/>
                <a:cs typeface="Tahoma" charset="0"/>
              </a:rPr>
              <a:t>Janeway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, fenomeni embolici)</a:t>
            </a:r>
          </a:p>
          <a:p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-Fenomeni immunitari (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macchie di 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Roth, noduli di </a:t>
            </a:r>
            <a:r>
              <a:rPr lang="it-IT" dirty="0" err="1" smtClean="0">
                <a:latin typeface="Tahoma" charset="0"/>
                <a:ea typeface="Tahoma" charset="0"/>
                <a:cs typeface="Tahoma" charset="0"/>
              </a:rPr>
              <a:t>Osler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, glomerulonefrite)</a:t>
            </a:r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pPr lvl="0"/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-Emocolture 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positive ma non con i criteri maggiori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92604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486697" y="339212"/>
            <a:ext cx="3229897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>
                <a:latin typeface="Tahoma" charset="0"/>
                <a:ea typeface="Tahoma" charset="0"/>
                <a:cs typeface="Tahoma" charset="0"/>
              </a:rPr>
              <a:t>A Livello ecocardiografico</a:t>
            </a:r>
          </a:p>
          <a:p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-</a:t>
            </a:r>
            <a:r>
              <a:rPr lang="it-IT" i="1" u="sng" dirty="0">
                <a:latin typeface="Tahoma" charset="0"/>
                <a:ea typeface="Tahoma" charset="0"/>
                <a:cs typeface="Tahoma" charset="0"/>
              </a:rPr>
              <a:t>v</a:t>
            </a:r>
            <a:r>
              <a:rPr lang="it-IT" i="1" u="sng" dirty="0" smtClean="0">
                <a:latin typeface="Tahoma" charset="0"/>
                <a:ea typeface="Tahoma" charset="0"/>
                <a:cs typeface="Tahoma" charset="0"/>
              </a:rPr>
              <a:t>egetazione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: massa infetta, oscillante 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all’eco</a:t>
            </a:r>
          </a:p>
          <a:p>
            <a:r>
              <a:rPr lang="it-IT" i="1" u="sng" dirty="0" smtClean="0">
                <a:latin typeface="Tahoma" charset="0"/>
                <a:ea typeface="Tahoma" charset="0"/>
                <a:cs typeface="Tahoma" charset="0"/>
              </a:rPr>
              <a:t>-</a:t>
            </a:r>
            <a:r>
              <a:rPr lang="it-IT" i="1" u="sng" dirty="0">
                <a:latin typeface="Tahoma" charset="0"/>
                <a:ea typeface="Tahoma" charset="0"/>
                <a:cs typeface="Tahoma" charset="0"/>
              </a:rPr>
              <a:t>ascesso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: cavità peri-valvolare necrotica e chiusa, </a:t>
            </a:r>
            <a:r>
              <a:rPr lang="it-IT" dirty="0" err="1">
                <a:latin typeface="Tahoma" charset="0"/>
                <a:ea typeface="Tahoma" charset="0"/>
                <a:cs typeface="Tahoma" charset="0"/>
              </a:rPr>
              <a:t>ecodensa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 e lucente</a:t>
            </a:r>
          </a:p>
          <a:p>
            <a:r>
              <a:rPr lang="it-IT" dirty="0">
                <a:latin typeface="Tahoma" charset="0"/>
                <a:ea typeface="Tahoma" charset="0"/>
                <a:cs typeface="Tahoma" charset="0"/>
              </a:rPr>
              <a:t>-</a:t>
            </a:r>
            <a:r>
              <a:rPr lang="it-IT" i="1" u="sng" dirty="0">
                <a:latin typeface="Tahoma" charset="0"/>
                <a:ea typeface="Tahoma" charset="0"/>
                <a:cs typeface="Tahoma" charset="0"/>
              </a:rPr>
              <a:t>pseudo-aneurisma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: cavità peri-valvolare aperta, pulsatile al flusso doppler</a:t>
            </a:r>
          </a:p>
          <a:p>
            <a:r>
              <a:rPr lang="it-IT" dirty="0">
                <a:latin typeface="Tahoma" charset="0"/>
                <a:ea typeface="Tahoma" charset="0"/>
                <a:cs typeface="Tahoma" charset="0"/>
              </a:rPr>
              <a:t>-</a:t>
            </a:r>
            <a:r>
              <a:rPr lang="it-IT" i="1" u="sng" dirty="0">
                <a:latin typeface="Tahoma" charset="0"/>
                <a:ea typeface="Tahoma" charset="0"/>
                <a:cs typeface="Tahoma" charset="0"/>
              </a:rPr>
              <a:t>perforazione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: interruzione dell’endocardio, si vede flusso doppler</a:t>
            </a:r>
          </a:p>
          <a:p>
            <a:r>
              <a:rPr lang="it-IT" dirty="0">
                <a:latin typeface="Tahoma" charset="0"/>
                <a:ea typeface="Tahoma" charset="0"/>
                <a:cs typeface="Tahoma" charset="0"/>
              </a:rPr>
              <a:t>-</a:t>
            </a:r>
            <a:r>
              <a:rPr lang="it-IT" i="1" u="sng" dirty="0">
                <a:latin typeface="Tahoma" charset="0"/>
                <a:ea typeface="Tahoma" charset="0"/>
                <a:cs typeface="Tahoma" charset="0"/>
              </a:rPr>
              <a:t>fistola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: comunicazione tra cavità </a:t>
            </a:r>
            <a:r>
              <a:rPr lang="it-IT" dirty="0" err="1">
                <a:latin typeface="Tahoma" charset="0"/>
                <a:ea typeface="Tahoma" charset="0"/>
                <a:cs typeface="Tahoma" charset="0"/>
              </a:rPr>
              <a:t>pre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-esistenti, si vede al doppler</a:t>
            </a:r>
          </a:p>
          <a:p>
            <a:r>
              <a:rPr lang="it-IT" dirty="0">
                <a:latin typeface="Tahoma" charset="0"/>
                <a:ea typeface="Tahoma" charset="0"/>
                <a:cs typeface="Tahoma" charset="0"/>
              </a:rPr>
              <a:t>-</a:t>
            </a:r>
            <a:r>
              <a:rPr lang="it-IT" i="1" u="sng" dirty="0">
                <a:latin typeface="Tahoma" charset="0"/>
                <a:ea typeface="Tahoma" charset="0"/>
                <a:cs typeface="Tahoma" charset="0"/>
              </a:rPr>
              <a:t>aneurisma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: </a:t>
            </a:r>
            <a:r>
              <a:rPr lang="it-IT" dirty="0" err="1">
                <a:latin typeface="Tahoma" charset="0"/>
                <a:ea typeface="Tahoma" charset="0"/>
                <a:cs typeface="Tahoma" charset="0"/>
              </a:rPr>
              <a:t>saccular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dirty="0" err="1">
                <a:latin typeface="Tahoma" charset="0"/>
                <a:ea typeface="Tahoma" charset="0"/>
                <a:cs typeface="Tahoma" charset="0"/>
              </a:rPr>
              <a:t>bulging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 del tessuto valvolare</a:t>
            </a:r>
          </a:p>
          <a:p>
            <a:r>
              <a:rPr lang="it-IT" dirty="0">
                <a:latin typeface="Tahoma" charset="0"/>
                <a:ea typeface="Tahoma" charset="0"/>
                <a:cs typeface="Tahoma" charset="0"/>
              </a:rPr>
              <a:t>-deiscenza: rigurgito </a:t>
            </a:r>
            <a:r>
              <a:rPr lang="it-IT" dirty="0" err="1">
                <a:latin typeface="Tahoma" charset="0"/>
                <a:ea typeface="Tahoma" charset="0"/>
                <a:cs typeface="Tahoma" charset="0"/>
              </a:rPr>
              <a:t>perivalvolare</a:t>
            </a:r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2239" y="206068"/>
            <a:ext cx="2534656" cy="1534242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3950" y="1740310"/>
            <a:ext cx="2342945" cy="1732523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27695" y="1740310"/>
            <a:ext cx="2576255" cy="1768205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53976" y="3472833"/>
            <a:ext cx="2892919" cy="1942690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36887" y="5358518"/>
            <a:ext cx="3234177" cy="1499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973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766916" y="530942"/>
            <a:ext cx="7787149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latin typeface="Tahoma" charset="0"/>
                <a:ea typeface="Tahoma" charset="0"/>
                <a:cs typeface="Tahoma" charset="0"/>
              </a:rPr>
              <a:t>MIOCARDITE</a:t>
            </a:r>
          </a:p>
          <a:p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r>
              <a:rPr lang="it-IT" sz="2400" dirty="0" smtClean="0">
                <a:latin typeface="Tahoma" charset="0"/>
                <a:ea typeface="Tahoma" charset="0"/>
                <a:cs typeface="Tahoma" charset="0"/>
              </a:rPr>
              <a:t>Infiammazione acuta del tessuto miocardico su base infettiva.</a:t>
            </a:r>
          </a:p>
          <a:p>
            <a:endParaRPr lang="it-IT" sz="2400" dirty="0" smtClean="0">
              <a:latin typeface="Tahoma" charset="0"/>
              <a:ea typeface="Tahoma" charset="0"/>
              <a:cs typeface="Tahoma" charset="0"/>
            </a:endParaRPr>
          </a:p>
          <a:p>
            <a:r>
              <a:rPr lang="it-IT" sz="2400" dirty="0" smtClean="0">
                <a:latin typeface="Tahoma" charset="0"/>
                <a:ea typeface="Tahoma" charset="0"/>
                <a:cs typeface="Tahoma" charset="0"/>
              </a:rPr>
              <a:t>Le cause più comuni sono le infezioni virali (</a:t>
            </a:r>
            <a:r>
              <a:rPr lang="it-IT" sz="2400" dirty="0" err="1" smtClean="0">
                <a:latin typeface="Tahoma" charset="0"/>
                <a:ea typeface="Tahoma" charset="0"/>
                <a:cs typeface="Tahoma" charset="0"/>
              </a:rPr>
              <a:t>Coxsackie</a:t>
            </a:r>
            <a:r>
              <a:rPr lang="it-IT" sz="2400" dirty="0" smtClean="0">
                <a:latin typeface="Tahoma" charset="0"/>
                <a:ea typeface="Tahoma" charset="0"/>
                <a:cs typeface="Tahoma" charset="0"/>
              </a:rPr>
              <a:t> virus, adenovirus, </a:t>
            </a:r>
            <a:r>
              <a:rPr lang="it-IT" sz="2400" dirty="0" err="1" smtClean="0">
                <a:latin typeface="Tahoma" charset="0"/>
                <a:ea typeface="Tahoma" charset="0"/>
                <a:cs typeface="Tahoma" charset="0"/>
              </a:rPr>
              <a:t>parvovirus</a:t>
            </a:r>
            <a:r>
              <a:rPr lang="it-IT" sz="2400" dirty="0" smtClean="0">
                <a:latin typeface="Tahoma" charset="0"/>
                <a:ea typeface="Tahoma" charset="0"/>
                <a:cs typeface="Tahoma" charset="0"/>
              </a:rPr>
              <a:t> B19, HCV, CMV, HIV).</a:t>
            </a:r>
          </a:p>
          <a:p>
            <a:endParaRPr lang="it-IT" sz="2400" dirty="0" smtClean="0">
              <a:latin typeface="Tahoma" charset="0"/>
              <a:ea typeface="Tahoma" charset="0"/>
              <a:cs typeface="Tahoma" charset="0"/>
            </a:endParaRPr>
          </a:p>
          <a:p>
            <a:r>
              <a:rPr lang="it-IT" sz="2400" dirty="0" smtClean="0">
                <a:latin typeface="Tahoma" charset="0"/>
                <a:ea typeface="Tahoma" charset="0"/>
                <a:cs typeface="Tahoma" charset="0"/>
              </a:rPr>
              <a:t>Più raramente le miocardite sono dovute a infezioni batteriche (difterite, brucellosi, clostridi, legionellosi, meningococchi, </a:t>
            </a:r>
            <a:r>
              <a:rPr lang="it-IT" sz="2400" dirty="0" err="1" smtClean="0">
                <a:latin typeface="Tahoma" charset="0"/>
                <a:ea typeface="Tahoma" charset="0"/>
                <a:cs typeface="Tahoma" charset="0"/>
              </a:rPr>
              <a:t>steptococchi</a:t>
            </a:r>
            <a:r>
              <a:rPr lang="it-IT" sz="2400" dirty="0" smtClean="0">
                <a:latin typeface="Tahoma" charset="0"/>
                <a:ea typeface="Tahoma" charset="0"/>
                <a:cs typeface="Tahoma" charset="0"/>
              </a:rPr>
              <a:t> e micoplasma </a:t>
            </a:r>
            <a:r>
              <a:rPr lang="it-IT" sz="2400" dirty="0" err="1" smtClean="0">
                <a:latin typeface="Tahoma" charset="0"/>
                <a:ea typeface="Tahoma" charset="0"/>
                <a:cs typeface="Tahoma" charset="0"/>
              </a:rPr>
              <a:t>pneumoniae</a:t>
            </a:r>
            <a:r>
              <a:rPr lang="it-IT" sz="2400" dirty="0" smtClean="0">
                <a:latin typeface="Tahoma" charset="0"/>
                <a:ea typeface="Tahoma" charset="0"/>
                <a:cs typeface="Tahoma" charset="0"/>
              </a:rPr>
              <a:t>, rickettsiosi, leptospirosi, malattia di </a:t>
            </a:r>
            <a:r>
              <a:rPr lang="it-IT" sz="2400" dirty="0" err="1" smtClean="0">
                <a:latin typeface="Tahoma" charset="0"/>
                <a:ea typeface="Tahoma" charset="0"/>
                <a:cs typeface="Tahoma" charset="0"/>
              </a:rPr>
              <a:t>Lyme</a:t>
            </a:r>
            <a:r>
              <a:rPr lang="it-IT" sz="2400" dirty="0" smtClean="0">
                <a:latin typeface="Tahoma" charset="0"/>
                <a:ea typeface="Tahoma" charset="0"/>
                <a:cs typeface="Tahoma" charset="0"/>
              </a:rPr>
              <a:t>).</a:t>
            </a:r>
          </a:p>
          <a:p>
            <a:endParaRPr lang="it-IT" sz="2400" dirty="0">
              <a:latin typeface="Tahoma" charset="0"/>
              <a:ea typeface="Tahoma" charset="0"/>
              <a:cs typeface="Tahoma" charset="0"/>
            </a:endParaRPr>
          </a:p>
          <a:p>
            <a:r>
              <a:rPr lang="it-IT" sz="2400" dirty="0" smtClean="0">
                <a:latin typeface="Tahoma" charset="0"/>
                <a:ea typeface="Tahoma" charset="0"/>
                <a:cs typeface="Tahoma" charset="0"/>
              </a:rPr>
              <a:t>Nell’America Centrale e Meridionale, l’infezione da </a:t>
            </a:r>
            <a:r>
              <a:rPr lang="it-IT" sz="2400" dirty="0" err="1" smtClean="0">
                <a:latin typeface="Tahoma" charset="0"/>
                <a:ea typeface="Tahoma" charset="0"/>
                <a:cs typeface="Tahoma" charset="0"/>
              </a:rPr>
              <a:t>Trypanosoma</a:t>
            </a:r>
            <a:r>
              <a:rPr lang="it-IT" sz="2400" dirty="0" smtClean="0"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sz="2400" dirty="0" err="1" smtClean="0">
                <a:latin typeface="Tahoma" charset="0"/>
                <a:ea typeface="Tahoma" charset="0"/>
                <a:cs typeface="Tahoma" charset="0"/>
              </a:rPr>
              <a:t>cruzi</a:t>
            </a:r>
            <a:r>
              <a:rPr lang="it-IT" sz="2400" dirty="0" smtClean="0">
                <a:latin typeface="Tahoma" charset="0"/>
                <a:ea typeface="Tahoma" charset="0"/>
                <a:cs typeface="Tahoma" charset="0"/>
              </a:rPr>
              <a:t> protozoario determina miocardite dilatativa (Malattia di </a:t>
            </a:r>
            <a:r>
              <a:rPr lang="it-IT" sz="2400" dirty="0" err="1" smtClean="0">
                <a:latin typeface="Tahoma" charset="0"/>
                <a:ea typeface="Tahoma" charset="0"/>
                <a:cs typeface="Tahoma" charset="0"/>
              </a:rPr>
              <a:t>Chagas</a:t>
            </a:r>
            <a:r>
              <a:rPr lang="it-IT" sz="2400" dirty="0" smtClean="0">
                <a:latin typeface="Tahoma" charset="0"/>
                <a:ea typeface="Tahoma" charset="0"/>
                <a:cs typeface="Tahoma" charset="0"/>
              </a:rPr>
              <a:t>)</a:t>
            </a:r>
          </a:p>
          <a:p>
            <a:endParaRPr lang="it-IT" dirty="0">
              <a:latin typeface="Tahoma" charset="0"/>
              <a:ea typeface="Tahoma" charset="0"/>
              <a:cs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575884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131</TotalTime>
  <Words>1000</Words>
  <Application>Microsoft Office PowerPoint</Application>
  <PresentationFormat>Presentazione su schermo (4:3)</PresentationFormat>
  <Paragraphs>206</Paragraphs>
  <Slides>20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21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Rita Pavasini</dc:creator>
  <cp:lastModifiedBy>Computer_BZ</cp:lastModifiedBy>
  <cp:revision>26</cp:revision>
  <dcterms:created xsi:type="dcterms:W3CDTF">2017-09-28T10:00:47Z</dcterms:created>
  <dcterms:modified xsi:type="dcterms:W3CDTF">2017-12-07T14:30:02Z</dcterms:modified>
</cp:coreProperties>
</file>