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9" r:id="rId20"/>
    <p:sldId id="27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 snapToGrid="0" snapToObjects="1">
      <p:cViewPr>
        <p:scale>
          <a:sx n="87" d="100"/>
          <a:sy n="87" d="100"/>
        </p:scale>
        <p:origin x="-230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30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16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9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1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24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88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60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01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4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56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1B27-429C-E043-B3B2-0FA93F0722D7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E859-B0FD-6C49-8DC9-C67226A5E1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5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1139" y="309715"/>
            <a:ext cx="793463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Corso di Laurea in Ostetricia</a:t>
            </a: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Endocarditi, miocarditi, pericarditi</a:t>
            </a:r>
          </a:p>
          <a:p>
            <a:pPr algn="ctr"/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Prof Campo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45" y="1379611"/>
            <a:ext cx="2654710" cy="17222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55" y="1379612"/>
            <a:ext cx="2560732" cy="17222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216" y="3101842"/>
            <a:ext cx="2565605" cy="1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8929" y="575187"/>
            <a:ext cx="7890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Miocarditi</a:t>
            </a:r>
          </a:p>
          <a:p>
            <a:endParaRPr lang="it-IT" dirty="0"/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Durante la viremia si verifica infezione del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micoardio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con migrazione leucocitaria nel tessuto cardiaco (linfociti T e macrofagi) con produzione di citochine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infimmatorie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che favoriscono la formazione di edema tissutale. Il danno sui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miociti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può essere irreversibile e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portere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a fibrosi.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22" y="3026287"/>
            <a:ext cx="381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2452" y="427703"/>
            <a:ext cx="78756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MIOCARDITI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Più raramente la miocardite può svilupparsi a seguito del trattamento con alcuni farmaci (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e.g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: chemioterapici come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daunorubicina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doxorubicina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), o droghe.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La miocardite a cellule giganti è spesso associata ad aritmie ventricolari e insufficienza cardiaca grave e sembra avere una genesi autoimmune.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4" y="3144994"/>
            <a:ext cx="2514600" cy="3238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34" y="314499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3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516194"/>
            <a:ext cx="79346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PERICARDITI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Infiammazione a carico dei foglietti del pericardio.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Può essere: 	ACUTA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nuova insorgenza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CRONICA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durata &gt; 3 mesi</a:t>
            </a:r>
          </a:p>
          <a:p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INCESSANTE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&gt;4-6 settimane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RICORRENTE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dopo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risoluzione dei sintomi ricompare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 		più di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4-6 settimane (rischio maggiore se pz non trattato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	in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fase acuta con colchicina).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40" y="1753010"/>
            <a:ext cx="4186289" cy="26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0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2671" y="442452"/>
            <a:ext cx="79346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PERICARDITE ACUTA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caratterizza per la comparsa di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intenso dolore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toracico che compare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improvvisamente,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esacerbato dalla tosse e dal decubito e alleviato dalla posizione seduta con busto flesso in avanti. Il dolore si può irradiare a livello del trapezio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Caratteristica la presenza di febbre che può precedere o seguire la pericardite acuta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Patognomonica la presenza di sfregamenti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pericardici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80" y="3156155"/>
            <a:ext cx="3793356" cy="24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0439" y="250722"/>
            <a:ext cx="80673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PERICARDITE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nomalie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del tracciato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ECG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 versamento molto abbondante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ci sono bassi voltaggi all’ECG.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14" y="2580967"/>
            <a:ext cx="4632280" cy="25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1445" y="265470"/>
            <a:ext cx="806736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PERICARDITE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-LAB: leucocitosi, aumento VES e PCR, indici di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miocardiocitonecrosi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(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TnI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/T e CK-MB NEGATIVE). Si devono richiedere emocolture, sierologia virale, funzione renale, tiroidea, fattore reumatoide, ANA. Le forme da TBC sono più frequenti nei paesi sottosviluppati e si trattano con rifampicina,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isoniaziade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ed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etambutolo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 Molto rara la forma purulenta che è spesso relata a infezioni da Neisseria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mengiditis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e stafilococchi.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RX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torace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87" y="3215149"/>
            <a:ext cx="5254135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9432" y="530942"/>
            <a:ext cx="80231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Ecocardiogramma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Presenza di versamento pericardico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o ispessimento dei foglietti pericardici.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 compare ipotensione, in presenza di versamento pericardico con segni di compressione delle sezioni destre si parla di TAMPONAMENTO CARDIACO.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77" y="3112115"/>
            <a:ext cx="3254887" cy="3111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43" y="3112115"/>
            <a:ext cx="4154012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1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677" y="457200"/>
            <a:ext cx="8023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PERICARDITE POST-SCA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 si sviluppa pericardite dopo infarto miocardico è consigliato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aumentare il dosaggio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dell’aspirina o intraprendere terapia con paracetamolo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Sindrome di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Dressler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leuropericardite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che compare settimane o mesi dopo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un infarto miocardico ed è ad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eziologia autoimmune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(anticorpi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anti miocardio), si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autolimita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62" y="3642032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2671" y="501445"/>
            <a:ext cx="78313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Tahoma" charset="0"/>
                <a:ea typeface="Tahoma" charset="0"/>
                <a:cs typeface="Tahoma" charset="0"/>
              </a:rPr>
              <a:t>VERSAMENTO 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PERICARDICO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Spesso in concomitanza a pericardite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Molto spesso reperto casuale durante eco di controllo in paziente asintomatico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Le cause possono essere: infiammatorie, infettive, reumatologiche, neoplastiche, post-ischemia miocardica, in paziente con scompenso cardiaco, sindrome nefrosica, ipotiroidismo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Se cresce lentamente si può arrivare anche a 1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L,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altrimenti basta 150-200 cc x dare un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versamento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tamponante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44" y="4278876"/>
            <a:ext cx="3390900" cy="2400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68" y="4266176"/>
            <a:ext cx="3628307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5188" y="117987"/>
            <a:ext cx="8229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charset="0"/>
                <a:ea typeface="Tahoma" charset="0"/>
                <a:cs typeface="Tahoma" charset="0"/>
              </a:rPr>
              <a:t>TAMPONAMENTO CARDIACO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Versamento pericardico causante effetti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emodinamici</a:t>
            </a:r>
            <a:r>
              <a:rPr lang="it-IT" dirty="0" err="1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aumento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della pressione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intrapericardica</a:t>
            </a:r>
            <a:r>
              <a:rPr lang="it-IT" dirty="0" err="1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marcata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riduzione della gittata sistolica per riduzione del precarico e collasso cardiovascolare. 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r"/>
            <a:r>
              <a:rPr lang="it-IT" dirty="0">
                <a:latin typeface="Tahoma" charset="0"/>
                <a:ea typeface="Tahoma" charset="0"/>
                <a:cs typeface="Tahoma" charset="0"/>
              </a:rPr>
              <a:t> 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					caduta della PA &gt;10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mmHg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dutante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inspirim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algn="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r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algn="r"/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CLINICA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dispnea, tachicardia, decubito supino obbligato, polso paradosso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distensione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delle vene giugulari, fino ai segni dello shock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16778"/>
          <a:stretch/>
        </p:blipFill>
        <p:spPr>
          <a:xfrm>
            <a:off x="841477" y="2079113"/>
            <a:ext cx="3184832" cy="2050435"/>
          </a:xfrm>
          <a:prstGeom prst="rect">
            <a:avLst/>
          </a:prstGeom>
        </p:spPr>
      </p:pic>
      <p:sp>
        <p:nvSpPr>
          <p:cNvPr id="4" name="Freccia destra 3"/>
          <p:cNvSpPr/>
          <p:nvPr/>
        </p:nvSpPr>
        <p:spPr>
          <a:xfrm>
            <a:off x="4136924" y="2923559"/>
            <a:ext cx="1519083" cy="36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2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9935" y="383458"/>
            <a:ext cx="79346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Endocarditi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Patologia acuta delle valvole cardiache associata a una mortalità del 15-30%.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Negli ultimi anni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si è assistito ad un aumento dei casi di endocarditi 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causa di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un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aumento del numero degli impianti di valvole protesiche,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impianti di defibrillatori,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Abuso di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droghe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per via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ev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Invecchiamento della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popolazione con conseguente sclerosi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 rimaneggiamento delle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valvole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Nel 30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%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dei casi associate a manovre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invasive tipo cateterismi (CVC).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85" y="4292220"/>
            <a:ext cx="2545941" cy="21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2671" y="86916"/>
            <a:ext cx="77281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Tahoma" charset="0"/>
                <a:ea typeface="Tahoma" charset="0"/>
                <a:cs typeface="Tahoma" charset="0"/>
              </a:rPr>
              <a:t>PERICARDITE 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COSTRITTIVA</a:t>
            </a:r>
          </a:p>
          <a:p>
            <a:pPr algn="ctr"/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Fase finale di patologia infiammatoria o infettiva, neoplastica o dopo RT che coinvolge il pericardio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ECO: calcificazioni pericardiche, movimento del setto a dx in diastole (paradosso), dilatazione vene epatiche, modifiche del PW come nel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tamponamento. Pressioni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atriali fino a 25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mmHg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00" y="2944556"/>
            <a:ext cx="4305095" cy="38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8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8709" y="191729"/>
            <a:ext cx="834758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Endocardite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u="sng" dirty="0" smtClean="0">
                <a:latin typeface="Tahoma" charset="0"/>
                <a:ea typeface="Tahoma" charset="0"/>
                <a:cs typeface="Tahoma" charset="0"/>
              </a:rPr>
              <a:t>SEDE DI INSORGENZA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:</a:t>
            </a:r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-su valvola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nativa</a:t>
            </a:r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-su valvola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protesica</a:t>
            </a:r>
            <a:r>
              <a:rPr lang="it-IT" sz="2000" dirty="0">
                <a:latin typeface="Tahoma" charset="0"/>
                <a:ea typeface="Tahoma" charset="0"/>
                <a:cs typeface="Tahoma" charset="0"/>
                <a:sym typeface="Wingdings" charset="2"/>
              </a:rPr>
              <a:t>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PRECOCE (meno di 1 anno da CCH)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			 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 TARDIVA (più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di un anno da CCH)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-su valvola dx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-relata a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device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impiantato.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 </a:t>
            </a:r>
          </a:p>
          <a:p>
            <a:r>
              <a:rPr lang="it-IT" sz="2000" u="sng" dirty="0">
                <a:latin typeface="Tahoma" charset="0"/>
                <a:ea typeface="Tahoma" charset="0"/>
                <a:cs typeface="Tahoma" charset="0"/>
              </a:rPr>
              <a:t>MODALITA’ di </a:t>
            </a:r>
            <a:r>
              <a:rPr lang="it-IT" sz="2000" u="sng" dirty="0" smtClean="0">
                <a:latin typeface="Tahoma" charset="0"/>
                <a:ea typeface="Tahoma" charset="0"/>
                <a:cs typeface="Tahoma" charset="0"/>
              </a:rPr>
              <a:t>ACQUISIZIONE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:</a:t>
            </a:r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-NOSOCOMIALE: si sviluppano dopo 48 h dal ricovero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-NON NOSOCOMIALE: segni e sintomi sviluppati a meno di 48h dal ricovero: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a) terapia endovenosa, dialisi, chemioterapia</a:t>
            </a:r>
            <a:r>
              <a:rPr lang="it-IT" sz="2000" dirty="0">
                <a:latin typeface="Tahoma" charset="0"/>
                <a:ea typeface="Tahoma" charset="0"/>
                <a:cs typeface="Tahoma" charset="0"/>
                <a:sym typeface="Wingdings" charset="2"/>
              </a:rPr>
              <a:t>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meno di 30 giorni prima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b) ospedalizzazione</a:t>
            </a:r>
            <a:r>
              <a:rPr lang="it-IT" sz="2000" dirty="0">
                <a:latin typeface="Tahoma" charset="0"/>
                <a:ea typeface="Tahoma" charset="0"/>
                <a:cs typeface="Tahoma" charset="0"/>
                <a:sym typeface="Wingdings" charset="2"/>
              </a:rPr>
              <a:t>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meno di 90 giorni prima</a:t>
            </a: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COMUNITARIA: acquisita in comunità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-ABUSO SOSTANZE o FARMACI per via endovenosa</a:t>
            </a: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0438" y="280220"/>
            <a:ext cx="808211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Tahoma" charset="0"/>
                <a:ea typeface="Tahoma" charset="0"/>
                <a:cs typeface="Tahoma" charset="0"/>
              </a:rPr>
              <a:t>Endocardite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TEMPO </a:t>
            </a: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DI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INSORGENZA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ACUTA: si caratterizza per la presenza di febbre, leucocitosi, presenza di vegetazioni attive chirurgiche e istologiche, il pz può anche essere asintomatico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RICORRENTE: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RICADUTA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nuova </a:t>
            </a: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EI a meno di 6 mesi da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				pregressa EI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	REINFEZIONE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nuova </a:t>
            </a: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EI a più di 6 mesi da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				pregressa </a:t>
            </a: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EI con stessa forma,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				oppure </a:t>
            </a: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germe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diverso.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2" y="4630288"/>
            <a:ext cx="3232354" cy="18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7923" y="412955"/>
            <a:ext cx="787563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FISIOPATOLOGIA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germi più frequentemente isolati sono: streptococchi, stafilococchi ed enterococchi.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Più raramente germi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del gruppo HACEK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Haemophilus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Eikenella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Kingella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Actinobacillus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Cardibacterium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), BRUCELLE, COXIELLA, BARTONELLA, CHLAMIDIA, TROPHERODERYMA WHIPPLEI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Fattori di rischio: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pregressa EI, valvola protesica, cardiopatia, HIV, chemioterapia, HF, recente CCH, nuovo disturbo di conduzione, emocolture positive.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0" y="3269385"/>
            <a:ext cx="2271824" cy="16302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03" y="3269385"/>
            <a:ext cx="2193823" cy="16059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215" y="3269385"/>
            <a:ext cx="2413291" cy="16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5472" y="516194"/>
            <a:ext cx="40705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ENDOCARDITE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A causa di un preesistente danno sull’endotelio (procedura, turbolenza, infiammazione, degenerazione), l’endotelio espone il fattore tissutale su cui si forma un trombo con piastrine, vengono quindi esposte le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integrine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beta1 a cui può aderire il batterio se presente in circolo e ciò favorisce la formazione della vegetazione.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L’antibiotico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profilassi va fatta solo a pz ad alto rischio x EI, quindi coloro che hanno già avuto EI, chi ha valvola protesica, cardiopatia congenita (anche se trattata), chi è portatore di DIA, DIV, CAV.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12" y="1337197"/>
            <a:ext cx="5028388" cy="42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4465" y="206478"/>
            <a:ext cx="8023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ahoma" charset="0"/>
                <a:ea typeface="Tahoma" charset="0"/>
                <a:cs typeface="Tahoma" charset="0"/>
              </a:rPr>
              <a:t>DIAGNOSI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Nel sospetto di endocardite si deve procedere con l’effettuazione di 3 emocolture.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 si deve obiettivare la presenza di vegetazioni o altre lesioni suggestive all’ecocardiografia (TT o TE).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CRITEI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DUKES: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2M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o 1M+3m  o 5m</a:t>
            </a:r>
            <a:r>
              <a:rPr lang="it-IT" dirty="0">
                <a:latin typeface="Tahoma" charset="0"/>
                <a:ea typeface="Tahoma" charset="0"/>
                <a:cs typeface="Tahoma" charset="0"/>
                <a:sym typeface="Wingdings" charset="2"/>
              </a:rPr>
              <a:t>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CERTA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1M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e 1m o 3m</a:t>
            </a:r>
            <a:r>
              <a:rPr lang="it-IT" dirty="0">
                <a:latin typeface="Tahoma" charset="0"/>
                <a:ea typeface="Tahoma" charset="0"/>
                <a:cs typeface="Tahoma" charset="0"/>
                <a:sym typeface="Wingdings" charset="2"/>
              </a:rPr>
              <a:t>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POSSIBILE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CRITERI MAGGIORI: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-2 emocolture positive per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S.viridans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S.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bovis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S. aureo, HACEK, enterococchi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-2 emocolture positive e persistentemente positive o 2 emocolture positive a distanza di 12 ore 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3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più emocolture positive a distanza di almeno un’ora l’una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dall’altra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-2 emocolture positive a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C.Brunetii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con titolo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IgG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&gt; 800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-ECO: vegetazioni, ascessi,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deiscenza, fistole. 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 Nuovo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rigurgito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CRITERI MINORI:</a:t>
            </a:r>
          </a:p>
          <a:p>
            <a:pPr lvl="0"/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-uso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droghe</a:t>
            </a:r>
          </a:p>
          <a:p>
            <a:pPr lvl="0"/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-cardiopatie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-TC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&gt; 38°C</a:t>
            </a:r>
          </a:p>
          <a:p>
            <a:pPr lvl="0"/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-Fenomeni vascolari (lesioni di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Janeway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fenomeni embolici)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-Fenomeni immunitari (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macchie di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Roth, noduli di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Osler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glomerulonefrite)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-Emocolture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positive ma non con i criteri maggiori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6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6697" y="339212"/>
            <a:ext cx="32298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A Livello ecocardiografico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i="1" u="sng" dirty="0">
                <a:latin typeface="Tahoma" charset="0"/>
                <a:ea typeface="Tahoma" charset="0"/>
                <a:cs typeface="Tahoma" charset="0"/>
              </a:rPr>
              <a:t>v</a:t>
            </a:r>
            <a:r>
              <a:rPr lang="it-IT" i="1" u="sng" dirty="0" smtClean="0">
                <a:latin typeface="Tahoma" charset="0"/>
                <a:ea typeface="Tahoma" charset="0"/>
                <a:cs typeface="Tahoma" charset="0"/>
              </a:rPr>
              <a:t>egetazione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massa infetta, oscillante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all’eco</a:t>
            </a:r>
          </a:p>
          <a:p>
            <a:r>
              <a:rPr lang="it-IT" i="1" u="sng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i="1" u="sng" dirty="0">
                <a:latin typeface="Tahoma" charset="0"/>
                <a:ea typeface="Tahoma" charset="0"/>
                <a:cs typeface="Tahoma" charset="0"/>
              </a:rPr>
              <a:t>ascesso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cavità peri-valvolare necrotica e chiusa,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ecodensa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e lucente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i="1" u="sng" dirty="0">
                <a:latin typeface="Tahoma" charset="0"/>
                <a:ea typeface="Tahoma" charset="0"/>
                <a:cs typeface="Tahoma" charset="0"/>
              </a:rPr>
              <a:t>pseudo-aneurisma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cavità peri-valvolare aperta, pulsatile al flusso doppler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i="1" u="sng" dirty="0">
                <a:latin typeface="Tahoma" charset="0"/>
                <a:ea typeface="Tahoma" charset="0"/>
                <a:cs typeface="Tahoma" charset="0"/>
              </a:rPr>
              <a:t>perforazione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interruzione dell’endocardio, si vede flusso doppler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i="1" u="sng" dirty="0">
                <a:latin typeface="Tahoma" charset="0"/>
                <a:ea typeface="Tahoma" charset="0"/>
                <a:cs typeface="Tahoma" charset="0"/>
              </a:rPr>
              <a:t>fistola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comunicazione tra cavità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pre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-esistenti, si vede al doppler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i="1" u="sng" dirty="0">
                <a:latin typeface="Tahoma" charset="0"/>
                <a:ea typeface="Tahoma" charset="0"/>
                <a:cs typeface="Tahoma" charset="0"/>
              </a:rPr>
              <a:t>aneurisma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saccular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bulging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del tessuto valvolare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-deiscenza: rigurgito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perivalvolare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39" y="206068"/>
            <a:ext cx="2534656" cy="15342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0" y="1740310"/>
            <a:ext cx="2342945" cy="17325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695" y="1740310"/>
            <a:ext cx="2576255" cy="17682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976" y="3472833"/>
            <a:ext cx="2892919" cy="19426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887" y="5358518"/>
            <a:ext cx="3234177" cy="14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6916" y="530942"/>
            <a:ext cx="778714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MIOCARDITE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Infiammazione acuta del tessuto miocardico su base infettiva.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Le cause più comuni sono le infezioni virali (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Coxsackie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virus, adenovirus,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parvovirus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B19, HCV, CMV, HIV).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Più raramente le miocardite sono dovute a infezioni batteriche (difterite, brucellosi, clostridi, legionellosi, meningococchi,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steptococchi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e micoplasma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pneumoniae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, rickettsiosi, leptospirosi, malattia di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Lyme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).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Nell’America Centrale e Meridionale, l’infezione da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Trypanosoma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cruzi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protozoario determina miocardite dilatativa (Malattia di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Chagas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58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1000</Words>
  <Application>Microsoft Office PowerPoint</Application>
  <PresentationFormat>Presentazione su schermo (4:3)</PresentationFormat>
  <Paragraphs>206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Rita Pavasini</dc:creator>
  <cp:lastModifiedBy>Computer_BZ</cp:lastModifiedBy>
  <cp:revision>26</cp:revision>
  <dcterms:created xsi:type="dcterms:W3CDTF">2017-09-28T10:00:47Z</dcterms:created>
  <dcterms:modified xsi:type="dcterms:W3CDTF">2017-12-07T14:30:02Z</dcterms:modified>
</cp:coreProperties>
</file>