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238"/>
  </p:normalViewPr>
  <p:slideViewPr>
    <p:cSldViewPr snapToGrid="0" snapToObjects="1"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927-24BA-254C-8906-E8688FDDC29F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597D-FC61-A244-8B0B-A6C40141AC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17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927-24BA-254C-8906-E8688FDDC29F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597D-FC61-A244-8B0B-A6C40141AC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34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927-24BA-254C-8906-E8688FDDC29F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597D-FC61-A244-8B0B-A6C40141AC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7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927-24BA-254C-8906-E8688FDDC29F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597D-FC61-A244-8B0B-A6C40141AC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51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927-24BA-254C-8906-E8688FDDC29F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597D-FC61-A244-8B0B-A6C40141AC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51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927-24BA-254C-8906-E8688FDDC29F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597D-FC61-A244-8B0B-A6C40141AC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82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927-24BA-254C-8906-E8688FDDC29F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597D-FC61-A244-8B0B-A6C40141AC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69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927-24BA-254C-8906-E8688FDDC29F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597D-FC61-A244-8B0B-A6C40141AC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69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927-24BA-254C-8906-E8688FDDC29F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597D-FC61-A244-8B0B-A6C40141AC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1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927-24BA-254C-8906-E8688FDDC29F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597D-FC61-A244-8B0B-A6C40141AC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92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927-24BA-254C-8906-E8688FDDC29F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1597D-FC61-A244-8B0B-A6C40141AC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9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5927-24BA-254C-8906-E8688FDDC29F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597D-FC61-A244-8B0B-A6C40141AC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02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65018" y="706582"/>
            <a:ext cx="781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Corso di Laurea in </a:t>
            </a:r>
            <a:r>
              <a:rPr lang="it-IT" sz="3200" b="1" dirty="0" err="1" smtClean="0">
                <a:latin typeface="Tahoma" charset="0"/>
                <a:ea typeface="Tahoma" charset="0"/>
                <a:cs typeface="Tahoma" charset="0"/>
              </a:rPr>
              <a:t>Ostericia</a:t>
            </a:r>
            <a:endParaRPr lang="it-IT" sz="3200" b="1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a.a.2017/18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89709" y="4558145"/>
            <a:ext cx="756458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Tahoma" charset="0"/>
                <a:ea typeface="Tahoma" charset="0"/>
                <a:cs typeface="Tahoma" charset="0"/>
              </a:rPr>
              <a:t>La Cardiopatia ischemica</a:t>
            </a:r>
          </a:p>
          <a:p>
            <a:pPr algn="ctr"/>
            <a:r>
              <a:rPr lang="it-IT" sz="2400" b="1" dirty="0" smtClean="0">
                <a:latin typeface="Tahoma" charset="0"/>
                <a:ea typeface="Tahoma" charset="0"/>
                <a:cs typeface="Tahoma" charset="0"/>
              </a:rPr>
              <a:t>Prof Campo</a:t>
            </a:r>
          </a:p>
          <a:p>
            <a:pPr algn="ctr"/>
            <a:endParaRPr lang="it-IT" sz="24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870941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820054" y="313537"/>
            <a:ext cx="7903031" cy="5965884"/>
            <a:chOff x="820055" y="313537"/>
            <a:chExt cx="7707086" cy="5482771"/>
          </a:xfrm>
        </p:grpSpPr>
        <p:cxnSp>
          <p:nvCxnSpPr>
            <p:cNvPr id="12" name="Connettore 1 11"/>
            <p:cNvCxnSpPr>
              <a:stCxn id="3" idx="2"/>
              <a:endCxn id="10" idx="0"/>
            </p:cNvCxnSpPr>
            <p:nvPr/>
          </p:nvCxnSpPr>
          <p:spPr>
            <a:xfrm flipH="1">
              <a:off x="4688112" y="624675"/>
              <a:ext cx="2" cy="4860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CasellaDiTesto 1"/>
            <p:cNvSpPr txBox="1"/>
            <p:nvPr/>
          </p:nvSpPr>
          <p:spPr>
            <a:xfrm>
              <a:off x="820055" y="4570771"/>
              <a:ext cx="7707086" cy="5374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latin typeface="Tahoma" charset="0"/>
                  <a:ea typeface="Tahoma" charset="0"/>
                  <a:cs typeface="Tahoma" charset="0"/>
                </a:rPr>
                <a:t>Proliferazione </a:t>
              </a:r>
              <a:r>
                <a:rPr lang="it-IT" sz="1600" dirty="0">
                  <a:latin typeface="Tahoma" charset="0"/>
                  <a:ea typeface="Tahoma" charset="0"/>
                  <a:cs typeface="Tahoma" charset="0"/>
                </a:rPr>
                <a:t>delle cellule muscolari lisce all’interno dell’intima, sintesi di matrice </a:t>
              </a:r>
              <a:r>
                <a:rPr lang="it-IT" sz="1600">
                  <a:latin typeface="Tahoma" charset="0"/>
                  <a:ea typeface="Tahoma" charset="0"/>
                  <a:cs typeface="Tahoma" charset="0"/>
                </a:rPr>
                <a:t>extracellulare </a:t>
              </a:r>
              <a:r>
                <a:rPr lang="it-IT" sz="1600" smtClean="0">
                  <a:latin typeface="Tahoma" charset="0"/>
                  <a:ea typeface="Tahoma" charset="0"/>
                  <a:cs typeface="Tahoma" charset="0"/>
                </a:rPr>
                <a:t> con accumulo </a:t>
              </a:r>
              <a:r>
                <a:rPr lang="it-IT" sz="1600" dirty="0">
                  <a:latin typeface="Tahoma" charset="0"/>
                  <a:ea typeface="Tahoma" charset="0"/>
                  <a:cs typeface="Tahoma" charset="0"/>
                </a:rPr>
                <a:t>di collagene e proteoglicani </a:t>
              </a: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3722913" y="313537"/>
              <a:ext cx="1930400" cy="311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600" smtClean="0">
                  <a:latin typeface="Tahoma" charset="0"/>
                  <a:ea typeface="Tahoma" charset="0"/>
                  <a:cs typeface="Tahoma" charset="0"/>
                </a:rPr>
                <a:t>Danno endoteliale </a:t>
              </a:r>
              <a:endParaRPr lang="it-IT" sz="1600"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534228" y="815087"/>
              <a:ext cx="2278743" cy="311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latin typeface="Tahoma" charset="0"/>
                  <a:ea typeface="Tahoma" charset="0"/>
                  <a:cs typeface="Tahoma" charset="0"/>
                </a:rPr>
                <a:t>Adesività </a:t>
              </a:r>
              <a:r>
                <a:rPr lang="it-IT" sz="1600" smtClean="0">
                  <a:latin typeface="Tahoma" charset="0"/>
                  <a:ea typeface="Tahoma" charset="0"/>
                  <a:cs typeface="Tahoma" charset="0"/>
                </a:rPr>
                <a:t>leucocitaria </a:t>
              </a:r>
              <a:endParaRPr lang="it-IT" sz="1600"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569027" y="1387592"/>
              <a:ext cx="4209143" cy="5374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latin typeface="Tahoma" charset="0"/>
                  <a:ea typeface="Tahoma" charset="0"/>
                  <a:cs typeface="Tahoma" charset="0"/>
                </a:rPr>
                <a:t>Accumulo lipoproteine (LDL acetilate o ossidate) in sede sub-intimale</a:t>
              </a:r>
              <a:endParaRPr lang="it-IT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119084" y="2237096"/>
              <a:ext cx="5138057" cy="5374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latin typeface="Tahoma" charset="0"/>
                  <a:ea typeface="Tahoma" charset="0"/>
                  <a:cs typeface="Tahoma" charset="0"/>
                </a:rPr>
                <a:t>Adesione monociti all’endotelio, con migrazione nell’intima e formazione cellule schiumose (</a:t>
              </a:r>
              <a:r>
                <a:rPr lang="it-IT" sz="1600" dirty="0" err="1" smtClean="0">
                  <a:latin typeface="Tahoma" charset="0"/>
                  <a:ea typeface="Tahoma" charset="0"/>
                  <a:cs typeface="Tahoma" charset="0"/>
                </a:rPr>
                <a:t>foam</a:t>
              </a:r>
              <a:r>
                <a:rPr lang="it-IT" sz="1600" dirty="0" smtClean="0">
                  <a:latin typeface="Tahoma" charset="0"/>
                  <a:ea typeface="Tahoma" charset="0"/>
                  <a:cs typeface="Tahoma" charset="0"/>
                </a:rPr>
                <a:t> </a:t>
              </a:r>
              <a:r>
                <a:rPr lang="it-IT" sz="1600" dirty="0" err="1" smtClean="0">
                  <a:latin typeface="Tahoma" charset="0"/>
                  <a:ea typeface="Tahoma" charset="0"/>
                  <a:cs typeface="Tahoma" charset="0"/>
                </a:rPr>
                <a:t>cells</a:t>
              </a:r>
              <a:r>
                <a:rPr lang="it-IT" sz="1600" dirty="0" smtClean="0">
                  <a:latin typeface="Tahoma" charset="0"/>
                  <a:ea typeface="Tahoma" charset="0"/>
                  <a:cs typeface="Tahoma" charset="0"/>
                </a:rPr>
                <a:t>)</a:t>
              </a:r>
              <a:endParaRPr lang="it-IT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3643083" y="3354864"/>
              <a:ext cx="2090057" cy="311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600" smtClean="0">
                  <a:latin typeface="Tahoma" charset="0"/>
                  <a:ea typeface="Tahoma" charset="0"/>
                  <a:cs typeface="Tahoma" charset="0"/>
                </a:rPr>
                <a:t>Adesione piastrinica</a:t>
              </a:r>
              <a:endParaRPr lang="it-IT" sz="1600"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770743" y="3933371"/>
              <a:ext cx="5820228" cy="311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latin typeface="Tahoma" charset="0"/>
                  <a:ea typeface="Tahoma" charset="0"/>
                  <a:cs typeface="Tahoma" charset="0"/>
                </a:rPr>
                <a:t>Migrazione cellule muscolari lisce verso l’intima</a:t>
              </a:r>
              <a:endParaRPr lang="it-IT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90168" y="5485170"/>
              <a:ext cx="6995886" cy="31113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1600" dirty="0" smtClean="0">
                  <a:latin typeface="Tahoma" charset="0"/>
                  <a:ea typeface="Tahoma" charset="0"/>
                  <a:cs typeface="Tahoma" charset="0"/>
                </a:rPr>
                <a:t>CRESCITA DELLA PLACCA</a:t>
              </a:r>
              <a:endParaRPr lang="it-IT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7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1608303"/>
            <a:ext cx="6211890" cy="39071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80457" y="595086"/>
            <a:ext cx="644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PLACCA ATEROSCLEROTICA</a:t>
            </a:r>
            <a:endParaRPr lang="it-IT" sz="32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380514" y="2554515"/>
            <a:ext cx="10885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latin typeface="Tahoma" charset="0"/>
                <a:ea typeface="Tahoma" charset="0"/>
                <a:cs typeface="Tahoma" charset="0"/>
              </a:rPr>
              <a:t>Core </a:t>
            </a:r>
          </a:p>
          <a:p>
            <a:r>
              <a:rPr lang="it-IT" b="1" dirty="0" smtClean="0">
                <a:latin typeface="Tahoma" charset="0"/>
                <a:ea typeface="Tahoma" charset="0"/>
                <a:cs typeface="Tahoma" charset="0"/>
              </a:rPr>
              <a:t>lipidico</a:t>
            </a:r>
            <a:endParaRPr lang="it-IT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06286" y="5747657"/>
            <a:ext cx="28012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>
                <a:latin typeface="Tahoma" charset="0"/>
                <a:ea typeface="Tahoma" charset="0"/>
                <a:cs typeface="Tahoma" charset="0"/>
              </a:rPr>
              <a:t>Cappuccio fibroso</a:t>
            </a:r>
            <a:endParaRPr lang="it-IT" b="1" dirty="0">
              <a:latin typeface="Tahoma" charset="0"/>
              <a:ea typeface="Tahoma" charset="0"/>
              <a:cs typeface="Tahoma" charset="0"/>
            </a:endParaRPr>
          </a:p>
        </p:txBody>
      </p:sp>
      <p:cxnSp>
        <p:nvCxnSpPr>
          <p:cNvPr id="7" name="Connettore 1 6"/>
          <p:cNvCxnSpPr>
            <a:endCxn id="4" idx="1"/>
          </p:cNvCxnSpPr>
          <p:nvPr/>
        </p:nvCxnSpPr>
        <p:spPr>
          <a:xfrm flipV="1">
            <a:off x="5355771" y="2877681"/>
            <a:ext cx="2024743" cy="684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H="1">
            <a:off x="3497944" y="3410857"/>
            <a:ext cx="1204684" cy="233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54742" y="1307523"/>
            <a:ext cx="789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Rottura, trombosi, </a:t>
            </a:r>
            <a:r>
              <a:rPr lang="it-IT" b="1" dirty="0" err="1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emorraggia</a:t>
            </a:r>
            <a:r>
              <a:rPr lang="it-IT" b="1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, dilatazione aneurismatica</a:t>
            </a:r>
            <a:endParaRPr lang="it-IT" b="1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96686" y="478971"/>
            <a:ext cx="779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Manifestazioni cliniche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50685" y="1727199"/>
            <a:ext cx="72861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it-IT" sz="2800" b="1" dirty="0">
                <a:latin typeface="Tahoma" charset="0"/>
                <a:ea typeface="Tahoma" charset="0"/>
                <a:cs typeface="Tahoma" charset="0"/>
              </a:rPr>
              <a:t>Ischemia silente;</a:t>
            </a:r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it-IT" sz="2800" b="1" dirty="0">
                <a:latin typeface="Tahoma" charset="0"/>
                <a:ea typeface="Tahoma" charset="0"/>
                <a:cs typeface="Tahoma" charset="0"/>
              </a:rPr>
              <a:t>Angina stabile (o da sforzo); </a:t>
            </a:r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it-IT" sz="2800" b="1" dirty="0">
                <a:latin typeface="Tahoma" charset="0"/>
                <a:ea typeface="Tahoma" charset="0"/>
                <a:cs typeface="Tahoma" charset="0"/>
              </a:rPr>
              <a:t>Sindrome coronarica acuta (SCA):</a:t>
            </a:r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-    Angina </a:t>
            </a:r>
            <a:r>
              <a:rPr lang="it-IT" sz="2800" dirty="0">
                <a:latin typeface="Tahoma" charset="0"/>
                <a:ea typeface="Tahoma" charset="0"/>
                <a:cs typeface="Tahoma" charset="0"/>
              </a:rPr>
              <a:t>instabile;</a:t>
            </a:r>
          </a:p>
          <a:p>
            <a:pPr marL="285750" indent="-285750">
              <a:buFontTx/>
              <a:buChar char="-"/>
            </a:pP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Infarto </a:t>
            </a:r>
            <a:r>
              <a:rPr lang="it-IT" sz="2800" dirty="0">
                <a:latin typeface="Tahoma" charset="0"/>
                <a:ea typeface="Tahoma" charset="0"/>
                <a:cs typeface="Tahoma" charset="0"/>
              </a:rPr>
              <a:t>miocardico acuto senza sopraelevazione del tratto ST (NSTEMI); </a:t>
            </a:r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-    Infarto miocardico acuto con sopraelevazione del tratto ST (STEMI).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Morte </a:t>
            </a:r>
            <a:r>
              <a:rPr lang="it-IT" sz="2800" b="1" dirty="0">
                <a:latin typeface="Tahoma" charset="0"/>
                <a:ea typeface="Tahoma" charset="0"/>
                <a:cs typeface="Tahoma" charset="0"/>
              </a:rPr>
              <a:t>cardiaca improvvisa</a:t>
            </a:r>
            <a:r>
              <a:rPr lang="it-IT" sz="2800" dirty="0">
                <a:latin typeface="Tahoma" charset="0"/>
                <a:ea typeface="Tahoma" charset="0"/>
                <a:cs typeface="Tahom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9257" y="246743"/>
            <a:ext cx="764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Angina stabile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69257" y="769963"/>
            <a:ext cx="77651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M con età &gt;50 anni e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F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con età &gt;60 anni.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Comparsa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di dolore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toracico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dopo uno sforzo fisico o emotivo,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esposizione al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freddo o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pasti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pesanti. Generalmente l’episodio anginoso si risolve con il riposo o l’assunzione di nitrati. 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Presenza di soglia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di carico oltre la quale compare la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sintomatologia</a:t>
            </a:r>
          </a:p>
          <a:p>
            <a:pPr marL="285750" indent="-285750">
              <a:buFontTx/>
              <a:buChar char="-"/>
            </a:pPr>
            <a:r>
              <a:rPr lang="it-IT" dirty="0">
                <a:latin typeface="Tahoma" charset="0"/>
                <a:ea typeface="Tahoma" charset="0"/>
                <a:cs typeface="Tahoma" charset="0"/>
              </a:rPr>
              <a:t>Il senso di costrizione al petto è causato dalla temporanea diminuzione dell’afflusso di sangue al miocardio.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DOLORE ANGINOSO: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peso al torace,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oppressione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, bruciore o fastidio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o dolore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franco.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Il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sintomo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dura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da uno a cinque minuti, massimo 20 minuti. L’angina si può irradiare alla spalla sinistra, ad entrambe le braccia (specie sul lato ulnare), può diffondersi al dorso, al collo, alla mandibola e all’epigastrio. 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992" y="4148364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8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0229" y="508000"/>
            <a:ext cx="769257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Angina stabile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Placca stabile: core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lipidico necrotico di piccole dimensioni e una componente fibrosa preponderante, riducente il lume della coronaria. 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A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seguito dell’aumento dell’apporto di ossigeno e nutrienti in corso di sforzo fisico o emotivo, la coronaria con placca aterosclerotica riuscirà a rispondere alla vasodilatazione per aumentare il flusso vascolare miocardico solo fino ad un certo punto, oltre il quale, si verificherà una condizione di ischemia per uno squilibrio tra apporto e domanda, che si associa alla comparsa della sintomatologia anginosa.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21129"/>
          <a:stretch/>
        </p:blipFill>
        <p:spPr>
          <a:xfrm>
            <a:off x="2220686" y="3628570"/>
            <a:ext cx="4856186" cy="277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1200" y="449943"/>
            <a:ext cx="7779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Sindromi coronariche acute</a:t>
            </a:r>
            <a:endParaRPr lang="it-IT" sz="32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8"/>
          <a:stretch/>
        </p:blipFill>
        <p:spPr bwMode="auto">
          <a:xfrm>
            <a:off x="1277257" y="1034718"/>
            <a:ext cx="7082971" cy="5090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974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7657" y="522514"/>
            <a:ext cx="818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STEMI</a:t>
            </a:r>
            <a:endParaRPr lang="it-IT" sz="36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1" y="2755446"/>
            <a:ext cx="8704243" cy="2442936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304800" y="3715657"/>
            <a:ext cx="1509486" cy="5225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413657" y="4633458"/>
            <a:ext cx="1509486" cy="5225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750458" y="4633458"/>
            <a:ext cx="1509486" cy="5225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67657" y="1507836"/>
            <a:ext cx="676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Dolore toracico 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ST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</a:rPr>
              <a:t>sopraslivellato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 all’ECG</a:t>
            </a:r>
            <a:endParaRPr lang="it-IT" sz="24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7657" y="522514"/>
            <a:ext cx="818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STEMI</a:t>
            </a:r>
            <a:endParaRPr lang="it-IT" sz="36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67657" y="1507836"/>
            <a:ext cx="676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Attivazione angioplastica primaria</a:t>
            </a:r>
            <a:endParaRPr lang="it-IT" sz="2400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87" y="1969501"/>
            <a:ext cx="3615033" cy="255895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972" y="1969501"/>
            <a:ext cx="3175000" cy="2209800"/>
          </a:xfrm>
          <a:prstGeom prst="rect">
            <a:avLst/>
          </a:prstGeom>
        </p:spPr>
      </p:pic>
      <p:sp>
        <p:nvSpPr>
          <p:cNvPr id="10" name="Freccia destra 9"/>
          <p:cNvSpPr/>
          <p:nvPr/>
        </p:nvSpPr>
        <p:spPr>
          <a:xfrm>
            <a:off x="3940209" y="2992351"/>
            <a:ext cx="658585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872" y="4422322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910981"/>
              </p:ext>
            </p:extLst>
          </p:nvPr>
        </p:nvGraphicFramePr>
        <p:xfrm>
          <a:off x="1291773" y="1248228"/>
          <a:ext cx="7068456" cy="470262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356152"/>
                <a:gridCol w="2356152"/>
                <a:gridCol w="2356152"/>
              </a:tblGrid>
              <a:tr h="624997">
                <a:tc>
                  <a:txBody>
                    <a:bodyPr/>
                    <a:lstStyle/>
                    <a:p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NSTEMI</a:t>
                      </a:r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ANGINA STABILE</a:t>
                      </a:r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</a:tr>
              <a:tr h="888895">
                <a:tc>
                  <a:txBody>
                    <a:bodyPr/>
                    <a:lstStyle/>
                    <a:p>
                      <a:r>
                        <a:rPr lang="it-IT" dirty="0" smtClean="0"/>
                        <a:t>Alterazioni ECG tipo ST sotto, T negative</a:t>
                      </a:r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+/-</a:t>
                      </a:r>
                    </a:p>
                    <a:p>
                      <a:pPr algn="ctr"/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+/-</a:t>
                      </a:r>
                      <a:endParaRPr lang="it-IT" dirty="0" smtClean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</a:tr>
              <a:tr h="514995">
                <a:tc>
                  <a:txBody>
                    <a:bodyPr/>
                    <a:lstStyle/>
                    <a:p>
                      <a:r>
                        <a:rPr lang="it-IT" dirty="0" smtClean="0"/>
                        <a:t>Dolore toracico</a:t>
                      </a:r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+</a:t>
                      </a:r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+</a:t>
                      </a:r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</a:tr>
              <a:tr h="888895">
                <a:tc>
                  <a:txBody>
                    <a:bodyPr/>
                    <a:lstStyle/>
                    <a:p>
                      <a:r>
                        <a:rPr lang="it-IT" dirty="0" smtClean="0"/>
                        <a:t>CE positivi (Tn,</a:t>
                      </a:r>
                      <a:r>
                        <a:rPr lang="it-IT" baseline="0" dirty="0" smtClean="0"/>
                        <a:t> CK-MB)</a:t>
                      </a:r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+</a:t>
                      </a:r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</a:tr>
              <a:tr h="1269852">
                <a:tc>
                  <a:txBody>
                    <a:bodyPr/>
                    <a:lstStyle/>
                    <a:p>
                      <a:r>
                        <a:rPr lang="it-IT" dirty="0" smtClean="0"/>
                        <a:t>Placca aterosclerotica</a:t>
                      </a:r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Complicata</a:t>
                      </a:r>
                      <a:r>
                        <a:rPr lang="it-IT" baseline="0" dirty="0" smtClean="0"/>
                        <a:t>, trombo, lesione </a:t>
                      </a:r>
                      <a:r>
                        <a:rPr lang="it-IT" baseline="0" dirty="0" err="1" smtClean="0"/>
                        <a:t>subocclusiva</a:t>
                      </a:r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Complicata, lesione non</a:t>
                      </a:r>
                      <a:r>
                        <a:rPr lang="it-IT" baseline="0" dirty="0" smtClean="0"/>
                        <a:t> occlusiva</a:t>
                      </a:r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</a:tr>
              <a:tr h="514995">
                <a:tc>
                  <a:txBody>
                    <a:bodyPr/>
                    <a:lstStyle/>
                    <a:p>
                      <a:r>
                        <a:rPr lang="it-IT" dirty="0" smtClean="0"/>
                        <a:t>Difetti</a:t>
                      </a:r>
                      <a:r>
                        <a:rPr lang="it-IT" baseline="0" dirty="0" smtClean="0"/>
                        <a:t> cinetica</a:t>
                      </a:r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+/-</a:t>
                      </a:r>
                      <a:endParaRPr lang="it-IT" dirty="0" smtClean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-</a:t>
                      </a:r>
                      <a:endParaRPr lang="it-IT" dirty="0"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465943" y="348343"/>
            <a:ext cx="674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NSTEMI vs ANGINA INSTABILE</a:t>
            </a:r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4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3485" y="312907"/>
            <a:ext cx="747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Placca aterosclerotica complicata</a:t>
            </a:r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6" y="1669141"/>
            <a:ext cx="5534874" cy="371684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782640"/>
            <a:ext cx="3810000" cy="2133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487" y="3206526"/>
            <a:ext cx="4296227" cy="32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9600" y="304800"/>
            <a:ext cx="7703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Definizione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Gruppo </a:t>
            </a:r>
            <a:r>
              <a:rPr lang="it-IT" sz="2800" dirty="0">
                <a:latin typeface="Tahoma" charset="0"/>
                <a:ea typeface="Tahoma" charset="0"/>
                <a:cs typeface="Tahoma" charset="0"/>
              </a:rPr>
              <a:t>di quadro clinici accomunati dalla presenza a livello </a:t>
            </a:r>
            <a:r>
              <a:rPr lang="it-IT" sz="2800" dirty="0" err="1">
                <a:latin typeface="Tahoma" charset="0"/>
                <a:ea typeface="Tahoma" charset="0"/>
                <a:cs typeface="Tahoma" charset="0"/>
              </a:rPr>
              <a:t>fisio</a:t>
            </a:r>
            <a:r>
              <a:rPr lang="it-IT" sz="2800" dirty="0">
                <a:latin typeface="Tahoma" charset="0"/>
                <a:ea typeface="Tahoma" charset="0"/>
                <a:cs typeface="Tahoma" charset="0"/>
              </a:rPr>
              <a:t>-patologico </a:t>
            </a: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di </a:t>
            </a:r>
            <a:r>
              <a:rPr lang="it-IT" sz="2800" dirty="0">
                <a:latin typeface="Tahoma" charset="0"/>
                <a:ea typeface="Tahoma" charset="0"/>
                <a:cs typeface="Tahoma" charset="0"/>
              </a:rPr>
              <a:t>un quadro di sofferenza ischemica del miocardio. </a:t>
            </a:r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800" dirty="0">
                <a:latin typeface="Tahoma" charset="0"/>
                <a:ea typeface="Tahoma" charset="0"/>
                <a:cs typeface="Tahoma" charset="0"/>
              </a:rPr>
              <a:t>Generalmente questo quadro si verifica quando viene a mancare l’equilibrio tra la domanda e l’apporto di ossigeno e nutrienti e la rimozione di metaboliti al miocardio.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827" y="4180120"/>
            <a:ext cx="2231737" cy="21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95085" y="435429"/>
            <a:ext cx="780868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Terapia medica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ANTIAGGREGANTI:</a:t>
            </a: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Aspirina + inibitori del P2Y12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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  <a:sym typeface="Wingdings"/>
              </a:rPr>
              <a:t>Ticagrelor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,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  <a:sym typeface="Wingdings"/>
              </a:rPr>
              <a:t>Prasugrel</a:t>
            </a:r>
            <a:r>
              <a:rPr lang="it-IT" sz="24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, </a:t>
            </a:r>
            <a:r>
              <a:rPr lang="it-IT" sz="2400" dirty="0" err="1" smtClean="0">
                <a:latin typeface="Tahoma" charset="0"/>
                <a:ea typeface="Tahoma" charset="0"/>
                <a:cs typeface="Tahoma" charset="0"/>
                <a:sym typeface="Wingdings"/>
              </a:rPr>
              <a:t>Clopidogrel</a:t>
            </a:r>
            <a:endParaRPr lang="it-IT" sz="2400" dirty="0" smtClean="0">
              <a:latin typeface="Tahoma" charset="0"/>
              <a:ea typeface="Tahoma" charset="0"/>
              <a:cs typeface="Tahoma" charset="0"/>
              <a:sym typeface="Wingdings"/>
            </a:endParaRPr>
          </a:p>
          <a:p>
            <a:pPr marL="285750" indent="-285750">
              <a:buFontTx/>
              <a:buChar char="-"/>
            </a:pPr>
            <a:endParaRPr lang="it-IT" sz="2400" dirty="0">
              <a:latin typeface="Tahoma" charset="0"/>
              <a:ea typeface="Tahoma" charset="0"/>
              <a:cs typeface="Tahoma" charset="0"/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STATINA: riduzione del colesterolo circolante, stabilizzante di placca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BETABLOCCANTI: riducono FC, consumo di O2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  <a:sym typeface="Wingdings"/>
              </a:rPr>
              <a:t>ACE-INIBITORI: riducono PA, agiscono sul rimodellamento cardiaco, sono stabilizzanti dell’endotelio vascolare </a:t>
            </a:r>
            <a:endParaRPr lang="it-IT" sz="24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9257" y="696686"/>
            <a:ext cx="78667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Terapia comportamentale</a:t>
            </a:r>
          </a:p>
          <a:p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Abolizione del fumo</a:t>
            </a:r>
          </a:p>
          <a:p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Attività fisica</a:t>
            </a:r>
          </a:p>
          <a:p>
            <a:pPr marL="285750" indent="-285750">
              <a:buFontTx/>
              <a:buChar char="-"/>
            </a:pPr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800" dirty="0" smtClean="0">
                <a:latin typeface="Tahoma" charset="0"/>
                <a:ea typeface="Tahoma" charset="0"/>
                <a:cs typeface="Tahoma" charset="0"/>
              </a:rPr>
              <a:t>Riduzione del consumo di grassi</a:t>
            </a:r>
            <a:endParaRPr lang="it-IT" sz="2800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878" y="365909"/>
            <a:ext cx="3009900" cy="27051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0" y="2934607"/>
            <a:ext cx="3441290" cy="12455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457" y="4553857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0217" y="886690"/>
            <a:ext cx="778625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Epidemiologia</a:t>
            </a:r>
          </a:p>
          <a:p>
            <a:endParaRPr lang="it-IT" sz="32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3200" dirty="0" smtClean="0">
                <a:latin typeface="Tahoma" charset="0"/>
                <a:ea typeface="Tahoma" charset="0"/>
                <a:cs typeface="Tahoma" charset="0"/>
              </a:rPr>
              <a:t>Principale </a:t>
            </a:r>
            <a:r>
              <a:rPr lang="it-IT" sz="3200" dirty="0">
                <a:latin typeface="Tahoma" charset="0"/>
                <a:ea typeface="Tahoma" charset="0"/>
                <a:cs typeface="Tahoma" charset="0"/>
              </a:rPr>
              <a:t>causa di </a:t>
            </a:r>
            <a:r>
              <a:rPr lang="it-IT" sz="3200" dirty="0" smtClean="0">
                <a:latin typeface="Tahoma" charset="0"/>
                <a:ea typeface="Tahoma" charset="0"/>
                <a:cs typeface="Tahoma" charset="0"/>
              </a:rPr>
              <a:t>morte </a:t>
            </a:r>
          </a:p>
          <a:p>
            <a:pPr marL="285750" indent="-285750">
              <a:buFontTx/>
              <a:buChar char="-"/>
            </a:pPr>
            <a:r>
              <a:rPr lang="it-IT" sz="3200" dirty="0" smtClean="0">
                <a:latin typeface="Tahoma" charset="0"/>
                <a:ea typeface="Tahoma" charset="0"/>
                <a:cs typeface="Tahoma" charset="0"/>
              </a:rPr>
              <a:t>Dati OMS 2015:8.7 </a:t>
            </a:r>
            <a:r>
              <a:rPr lang="it-IT" sz="3200" dirty="0">
                <a:latin typeface="Tahoma" charset="0"/>
                <a:ea typeface="Tahoma" charset="0"/>
                <a:cs typeface="Tahoma" charset="0"/>
              </a:rPr>
              <a:t>milioni </a:t>
            </a:r>
            <a:endParaRPr lang="it-IT" sz="32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3200" dirty="0" smtClean="0">
                <a:latin typeface="Tahoma" charset="0"/>
                <a:ea typeface="Tahoma" charset="0"/>
                <a:cs typeface="Tahoma" charset="0"/>
              </a:rPr>
              <a:t>di </a:t>
            </a:r>
            <a:r>
              <a:rPr lang="it-IT" sz="3200" dirty="0">
                <a:latin typeface="Tahoma" charset="0"/>
                <a:ea typeface="Tahoma" charset="0"/>
                <a:cs typeface="Tahoma" charset="0"/>
              </a:rPr>
              <a:t>eventi sono dovuti a </a:t>
            </a:r>
            <a:endParaRPr lang="it-IT" sz="32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3200" dirty="0" smtClean="0">
                <a:latin typeface="Tahoma" charset="0"/>
                <a:ea typeface="Tahoma" charset="0"/>
                <a:cs typeface="Tahoma" charset="0"/>
              </a:rPr>
              <a:t>cardiopatia ischemica</a:t>
            </a:r>
          </a:p>
          <a:p>
            <a:pPr marL="285750" indent="-285750">
              <a:buFontTx/>
              <a:buChar char="-"/>
            </a:pPr>
            <a:r>
              <a:rPr lang="it-IT" sz="3200" dirty="0" smtClean="0">
                <a:latin typeface="Tahoma" charset="0"/>
                <a:ea typeface="Tahoma" charset="0"/>
                <a:cs typeface="Tahoma" charset="0"/>
              </a:rPr>
              <a:t>12% di tutte le cause di </a:t>
            </a:r>
          </a:p>
          <a:p>
            <a:r>
              <a:rPr lang="it-IT" sz="3200" dirty="0" smtClean="0">
                <a:latin typeface="Tahoma" charset="0"/>
                <a:ea typeface="Tahoma" charset="0"/>
                <a:cs typeface="Tahoma" charset="0"/>
              </a:rPr>
              <a:t>morte e 8% per quanto riguarda l’infarto miocardico acuto nei soggetti di età compresa tra i 35 e 74 anni. </a:t>
            </a:r>
          </a:p>
          <a:p>
            <a:pPr marL="285750" indent="-285750">
              <a:buFontTx/>
              <a:buChar char="-"/>
            </a:pPr>
            <a:endParaRPr lang="it-IT" sz="3200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4" y="346363"/>
            <a:ext cx="3455843" cy="34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7928" y="221673"/>
            <a:ext cx="821574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Fattori di rischio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u="sng" dirty="0" smtClean="0">
                <a:latin typeface="Tahoma" charset="0"/>
                <a:ea typeface="Tahoma" charset="0"/>
                <a:cs typeface="Tahoma" charset="0"/>
              </a:rPr>
              <a:t>Non modificabili:</a:t>
            </a:r>
          </a:p>
          <a:p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pPr marL="285750" lvl="0" indent="-285750">
              <a:buFontTx/>
              <a:buChar char="-"/>
            </a:pPr>
            <a:r>
              <a:rPr lang="it-IT" sz="2000" i="1" dirty="0" smtClean="0">
                <a:latin typeface="Tahoma" charset="0"/>
                <a:ea typeface="Tahoma" charset="0"/>
                <a:cs typeface="Tahoma" charset="0"/>
              </a:rPr>
              <a:t>Età</a:t>
            </a:r>
            <a:r>
              <a:rPr lang="it-IT" sz="2000" i="1" dirty="0">
                <a:latin typeface="Tahoma" charset="0"/>
                <a:ea typeface="Tahoma" charset="0"/>
                <a:cs typeface="Tahoma" charset="0"/>
              </a:rPr>
              <a:t>: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aumenta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per ogni decade fino a un’età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avanzata;</a:t>
            </a:r>
          </a:p>
          <a:p>
            <a:pPr marL="285750" lvl="0" indent="-285750">
              <a:buFontTx/>
              <a:buChar char="-"/>
            </a:pPr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pPr marL="285750" lvl="0" indent="-285750">
              <a:buFontTx/>
              <a:buChar char="-"/>
            </a:pPr>
            <a:r>
              <a:rPr lang="it-IT" sz="2000" i="1" dirty="0" smtClean="0">
                <a:latin typeface="Tahoma" charset="0"/>
                <a:ea typeface="Tahoma" charset="0"/>
                <a:cs typeface="Tahoma" charset="0"/>
              </a:rPr>
              <a:t>Sesso</a:t>
            </a:r>
            <a:r>
              <a:rPr lang="it-IT" sz="2000" i="1" dirty="0">
                <a:latin typeface="Tahoma" charset="0"/>
                <a:ea typeface="Tahoma" charset="0"/>
                <a:cs typeface="Tahoma" charset="0"/>
              </a:rPr>
              <a:t>: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i maschi sono molto più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suscettibili.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L’infarto miocardico e le altre complicanze dell’aterosclerosi sono rari nelle donne in età </a:t>
            </a:r>
            <a:r>
              <a:rPr lang="it-IT" sz="2000" dirty="0" err="1" smtClean="0">
                <a:latin typeface="Tahoma" charset="0"/>
                <a:ea typeface="Tahoma" charset="0"/>
                <a:cs typeface="Tahoma" charset="0"/>
              </a:rPr>
              <a:t>premenopausale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.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Dopo la menopausa, tuttavia, l’incidenza delle patologie legate all’aterosclerosi aumenta, a causa probabilmente della diminuzione dei livelli degli estrogeni endogeni. La frequenza di infarto miocardico non è dissimile nei due sessi intorno alla settima-ottava decade di vita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;</a:t>
            </a:r>
          </a:p>
          <a:p>
            <a:pPr lvl="0"/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pPr marL="285750" lvl="0" indent="-285750">
              <a:buFontTx/>
              <a:buChar char="-"/>
            </a:pPr>
            <a:r>
              <a:rPr lang="it-IT" sz="2000" i="1" dirty="0" smtClean="0">
                <a:latin typeface="Tahoma" charset="0"/>
                <a:ea typeface="Tahoma" charset="0"/>
                <a:cs typeface="Tahoma" charset="0"/>
              </a:rPr>
              <a:t>Fattori </a:t>
            </a:r>
            <a:r>
              <a:rPr lang="it-IT" sz="2000" i="1" dirty="0">
                <a:latin typeface="Tahoma" charset="0"/>
                <a:ea typeface="Tahoma" charset="0"/>
                <a:cs typeface="Tahoma" charset="0"/>
              </a:rPr>
              <a:t>genetici: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la predisposizione familiare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poligenica, ipercolesterolemia familiare, aumento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dei livelli ematici di  lipoproteina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Lp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(a), una forma alterata di LDL che contiene l’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apolipoproteina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B-100 legata all’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apolipoproteina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A, </a:t>
            </a:r>
            <a:r>
              <a:rPr lang="it-IT" sz="2000" dirty="0" err="1" smtClean="0">
                <a:latin typeface="Tahoma" charset="0"/>
                <a:ea typeface="Tahoma" charset="0"/>
                <a:cs typeface="Tahoma" charset="0"/>
              </a:rPr>
              <a:t>iperomocisteinemia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 lvl="0"/>
            <a:endParaRPr lang="it-IT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26473" y="387927"/>
            <a:ext cx="810490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Fattori di rischio</a:t>
            </a:r>
          </a:p>
          <a:p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u="sng" dirty="0" smtClean="0">
                <a:latin typeface="Tahoma" charset="0"/>
                <a:ea typeface="Tahoma" charset="0"/>
                <a:cs typeface="Tahoma" charset="0"/>
              </a:rPr>
              <a:t>Modificabili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:</a:t>
            </a:r>
          </a:p>
          <a:p>
            <a:endParaRPr lang="it-IT" sz="20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endParaRPr lang="it-IT" sz="20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- </a:t>
            </a:r>
            <a:r>
              <a:rPr lang="it-IT" sz="2000" i="1" dirty="0">
                <a:latin typeface="Tahoma" charset="0"/>
                <a:ea typeface="Tahoma" charset="0"/>
                <a:cs typeface="Tahoma" charset="0"/>
              </a:rPr>
              <a:t>Dislipidemia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: è un fattore di rischio maggiore per l’aterosclerosi, in particolare l’ipercolesterolemia. Elevati livelli di colesterolo sono sufficienti a stimolare lo sviluppo di lesioni aterosclerotiche, anche in assenza di altri fattori di rischio. La componente del colesterolo totale associata all’aumento di rischio è rappresentata dalle LDL (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Low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Density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Lipoprotein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), che rivestono la funzione fisiologica essenziale di veicolo per il trasporto del colesterolo ai tessuti </a:t>
            </a:r>
            <a:r>
              <a:rPr lang="it-IT" sz="2000" dirty="0" smtClean="0">
                <a:latin typeface="Tahoma" charset="0"/>
                <a:ea typeface="Tahoma" charset="0"/>
                <a:cs typeface="Tahoma" charset="0"/>
              </a:rPr>
              <a:t>periferici. 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Al contrario, le lipoproteine a elevata densità (High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Density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Lipoprotein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, HDL) avrebbero il ruolo di mobilizzare il colesterolo dagli ateromi in via di formazione o già esistenti e di trasportarlo al fegato perché possa essere escreto con la bile. Quindi, più alto è il livello di HDL, minore sarà il rischio di patologie cardiovascolari. </a:t>
            </a:r>
            <a:endParaRPr lang="it-IT" sz="2000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4410" r="8073"/>
          <a:stretch/>
        </p:blipFill>
        <p:spPr>
          <a:xfrm>
            <a:off x="5735782" y="253999"/>
            <a:ext cx="2701636" cy="21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51164" y="526473"/>
            <a:ext cx="8229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Fattori di rischio 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u="sng" dirty="0" smtClean="0">
                <a:latin typeface="Tahoma" charset="0"/>
                <a:ea typeface="Tahoma" charset="0"/>
                <a:cs typeface="Tahoma" charset="0"/>
              </a:rPr>
              <a:t>Modificabili: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marL="285750" lvl="0" indent="-285750">
              <a:buFontTx/>
              <a:buChar char="-"/>
            </a:pPr>
            <a:r>
              <a:rPr lang="it-IT" i="1" dirty="0" smtClean="0">
                <a:latin typeface="Tahoma" charset="0"/>
                <a:ea typeface="Tahoma" charset="0"/>
                <a:cs typeface="Tahoma" charset="0"/>
              </a:rPr>
              <a:t>Ipertensione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: è il maggior fattore di rischio per l’aterosclerosi in tutte le fasce d’età. Uomini di età compresa tra 45 e 62 anni la cui pressione supera i valori di 169/95 </a:t>
            </a:r>
            <a:r>
              <a:rPr lang="it-IT" dirty="0" err="1">
                <a:latin typeface="Tahoma" charset="0"/>
                <a:ea typeface="Tahoma" charset="0"/>
                <a:cs typeface="Tahoma" charset="0"/>
              </a:rPr>
              <a:t>mmHg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 hanno un rischio di cardiopatia ischemica più che quintuplicato rispetto a quelli con valori pressori di 140/90 o inferiori. </a:t>
            </a: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lvl="0"/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i="1" dirty="0" smtClean="0">
                <a:latin typeface="Tahoma" charset="0"/>
                <a:ea typeface="Tahoma" charset="0"/>
                <a:cs typeface="Tahoma" charset="0"/>
              </a:rPr>
              <a:t>Fumo </a:t>
            </a:r>
            <a:r>
              <a:rPr lang="it-IT" i="1" dirty="0">
                <a:latin typeface="Tahoma" charset="0"/>
                <a:ea typeface="Tahoma" charset="0"/>
                <a:cs typeface="Tahoma" charset="0"/>
              </a:rPr>
              <a:t>di sigaretta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: è un ben noto fattore di rischio in entrambi i sessi.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 marL="273050"/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Fumare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uno o più pacchetti di sigarette al giorno per molti anni aumenta la mortalità per cardiopatia ischemica fino al 200%. La cessazione dell’abitudine al fumo riduce notevolmente il rischio;</a:t>
            </a:r>
          </a:p>
          <a:p>
            <a:pPr lvl="0"/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36" y="4364180"/>
            <a:ext cx="3500748" cy="196041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491" y="4364180"/>
            <a:ext cx="3477491" cy="19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43346" y="318655"/>
            <a:ext cx="76754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Fattori di rischio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u="sng" dirty="0" smtClean="0">
                <a:latin typeface="Tahoma" charset="0"/>
                <a:ea typeface="Tahoma" charset="0"/>
                <a:cs typeface="Tahoma" charset="0"/>
              </a:rPr>
              <a:t>Modificabili</a:t>
            </a:r>
          </a:p>
          <a:p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marL="285750" lvl="0" indent="-285750">
              <a:buFontTx/>
              <a:buChar char="-"/>
            </a:pPr>
            <a:r>
              <a:rPr lang="it-IT" i="1" dirty="0" smtClean="0">
                <a:latin typeface="Tahoma" charset="0"/>
                <a:ea typeface="Tahoma" charset="0"/>
                <a:cs typeface="Tahoma" charset="0"/>
              </a:rPr>
              <a:t>Diabete </a:t>
            </a:r>
            <a:r>
              <a:rPr lang="it-IT" i="1" dirty="0">
                <a:latin typeface="Tahoma" charset="0"/>
                <a:ea typeface="Tahoma" charset="0"/>
                <a:cs typeface="Tahoma" charset="0"/>
              </a:rPr>
              <a:t>mellito: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provoca ipercolesterolemia e uno spiccato aumento della predisposizione all’aterosclerosi. A parità di altri fattori, l’incidenza di infarto miocardico è doppia nei diabetici. Determina inoltre un aumento del rischio di ictus e, in maniera ancor più marcata, di gangrena degli arti inferiori da arteriopatia 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periferica;</a:t>
            </a:r>
          </a:p>
          <a:p>
            <a:pPr marL="285750" lvl="0" indent="-285750">
              <a:buFontTx/>
              <a:buChar char="-"/>
            </a:pP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marL="285750" lvl="0" indent="-285750">
              <a:buFontTx/>
              <a:buChar char="-"/>
            </a:pP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marL="285750" lvl="0" indent="-285750">
              <a:buFontTx/>
              <a:buChar char="-"/>
            </a:pP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marL="285750" lvl="0" indent="-285750">
              <a:buFontTx/>
              <a:buChar char="-"/>
            </a:pPr>
            <a:endParaRPr lang="it-IT" dirty="0" smtClean="0">
              <a:latin typeface="Tahoma" charset="0"/>
              <a:ea typeface="Tahoma" charset="0"/>
              <a:cs typeface="Tahoma" charset="0"/>
            </a:endParaRPr>
          </a:p>
          <a:p>
            <a:pPr marL="285750" lvl="0" indent="-285750">
              <a:buFontTx/>
              <a:buChar char="-"/>
            </a:pPr>
            <a:endParaRPr lang="it-IT" dirty="0">
              <a:latin typeface="Tahoma" charset="0"/>
              <a:ea typeface="Tahoma" charset="0"/>
              <a:cs typeface="Tahoma" charset="0"/>
            </a:endParaRPr>
          </a:p>
          <a:p>
            <a:pPr marL="285750" lvl="0" indent="-285750">
              <a:buFontTx/>
              <a:buChar char="-"/>
            </a:pPr>
            <a:r>
              <a:rPr lang="it-IT" i="1" dirty="0" smtClean="0">
                <a:latin typeface="Tahoma" charset="0"/>
                <a:ea typeface="Tahoma" charset="0"/>
                <a:cs typeface="Tahoma" charset="0"/>
              </a:rPr>
              <a:t>Stile </a:t>
            </a:r>
            <a:r>
              <a:rPr lang="it-IT" i="1" dirty="0">
                <a:latin typeface="Tahoma" charset="0"/>
                <a:ea typeface="Tahoma" charset="0"/>
                <a:cs typeface="Tahoma" charset="0"/>
              </a:rPr>
              <a:t>di vita: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mancanza di esercizio fisico; uno stile di vita competitivo e stressante con profilo comportamentale di “tipo A”; un aumento ponderale incontrollato si associano ad un aumento del rischio cardiovascolare.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6" y="2807278"/>
            <a:ext cx="2313709" cy="15396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11" y="5154468"/>
            <a:ext cx="1821288" cy="17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51164" y="374073"/>
            <a:ext cx="780010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FISIOPATOLOGIA</a:t>
            </a:r>
          </a:p>
          <a:p>
            <a:endParaRPr lang="it-IT" sz="2800" b="1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dirty="0" smtClean="0"/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I principali </a:t>
            </a:r>
            <a:r>
              <a:rPr lang="it-IT" sz="2000" u="sng" dirty="0">
                <a:latin typeface="Tahoma" charset="0"/>
                <a:ea typeface="Tahoma" charset="0"/>
                <a:cs typeface="Tahoma" charset="0"/>
              </a:rPr>
              <a:t>fattori che determinano la </a:t>
            </a:r>
            <a:r>
              <a:rPr lang="it-IT" sz="2000" i="1" u="sng" dirty="0">
                <a:latin typeface="Tahoma" charset="0"/>
                <a:ea typeface="Tahoma" charset="0"/>
                <a:cs typeface="Tahoma" charset="0"/>
              </a:rPr>
              <a:t>richiesta di ossigeno </a:t>
            </a:r>
            <a:r>
              <a:rPr lang="it-IT" sz="2000" u="sng" dirty="0">
                <a:latin typeface="Tahoma" charset="0"/>
                <a:ea typeface="Tahoma" charset="0"/>
                <a:cs typeface="Tahoma" charset="0"/>
              </a:rPr>
              <a:t>da parte del miocardio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 sono</a:t>
            </a:r>
            <a:r>
              <a:rPr lang="it-IT" sz="2000" dirty="0" smtClean="0">
                <a:effectLst/>
                <a:latin typeface="Tahoma" charset="0"/>
                <a:ea typeface="Tahoma" charset="0"/>
                <a:cs typeface="Tahoma" charset="0"/>
              </a:rPr>
              <a:t> :</a:t>
            </a:r>
          </a:p>
          <a:p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pPr lvl="0"/>
            <a:r>
              <a:rPr lang="it-IT" sz="2000" b="1" dirty="0">
                <a:latin typeface="Tahoma" charset="0"/>
                <a:ea typeface="Tahoma" charset="0"/>
                <a:cs typeface="Tahoma" charset="0"/>
              </a:rPr>
              <a:t>La frequenza cardiaca;</a:t>
            </a:r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pPr lvl="0"/>
            <a:r>
              <a:rPr lang="it-IT" sz="2000" b="1" dirty="0">
                <a:latin typeface="Tahoma" charset="0"/>
                <a:ea typeface="Tahoma" charset="0"/>
                <a:cs typeface="Tahoma" charset="0"/>
              </a:rPr>
              <a:t>La contrazione miocardica;</a:t>
            </a:r>
            <a:endParaRPr lang="it-IT" sz="2000" dirty="0">
              <a:latin typeface="Tahoma" charset="0"/>
              <a:ea typeface="Tahoma" charset="0"/>
              <a:cs typeface="Tahoma" charset="0"/>
            </a:endParaRPr>
          </a:p>
          <a:p>
            <a:pPr lvl="0"/>
            <a:r>
              <a:rPr lang="it-IT" sz="2000" b="1" dirty="0">
                <a:latin typeface="Tahoma" charset="0"/>
                <a:ea typeface="Tahoma" charset="0"/>
                <a:cs typeface="Tahoma" charset="0"/>
              </a:rPr>
              <a:t>La tensione parietale del miocardio (stress</a:t>
            </a:r>
            <a:r>
              <a:rPr lang="it-IT" sz="2000" b="1" dirty="0" smtClean="0">
                <a:latin typeface="Tahoma" charset="0"/>
                <a:ea typeface="Tahoma" charset="0"/>
                <a:cs typeface="Tahoma" charset="0"/>
              </a:rPr>
              <a:t>).</a:t>
            </a:r>
          </a:p>
          <a:p>
            <a:pPr lvl="0"/>
            <a:endParaRPr lang="it-IT" sz="2000" b="1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Tutti i fattori che possono alterare una di queste condizioni possono essere responsabili delle manifestazioni cliniche della cardiopatia ischemica (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e.g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: tachiaritmie, cardiomiopatie, dissezione aortica, shock emorragico, shock settico, anemia, spasmo coronarico, </a:t>
            </a:r>
            <a:r>
              <a:rPr lang="it-IT" sz="2000" dirty="0" err="1">
                <a:latin typeface="Tahoma" charset="0"/>
                <a:ea typeface="Tahoma" charset="0"/>
                <a:cs typeface="Tahoma" charset="0"/>
              </a:rPr>
              <a:t>vasculiti</a:t>
            </a:r>
            <a:r>
              <a:rPr lang="it-IT" sz="2000" dirty="0">
                <a:latin typeface="Tahoma" charset="0"/>
                <a:ea typeface="Tahoma" charset="0"/>
                <a:cs typeface="Tahoma" charset="0"/>
              </a:rPr>
              <a:t>, miocarditi, insufficienza renale, ipovolemia, insufficienza respiratoria severa, embolia polmonare), ma la causa principale è la patologia aterosclerotica.</a:t>
            </a:r>
          </a:p>
          <a:p>
            <a:pPr lvl="0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75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14400" y="682171"/>
            <a:ext cx="77651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Aterosclerosi</a:t>
            </a:r>
          </a:p>
          <a:p>
            <a:endParaRPr lang="it-IT" dirty="0"/>
          </a:p>
          <a:p>
            <a:r>
              <a:rPr lang="it-IT" dirty="0">
                <a:latin typeface="Tahoma" charset="0"/>
                <a:ea typeface="Tahoma" charset="0"/>
                <a:cs typeface="Tahoma" charset="0"/>
              </a:rPr>
              <a:t>R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isposta 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infiammatoria cronica della parete arteriosa scatenata da un danno a carico dell’endotelio (</a:t>
            </a:r>
            <a:r>
              <a:rPr lang="it-IT" b="1" dirty="0">
                <a:latin typeface="Tahoma" charset="0"/>
                <a:ea typeface="Tahoma" charset="0"/>
                <a:cs typeface="Tahoma" charset="0"/>
              </a:rPr>
              <a:t>ipotesi della reazione al danno</a:t>
            </a:r>
            <a:r>
              <a:rPr lang="it-IT" dirty="0">
                <a:latin typeface="Tahoma" charset="0"/>
                <a:ea typeface="Tahoma" charset="0"/>
                <a:cs typeface="Tahoma" charset="0"/>
              </a:rPr>
              <a:t>). </a:t>
            </a:r>
          </a:p>
        </p:txBody>
      </p:sp>
      <p:pic>
        <p:nvPicPr>
          <p:cNvPr id="3" name="Immagin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7" y="2534602"/>
            <a:ext cx="4985385" cy="3198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8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3326</TotalTime>
  <Words>1147</Words>
  <Application>Microsoft Office PowerPoint</Application>
  <PresentationFormat>Presentazione su schermo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Rita Pavasini</dc:creator>
  <cp:lastModifiedBy>Computer_BZ</cp:lastModifiedBy>
  <cp:revision>24</cp:revision>
  <dcterms:created xsi:type="dcterms:W3CDTF">2017-09-22T20:53:17Z</dcterms:created>
  <dcterms:modified xsi:type="dcterms:W3CDTF">2017-12-07T14:27:10Z</dcterms:modified>
</cp:coreProperties>
</file>