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6"/>
  </p:notesMasterIdLst>
  <p:sldIdLst>
    <p:sldId id="256" r:id="rId2"/>
    <p:sldId id="637" r:id="rId3"/>
    <p:sldId id="622" r:id="rId4"/>
    <p:sldId id="623" r:id="rId5"/>
    <p:sldId id="624" r:id="rId6"/>
    <p:sldId id="628" r:id="rId7"/>
    <p:sldId id="393" r:id="rId8"/>
    <p:sldId id="478" r:id="rId9"/>
    <p:sldId id="479" r:id="rId10"/>
    <p:sldId id="480" r:id="rId11"/>
    <p:sldId id="454" r:id="rId12"/>
    <p:sldId id="568" r:id="rId13"/>
    <p:sldId id="458" r:id="rId14"/>
    <p:sldId id="484" r:id="rId15"/>
    <p:sldId id="638" r:id="rId16"/>
    <p:sldId id="423" r:id="rId17"/>
    <p:sldId id="636" r:id="rId18"/>
    <p:sldId id="459" r:id="rId19"/>
    <p:sldId id="463" r:id="rId20"/>
    <p:sldId id="464" r:id="rId21"/>
    <p:sldId id="566" r:id="rId22"/>
    <p:sldId id="577" r:id="rId23"/>
    <p:sldId id="578" r:id="rId24"/>
    <p:sldId id="579" r:id="rId25"/>
    <p:sldId id="571" r:id="rId26"/>
    <p:sldId id="575" r:id="rId27"/>
    <p:sldId id="576" r:id="rId28"/>
    <p:sldId id="581" r:id="rId29"/>
    <p:sldId id="582" r:id="rId30"/>
    <p:sldId id="583" r:id="rId31"/>
    <p:sldId id="584" r:id="rId32"/>
    <p:sldId id="585" r:id="rId33"/>
    <p:sldId id="586" r:id="rId34"/>
    <p:sldId id="587" r:id="rId35"/>
    <p:sldId id="588" r:id="rId36"/>
    <p:sldId id="589" r:id="rId37"/>
    <p:sldId id="594" r:id="rId38"/>
    <p:sldId id="592" r:id="rId39"/>
    <p:sldId id="595" r:id="rId40"/>
    <p:sldId id="593" r:id="rId41"/>
    <p:sldId id="607" r:id="rId42"/>
    <p:sldId id="596" r:id="rId43"/>
    <p:sldId id="615" r:id="rId44"/>
    <p:sldId id="597" r:id="rId45"/>
    <p:sldId id="462" r:id="rId46"/>
    <p:sldId id="590" r:id="rId47"/>
    <p:sldId id="639" r:id="rId48"/>
    <p:sldId id="591" r:id="rId49"/>
    <p:sldId id="633" r:id="rId50"/>
    <p:sldId id="630" r:id="rId51"/>
    <p:sldId id="468" r:id="rId52"/>
    <p:sldId id="485" r:id="rId53"/>
    <p:sldId id="486" r:id="rId54"/>
    <p:sldId id="641" r:id="rId55"/>
    <p:sldId id="569" r:id="rId56"/>
    <p:sldId id="642" r:id="rId57"/>
    <p:sldId id="455" r:id="rId58"/>
    <p:sldId id="461" r:id="rId59"/>
    <p:sldId id="609" r:id="rId60"/>
    <p:sldId id="617" r:id="rId61"/>
    <p:sldId id="610" r:id="rId62"/>
    <p:sldId id="613" r:id="rId63"/>
    <p:sldId id="616" r:id="rId64"/>
    <p:sldId id="618" r:id="rId65"/>
    <p:sldId id="619" r:id="rId66"/>
    <p:sldId id="620" r:id="rId67"/>
    <p:sldId id="621" r:id="rId68"/>
    <p:sldId id="599" r:id="rId69"/>
    <p:sldId id="600" r:id="rId70"/>
    <p:sldId id="598" r:id="rId71"/>
    <p:sldId id="601" r:id="rId72"/>
    <p:sldId id="602" r:id="rId73"/>
    <p:sldId id="603" r:id="rId74"/>
    <p:sldId id="604" r:id="rId75"/>
    <p:sldId id="643" r:id="rId76"/>
    <p:sldId id="503" r:id="rId77"/>
    <p:sldId id="506" r:id="rId78"/>
    <p:sldId id="507" r:id="rId79"/>
    <p:sldId id="644" r:id="rId80"/>
    <p:sldId id="510" r:id="rId81"/>
    <p:sldId id="444" r:id="rId82"/>
    <p:sldId id="466" r:id="rId83"/>
    <p:sldId id="512" r:id="rId84"/>
    <p:sldId id="513" r:id="rId85"/>
    <p:sldId id="514" r:id="rId86"/>
    <p:sldId id="515" r:id="rId87"/>
    <p:sldId id="516" r:id="rId88"/>
    <p:sldId id="467" r:id="rId89"/>
    <p:sldId id="640" r:id="rId90"/>
    <p:sldId id="397" r:id="rId91"/>
    <p:sldId id="488" r:id="rId92"/>
    <p:sldId id="489" r:id="rId93"/>
    <p:sldId id="481" r:id="rId94"/>
    <p:sldId id="482" r:id="rId95"/>
    <p:sldId id="483" r:id="rId96"/>
    <p:sldId id="494" r:id="rId97"/>
    <p:sldId id="496" r:id="rId98"/>
    <p:sldId id="490" r:id="rId99"/>
    <p:sldId id="525" r:id="rId100"/>
    <p:sldId id="497" r:id="rId101"/>
    <p:sldId id="498" r:id="rId102"/>
    <p:sldId id="631" r:id="rId103"/>
    <p:sldId id="632" r:id="rId104"/>
    <p:sldId id="491" r:id="rId10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1FFF"/>
    <a:srgbClr val="B8E9FA"/>
    <a:srgbClr val="FF0000"/>
    <a:srgbClr val="CCFFCC"/>
    <a:srgbClr val="0FFF1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5" autoAdjust="0"/>
    <p:restoredTop sz="94624" autoAdjust="0"/>
  </p:normalViewPr>
  <p:slideViewPr>
    <p:cSldViewPr snapToGrid="0" snapToObjects="1">
      <p:cViewPr>
        <p:scale>
          <a:sx n="75" d="100"/>
          <a:sy n="75" d="100"/>
        </p:scale>
        <p:origin x="-2112" y="-9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880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8733458B-8566-462A-8B28-E8F60DE2C2E6}" type="datetimeFigureOut">
              <a:rPr lang="it-IT"/>
              <a:pPr>
                <a:defRPr/>
              </a:pPr>
              <a:t>31/03/2016</a:t>
            </a:fld>
            <a:endParaRPr lang="it-IT"/>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880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880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D92D5EA-86C5-4EBA-AB9F-516145448ADC}" type="slidenum">
              <a:rPr lang="it-IT"/>
              <a:pPr>
                <a:defRPr/>
              </a:pPr>
              <a:t>‹#›</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umori.net/it3/cosepidemiologia.php?page=indicatori"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r>
              <a:rPr lang="it-IT" smtClean="0"/>
              <a:t>Le proiezioni epidemiologiche non sono solo statistiche in quanto sono funzionali a capire l’evoluzione delle  professioni. Vedi le ostetriche (riduzione della natalità e l’infermiere pediatrico (ha ancora senso avere questa differenziazione?)</a:t>
            </a:r>
          </a:p>
          <a:p>
            <a:r>
              <a:rPr lang="it-IT" b="1" smtClean="0"/>
              <a:t>Gli indicatori: </a:t>
            </a:r>
            <a:r>
              <a:rPr lang="it-IT" b="1" smtClean="0">
                <a:hlinkClick r:id="rId3"/>
              </a:rPr>
              <a:t>Incidenza</a:t>
            </a:r>
            <a:r>
              <a:rPr lang="it-IT" b="1" smtClean="0"/>
              <a:t>, </a:t>
            </a:r>
            <a:r>
              <a:rPr lang="it-IT" b="1" smtClean="0">
                <a:hlinkClick r:id="rId3"/>
              </a:rPr>
              <a:t>sopravvivenza</a:t>
            </a:r>
            <a:r>
              <a:rPr lang="it-IT" b="1" smtClean="0"/>
              <a:t>, </a:t>
            </a:r>
            <a:r>
              <a:rPr lang="it-IT" b="1" smtClean="0">
                <a:hlinkClick r:id="rId3"/>
              </a:rPr>
              <a:t>prevalenza</a:t>
            </a:r>
            <a:r>
              <a:rPr lang="it-IT" b="1" smtClean="0"/>
              <a:t>, e </a:t>
            </a:r>
            <a:r>
              <a:rPr lang="it-IT" b="1" smtClean="0">
                <a:hlinkClick r:id="rId3"/>
              </a:rPr>
              <a:t>mortalità</a:t>
            </a:r>
            <a:r>
              <a:rPr lang="it-IT" b="1" smtClean="0"/>
              <a:t>. Cosa misurano?</a:t>
            </a:r>
            <a:endParaRPr lang="it-IT" smtClean="0"/>
          </a:p>
          <a:p>
            <a:r>
              <a:rPr lang="it-IT" smtClean="0"/>
              <a:t>L'epidemiologia usa alcuni indicatori per descrivere la presenza della malattia nelle popolazioni.</a:t>
            </a:r>
          </a:p>
          <a:p>
            <a:r>
              <a:rPr lang="it-IT" smtClean="0"/>
              <a:t>I più importanti sono: incidenza, prevalenza, sopravvivenza e mortalità. Il continuo monitoraggio di tali indicatori epidemiologici è utile per valutare i progressi nel controllo sanitario, trovare le strategie più efficaci nelle cure e per identificare i sottogruppi della popolazione più a rischio. Si può così valutare l’efficacia dei programmi di prevenzione primaria (evitare che compaia la malattia), secondaria (evitare che la malattia progredisca) e terziaria (evitare che la malattia riprenda dopo le cure), oltre che garantire sostegni a chi ha sperimentato la malattia. </a:t>
            </a:r>
            <a:br>
              <a:rPr lang="it-IT" smtClean="0"/>
            </a:br>
            <a:r>
              <a:rPr lang="it-IT" smtClean="0"/>
              <a:t>Nel nostro Paese la conoscenza delle tendenze espresse da questi indicatori è importante non solo a livello nazionale, ma anche a livello regionale, data la progressiva assegnazione delle decisioni riguardanti la sanità pubblica alle autorità regionali.</a:t>
            </a:r>
          </a:p>
          <a:p>
            <a:r>
              <a:rPr lang="it-IT" smtClean="0"/>
              <a:t>In epidemiologia, fornire numeri in valore assoluto (ad esempio dire che in Italia nel 2010 ci sono stati 38 mila nuovi casi di tumore alla mammella) può essere utile ma non permette una corretta interpretazione dei dati.</a:t>
            </a:r>
          </a:p>
          <a:p>
            <a:r>
              <a:rPr lang="it-IT" smtClean="0"/>
              <a:t>E’ necessario sapere, invece, quanti casi sopravvengono in rapporto alla popolazione; i valori assoluti sono quindi rapportati alla popolazione e espressi, considerando il tempo di osservazione, sotto forma di tassi - nel caso dell’incidenza e della mortalità - o sotto forma di proporzioni, nel caso della prevalenza. </a:t>
            </a:r>
            <a:br>
              <a:rPr lang="it-IT" smtClean="0"/>
            </a:br>
            <a:r>
              <a:rPr lang="it-IT" smtClean="0"/>
              <a:t>Poiché i tumori sono un evento relativamente raro, il numero di persone a rischio di ammalarsi in un anno in una popolazione è quasi sempre un numero decimale molto inferiore all’unità. </a:t>
            </a:r>
            <a:r>
              <a:rPr lang="it-IT" b="1" smtClean="0"/>
              <a:t>Per rendere il numero più facilmente leggibile, i tassi di incidenza e di mortalità sono riferiti a 100 mila persone</a:t>
            </a:r>
            <a:r>
              <a:rPr lang="it-IT" smtClean="0"/>
              <a:t>; significa esprimere il numero di casi che sopravvengono ogni 100 mila persone.</a:t>
            </a:r>
          </a:p>
          <a:p>
            <a:r>
              <a:rPr lang="it-IT" smtClean="0"/>
              <a:t> </a:t>
            </a:r>
            <a:endParaRPr lang="it-IT" b="1" smtClean="0"/>
          </a:p>
          <a:p>
            <a:r>
              <a:rPr lang="it-IT" b="1" smtClean="0"/>
              <a:t>Incidenza</a:t>
            </a:r>
            <a:endParaRPr lang="it-IT" smtClean="0"/>
          </a:p>
          <a:p>
            <a:r>
              <a:rPr lang="it-IT" smtClean="0"/>
              <a:t>L'incidenza dei tumori </a:t>
            </a:r>
            <a:r>
              <a:rPr lang="it-IT" b="1" smtClean="0"/>
              <a:t>è il numero di nuovi casi di tumore che si verificano in una data popolazione in un dato periodo</a:t>
            </a:r>
            <a:r>
              <a:rPr lang="it-IT" smtClean="0"/>
              <a:t>; si parla più precisamente di incidenza di popolazione quando essa è calcolata per una popolazione amministrativamente definita, ad esempio un Comune, una Provincia ecc. </a:t>
            </a:r>
            <a:r>
              <a:rPr lang="it-IT" b="1" smtClean="0"/>
              <a:t>L’incidenza esprime il rischio di ammalarsi</a:t>
            </a:r>
            <a:r>
              <a:rPr lang="it-IT" smtClean="0"/>
              <a:t> – una stima della probabilità di ammalarsi - in quella data popolazione e fornisce informazioni sulla presenza dei fattori di rischio. Se un certo fattore di rischio è più presente in una popolazione, dopo un certo lasso di tempo l’incidenza della malattia legata a quel fattore aumenterà, se un certo fattore è meno presente, l’incidenza si ridurrà. Ad esempio, se in una popolazione le persone riducono il consumo di sigarette, dopo un certo numero di anni si ridurrà il numero di nuovi casi di tumore del polmone, una malattia molto legata all’esposizione a fumo di sigarette (fattore di rischio).</a:t>
            </a:r>
          </a:p>
          <a:p>
            <a:r>
              <a:rPr lang="it-IT" smtClean="0"/>
              <a:t>L’incidenza stima la probabilità che un individuo possa sviluppare una determinata malattia. Per rapportare il numero di casi alla numerosità della popolazione studiata, l’incidenza è espressa come tasso d’incidenza.</a:t>
            </a:r>
            <a:endParaRPr lang="it-IT" i="1" smtClean="0"/>
          </a:p>
          <a:p>
            <a:r>
              <a:rPr lang="it-IT" i="1" smtClean="0"/>
              <a:t>Matematicamente, il tasso d’incidenza è calcolato attraverso una divisione, con al numeratore il numero di casi che sono sopravvenuti nel periodo di tempo studiato (ad esempio, 5 anni) e al denominatore, il numero, moltiplicato per il tempo di osservazione (ad esempio, 5 anni), delle persone in media presenti in quella popolazione in cui quei casi sono occorsi; il risultato di questa divisione è poi moltiplicato normalmente per 100.000, e letto come tasso di incidenza per 100.000 persone anno. I tassi d’incidenza così calcolati si chiamano tassi d’incidenza grezzi (o crudi, con una parola di derivazione inglese).</a:t>
            </a:r>
            <a:endParaRPr lang="it-IT" b="1" smtClean="0"/>
          </a:p>
          <a:p>
            <a:r>
              <a:rPr lang="it-IT" b="1" smtClean="0"/>
              <a:t>L'incidenza per la maggior parte dei tipi di tumore aumenta con l'età</a:t>
            </a:r>
            <a:r>
              <a:rPr lang="it-IT" smtClean="0"/>
              <a:t>; cioè, in genere, di tumore ci si ammala di più in età matura che in età giovanile e ci si ammala di più in età avanzata che in età matura. Per questo motivo, i confronti tra tassi di incidenza di popolazioni diverse devono essere fatti tra gruppi della medesima età. </a:t>
            </a:r>
            <a:br>
              <a:rPr lang="it-IT" smtClean="0"/>
            </a:br>
            <a:r>
              <a:rPr lang="it-IT" smtClean="0"/>
              <a:t>Confrontare, infatti, semplicemente tassi grezzi di incidenza provenienti da popolazioni diverse per sapere qual è la popolazione a più alto rischio, può portare a errori di valutazione: se una delle popolazioni è più vecchia delle altre, essa avrà tassi di incidenza più alti, non perché a maggior rischio, ma perché appunto più vecchia.</a:t>
            </a:r>
            <a:endParaRPr lang="it-IT" i="1" smtClean="0"/>
          </a:p>
          <a:p>
            <a:r>
              <a:rPr lang="it-IT" i="1" smtClean="0"/>
              <a:t>Per esempio, considerando che la Liguria è la regione con popolazione "più vecchia" d'Italia, se confrontiamo il tasso grezzo d'incidenza in Italia per tutti i tumori nei maschi al 2010, risulterà più alto in Liguria (650 casi per 100.000 abitanti) rispetto al Piemonte (614 caso èer 100.000 abitanti), ma solo perchè la Liguria è, appunto, "più vecchia". Se, infatti, eliminiamo questa differenza nella distribuzione per età (cioè standardizziamo), notiamo che il tasso standardizzato di incidenza per tutti i tumori nei maschi (standard europeo) è pià alto in Piemonte (369 casi per 100.000 abitanti) rispetto alla Liguria (354 casi per 100.000 abitanti).</a:t>
            </a:r>
            <a:endParaRPr lang="it-IT" smtClean="0"/>
          </a:p>
          <a:p>
            <a:r>
              <a:rPr lang="it-IT" smtClean="0"/>
              <a:t>Per ovviare al problema, si può o confrontare i tassi specifici per età, cioè i tassi di incidenza calcolati su singole fasce d’età, ad esempio si confrontano i tassi di incidenza sopravvenuti nelle persone con più di 65 anni delle diverse popolazioni, oppure si calcolano i cosiddetti tassi di incidenza standardizzati per età (normalmente detti, con una certa imprecisione, solo tassi standardizzati). </a:t>
            </a:r>
            <a:r>
              <a:rPr lang="it-IT" b="1" smtClean="0"/>
              <a:t>Il tasso d'incidenza standardizzato è una misura artificiale che esprime il rischio di malattia che si sarebbe verificato in una popolazione di riferimento (la cosiddetta popolazione standard) se essa avesse sperimentato lo stesso rischio di malattia della popolazione in studio</a:t>
            </a:r>
            <a:r>
              <a:rPr lang="it-IT" smtClean="0"/>
              <a:t>.</a:t>
            </a:r>
            <a:endParaRPr lang="it-IT" i="1" smtClean="0"/>
          </a:p>
          <a:p>
            <a:r>
              <a:rPr lang="it-IT" i="1" smtClean="0"/>
              <a:t>Matematicamente, si calcolano i tassi specifici d’età nella popolazione in studio (in genere per classi d’età di 5 anni oppure di 10 anni), poi si applicano (si moltiplicano) quei tassi età-specifici alle popolazioni di quelle età della popolazione standard e si ricavano così i casi attesi per età nella popolazione standard; sommati quei casi attesi per età e ottenuto il totale dei casi attesi nella popolazione standard lo si divide per la numerosità della popolazione standard ottenendo così il tasso standardizzato associato alla popolazione in studio. Ripetendo la stessa procedura per altre popolazioni si ottengono altri tassi standardizzati ognuno esprimente il rischio di malattia che si sarebbe verificato se la popolazione standard si fosse di volta in volta comportata come le diverse popolazioni a confronto. Generalmente si fa riferimento a una popolazione standard italiana (ad esempio la popolazione italiana di un certo anno), oppure europea, oppure mondiale - in questo caso i tassi standardizzati risultano molto diversi dai tassi grezzi, lo standard mondiale ha infatti una struttura per età molto diversa da quella presente in Italia, che è in generale più vecchia di quella di molti paesi -.</a:t>
            </a:r>
            <a:endParaRPr lang="it-IT" smtClean="0"/>
          </a:p>
          <a:p>
            <a:r>
              <a:rPr lang="it-IT" smtClean="0"/>
              <a:t> </a:t>
            </a:r>
            <a:endParaRPr lang="it-IT" b="1" smtClean="0"/>
          </a:p>
          <a:p>
            <a:r>
              <a:rPr lang="it-IT" b="1" smtClean="0"/>
              <a:t>Sopravvivenza</a:t>
            </a:r>
            <a:r>
              <a:rPr lang="it-IT" smtClean="0"/>
              <a:t/>
            </a:r>
            <a:br>
              <a:rPr lang="it-IT" smtClean="0"/>
            </a:br>
            <a:r>
              <a:rPr lang="it-IT" smtClean="0"/>
              <a:t/>
            </a:r>
            <a:br>
              <a:rPr lang="it-IT" smtClean="0"/>
            </a:br>
            <a:r>
              <a:rPr lang="it-IT" b="1" smtClean="0"/>
              <a:t>La sopravvivenza è l’indicatore che misura la probabilità di sopravvivere alla malattia a un certo tempo dall’esordio della malattia – più precisamente, dalla diagnosi</a:t>
            </a:r>
            <a:r>
              <a:rPr lang="it-IT" smtClean="0"/>
              <a:t> -: esprime cioè, in termini di probabilità, la prognosi associata alla malattia. Essa indica la percentuale (%) di malati ancora in vita a distanza di un determinato numero di anni dal momento della diagnosi, ad esempio, "sopravvivenza a 1 anno", "sopravvivenza a 3 anni", "sopravvivenza a 5 anni". Generalmente è solo quest'ultima che viene presa in considerazione: per la maggior parte delle sedi tumorali, infatti, i malati ancora in vita dopo questo intervallo di tempo vengono definiti ‘guariti’ poiché raramente generano recidive o metastasi dopo 5 o 10 anni dalla diagnosi. Solo alcuni, per esempio quello della mammella, pur avendo una buona prognosi a 5 anni dalla diagnosi, possono recidivare e metastatizzare</a:t>
            </a:r>
            <a:br>
              <a:rPr lang="it-IT" smtClean="0"/>
            </a:br>
            <a:r>
              <a:rPr lang="it-IT" smtClean="0"/>
              <a:t>anche molti anni dopo.</a:t>
            </a:r>
            <a:br>
              <a:rPr lang="it-IT" smtClean="0"/>
            </a:br>
            <a:r>
              <a:rPr lang="it-IT" smtClean="0"/>
              <a:t>Si parla di </a:t>
            </a:r>
            <a:r>
              <a:rPr lang="it-IT" b="1" smtClean="0"/>
              <a:t>sopravvivenza di popolazione</a:t>
            </a:r>
            <a:r>
              <a:rPr lang="it-IT" smtClean="0"/>
              <a:t>, quella che viene utilizzata in ambito epidemiologico, quando essa è stata stimata attraverso i dati forniti dai Registri Tumore di popolazione. </a:t>
            </a:r>
            <a:br>
              <a:rPr lang="it-IT" smtClean="0"/>
            </a:br>
            <a:r>
              <a:rPr lang="it-IT" b="1" smtClean="0"/>
              <a:t>In ambito epidemiologico, quando si parla genericamente di "sopravvivenza" si intende la "sopravvivenza su base di popolazione" cioè stimata attraverso i dati dei registri tumori di popolazione</a:t>
            </a:r>
            <a:r>
              <a:rPr lang="it-IT" smtClean="0"/>
              <a:t>. In altre parole, significa che si è fatto riferimento all’intero gruppo di persone che hanno avuto il tumore in una data popolazione amministrativamente definita – un Comune, una Provincia ecc. (oppure a un loro campione rappresentativo) - in un dato periodo, ad esempio un anno, e poi si è studiato il loro stato in vita nel corso del tempo dopo la diagnosi.</a:t>
            </a:r>
          </a:p>
          <a:p>
            <a:r>
              <a:rPr lang="it-IT" smtClean="0"/>
              <a:t>Nei dati di sopravvivenza su base di popolazione si ottengono dati non distorti sulla probabilità di sopravvivere alla malattia; dati cioè relativi all’intera e diversificata condizione delle persone che si ammalano. Nella valutazione sono cioè incluse anche le persone che per condizione sociale o familiare, età, comportamento, istruzione non accedono per tempo alle cure; oppure anche coloro che per lontananza residenziale non accedono ai centri oncologici più avanzati, oppure persino coloro che per condizioni estreme non hanno avuto per nulla accesso alle cure. </a:t>
            </a:r>
            <a:r>
              <a:rPr lang="it-IT" b="1" smtClean="0"/>
              <a:t>La sopravvivenza per tumore su base di popolazione misura quindi l’esito complessivo della malattia in una determinata popolazione; misura, in un certo senso il grado complessivo di efficacia di un sistema sanitario</a:t>
            </a:r>
            <a:r>
              <a:rPr lang="it-IT" smtClean="0"/>
              <a:t>. </a:t>
            </a:r>
            <a:br>
              <a:rPr lang="it-IT" smtClean="0"/>
            </a:br>
            <a:r>
              <a:rPr lang="it-IT" smtClean="0"/>
              <a:t>La probabilità di sopravvivenza per tumore non solo dipende dal tipo di tumore (in Italia, ad esempio, la sopravvivenza per tumore a 5 anni è del 13 % per il tumore del polmone e dell'85% per il tumore della mammella), ma anche dall’età all’esordio della malattia (non per tutti i tipi, ma per molti tipi, la sopravvivenza si riduce al crescere dell’età) e anche per sesso (non per tutti i tipi, ma per la maggior parte dei tipi, la sopravvivenza è migliore nelle donne che negli uomini).</a:t>
            </a:r>
          </a:p>
          <a:p>
            <a:r>
              <a:rPr lang="it-IT" smtClean="0"/>
              <a:t>Si parla di </a:t>
            </a:r>
            <a:r>
              <a:rPr lang="it-IT" b="1" smtClean="0"/>
              <a:t>sopravvivenza grezza</a:t>
            </a:r>
            <a:r>
              <a:rPr lang="it-IT" smtClean="0"/>
              <a:t> quando si considerano per il calcolo tutti gli eventi di morte dopo la diagnosi: quando, ad esempio, si osserva una sopravvivenza a 5 anni del 60% si usa dire che 60 persone su 100 sono in vita a 5 anni, anche se in realtà i decessi in quel gruppo saranno stati decisamente più di 40 (100-60=40) allorché fossero stati conteggiati anche le morti non per tumore); per ovviare a questo si usa la sopravvivenza specifica, una misura utile ma artificiale, con la quale vengono considerati nel calcolo solo gli eventi di morte causati dalla malattia in studio (in questo caso dal tumore).</a:t>
            </a:r>
            <a:endParaRPr lang="it-IT" i="1" smtClean="0"/>
          </a:p>
          <a:p>
            <a:r>
              <a:rPr lang="it-IT" i="1" smtClean="0"/>
              <a:t>Matematicamente, si calcola il rapporto tra sopravvivenza grezza nel gruppo in studio e la sopravvivenza grezza della popolazione dal quale il gruppo in studio proviene stimando quindi in percentuale la più ridotta sopravvivenza del gruppo in studio.</a:t>
            </a:r>
            <a:endParaRPr lang="it-IT" smtClean="0"/>
          </a:p>
          <a:p>
            <a:r>
              <a:rPr lang="it-IT" smtClean="0"/>
              <a:t>L’interpretazione dei dati di sopravvivenza richiede molta attenzione: non sempre quando aumenta la sopravvivenza vi è un reale miglioramento della prognosi. La sopravvivenza è un indicatore che misura la storia dei pazienti nel periodo che intercorre tra la diagnosi e un certo numero di anni dalla diagnosi e non sempre l’allungamento del tempo di osservazione tra diagnosi e decesso significa che la mortalità per quella malattia si è ridotta. Si pensi, ad esempio, a un confronto di sopravvivenza nella stessa popolazione in due periodi successivi e si supponga che per l’introduzione di miglioramenti diagnostici la malattia nel secondo periodo sia stata diagnosticata in una fase più iniziale di quanto si fosse verificato nel periodo precedente, e si supponga che la nuova procedura non avesse poi portati vantaggi reali, rispetto agli esiti prognostici ottenuti con le procedure precedenti, avremmo avuto sì un aumento della sopravvivenza ma esso sarebbe stato solo apparente perché non accompagnato da una riduzione della mortalità; è la situazione che si verifica nel nostro Paese per il tumore della prostata, dove la recente introduzione di nuove tecniche diagnostiche (PSA) per una diagnosi anticipata pre-sintomatica ha per l’appunto determinato un aumento apparente della sopravvivenza (il tempo tra diagnosi e decesso si è esteso) senza che essa sia associato a una riduzione della mortalità. Altre volte, invece, l’anticipazione della diagnosi si accompagna positivamente al posticipo della morte e si associa quindi sia all’aumento della sopravvivenza che alla riduzione della mortalità; è il caso ad esempio del tumore della mammella con la diffusione dei programmi di screening.</a:t>
            </a:r>
          </a:p>
          <a:p>
            <a:r>
              <a:rPr lang="it-IT" smtClean="0"/>
              <a:t> </a:t>
            </a:r>
            <a:endParaRPr lang="it-IT" b="1" smtClean="0"/>
          </a:p>
          <a:p>
            <a:r>
              <a:rPr lang="it-IT" b="1" smtClean="0"/>
              <a:t>Mortalità</a:t>
            </a:r>
          </a:p>
          <a:p>
            <a:r>
              <a:rPr lang="it-IT" b="1" smtClean="0"/>
              <a:t>La mortalità per tumore è il numero di decessi di tumore che sopravvengono in una data popolazione in un dato periodo. La mortalità esprime il rischio di morte per tumore che è una stima della probabilità di morte per tumore in quella data popolazione</a:t>
            </a:r>
            <a:r>
              <a:rPr lang="it-IT" smtClean="0"/>
              <a:t>. La mortalità fornisce informazioni sia sulla presenza dei fattori di rischio che sulla prognosi della malattia che ha portato alla morte. Se un certo fattore di rischio è più presente in una popolazione succederà, dopo un certo tempo, che la mortalità per la malattia legata a quel fattore tenderà ad aumentare, se un certo fattore è meno presente, la mortalità nel tempo tenderà a ridursi ma, sia l’aumento che la riduzione dei decessi sarà anche associata al tempo di sopravvivenza delle persone che si ammalano - ad esempio, se le persone riducono il consumo di sigarette, dopo alcuni anni tenderà a ridursi l’incidenza del tumore del polmone e successivamente tenderà a ridursi anche il numero di decessi. </a:t>
            </a:r>
            <a:r>
              <a:rPr lang="it-IT" b="1" smtClean="0"/>
              <a:t>Per rapportare il numero di casi di decessi alla numerosità della popolazione studiata, la mortalità è espressa come tasso di mortalità</a:t>
            </a:r>
            <a:r>
              <a:rPr lang="it-IT" smtClean="0"/>
              <a:t>.</a:t>
            </a:r>
            <a:endParaRPr lang="it-IT" i="1" smtClean="0"/>
          </a:p>
          <a:p>
            <a:r>
              <a:rPr lang="it-IT" i="1" smtClean="0"/>
              <a:t>Matematicamente, il tasso di mortalità è calcolato attraverso una divisione, con al numeratore il numero di decessi che sono sopravvenuti nel periodo di tempo studiato (ad esempio, 5 anni) e al denominatore, il numero, moltiplicato per il tempo di osservazione (ad esempio, 5 anni), delle persone in media presenti nella popolazione nella quale quei i decessi sono sopravvenuti; il risultato di questa divisione è moltiplicato normalmente per 100.000, e letto come tasso di mortalità per 100.000 persone anno. I tassi di mortalità così calcolati si chiamano tassi di mortalità grezzi (o crudi, con una parola di derivazione inglese).</a:t>
            </a:r>
            <a:endParaRPr lang="it-IT" b="1" smtClean="0"/>
          </a:p>
          <a:p>
            <a:r>
              <a:rPr lang="it-IT" b="1" smtClean="0"/>
              <a:t>Dal momento che il rischio di morte aumenta con l'età, i confronti tra tassi di mortalità di popolazioni diverse devono essere fatti tra gruppi della medesima età</a:t>
            </a:r>
            <a:r>
              <a:rPr lang="it-IT" smtClean="0"/>
              <a:t>. Confrontare infatti semplicemente tassi grezzi di mortalità provenienti da popolazioni diverse per sapere quale tra loro è a più alto rischio può portare a errori di valutazione: se una delle popolazioni è più vecchia delle altre, essa avrà tassi di mortalità specifica per causa (o semplicemente, mortalità specifica) più alti, non perché a maggior rischio di morte specifica, ma perché appunto più vecchia. Per ovviare al problema </a:t>
            </a:r>
            <a:r>
              <a:rPr lang="it-IT" b="1" smtClean="0"/>
              <a:t>si può confrontare i tassi di mortalità specifici per età, cioè i tassi di mortalità calcolati su singole fasce d’età</a:t>
            </a:r>
            <a:r>
              <a:rPr lang="it-IT" smtClean="0"/>
              <a:t> - ad esempio, si confrontano i tassi di mortalità sopravvenuti nelle persone con più di 65 anni - oppure si calcolano i cosiddetti tassi di mortalità standardizzati per età (normalmente detti con una certa imprecisione solo tassi di mortalità standardizzati). </a:t>
            </a:r>
            <a:r>
              <a:rPr lang="it-IT" b="1" smtClean="0"/>
              <a:t>Il tasso di mortalità standardizzato è una misura artificiale che esprime il rischio di malattia che si sarebbe verificato in una popolazione di riferimento (la cosiddetta popolazione standard) se essa avesse sperimentato il rischio di morte specifica della popolazione in studio</a:t>
            </a:r>
            <a:r>
              <a:rPr lang="it-IT" smtClean="0"/>
              <a:t>.</a:t>
            </a:r>
            <a:endParaRPr lang="it-IT" i="1" smtClean="0"/>
          </a:p>
          <a:p>
            <a:r>
              <a:rPr lang="it-IT" i="1" smtClean="0"/>
              <a:t>Matematicamente, si calcolano i tassi specifici d’età nella popolazione in studio (in genere per classi d’età di 5 anni oppure di 10 anni), poi si applicano (si moltiplicano) quei tassi età-specifici alle popolazioni di quelle età della popolazione standard e si ricavano così i decessi attesi per età; sommati i decessi attesi per età e ottenuto il totale dei decessi attesi lo si divide per la numerosità della popolazione standard ttenendo così il tasso di mortalità standardizzato per quella popolazione in studio. Ripetendo la stessa procedura per altre popolazioni si ottengono altri tassi di mortalità standardizzati ognuno esprimente la mortalità che si sarebbe verificata se la popolazione standard si fosse di volta in volta comportata come le diverse popolazioni a confronto</a:t>
            </a:r>
            <a:r>
              <a:rPr lang="it-IT" smtClean="0"/>
              <a:t>.</a:t>
            </a:r>
          </a:p>
          <a:p>
            <a:r>
              <a:rPr lang="it-IT" smtClean="0"/>
              <a:t>Generalmente si fa riferimento a una popolazione standard italiana (ad esempio la popolazione italiana di un certo anno), oppure europea, oppure mondiale - in questo caso i tassi standardizzati risultano molto diversi dai tassi grezzi, lo standard mondiale ha infatti una struttura per età molto diversa da quella presente in Italia, in generale più vecchia di quella di molti paesi.</a:t>
            </a:r>
          </a:p>
          <a:p>
            <a:r>
              <a:rPr lang="it-IT" smtClean="0"/>
              <a:t> </a:t>
            </a:r>
            <a:endParaRPr lang="it-IT" b="1" smtClean="0"/>
          </a:p>
          <a:p>
            <a:r>
              <a:rPr lang="it-IT" b="1" smtClean="0"/>
              <a:t>Prevalenza</a:t>
            </a:r>
            <a:endParaRPr lang="it-IT" smtClean="0"/>
          </a:p>
          <a:p>
            <a:r>
              <a:rPr lang="it-IT" smtClean="0"/>
              <a:t>La prevalenza per tumore indica </a:t>
            </a:r>
            <a:r>
              <a:rPr lang="it-IT" b="1" smtClean="0"/>
              <a:t>il numero di persone che in un passato recente o lontano hanno ricevuto diagnosi di tumore e che risultano in vita in un dato momento</a:t>
            </a:r>
            <a:r>
              <a:rPr lang="it-IT" smtClean="0"/>
              <a:t> (spesso, in un giorno specifico di un anno). Nella prevalenza vengono quindi considerati sia i soggetti che si sono ammalati di recente sia coloro che si sono ammalati molti anni prima, sia i guariti che coloro che sono in trattamento, sia coloro che sono in terapia per ricaduta che i malati terminali.</a:t>
            </a:r>
          </a:p>
          <a:p>
            <a:r>
              <a:rPr lang="it-IT" smtClean="0"/>
              <a:t/>
            </a:r>
            <a:br>
              <a:rPr lang="it-IT" smtClean="0"/>
            </a:br>
            <a:r>
              <a:rPr lang="it-IT" smtClean="0"/>
              <a:t>Per eseguire confronti tra popolazioni diverse è opportuno anche rapportare la prevalenza alla numerosità della popolazione in studio. Se rapportata alla popolazione - proporzioni di prevalenza - essa rappresenta</a:t>
            </a:r>
            <a:r>
              <a:rPr lang="it-IT" b="1" smtClean="0"/>
              <a:t> la proporzione di quella popolazione che in un dato momento ha vissuto o sta vivendo l'esperienza della patologia oncologica</a:t>
            </a:r>
            <a:r>
              <a:rPr lang="it-IT" smtClean="0"/>
              <a:t>. Questa misura, in ambito oncologico, solitamente è espressa per 100.000 abitanti.</a:t>
            </a:r>
          </a:p>
          <a:p>
            <a:r>
              <a:rPr lang="it-IT" smtClean="0"/>
              <a:t/>
            </a:r>
            <a:br>
              <a:rPr lang="it-IT" smtClean="0"/>
            </a:br>
            <a:r>
              <a:rPr lang="it-IT" smtClean="0"/>
              <a:t>La prevalenza è una misura estremamente utile per la programmazione sanitaria. Conoscendo la quota di popolazione vivente che ha sperimentato, in un passato recente o meno recente la malattia tumorale, è possibile quantificare la domanda complessiva di assistenza sanitaria e sociale associata all’oncologia. Come si può intuire, tale domanda cambia sensibilmente non solo tra le varie ed eterogenee malattie neoplastiche, ma in modo importante al variare del tempo dalla diagnosi e al variare dell’esito della malattia. E' utile, quindi, distinguere tra coloro che alla data di riferimento hanno ricevuto una diagnosi di tumore da meno di due anni oppure da più di cinque (lungosopravviventi), dieci, quindici o venti anni: all’insorgere della malattia prevarranno i bisogni medici e sanitari, poi nei primi anni successivi alla diagnosi, quelli curativi e di controllo, e successivamente e progressivamente si affiancheranno e diventeranno prevalenti i bisogni psicologici, sociali e riabilitativi. Durante tutto questo percorso, le scelte mediche si differenzieranno anche in ragione delle esiti e delle possibili sequele derivanti dalla malattia; ciò a partire dall’esordio, e per alcune patologie oncologiche anche dopo molti anni, qualora la malattia riprenda o si riproponga in modo aggressivo. La prevalenza, tanto più se disaggregata per anno dalla diagnosi e in funzione delle attese di vita, permette di pianificare in modo appropriato l’allocazione delle risorse per organizzare i servizi di trattamento, supporto e controllo e per rispondere ai bisogni di assistenza e riabilitazione di chi convive con un tumore.</a:t>
            </a:r>
            <a:br>
              <a:rPr lang="it-IT" smtClean="0"/>
            </a:br>
            <a:r>
              <a:rPr lang="it-IT" smtClean="0"/>
              <a:t/>
            </a:r>
            <a:br>
              <a:rPr lang="it-IT" smtClean="0"/>
            </a:br>
            <a:r>
              <a:rPr lang="it-IT" smtClean="0"/>
              <a:t>Andrea Micheli</a:t>
            </a:r>
          </a:p>
          <a:p>
            <a:r>
              <a:rPr lang="it-IT" smtClean="0"/>
              <a:t>Testi curati da Stefania Saltarelli</a:t>
            </a:r>
          </a:p>
          <a:p>
            <a:r>
              <a:rPr lang="it-IT" smtClean="0"/>
              <a:t>Revisione dei testi a cura di:</a:t>
            </a:r>
          </a:p>
          <a:p>
            <a:r>
              <a:rPr lang="it-IT" smtClean="0"/>
              <a:t>Dr. Davide De Persis, dr.ssa Dina Per e dr.ssa Rosa Oricchio - AIMAC</a:t>
            </a:r>
          </a:p>
          <a:p>
            <a:r>
              <a:rPr lang="it-IT" smtClean="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a:ln/>
        </p:spPr>
      </p:sp>
      <p:sp>
        <p:nvSpPr>
          <p:cNvPr id="92162" name="Rectangle 3"/>
          <p:cNvSpPr>
            <a:spLocks noGrp="1" noChangeArrowheads="1"/>
          </p:cNvSpPr>
          <p:nvPr>
            <p:ph type="body" idx="1"/>
          </p:nvPr>
        </p:nvSpPr>
        <p:spPr>
          <a:noFill/>
          <a:ln/>
        </p:spPr>
        <p:txBody>
          <a:bodyPr/>
          <a:lstStyle/>
          <a:p>
            <a:r>
              <a:rPr lang="it-IT" sz="1000" smtClean="0"/>
              <a:t>Cambiamento del ruolo dell’ospedale </a:t>
            </a:r>
          </a:p>
          <a:p>
            <a:r>
              <a:rPr lang="it-IT" sz="1000" smtClean="0"/>
              <a:t>La discontinuità nell’azione assistenziale si manifesta sul piano:   – Fisico ad es., frammentarietà del percorso da un livello assistenziale ad un altro (territorio – ospedale; Ospedale per acuti – riabilitazione – lungodegenza; …) – Temporale ad es., passaggio da un turno assistenziale al successivo (passaggio di consegne fra medici, fra infermieri, fra medici ed infermieri, …); da un processo assistenziale al successivo, … – Funzionale ad es., mancanza di integrazione fra servizi clinici e fra unità cliniche e servizi diagnostici,… La presenza di discontinuità costituisce un elemento determinante:  Del mancato rispetto della centralità del soggetto malato nell’organizzazione e nell’erogazione dell’assistenza  Del peggioramento della qualità assistenziale   Degli errori in medicina  Della disaffezione e dello sconforto professionale del personale sanitario  Della percezione negativa che il soggetto malato manifesta nei confronti dell’assistenza ospedaliera. </a:t>
            </a:r>
          </a:p>
          <a:p>
            <a:r>
              <a:rPr lang="it-IT" sz="1000" smtClean="0"/>
              <a:t>Spending Review (L. 7 agosto 2012 n. 135) </a:t>
            </a:r>
          </a:p>
          <a:p>
            <a:r>
              <a:rPr lang="it-IT" sz="1000" smtClean="0"/>
              <a:t>Spending Review (L. 7 agosto 2012 n. 135) e  Bozza al 20 dicembre 2012 Decreto”Definizione degli standard qualitativi, strutturali, tecnologici e quantitativi relativi all’assistenza ospedaliera… “ </a:t>
            </a:r>
          </a:p>
          <a:p>
            <a:r>
              <a:rPr lang="it-IT" sz="1000" smtClean="0"/>
              <a:t>  posti letto ospedalieri accreditati non superiore al 3,7/1000 abitanti     comprensivi di 0,7 pl/1000 ab. Per la riabilitazione e la LPA,     Standard da garantire nel triennio 2013-2015  </a:t>
            </a:r>
          </a:p>
          <a:p>
            <a:r>
              <a:rPr lang="it-IT" sz="1000" smtClean="0"/>
              <a:t>  riclassifica le strutture ospedaliere su tre livelli di complessità     crescente   </a:t>
            </a:r>
          </a:p>
          <a:p>
            <a:r>
              <a:rPr lang="it-IT" sz="1000" smtClean="0"/>
              <a:t>  …rapporto tra volumi di attività, esiti delle cure e numerosità  delle      strutture, ….. assicurare modalità di integrazione tra le varie       discipline secondo il modello dipartimentale e quello di intensità       di cura al fine di  assicurare  la maggior flessibilità organizzativa       nella gestione dei posti letto rispetto alla domanda appropriata       di ricovero ….  ………………… </a:t>
            </a:r>
          </a:p>
          <a:p>
            <a:endParaRPr lang="it-IT" sz="10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p:spPr>
        <p:txBody>
          <a:bodyPr/>
          <a:lstStyle/>
          <a:p>
            <a:r>
              <a:rPr lang="it-IT" sz="1000" smtClean="0"/>
              <a:t>Cambiamento del ruolo dell’ospedale </a:t>
            </a:r>
          </a:p>
          <a:p>
            <a:r>
              <a:rPr lang="it-IT" sz="1000" smtClean="0"/>
              <a:t>La discontinuità nell’azione assistenziale si manifesta sul piano:   – Fisico ad es., frammentarietà del percorso da un livello assistenziale ad un altro (territorio – ospedale; Ospedale per acuti – riabilitazione – lungodegenza; …) – Temporale ad es., passaggio da un turno assistenziale al successivo (passaggio di consegne fra medici, fra infermieri, fra medici ed infermieri, …); da un processo assistenziale al successivo, … – Funzionale ad es., mancanza di integrazione fra servizi clinici e fra unità cliniche e servizi diagnostici,… La presenza di discontinuità costituisce un elemento determinante:  Del mancato rispetto della centralità del soggetto malato nell’organizzazione e nell’erogazione dell’assistenza  Del peggioramento della qualità assistenziale   Degli errori in medicina  Della disaffezione e dello sconforto professionale del personale sanitario  Della percezione negativa che il soggetto malato manifesta nei confronti dell’assistenza ospedaliera. </a:t>
            </a:r>
          </a:p>
          <a:p>
            <a:r>
              <a:rPr lang="it-IT" sz="1000" smtClean="0"/>
              <a:t>Spending Review (L. 7 agosto 2012 n. 135) </a:t>
            </a:r>
          </a:p>
          <a:p>
            <a:r>
              <a:rPr lang="it-IT" sz="1000" smtClean="0"/>
              <a:t>Spending Review (L. 7 agosto 2012 n. 135) e  Bozza al 20 dicembre 2012 Decreto”Definizione degli standard qualitativi, strutturali, tecnologici e quantitativi relativi all’assistenza ospedaliera… “ </a:t>
            </a:r>
          </a:p>
          <a:p>
            <a:r>
              <a:rPr lang="it-IT" sz="1000" smtClean="0"/>
              <a:t>  posti letto ospedalieri accreditati non superiore al 3,7/1000 abitanti     comprensivi di 0,7 pl/1000 ab. Per la riabilitazione e la LPA,     Standard da garantire nel triennio 2013-2015  </a:t>
            </a:r>
          </a:p>
          <a:p>
            <a:r>
              <a:rPr lang="it-IT" sz="1000" smtClean="0"/>
              <a:t>  riclassifica le strutture ospedaliere su tre livelli di complessità     crescente   </a:t>
            </a:r>
          </a:p>
          <a:p>
            <a:r>
              <a:rPr lang="it-IT" sz="1000" smtClean="0"/>
              <a:t>  …rapporto tra volumi di attività, esiti delle cure e numerosità  delle      strutture, ….. assicurare modalità di integrazione tra le varie       discipline secondo il modello dipartimentale e quello di intensità       di cura al fine di  assicurare  la maggior flessibilità organizzativa       nella gestione dei posti letto rispetto alla domanda appropriata       di ricovero ….  ………………… </a:t>
            </a:r>
          </a:p>
          <a:p>
            <a:endParaRPr lang="it-IT" sz="10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774D1BE-5299-4540-B6A4-ECEBD1DDE59A}" type="slidenum">
              <a:rPr lang="it-IT" sz="1200"/>
              <a:pPr algn="r"/>
              <a:t>76</a:t>
            </a:fld>
            <a:endParaRPr lang="it-IT" sz="120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xfrm>
            <a:off x="914400" y="4343400"/>
            <a:ext cx="5029200" cy="4114800"/>
          </a:xfrm>
          <a:noFill/>
          <a:ln/>
        </p:spPr>
        <p:txBody>
          <a:bodyPr/>
          <a:lstStyle/>
          <a:p>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egnaposto immagine diapositiva 1"/>
          <p:cNvSpPr>
            <a:spLocks noGrp="1" noRot="1" noChangeAspect="1" noTextEdit="1"/>
          </p:cNvSpPr>
          <p:nvPr>
            <p:ph type="sldImg"/>
          </p:nvPr>
        </p:nvSpPr>
        <p:spPr>
          <a:ln/>
        </p:spPr>
      </p:sp>
      <p:sp>
        <p:nvSpPr>
          <p:cNvPr id="129026" name="Segnaposto note 2"/>
          <p:cNvSpPr>
            <a:spLocks noGrp="1"/>
          </p:cNvSpPr>
          <p:nvPr>
            <p:ph type="body" idx="1"/>
          </p:nvPr>
        </p:nvSpPr>
        <p:spPr>
          <a:noFill/>
          <a:ln/>
        </p:spPr>
        <p:txBody>
          <a:bodyPr/>
          <a:lstStyle/>
          <a:p>
            <a:pPr>
              <a:spcBef>
                <a:spcPct val="0"/>
              </a:spcBef>
            </a:pPr>
            <a:r>
              <a:rPr lang="it-IT" smtClean="0"/>
              <a:t>Al centro dell’organizzazione sanitaria ci sono i professionisti e i loro pazienti. Se i professionisti stanno bene, stanno bene anche i pazienti. </a:t>
            </a:r>
          </a:p>
          <a:p>
            <a:pPr>
              <a:spcBef>
                <a:spcPct val="0"/>
              </a:spcBef>
            </a:pPr>
            <a:r>
              <a:rPr lang="it-IT" smtClean="0"/>
              <a:t>I dirigenti spesso diventano la controparte dei professionisti, perché? </a:t>
            </a:r>
          </a:p>
          <a:p>
            <a:pPr>
              <a:spcBef>
                <a:spcPct val="0"/>
              </a:spcBef>
            </a:pPr>
            <a:r>
              <a:rPr lang="it-IT" smtClean="0"/>
              <a:t>Perché c’è uno scostamento tra i dirigenti professionali e i professionisti? Non ascoltano sufficientemente il basso?</a:t>
            </a:r>
          </a:p>
          <a:p>
            <a:pPr>
              <a:spcBef>
                <a:spcPct val="0"/>
              </a:spcBef>
            </a:pPr>
            <a:r>
              <a:rPr lang="it-IT" smtClean="0"/>
              <a:t>Non esiste un modello unico di dirigente, il dirigente ha una visione di sistema, il professionista ha la visione della specificità</a:t>
            </a:r>
          </a:p>
          <a:p>
            <a:pPr>
              <a:spcBef>
                <a:spcPct val="0"/>
              </a:spcBef>
            </a:pPr>
            <a:r>
              <a:rPr lang="it-IT" smtClean="0"/>
              <a:t>Cos’è un bisogno di assistenza fisioterapica?</a:t>
            </a:r>
          </a:p>
        </p:txBody>
      </p:sp>
      <p:sp>
        <p:nvSpPr>
          <p:cNvPr id="129027"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3F84DB3-0C21-4872-9D36-6BFBB5675E82}" type="slidenum">
              <a:rPr lang="it-IT" sz="1200">
                <a:latin typeface="Calibri" pitchFamily="34" charset="0"/>
              </a:rPr>
              <a:pPr algn="r"/>
              <a:t>90</a:t>
            </a:fld>
            <a:endParaRPr lang="it-IT"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pPr>
              <a:lnSpc>
                <a:spcPct val="90000"/>
              </a:lnSpc>
            </a:pPr>
            <a:r>
              <a:rPr lang="it-IT" sz="1000" smtClean="0"/>
              <a:t>Dopo la revisione dell’articolo 117 della Costituzione (riforma del titolo V) la competenza in materia sanitaria è passata alle Regioni (sono le regioni che normano in materia sanitaria). Per questo si dice che abbiamo 21 SSN e per questo la Conferenza Stato Regione è lo strumento che regola i rapporti tra lo Stato e le Regioni. Dalla Conferenza escono linee strategiche a cui poi le Regioni devono attenersi. Quindi sono documenti, non leggi dello Stato. C’è stata un’evoluzione delle competenze. Si deve differenziare anche a livello economico. Anche se ultimamente si dice sempre che i cambiamenti devono essere isorisorse.</a:t>
            </a:r>
          </a:p>
          <a:p>
            <a:pPr>
              <a:lnSpc>
                <a:spcPct val="90000"/>
              </a:lnSpc>
            </a:pPr>
            <a:endParaRPr lang="it-IT" sz="1000" smtClean="0"/>
          </a:p>
          <a:p>
            <a:pPr>
              <a:lnSpc>
                <a:spcPct val="90000"/>
              </a:lnSpc>
            </a:pPr>
            <a:r>
              <a:rPr lang="it-IT" sz="1000" smtClean="0"/>
              <a:t>Il cambiamento delle demografie professionali porta a vedere l’ambito delle cure primarie il terreno più consono alle professioni sanitarie mentre l’ambito ospedaliero è più terreno medico. Si sta sviluppando sempre di più il sistema sociosanitario, L’integrazione tra il sanitario e il sociale. La componente medica qui non è più così necessaria come in ambito ospedaliero. Vedi la nascita di nuovi modelli organizzativi come il case manager.</a:t>
            </a:r>
          </a:p>
          <a:p>
            <a:pPr>
              <a:lnSpc>
                <a:spcPct val="90000"/>
              </a:lnSpc>
            </a:pPr>
            <a:r>
              <a:rPr lang="it-IT" sz="1000" smtClean="0"/>
              <a:t>Cambiamento del ruolo degli ospedali. L’ospedale è luogo di cura per le acuzie non per ricoveri sociali come a volte succedeva in passato (durante il periodo estivo gli ospedali e in particolare i reparti di medicina diventavano luogo di soggiorno di anziani)</a:t>
            </a:r>
          </a:p>
          <a:p>
            <a:pPr>
              <a:lnSpc>
                <a:spcPct val="90000"/>
              </a:lnSpc>
            </a:pPr>
            <a:r>
              <a:rPr lang="it-IT" sz="1000" smtClean="0"/>
              <a:t>Gli ospedali hanno sempre avuto ni vecchi modelli organizzativi molte specialità (A ogni specialità universitaria corrispondevano le unitè operative , come neurologia, neurochirurgia, nefrologia, ortopedia, urologia, ecc) e i pazienti venivano curati in base a quella specifica patologia. Ora invece si parla di ospedali per intensità di cura, non di ospedali ad alta specialità-</a:t>
            </a:r>
          </a:p>
          <a:p>
            <a:pPr>
              <a:lnSpc>
                <a:spcPct val="90000"/>
              </a:lnSpc>
            </a:pPr>
            <a:r>
              <a:rPr lang="it-IT" sz="1000" smtClean="0"/>
              <a:t>Le patologie croniche portano ad avere necessità di 4-5 specialisti che prendono in carico il paziente.</a:t>
            </a:r>
          </a:p>
          <a:p>
            <a:pPr>
              <a:lnSpc>
                <a:spcPct val="90000"/>
              </a:lnSpc>
            </a:pPr>
            <a:r>
              <a:rPr lang="it-IT" sz="1000" smtClean="0"/>
              <a:t>La Legge Balduzzi ha stabilito che gli ospedali devono essere di diversi livelli, si ad alta specialità ma anche di comunità (120 posti letto), e la chirurgia non si fa ovunque, soprattutto la chirurgia che ha bisogno di alta tecnologia (costosa sia l’apparecchiatura  che la formazione del personale addetto) .  Si deve considerare che più si ha casistica più si ha expertise. Difficoltà nel creare la continuità ospedale-territorio. C’è  bisogno di un cambiamento anche nella normativa. Ma anche un cambio di cultura.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pPr>
              <a:lnSpc>
                <a:spcPct val="90000"/>
              </a:lnSpc>
            </a:pPr>
            <a:r>
              <a:rPr lang="it-IT" sz="1000" smtClean="0"/>
              <a:t>Dopo la revisione dell’articolo 117 della Costituzione (riforma del titolo V) la competenza in materia sanitaria è passata alle Regioni (sono le regioni che normano in materia sanitaria). Per questo si dice che abbiamo 21 SSN e per questo la Conferenza Stato Regione è lo strumento che regola i rapporti tra lo Stato e le Regioni. Dalla Conferenza escono linee strategiche a cui poi le Regioni devono attenersi. Quindi sono documenti, non leggi dello Stato. C’è stata un’evoluzione delle competenze. Si deve differenziare anche a livello economico. Anche se ultimamente si dice sempre che i cambiamenti devono essere isorisorse.</a:t>
            </a:r>
          </a:p>
          <a:p>
            <a:pPr>
              <a:lnSpc>
                <a:spcPct val="90000"/>
              </a:lnSpc>
            </a:pPr>
            <a:endParaRPr lang="it-IT" sz="1000" smtClean="0"/>
          </a:p>
          <a:p>
            <a:pPr>
              <a:lnSpc>
                <a:spcPct val="90000"/>
              </a:lnSpc>
            </a:pPr>
            <a:r>
              <a:rPr lang="it-IT" sz="1000" smtClean="0"/>
              <a:t>Il cambiamento delle demografie professionali porta a vedere l’ambito delle cure primarie il terreno più consono alle professioni sanitarie mentre l’ambito ospedaliero è più terreno medico. Si sta sviluppando sempre di più il sistema sociosanitario, L’integrazione tra il sanitario e il sociale. La componente medica qui non è più così necessaria come in ambito ospedaliero. Vedi la nascita di nuovi modelli organizzativi come il case manager.</a:t>
            </a:r>
          </a:p>
          <a:p>
            <a:pPr>
              <a:lnSpc>
                <a:spcPct val="90000"/>
              </a:lnSpc>
            </a:pPr>
            <a:r>
              <a:rPr lang="it-IT" sz="1000" smtClean="0"/>
              <a:t>Cambiamento del ruolo degli ospedali. L’ospedale è luogo di cura per le acuzie non per ricoveri sociali come a volte succedeva in passato (durante il periodo estivo gli ospedali e in particolare i reparti di medicina diventavano luogo di soggiorno di anziani)</a:t>
            </a:r>
          </a:p>
          <a:p>
            <a:pPr>
              <a:lnSpc>
                <a:spcPct val="90000"/>
              </a:lnSpc>
            </a:pPr>
            <a:r>
              <a:rPr lang="it-IT" sz="1000" smtClean="0"/>
              <a:t>Gli ospedali hanno sempre avuto ni vecchi modelli organizzativi molte specialità (A ogni specialità universitaria corrispondevano le unitè operative , come neurologia, neurochirurgia, nefrologia, ortopedia, urologia, ecc) e i pazienti venivano curati in base a quella specifica patologia. Ora invece si parla di ospedali per intensità di cura, non di ospedali ad alta specialità-</a:t>
            </a:r>
          </a:p>
          <a:p>
            <a:pPr>
              <a:lnSpc>
                <a:spcPct val="90000"/>
              </a:lnSpc>
            </a:pPr>
            <a:r>
              <a:rPr lang="it-IT" sz="1000" smtClean="0"/>
              <a:t>Le patologie croniche portano ad avere necessità di 4-5 specialisti che prendono in carico il paziente.</a:t>
            </a:r>
          </a:p>
          <a:p>
            <a:pPr>
              <a:lnSpc>
                <a:spcPct val="90000"/>
              </a:lnSpc>
            </a:pPr>
            <a:r>
              <a:rPr lang="it-IT" sz="1000" smtClean="0"/>
              <a:t>La Legge Balduzzi ha stabilito che gli ospedali devono essere di diversi livelli, si ad alta specialità ma anche di comunità (120 posti letto), e la chirurgia non si fa ovunque, soprattutto la chirurgia che ha bisogno di alta tecnologia (costosa sia l’apparecchiatura  che la formazione del personale addetto) .  Si deve considerare che più si ha casistica più si ha expertise. Difficoltà nel creare la continuità ospedale-territorio. C’è  bisogno di un cambiamento anche nella normativa. Ma anche un cambio di cultura.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p:spPr>
        <p:txBody>
          <a:bodyPr/>
          <a:lstStyle/>
          <a:p>
            <a:pPr>
              <a:lnSpc>
                <a:spcPct val="90000"/>
              </a:lnSpc>
            </a:pPr>
            <a:r>
              <a:rPr lang="it-IT" sz="1000" b="1" smtClean="0"/>
              <a:t>Cos’è il SEE and TREAT?</a:t>
            </a:r>
            <a:endParaRPr lang="it-IT" sz="1000" smtClean="0"/>
          </a:p>
          <a:p>
            <a:pPr>
              <a:lnSpc>
                <a:spcPct val="90000"/>
              </a:lnSpc>
            </a:pPr>
            <a:r>
              <a:rPr lang="it-IT" sz="1000" smtClean="0"/>
              <a:t>Si tratta di un protocollo che deriva da un modello organizzativo inglese “Vedi e Cura”  dove gli stessi infermieri accuratamente formati e in base alle loro competenze scientifiche sono in grado di gestire e dare una risposta a delle problematiche cliniche di natura minore e che quindi non richiedono accertamenti diagnostici e strumentali. Presente sin dal 1980 diventa visibile nel dipartimento di emergenza dell’ospedale di Kettering, quando con le sale visita piene di pazienti in attesa di posto letto, il personale medico e infermieristico più esperto libero prende in cari- co gli utenti con problemi minori, che possono essere visitati e dimessi. Gli studi nei paesi in cui questo modello organizzativo è stato già introdotto da tempo hanno avuto i seguenti risultati:</a:t>
            </a:r>
          </a:p>
          <a:p>
            <a:pPr>
              <a:lnSpc>
                <a:spcPct val="90000"/>
              </a:lnSpc>
            </a:pPr>
            <a:r>
              <a:rPr lang="it-IT" sz="1000" smtClean="0"/>
              <a:t>riduzione dei tempi d’attesa medi da 56′ a 30′ (Roger </a:t>
            </a:r>
            <a:r>
              <a:rPr lang="it-IT" sz="1000" b="1" i="1" smtClean="0"/>
              <a:t>et al.</a:t>
            </a:r>
            <a:r>
              <a:rPr lang="it-IT" sz="1000" smtClean="0"/>
              <a:t>, 2004); gli stessi risultati sono emersi dagli studi di Sanchez </a:t>
            </a:r>
            <a:r>
              <a:rPr lang="it-IT" sz="1000" b="1" i="1" smtClean="0"/>
              <a:t>et al.</a:t>
            </a:r>
            <a:r>
              <a:rPr lang="it-IT" sz="1000" smtClean="0"/>
              <a:t> (2006) e Coombs </a:t>
            </a:r>
            <a:r>
              <a:rPr lang="it-IT" sz="1000" b="1" i="1" smtClean="0"/>
              <a:t>et al.</a:t>
            </a:r>
            <a:r>
              <a:rPr lang="it-IT" sz="1000" smtClean="0"/>
              <a:t>(2007)</a:t>
            </a:r>
          </a:p>
          <a:p>
            <a:pPr>
              <a:lnSpc>
                <a:spcPct val="90000"/>
              </a:lnSpc>
            </a:pPr>
            <a:r>
              <a:rPr lang="it-IT" sz="1000" smtClean="0"/>
              <a:t>diminuzione dei reingressi non programmati, diminuzione dell’allontanamento prima della visita, diminuzione del tempo medio nel DEA (Nash </a:t>
            </a:r>
            <a:r>
              <a:rPr lang="it-IT" sz="1000" b="1" i="1" smtClean="0"/>
              <a:t>et al.,</a:t>
            </a:r>
            <a:r>
              <a:rPr lang="it-IT" sz="1000" smtClean="0"/>
              <a:t>2007);</a:t>
            </a:r>
          </a:p>
          <a:p>
            <a:pPr>
              <a:lnSpc>
                <a:spcPct val="90000"/>
              </a:lnSpc>
            </a:pPr>
            <a:r>
              <a:rPr lang="it-IT" sz="1000" smtClean="0"/>
              <a:t>Byrne </a:t>
            </a:r>
            <a:r>
              <a:rPr lang="it-IT" sz="1000" b="1" i="1" smtClean="0"/>
              <a:t>et al.</a:t>
            </a:r>
            <a:r>
              <a:rPr lang="it-IT" sz="1000" smtClean="0"/>
              <a:t> (2000) invece hanno comparato un DEA tradizionale ad un MATS (Minor Accidents Treatment Service) gestito da un NP (Nurse Practitioner, un infermiere specializzato con competenze avanzate in grado di effettuare autonomamente diagnosi, prescrizione di farmaci ed esami, presente fin dagli anni ’80 negli USA); i tempi di degenza in un DEA tradizionale gestito dal medico sono stati superiori di 33′ rispetto a quelli gestiti dal NP.</a:t>
            </a:r>
          </a:p>
          <a:p>
            <a:pPr>
              <a:lnSpc>
                <a:spcPct val="90000"/>
              </a:lnSpc>
            </a:pPr>
            <a:r>
              <a:rPr lang="it-IT" sz="1000" smtClean="0"/>
              <a:t>L’infermiere di “See and Treat” si configura come un infermiere esperto, adeguatamente formato, che opera nel rispetto di protocolli clinico-assistenziali condivisi tra medici ed infermieri. Nell’ambito di un TRIAGE GLOBALE l’infermiere di SEE and TREAT si colloca, insieme al percorso di attivazione FAST TRACK, come una delle possibili risorse attivabili dal triagista per risolvere la richiesta del paziente. Ovviamente anche questo processo si avvarrà di criteri inclusivi ed esclusivi onde poter facilmente monitorare e validare il processo e ove se ne ravveda la necessità ( riconoscimento di criterio di esclusione misconosciuto ) reinviare il paziente ad iter di visita classico</a:t>
            </a:r>
          </a:p>
          <a:p>
            <a:pPr>
              <a:lnSpc>
                <a:spcPct val="90000"/>
              </a:lnSpc>
            </a:pPr>
            <a:endParaRPr lang="it-IT" sz="10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
        <p:nvSpPr>
          <p:cNvPr id="76802"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lIns="45720" tIns="0" rIns="45720" bIns="0" rtlCol="0" anchor="b">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2209800" y="5056632"/>
            <a:ext cx="6477000" cy="1174088"/>
          </a:xfrm>
        </p:spPr>
        <p:txBody>
          <a:bodyPr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a:xfrm>
            <a:off x="457200" y="6300788"/>
            <a:ext cx="1984375" cy="273050"/>
          </a:xfrm>
        </p:spPr>
        <p:txBody>
          <a:bodyPr/>
          <a:lstStyle>
            <a:lvl1pPr marL="0" algn="l" defTabSz="914400" rtl="0" eaLnBrk="1" latinLnBrk="0" hangingPunct="1">
              <a:defRPr sz="1100" kern="1200">
                <a:solidFill>
                  <a:schemeClr val="tx1"/>
                </a:solidFill>
                <a:latin typeface="Rockwell" pitchFamily="18" charset="0"/>
                <a:ea typeface="+mn-ea"/>
                <a:cs typeface="+mn-cs"/>
              </a:defRPr>
            </a:lvl1pPr>
          </a:lstStyle>
          <a:p>
            <a:pPr>
              <a:defRPr/>
            </a:pPr>
            <a:fld id="{0F42590E-0750-4231-960A-B38225A24A4C}" type="datetimeFigureOut">
              <a:rPr lang="en-US"/>
              <a:pPr>
                <a:defRPr/>
              </a:pPr>
              <a:t>3/31/2016</a:t>
            </a:fld>
            <a:endParaRPr lang="en-US"/>
          </a:p>
        </p:txBody>
      </p:sp>
      <p:sp>
        <p:nvSpPr>
          <p:cNvPr id="5" name="Footer Placeholder 4"/>
          <p:cNvSpPr>
            <a:spLocks noGrp="1"/>
          </p:cNvSpPr>
          <p:nvPr>
            <p:ph type="ftr" sz="quarter" idx="11"/>
          </p:nvPr>
        </p:nvSpPr>
        <p:spPr>
          <a:xfrm>
            <a:off x="3959225" y="6300788"/>
            <a:ext cx="3813175" cy="273050"/>
          </a:xfrm>
        </p:spPr>
        <p:txBody>
          <a:bodyPr/>
          <a:lstStyle>
            <a:lvl1pPr marL="0" algn="l" defTabSz="914400" rtl="0" eaLnBrk="1" latinLnBrk="0" hangingPunct="1">
              <a:defRPr sz="1100" kern="1200">
                <a:solidFill>
                  <a:schemeClr val="tx1"/>
                </a:solidFill>
                <a:latin typeface="Rockwell" pitchFamily="18" charset="0"/>
                <a:ea typeface="+mn-ea"/>
                <a:cs typeface="+mn-cs"/>
              </a:defRPr>
            </a:lvl1pPr>
          </a:lstStyle>
          <a:p>
            <a:pPr>
              <a:defRPr/>
            </a:pPr>
            <a:endParaRPr lang="en-US"/>
          </a:p>
        </p:txBody>
      </p:sp>
      <p:sp>
        <p:nvSpPr>
          <p:cNvPr id="6" name="Slide Number Placeholder 5"/>
          <p:cNvSpPr>
            <a:spLocks noGrp="1"/>
          </p:cNvSpPr>
          <p:nvPr>
            <p:ph type="sldNum" sz="quarter" idx="12"/>
          </p:nvPr>
        </p:nvSpPr>
        <p:spPr>
          <a:xfrm>
            <a:off x="8275638" y="6300788"/>
            <a:ext cx="685800" cy="273050"/>
          </a:xfrm>
        </p:spPr>
        <p:txBody>
          <a:bodyPr/>
          <a:lstStyle>
            <a:lvl1pPr marL="0" algn="r" defTabSz="914400" rtl="0" eaLnBrk="1" latinLnBrk="0" hangingPunct="1">
              <a:defRPr sz="1100" kern="1200">
                <a:solidFill>
                  <a:schemeClr val="tx1"/>
                </a:solidFill>
                <a:latin typeface="Rockwell" pitchFamily="18" charset="0"/>
                <a:ea typeface="+mn-ea"/>
                <a:cs typeface="+mn-cs"/>
              </a:defRPr>
            </a:lvl1pPr>
          </a:lstStyle>
          <a:p>
            <a:pPr>
              <a:defRPr/>
            </a:pPr>
            <a:fld id="{BC92C217-572C-4F9C-A4FF-6883AD886D3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6" name="Date Placeholder 3"/>
          <p:cNvSpPr>
            <a:spLocks noGrp="1"/>
          </p:cNvSpPr>
          <p:nvPr>
            <p:ph type="dt" sz="half" idx="16"/>
          </p:nvPr>
        </p:nvSpPr>
        <p:spPr/>
        <p:txBody>
          <a:bodyPr/>
          <a:lstStyle>
            <a:lvl1pPr>
              <a:defRPr/>
            </a:lvl1pPr>
          </a:lstStyle>
          <a:p>
            <a:pPr>
              <a:defRPr/>
            </a:pPr>
            <a:fld id="{1CD16825-F2B4-4F8F-95B8-909560F56743}" type="datetimeFigureOut">
              <a:rPr lang="en-US"/>
              <a:pPr>
                <a:defRPr/>
              </a:pPr>
              <a:t>3/31/2016</a:t>
            </a:fld>
            <a:endParaRPr lang="en-US"/>
          </a:p>
        </p:txBody>
      </p:sp>
      <p:sp>
        <p:nvSpPr>
          <p:cNvPr id="7" name="Footer Placeholder 4"/>
          <p:cNvSpPr>
            <a:spLocks noGrp="1"/>
          </p:cNvSpPr>
          <p:nvPr>
            <p:ph type="ftr" sz="quarter" idx="17"/>
          </p:nvPr>
        </p:nvSpPr>
        <p:spPr/>
        <p:txBody>
          <a:bodyPr/>
          <a:lstStyle>
            <a:lvl1pPr>
              <a:defRPr/>
            </a:lvl1pPr>
          </a:lstStyle>
          <a:p>
            <a:pPr>
              <a:defRPr/>
            </a:pPr>
            <a:endParaRPr lang="en-US"/>
          </a:p>
        </p:txBody>
      </p:sp>
      <p:sp>
        <p:nvSpPr>
          <p:cNvPr id="8" name="Slide Number Placeholder 5"/>
          <p:cNvSpPr>
            <a:spLocks noGrp="1"/>
          </p:cNvSpPr>
          <p:nvPr>
            <p:ph type="sldNum" sz="quarter" idx="18"/>
          </p:nvPr>
        </p:nvSpPr>
        <p:spPr/>
        <p:txBody>
          <a:bodyPr/>
          <a:lstStyle>
            <a:lvl1pPr>
              <a:defRPr/>
            </a:lvl1pPr>
          </a:lstStyle>
          <a:p>
            <a:pPr>
              <a:defRPr/>
            </a:pPr>
            <a:fld id="{05838A30-346F-4AA3-A692-635C4A7FBB4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3"/>
          <p:cNvSpPr>
            <a:spLocks noGrp="1"/>
          </p:cNvSpPr>
          <p:nvPr>
            <p:ph type="dt" sz="half" idx="16"/>
          </p:nvPr>
        </p:nvSpPr>
        <p:spPr/>
        <p:txBody>
          <a:bodyPr/>
          <a:lstStyle>
            <a:lvl1pPr>
              <a:defRPr/>
            </a:lvl1pPr>
          </a:lstStyle>
          <a:p>
            <a:pPr>
              <a:defRPr/>
            </a:pPr>
            <a:fld id="{8ECADAC5-615D-45F2-94AB-6801DF7D9428}" type="datetimeFigureOut">
              <a:rPr lang="en-US"/>
              <a:pPr>
                <a:defRPr/>
              </a:pPr>
              <a:t>3/31/2016</a:t>
            </a:fld>
            <a:endParaRPr 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
        <p:nvSpPr>
          <p:cNvPr id="10" name="Slide Number Placeholder 5"/>
          <p:cNvSpPr>
            <a:spLocks noGrp="1"/>
          </p:cNvSpPr>
          <p:nvPr>
            <p:ph type="sldNum" sz="quarter" idx="18"/>
          </p:nvPr>
        </p:nvSpPr>
        <p:spPr/>
        <p:txBody>
          <a:bodyPr/>
          <a:lstStyle>
            <a:lvl1pPr>
              <a:defRPr/>
            </a:lvl1pPr>
          </a:lstStyle>
          <a:p>
            <a:pPr>
              <a:defRPr/>
            </a:pPr>
            <a:fld id="{04BDEEEE-08C6-4777-AFC7-FCB512E984B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3"/>
          <p:cNvSpPr>
            <a:spLocks noGrp="1"/>
          </p:cNvSpPr>
          <p:nvPr>
            <p:ph type="dt" sz="half" idx="10"/>
          </p:nvPr>
        </p:nvSpPr>
        <p:spPr/>
        <p:txBody>
          <a:bodyPr/>
          <a:lstStyle>
            <a:lvl1pPr>
              <a:defRPr/>
            </a:lvl1pPr>
          </a:lstStyle>
          <a:p>
            <a:pPr>
              <a:defRPr/>
            </a:pPr>
            <a:fld id="{71DC0BCC-658E-4312-9171-5097E2AD045B}" type="datetimeFigureOut">
              <a:rPr lang="en-US"/>
              <a:pPr>
                <a:defRPr/>
              </a:pPr>
              <a:t>3/31/2016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4EED28-5223-40A2-8925-4AD59F8EC8B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7483FA-25DF-440B-AB74-34686AC99DA5}" type="datetimeFigureOut">
              <a:rPr lang="en-US"/>
              <a:pPr>
                <a:defRPr/>
              </a:pPr>
              <a:t>3/31/2016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96365AA-E511-441C-9CB7-AFC18281335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it-IT" smtClean="0"/>
              <a:t>Fare clic per modificare stile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3"/>
          <p:cNvSpPr>
            <a:spLocks noGrp="1"/>
          </p:cNvSpPr>
          <p:nvPr>
            <p:ph type="dt" sz="half" idx="10"/>
          </p:nvPr>
        </p:nvSpPr>
        <p:spPr/>
        <p:txBody>
          <a:bodyPr/>
          <a:lstStyle>
            <a:lvl1pPr>
              <a:defRPr/>
            </a:lvl1pPr>
          </a:lstStyle>
          <a:p>
            <a:pPr>
              <a:defRPr/>
            </a:pPr>
            <a:fld id="{4BC8D7AB-378F-49C5-8394-93AAF6F3B13A}" type="datetimeFigureOut">
              <a:rPr lang="en-US"/>
              <a:pPr>
                <a:defRPr/>
              </a:pPr>
              <a:t>3/31/2016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66E346-279A-448F-840F-96B6702A404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grpSp>
        <p:nvGrpSpPr>
          <p:cNvPr id="5" name="Group 7"/>
          <p:cNvGrpSpPr>
            <a:grpSpLocks/>
          </p:cNvGrpSpPr>
          <p:nvPr/>
        </p:nvGrpSpPr>
        <p:grpSpPr bwMode="auto">
          <a:xfrm rot="-178369">
            <a:off x="628650" y="506413"/>
            <a:ext cx="3851275" cy="5514975"/>
            <a:chOff x="1524000" y="381000"/>
            <a:chExt cx="3657600" cy="4737978"/>
          </a:xfrm>
        </p:grpSpPr>
        <p:sp>
          <p:nvSpPr>
            <p:cNvPr id="6" name="Rectangle 9"/>
            <p:cNvSpPr/>
            <p:nvPr userDrawn="1"/>
          </p:nvSpPr>
          <p:spPr>
            <a:xfrm>
              <a:off x="1492753" y="353575"/>
              <a:ext cx="3657600" cy="472434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it-IT" smtClean="0"/>
              <a:t>Fare clic per modificare stile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rtlCol="0">
            <a:normAutofit/>
          </a:bodyPr>
          <a:lstStyle>
            <a:lvl1pPr>
              <a:buNone/>
              <a:defRPr/>
            </a:lvl1pPr>
          </a:lstStyle>
          <a:p>
            <a:pPr lvl="0"/>
            <a:r>
              <a:rPr lang="it-IT" noProof="0" smtClean="0"/>
              <a:t>Trascinare l'immagine su un segnaposto o fare clic sull'icona per aggiungerla</a:t>
            </a:r>
            <a:endParaRPr noProof="0"/>
          </a:p>
        </p:txBody>
      </p:sp>
      <p:sp>
        <p:nvSpPr>
          <p:cNvPr id="8" name="Date Placeholder 4"/>
          <p:cNvSpPr>
            <a:spLocks noGrp="1"/>
          </p:cNvSpPr>
          <p:nvPr>
            <p:ph type="dt" sz="half" idx="15"/>
          </p:nvPr>
        </p:nvSpPr>
        <p:spPr/>
        <p:txBody>
          <a:bodyPr/>
          <a:lstStyle>
            <a:lvl1pPr>
              <a:defRPr/>
            </a:lvl1pPr>
          </a:lstStyle>
          <a:p>
            <a:pPr>
              <a:defRPr/>
            </a:pPr>
            <a:fld id="{0E91CD56-A94E-4EFC-A057-CA5B1E080EB8}" type="datetimeFigureOut">
              <a:rPr lang="en-US"/>
              <a:pPr>
                <a:defRPr/>
              </a:pPr>
              <a:t>3/31/2016</a:t>
            </a:fld>
            <a:endParaRPr lang="en-US"/>
          </a:p>
        </p:txBody>
      </p:sp>
      <p:sp>
        <p:nvSpPr>
          <p:cNvPr id="9" name="Footer Placeholder 5"/>
          <p:cNvSpPr>
            <a:spLocks noGrp="1"/>
          </p:cNvSpPr>
          <p:nvPr>
            <p:ph type="ftr" sz="quarter" idx="16"/>
          </p:nvPr>
        </p:nvSpPr>
        <p:spPr/>
        <p:txBody>
          <a:bodyPr/>
          <a:lstStyle>
            <a:lvl1pPr>
              <a:defRPr/>
            </a:lvl1pPr>
          </a:lstStyle>
          <a:p>
            <a:pPr>
              <a:defRPr/>
            </a:pPr>
            <a:endParaRPr lang="en-US"/>
          </a:p>
        </p:txBody>
      </p:sp>
      <p:sp>
        <p:nvSpPr>
          <p:cNvPr id="10" name="Slide Number Placeholder 6"/>
          <p:cNvSpPr>
            <a:spLocks noGrp="1"/>
          </p:cNvSpPr>
          <p:nvPr>
            <p:ph type="sldNum" sz="quarter" idx="17"/>
          </p:nvPr>
        </p:nvSpPr>
        <p:spPr/>
        <p:txBody>
          <a:bodyPr/>
          <a:lstStyle>
            <a:lvl1pPr>
              <a:defRPr/>
            </a:lvl1pPr>
          </a:lstStyle>
          <a:p>
            <a:pPr>
              <a:defRPr/>
            </a:pPr>
            <a:fld id="{2EB4BBEC-8A35-4390-B70C-58A2BB0B78C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magini con didascalia">
    <p:spTree>
      <p:nvGrpSpPr>
        <p:cNvPr id="1" name=""/>
        <p:cNvGrpSpPr/>
        <p:nvPr/>
      </p:nvGrpSpPr>
      <p:grpSpPr>
        <a:xfrm>
          <a:off x="0" y="0"/>
          <a:ext cx="0" cy="0"/>
          <a:chOff x="0" y="0"/>
          <a:chExt cx="0" cy="0"/>
        </a:xfrm>
      </p:grpSpPr>
      <p:grpSp>
        <p:nvGrpSpPr>
          <p:cNvPr id="6" name="Group 13"/>
          <p:cNvGrpSpPr>
            <a:grpSpLocks/>
          </p:cNvGrpSpPr>
          <p:nvPr/>
        </p:nvGrpSpPr>
        <p:grpSpPr bwMode="auto">
          <a:xfrm rot="-385649">
            <a:off x="312738" y="3521075"/>
            <a:ext cx="4089400" cy="3025775"/>
            <a:chOff x="1524000" y="381000"/>
            <a:chExt cx="3657600" cy="4737978"/>
          </a:xfrm>
        </p:grpSpPr>
        <p:sp>
          <p:nvSpPr>
            <p:cNvPr id="7" name="Rectangle 14"/>
            <p:cNvSpPr/>
            <p:nvPr userDrawn="1"/>
          </p:nvSpPr>
          <p:spPr>
            <a:xfrm>
              <a:off x="1496218" y="330453"/>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9" name="Group 9"/>
          <p:cNvGrpSpPr>
            <a:grpSpLocks/>
          </p:cNvGrpSpPr>
          <p:nvPr/>
        </p:nvGrpSpPr>
        <p:grpSpPr bwMode="auto">
          <a:xfrm rot="232774">
            <a:off x="169863" y="241300"/>
            <a:ext cx="4087812" cy="3025775"/>
            <a:chOff x="1524000" y="381000"/>
            <a:chExt cx="3657600" cy="4737978"/>
          </a:xfrm>
        </p:grpSpPr>
        <p:sp>
          <p:nvSpPr>
            <p:cNvPr id="10" name="Rectangle 10"/>
            <p:cNvSpPr/>
            <p:nvPr userDrawn="1"/>
          </p:nvSpPr>
          <p:spPr>
            <a:xfrm>
              <a:off x="1523760" y="381014"/>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rtlCol="0">
            <a:normAutofit/>
          </a:bodyPr>
          <a:lstStyle>
            <a:lvl1pPr>
              <a:buNone/>
              <a:defRPr/>
            </a:lvl1pPr>
          </a:lstStyle>
          <a:p>
            <a:pPr lvl="0"/>
            <a:r>
              <a:rPr lang="it-IT" noProof="0" smtClean="0"/>
              <a:t>Trascinare l'immagine su un segnaposto o fare clic sull'icona per aggiungerla</a:t>
            </a:r>
            <a:endParaRPr noProof="0"/>
          </a:p>
        </p:txBody>
      </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rtlCol="0">
            <a:normAutofit/>
          </a:bodyPr>
          <a:lstStyle>
            <a:lvl1pPr>
              <a:buNone/>
              <a:defRPr/>
            </a:lvl1pPr>
          </a:lstStyle>
          <a:p>
            <a:pPr lvl="0"/>
            <a:r>
              <a:rPr lang="it-IT" noProof="0" smtClean="0"/>
              <a:t>Trascinare l'immagine su un segnaposto o fare clic sull'icona per aggiungerla</a:t>
            </a:r>
            <a:endParaRPr noProof="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it-IT" smtClean="0"/>
              <a:t>Fare clic per modificare stile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12" name="Date Placeholder 4"/>
          <p:cNvSpPr>
            <a:spLocks noGrp="1"/>
          </p:cNvSpPr>
          <p:nvPr>
            <p:ph type="dt" sz="half" idx="17"/>
          </p:nvPr>
        </p:nvSpPr>
        <p:spPr/>
        <p:txBody>
          <a:bodyPr/>
          <a:lstStyle>
            <a:lvl1pPr>
              <a:defRPr/>
            </a:lvl1pPr>
          </a:lstStyle>
          <a:p>
            <a:pPr>
              <a:defRPr/>
            </a:pPr>
            <a:fld id="{CE3A91A0-34B8-4702-B2CB-1BFC20C017A3}" type="datetimeFigureOut">
              <a:rPr lang="en-US"/>
              <a:pPr>
                <a:defRPr/>
              </a:pPr>
              <a:t>3/31/2016</a:t>
            </a:fld>
            <a:endParaRPr lang="en-US"/>
          </a:p>
        </p:txBody>
      </p:sp>
      <p:sp>
        <p:nvSpPr>
          <p:cNvPr id="14" name="Footer Placeholder 5"/>
          <p:cNvSpPr>
            <a:spLocks noGrp="1"/>
          </p:cNvSpPr>
          <p:nvPr>
            <p:ph type="ftr" sz="quarter" idx="18"/>
          </p:nvPr>
        </p:nvSpPr>
        <p:spPr/>
        <p:txBody>
          <a:bodyPr/>
          <a:lstStyle>
            <a:lvl1pPr>
              <a:defRPr/>
            </a:lvl1pPr>
          </a:lstStyle>
          <a:p>
            <a:pPr>
              <a:defRPr/>
            </a:pPr>
            <a:endParaRPr lang="en-US"/>
          </a:p>
        </p:txBody>
      </p:sp>
      <p:sp>
        <p:nvSpPr>
          <p:cNvPr id="15" name="Slide Number Placeholder 6"/>
          <p:cNvSpPr>
            <a:spLocks noGrp="1"/>
          </p:cNvSpPr>
          <p:nvPr>
            <p:ph type="sldNum" sz="quarter" idx="19"/>
          </p:nvPr>
        </p:nvSpPr>
        <p:spPr/>
        <p:txBody>
          <a:bodyPr/>
          <a:lstStyle>
            <a:lvl1pPr>
              <a:defRPr/>
            </a:lvl1pPr>
          </a:lstStyle>
          <a:p>
            <a:pPr>
              <a:defRPr/>
            </a:pPr>
            <a:fld id="{84369620-ADDD-464E-8EA7-40F39831CBC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magine sopra didascalia">
    <p:spTree>
      <p:nvGrpSpPr>
        <p:cNvPr id="1" name=""/>
        <p:cNvGrpSpPr/>
        <p:nvPr/>
      </p:nvGrpSpPr>
      <p:grpSpPr>
        <a:xfrm>
          <a:off x="0" y="0"/>
          <a:ext cx="0" cy="0"/>
          <a:chOff x="0" y="0"/>
          <a:chExt cx="0" cy="0"/>
        </a:xfrm>
      </p:grpSpPr>
      <p:grpSp>
        <p:nvGrpSpPr>
          <p:cNvPr id="5" name="Group 8"/>
          <p:cNvGrpSpPr>
            <a:grpSpLocks/>
          </p:cNvGrpSpPr>
          <p:nvPr/>
        </p:nvGrpSpPr>
        <p:grpSpPr bwMode="auto">
          <a:xfrm rot="232774">
            <a:off x="2058988" y="379413"/>
            <a:ext cx="5032375" cy="3443287"/>
            <a:chOff x="1524000" y="381000"/>
            <a:chExt cx="3657600" cy="4737978"/>
          </a:xfrm>
        </p:grpSpPr>
        <p:sp>
          <p:nvSpPr>
            <p:cNvPr id="6" name="Rectangle 9"/>
            <p:cNvSpPr/>
            <p:nvPr userDrawn="1"/>
          </p:nvSpPr>
          <p:spPr>
            <a:xfrm>
              <a:off x="1523766" y="381015"/>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it-IT" smtClean="0"/>
              <a:t>Fare clic per modificare stile</a:t>
            </a:r>
            <a:endParaRPr/>
          </a:p>
        </p:txBody>
      </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rtlCol="0">
            <a:normAutofit/>
          </a:bodyPr>
          <a:lstStyle>
            <a:lvl1pPr>
              <a:buNone/>
              <a:defRPr/>
            </a:lvl1pPr>
          </a:lstStyle>
          <a:p>
            <a:pPr lvl="0"/>
            <a:r>
              <a:rPr lang="it-IT" noProof="0" smtClean="0"/>
              <a:t>Trascinare l'immagine su un segnaposto o fare clic sull'icona per aggiungerla</a:t>
            </a:r>
            <a:endParaRPr noProof="0"/>
          </a:p>
        </p:txBody>
      </p:sp>
      <p:sp>
        <p:nvSpPr>
          <p:cNvPr id="8" name="Date Placeholder 4"/>
          <p:cNvSpPr>
            <a:spLocks noGrp="1"/>
          </p:cNvSpPr>
          <p:nvPr>
            <p:ph type="dt" sz="half" idx="16"/>
          </p:nvPr>
        </p:nvSpPr>
        <p:spPr/>
        <p:txBody>
          <a:bodyPr/>
          <a:lstStyle>
            <a:lvl1pPr>
              <a:defRPr/>
            </a:lvl1pPr>
          </a:lstStyle>
          <a:p>
            <a:pPr>
              <a:defRPr/>
            </a:pPr>
            <a:fld id="{F682FF67-800B-4EFC-BCDA-1BB20E57378D}" type="datetimeFigureOut">
              <a:rPr lang="en-US"/>
              <a:pPr>
                <a:defRPr/>
              </a:pPr>
              <a:t>3/31/2016</a:t>
            </a:fld>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F50E27D7-88F3-4E44-A515-0D948E6385A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Immagini sopra didascalia">
    <p:spTree>
      <p:nvGrpSpPr>
        <p:cNvPr id="1" name=""/>
        <p:cNvGrpSpPr/>
        <p:nvPr/>
      </p:nvGrpSpPr>
      <p:grpSpPr>
        <a:xfrm>
          <a:off x="0" y="0"/>
          <a:ext cx="0" cy="0"/>
          <a:chOff x="0" y="0"/>
          <a:chExt cx="0" cy="0"/>
        </a:xfrm>
      </p:grpSpPr>
      <p:grpSp>
        <p:nvGrpSpPr>
          <p:cNvPr id="6" name="Group 13"/>
          <p:cNvGrpSpPr>
            <a:grpSpLocks/>
          </p:cNvGrpSpPr>
          <p:nvPr/>
        </p:nvGrpSpPr>
        <p:grpSpPr bwMode="auto">
          <a:xfrm rot="-180000">
            <a:off x="114300" y="115888"/>
            <a:ext cx="3968750" cy="3705225"/>
            <a:chOff x="1524000" y="381000"/>
            <a:chExt cx="3657600" cy="4737978"/>
          </a:xfrm>
        </p:grpSpPr>
        <p:sp>
          <p:nvSpPr>
            <p:cNvPr id="7" name="Rectangle 14"/>
            <p:cNvSpPr/>
            <p:nvPr userDrawn="1"/>
          </p:nvSpPr>
          <p:spPr>
            <a:xfrm>
              <a:off x="1495118" y="338235"/>
              <a:ext cx="3657600" cy="472376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9" name="Group 9"/>
          <p:cNvGrpSpPr>
            <a:grpSpLocks/>
          </p:cNvGrpSpPr>
          <p:nvPr/>
        </p:nvGrpSpPr>
        <p:grpSpPr bwMode="auto">
          <a:xfrm rot="360000">
            <a:off x="4165600" y="323850"/>
            <a:ext cx="4792663" cy="3443288"/>
            <a:chOff x="1524000" y="381000"/>
            <a:chExt cx="3657600" cy="4737978"/>
          </a:xfrm>
        </p:grpSpPr>
        <p:sp>
          <p:nvSpPr>
            <p:cNvPr id="10" name="Rectangle 10"/>
            <p:cNvSpPr/>
            <p:nvPr userDrawn="1"/>
          </p:nvSpPr>
          <p:spPr>
            <a:xfrm>
              <a:off x="1523620" y="381036"/>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it-IT" smtClean="0"/>
              <a:t>Fare clic per modificare stile</a:t>
            </a:r>
            <a:endParaRPr/>
          </a:p>
        </p:txBody>
      </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rtlCol="0">
            <a:normAutofit/>
          </a:bodyPr>
          <a:lstStyle>
            <a:lvl1pPr>
              <a:buNone/>
              <a:defRPr/>
            </a:lvl1pPr>
          </a:lstStyle>
          <a:p>
            <a:pPr lvl="0"/>
            <a:r>
              <a:rPr lang="it-IT" noProof="0" smtClean="0"/>
              <a:t>Trascinare l'immagine su un segnaposto o fare clic sull'icona per aggiungerla</a:t>
            </a:r>
            <a:endParaRPr noProof="0"/>
          </a:p>
        </p:txBody>
      </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rtlCol="0">
            <a:normAutofit/>
          </a:bodyPr>
          <a:lstStyle>
            <a:lvl1pPr>
              <a:buNone/>
              <a:defRPr/>
            </a:lvl1pPr>
          </a:lstStyle>
          <a:p>
            <a:pPr lvl="0"/>
            <a:r>
              <a:rPr lang="it-IT" noProof="0" smtClean="0"/>
              <a:t>Trascinare l'immagine su un segnaposto o fare clic sull'icona per aggiungerla</a:t>
            </a:r>
            <a:endParaRPr noProof="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12" name="Date Placeholder 4"/>
          <p:cNvSpPr>
            <a:spLocks noGrp="1"/>
          </p:cNvSpPr>
          <p:nvPr>
            <p:ph type="dt" sz="half" idx="18"/>
          </p:nvPr>
        </p:nvSpPr>
        <p:spPr/>
        <p:txBody>
          <a:bodyPr/>
          <a:lstStyle>
            <a:lvl1pPr>
              <a:defRPr/>
            </a:lvl1pPr>
          </a:lstStyle>
          <a:p>
            <a:pPr>
              <a:defRPr/>
            </a:pPr>
            <a:fld id="{4754EB94-529C-46F4-991E-C018F3D7B298}" type="datetimeFigureOut">
              <a:rPr lang="en-US"/>
              <a:pPr>
                <a:defRPr/>
              </a:pPr>
              <a:t>3/31/2016</a:t>
            </a:fld>
            <a:endParaRPr lang="en-US"/>
          </a:p>
        </p:txBody>
      </p:sp>
      <p:sp>
        <p:nvSpPr>
          <p:cNvPr id="14" name="Footer Placeholder 5"/>
          <p:cNvSpPr>
            <a:spLocks noGrp="1"/>
          </p:cNvSpPr>
          <p:nvPr>
            <p:ph type="ftr" sz="quarter" idx="19"/>
          </p:nvPr>
        </p:nvSpPr>
        <p:spPr/>
        <p:txBody>
          <a:bodyPr/>
          <a:lstStyle>
            <a:lvl1pPr>
              <a:defRPr/>
            </a:lvl1pPr>
          </a:lstStyle>
          <a:p>
            <a:pPr>
              <a:defRPr/>
            </a:pPr>
            <a:endParaRPr lang="en-US"/>
          </a:p>
        </p:txBody>
      </p:sp>
      <p:sp>
        <p:nvSpPr>
          <p:cNvPr id="15" name="Slide Number Placeholder 6"/>
          <p:cNvSpPr>
            <a:spLocks noGrp="1"/>
          </p:cNvSpPr>
          <p:nvPr>
            <p:ph type="sldNum" sz="quarter" idx="20"/>
          </p:nvPr>
        </p:nvSpPr>
        <p:spPr/>
        <p:txBody>
          <a:bodyPr/>
          <a:lstStyle>
            <a:lvl1pPr>
              <a:defRPr/>
            </a:lvl1pPr>
          </a:lstStyle>
          <a:p>
            <a:pPr>
              <a:defRPr/>
            </a:pPr>
            <a:fld id="{7BE7A384-74F9-465D-8603-3E9FF94D2DD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lvl1pPr>
              <a:defRPr/>
            </a:lvl1pPr>
          </a:lstStyle>
          <a:p>
            <a:pPr>
              <a:defRPr/>
            </a:pPr>
            <a:fld id="{79103B5A-E29F-4C6D-A308-995E3E47D935}" type="datetimeFigureOut">
              <a:rPr lang="en-US"/>
              <a:pPr>
                <a:defRPr/>
              </a:pPr>
              <a:t>3/31/2016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7C062B-55A6-405E-B904-5BE16C689B7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lvl1pPr>
              <a:defRPr/>
            </a:lvl1pPr>
          </a:lstStyle>
          <a:p>
            <a:pPr>
              <a:defRPr/>
            </a:pPr>
            <a:fld id="{898CEF04-5282-4780-8363-453CD308C8E3}" type="datetimeFigureOut">
              <a:rPr lang="en-US"/>
              <a:pPr>
                <a:defRPr/>
              </a:pPr>
              <a:t>3/31/2016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3F92D6-057C-44D6-859A-6F3A23FB800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lstStyle/>
          <a:p>
            <a:r>
              <a:rPr lang="it-IT" smtClean="0"/>
              <a:t>Fare clic per modificare stile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lvl1pPr>
              <a:defRPr/>
            </a:lvl1pPr>
          </a:lstStyle>
          <a:p>
            <a:pPr>
              <a:defRPr/>
            </a:pPr>
            <a:fld id="{0F1127EA-5B6C-45B6-8324-801CD6931712}" type="datetimeFigureOut">
              <a:rPr lang="en-US"/>
              <a:pPr>
                <a:defRPr/>
              </a:pPr>
              <a:t>3/31/2016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D69121-01C9-4856-8F66-A441254414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filigrana">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it-IT" smtClean="0"/>
              <a:t>Fare clic per modificare gli stili del testo dello schema</a:t>
            </a:r>
          </a:p>
        </p:txBody>
      </p:sp>
      <p:sp>
        <p:nvSpPr>
          <p:cNvPr id="2" name="Title 1"/>
          <p:cNvSpPr>
            <a:spLocks noGrp="1"/>
          </p:cNvSpPr>
          <p:nvPr>
            <p:ph type="ctrTitle"/>
          </p:nvPr>
        </p:nvSpPr>
        <p:spPr>
          <a:xfrm>
            <a:off x="3960813" y="3833095"/>
            <a:ext cx="4724400" cy="1209964"/>
          </a:xfrm>
        </p:spPr>
        <p:txBody>
          <a:bodyPr lIns="45720" tIns="0" rIns="45720" bIns="0" anchor="b">
            <a:noAutofit/>
          </a:bodyPr>
          <a:lstStyle>
            <a:lvl1pPr algn="l">
              <a:lnSpc>
                <a:spcPts val="5000"/>
              </a:lnSpc>
              <a:defRPr sz="4600"/>
            </a:lvl1pPr>
          </a:lstStyle>
          <a:p>
            <a:r>
              <a:rPr lang="it-IT" smtClean="0"/>
              <a:t>Fare clic per modificare stile</a:t>
            </a:r>
            <a:endParaRPr dirty="0"/>
          </a:p>
        </p:txBody>
      </p:sp>
      <p:sp>
        <p:nvSpPr>
          <p:cNvPr id="3" name="Subtitle 2"/>
          <p:cNvSpPr>
            <a:spLocks noGrp="1"/>
          </p:cNvSpPr>
          <p:nvPr>
            <p:ph type="subTitle" idx="1"/>
          </p:nvPr>
        </p:nvSpPr>
        <p:spPr>
          <a:xfrm>
            <a:off x="3960813" y="5056909"/>
            <a:ext cx="4724400" cy="1156586"/>
          </a:xfrm>
        </p:spPr>
        <p:txBody>
          <a:bodyPr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5" name="Date Placeholder 3"/>
          <p:cNvSpPr>
            <a:spLocks noGrp="1"/>
          </p:cNvSpPr>
          <p:nvPr>
            <p:ph type="dt" sz="half" idx="14"/>
          </p:nvPr>
        </p:nvSpPr>
        <p:spPr>
          <a:xfrm>
            <a:off x="457200" y="6299200"/>
            <a:ext cx="1981200" cy="273050"/>
          </a:xfrm>
        </p:spPr>
        <p:txBody>
          <a:bodyPr/>
          <a:lstStyle>
            <a:lvl1pPr algn="l">
              <a:defRPr sz="1100">
                <a:latin typeface="Rockwell" pitchFamily="18" charset="0"/>
              </a:defRPr>
            </a:lvl1pPr>
          </a:lstStyle>
          <a:p>
            <a:pPr>
              <a:defRPr/>
            </a:pPr>
            <a:fld id="{622433A5-C813-4EF4-BEA4-AC97CE866160}" type="datetimeFigureOut">
              <a:rPr lang="en-US"/>
              <a:pPr>
                <a:defRPr/>
              </a:pPr>
              <a:t>3/31/2016</a:t>
            </a:fld>
            <a:endParaRPr lang="en-US"/>
          </a:p>
        </p:txBody>
      </p:sp>
      <p:sp>
        <p:nvSpPr>
          <p:cNvPr id="6" name="Footer Placeholder 4"/>
          <p:cNvSpPr>
            <a:spLocks noGrp="1"/>
          </p:cNvSpPr>
          <p:nvPr>
            <p:ph type="ftr" sz="quarter" idx="15"/>
          </p:nvPr>
        </p:nvSpPr>
        <p:spPr>
          <a:xfrm>
            <a:off x="3962400" y="6299200"/>
            <a:ext cx="3810000" cy="273050"/>
          </a:xfrm>
        </p:spPr>
        <p:txBody>
          <a:bodyPr/>
          <a:lstStyle>
            <a:lvl1pPr algn="l">
              <a:defRPr/>
            </a:lvl1pPr>
          </a:lstStyle>
          <a:p>
            <a:pPr>
              <a:defRPr/>
            </a:pPr>
            <a:endParaRPr lang="en-US"/>
          </a:p>
        </p:txBody>
      </p:sp>
      <p:sp>
        <p:nvSpPr>
          <p:cNvPr id="7" name="Slide Number Placeholder 5"/>
          <p:cNvSpPr>
            <a:spLocks noGrp="1"/>
          </p:cNvSpPr>
          <p:nvPr>
            <p:ph type="sldNum" sz="quarter" idx="16"/>
          </p:nvPr>
        </p:nvSpPr>
        <p:spPr>
          <a:xfrm>
            <a:off x="8264525" y="6311900"/>
            <a:ext cx="685800" cy="265113"/>
          </a:xfrm>
        </p:spPr>
        <p:txBody>
          <a:bodyPr/>
          <a:lstStyle>
            <a:lvl1pPr>
              <a:defRPr sz="1100">
                <a:solidFill>
                  <a:schemeClr val="tx1"/>
                </a:solidFill>
                <a:latin typeface="Rockwell" pitchFamily="18" charset="0"/>
              </a:defRPr>
            </a:lvl1pPr>
          </a:lstStyle>
          <a:p>
            <a:pPr>
              <a:defRPr/>
            </a:pPr>
            <a:fld id="{313645A7-3402-4101-9925-1A8FDE02178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lIns="45720" tIns="0" rIns="45720" bIns="0" rtlCol="0" anchor="b">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it-IT" smtClean="0"/>
              <a:t>Fare clic per modificare stile</a:t>
            </a:r>
            <a:endParaRPr/>
          </a:p>
        </p:txBody>
      </p:sp>
      <p:sp>
        <p:nvSpPr>
          <p:cNvPr id="3" name="Text Placeholder 2"/>
          <p:cNvSpPr>
            <a:spLocks noGrp="1"/>
          </p:cNvSpPr>
          <p:nvPr>
            <p:ph type="body" idx="1"/>
          </p:nvPr>
        </p:nvSpPr>
        <p:spPr>
          <a:xfrm>
            <a:off x="457200" y="3557016"/>
            <a:ext cx="7772400" cy="987552"/>
          </a:xfrm>
        </p:spPr>
        <p:txBody>
          <a:bodyPr tIns="0" rIns="45720" bIns="0" rtlCol="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lvl1pPr>
              <a:defRPr/>
            </a:lvl1pPr>
          </a:lstStyle>
          <a:p>
            <a:pPr>
              <a:defRPr/>
            </a:pPr>
            <a:fld id="{6F649B53-BCD5-4A2F-84F5-A58C70FDAD9D}" type="datetimeFigureOut">
              <a:rPr lang="en-US"/>
              <a:pPr>
                <a:defRPr/>
              </a:pPr>
              <a:t>3/31/2016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FC012F-7016-4CBF-8048-BA2CCA2B7A2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zione con filigrana">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it-IT" smtClean="0"/>
              <a:t>Fare clic per modificare gli stili del testo dello schema</a:t>
            </a:r>
          </a:p>
        </p:txBody>
      </p:sp>
      <p:sp>
        <p:nvSpPr>
          <p:cNvPr id="2" name="Title 1"/>
          <p:cNvSpPr>
            <a:spLocks noGrp="1"/>
          </p:cNvSpPr>
          <p:nvPr>
            <p:ph type="title"/>
          </p:nvPr>
        </p:nvSpPr>
        <p:spPr>
          <a:xfrm>
            <a:off x="457201" y="2196353"/>
            <a:ext cx="5334000" cy="1362075"/>
          </a:xfrm>
        </p:spPr>
        <p:txBody>
          <a:bodyPr lIns="45720" tIns="0" rIns="45720" bIns="0" anchor="b"/>
          <a:lstStyle>
            <a:lvl1pPr algn="l">
              <a:lnSpc>
                <a:spcPts val="5000"/>
              </a:lnSpc>
              <a:defRPr sz="4600" b="1" cap="none" baseline="0"/>
            </a:lvl1pPr>
          </a:lstStyle>
          <a:p>
            <a:r>
              <a:rPr lang="it-IT" smtClean="0"/>
              <a:t>Fare clic per modificare stile</a:t>
            </a:r>
            <a:endParaRPr/>
          </a:p>
        </p:txBody>
      </p:sp>
      <p:sp>
        <p:nvSpPr>
          <p:cNvPr id="3" name="Text Placeholder 2"/>
          <p:cNvSpPr>
            <a:spLocks noGrp="1"/>
          </p:cNvSpPr>
          <p:nvPr>
            <p:ph type="body" idx="1"/>
          </p:nvPr>
        </p:nvSpPr>
        <p:spPr>
          <a:xfrm>
            <a:off x="457200" y="3560618"/>
            <a:ext cx="5334000" cy="983087"/>
          </a:xfrm>
        </p:spPr>
        <p:txBody>
          <a:bodyPr tIns="0" rIns="45720" bIns="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5" name="Date Placeholder 3"/>
          <p:cNvSpPr>
            <a:spLocks noGrp="1"/>
          </p:cNvSpPr>
          <p:nvPr>
            <p:ph type="dt" sz="half" idx="14"/>
          </p:nvPr>
        </p:nvSpPr>
        <p:spPr/>
        <p:txBody>
          <a:bodyPr/>
          <a:lstStyle>
            <a:lvl1pPr>
              <a:defRPr/>
            </a:lvl1pPr>
          </a:lstStyle>
          <a:p>
            <a:pPr>
              <a:defRPr/>
            </a:pPr>
            <a:fld id="{B4B06B59-6165-473B-AC9C-7F0627688C6A}" type="datetimeFigureOut">
              <a:rPr lang="en-US"/>
              <a:pPr>
                <a:defRPr/>
              </a:pPr>
              <a:t>3/31/2016</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59FB931A-D5D7-4410-A2BF-2CB15725F90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zione con immagine">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grpSp>
        <p:nvGrpSpPr>
          <p:cNvPr id="5" name="Group 8"/>
          <p:cNvGrpSpPr>
            <a:grpSpLocks/>
          </p:cNvGrpSpPr>
          <p:nvPr/>
        </p:nvGrpSpPr>
        <p:grpSpPr bwMode="auto">
          <a:xfrm rot="-360000">
            <a:off x="654050" y="444500"/>
            <a:ext cx="5416550" cy="3630613"/>
            <a:chOff x="1524000" y="381000"/>
            <a:chExt cx="3657600" cy="4737978"/>
          </a:xfrm>
        </p:grpSpPr>
        <p:sp>
          <p:nvSpPr>
            <p:cNvPr id="6" name="Rectangle 9"/>
            <p:cNvSpPr/>
            <p:nvPr userDrawn="1"/>
          </p:nvSpPr>
          <p:spPr>
            <a:xfrm>
              <a:off x="1501777" y="341034"/>
              <a:ext cx="3657600" cy="472347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it-IT" smtClean="0"/>
              <a:t>Fare clic per modificare stile</a:t>
            </a:r>
            <a:endParaRPr/>
          </a:p>
        </p:txBody>
      </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rtlCol="0">
            <a:normAutofit/>
          </a:bodyPr>
          <a:lstStyle>
            <a:lvl1pPr>
              <a:buNone/>
              <a:defRPr/>
            </a:lvl1pPr>
          </a:lstStyle>
          <a:p>
            <a:pPr lvl="0"/>
            <a:r>
              <a:rPr lang="it-IT" noProof="0" smtClean="0"/>
              <a:t>Trascinare l'immagine su un segnaposto o fare clic sull'icona per aggiungerla</a:t>
            </a:r>
            <a:endParaRPr noProof="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8" name="Date Placeholder 4"/>
          <p:cNvSpPr>
            <a:spLocks noGrp="1"/>
          </p:cNvSpPr>
          <p:nvPr>
            <p:ph type="dt" sz="half" idx="16"/>
          </p:nvPr>
        </p:nvSpPr>
        <p:spPr/>
        <p:txBody>
          <a:bodyPr/>
          <a:lstStyle>
            <a:lvl1pPr>
              <a:defRPr/>
            </a:lvl1pPr>
          </a:lstStyle>
          <a:p>
            <a:pPr>
              <a:defRPr/>
            </a:pPr>
            <a:fld id="{9031F2B6-4679-4CAB-874E-D83DB37F2967}" type="datetimeFigureOut">
              <a:rPr lang="en-US"/>
              <a:pPr>
                <a:defRPr/>
              </a:pPr>
              <a:t>3/31/2016</a:t>
            </a:fld>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3FBA5A66-B0F7-4E1A-ABC3-F207C006648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3"/>
          <p:cNvSpPr>
            <a:spLocks noGrp="1"/>
          </p:cNvSpPr>
          <p:nvPr>
            <p:ph type="dt" sz="half" idx="10"/>
          </p:nvPr>
        </p:nvSpPr>
        <p:spPr/>
        <p:txBody>
          <a:bodyPr/>
          <a:lstStyle>
            <a:lvl1pPr>
              <a:defRPr/>
            </a:lvl1pPr>
          </a:lstStyle>
          <a:p>
            <a:pPr>
              <a:defRPr/>
            </a:pPr>
            <a:fld id="{0E485FFE-98A6-4A11-9D63-A725B526DC9F}" type="datetimeFigureOut">
              <a:rPr lang="en-US"/>
              <a:pPr>
                <a:defRPr/>
              </a:pPr>
              <a:t>3/31/2016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16E490-56E6-47D3-8F93-2F2A2704F6F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7" name="Picture 10"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8" name="Picture 12"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pic>
        <p:nvPicPr>
          <p:cNvPr id="9" name="Picture 11"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10" name="Picture 13"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1" name="Date Placeholder 6"/>
          <p:cNvSpPr>
            <a:spLocks noGrp="1"/>
          </p:cNvSpPr>
          <p:nvPr>
            <p:ph type="dt" sz="half" idx="10"/>
          </p:nvPr>
        </p:nvSpPr>
        <p:spPr/>
        <p:txBody>
          <a:bodyPr/>
          <a:lstStyle>
            <a:lvl1pPr>
              <a:defRPr/>
            </a:lvl1pPr>
          </a:lstStyle>
          <a:p>
            <a:pPr>
              <a:defRPr/>
            </a:pPr>
            <a:fld id="{A0FFF290-8EA7-489E-9C2F-A32EF6D8470C}" type="datetimeFigureOut">
              <a:rPr lang="en-US"/>
              <a:pPr>
                <a:defRPr/>
              </a:pPr>
              <a:t>3/31/2016</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1A0F022B-CD3F-4FDA-8AC9-6E9DBE54D0E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uto, sopra e sot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3"/>
          <p:cNvSpPr>
            <a:spLocks noGrp="1"/>
          </p:cNvSpPr>
          <p:nvPr>
            <p:ph type="dt" sz="half" idx="14"/>
          </p:nvPr>
        </p:nvSpPr>
        <p:spPr/>
        <p:txBody>
          <a:bodyPr/>
          <a:lstStyle>
            <a:lvl1pPr>
              <a:defRPr/>
            </a:lvl1pPr>
          </a:lstStyle>
          <a:p>
            <a:pPr>
              <a:defRPr/>
            </a:pPr>
            <a:fld id="{464893A9-8F4D-4AED-8372-2665A43C8BAD}" type="datetimeFigureOut">
              <a:rPr lang="en-US"/>
              <a:pPr>
                <a:defRPr/>
              </a:pPr>
              <a:t>3/31/2016</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146386FB-5075-4332-AE16-B6F562BDB9E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stile</a:t>
            </a:r>
          </a:p>
        </p:txBody>
      </p:sp>
      <p:sp>
        <p:nvSpPr>
          <p:cNvPr id="1027"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cs typeface="+mn-cs"/>
              </a:defRPr>
            </a:lvl1pPr>
          </a:lstStyle>
          <a:p>
            <a:pPr>
              <a:defRPr/>
            </a:pPr>
            <a:fld id="{9AED6050-96FD-4961-8ED5-027EE5EE2F51}" type="datetimeFigureOut">
              <a:rPr lang="en-US"/>
              <a:pPr>
                <a:defRPr/>
              </a:pPr>
              <a:t>3/31/2016</a:t>
            </a:fld>
            <a:endParaRPr lang="en-US"/>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cs typeface="+mn-cs"/>
              </a:defRPr>
            </a:lvl1pPr>
          </a:lstStyle>
          <a:p>
            <a:pPr>
              <a:defRPr/>
            </a:pPr>
            <a:endParaRPr lang="en-US"/>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fontAlgn="auto">
              <a:spcBef>
                <a:spcPts val="0"/>
              </a:spcBef>
              <a:spcAft>
                <a:spcPts val="0"/>
              </a:spcAft>
              <a:defRPr sz="8200">
                <a:gradFill>
                  <a:gsLst>
                    <a:gs pos="0">
                      <a:schemeClr val="tx1">
                        <a:alpha val="10000"/>
                      </a:schemeClr>
                    </a:gs>
                    <a:gs pos="100000">
                      <a:schemeClr val="tx1">
                        <a:alpha val="10000"/>
                      </a:schemeClr>
                    </a:gs>
                  </a:gsLst>
                  <a:lin ang="5400000" scaled="0"/>
                </a:gradFill>
                <a:latin typeface="Impact" pitchFamily="34" charset="0"/>
                <a:cs typeface="+mn-cs"/>
              </a:defRPr>
            </a:lvl1pPr>
          </a:lstStyle>
          <a:p>
            <a:pPr>
              <a:defRPr/>
            </a:pPr>
            <a:fld id="{893FD510-15B3-4145-9C00-7F23E61433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0" r:id="rId2"/>
    <p:sldLayoutId id="2147483682" r:id="rId3"/>
    <p:sldLayoutId id="2147483683" r:id="rId4"/>
    <p:sldLayoutId id="2147483684" r:id="rId5"/>
    <p:sldLayoutId id="2147483685" r:id="rId6"/>
    <p:sldLayoutId id="2147483679" r:id="rId7"/>
    <p:sldLayoutId id="2147483686" r:id="rId8"/>
    <p:sldLayoutId id="2147483678" r:id="rId9"/>
    <p:sldLayoutId id="2147483677" r:id="rId10"/>
    <p:sldLayoutId id="2147483676" r:id="rId11"/>
    <p:sldLayoutId id="2147483675" r:id="rId12"/>
    <p:sldLayoutId id="2147483674" r:id="rId13"/>
    <p:sldLayoutId id="2147483673" r:id="rId14"/>
    <p:sldLayoutId id="2147483687" r:id="rId15"/>
    <p:sldLayoutId id="2147483688" r:id="rId16"/>
    <p:sldLayoutId id="2147483689" r:id="rId17"/>
    <p:sldLayoutId id="2147483690" r:id="rId18"/>
    <p:sldLayoutId id="2147483691" r:id="rId19"/>
    <p:sldLayoutId id="2147483692" r:id="rId20"/>
  </p:sldLayoutIdLst>
  <p:txStyles>
    <p:titleStyle>
      <a:lvl1pPr algn="ctr" rtl="0" eaLnBrk="0" fontAlgn="base" hangingPunct="0">
        <a:spcBef>
          <a:spcPct val="0"/>
        </a:spcBef>
        <a:spcAft>
          <a:spcPct val="0"/>
        </a:spcAft>
        <a:defRPr sz="4600" kern="1200">
          <a:solidFill>
            <a:schemeClr val="tx1"/>
          </a:solidFill>
          <a:latin typeface="+mj-lt"/>
          <a:ea typeface="+mj-ea"/>
          <a:cs typeface="+mj-cs"/>
        </a:defRPr>
      </a:lvl1pPr>
      <a:lvl2pPr algn="ctr" rtl="0" eaLnBrk="0" fontAlgn="base" hangingPunct="0">
        <a:spcBef>
          <a:spcPct val="0"/>
        </a:spcBef>
        <a:spcAft>
          <a:spcPct val="0"/>
        </a:spcAft>
        <a:defRPr sz="4600">
          <a:solidFill>
            <a:schemeClr val="tx1"/>
          </a:solidFill>
          <a:latin typeface="Goudy Old Style" pitchFamily="18" charset="0"/>
        </a:defRPr>
      </a:lvl2pPr>
      <a:lvl3pPr algn="ctr" rtl="0" eaLnBrk="0" fontAlgn="base" hangingPunct="0">
        <a:spcBef>
          <a:spcPct val="0"/>
        </a:spcBef>
        <a:spcAft>
          <a:spcPct val="0"/>
        </a:spcAft>
        <a:defRPr sz="4600">
          <a:solidFill>
            <a:schemeClr val="tx1"/>
          </a:solidFill>
          <a:latin typeface="Goudy Old Style" pitchFamily="18" charset="0"/>
        </a:defRPr>
      </a:lvl3pPr>
      <a:lvl4pPr algn="ctr" rtl="0" eaLnBrk="0" fontAlgn="base" hangingPunct="0">
        <a:spcBef>
          <a:spcPct val="0"/>
        </a:spcBef>
        <a:spcAft>
          <a:spcPct val="0"/>
        </a:spcAft>
        <a:defRPr sz="4600">
          <a:solidFill>
            <a:schemeClr val="tx1"/>
          </a:solidFill>
          <a:latin typeface="Goudy Old Style" pitchFamily="18" charset="0"/>
        </a:defRPr>
      </a:lvl4pPr>
      <a:lvl5pPr algn="ctr" rtl="0" eaLnBrk="0" fontAlgn="base" hangingPunct="0">
        <a:spcBef>
          <a:spcPct val="0"/>
        </a:spcBef>
        <a:spcAft>
          <a:spcPct val="0"/>
        </a:spcAft>
        <a:defRPr sz="4600">
          <a:solidFill>
            <a:schemeClr val="tx1"/>
          </a:solidFill>
          <a:latin typeface="Goudy Old Style" pitchFamily="18" charset="0"/>
        </a:defRPr>
      </a:lvl5pPr>
      <a:lvl6pPr marL="457200" algn="ctr" rtl="0" fontAlgn="base">
        <a:spcBef>
          <a:spcPct val="0"/>
        </a:spcBef>
        <a:spcAft>
          <a:spcPct val="0"/>
        </a:spcAft>
        <a:defRPr sz="4600">
          <a:solidFill>
            <a:schemeClr val="tx1"/>
          </a:solidFill>
          <a:latin typeface="Goudy Old Style" pitchFamily="18" charset="0"/>
        </a:defRPr>
      </a:lvl6pPr>
      <a:lvl7pPr marL="914400" algn="ctr" rtl="0" fontAlgn="base">
        <a:spcBef>
          <a:spcPct val="0"/>
        </a:spcBef>
        <a:spcAft>
          <a:spcPct val="0"/>
        </a:spcAft>
        <a:defRPr sz="4600">
          <a:solidFill>
            <a:schemeClr val="tx1"/>
          </a:solidFill>
          <a:latin typeface="Goudy Old Style" pitchFamily="18" charset="0"/>
        </a:defRPr>
      </a:lvl7pPr>
      <a:lvl8pPr marL="1371600" algn="ctr" rtl="0" fontAlgn="base">
        <a:spcBef>
          <a:spcPct val="0"/>
        </a:spcBef>
        <a:spcAft>
          <a:spcPct val="0"/>
        </a:spcAft>
        <a:defRPr sz="4600">
          <a:solidFill>
            <a:schemeClr val="tx1"/>
          </a:solidFill>
          <a:latin typeface="Goudy Old Style" pitchFamily="18" charset="0"/>
        </a:defRPr>
      </a:lvl8pPr>
      <a:lvl9pPr marL="1828800" algn="ctr" rtl="0" fontAlgn="base">
        <a:spcBef>
          <a:spcPct val="0"/>
        </a:spcBef>
        <a:spcAft>
          <a:spcPct val="0"/>
        </a:spcAft>
        <a:defRPr sz="4600">
          <a:solidFill>
            <a:schemeClr val="tx1"/>
          </a:solidFill>
          <a:latin typeface="Goudy Old Style" pitchFamily="18" charset="0"/>
        </a:defRPr>
      </a:lvl9pPr>
    </p:titleStyle>
    <p:bodyStyle>
      <a:lvl1pPr marL="463550" indent="-463550" algn="l" rtl="0" eaLnBrk="0" fontAlgn="base" hangingPunct="0">
        <a:spcBef>
          <a:spcPts val="2000"/>
        </a:spcBef>
        <a:spcAft>
          <a:spcPct val="0"/>
        </a:spcAft>
        <a:buSzPct val="90000"/>
        <a:buBlip>
          <a:blip r:embed="rId22"/>
        </a:buBlip>
        <a:defRPr sz="2400" kern="1200">
          <a:solidFill>
            <a:schemeClr val="tx1"/>
          </a:solidFill>
          <a:latin typeface="+mn-lt"/>
          <a:ea typeface="+mn-ea"/>
          <a:cs typeface="+mn-cs"/>
        </a:defRPr>
      </a:lvl1pPr>
      <a:lvl2pPr marL="914400" indent="-457200" algn="l" rtl="0" eaLnBrk="0" fontAlgn="base" hangingPunct="0">
        <a:spcBef>
          <a:spcPts val="600"/>
        </a:spcBef>
        <a:spcAft>
          <a:spcPct val="0"/>
        </a:spcAft>
        <a:buSzPct val="90000"/>
        <a:buBlip>
          <a:blip r:embed="rId23"/>
        </a:buBlip>
        <a:defRPr sz="2200" kern="1200">
          <a:solidFill>
            <a:schemeClr val="tx1"/>
          </a:solidFill>
          <a:latin typeface="+mn-lt"/>
          <a:ea typeface="+mn-ea"/>
          <a:cs typeface="+mn-cs"/>
        </a:defRPr>
      </a:lvl2pPr>
      <a:lvl3pPr marL="1255713" indent="-341313" algn="l" rtl="0" eaLnBrk="0" fontAlgn="base" hangingPunct="0">
        <a:spcBef>
          <a:spcPts val="600"/>
        </a:spcBef>
        <a:spcAft>
          <a:spcPct val="0"/>
        </a:spcAft>
        <a:buSzPct val="90000"/>
        <a:buBlip>
          <a:blip r:embed="rId24"/>
        </a:buBlip>
        <a:defRPr sz="2000" kern="1200">
          <a:solidFill>
            <a:schemeClr val="tx1"/>
          </a:solidFill>
          <a:latin typeface="+mn-lt"/>
          <a:ea typeface="+mn-ea"/>
          <a:cs typeface="+mn-cs"/>
        </a:defRPr>
      </a:lvl3pPr>
      <a:lvl4pPr marL="1597025" indent="-341313" algn="l" rtl="0" eaLnBrk="0" fontAlgn="base" hangingPunct="0">
        <a:spcBef>
          <a:spcPts val="600"/>
        </a:spcBef>
        <a:spcAft>
          <a:spcPct val="0"/>
        </a:spcAft>
        <a:buSzPct val="90000"/>
        <a:buBlip>
          <a:blip r:embed="rId24"/>
        </a:buBlip>
        <a:defRPr sz="2000" kern="1200">
          <a:solidFill>
            <a:schemeClr val="tx1"/>
          </a:solidFill>
          <a:latin typeface="+mn-lt"/>
          <a:ea typeface="+mn-ea"/>
          <a:cs typeface="+mn-cs"/>
        </a:defRPr>
      </a:lvl4pPr>
      <a:lvl5pPr marL="1938338" indent="-341313" algn="l" rtl="0" eaLnBrk="0" fontAlgn="base" hangingPunct="0">
        <a:spcBef>
          <a:spcPts val="600"/>
        </a:spcBef>
        <a:spcAft>
          <a:spcPct val="0"/>
        </a:spcAft>
        <a:buSzPct val="90000"/>
        <a:buBlip>
          <a:blip r:embed="rId24"/>
        </a:buBlip>
        <a:defRPr sz="20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cultura.biografieonline.it/costituzione-italiana/"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www.quotidianosanita.it/governo-e-parlamento/articolo.php?articolo_id=8397"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www.quotidianosanita.it/allegati/create_pdf.php?all=4335827.pdf" TargetMode="External"/><Relationship Id="rId2" Type="http://schemas.openxmlformats.org/officeDocument/2006/relationships/hyperlink" Target="http://www.quotidianosanita.it/allegati/create_pdf.php?all=5252377.pdf" TargetMode="External"/><Relationship Id="rId1" Type="http://schemas.openxmlformats.org/officeDocument/2006/relationships/slideLayout" Target="../slideLayouts/slideLayout1.xml"/><Relationship Id="rId6" Type="http://schemas.openxmlformats.org/officeDocument/2006/relationships/hyperlink" Target="http://www.quotidianosanita.it/allegati/create_pdf.php?all=5963910.pdf" TargetMode="External"/><Relationship Id="rId5" Type="http://schemas.openxmlformats.org/officeDocument/2006/relationships/hyperlink" Target="http://www.quotidianosanita.it/allegati/create_pdf.php?all=7595747.pdf" TargetMode="External"/><Relationship Id="rId4" Type="http://schemas.openxmlformats.org/officeDocument/2006/relationships/hyperlink" Target="http://www.quotidianosanita.it/allegati/create_pdf.php?all=9670044.pdf"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www.quotidianosanita.it/allegati/create_pdf.php?all=7306175.pdf"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quotidianosanita.it/allegati/create_pdf.php?all=9930560.pdf"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http://www.quotidianosanita.it/allegati/create_pdf.php?all=9930560.pdf"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uact=8&amp;ved=0ahUKEwij26i3y8LLAhUFVRQKHaOuDCQQjRwIBw&amp;url=http://bioregionalismo-treia.blogspot.com/2013/12/federalismo-radicale-e-se-abolissimo-le_21.html&amp;psig=AFQjCNGwO62PEOcXfbNeVLW2eDWrQcKPeA&amp;ust=1458127755243615"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7.w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1.xml"/><Relationship Id="rId4" Type="http://schemas.openxmlformats.org/officeDocument/2006/relationships/image" Target="../media/image30.wmf"/></Relationships>
</file>

<file path=ppt/slides/_rels/slide5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wmf"/><Relationship Id="rId1" Type="http://schemas.openxmlformats.org/officeDocument/2006/relationships/slideLayout" Target="../slideLayouts/slideLayout1.xml"/><Relationship Id="rId4" Type="http://schemas.openxmlformats.org/officeDocument/2006/relationships/image" Target="../media/image35.w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uact=8&amp;ved=0ahUKEwis97_90cLLAhWB5xoKHT3tAecQjRwIBw&amp;url=http://luisannabenfatto.blog.ilsole24ore.com/category/numeri/&amp;psig=AFQjCNFkVVM0voba95b8M6wP7bkSl6QpZQ&amp;ust=145812953765733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75.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slideLayout" Target="../slideLayouts/slideLayout2.xml"/><Relationship Id="rId4" Type="http://schemas.openxmlformats.org/officeDocument/2006/relationships/image" Target="../media/image55.wmf"/></Relationships>
</file>

<file path=ppt/slides/_rels/slide7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it/url?sa=i&amp;rct=j&amp;q=&amp;esrc=s&amp;frm=1&amp;source=images&amp;cd=&amp;cad=rja&amp;uact=8&amp;ved=0ahUKEwjVute90sLLAhUDXRoKHb9rBgkQjRwIBw&amp;url=http://www.rischiocalcolato.it/2014/09/in-italia-22-milioni-anzianipensionati-6-milioni-dipendenti-pubblici-meta-popolazione-chiaro.html&amp;psig=AFQjCNFfZyJb_HanTOeh8WVwzVqbgMhY1Q&amp;ust=1458129655124411" TargetMode="Externa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1"/>
          <p:cNvSpPr>
            <a:spLocks noGrp="1"/>
          </p:cNvSpPr>
          <p:nvPr>
            <p:ph type="ctrTitle"/>
          </p:nvPr>
        </p:nvSpPr>
        <p:spPr>
          <a:xfrm>
            <a:off x="0" y="1155700"/>
            <a:ext cx="9144000" cy="2438400"/>
          </a:xfrm>
          <a:solidFill>
            <a:schemeClr val="folHlink"/>
          </a:solidFill>
          <a:ln>
            <a:solidFill>
              <a:srgbClr val="0000FF"/>
            </a:solidFill>
          </a:ln>
        </p:spPr>
        <p:txBody>
          <a:bodyPr/>
          <a:lstStyle/>
          <a:p>
            <a:pPr algn="ctr"/>
            <a:r>
              <a:rPr lang="it-IT" sz="2000" b="1" smtClean="0"/>
              <a:t>TIROCINIO I</a:t>
            </a:r>
            <a:br>
              <a:rPr lang="it-IT" sz="2000" b="1" smtClean="0"/>
            </a:br>
            <a:r>
              <a:rPr lang="it-IT" sz="2000" b="1" smtClean="0"/>
              <a:t> ANALISI DEL PROFILO DEL LAUREATO MAGISTRALE.</a:t>
            </a:r>
            <a:r>
              <a:rPr lang="it-IT" sz="2800" b="1" smtClean="0"/>
              <a:t> </a:t>
            </a:r>
            <a:br>
              <a:rPr lang="it-IT" sz="2800" b="1" smtClean="0"/>
            </a:br>
            <a:r>
              <a:rPr lang="it-IT" sz="2000" b="1" smtClean="0"/>
              <a:t>Il CONTESTO</a:t>
            </a:r>
            <a:br>
              <a:rPr lang="it-IT" sz="2000" b="1" smtClean="0"/>
            </a:br>
            <a:r>
              <a:rPr lang="it-IT" sz="2800" b="1" smtClean="0"/>
              <a:t>2° Lezione</a:t>
            </a:r>
          </a:p>
        </p:txBody>
      </p:sp>
      <p:sp>
        <p:nvSpPr>
          <p:cNvPr id="23554" name="Sottotitolo 2"/>
          <p:cNvSpPr>
            <a:spLocks noGrp="1"/>
          </p:cNvSpPr>
          <p:nvPr>
            <p:ph type="subTitle" idx="1"/>
          </p:nvPr>
        </p:nvSpPr>
        <p:spPr>
          <a:xfrm>
            <a:off x="3625850" y="4051300"/>
            <a:ext cx="5291138" cy="528638"/>
          </a:xfrm>
          <a:ln>
            <a:solidFill>
              <a:srgbClr val="0000FF"/>
            </a:solidFill>
          </a:ln>
        </p:spPr>
        <p:txBody>
          <a:bodyPr/>
          <a:lstStyle/>
          <a:p>
            <a:pPr algn="ctr">
              <a:spcBef>
                <a:spcPct val="0"/>
              </a:spcBef>
            </a:pPr>
            <a:r>
              <a:rPr lang="it-IT" sz="2800" b="1" smtClean="0"/>
              <a:t>Docente: dott. Marilena Bacilieri</a:t>
            </a:r>
          </a:p>
        </p:txBody>
      </p:sp>
      <p:sp>
        <p:nvSpPr>
          <p:cNvPr id="23555" name="Titolo 1"/>
          <p:cNvSpPr>
            <a:spLocks/>
          </p:cNvSpPr>
          <p:nvPr/>
        </p:nvSpPr>
        <p:spPr bwMode="auto">
          <a:xfrm>
            <a:off x="0" y="0"/>
            <a:ext cx="9144000" cy="1030288"/>
          </a:xfrm>
          <a:prstGeom prst="rect">
            <a:avLst/>
          </a:prstGeom>
          <a:solidFill>
            <a:srgbClr val="B8E9FA"/>
          </a:solidFill>
          <a:ln w="9525">
            <a:solidFill>
              <a:srgbClr val="0000FF"/>
            </a:solidFill>
            <a:miter lim="800000"/>
            <a:headEnd/>
            <a:tailEnd/>
          </a:ln>
        </p:spPr>
        <p:txBody>
          <a:bodyPr lIns="45720" tIns="0" rIns="45720" bIns="0" anchor="b"/>
          <a:lstStyle/>
          <a:p>
            <a:pPr algn="ctr">
              <a:lnSpc>
                <a:spcPts val="5000"/>
              </a:lnSpc>
            </a:pPr>
            <a:r>
              <a:rPr lang="it-IT" sz="2000" b="1">
                <a:latin typeface="Goudy Old Style" pitchFamily="18" charset="0"/>
              </a:rPr>
              <a:t>CORSO DI LAUREA IN SCIENZE RIABILITATIVE DELLE PROFESSIONI SANITARIE AA 2014-2015</a:t>
            </a:r>
            <a:r>
              <a:rPr lang="it-IT" sz="2800" b="1">
                <a:latin typeface="Goudy Old Style" pitchFamily="18"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250825" y="0"/>
            <a:ext cx="8893175" cy="968375"/>
          </a:xfrm>
          <a:prstGeom prst="rect">
            <a:avLst/>
          </a:prstGeom>
          <a:noFill/>
          <a:ln w="9525">
            <a:noFill/>
            <a:miter lim="800000"/>
            <a:headEnd/>
            <a:tailEnd/>
          </a:ln>
        </p:spPr>
        <p:txBody>
          <a:bodyPr anchor="ctr"/>
          <a:lstStyle/>
          <a:p>
            <a:pPr algn="ctr" eaLnBrk="0" hangingPunct="0"/>
            <a:r>
              <a:rPr lang="en-US" sz="2100" b="1">
                <a:latin typeface="Goudy Old Style" pitchFamily="18" charset="0"/>
              </a:rPr>
              <a:t>Current and future aging of the population: it will be unavoidable, but less rapid where it is currently more intense and vice versa. </a:t>
            </a:r>
            <a:br>
              <a:rPr lang="en-US" sz="2100" b="1">
                <a:latin typeface="Goudy Old Style" pitchFamily="18" charset="0"/>
              </a:rPr>
            </a:br>
            <a:r>
              <a:rPr lang="en-US" sz="1700" b="1">
                <a:latin typeface="Goudy Old Style" pitchFamily="18" charset="0"/>
              </a:rPr>
              <a:t>Percentage of 60+ at 2006 and its increase between 2006 and 2050</a:t>
            </a:r>
          </a:p>
        </p:txBody>
      </p:sp>
      <p:sp>
        <p:nvSpPr>
          <p:cNvPr id="33794" name="Rectangle 3"/>
          <p:cNvSpPr>
            <a:spLocks noChangeArrowheads="1"/>
          </p:cNvSpPr>
          <p:nvPr/>
        </p:nvSpPr>
        <p:spPr bwMode="auto">
          <a:xfrm>
            <a:off x="0" y="5491163"/>
            <a:ext cx="9144000" cy="0"/>
          </a:xfrm>
          <a:prstGeom prst="rect">
            <a:avLst/>
          </a:prstGeom>
          <a:noFill/>
          <a:ln w="9525">
            <a:noFill/>
            <a:miter lim="800000"/>
            <a:headEnd/>
            <a:tailEnd/>
          </a:ln>
        </p:spPr>
        <p:txBody>
          <a:bodyPr wrap="none" anchor="ctr">
            <a:spAutoFit/>
          </a:bodyPr>
          <a:lstStyle/>
          <a:p>
            <a:endParaRPr lang="it-IT"/>
          </a:p>
        </p:txBody>
      </p:sp>
      <p:sp>
        <p:nvSpPr>
          <p:cNvPr id="33795" name="Text Box 4"/>
          <p:cNvSpPr txBox="1">
            <a:spLocks noChangeArrowheads="1"/>
          </p:cNvSpPr>
          <p:nvPr/>
        </p:nvSpPr>
        <p:spPr bwMode="auto">
          <a:xfrm>
            <a:off x="5580063" y="6597650"/>
            <a:ext cx="2519362" cy="244475"/>
          </a:xfrm>
          <a:prstGeom prst="rect">
            <a:avLst/>
          </a:prstGeom>
          <a:noFill/>
          <a:ln w="9525">
            <a:noFill/>
            <a:miter lim="800000"/>
            <a:headEnd/>
            <a:tailEnd/>
          </a:ln>
        </p:spPr>
        <p:txBody>
          <a:bodyPr>
            <a:spAutoFit/>
          </a:bodyPr>
          <a:lstStyle/>
          <a:p>
            <a:r>
              <a:rPr lang="it-IT" sz="1000" i="1">
                <a:latin typeface="Times New Roman" pitchFamily="18" charset="0"/>
              </a:rPr>
              <a:t>Fonte:</a:t>
            </a:r>
            <a:r>
              <a:rPr lang="it-IT" sz="1000">
                <a:latin typeface="Times New Roman" pitchFamily="18" charset="0"/>
              </a:rPr>
              <a:t> elaborazione propria su ONU, 2006</a:t>
            </a:r>
          </a:p>
        </p:txBody>
      </p:sp>
      <p:pic>
        <p:nvPicPr>
          <p:cNvPr id="33796" name="Picture 5"/>
          <p:cNvPicPr>
            <a:picLocks noChangeAspect="1" noChangeArrowheads="1"/>
          </p:cNvPicPr>
          <p:nvPr/>
        </p:nvPicPr>
        <p:blipFill>
          <a:blip r:embed="rId2"/>
          <a:srcRect/>
          <a:stretch>
            <a:fillRect/>
          </a:stretch>
        </p:blipFill>
        <p:spPr bwMode="auto">
          <a:xfrm>
            <a:off x="395288" y="1274763"/>
            <a:ext cx="7993062" cy="5322887"/>
          </a:xfrm>
          <a:prstGeom prst="rect">
            <a:avLst/>
          </a:prstGeom>
          <a:noFill/>
          <a:ln w="9525">
            <a:noFill/>
            <a:miter lim="800000"/>
            <a:headEnd/>
            <a:tailEnd/>
          </a:ln>
        </p:spPr>
      </p:pic>
      <p:sp>
        <p:nvSpPr>
          <p:cNvPr id="33797" name="Text Box 3"/>
          <p:cNvSpPr txBox="1">
            <a:spLocks noChangeArrowheads="1"/>
          </p:cNvSpPr>
          <p:nvPr/>
        </p:nvSpPr>
        <p:spPr bwMode="auto">
          <a:xfrm>
            <a:off x="665163" y="652145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611188" y="188913"/>
            <a:ext cx="7772400" cy="750887"/>
          </a:xfrm>
          <a:solidFill>
            <a:srgbClr val="B8E9FA"/>
          </a:solidFill>
          <a:ln>
            <a:solidFill>
              <a:srgbClr val="261FFF"/>
            </a:solidFill>
          </a:ln>
        </p:spPr>
        <p:txBody>
          <a:bodyPr anchorCtr="1"/>
          <a:lstStyle/>
          <a:p>
            <a:r>
              <a:rPr lang="it-IT" b="1" smtClean="0"/>
              <a:t>Le aziende sanitarie</a:t>
            </a:r>
          </a:p>
        </p:txBody>
      </p:sp>
      <p:graphicFrame>
        <p:nvGraphicFramePr>
          <p:cNvPr id="49155" name="Object 3"/>
          <p:cNvGraphicFramePr>
            <a:graphicFrameLocks noChangeAspect="1"/>
          </p:cNvGraphicFramePr>
          <p:nvPr/>
        </p:nvGraphicFramePr>
        <p:xfrm>
          <a:off x="1143000" y="1119188"/>
          <a:ext cx="7010400" cy="4722812"/>
        </p:xfrm>
        <a:graphic>
          <a:graphicData uri="http://schemas.openxmlformats.org/presentationml/2006/ole">
            <p:oleObj spid="_x0000_s110595" name="MS Organization Chart 2.0" r:id="rId3" imgW="6032160" imgH="4063680" progId="">
              <p:embed followColorScheme="full"/>
            </p:oleObj>
          </a:graphicData>
        </a:graphic>
      </p:graphicFrame>
      <p:sp>
        <p:nvSpPr>
          <p:cNvPr id="110597" name="Text Box 3"/>
          <p:cNvSpPr txBox="1">
            <a:spLocks noChangeArrowheads="1"/>
          </p:cNvSpPr>
          <p:nvPr/>
        </p:nvSpPr>
        <p:spPr bwMode="auto">
          <a:xfrm>
            <a:off x="5037138" y="615950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ox(in)">
                                      <p:cBhvr>
                                        <p:cTn id="7" dur="500"/>
                                        <p:tgtEl>
                                          <p:spTgt spid="4915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49155"/>
                                        </p:tgtEl>
                                        <p:attrNameLst>
                                          <p:attrName>style.visibility</p:attrName>
                                        </p:attrNameLst>
                                      </p:cBhvr>
                                      <p:to>
                                        <p:strVal val="visible"/>
                                      </p:to>
                                    </p:set>
                                    <p:anim calcmode="lin" valueType="num">
                                      <p:cBhvr>
                                        <p:cTn id="11" dur="500" fill="hold"/>
                                        <p:tgtEl>
                                          <p:spTgt spid="49155"/>
                                        </p:tgtEl>
                                        <p:attrNameLst>
                                          <p:attrName>ppt_w</p:attrName>
                                        </p:attrNameLst>
                                      </p:cBhvr>
                                      <p:tavLst>
                                        <p:tav tm="0">
                                          <p:val>
                                            <p:fltVal val="0"/>
                                          </p:val>
                                        </p:tav>
                                        <p:tav tm="100000">
                                          <p:val>
                                            <p:strVal val="#ppt_w"/>
                                          </p:val>
                                        </p:tav>
                                      </p:tavLst>
                                    </p:anim>
                                    <p:anim calcmode="lin" valueType="num">
                                      <p:cBhvr>
                                        <p:cTn id="12" dur="500" fill="hold"/>
                                        <p:tgtEl>
                                          <p:spTgt spid="49155"/>
                                        </p:tgtEl>
                                        <p:attrNameLst>
                                          <p:attrName>ppt_h</p:attrName>
                                        </p:attrNameLst>
                                      </p:cBhvr>
                                      <p:tavLst>
                                        <p:tav tm="0">
                                          <p:val>
                                            <p:fltVal val="0"/>
                                          </p:val>
                                        </p:tav>
                                        <p:tav tm="100000">
                                          <p:val>
                                            <p:strVal val="#ppt_h"/>
                                          </p:val>
                                        </p:tav>
                                      </p:tavLst>
                                    </p:anim>
                                    <p:animEffect transition="in" filter="fade">
                                      <p:cBhvr>
                                        <p:cTn id="13"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914400" y="266700"/>
            <a:ext cx="7313613" cy="1104900"/>
          </a:xfrm>
          <a:solidFill>
            <a:srgbClr val="B8E9FA"/>
          </a:solidFill>
          <a:ln>
            <a:solidFill>
              <a:srgbClr val="261FFF"/>
            </a:solidFill>
          </a:ln>
        </p:spPr>
        <p:txBody>
          <a:bodyPr anchorCtr="1"/>
          <a:lstStyle/>
          <a:p>
            <a:r>
              <a:rPr lang="it-IT" sz="3300" b="1" smtClean="0"/>
              <a:t>I soggetti erogatori delle prestazioni sanitarie</a:t>
            </a:r>
            <a:r>
              <a:rPr lang="it-IT" smtClean="0"/>
              <a:t> </a:t>
            </a:r>
          </a:p>
        </p:txBody>
      </p:sp>
      <p:sp>
        <p:nvSpPr>
          <p:cNvPr id="114691" name="Rectangle 3"/>
          <p:cNvSpPr>
            <a:spLocks noGrp="1" noChangeArrowheads="1"/>
          </p:cNvSpPr>
          <p:nvPr>
            <p:ph type="body" idx="4294967295"/>
          </p:nvPr>
        </p:nvSpPr>
        <p:spPr>
          <a:solidFill>
            <a:schemeClr val="bg1"/>
          </a:solidFill>
          <a:ln>
            <a:solidFill>
              <a:srgbClr val="261FFF"/>
            </a:solidFill>
          </a:ln>
        </p:spPr>
        <p:txBody>
          <a:bodyPr/>
          <a:lstStyle/>
          <a:p>
            <a:pPr lvl="1">
              <a:lnSpc>
                <a:spcPct val="90000"/>
              </a:lnSpc>
              <a:spcBef>
                <a:spcPct val="50000"/>
              </a:spcBef>
              <a:buSzTx/>
              <a:buFontTx/>
              <a:buNone/>
            </a:pPr>
            <a:endParaRPr lang="it-IT" sz="1500" smtClean="0"/>
          </a:p>
          <a:p>
            <a:pPr lvl="1">
              <a:lnSpc>
                <a:spcPct val="90000"/>
              </a:lnSpc>
              <a:spcBef>
                <a:spcPct val="50000"/>
              </a:spcBef>
              <a:buSzTx/>
              <a:buFontTx/>
              <a:buNone/>
            </a:pPr>
            <a:r>
              <a:rPr lang="it-IT" sz="1500" b="1" u="sng" smtClean="0">
                <a:solidFill>
                  <a:srgbClr val="261FFF"/>
                </a:solidFill>
              </a:rPr>
              <a:t>I SOGGETTI PUBBLICI:</a:t>
            </a:r>
          </a:p>
          <a:p>
            <a:pPr>
              <a:lnSpc>
                <a:spcPct val="90000"/>
              </a:lnSpc>
              <a:spcBef>
                <a:spcPct val="50000"/>
              </a:spcBef>
              <a:buSzTx/>
              <a:buFontTx/>
              <a:buChar char="-"/>
            </a:pPr>
            <a:r>
              <a:rPr lang="it-IT" sz="1400" b="1" smtClean="0"/>
              <a:t> le Aziende Usl</a:t>
            </a:r>
          </a:p>
          <a:p>
            <a:pPr>
              <a:lnSpc>
                <a:spcPct val="90000"/>
              </a:lnSpc>
              <a:spcBef>
                <a:spcPct val="50000"/>
              </a:spcBef>
              <a:buSzTx/>
              <a:buFontTx/>
              <a:buChar char="-"/>
            </a:pPr>
            <a:r>
              <a:rPr lang="it-IT" sz="1400" b="1" smtClean="0"/>
              <a:t> le Aziende ospedaliere</a:t>
            </a:r>
          </a:p>
          <a:p>
            <a:pPr>
              <a:lnSpc>
                <a:spcPct val="90000"/>
              </a:lnSpc>
              <a:spcBef>
                <a:spcPct val="50000"/>
              </a:spcBef>
              <a:buSzTx/>
              <a:buFontTx/>
              <a:buChar char="-"/>
            </a:pPr>
            <a:r>
              <a:rPr lang="it-IT" sz="1400" b="1" smtClean="0"/>
              <a:t> le Aziende ospedaliero-universitarie </a:t>
            </a:r>
          </a:p>
          <a:p>
            <a:pPr>
              <a:lnSpc>
                <a:spcPct val="90000"/>
              </a:lnSpc>
              <a:spcBef>
                <a:spcPct val="50000"/>
              </a:spcBef>
              <a:buSzTx/>
              <a:buFontTx/>
              <a:buChar char="-"/>
            </a:pPr>
            <a:r>
              <a:rPr lang="it-IT" sz="1400" b="1" smtClean="0"/>
              <a:t> gli Istituti di ricovero e cura a carattere scientifico</a:t>
            </a:r>
          </a:p>
          <a:p>
            <a:pPr lvl="1">
              <a:lnSpc>
                <a:spcPct val="90000"/>
              </a:lnSpc>
              <a:spcBef>
                <a:spcPct val="50000"/>
              </a:spcBef>
              <a:buSzTx/>
              <a:buFontTx/>
              <a:buNone/>
            </a:pPr>
            <a:endParaRPr lang="it-IT" sz="1500" b="1" smtClean="0"/>
          </a:p>
          <a:p>
            <a:pPr lvl="1">
              <a:lnSpc>
                <a:spcPct val="90000"/>
              </a:lnSpc>
              <a:spcBef>
                <a:spcPct val="50000"/>
              </a:spcBef>
              <a:buSzTx/>
              <a:buFontTx/>
              <a:buNone/>
            </a:pPr>
            <a:r>
              <a:rPr lang="it-IT" sz="1500" b="1" u="sng" smtClean="0">
                <a:solidFill>
                  <a:srgbClr val="261FFF"/>
                </a:solidFill>
              </a:rPr>
              <a:t>I SOGGETTI PRIVATI </a:t>
            </a:r>
            <a:r>
              <a:rPr lang="it-IT" sz="1500" b="1" smtClean="0"/>
              <a:t>(legati con i soggetti pubblici per tramite di un rapporto giuridico):</a:t>
            </a:r>
          </a:p>
          <a:p>
            <a:pPr>
              <a:lnSpc>
                <a:spcPct val="90000"/>
              </a:lnSpc>
              <a:spcBef>
                <a:spcPct val="50000"/>
              </a:spcBef>
              <a:buSzTx/>
              <a:buFontTx/>
              <a:buChar char="-"/>
            </a:pPr>
            <a:r>
              <a:rPr lang="it-IT" sz="1400" b="1" smtClean="0"/>
              <a:t> Case di cura e laboratori specialistici</a:t>
            </a:r>
          </a:p>
          <a:p>
            <a:pPr>
              <a:lnSpc>
                <a:spcPct val="90000"/>
              </a:lnSpc>
              <a:spcBef>
                <a:spcPct val="50000"/>
              </a:spcBef>
              <a:buSzTx/>
              <a:buFontTx/>
              <a:buChar char="-"/>
            </a:pPr>
            <a:r>
              <a:rPr lang="it-IT" sz="1400" b="1" smtClean="0"/>
              <a:t> Organizzazioni di volontariato e altri soggetti non profit</a:t>
            </a:r>
          </a:p>
          <a:p>
            <a:pPr>
              <a:lnSpc>
                <a:spcPct val="90000"/>
              </a:lnSpc>
              <a:spcBef>
                <a:spcPct val="50000"/>
              </a:spcBef>
              <a:buSzTx/>
              <a:buFontTx/>
              <a:buChar char="-"/>
            </a:pPr>
            <a:r>
              <a:rPr lang="it-IT" sz="1400" b="1" smtClean="0"/>
              <a:t> Farmacie e persone fisiche convenzionate (mmg e pls)</a:t>
            </a:r>
          </a:p>
          <a:p>
            <a:pPr>
              <a:lnSpc>
                <a:spcPct val="90000"/>
              </a:lnSpc>
            </a:pPr>
            <a:endParaRPr lang="it-IT" sz="2000" b="1" smtClean="0"/>
          </a:p>
        </p:txBody>
      </p:sp>
      <p:sp>
        <p:nvSpPr>
          <p:cNvPr id="141315" name="Text Box 3"/>
          <p:cNvSpPr txBox="1">
            <a:spLocks noChangeArrowheads="1"/>
          </p:cNvSpPr>
          <p:nvPr/>
        </p:nvSpPr>
        <p:spPr bwMode="auto">
          <a:xfrm>
            <a:off x="5037138" y="615950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box(in)">
                                      <p:cBhvr>
                                        <p:cTn id="7" dur="500"/>
                                        <p:tgtEl>
                                          <p:spTgt spid="114690"/>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14691">
                                            <p:bg/>
                                          </p:spTgt>
                                        </p:tgtEl>
                                        <p:attrNameLst>
                                          <p:attrName>style.visibility</p:attrName>
                                        </p:attrNameLst>
                                      </p:cBhvr>
                                      <p:to>
                                        <p:strVal val="visible"/>
                                      </p:to>
                                    </p:set>
                                    <p:animEffect transition="in" filter="box(in)">
                                      <p:cBhvr>
                                        <p:cTn id="11" dur="500"/>
                                        <p:tgtEl>
                                          <p:spTgt spid="114691">
                                            <p:bg/>
                                          </p:spTgt>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14691">
                                            <p:txEl>
                                              <p:pRg st="1" end="1"/>
                                            </p:txEl>
                                          </p:spTgt>
                                        </p:tgtEl>
                                        <p:attrNameLst>
                                          <p:attrName>style.visibility</p:attrName>
                                        </p:attrNameLst>
                                      </p:cBhvr>
                                      <p:to>
                                        <p:strVal val="visible"/>
                                      </p:to>
                                    </p:set>
                                    <p:animEffect transition="in" filter="box(in)">
                                      <p:cBhvr>
                                        <p:cTn id="14" dur="500"/>
                                        <p:tgtEl>
                                          <p:spTgt spid="114691">
                                            <p:txEl>
                                              <p:pRg st="1" end="1"/>
                                            </p:txEl>
                                          </p:spTgt>
                                        </p:tgtEl>
                                      </p:cBhvr>
                                    </p:animEffect>
                                  </p:child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114691">
                                            <p:txEl>
                                              <p:pRg st="2" end="2"/>
                                            </p:txEl>
                                          </p:spTgt>
                                        </p:tgtEl>
                                        <p:attrNameLst>
                                          <p:attrName>style.visibility</p:attrName>
                                        </p:attrNameLst>
                                      </p:cBhvr>
                                      <p:to>
                                        <p:strVal val="visible"/>
                                      </p:to>
                                    </p:set>
                                    <p:animEffect transition="in" filter="box(in)">
                                      <p:cBhvr>
                                        <p:cTn id="18" dur="500"/>
                                        <p:tgtEl>
                                          <p:spTgt spid="114691">
                                            <p:txEl>
                                              <p:pRg st="2" end="2"/>
                                            </p:txEl>
                                          </p:spTgt>
                                        </p:tgtEl>
                                      </p:cBhvr>
                                    </p:animEffect>
                                  </p:childTnLst>
                                </p:cTn>
                              </p:par>
                            </p:childTnLst>
                          </p:cTn>
                        </p:par>
                        <p:par>
                          <p:cTn id="19" fill="hold">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114691">
                                            <p:txEl>
                                              <p:pRg st="3" end="3"/>
                                            </p:txEl>
                                          </p:spTgt>
                                        </p:tgtEl>
                                        <p:attrNameLst>
                                          <p:attrName>style.visibility</p:attrName>
                                        </p:attrNameLst>
                                      </p:cBhvr>
                                      <p:to>
                                        <p:strVal val="visible"/>
                                      </p:to>
                                    </p:set>
                                    <p:animEffect transition="in" filter="box(in)">
                                      <p:cBhvr>
                                        <p:cTn id="22" dur="500"/>
                                        <p:tgtEl>
                                          <p:spTgt spid="114691">
                                            <p:txEl>
                                              <p:pRg st="3" end="3"/>
                                            </p:txEl>
                                          </p:spTgt>
                                        </p:tgtEl>
                                      </p:cBhvr>
                                    </p:animEffect>
                                  </p:childTnLst>
                                </p:cTn>
                              </p:par>
                            </p:childTnLst>
                          </p:cTn>
                        </p:par>
                        <p:par>
                          <p:cTn id="23" fill="hold">
                            <p:stCondLst>
                              <p:cond delay="2000"/>
                            </p:stCondLst>
                            <p:childTnLst>
                              <p:par>
                                <p:cTn id="24" presetID="4" presetClass="entr" presetSubtype="16" fill="hold" grpId="0" nodeType="afterEffect">
                                  <p:stCondLst>
                                    <p:cond delay="0"/>
                                  </p:stCondLst>
                                  <p:childTnLst>
                                    <p:set>
                                      <p:cBhvr>
                                        <p:cTn id="25" dur="1" fill="hold">
                                          <p:stCondLst>
                                            <p:cond delay="0"/>
                                          </p:stCondLst>
                                        </p:cTn>
                                        <p:tgtEl>
                                          <p:spTgt spid="114691">
                                            <p:txEl>
                                              <p:pRg st="4" end="4"/>
                                            </p:txEl>
                                          </p:spTgt>
                                        </p:tgtEl>
                                        <p:attrNameLst>
                                          <p:attrName>style.visibility</p:attrName>
                                        </p:attrNameLst>
                                      </p:cBhvr>
                                      <p:to>
                                        <p:strVal val="visible"/>
                                      </p:to>
                                    </p:set>
                                    <p:animEffect transition="in" filter="box(in)">
                                      <p:cBhvr>
                                        <p:cTn id="26" dur="500"/>
                                        <p:tgtEl>
                                          <p:spTgt spid="114691">
                                            <p:txEl>
                                              <p:pRg st="4" end="4"/>
                                            </p:txEl>
                                          </p:spTgt>
                                        </p:tgtEl>
                                      </p:cBhvr>
                                    </p:animEffect>
                                  </p:childTnLst>
                                </p:cTn>
                              </p:par>
                            </p:childTnLst>
                          </p:cTn>
                        </p:par>
                        <p:par>
                          <p:cTn id="27" fill="hold">
                            <p:stCondLst>
                              <p:cond delay="2500"/>
                            </p:stCondLst>
                            <p:childTnLst>
                              <p:par>
                                <p:cTn id="28" presetID="4" presetClass="entr" presetSubtype="16" fill="hold" grpId="0" nodeType="afterEffect">
                                  <p:stCondLst>
                                    <p:cond delay="0"/>
                                  </p:stCondLst>
                                  <p:childTnLst>
                                    <p:set>
                                      <p:cBhvr>
                                        <p:cTn id="29" dur="1" fill="hold">
                                          <p:stCondLst>
                                            <p:cond delay="0"/>
                                          </p:stCondLst>
                                        </p:cTn>
                                        <p:tgtEl>
                                          <p:spTgt spid="114691">
                                            <p:txEl>
                                              <p:pRg st="5" end="5"/>
                                            </p:txEl>
                                          </p:spTgt>
                                        </p:tgtEl>
                                        <p:attrNameLst>
                                          <p:attrName>style.visibility</p:attrName>
                                        </p:attrNameLst>
                                      </p:cBhvr>
                                      <p:to>
                                        <p:strVal val="visible"/>
                                      </p:to>
                                    </p:set>
                                    <p:animEffect transition="in" filter="box(in)">
                                      <p:cBhvr>
                                        <p:cTn id="30" dur="500"/>
                                        <p:tgtEl>
                                          <p:spTgt spid="114691">
                                            <p:txEl>
                                              <p:pRg st="5" end="5"/>
                                            </p:txEl>
                                          </p:spTgt>
                                        </p:tgtEl>
                                      </p:cBhvr>
                                    </p:animEffect>
                                  </p:childTnLst>
                                </p:cTn>
                              </p:par>
                            </p:childTnLst>
                          </p:cTn>
                        </p:par>
                        <p:par>
                          <p:cTn id="31" fill="hold">
                            <p:stCondLst>
                              <p:cond delay="3000"/>
                            </p:stCondLst>
                            <p:childTnLst>
                              <p:par>
                                <p:cTn id="32" presetID="4" presetClass="entr" presetSubtype="16" fill="hold" grpId="0" nodeType="afterEffect">
                                  <p:stCondLst>
                                    <p:cond delay="0"/>
                                  </p:stCondLst>
                                  <p:childTnLst>
                                    <p:set>
                                      <p:cBhvr>
                                        <p:cTn id="33" dur="1" fill="hold">
                                          <p:stCondLst>
                                            <p:cond delay="0"/>
                                          </p:stCondLst>
                                        </p:cTn>
                                        <p:tgtEl>
                                          <p:spTgt spid="114691">
                                            <p:txEl>
                                              <p:pRg st="7" end="7"/>
                                            </p:txEl>
                                          </p:spTgt>
                                        </p:tgtEl>
                                        <p:attrNameLst>
                                          <p:attrName>style.visibility</p:attrName>
                                        </p:attrNameLst>
                                      </p:cBhvr>
                                      <p:to>
                                        <p:strVal val="visible"/>
                                      </p:to>
                                    </p:set>
                                    <p:animEffect transition="in" filter="box(in)">
                                      <p:cBhvr>
                                        <p:cTn id="34" dur="500"/>
                                        <p:tgtEl>
                                          <p:spTgt spid="114691">
                                            <p:txEl>
                                              <p:pRg st="7" end="7"/>
                                            </p:txEl>
                                          </p:spTgt>
                                        </p:tgtEl>
                                      </p:cBhvr>
                                    </p:animEffect>
                                  </p:childTnLst>
                                </p:cTn>
                              </p:par>
                            </p:childTnLst>
                          </p:cTn>
                        </p:par>
                        <p:par>
                          <p:cTn id="35" fill="hold">
                            <p:stCondLst>
                              <p:cond delay="3500"/>
                            </p:stCondLst>
                            <p:childTnLst>
                              <p:par>
                                <p:cTn id="36" presetID="4" presetClass="entr" presetSubtype="16" fill="hold" grpId="0" nodeType="afterEffect">
                                  <p:stCondLst>
                                    <p:cond delay="0"/>
                                  </p:stCondLst>
                                  <p:childTnLst>
                                    <p:set>
                                      <p:cBhvr>
                                        <p:cTn id="37" dur="1" fill="hold">
                                          <p:stCondLst>
                                            <p:cond delay="0"/>
                                          </p:stCondLst>
                                        </p:cTn>
                                        <p:tgtEl>
                                          <p:spTgt spid="114691">
                                            <p:txEl>
                                              <p:pRg st="8" end="8"/>
                                            </p:txEl>
                                          </p:spTgt>
                                        </p:tgtEl>
                                        <p:attrNameLst>
                                          <p:attrName>style.visibility</p:attrName>
                                        </p:attrNameLst>
                                      </p:cBhvr>
                                      <p:to>
                                        <p:strVal val="visible"/>
                                      </p:to>
                                    </p:set>
                                    <p:animEffect transition="in" filter="box(in)">
                                      <p:cBhvr>
                                        <p:cTn id="38" dur="500"/>
                                        <p:tgtEl>
                                          <p:spTgt spid="114691">
                                            <p:txEl>
                                              <p:pRg st="8" end="8"/>
                                            </p:txEl>
                                          </p:spTgt>
                                        </p:tgtEl>
                                      </p:cBhvr>
                                    </p:animEffect>
                                  </p:childTnLst>
                                </p:cTn>
                              </p:par>
                            </p:childTnLst>
                          </p:cTn>
                        </p:par>
                        <p:par>
                          <p:cTn id="39" fill="hold">
                            <p:stCondLst>
                              <p:cond delay="4000"/>
                            </p:stCondLst>
                            <p:childTnLst>
                              <p:par>
                                <p:cTn id="40" presetID="4" presetClass="entr" presetSubtype="16" fill="hold" grpId="0" nodeType="afterEffect">
                                  <p:stCondLst>
                                    <p:cond delay="0"/>
                                  </p:stCondLst>
                                  <p:childTnLst>
                                    <p:set>
                                      <p:cBhvr>
                                        <p:cTn id="41" dur="1" fill="hold">
                                          <p:stCondLst>
                                            <p:cond delay="0"/>
                                          </p:stCondLst>
                                        </p:cTn>
                                        <p:tgtEl>
                                          <p:spTgt spid="114691">
                                            <p:txEl>
                                              <p:pRg st="9" end="9"/>
                                            </p:txEl>
                                          </p:spTgt>
                                        </p:tgtEl>
                                        <p:attrNameLst>
                                          <p:attrName>style.visibility</p:attrName>
                                        </p:attrNameLst>
                                      </p:cBhvr>
                                      <p:to>
                                        <p:strVal val="visible"/>
                                      </p:to>
                                    </p:set>
                                    <p:animEffect transition="in" filter="box(in)">
                                      <p:cBhvr>
                                        <p:cTn id="42" dur="500"/>
                                        <p:tgtEl>
                                          <p:spTgt spid="114691">
                                            <p:txEl>
                                              <p:pRg st="9" end="9"/>
                                            </p:txEl>
                                          </p:spTgt>
                                        </p:tgtEl>
                                      </p:cBhvr>
                                    </p:animEffect>
                                  </p:childTnLst>
                                </p:cTn>
                              </p:par>
                            </p:childTnLst>
                          </p:cTn>
                        </p:par>
                        <p:par>
                          <p:cTn id="43" fill="hold">
                            <p:stCondLst>
                              <p:cond delay="4500"/>
                            </p:stCondLst>
                            <p:childTnLst>
                              <p:par>
                                <p:cTn id="44" presetID="4" presetClass="entr" presetSubtype="16" fill="hold" grpId="0" nodeType="afterEffect">
                                  <p:stCondLst>
                                    <p:cond delay="0"/>
                                  </p:stCondLst>
                                  <p:childTnLst>
                                    <p:set>
                                      <p:cBhvr>
                                        <p:cTn id="45" dur="1" fill="hold">
                                          <p:stCondLst>
                                            <p:cond delay="0"/>
                                          </p:stCondLst>
                                        </p:cTn>
                                        <p:tgtEl>
                                          <p:spTgt spid="114691">
                                            <p:txEl>
                                              <p:pRg st="10" end="10"/>
                                            </p:txEl>
                                          </p:spTgt>
                                        </p:tgtEl>
                                        <p:attrNameLst>
                                          <p:attrName>style.visibility</p:attrName>
                                        </p:attrNameLst>
                                      </p:cBhvr>
                                      <p:to>
                                        <p:strVal val="visible"/>
                                      </p:to>
                                    </p:set>
                                    <p:animEffect transition="in" filter="box(in)">
                                      <p:cBhvr>
                                        <p:cTn id="46" dur="500"/>
                                        <p:tgtEl>
                                          <p:spTgt spid="1146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nimBg="1"/>
      <p:bldP spid="114691" grpId="0" build="p"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468313" y="0"/>
            <a:ext cx="8229600" cy="1139825"/>
          </a:xfrm>
          <a:solidFill>
            <a:srgbClr val="B8E9FA"/>
          </a:solidFill>
          <a:ln>
            <a:solidFill>
              <a:srgbClr val="261FFF"/>
            </a:solidFill>
          </a:ln>
        </p:spPr>
        <p:txBody>
          <a:bodyPr anchorCtr="1"/>
          <a:lstStyle/>
          <a:p>
            <a:r>
              <a:rPr lang="it-IT" b="1" smtClean="0"/>
              <a:t>LE AZIENDE SANITARIE</a:t>
            </a:r>
          </a:p>
        </p:txBody>
      </p:sp>
      <p:sp>
        <p:nvSpPr>
          <p:cNvPr id="149507" name="Rectangle 3"/>
          <p:cNvSpPr>
            <a:spLocks noGrp="1" noChangeArrowheads="1"/>
          </p:cNvSpPr>
          <p:nvPr>
            <p:ph type="body" idx="4294967295"/>
          </p:nvPr>
        </p:nvSpPr>
        <p:spPr>
          <a:xfrm>
            <a:off x="468313" y="1628775"/>
            <a:ext cx="8229600" cy="4530725"/>
          </a:xfrm>
          <a:solidFill>
            <a:schemeClr val="bg1"/>
          </a:solidFill>
          <a:ln>
            <a:solidFill>
              <a:srgbClr val="261FFF"/>
            </a:solidFill>
          </a:ln>
        </p:spPr>
        <p:txBody>
          <a:bodyPr/>
          <a:lstStyle/>
          <a:p>
            <a:pPr>
              <a:lnSpc>
                <a:spcPct val="90000"/>
              </a:lnSpc>
            </a:pPr>
            <a:r>
              <a:rPr lang="it-IT" sz="2000" smtClean="0">
                <a:solidFill>
                  <a:srgbClr val="9900CC"/>
                </a:solidFill>
              </a:rPr>
              <a:t>LA MISSION</a:t>
            </a:r>
          </a:p>
          <a:p>
            <a:pPr>
              <a:lnSpc>
                <a:spcPct val="90000"/>
              </a:lnSpc>
            </a:pPr>
            <a:endParaRPr lang="it-IT" sz="2000" smtClean="0">
              <a:solidFill>
                <a:srgbClr val="9900CC"/>
              </a:solidFill>
            </a:endParaRPr>
          </a:p>
          <a:p>
            <a:pPr>
              <a:lnSpc>
                <a:spcPct val="90000"/>
              </a:lnSpc>
              <a:buFontTx/>
              <a:buNone/>
            </a:pPr>
            <a:endParaRPr lang="it-IT" sz="2000" smtClean="0">
              <a:solidFill>
                <a:srgbClr val="9900CC"/>
              </a:solidFill>
            </a:endParaRPr>
          </a:p>
          <a:p>
            <a:pPr>
              <a:lnSpc>
                <a:spcPct val="90000"/>
              </a:lnSpc>
            </a:pPr>
            <a:r>
              <a:rPr lang="it-IT" sz="2000" smtClean="0">
                <a:solidFill>
                  <a:srgbClr val="00FF00"/>
                </a:solidFill>
              </a:rPr>
              <a:t>AZIENDA USL</a:t>
            </a:r>
          </a:p>
          <a:p>
            <a:pPr>
              <a:lnSpc>
                <a:spcPct val="90000"/>
              </a:lnSpc>
              <a:buFontTx/>
              <a:buNone/>
            </a:pPr>
            <a:r>
              <a:rPr lang="it-IT" sz="2000" smtClean="0"/>
              <a:t>   assicurare l’erogazione delle prestazioni previste dai livelli minimi assistenziali</a:t>
            </a:r>
          </a:p>
          <a:p>
            <a:pPr>
              <a:lnSpc>
                <a:spcPct val="90000"/>
              </a:lnSpc>
              <a:buFontTx/>
              <a:buNone/>
            </a:pPr>
            <a:endParaRPr lang="it-IT" sz="2000" smtClean="0"/>
          </a:p>
          <a:p>
            <a:pPr>
              <a:lnSpc>
                <a:spcPct val="90000"/>
              </a:lnSpc>
            </a:pPr>
            <a:r>
              <a:rPr lang="it-IT" sz="2000" smtClean="0">
                <a:solidFill>
                  <a:srgbClr val="00FF00"/>
                </a:solidFill>
              </a:rPr>
              <a:t>AZIENDA OSPEDALIERA</a:t>
            </a:r>
          </a:p>
          <a:p>
            <a:pPr>
              <a:lnSpc>
                <a:spcPct val="90000"/>
              </a:lnSpc>
              <a:buFontTx/>
              <a:buNone/>
            </a:pPr>
            <a:r>
              <a:rPr lang="it-IT" sz="2000" smtClean="0"/>
              <a:t>   fornire prestazioni di qualità</a:t>
            </a:r>
          </a:p>
          <a:p>
            <a:pPr>
              <a:lnSpc>
                <a:spcPct val="90000"/>
              </a:lnSpc>
              <a:buFontTx/>
              <a:buNone/>
            </a:pPr>
            <a:endParaRPr lang="it-IT" sz="2000" smtClean="0"/>
          </a:p>
        </p:txBody>
      </p:sp>
      <p:pic>
        <p:nvPicPr>
          <p:cNvPr id="149508" name="Picture 4" descr="mission"/>
          <p:cNvPicPr>
            <a:picLocks noChangeAspect="1" noChangeArrowheads="1"/>
          </p:cNvPicPr>
          <p:nvPr/>
        </p:nvPicPr>
        <p:blipFill>
          <a:blip r:embed="rId2"/>
          <a:srcRect/>
          <a:stretch>
            <a:fillRect/>
          </a:stretch>
        </p:blipFill>
        <p:spPr bwMode="auto">
          <a:xfrm>
            <a:off x="4500563" y="1196975"/>
            <a:ext cx="2447925" cy="1968500"/>
          </a:xfrm>
          <a:prstGeom prst="rect">
            <a:avLst/>
          </a:prstGeom>
          <a:noFill/>
          <a:ln w="9525">
            <a:noFill/>
            <a:miter lim="800000"/>
            <a:headEnd/>
            <a:tailEnd/>
          </a:ln>
        </p:spPr>
      </p:pic>
      <p:pic>
        <p:nvPicPr>
          <p:cNvPr id="149511" name="Picture 7" descr="22058-ospedaleFerrara"/>
          <p:cNvPicPr>
            <a:picLocks noChangeAspect="1" noChangeArrowheads="1"/>
          </p:cNvPicPr>
          <p:nvPr/>
        </p:nvPicPr>
        <p:blipFill>
          <a:blip r:embed="rId3"/>
          <a:srcRect/>
          <a:stretch>
            <a:fillRect/>
          </a:stretch>
        </p:blipFill>
        <p:spPr bwMode="auto">
          <a:xfrm>
            <a:off x="6443663" y="4797425"/>
            <a:ext cx="1524000" cy="1333500"/>
          </a:xfrm>
          <a:prstGeom prst="rect">
            <a:avLst/>
          </a:prstGeom>
          <a:noFill/>
          <a:ln w="9525">
            <a:noFill/>
            <a:miter lim="800000"/>
            <a:headEnd/>
            <a:tailEnd/>
          </a:ln>
        </p:spPr>
      </p:pic>
      <p:sp>
        <p:nvSpPr>
          <p:cNvPr id="142341" name="Text Box 3"/>
          <p:cNvSpPr txBox="1">
            <a:spLocks noChangeArrowheads="1"/>
          </p:cNvSpPr>
          <p:nvPr/>
        </p:nvSpPr>
        <p:spPr bwMode="auto">
          <a:xfrm>
            <a:off x="5037138" y="615950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9506"/>
                                        </p:tgtEl>
                                        <p:attrNameLst>
                                          <p:attrName>style.visibility</p:attrName>
                                        </p:attrNameLst>
                                      </p:cBhvr>
                                      <p:to>
                                        <p:strVal val="visible"/>
                                      </p:to>
                                    </p:set>
                                    <p:animEffect transition="in" filter="box(in)">
                                      <p:cBhvr>
                                        <p:cTn id="7" dur="500"/>
                                        <p:tgtEl>
                                          <p:spTgt spid="149506"/>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49507">
                                            <p:bg/>
                                          </p:spTgt>
                                        </p:tgtEl>
                                        <p:attrNameLst>
                                          <p:attrName>style.visibility</p:attrName>
                                        </p:attrNameLst>
                                      </p:cBhvr>
                                      <p:to>
                                        <p:strVal val="visible"/>
                                      </p:to>
                                    </p:set>
                                    <p:animEffect transition="in" filter="box(in)">
                                      <p:cBhvr>
                                        <p:cTn id="11" dur="500"/>
                                        <p:tgtEl>
                                          <p:spTgt spid="149507">
                                            <p:bg/>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49507">
                                            <p:txEl>
                                              <p:pRg st="0" end="0"/>
                                            </p:txEl>
                                          </p:spTgt>
                                        </p:tgtEl>
                                        <p:attrNameLst>
                                          <p:attrName>style.visibility</p:attrName>
                                        </p:attrNameLst>
                                      </p:cBhvr>
                                      <p:to>
                                        <p:strVal val="visible"/>
                                      </p:to>
                                    </p:set>
                                    <p:animEffect transition="in" filter="box(in)">
                                      <p:cBhvr>
                                        <p:cTn id="16" dur="500"/>
                                        <p:tgtEl>
                                          <p:spTgt spid="149507">
                                            <p:txEl>
                                              <p:pRg st="0" end="0"/>
                                            </p:txEl>
                                          </p:spTgt>
                                        </p:tgtEl>
                                      </p:cBhvr>
                                    </p:animEffect>
                                  </p:childTnLst>
                                </p:cTn>
                              </p:par>
                            </p:childTnLst>
                          </p:cTn>
                        </p:par>
                        <p:par>
                          <p:cTn id="17" fill="hold">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149507">
                                            <p:txEl>
                                              <p:pRg st="3" end="3"/>
                                            </p:txEl>
                                          </p:spTgt>
                                        </p:tgtEl>
                                        <p:attrNameLst>
                                          <p:attrName>style.visibility</p:attrName>
                                        </p:attrNameLst>
                                      </p:cBhvr>
                                      <p:to>
                                        <p:strVal val="visible"/>
                                      </p:to>
                                    </p:set>
                                    <p:animEffect transition="in" filter="box(in)">
                                      <p:cBhvr>
                                        <p:cTn id="20" dur="500"/>
                                        <p:tgtEl>
                                          <p:spTgt spid="149507">
                                            <p:txEl>
                                              <p:pRg st="3" end="3"/>
                                            </p:txEl>
                                          </p:spTgt>
                                        </p:tgtEl>
                                      </p:cBhvr>
                                    </p:animEffect>
                                  </p:childTnLst>
                                </p:cTn>
                              </p:par>
                            </p:childTnLst>
                          </p:cTn>
                        </p:par>
                        <p:par>
                          <p:cTn id="21" fill="hold">
                            <p:stCondLst>
                              <p:cond delay="1000"/>
                            </p:stCondLst>
                            <p:childTnLst>
                              <p:par>
                                <p:cTn id="22" presetID="4" presetClass="entr" presetSubtype="16" fill="hold" grpId="0" nodeType="afterEffect">
                                  <p:stCondLst>
                                    <p:cond delay="0"/>
                                  </p:stCondLst>
                                  <p:childTnLst>
                                    <p:set>
                                      <p:cBhvr>
                                        <p:cTn id="23" dur="1" fill="hold">
                                          <p:stCondLst>
                                            <p:cond delay="0"/>
                                          </p:stCondLst>
                                        </p:cTn>
                                        <p:tgtEl>
                                          <p:spTgt spid="149507">
                                            <p:txEl>
                                              <p:pRg st="4" end="4"/>
                                            </p:txEl>
                                          </p:spTgt>
                                        </p:tgtEl>
                                        <p:attrNameLst>
                                          <p:attrName>style.visibility</p:attrName>
                                        </p:attrNameLst>
                                      </p:cBhvr>
                                      <p:to>
                                        <p:strVal val="visible"/>
                                      </p:to>
                                    </p:set>
                                    <p:animEffect transition="in" filter="box(in)">
                                      <p:cBhvr>
                                        <p:cTn id="24" dur="500"/>
                                        <p:tgtEl>
                                          <p:spTgt spid="149507">
                                            <p:txEl>
                                              <p:pRg st="4" end="4"/>
                                            </p:txEl>
                                          </p:spTgt>
                                        </p:tgtEl>
                                      </p:cBhvr>
                                    </p:animEffect>
                                  </p:childTnLst>
                                </p:cTn>
                              </p:par>
                            </p:childTnLst>
                          </p:cTn>
                        </p:par>
                        <p:par>
                          <p:cTn id="25" fill="hold">
                            <p:stCondLst>
                              <p:cond delay="1500"/>
                            </p:stCondLst>
                            <p:childTnLst>
                              <p:par>
                                <p:cTn id="26" presetID="4" presetClass="entr" presetSubtype="16" fill="hold" grpId="0" nodeType="afterEffect">
                                  <p:stCondLst>
                                    <p:cond delay="0"/>
                                  </p:stCondLst>
                                  <p:childTnLst>
                                    <p:set>
                                      <p:cBhvr>
                                        <p:cTn id="27" dur="1" fill="hold">
                                          <p:stCondLst>
                                            <p:cond delay="0"/>
                                          </p:stCondLst>
                                        </p:cTn>
                                        <p:tgtEl>
                                          <p:spTgt spid="149507">
                                            <p:txEl>
                                              <p:pRg st="6" end="6"/>
                                            </p:txEl>
                                          </p:spTgt>
                                        </p:tgtEl>
                                        <p:attrNameLst>
                                          <p:attrName>style.visibility</p:attrName>
                                        </p:attrNameLst>
                                      </p:cBhvr>
                                      <p:to>
                                        <p:strVal val="visible"/>
                                      </p:to>
                                    </p:set>
                                    <p:animEffect transition="in" filter="box(in)">
                                      <p:cBhvr>
                                        <p:cTn id="28" dur="500"/>
                                        <p:tgtEl>
                                          <p:spTgt spid="149507">
                                            <p:txEl>
                                              <p:pRg st="6" end="6"/>
                                            </p:txEl>
                                          </p:spTgt>
                                        </p:tgtEl>
                                      </p:cBhvr>
                                    </p:animEffect>
                                  </p:childTnLst>
                                </p:cTn>
                              </p:par>
                            </p:childTnLst>
                          </p:cTn>
                        </p:par>
                        <p:par>
                          <p:cTn id="29" fill="hold">
                            <p:stCondLst>
                              <p:cond delay="2000"/>
                            </p:stCondLst>
                            <p:childTnLst>
                              <p:par>
                                <p:cTn id="30" presetID="4" presetClass="entr" presetSubtype="16" fill="hold" grpId="0" nodeType="afterEffect">
                                  <p:stCondLst>
                                    <p:cond delay="0"/>
                                  </p:stCondLst>
                                  <p:childTnLst>
                                    <p:set>
                                      <p:cBhvr>
                                        <p:cTn id="31" dur="1" fill="hold">
                                          <p:stCondLst>
                                            <p:cond delay="0"/>
                                          </p:stCondLst>
                                        </p:cTn>
                                        <p:tgtEl>
                                          <p:spTgt spid="149507">
                                            <p:txEl>
                                              <p:pRg st="7" end="7"/>
                                            </p:txEl>
                                          </p:spTgt>
                                        </p:tgtEl>
                                        <p:attrNameLst>
                                          <p:attrName>style.visibility</p:attrName>
                                        </p:attrNameLst>
                                      </p:cBhvr>
                                      <p:to>
                                        <p:strVal val="visible"/>
                                      </p:to>
                                    </p:set>
                                    <p:animEffect transition="in" filter="box(in)">
                                      <p:cBhvr>
                                        <p:cTn id="32" dur="500"/>
                                        <p:tgtEl>
                                          <p:spTgt spid="149507">
                                            <p:txEl>
                                              <p:pRg st="7" end="7"/>
                                            </p:txEl>
                                          </p:spTgt>
                                        </p:tgtEl>
                                      </p:cBhvr>
                                    </p:animEffect>
                                  </p:childTnLst>
                                </p:cTn>
                              </p:par>
                            </p:childTnLst>
                          </p:cTn>
                        </p:par>
                        <p:par>
                          <p:cTn id="33" fill="hold">
                            <p:stCondLst>
                              <p:cond delay="2500"/>
                            </p:stCondLst>
                            <p:childTnLst>
                              <p:par>
                                <p:cTn id="34" presetID="21" presetClass="entr" presetSubtype="4" fill="hold" nodeType="afterEffect">
                                  <p:stCondLst>
                                    <p:cond delay="0"/>
                                  </p:stCondLst>
                                  <p:childTnLst>
                                    <p:set>
                                      <p:cBhvr>
                                        <p:cTn id="35" dur="1" fill="hold">
                                          <p:stCondLst>
                                            <p:cond delay="0"/>
                                          </p:stCondLst>
                                        </p:cTn>
                                        <p:tgtEl>
                                          <p:spTgt spid="149508"/>
                                        </p:tgtEl>
                                        <p:attrNameLst>
                                          <p:attrName>style.visibility</p:attrName>
                                        </p:attrNameLst>
                                      </p:cBhvr>
                                      <p:to>
                                        <p:strVal val="visible"/>
                                      </p:to>
                                    </p:set>
                                    <p:animEffect transition="in" filter="wheel(4)">
                                      <p:cBhvr>
                                        <p:cTn id="36" dur="2000"/>
                                        <p:tgtEl>
                                          <p:spTgt spid="149508"/>
                                        </p:tgtEl>
                                      </p:cBhvr>
                                    </p:animEffect>
                                  </p:childTnLst>
                                </p:cTn>
                              </p:par>
                            </p:childTnLst>
                          </p:cTn>
                        </p:par>
                        <p:par>
                          <p:cTn id="37" fill="hold">
                            <p:stCondLst>
                              <p:cond delay="4500"/>
                            </p:stCondLst>
                            <p:childTnLst>
                              <p:par>
                                <p:cTn id="38" presetID="4" presetClass="entr" presetSubtype="16" fill="hold" nodeType="afterEffect">
                                  <p:stCondLst>
                                    <p:cond delay="0"/>
                                  </p:stCondLst>
                                  <p:childTnLst>
                                    <p:set>
                                      <p:cBhvr>
                                        <p:cTn id="39" dur="1" fill="hold">
                                          <p:stCondLst>
                                            <p:cond delay="0"/>
                                          </p:stCondLst>
                                        </p:cTn>
                                        <p:tgtEl>
                                          <p:spTgt spid="149511"/>
                                        </p:tgtEl>
                                        <p:attrNameLst>
                                          <p:attrName>style.visibility</p:attrName>
                                        </p:attrNameLst>
                                      </p:cBhvr>
                                      <p:to>
                                        <p:strVal val="visible"/>
                                      </p:to>
                                    </p:set>
                                    <p:animEffect transition="in" filter="box(in)">
                                      <p:cBhvr>
                                        <p:cTn id="40" dur="500"/>
                                        <p:tgtEl>
                                          <p:spTgt spid="149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animBg="1"/>
      <p:bldP spid="149507" grpId="0" build="p"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0" y="692150"/>
            <a:ext cx="9144000" cy="3314700"/>
          </a:xfrm>
          <a:prstGeom prst="rect">
            <a:avLst/>
          </a:prstGeom>
          <a:solidFill>
            <a:schemeClr val="bg1"/>
          </a:solidFill>
          <a:ln w="9525">
            <a:noFill/>
            <a:miter lim="800000"/>
            <a:headEnd/>
            <a:tailEnd/>
          </a:ln>
        </p:spPr>
        <p:txBody>
          <a:bodyPr>
            <a:spAutoFit/>
          </a:bodyPr>
          <a:lstStyle/>
          <a:p>
            <a:pPr>
              <a:spcBef>
                <a:spcPct val="50000"/>
              </a:spcBef>
            </a:pPr>
            <a:r>
              <a:rPr lang="it-IT" sz="2400" b="1" u="sng">
                <a:latin typeface="Times New Roman" pitchFamily="18" charset="0"/>
              </a:rPr>
              <a:t>Funzioni di  committenza</a:t>
            </a:r>
            <a:r>
              <a:rPr lang="it-IT" sz="2400" b="1">
                <a:latin typeface="Times New Roman" pitchFamily="18" charset="0"/>
              </a:rPr>
              <a:t> </a:t>
            </a:r>
          </a:p>
          <a:p>
            <a:pPr>
              <a:spcBef>
                <a:spcPct val="50000"/>
              </a:spcBef>
            </a:pPr>
            <a:r>
              <a:rPr lang="it-IT" sz="1600" b="1">
                <a:latin typeface="Times New Roman" pitchFamily="18" charset="0"/>
              </a:rPr>
              <a:t>Definizione dei servizi necessari per rispondere ai bisogni di salute della popolazione di un determinato territorio e Programmazione</a:t>
            </a:r>
          </a:p>
          <a:p>
            <a:pPr>
              <a:spcBef>
                <a:spcPct val="50000"/>
              </a:spcBef>
              <a:buFontTx/>
              <a:buChar char="•"/>
            </a:pPr>
            <a:r>
              <a:rPr lang="it-IT" sz="1600" b="1">
                <a:latin typeface="Times New Roman" pitchFamily="18" charset="0"/>
              </a:rPr>
              <a:t>Valutazione bisogno di salute</a:t>
            </a:r>
          </a:p>
          <a:p>
            <a:pPr>
              <a:spcBef>
                <a:spcPct val="50000"/>
              </a:spcBef>
              <a:buFontTx/>
              <a:buChar char="•"/>
            </a:pPr>
            <a:r>
              <a:rPr lang="it-IT" sz="1600" b="1">
                <a:latin typeface="Times New Roman" pitchFamily="18" charset="0"/>
              </a:rPr>
              <a:t>Definizione delle priorità</a:t>
            </a:r>
          </a:p>
          <a:p>
            <a:pPr>
              <a:spcBef>
                <a:spcPct val="50000"/>
              </a:spcBef>
              <a:buFontTx/>
              <a:buChar char="•"/>
            </a:pPr>
            <a:r>
              <a:rPr lang="it-IT" sz="1600" b="1">
                <a:latin typeface="Times New Roman" pitchFamily="18" charset="0"/>
              </a:rPr>
              <a:t>Verifica appropriatezza dei servizi offerti</a:t>
            </a:r>
          </a:p>
          <a:p>
            <a:pPr>
              <a:spcBef>
                <a:spcPct val="50000"/>
              </a:spcBef>
              <a:buFontTx/>
              <a:buChar char="•"/>
            </a:pPr>
            <a:r>
              <a:rPr lang="it-IT" sz="1600" b="1">
                <a:latin typeface="Times New Roman" pitchFamily="18" charset="0"/>
              </a:rPr>
              <a:t>Orientamento della produzione (quali-quantitativa) e/o definizione degli accordi contrattuali</a:t>
            </a:r>
          </a:p>
          <a:p>
            <a:pPr>
              <a:spcBef>
                <a:spcPct val="50000"/>
              </a:spcBef>
              <a:buFontTx/>
              <a:buChar char="•"/>
            </a:pPr>
            <a:r>
              <a:rPr lang="it-IT" sz="1600" b="1">
                <a:latin typeface="Times New Roman" pitchFamily="18" charset="0"/>
              </a:rPr>
              <a:t>Valutazione dei risultati in termini di impatto sulla salute e di rapporto costo/efficacia</a:t>
            </a:r>
          </a:p>
          <a:p>
            <a:pPr>
              <a:spcBef>
                <a:spcPct val="50000"/>
              </a:spcBef>
            </a:pPr>
            <a:endParaRPr lang="it-IT" b="1">
              <a:latin typeface="Times New Roman" pitchFamily="18" charset="0"/>
            </a:endParaRPr>
          </a:p>
        </p:txBody>
      </p:sp>
      <p:sp>
        <p:nvSpPr>
          <p:cNvPr id="172035" name="Text Box 3"/>
          <p:cNvSpPr txBox="1">
            <a:spLocks noChangeArrowheads="1"/>
          </p:cNvSpPr>
          <p:nvPr/>
        </p:nvSpPr>
        <p:spPr bwMode="auto">
          <a:xfrm>
            <a:off x="0" y="3833813"/>
            <a:ext cx="7543800" cy="3024187"/>
          </a:xfrm>
          <a:prstGeom prst="rect">
            <a:avLst/>
          </a:prstGeom>
          <a:solidFill>
            <a:schemeClr val="bg1"/>
          </a:solidFill>
          <a:ln w="9525">
            <a:noFill/>
            <a:miter lim="800000"/>
            <a:headEnd/>
            <a:tailEnd/>
          </a:ln>
        </p:spPr>
        <p:txBody>
          <a:bodyPr>
            <a:spAutoFit/>
          </a:bodyPr>
          <a:lstStyle/>
          <a:p>
            <a:pPr>
              <a:spcBef>
                <a:spcPct val="50000"/>
              </a:spcBef>
            </a:pPr>
            <a:r>
              <a:rPr lang="it-IT" sz="2400">
                <a:latin typeface="Times New Roman" pitchFamily="18" charset="0"/>
              </a:rPr>
              <a:t> </a:t>
            </a:r>
            <a:r>
              <a:rPr lang="it-IT" sz="2400" b="1" u="sng">
                <a:latin typeface="Times New Roman" pitchFamily="18" charset="0"/>
              </a:rPr>
              <a:t>Funzioni di produzione</a:t>
            </a:r>
            <a:endParaRPr lang="it-IT" sz="2400" b="1">
              <a:latin typeface="Times New Roman" pitchFamily="18" charset="0"/>
            </a:endParaRPr>
          </a:p>
          <a:p>
            <a:pPr>
              <a:spcBef>
                <a:spcPct val="50000"/>
              </a:spcBef>
              <a:buFontTx/>
              <a:buChar char="•"/>
            </a:pPr>
            <a:r>
              <a:rPr lang="it-IT" sz="1600" b="1">
                <a:latin typeface="Times New Roman" pitchFamily="18" charset="0"/>
              </a:rPr>
              <a:t>Assistenza primaria (MMG, pediatri libera scelta,..)</a:t>
            </a:r>
          </a:p>
          <a:p>
            <a:pPr>
              <a:spcBef>
                <a:spcPct val="50000"/>
              </a:spcBef>
              <a:buFontTx/>
              <a:buChar char="•"/>
            </a:pPr>
            <a:r>
              <a:rPr lang="it-IT" sz="1600" b="1">
                <a:latin typeface="Times New Roman" pitchFamily="18" charset="0"/>
              </a:rPr>
              <a:t>Assistenza specialistica ambulatoriale</a:t>
            </a:r>
          </a:p>
          <a:p>
            <a:pPr>
              <a:spcBef>
                <a:spcPct val="50000"/>
              </a:spcBef>
              <a:buFontTx/>
              <a:buChar char="•"/>
            </a:pPr>
            <a:r>
              <a:rPr lang="it-IT" sz="1600" b="1">
                <a:latin typeface="Times New Roman" pitchFamily="18" charset="0"/>
              </a:rPr>
              <a:t>Servizi per la prevenzione e cura tossicodipendenze</a:t>
            </a:r>
          </a:p>
          <a:p>
            <a:pPr>
              <a:spcBef>
                <a:spcPct val="50000"/>
              </a:spcBef>
              <a:buFontTx/>
              <a:buChar char="•"/>
            </a:pPr>
            <a:r>
              <a:rPr lang="it-IT" sz="1600" b="1">
                <a:latin typeface="Times New Roman" pitchFamily="18" charset="0"/>
              </a:rPr>
              <a:t>Servizi consultoriali per la tutela della donna e dell’infanzia</a:t>
            </a:r>
          </a:p>
          <a:p>
            <a:pPr>
              <a:spcBef>
                <a:spcPct val="50000"/>
              </a:spcBef>
              <a:buFontTx/>
              <a:buChar char="•"/>
            </a:pPr>
            <a:r>
              <a:rPr lang="it-IT" sz="1600" b="1">
                <a:latin typeface="Times New Roman" pitchFamily="18" charset="0"/>
              </a:rPr>
              <a:t>Servizi per anziani, disabili</a:t>
            </a:r>
          </a:p>
          <a:p>
            <a:pPr>
              <a:spcBef>
                <a:spcPct val="50000"/>
              </a:spcBef>
              <a:buFontTx/>
              <a:buChar char="•"/>
            </a:pPr>
            <a:r>
              <a:rPr lang="it-IT" sz="1600" b="1">
                <a:latin typeface="Times New Roman" pitchFamily="18" charset="0"/>
              </a:rPr>
              <a:t>Servizi per i malati di AIDS e malati terminali</a:t>
            </a:r>
          </a:p>
          <a:p>
            <a:pPr>
              <a:spcBef>
                <a:spcPct val="50000"/>
              </a:spcBef>
              <a:buFontTx/>
              <a:buChar char="•"/>
            </a:pPr>
            <a:r>
              <a:rPr lang="it-IT" sz="1600" b="1">
                <a:latin typeface="Times New Roman" pitchFamily="18" charset="0"/>
              </a:rPr>
              <a:t>Salute mentale</a:t>
            </a:r>
          </a:p>
        </p:txBody>
      </p:sp>
      <p:sp>
        <p:nvSpPr>
          <p:cNvPr id="172036" name="Text Box 4"/>
          <p:cNvSpPr txBox="1">
            <a:spLocks noChangeArrowheads="1"/>
          </p:cNvSpPr>
          <p:nvPr/>
        </p:nvSpPr>
        <p:spPr bwMode="auto">
          <a:xfrm>
            <a:off x="3635375" y="61913"/>
            <a:ext cx="2016125" cy="396875"/>
          </a:xfrm>
          <a:prstGeom prst="rect">
            <a:avLst/>
          </a:prstGeom>
          <a:solidFill>
            <a:srgbClr val="99CCFF"/>
          </a:solidFill>
          <a:ln w="9525">
            <a:solidFill>
              <a:srgbClr val="261FFF"/>
            </a:solidFill>
            <a:miter lim="800000"/>
            <a:headEnd/>
            <a:tailEnd/>
          </a:ln>
        </p:spPr>
        <p:txBody>
          <a:bodyPr>
            <a:spAutoFit/>
          </a:bodyPr>
          <a:lstStyle/>
          <a:p>
            <a:pPr>
              <a:spcBef>
                <a:spcPct val="50000"/>
              </a:spcBef>
            </a:pPr>
            <a:r>
              <a:rPr lang="it-IT" sz="2000" b="1"/>
              <a:t>AZIENDA USL</a:t>
            </a:r>
          </a:p>
        </p:txBody>
      </p:sp>
      <p:sp>
        <p:nvSpPr>
          <p:cNvPr id="143364" name="Text Box 3"/>
          <p:cNvSpPr txBox="1">
            <a:spLocks noChangeArrowheads="1"/>
          </p:cNvSpPr>
          <p:nvPr/>
        </p:nvSpPr>
        <p:spPr bwMode="auto">
          <a:xfrm>
            <a:off x="5364163" y="615950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72034"/>
                                        </p:tgtEl>
                                        <p:attrNameLst>
                                          <p:attrName>style.visibility</p:attrName>
                                        </p:attrNameLst>
                                      </p:cBhvr>
                                      <p:to>
                                        <p:strVal val="visible"/>
                                      </p:to>
                                    </p:set>
                                    <p:anim calcmode="lin" valueType="num">
                                      <p:cBhvr>
                                        <p:cTn id="7" dur="500" fill="hold"/>
                                        <p:tgtEl>
                                          <p:spTgt spid="172034"/>
                                        </p:tgtEl>
                                        <p:attrNameLst>
                                          <p:attrName>ppt_w</p:attrName>
                                        </p:attrNameLst>
                                      </p:cBhvr>
                                      <p:tavLst>
                                        <p:tav tm="0">
                                          <p:val>
                                            <p:fltVal val="0"/>
                                          </p:val>
                                        </p:tav>
                                        <p:tav tm="100000">
                                          <p:val>
                                            <p:strVal val="#ppt_w"/>
                                          </p:val>
                                        </p:tav>
                                      </p:tavLst>
                                    </p:anim>
                                    <p:anim calcmode="lin" valueType="num">
                                      <p:cBhvr>
                                        <p:cTn id="8" dur="500" fill="hold"/>
                                        <p:tgtEl>
                                          <p:spTgt spid="172034"/>
                                        </p:tgtEl>
                                        <p:attrNameLst>
                                          <p:attrName>ppt_h</p:attrName>
                                        </p:attrNameLst>
                                      </p:cBhvr>
                                      <p:tavLst>
                                        <p:tav tm="0">
                                          <p:val>
                                            <p:fltVal val="0"/>
                                          </p:val>
                                        </p:tav>
                                        <p:tav tm="100000">
                                          <p:val>
                                            <p:strVal val="#ppt_h"/>
                                          </p:val>
                                        </p:tav>
                                      </p:tavLst>
                                    </p:anim>
                                    <p:animEffect transition="in" filter="fade">
                                      <p:cBhvr>
                                        <p:cTn id="9" dur="500"/>
                                        <p:tgtEl>
                                          <p:spTgt spid="172034"/>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172035"/>
                                        </p:tgtEl>
                                        <p:attrNameLst>
                                          <p:attrName>style.visibility</p:attrName>
                                        </p:attrNameLst>
                                      </p:cBhvr>
                                      <p:to>
                                        <p:strVal val="visible"/>
                                      </p:to>
                                    </p:set>
                                    <p:anim calcmode="lin" valueType="num">
                                      <p:cBhvr>
                                        <p:cTn id="13" dur="500" fill="hold"/>
                                        <p:tgtEl>
                                          <p:spTgt spid="172035"/>
                                        </p:tgtEl>
                                        <p:attrNameLst>
                                          <p:attrName>ppt_w</p:attrName>
                                        </p:attrNameLst>
                                      </p:cBhvr>
                                      <p:tavLst>
                                        <p:tav tm="0">
                                          <p:val>
                                            <p:fltVal val="0"/>
                                          </p:val>
                                        </p:tav>
                                        <p:tav tm="100000">
                                          <p:val>
                                            <p:strVal val="#ppt_w"/>
                                          </p:val>
                                        </p:tav>
                                      </p:tavLst>
                                    </p:anim>
                                    <p:anim calcmode="lin" valueType="num">
                                      <p:cBhvr>
                                        <p:cTn id="14" dur="500" fill="hold"/>
                                        <p:tgtEl>
                                          <p:spTgt spid="172035"/>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172036"/>
                                        </p:tgtEl>
                                        <p:attrNameLst>
                                          <p:attrName>style.visibility</p:attrName>
                                        </p:attrNameLst>
                                      </p:cBhvr>
                                      <p:to>
                                        <p:strVal val="visible"/>
                                      </p:to>
                                    </p:set>
                                    <p:animEffect transition="in" filter="box(in)">
                                      <p:cBhvr>
                                        <p:cTn id="18" dur="500"/>
                                        <p:tgtEl>
                                          <p:spTgt spid="172036"/>
                                        </p:tgtEl>
                                      </p:cBhvr>
                                    </p:animEffect>
                                  </p:childTnLst>
                                </p:cTn>
                              </p:par>
                            </p:childTnLst>
                          </p:cTn>
                        </p:par>
                        <p:par>
                          <p:cTn id="19" fill="hold">
                            <p:stCondLst>
                              <p:cond delay="1500"/>
                            </p:stCondLst>
                            <p:childTnLst>
                              <p:par>
                                <p:cTn id="20" presetID="8" presetClass="entr" presetSubtype="16" fill="hold" grpId="1" nodeType="afterEffect">
                                  <p:stCondLst>
                                    <p:cond delay="0"/>
                                  </p:stCondLst>
                                  <p:childTnLst>
                                    <p:set>
                                      <p:cBhvr>
                                        <p:cTn id="21" dur="1" fill="hold">
                                          <p:stCondLst>
                                            <p:cond delay="0"/>
                                          </p:stCondLst>
                                        </p:cTn>
                                        <p:tgtEl>
                                          <p:spTgt spid="172034"/>
                                        </p:tgtEl>
                                        <p:attrNameLst>
                                          <p:attrName>style.visibility</p:attrName>
                                        </p:attrNameLst>
                                      </p:cBhvr>
                                      <p:to>
                                        <p:strVal val="visible"/>
                                      </p:to>
                                    </p:set>
                                    <p:animEffect transition="in" filter="diamond(in)">
                                      <p:cBhvr>
                                        <p:cTn id="22" dur="2000"/>
                                        <p:tgtEl>
                                          <p:spTgt spid="172034"/>
                                        </p:tgtEl>
                                      </p:cBhvr>
                                    </p:animEffect>
                                  </p:childTnLst>
                                </p:cTn>
                              </p:par>
                            </p:childTnLst>
                          </p:cTn>
                        </p:par>
                        <p:par>
                          <p:cTn id="23" fill="hold">
                            <p:stCondLst>
                              <p:cond delay="3500"/>
                            </p:stCondLst>
                            <p:childTnLst>
                              <p:par>
                                <p:cTn id="24" presetID="4" presetClass="entr" presetSubtype="16" fill="hold" grpId="1" nodeType="afterEffect">
                                  <p:stCondLst>
                                    <p:cond delay="0"/>
                                  </p:stCondLst>
                                  <p:childTnLst>
                                    <p:set>
                                      <p:cBhvr>
                                        <p:cTn id="25" dur="1" fill="hold">
                                          <p:stCondLst>
                                            <p:cond delay="0"/>
                                          </p:stCondLst>
                                        </p:cTn>
                                        <p:tgtEl>
                                          <p:spTgt spid="172035"/>
                                        </p:tgtEl>
                                        <p:attrNameLst>
                                          <p:attrName>style.visibility</p:attrName>
                                        </p:attrNameLst>
                                      </p:cBhvr>
                                      <p:to>
                                        <p:strVal val="visible"/>
                                      </p:to>
                                    </p:set>
                                    <p:animEffect transition="in" filter="box(in)">
                                      <p:cBhvr>
                                        <p:cTn id="26" dur="500"/>
                                        <p:tgtEl>
                                          <p:spTgt spid="172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animBg="1"/>
      <p:bldP spid="172034" grpId="1" animBg="1"/>
      <p:bldP spid="172035" grpId="0" animBg="1"/>
      <p:bldP spid="172035" grpId="1" animBg="1"/>
      <p:bldP spid="17203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p:cNvSpPr>
          <p:nvPr>
            <p:ph type="body" idx="4294967295"/>
          </p:nvPr>
        </p:nvSpPr>
        <p:spPr>
          <a:xfrm>
            <a:off x="2579688" y="1822450"/>
            <a:ext cx="6118225" cy="1684338"/>
          </a:xfrm>
          <a:solidFill>
            <a:schemeClr val="bg1">
              <a:lumMod val="95000"/>
            </a:schemeClr>
          </a:solidFill>
          <a:ln>
            <a:solidFill>
              <a:schemeClr val="accent1"/>
            </a:solidFill>
          </a:ln>
        </p:spPr>
        <p:txBody>
          <a:bodyPr/>
          <a:lstStyle/>
          <a:p>
            <a:pPr>
              <a:defRPr/>
            </a:pPr>
            <a:r>
              <a:rPr lang="it-IT" dirty="0" smtClean="0"/>
              <a:t>Le organizzazioni sanitarie sono state create per migliorare la salute dei cittadini, non per erogare prestazioni e servizi.</a:t>
            </a:r>
          </a:p>
        </p:txBody>
      </p:sp>
      <p:sp>
        <p:nvSpPr>
          <p:cNvPr id="144386" name="Text Box 3"/>
          <p:cNvSpPr txBox="1">
            <a:spLocks noChangeArrowheads="1"/>
          </p:cNvSpPr>
          <p:nvPr/>
        </p:nvSpPr>
        <p:spPr bwMode="auto">
          <a:xfrm>
            <a:off x="2051050" y="260350"/>
            <a:ext cx="5111750" cy="466725"/>
          </a:xfrm>
          <a:prstGeom prst="rect">
            <a:avLst/>
          </a:prstGeom>
          <a:solidFill>
            <a:srgbClr val="B8E9FA"/>
          </a:solidFill>
          <a:ln w="9525">
            <a:solidFill>
              <a:srgbClr val="261FFF"/>
            </a:solidFill>
            <a:miter lim="800000"/>
            <a:headEnd/>
            <a:tailEnd/>
          </a:ln>
          <a:effectLst>
            <a:prstShdw prst="shdw13" dist="53882" dir="13500000">
              <a:schemeClr val="bg2">
                <a:alpha val="50000"/>
              </a:schemeClr>
            </a:prstShdw>
          </a:effectLst>
        </p:spPr>
        <p:txBody>
          <a:bodyPr>
            <a:spAutoFit/>
          </a:bodyPr>
          <a:lstStyle/>
          <a:p>
            <a:pPr eaLnBrk="0" hangingPunct="0">
              <a:spcBef>
                <a:spcPct val="50000"/>
              </a:spcBef>
            </a:pPr>
            <a:r>
              <a:rPr lang="it-IT" sz="2400"/>
              <a:t>Diritto alla salute e non alla sanità</a:t>
            </a:r>
          </a:p>
        </p:txBody>
      </p:sp>
      <p:sp>
        <p:nvSpPr>
          <p:cNvPr id="144387" name="Rectangle 4"/>
          <p:cNvSpPr>
            <a:spLocks noChangeArrowheads="1"/>
          </p:cNvSpPr>
          <p:nvPr/>
        </p:nvSpPr>
        <p:spPr bwMode="auto">
          <a:xfrm>
            <a:off x="468313" y="4176713"/>
            <a:ext cx="8229600" cy="1684337"/>
          </a:xfrm>
          <a:prstGeom prst="rect">
            <a:avLst/>
          </a:prstGeom>
          <a:solidFill>
            <a:schemeClr val="bg1"/>
          </a:solidFill>
          <a:ln w="9525">
            <a:noFill/>
            <a:miter lim="800000"/>
            <a:headEnd/>
            <a:tailEnd/>
          </a:ln>
        </p:spPr>
        <p:txBody>
          <a:bodyPr/>
          <a:lstStyle/>
          <a:p>
            <a:pPr marL="463550" indent="-463550" eaLnBrk="0" hangingPunct="0">
              <a:spcBef>
                <a:spcPts val="2000"/>
              </a:spcBef>
              <a:buSzPct val="90000"/>
              <a:buFontTx/>
              <a:buBlip>
                <a:blip r:embed="rId2"/>
              </a:buBlip>
            </a:pPr>
            <a:r>
              <a:rPr lang="it-IT" sz="2400" b="1" i="1">
                <a:latin typeface="Goudy Old Style" pitchFamily="18" charset="0"/>
              </a:rPr>
              <a:t>"Nelle mani giuste la complessità è un problema risolvibile."</a:t>
            </a:r>
            <a:r>
              <a:rPr lang="it-IT" sz="2400" b="1">
                <a:latin typeface="Goudy Old Style" pitchFamily="18" charset="0"/>
              </a:rPr>
              <a:t> J. Jarvis, Buzzmachine 29.02.2012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p:cNvSpPr>
          <p:nvPr/>
        </p:nvSpPr>
        <p:spPr bwMode="auto">
          <a:xfrm>
            <a:off x="679450" y="2181225"/>
            <a:ext cx="8047038" cy="3711575"/>
          </a:xfrm>
          <a:prstGeom prst="rect">
            <a:avLst/>
          </a:prstGeom>
          <a:solidFill>
            <a:schemeClr val="bg1"/>
          </a:solidFill>
          <a:ln w="9525">
            <a:solidFill>
              <a:srgbClr val="0000FF"/>
            </a:solidFill>
            <a:miter lim="800000"/>
            <a:headEnd/>
            <a:tailEnd/>
          </a:ln>
        </p:spPr>
        <p:txBody>
          <a:bodyPr/>
          <a:lstStyle/>
          <a:p>
            <a:pPr marL="463550" indent="-463550" eaLnBrk="0" hangingPunct="0">
              <a:lnSpc>
                <a:spcPct val="80000"/>
              </a:lnSpc>
              <a:spcBef>
                <a:spcPts val="2000"/>
              </a:spcBef>
              <a:buSzPct val="90000"/>
              <a:buFontTx/>
              <a:buBlip>
                <a:blip r:embed="rId3"/>
              </a:buBlip>
            </a:pPr>
            <a:r>
              <a:rPr lang="it-IT" sz="2000">
                <a:latin typeface="Goudy Old Style" pitchFamily="18" charset="0"/>
              </a:rPr>
              <a:t> </a:t>
            </a:r>
            <a:r>
              <a:rPr lang="it-IT" sz="2800" b="1">
                <a:latin typeface="Goudy Old Style" pitchFamily="18" charset="0"/>
              </a:rPr>
              <a:t>Il quadro epidemiologico delineato dal rapporto del Ministero della Salute sulla situazione sanitaria del Paese indica che la popolazione italiana al 1 gennaio 2014 è costituita da 60.782.668  unità, con un tasso di natalità pari a 9.3 per 1000 abitanti e un tasso di mortalità pari a 9.7 per 1000 abitanti.  </a:t>
            </a:r>
          </a:p>
          <a:p>
            <a:pPr marL="463550" indent="-463550" eaLnBrk="0" hangingPunct="0">
              <a:lnSpc>
                <a:spcPct val="80000"/>
              </a:lnSpc>
              <a:spcBef>
                <a:spcPts val="2000"/>
              </a:spcBef>
              <a:buSzPct val="90000"/>
              <a:buFontTx/>
              <a:buBlip>
                <a:blip r:embed="rId3"/>
              </a:buBlip>
            </a:pPr>
            <a:r>
              <a:rPr lang="it-IT" sz="2800" b="1">
                <a:latin typeface="Goudy Old Style" pitchFamily="18" charset="0"/>
              </a:rPr>
              <a:t> L’indice di vecchiaia è pari al 144.5% evidenziando un processo di invecchiamento della popolazione che investe tutte le Regioni. </a:t>
            </a:r>
          </a:p>
        </p:txBody>
      </p:sp>
      <p:sp>
        <p:nvSpPr>
          <p:cNvPr id="34818" name="Rectangle 2"/>
          <p:cNvSpPr>
            <a:spLocks/>
          </p:cNvSpPr>
          <p:nvPr/>
        </p:nvSpPr>
        <p:spPr bwMode="auto">
          <a:xfrm>
            <a:off x="914400" y="228600"/>
            <a:ext cx="7467600" cy="1651000"/>
          </a:xfrm>
          <a:prstGeom prst="rect">
            <a:avLst/>
          </a:prstGeom>
          <a:solidFill>
            <a:srgbClr val="B8E9FA"/>
          </a:solidFill>
          <a:ln w="9525">
            <a:solidFill>
              <a:srgbClr val="0000FF"/>
            </a:solidFill>
            <a:miter lim="800000"/>
            <a:headEnd/>
            <a:tailEnd/>
          </a:ln>
        </p:spPr>
        <p:txBody>
          <a:bodyPr anchor="ctr"/>
          <a:lstStyle/>
          <a:p>
            <a:pPr algn="ctr" eaLnBrk="0" hangingPunct="0"/>
            <a:r>
              <a:rPr lang="it-IT" sz="3200" b="1">
                <a:latin typeface="Goudy Old Style" pitchFamily="18" charset="0"/>
              </a:rPr>
              <a:t>Dati epidemiologici ministero della salute sulla popolazione italiana</a:t>
            </a:r>
          </a:p>
        </p:txBody>
      </p:sp>
      <p:sp>
        <p:nvSpPr>
          <p:cNvPr id="34819"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p:cNvSpPr>
          <p:nvPr/>
        </p:nvSpPr>
        <p:spPr bwMode="auto">
          <a:xfrm>
            <a:off x="679450" y="2181225"/>
            <a:ext cx="8047038" cy="4435475"/>
          </a:xfrm>
          <a:prstGeom prst="rect">
            <a:avLst/>
          </a:prstGeom>
          <a:solidFill>
            <a:schemeClr val="bg1"/>
          </a:solidFill>
          <a:ln w="9525">
            <a:solidFill>
              <a:srgbClr val="0000FF"/>
            </a:solidFill>
            <a:miter lim="800000"/>
            <a:headEnd/>
            <a:tailEnd/>
          </a:ln>
        </p:spPr>
        <p:txBody>
          <a:bodyPr/>
          <a:lstStyle/>
          <a:p>
            <a:pPr marL="463550" indent="-463550" eaLnBrk="0" hangingPunct="0">
              <a:lnSpc>
                <a:spcPct val="80000"/>
              </a:lnSpc>
              <a:spcBef>
                <a:spcPts val="2000"/>
              </a:spcBef>
              <a:buSzPct val="90000"/>
              <a:buFontTx/>
              <a:buBlip>
                <a:blip r:embed="rId3"/>
              </a:buBlip>
            </a:pPr>
            <a:r>
              <a:rPr lang="it-IT" sz="2400" b="1">
                <a:latin typeface="Goudy Old Style" pitchFamily="18" charset="0"/>
              </a:rPr>
              <a:t>Gli individui con 65 anni e oltre hanno raggiunto il 21,2% della popolazione, i giovani fino a 14 anni sono invece il 14% e la popolazione in età attiva, 15-64 anni, è pari a meno dei due terzi del totale</a:t>
            </a:r>
          </a:p>
        </p:txBody>
      </p:sp>
      <p:sp>
        <p:nvSpPr>
          <p:cNvPr id="36866" name="Rectangle 2"/>
          <p:cNvSpPr>
            <a:spLocks/>
          </p:cNvSpPr>
          <p:nvPr/>
        </p:nvSpPr>
        <p:spPr bwMode="auto">
          <a:xfrm>
            <a:off x="914400" y="228600"/>
            <a:ext cx="7467600" cy="1651000"/>
          </a:xfrm>
          <a:prstGeom prst="rect">
            <a:avLst/>
          </a:prstGeom>
          <a:solidFill>
            <a:srgbClr val="B8E9FA"/>
          </a:solidFill>
          <a:ln w="9525">
            <a:solidFill>
              <a:srgbClr val="0000FF"/>
            </a:solidFill>
            <a:miter lim="800000"/>
            <a:headEnd/>
            <a:tailEnd/>
          </a:ln>
        </p:spPr>
        <p:txBody>
          <a:bodyPr anchor="ctr"/>
          <a:lstStyle/>
          <a:p>
            <a:pPr algn="ctr" eaLnBrk="0" hangingPunct="0"/>
            <a:r>
              <a:rPr lang="it-IT" sz="3200" b="1">
                <a:latin typeface="Goudy Old Style" pitchFamily="18" charset="0"/>
              </a:rPr>
              <a:t>Dati epidemiologici ministero della salute sulla popolazione italiana</a:t>
            </a:r>
          </a:p>
        </p:txBody>
      </p:sp>
      <p:pic>
        <p:nvPicPr>
          <p:cNvPr id="36867" name="Picture 4"/>
          <p:cNvPicPr>
            <a:picLocks noChangeAspect="1" noChangeArrowheads="1"/>
          </p:cNvPicPr>
          <p:nvPr/>
        </p:nvPicPr>
        <p:blipFill>
          <a:blip r:embed="rId4"/>
          <a:srcRect l="21359" t="69183" r="21858"/>
          <a:stretch>
            <a:fillRect/>
          </a:stretch>
        </p:blipFill>
        <p:spPr bwMode="auto">
          <a:xfrm>
            <a:off x="1320800" y="3803650"/>
            <a:ext cx="6704013" cy="2660650"/>
          </a:xfrm>
          <a:prstGeom prst="rect">
            <a:avLst/>
          </a:prstGeom>
          <a:noFill/>
          <a:ln w="9525">
            <a:noFill/>
            <a:miter lim="800000"/>
            <a:headEnd/>
            <a:tailEnd/>
          </a:ln>
        </p:spPr>
      </p:pic>
      <p:sp>
        <p:nvSpPr>
          <p:cNvPr id="36868"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p:cNvSpPr>
          <p:nvPr>
            <p:ph type="body" idx="4294967295"/>
          </p:nvPr>
        </p:nvSpPr>
        <p:spPr>
          <a:xfrm>
            <a:off x="0" y="1747838"/>
            <a:ext cx="4637088" cy="4743450"/>
          </a:xfrm>
          <a:solidFill>
            <a:schemeClr val="bg1"/>
          </a:solidFill>
          <a:ln>
            <a:solidFill>
              <a:srgbClr val="0000FF"/>
            </a:solidFill>
          </a:ln>
        </p:spPr>
        <p:txBody>
          <a:bodyPr/>
          <a:lstStyle/>
          <a:p>
            <a:r>
              <a:rPr lang="it-IT" sz="2000" smtClean="0"/>
              <a:t> Le donne vivono più a lungo dei maschi, ma con una maggiore percentuale di anni di vita affetti da disabilità, con limitazioni nello svolgimento delle attività quotidiane.   </a:t>
            </a:r>
          </a:p>
          <a:p>
            <a:r>
              <a:rPr lang="it-IT" sz="2000" smtClean="0"/>
              <a:t> In generale, l’attuale scenario mostra un invecchiamento progressivo della popolazione con aumento della cronicità, con implicazioni facilmente derivabili per quanto riguarda il pari aumento di bisogno per forme di assistenza su percorsi medio- lunghi </a:t>
            </a:r>
          </a:p>
        </p:txBody>
      </p:sp>
      <p:sp>
        <p:nvSpPr>
          <p:cNvPr id="38914" name="Rectangle 2"/>
          <p:cNvSpPr>
            <a:spLocks/>
          </p:cNvSpPr>
          <p:nvPr/>
        </p:nvSpPr>
        <p:spPr bwMode="auto">
          <a:xfrm>
            <a:off x="0" y="488950"/>
            <a:ext cx="4637088" cy="977900"/>
          </a:xfrm>
          <a:prstGeom prst="rect">
            <a:avLst/>
          </a:prstGeom>
          <a:solidFill>
            <a:srgbClr val="B8E9FA"/>
          </a:solidFill>
          <a:ln w="9525">
            <a:solidFill>
              <a:srgbClr val="0000FF"/>
            </a:solidFill>
            <a:miter lim="800000"/>
            <a:headEnd/>
            <a:tailEnd/>
          </a:ln>
        </p:spPr>
        <p:txBody>
          <a:bodyPr anchor="ctr"/>
          <a:lstStyle/>
          <a:p>
            <a:pPr algn="ctr" eaLnBrk="0" hangingPunct="0"/>
            <a:r>
              <a:rPr lang="it-IT" sz="2400" b="1">
                <a:latin typeface="Goudy Old Style" pitchFamily="18" charset="0"/>
              </a:rPr>
              <a:t>Dati epidemiologici ministero della salute sulla popolazione italiana</a:t>
            </a:r>
          </a:p>
        </p:txBody>
      </p:sp>
      <p:sp>
        <p:nvSpPr>
          <p:cNvPr id="38915"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pic>
        <p:nvPicPr>
          <p:cNvPr id="38916" name="Picture 5"/>
          <p:cNvPicPr>
            <a:picLocks noChangeAspect="1" noChangeArrowheads="1"/>
          </p:cNvPicPr>
          <p:nvPr/>
        </p:nvPicPr>
        <p:blipFill>
          <a:blip r:embed="rId2"/>
          <a:srcRect/>
          <a:stretch>
            <a:fillRect/>
          </a:stretch>
        </p:blipFill>
        <p:spPr bwMode="auto">
          <a:xfrm>
            <a:off x="4637088" y="292100"/>
            <a:ext cx="4506912" cy="6565900"/>
          </a:xfrm>
          <a:prstGeom prst="rect">
            <a:avLst/>
          </a:prstGeom>
          <a:noFill/>
          <a:ln w="9525">
            <a:noFill/>
            <a:miter lim="800000"/>
            <a:headEnd/>
            <a:tailEnd/>
          </a:ln>
        </p:spPr>
      </p:pic>
      <p:sp>
        <p:nvSpPr>
          <p:cNvPr id="38917" name="Text Box 3"/>
          <p:cNvSpPr txBox="1">
            <a:spLocks noChangeArrowheads="1"/>
          </p:cNvSpPr>
          <p:nvPr/>
        </p:nvSpPr>
        <p:spPr bwMode="auto">
          <a:xfrm>
            <a:off x="5635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idx="4294967295"/>
          </p:nvPr>
        </p:nvSpPr>
        <p:spPr>
          <a:xfrm>
            <a:off x="914400" y="304800"/>
            <a:ext cx="7467600" cy="1066800"/>
          </a:xfrm>
          <a:solidFill>
            <a:srgbClr val="B8E9FA"/>
          </a:solidFill>
          <a:ln>
            <a:solidFill>
              <a:srgbClr val="0000FF"/>
            </a:solidFill>
          </a:ln>
        </p:spPr>
        <p:txBody>
          <a:bodyPr/>
          <a:lstStyle/>
          <a:p>
            <a:r>
              <a:rPr lang="it-IT" sz="4200" smtClean="0"/>
              <a:t>Relazione sullo Stato Sanitario del Paese 2012-2013 </a:t>
            </a:r>
          </a:p>
        </p:txBody>
      </p:sp>
      <p:sp>
        <p:nvSpPr>
          <p:cNvPr id="39938" name="Rectangle 3"/>
          <p:cNvSpPr>
            <a:spLocks noGrp="1"/>
          </p:cNvSpPr>
          <p:nvPr>
            <p:ph type="body" idx="4294967295"/>
          </p:nvPr>
        </p:nvSpPr>
        <p:spPr>
          <a:solidFill>
            <a:schemeClr val="bg1"/>
          </a:solidFill>
          <a:ln>
            <a:solidFill>
              <a:srgbClr val="0000FF"/>
            </a:solidFill>
          </a:ln>
        </p:spPr>
        <p:txBody>
          <a:bodyPr/>
          <a:lstStyle/>
          <a:p>
            <a:pPr>
              <a:lnSpc>
                <a:spcPct val="80000"/>
              </a:lnSpc>
            </a:pPr>
            <a:r>
              <a:rPr lang="it-IT" sz="2000" b="1" smtClean="0"/>
              <a:t>L’ aspettativa di vita è costantemente aumentata, negli ultimi decenni, in tutte le società europee.</a:t>
            </a:r>
          </a:p>
          <a:p>
            <a:pPr>
              <a:lnSpc>
                <a:spcPct val="80000"/>
              </a:lnSpc>
            </a:pPr>
            <a:r>
              <a:rPr lang="it-IT" sz="2000" b="1" smtClean="0"/>
              <a:t> E se l’invecchiamento progressivo della popolazione da un lato rappresenta un importante traguardo raggiunto dalla sanità pubblica, dall’altro ci pone di fronte a sfide altrettanto ambiziose, soprattutto in un contesto di risorse scarse – direbbero gli economisti – come quello nel quale viviamo oggi. </a:t>
            </a:r>
          </a:p>
          <a:p>
            <a:pPr>
              <a:lnSpc>
                <a:spcPct val="80000"/>
              </a:lnSpc>
            </a:pPr>
            <a:r>
              <a:rPr lang="it-IT" sz="2000" b="1" smtClean="0"/>
              <a:t>Una società che invecchia impone infatti la necessità di considerare ulteriori interventi di sostegno alle politiche sanitarie e sociali per consentire, per esempio, l’inserimento e la piena integrazione della vasta platea degli anziani nel tessuto sociale, con la convinzione che essi rappresentino una risorsa – anche economica – per le nostre società. </a:t>
            </a:r>
          </a:p>
        </p:txBody>
      </p:sp>
      <p:sp>
        <p:nvSpPr>
          <p:cNvPr id="39939" name="Text Box 4"/>
          <p:cNvSpPr txBox="1">
            <a:spLocks noChangeArrowheads="1"/>
          </p:cNvSpPr>
          <p:nvPr/>
        </p:nvSpPr>
        <p:spPr bwMode="auto">
          <a:xfrm>
            <a:off x="1079500" y="6399213"/>
            <a:ext cx="3009900" cy="366712"/>
          </a:xfrm>
          <a:prstGeom prst="rect">
            <a:avLst/>
          </a:prstGeom>
          <a:noFill/>
          <a:ln w="9525">
            <a:noFill/>
            <a:miter lim="800000"/>
            <a:headEnd/>
            <a:tailEnd/>
          </a:ln>
        </p:spPr>
        <p:txBody>
          <a:bodyPr>
            <a:spAutoFit/>
          </a:bodyPr>
          <a:lstStyle/>
          <a:p>
            <a:pPr>
              <a:spcBef>
                <a:spcPct val="50000"/>
              </a:spcBef>
            </a:pPr>
            <a:r>
              <a:rPr lang="it-IT"/>
              <a:t>Ministero della Salute </a:t>
            </a:r>
          </a:p>
        </p:txBody>
      </p:sp>
      <p:sp>
        <p:nvSpPr>
          <p:cNvPr id="39940" name="Text Box 5"/>
          <p:cNvSpPr txBox="1">
            <a:spLocks noChangeArrowheads="1"/>
          </p:cNvSpPr>
          <p:nvPr/>
        </p:nvSpPr>
        <p:spPr bwMode="auto">
          <a:xfrm>
            <a:off x="4584700" y="6007100"/>
            <a:ext cx="2514600" cy="641350"/>
          </a:xfrm>
          <a:prstGeom prst="rect">
            <a:avLst/>
          </a:prstGeom>
          <a:noFill/>
          <a:ln w="9525">
            <a:noFill/>
            <a:miter lim="800000"/>
            <a:headEnd/>
            <a:tailEnd/>
          </a:ln>
        </p:spPr>
        <p:txBody>
          <a:bodyPr>
            <a:spAutoFit/>
          </a:bodyPr>
          <a:lstStyle/>
          <a:p>
            <a:pPr>
              <a:spcBef>
                <a:spcPct val="50000"/>
              </a:spcBef>
            </a:pPr>
            <a:r>
              <a:rPr lang="it-IT"/>
              <a:t>Presidenza Italiana Consiglio EU 2014 </a:t>
            </a:r>
          </a:p>
        </p:txBody>
      </p:sp>
      <p:sp>
        <p:nvSpPr>
          <p:cNvPr id="39941"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idx="4294967295"/>
          </p:nvPr>
        </p:nvSpPr>
        <p:spPr/>
        <p:txBody>
          <a:bodyPr/>
          <a:lstStyle/>
          <a:p>
            <a:endParaRPr lang="it-IT" smtClean="0"/>
          </a:p>
        </p:txBody>
      </p:sp>
      <p:sp>
        <p:nvSpPr>
          <p:cNvPr id="40962" name="Rectangle 3"/>
          <p:cNvSpPr>
            <a:spLocks noGrp="1"/>
          </p:cNvSpPr>
          <p:nvPr>
            <p:ph type="body" idx="4294967295"/>
          </p:nvPr>
        </p:nvSpPr>
        <p:spPr/>
        <p:txBody>
          <a:bodyPr/>
          <a:lstStyle/>
          <a:p>
            <a:endParaRPr lang="it-IT" smtClean="0"/>
          </a:p>
        </p:txBody>
      </p:sp>
      <p:pic>
        <p:nvPicPr>
          <p:cNvPr id="40963" name="Picture 4" descr="fig_1_anziani_gaymu"/>
          <p:cNvPicPr>
            <a:picLocks noChangeAspect="1" noChangeArrowheads="1"/>
          </p:cNvPicPr>
          <p:nvPr/>
        </p:nvPicPr>
        <p:blipFill>
          <a:blip r:embed="rId2"/>
          <a:srcRect/>
          <a:stretch>
            <a:fillRect/>
          </a:stretch>
        </p:blipFill>
        <p:spPr bwMode="auto">
          <a:xfrm>
            <a:off x="809625" y="409575"/>
            <a:ext cx="7524750" cy="6038850"/>
          </a:xfrm>
          <a:prstGeom prst="rect">
            <a:avLst/>
          </a:prstGeom>
          <a:noFill/>
          <a:ln w="9525">
            <a:noFill/>
            <a:miter lim="800000"/>
            <a:headEnd/>
            <a:tailEnd/>
          </a:ln>
        </p:spPr>
      </p:pic>
      <p:sp>
        <p:nvSpPr>
          <p:cNvPr id="40964"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ChangeArrowheads="1"/>
          </p:cNvSpPr>
          <p:nvPr/>
        </p:nvSpPr>
        <p:spPr bwMode="auto">
          <a:xfrm>
            <a:off x="2141538" y="452438"/>
            <a:ext cx="6654800" cy="6107112"/>
          </a:xfrm>
          <a:prstGeom prst="rect">
            <a:avLst/>
          </a:prstGeom>
          <a:solidFill>
            <a:schemeClr val="bg1"/>
          </a:solidFill>
          <a:ln w="9525">
            <a:solidFill>
              <a:srgbClr val="0000FF"/>
            </a:solidFill>
            <a:miter lim="800000"/>
            <a:headEnd/>
            <a:tailEnd/>
          </a:ln>
        </p:spPr>
        <p:txBody>
          <a:bodyPr>
            <a:spAutoFit/>
          </a:bodyPr>
          <a:lstStyle/>
          <a:p>
            <a:r>
              <a:rPr lang="it-IT">
                <a:solidFill>
                  <a:srgbClr val="261FFF"/>
                </a:solidFill>
              </a:rPr>
              <a:t>COSA STA CAMBIANDO:</a:t>
            </a:r>
          </a:p>
          <a:p>
            <a:r>
              <a:rPr lang="it-IT"/>
              <a:t>  </a:t>
            </a:r>
          </a:p>
          <a:p>
            <a:pPr>
              <a:buFontTx/>
              <a:buChar char="•"/>
            </a:pPr>
            <a:r>
              <a:rPr lang="it-IT"/>
              <a:t> </a:t>
            </a:r>
            <a:r>
              <a:rPr lang="it-IT" sz="2400" u="sng"/>
              <a:t>Transizioni epidemiologiche</a:t>
            </a:r>
            <a:r>
              <a:rPr lang="it-IT" sz="2400"/>
              <a:t>  </a:t>
            </a:r>
          </a:p>
          <a:p>
            <a:pPr>
              <a:buFontTx/>
              <a:buChar char="•"/>
            </a:pPr>
            <a:endParaRPr lang="it-IT" sz="2400"/>
          </a:p>
          <a:p>
            <a:pPr>
              <a:buFontTx/>
              <a:buChar char="•"/>
            </a:pPr>
            <a:r>
              <a:rPr lang="it-IT" sz="2400" u="sng"/>
              <a:t>Processo di professionalizzazione e necessità di nuovi modelli organizzativi</a:t>
            </a:r>
          </a:p>
          <a:p>
            <a:pPr eaLnBrk="0" hangingPunct="0">
              <a:lnSpc>
                <a:spcPct val="80000"/>
              </a:lnSpc>
              <a:spcBef>
                <a:spcPts val="2000"/>
              </a:spcBef>
              <a:buFontTx/>
              <a:buChar char="•"/>
            </a:pPr>
            <a:r>
              <a:rPr lang="it-IT" sz="2400" u="sng"/>
              <a:t> Il cambiamento delle demografie professionali porta a vedere l’ambito delle cure primarie il terreno più consono alle professioni sanitarie mentre l’ambito ospedaliero è più terreno medico.</a:t>
            </a:r>
          </a:p>
          <a:p>
            <a:pPr eaLnBrk="0" hangingPunct="0">
              <a:lnSpc>
                <a:spcPct val="80000"/>
              </a:lnSpc>
              <a:spcBef>
                <a:spcPts val="2000"/>
              </a:spcBef>
              <a:buFontTx/>
              <a:buChar char="•"/>
            </a:pPr>
            <a:r>
              <a:rPr lang="it-IT" sz="2400" u="sng"/>
              <a:t> Si sta sviluppando sempre di più il sistema sociosanitario (integrazione tra il sanitario e il sociale). La componente medica qui non è più così necessaria come in ambito ospedaliero. Vedi la nascita di nuovi modelli organizzativi come il case manager.</a:t>
            </a:r>
          </a:p>
          <a:p>
            <a:r>
              <a:rPr lang="it-IT"/>
              <a:t>•</a:t>
            </a:r>
          </a:p>
        </p:txBody>
      </p:sp>
      <p:sp>
        <p:nvSpPr>
          <p:cNvPr id="41986"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ChangeArrowheads="1"/>
          </p:cNvSpPr>
          <p:nvPr/>
        </p:nvSpPr>
        <p:spPr bwMode="auto">
          <a:xfrm>
            <a:off x="2141538" y="241300"/>
            <a:ext cx="6654800" cy="738188"/>
          </a:xfrm>
          <a:prstGeom prst="rect">
            <a:avLst/>
          </a:prstGeom>
          <a:solidFill>
            <a:srgbClr val="B8E9FA"/>
          </a:solidFill>
          <a:ln w="9525">
            <a:solidFill>
              <a:srgbClr val="0000FF"/>
            </a:solidFill>
            <a:miter lim="800000"/>
            <a:headEnd/>
            <a:tailEnd/>
          </a:ln>
        </p:spPr>
        <p:txBody>
          <a:bodyPr>
            <a:spAutoFit/>
          </a:bodyPr>
          <a:lstStyle/>
          <a:p>
            <a:r>
              <a:rPr lang="it-IT" sz="2400" u="sng"/>
              <a:t>.</a:t>
            </a:r>
            <a:r>
              <a:rPr lang="it-IT" sz="2400" b="1"/>
              <a:t> Record negativo di nascite nel 2015</a:t>
            </a:r>
            <a:endParaRPr lang="it-IT" sz="2400" u="sng"/>
          </a:p>
          <a:p>
            <a:r>
              <a:rPr lang="it-IT"/>
              <a:t>•</a:t>
            </a:r>
          </a:p>
        </p:txBody>
      </p:sp>
      <p:sp>
        <p:nvSpPr>
          <p:cNvPr id="44034"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
        <p:nvSpPr>
          <p:cNvPr id="44035" name="Rettangolo 3"/>
          <p:cNvSpPr>
            <a:spLocks noChangeArrowheads="1"/>
          </p:cNvSpPr>
          <p:nvPr/>
        </p:nvSpPr>
        <p:spPr bwMode="auto">
          <a:xfrm>
            <a:off x="4413250" y="2108200"/>
            <a:ext cx="4737100" cy="3970338"/>
          </a:xfrm>
          <a:prstGeom prst="rect">
            <a:avLst/>
          </a:prstGeom>
          <a:solidFill>
            <a:schemeClr val="bg1"/>
          </a:solidFill>
          <a:ln w="9525">
            <a:solidFill>
              <a:srgbClr val="261FFF"/>
            </a:solidFill>
            <a:miter lim="800000"/>
            <a:headEnd/>
            <a:tailEnd/>
          </a:ln>
        </p:spPr>
        <p:txBody>
          <a:bodyPr>
            <a:spAutoFit/>
          </a:bodyPr>
          <a:lstStyle/>
          <a:p>
            <a:r>
              <a:rPr lang="it-IT"/>
              <a:t>Nel 2015 le nascite sono stimate in 488 mila unità, ben quindicimila in meno rispetto all’anno precedente. </a:t>
            </a:r>
          </a:p>
          <a:p>
            <a:r>
              <a:rPr lang="it-IT"/>
              <a:t>Si tocca, pertanto, un nuovo record di minimo storico dall’Unità d’Italia, dopo quello del 2014 (503 mila). </a:t>
            </a:r>
          </a:p>
          <a:p>
            <a:r>
              <a:rPr lang="it-IT"/>
              <a:t>Poiché i morti sono stati 653 mila, ne deriva una dinamica naturale della popolazione negativa per 165 mila unità. </a:t>
            </a:r>
          </a:p>
          <a:p>
            <a:r>
              <a:rPr lang="it-IT"/>
              <a:t>Il ricambio generazionale, peraltro, non solo non viene più garantito da nove anni ma continua a peggiorare (da -7 mila unità nel 2007 a -25 mila unità nel 2010, fino a -96 mila nel 2014). </a:t>
            </a:r>
          </a:p>
        </p:txBody>
      </p:sp>
      <p:pic>
        <p:nvPicPr>
          <p:cNvPr id="44036" name="Picture 2"/>
          <p:cNvPicPr>
            <a:picLocks noChangeAspect="1" noChangeArrowheads="1"/>
          </p:cNvPicPr>
          <p:nvPr/>
        </p:nvPicPr>
        <p:blipFill>
          <a:blip r:embed="rId3"/>
          <a:srcRect/>
          <a:stretch>
            <a:fillRect/>
          </a:stretch>
        </p:blipFill>
        <p:spPr bwMode="auto">
          <a:xfrm>
            <a:off x="0" y="1190625"/>
            <a:ext cx="4413250" cy="410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2590800" y="274638"/>
            <a:ext cx="6205538" cy="5946775"/>
          </a:xfrm>
          <a:prstGeom prst="rect">
            <a:avLst/>
          </a:prstGeom>
          <a:solidFill>
            <a:schemeClr val="bg1"/>
          </a:solidFill>
          <a:ln w="9525">
            <a:solidFill>
              <a:srgbClr val="0000FF"/>
            </a:solidFill>
            <a:miter lim="800000"/>
            <a:headEnd/>
            <a:tailEnd/>
          </a:ln>
        </p:spPr>
        <p:txBody>
          <a:bodyPr>
            <a:spAutoFit/>
          </a:bodyPr>
          <a:lstStyle/>
          <a:p>
            <a:r>
              <a:rPr lang="it-IT">
                <a:solidFill>
                  <a:srgbClr val="261FFF"/>
                </a:solidFill>
              </a:rPr>
              <a:t>COSA STA CAMBIANDO:</a:t>
            </a:r>
          </a:p>
          <a:p>
            <a:r>
              <a:rPr lang="it-IT"/>
              <a:t>  </a:t>
            </a:r>
          </a:p>
          <a:p>
            <a:r>
              <a:rPr lang="it-IT"/>
              <a:t>•.</a:t>
            </a:r>
          </a:p>
          <a:p>
            <a:endParaRPr lang="it-IT"/>
          </a:p>
          <a:p>
            <a:r>
              <a:rPr lang="it-IT"/>
              <a:t>• </a:t>
            </a:r>
            <a:r>
              <a:rPr lang="it-IT" sz="2400"/>
              <a:t>Innovazione e sviluppo tecnologico •</a:t>
            </a:r>
          </a:p>
          <a:p>
            <a:endParaRPr lang="it-IT" sz="2400"/>
          </a:p>
          <a:p>
            <a:r>
              <a:rPr lang="it-IT" sz="2400"/>
              <a:t> Allargamento degli ambiti di applicazione strategie diagnostico – terapeutiche  </a:t>
            </a:r>
          </a:p>
          <a:p>
            <a:endParaRPr lang="it-IT" sz="2400"/>
          </a:p>
          <a:p>
            <a:r>
              <a:rPr lang="it-IT" sz="2400"/>
              <a:t>• Aumento e sofisticazione della domanda e del consumo di prestazioni</a:t>
            </a:r>
          </a:p>
          <a:p>
            <a:endParaRPr lang="it-IT" sz="2400"/>
          </a:p>
          <a:p>
            <a:r>
              <a:rPr lang="it-IT" sz="2400"/>
              <a:t> • </a:t>
            </a:r>
            <a:r>
              <a:rPr lang="it-IT" sz="2400" u="sng"/>
              <a:t>Transizione professionale</a:t>
            </a:r>
            <a:r>
              <a:rPr lang="it-IT" sz="2400"/>
              <a:t> (vedi anche ridenominazione della Laurea da “Specialistica” a “Magistrale”)</a:t>
            </a:r>
          </a:p>
          <a:p>
            <a:r>
              <a:rPr lang="it-IT" sz="2400"/>
              <a:t> </a:t>
            </a:r>
          </a:p>
          <a:p>
            <a:endParaRPr lang="it-IT" sz="2400"/>
          </a:p>
        </p:txBody>
      </p:sp>
      <p:sp>
        <p:nvSpPr>
          <p:cNvPr id="46082"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p:cNvSpPr>
          <p:nvPr>
            <p:ph type="body" idx="4294967295"/>
          </p:nvPr>
        </p:nvSpPr>
        <p:spPr>
          <a:xfrm>
            <a:off x="1066800" y="1100138"/>
            <a:ext cx="7489825" cy="4441825"/>
          </a:xfrm>
          <a:solidFill>
            <a:schemeClr val="bg1"/>
          </a:solidFill>
          <a:ln>
            <a:solidFill>
              <a:srgbClr val="0000FF"/>
            </a:solidFill>
          </a:ln>
        </p:spPr>
        <p:txBody>
          <a:bodyPr/>
          <a:lstStyle/>
          <a:p>
            <a:pPr>
              <a:lnSpc>
                <a:spcPct val="80000"/>
              </a:lnSpc>
            </a:pPr>
            <a:r>
              <a:rPr lang="it-IT" sz="1800" smtClean="0"/>
              <a:t>Ambito organizzativo,  formativo e di ricerca che sono trasversali a tutte le classi delle lauree magistrali</a:t>
            </a:r>
          </a:p>
          <a:p>
            <a:pPr>
              <a:lnSpc>
                <a:spcPct val="80000"/>
              </a:lnSpc>
            </a:pPr>
            <a:r>
              <a:rPr lang="it-IT" sz="1800" smtClean="0"/>
              <a:t> ambito organizzativo: I saperi di quest’area riguardano aspetti teorici, di contesto e metodologici.  </a:t>
            </a:r>
          </a:p>
          <a:p>
            <a:pPr>
              <a:lnSpc>
                <a:spcPct val="80000"/>
              </a:lnSpc>
            </a:pPr>
            <a:r>
              <a:rPr lang="it-IT" sz="1800" smtClean="0"/>
              <a:t>I primi fanno riferimento alle principali teorie dell’organizzazione e del management.    </a:t>
            </a:r>
          </a:p>
          <a:p>
            <a:pPr>
              <a:lnSpc>
                <a:spcPct val="80000"/>
              </a:lnSpc>
            </a:pPr>
            <a:r>
              <a:rPr lang="it-IT" sz="1800" smtClean="0"/>
              <a:t>I secondi fanno riferimento ai fondamentali della politica sanitaria e dell’organizzazione in sanità, del diritto amministrativo, del diritto del lavoro e del benessere organizzativo.   </a:t>
            </a:r>
          </a:p>
          <a:p>
            <a:pPr>
              <a:lnSpc>
                <a:spcPct val="80000"/>
              </a:lnSpc>
            </a:pPr>
            <a:r>
              <a:rPr lang="it-IT" sz="1800" smtClean="0"/>
              <a:t>I terzi affrontano tematiche inerenti la gestione dei servizi, dell’assistenza e del personale, con particolare attenzione al governo clinico e alle analisi economico-finanziarie, all’analisi organizzativa e allo sviluppo di progetti in ambito manageriale </a:t>
            </a:r>
          </a:p>
        </p:txBody>
      </p:sp>
      <p:sp>
        <p:nvSpPr>
          <p:cNvPr id="48130" name="Text Box 3"/>
          <p:cNvSpPr txBox="1">
            <a:spLocks noChangeArrowheads="1"/>
          </p:cNvSpPr>
          <p:nvPr/>
        </p:nvSpPr>
        <p:spPr bwMode="auto">
          <a:xfrm>
            <a:off x="1511300" y="182563"/>
            <a:ext cx="5905500" cy="366712"/>
          </a:xfrm>
          <a:prstGeom prst="rect">
            <a:avLst/>
          </a:prstGeom>
          <a:solidFill>
            <a:srgbClr val="B8E9FA"/>
          </a:solidFill>
          <a:ln w="9525">
            <a:noFill/>
            <a:miter lim="800000"/>
            <a:headEnd/>
            <a:tailEnd/>
          </a:ln>
        </p:spPr>
        <p:txBody>
          <a:bodyPr>
            <a:spAutoFit/>
          </a:bodyPr>
          <a:lstStyle/>
          <a:p>
            <a:pPr>
              <a:spcBef>
                <a:spcPct val="50000"/>
              </a:spcBef>
            </a:pPr>
            <a:r>
              <a:rPr lang="it-IT"/>
              <a:t>PROPOSTA:</a:t>
            </a:r>
          </a:p>
        </p:txBody>
      </p:sp>
      <p:sp>
        <p:nvSpPr>
          <p:cNvPr id="48131" name="Text Box 4"/>
          <p:cNvSpPr txBox="1">
            <a:spLocks noChangeArrowheads="1"/>
          </p:cNvSpPr>
          <p:nvPr/>
        </p:nvSpPr>
        <p:spPr bwMode="auto">
          <a:xfrm>
            <a:off x="812800" y="5724525"/>
            <a:ext cx="6604000" cy="366713"/>
          </a:xfrm>
          <a:prstGeom prst="rect">
            <a:avLst/>
          </a:prstGeom>
          <a:solidFill>
            <a:schemeClr val="bg1"/>
          </a:solidFill>
          <a:ln w="9525">
            <a:noFill/>
            <a:miter lim="800000"/>
            <a:headEnd/>
            <a:tailEnd/>
          </a:ln>
        </p:spPr>
        <p:txBody>
          <a:bodyPr>
            <a:spAutoFit/>
          </a:bodyPr>
          <a:lstStyle/>
          <a:p>
            <a:pPr>
              <a:spcBef>
                <a:spcPct val="50000"/>
              </a:spcBef>
            </a:pPr>
            <a:r>
              <a:rPr lang="it-IT"/>
              <a:t>Secondo anno: specifico disciplinare</a:t>
            </a:r>
          </a:p>
        </p:txBody>
      </p:sp>
      <p:sp>
        <p:nvSpPr>
          <p:cNvPr id="48132" name="Text Box 5"/>
          <p:cNvSpPr txBox="1">
            <a:spLocks noChangeArrowheads="1"/>
          </p:cNvSpPr>
          <p:nvPr/>
        </p:nvSpPr>
        <p:spPr bwMode="auto">
          <a:xfrm>
            <a:off x="1511300" y="615950"/>
            <a:ext cx="6604000" cy="366713"/>
          </a:xfrm>
          <a:prstGeom prst="rect">
            <a:avLst/>
          </a:prstGeom>
          <a:solidFill>
            <a:schemeClr val="bg1"/>
          </a:solidFill>
          <a:ln w="9525">
            <a:noFill/>
            <a:miter lim="800000"/>
            <a:headEnd/>
            <a:tailEnd/>
          </a:ln>
        </p:spPr>
        <p:txBody>
          <a:bodyPr>
            <a:spAutoFit/>
          </a:bodyPr>
          <a:lstStyle/>
          <a:p>
            <a:pPr>
              <a:spcBef>
                <a:spcPct val="50000"/>
              </a:spcBef>
            </a:pPr>
            <a:r>
              <a:rPr lang="it-IT"/>
              <a:t>Primo anno: trasversale</a:t>
            </a:r>
          </a:p>
        </p:txBody>
      </p:sp>
      <p:sp>
        <p:nvSpPr>
          <p:cNvPr id="48133" name="Text Box 6"/>
          <p:cNvSpPr txBox="1">
            <a:spLocks noChangeArrowheads="1"/>
          </p:cNvSpPr>
          <p:nvPr/>
        </p:nvSpPr>
        <p:spPr bwMode="auto">
          <a:xfrm>
            <a:off x="1066800" y="6291263"/>
            <a:ext cx="6653213" cy="366712"/>
          </a:xfrm>
          <a:prstGeom prst="rect">
            <a:avLst/>
          </a:prstGeom>
          <a:solidFill>
            <a:schemeClr val="bg1"/>
          </a:solidFill>
          <a:ln w="9525">
            <a:noFill/>
            <a:miter lim="800000"/>
            <a:headEnd/>
            <a:tailEnd/>
          </a:ln>
        </p:spPr>
        <p:txBody>
          <a:bodyPr>
            <a:spAutoFit/>
          </a:bodyPr>
          <a:lstStyle/>
          <a:p>
            <a:pPr>
              <a:spcBef>
                <a:spcPct val="50000"/>
              </a:spcBef>
            </a:pPr>
            <a:r>
              <a:rPr lang="it-IT"/>
              <a:t>Diversificazione nella disciplinarietà in base ai diversi atenei</a:t>
            </a:r>
          </a:p>
        </p:txBody>
      </p:sp>
      <p:sp>
        <p:nvSpPr>
          <p:cNvPr id="48134"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olo 1"/>
          <p:cNvSpPr>
            <a:spLocks noGrp="1"/>
          </p:cNvSpPr>
          <p:nvPr>
            <p:ph type="title" idx="4294967295"/>
          </p:nvPr>
        </p:nvSpPr>
        <p:spPr>
          <a:xfrm>
            <a:off x="914400" y="223838"/>
            <a:ext cx="7313613" cy="868362"/>
          </a:xfrm>
          <a:solidFill>
            <a:srgbClr val="B8E9FA"/>
          </a:solidFill>
          <a:ln>
            <a:solidFill>
              <a:srgbClr val="261FFF"/>
            </a:solidFill>
          </a:ln>
        </p:spPr>
        <p:txBody>
          <a:bodyPr/>
          <a:lstStyle/>
          <a:p>
            <a:r>
              <a:rPr lang="it-IT" b="1" smtClean="0"/>
              <a:t>Bibliografia</a:t>
            </a:r>
          </a:p>
        </p:txBody>
      </p:sp>
      <p:sp>
        <p:nvSpPr>
          <p:cNvPr id="24578" name="Segnaposto contenuto 2"/>
          <p:cNvSpPr>
            <a:spLocks noGrp="1"/>
          </p:cNvSpPr>
          <p:nvPr>
            <p:ph idx="4294967295"/>
          </p:nvPr>
        </p:nvSpPr>
        <p:spPr>
          <a:xfrm>
            <a:off x="304800" y="1277938"/>
            <a:ext cx="8623300" cy="5580062"/>
          </a:xfrm>
          <a:solidFill>
            <a:schemeClr val="bg1"/>
          </a:solidFill>
          <a:ln>
            <a:solidFill>
              <a:srgbClr val="261FFF"/>
            </a:solidFill>
          </a:ln>
        </p:spPr>
        <p:txBody>
          <a:bodyPr/>
          <a:lstStyle/>
          <a:p>
            <a:r>
              <a:rPr lang="en-US" sz="1600" b="1" smtClean="0"/>
              <a:t>Boyatzis R. E., </a:t>
            </a:r>
            <a:r>
              <a:rPr lang="en-US" sz="1600" b="1" i="1" smtClean="0"/>
              <a:t>The competent manager: a model for effective performance, Wiley &amp; Sons, New York, 1982. </a:t>
            </a:r>
          </a:p>
          <a:p>
            <a:r>
              <a:rPr lang="it-IT" sz="1600" b="1" smtClean="0"/>
              <a:t>ISFOL (1998), </a:t>
            </a:r>
            <a:r>
              <a:rPr lang="it-IT" sz="1600" b="1" i="1" smtClean="0"/>
              <a:t>Unità Capitalizzabili e crediti formativi. Metodologie e strumenti di lavoro, a cura di G. Di Francesco, Franco Angeli</a:t>
            </a:r>
            <a:r>
              <a:rPr lang="it-IT" sz="1600" b="1" smtClean="0"/>
              <a:t> </a:t>
            </a:r>
          </a:p>
          <a:p>
            <a:r>
              <a:rPr lang="it-IT" sz="1600" b="1" smtClean="0"/>
              <a:t>Le Boterf G., </a:t>
            </a:r>
            <a:r>
              <a:rPr lang="it-IT" sz="1600" b="1" i="1" smtClean="0"/>
              <a:t>Costruire le competenze individuali e collettive, Guida editore, Napoli, 2008 </a:t>
            </a:r>
          </a:p>
          <a:p>
            <a:r>
              <a:rPr lang="it-IT" sz="1600" b="1" smtClean="0"/>
              <a:t>Levati W., Saraò M. V.</a:t>
            </a:r>
            <a:r>
              <a:rPr lang="it-IT" sz="1600" b="1" i="1" smtClean="0"/>
              <a:t>, Il modello delle competenze. Un contributo originale per la definizione di un nuovo approccio all'individuo e all'organizzazione nella gestione e nello sviluppo delle risorse umane, FrancoAngeli, Milano, 2003 </a:t>
            </a:r>
          </a:p>
          <a:p>
            <a:r>
              <a:rPr lang="it-IT" sz="1600" b="1" smtClean="0"/>
              <a:t>Morin E.,</a:t>
            </a:r>
            <a:r>
              <a:rPr lang="it-IT" sz="1600" smtClean="0"/>
              <a:t> </a:t>
            </a:r>
            <a:r>
              <a:rPr lang="it-IT" sz="1600" b="1" i="1" smtClean="0"/>
              <a:t>La testa ben fatta- Raffaello Cortina editore  Milano, 2000</a:t>
            </a:r>
          </a:p>
          <a:p>
            <a:r>
              <a:rPr lang="it-IT" sz="1600" b="1" smtClean="0"/>
              <a:t>Spencer L. M., Spencer S. M., </a:t>
            </a:r>
            <a:r>
              <a:rPr lang="it-IT" sz="1600" b="1" i="1" smtClean="0"/>
              <a:t>Competenza nel lavoro, modelli per una performance superiore, FrancoAngeli, Milano, 1993 </a:t>
            </a:r>
          </a:p>
          <a:p>
            <a:r>
              <a:rPr lang="it-IT" sz="1600" b="1" i="1" smtClean="0"/>
              <a:t>Stacey R.D., Management e caos, Guerini e associati. Milano, 1992</a:t>
            </a:r>
          </a:p>
          <a:p>
            <a:r>
              <a:rPr lang="it-IT" sz="1600" b="1" i="1" smtClean="0"/>
              <a:t>SLIDE DEL CORSO (Dispense)</a:t>
            </a:r>
          </a:p>
          <a:p>
            <a:r>
              <a:rPr lang="it-IT" sz="1600" b="1" i="1" smtClean="0"/>
              <a:t>Vaccani R., La sanità incompiuta, La nuova Italia Scientifica, Roma, 1992</a:t>
            </a:r>
            <a:endParaRPr lang="it-IT" smtClean="0"/>
          </a:p>
        </p:txBody>
      </p:sp>
      <p:sp>
        <p:nvSpPr>
          <p:cNvPr id="24579" name="Text Box 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idx="4294967295"/>
          </p:nvPr>
        </p:nvSpPr>
        <p:spPr>
          <a:xfrm>
            <a:off x="914400" y="300038"/>
            <a:ext cx="7313613" cy="1071562"/>
          </a:xfrm>
          <a:solidFill>
            <a:srgbClr val="B8E9FA"/>
          </a:solidFill>
          <a:ln>
            <a:solidFill>
              <a:srgbClr val="0000FF"/>
            </a:solidFill>
          </a:ln>
        </p:spPr>
        <p:txBody>
          <a:bodyPr/>
          <a:lstStyle/>
          <a:p>
            <a:r>
              <a:rPr lang="it-IT" sz="2400" b="1" smtClean="0"/>
              <a:t>Ambito riabilitativo orientamento manageriale/didattica e ricerca</a:t>
            </a:r>
            <a:r>
              <a:rPr lang="it-IT" sz="4200" smtClean="0"/>
              <a:t> </a:t>
            </a:r>
          </a:p>
        </p:txBody>
      </p:sp>
      <p:sp>
        <p:nvSpPr>
          <p:cNvPr id="49154" name="Rectangle 3"/>
          <p:cNvSpPr>
            <a:spLocks noGrp="1"/>
          </p:cNvSpPr>
          <p:nvPr>
            <p:ph type="body" idx="4294967295"/>
          </p:nvPr>
        </p:nvSpPr>
        <p:spPr>
          <a:xfrm>
            <a:off x="2665413" y="1879600"/>
            <a:ext cx="5751512" cy="4056063"/>
          </a:xfrm>
          <a:solidFill>
            <a:schemeClr val="bg1"/>
          </a:solidFill>
          <a:ln>
            <a:solidFill>
              <a:srgbClr val="261FFF"/>
            </a:solidFill>
          </a:ln>
        </p:spPr>
        <p:txBody>
          <a:bodyPr/>
          <a:lstStyle/>
          <a:p>
            <a:pPr>
              <a:lnSpc>
                <a:spcPct val="90000"/>
              </a:lnSpc>
            </a:pPr>
            <a:r>
              <a:rPr lang="it-IT" smtClean="0"/>
              <a:t>È indispensabile dare largo spazio al management per poter essere preparati per ricoprire ruoli dirigenziali(legge 251/00) </a:t>
            </a:r>
          </a:p>
          <a:p>
            <a:pPr>
              <a:lnSpc>
                <a:spcPct val="90000"/>
              </a:lnSpc>
            </a:pPr>
            <a:r>
              <a:rPr lang="it-IT" smtClean="0"/>
              <a:t>La LM deve insegnare “come insegnare” e non “cosa insegnare” </a:t>
            </a:r>
          </a:p>
          <a:p>
            <a:pPr>
              <a:lnSpc>
                <a:spcPct val="90000"/>
              </a:lnSpc>
            </a:pPr>
            <a:r>
              <a:rPr lang="it-IT" smtClean="0"/>
              <a:t>È indispensabile dare largo spazio anche alla ricerca per riempire contenuti dei SSD delle professioni sanitarie. E dare spazio all’EBP</a:t>
            </a:r>
          </a:p>
        </p:txBody>
      </p:sp>
      <p:sp>
        <p:nvSpPr>
          <p:cNvPr id="49155"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idx="4294967295"/>
          </p:nvPr>
        </p:nvSpPr>
        <p:spPr>
          <a:xfrm>
            <a:off x="914400" y="503238"/>
            <a:ext cx="7732713" cy="1403350"/>
          </a:xfrm>
          <a:solidFill>
            <a:srgbClr val="B8E9FA"/>
          </a:solidFill>
          <a:ln>
            <a:solidFill>
              <a:srgbClr val="261FFF"/>
            </a:solidFill>
          </a:ln>
        </p:spPr>
        <p:txBody>
          <a:bodyPr/>
          <a:lstStyle/>
          <a:p>
            <a:r>
              <a:rPr lang="it-IT" sz="4200" smtClean="0"/>
              <a:t>Ambito riabilitativo orientamento professionalizzante avanzato </a:t>
            </a:r>
          </a:p>
        </p:txBody>
      </p:sp>
      <p:sp>
        <p:nvSpPr>
          <p:cNvPr id="50178" name="Rectangle 3"/>
          <p:cNvSpPr>
            <a:spLocks noGrp="1"/>
          </p:cNvSpPr>
          <p:nvPr>
            <p:ph type="body" idx="4294967295"/>
          </p:nvPr>
        </p:nvSpPr>
        <p:spPr>
          <a:xfrm>
            <a:off x="2678113" y="2247900"/>
            <a:ext cx="6126162" cy="4056063"/>
          </a:xfrm>
          <a:solidFill>
            <a:schemeClr val="bg1"/>
          </a:solidFill>
          <a:ln>
            <a:solidFill>
              <a:srgbClr val="261FFF"/>
            </a:solidFill>
          </a:ln>
        </p:spPr>
        <p:txBody>
          <a:bodyPr/>
          <a:lstStyle/>
          <a:p>
            <a:r>
              <a:rPr lang="it-IT" sz="2000" smtClean="0"/>
              <a:t>Per svolgere attività didattica nei corsi di laurea e master molte università richiedono il possesso della LM(art.7 Dlgs 165/01),di contro i contenuti professionalizzanti all’interno delle LM sono minimi   </a:t>
            </a:r>
          </a:p>
          <a:p>
            <a:r>
              <a:rPr lang="it-IT" sz="2000" smtClean="0"/>
              <a:t> Per accedere all’area dirigenziale occorre la laurea magistrale (L 43/06) e tra le competenze richiesta c’è la verifica della qualità degli interventi </a:t>
            </a:r>
            <a:br>
              <a:rPr lang="it-IT" sz="2000" smtClean="0"/>
            </a:br>
            <a:endParaRPr lang="it-IT" sz="2000" smtClean="0"/>
          </a:p>
          <a:p>
            <a:r>
              <a:rPr lang="it-IT" sz="2000" smtClean="0"/>
              <a:t>La maggior parte dei LM svolgono attività didattica all’interno dei CdL,solo pochi accedono a ruoli dirigenziali </a:t>
            </a:r>
          </a:p>
        </p:txBody>
      </p:sp>
      <p:sp>
        <p:nvSpPr>
          <p:cNvPr id="50179"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idx="4294967295"/>
          </p:nvPr>
        </p:nvSpPr>
        <p:spPr>
          <a:xfrm>
            <a:off x="546100" y="0"/>
            <a:ext cx="8178800" cy="1468438"/>
          </a:xfrm>
          <a:solidFill>
            <a:srgbClr val="B8E9FA"/>
          </a:solidFill>
          <a:ln>
            <a:solidFill>
              <a:srgbClr val="0000FF"/>
            </a:solidFill>
          </a:ln>
        </p:spPr>
        <p:txBody>
          <a:bodyPr/>
          <a:lstStyle/>
          <a:p>
            <a:r>
              <a:rPr lang="it-IT" sz="3200" smtClean="0"/>
              <a:t>Dall’altra parte i medici chiedono una legge per definire l’atto medico e in questa proposta scrivono:</a:t>
            </a:r>
          </a:p>
        </p:txBody>
      </p:sp>
      <p:sp>
        <p:nvSpPr>
          <p:cNvPr id="51202" name="Rectangle 3"/>
          <p:cNvSpPr>
            <a:spLocks noGrp="1"/>
          </p:cNvSpPr>
          <p:nvPr>
            <p:ph type="body" idx="4294967295"/>
          </p:nvPr>
        </p:nvSpPr>
        <p:spPr>
          <a:xfrm>
            <a:off x="215900" y="1697038"/>
            <a:ext cx="8661400" cy="2887662"/>
          </a:xfrm>
          <a:solidFill>
            <a:schemeClr val="bg1"/>
          </a:solidFill>
          <a:ln>
            <a:solidFill>
              <a:srgbClr val="0000FF"/>
            </a:solidFill>
          </a:ln>
        </p:spPr>
        <p:txBody>
          <a:bodyPr/>
          <a:lstStyle/>
          <a:p>
            <a:pPr>
              <a:lnSpc>
                <a:spcPct val="80000"/>
              </a:lnSpc>
            </a:pPr>
            <a:r>
              <a:rPr lang="it-IT" smtClean="0"/>
              <a:t>La funzione medica, dotata dei formidabili strumenti clinico-assistenziali di prevenzione, diagnosi, terapia e riabilitazione, frutto di venticinque secoli di attività e di studio dei medici stessi, è oggi però talvolta condivisa e talaltra condizionata o sostituita dai tanti attori del mondo della sanità e dalle tante nuove professioni sanitarie sviluppatesi nell’ultimo secolo: si vuole dimenticare la centralità del rapporto tra medico e paziente mediante travisamenti e talora forzature in un momento storico in cui sempre più il malato chiede un medico a cui affidarsi.</a:t>
            </a:r>
          </a:p>
        </p:txBody>
      </p:sp>
      <p:sp>
        <p:nvSpPr>
          <p:cNvPr id="51203" name="Text Box 4"/>
          <p:cNvSpPr txBox="1">
            <a:spLocks noChangeArrowheads="1"/>
          </p:cNvSpPr>
          <p:nvPr/>
        </p:nvSpPr>
        <p:spPr bwMode="auto">
          <a:xfrm>
            <a:off x="215900" y="4584700"/>
            <a:ext cx="8928100" cy="2298700"/>
          </a:xfrm>
          <a:prstGeom prst="rect">
            <a:avLst/>
          </a:prstGeom>
          <a:solidFill>
            <a:schemeClr val="bg1"/>
          </a:solidFill>
          <a:ln w="9525">
            <a:solidFill>
              <a:srgbClr val="0000FF"/>
            </a:solidFill>
            <a:miter lim="800000"/>
            <a:headEnd/>
            <a:tailEnd/>
          </a:ln>
          <a:effectLst>
            <a:prstShdw prst="shdw13" dist="53882" dir="13500000">
              <a:schemeClr val="bg2">
                <a:alpha val="50000"/>
              </a:schemeClr>
            </a:prstShdw>
          </a:effectLst>
        </p:spPr>
        <p:txBody>
          <a:bodyPr>
            <a:spAutoFit/>
          </a:bodyPr>
          <a:lstStyle/>
          <a:p>
            <a:r>
              <a:rPr lang="it-IT"/>
              <a:t>CAMERA DEI DEPUTATI N. </a:t>
            </a:r>
            <a:r>
              <a:rPr lang="it-IT" b="1"/>
              <a:t>2988</a:t>
            </a:r>
          </a:p>
          <a:p>
            <a:r>
              <a:rPr lang="it-IT"/>
              <a:t>—</a:t>
            </a:r>
          </a:p>
          <a:p>
            <a:r>
              <a:rPr lang="it-IT"/>
              <a:t>PROPOSTA DI LEGGE</a:t>
            </a:r>
          </a:p>
          <a:p>
            <a:r>
              <a:rPr lang="it-IT"/>
              <a:t>D’INIZIATIVA DEI DEPUTATI</a:t>
            </a:r>
          </a:p>
          <a:p>
            <a:r>
              <a:rPr lang="it-IT" b="1"/>
              <a:t>D’INCECCO, CAPONE, CARLONI, CASATI, DELL’ARINGA, GIULIETTI,</a:t>
            </a:r>
          </a:p>
          <a:p>
            <a:r>
              <a:rPr lang="it-IT" b="1"/>
              <a:t>INCERTI, IORI, MAGORNO, OLIVERIO, PREZIOSI, VENITTELLI</a:t>
            </a:r>
          </a:p>
          <a:p>
            <a:r>
              <a:rPr lang="it-IT"/>
              <a:t>Disposizioni in materia di definizione dell’atto medico</a:t>
            </a:r>
          </a:p>
          <a:p>
            <a:r>
              <a:rPr lang="it-IT"/>
              <a:t>e di responsabilità professionale medica</a:t>
            </a:r>
          </a:p>
        </p:txBody>
      </p:sp>
      <p:sp>
        <p:nvSpPr>
          <p:cNvPr id="51204"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p:cNvSpPr>
          <p:nvPr>
            <p:ph type="body" idx="4294967295"/>
          </p:nvPr>
        </p:nvSpPr>
        <p:spPr>
          <a:xfrm>
            <a:off x="0" y="1155700"/>
            <a:ext cx="9144000" cy="5702300"/>
          </a:xfrm>
          <a:solidFill>
            <a:schemeClr val="bg1"/>
          </a:solidFill>
          <a:ln>
            <a:solidFill>
              <a:srgbClr val="0000FF"/>
            </a:solidFill>
          </a:ln>
        </p:spPr>
        <p:txBody>
          <a:bodyPr/>
          <a:lstStyle/>
          <a:p>
            <a:pPr>
              <a:lnSpc>
                <a:spcPct val="80000"/>
              </a:lnSpc>
            </a:pPr>
            <a:r>
              <a:rPr lang="it-IT" sz="2000" smtClean="0"/>
              <a:t>Si cita inoltre la sentenza del Consiglio di Stato (III sezione) del 29 gennaio 2015 per la quale il fisioterapista può erogare prestazioni al singolo paziente solo su prescrizione del fisiatra o di medico specialista e può utilizzare solo alcune apparecchiature elettromedicinali. </a:t>
            </a:r>
          </a:p>
          <a:p>
            <a:pPr>
              <a:lnSpc>
                <a:spcPct val="80000"/>
              </a:lnSpc>
            </a:pPr>
            <a:r>
              <a:rPr lang="it-IT" sz="2000" smtClean="0"/>
              <a:t>« (...) pone in evidenza la centralità e la responsabilità del ruolo del medico nel percorso/progetto/programma terapeutico nell’area della riabilitazione e quindi la previsione del controllo di un medico fisiatra, con la diagnosi, l’individuazione e la prescrizione della terapia (...) ne consegue che le disposizioni regionali in contestazione non si appalesano lesive delle competenze professionali del fisioterapista, come peraltro sostenuto anche nella giurisprudenza di altri TAR (Sicilia – Catania, sez. II, n. 238 del 2003; T.A.R. Lazio – Roma, sez. III, n. 1792 del 2012), posto che l’autonomia delle diverse competenze degli operatori sanitari si inserisce necessariamente e si armonizza nel ridetto sistema normativo, volto ad assicurare la omogenea tutela della salute e l’uniformità dei livelli assistenziali su tutto il territorio nazionale (...) l’autonomia del fisioterapista può svolgersi, in coerenza col sistema normativo nazionale, solo nel presupposto delle prescrizioni indicate dal medico fisiatra, quale coordinatore dell’</a:t>
            </a:r>
            <a:r>
              <a:rPr lang="it-IT" sz="2000" i="1" smtClean="0"/>
              <a:t>equipe </a:t>
            </a:r>
            <a:r>
              <a:rPr lang="it-IT" sz="2000" smtClean="0"/>
              <a:t>riabilitativa (...) emergono così concrete indicazioni circa l’ambito delle competenze del fisioterapista e la delimitazione delle stesse rispetto a quelle proprie del medico specialista che, si rammenta, è responsabile della predisposizione delle attività terapeutiche e del progetto riabilitativo anche se la sua elaborazione è frutto di un lavoro di </a:t>
            </a:r>
            <a:r>
              <a:rPr lang="it-IT" sz="2000" i="1" smtClean="0"/>
              <a:t>equipe </a:t>
            </a:r>
            <a:r>
              <a:rPr lang="it-IT" sz="2000" smtClean="0"/>
              <a:t>».</a:t>
            </a:r>
          </a:p>
        </p:txBody>
      </p:sp>
      <p:sp>
        <p:nvSpPr>
          <p:cNvPr id="52226" name="Rectangle 4"/>
          <p:cNvSpPr>
            <a:spLocks noGrp="1"/>
          </p:cNvSpPr>
          <p:nvPr>
            <p:ph type="title" idx="4294967295"/>
          </p:nvPr>
        </p:nvSpPr>
        <p:spPr>
          <a:xfrm>
            <a:off x="0" y="0"/>
            <a:ext cx="9144000" cy="1155700"/>
          </a:xfrm>
          <a:solidFill>
            <a:srgbClr val="B8E9FA"/>
          </a:solidFill>
          <a:ln>
            <a:solidFill>
              <a:srgbClr val="0000FF"/>
            </a:solidFill>
          </a:ln>
        </p:spPr>
        <p:txBody>
          <a:bodyPr/>
          <a:lstStyle/>
          <a:p>
            <a:r>
              <a:rPr lang="it-IT" sz="3200" smtClean="0"/>
              <a:t>Dall’altra parte i medici chiedono na legge per definire l’atto medico e in questa proposta scrivono:</a:t>
            </a:r>
          </a:p>
        </p:txBody>
      </p:sp>
      <p:sp>
        <p:nvSpPr>
          <p:cNvPr id="52227"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Grp="1"/>
          </p:cNvSpPr>
          <p:nvPr>
            <p:ph type="body" idx="4294967295"/>
          </p:nvPr>
        </p:nvSpPr>
        <p:spPr>
          <a:xfrm>
            <a:off x="914400" y="1531938"/>
            <a:ext cx="7313613" cy="4513262"/>
          </a:xfrm>
          <a:solidFill>
            <a:schemeClr val="bg1"/>
          </a:solidFill>
          <a:ln>
            <a:solidFill>
              <a:srgbClr val="0000FF"/>
            </a:solidFill>
          </a:ln>
        </p:spPr>
        <p:txBody>
          <a:bodyPr/>
          <a:lstStyle/>
          <a:p>
            <a:pPr>
              <a:lnSpc>
                <a:spcPct val="80000"/>
              </a:lnSpc>
            </a:pPr>
            <a:r>
              <a:rPr lang="it-IT" smtClean="0"/>
              <a:t>ART. 1.</a:t>
            </a:r>
          </a:p>
          <a:p>
            <a:pPr>
              <a:lnSpc>
                <a:spcPct val="80000"/>
              </a:lnSpc>
            </a:pPr>
            <a:r>
              <a:rPr lang="it-IT" smtClean="0"/>
              <a:t>1. L’atto medico comprende tutte le attività professionali di carattere scientifico, di insegnamento, di formazione, educative, organizzative, cliniche e di tecnologia medica svolte al fine di promuovere la salute, di prevenire le malattie, di effettuare diagnosi e di prescrivere cure terapeutiche o riabilitative nei confronti di pazienti, individui, gruppi o comunità, in conformità alle norme etiche e deontologiche.</a:t>
            </a:r>
          </a:p>
          <a:p>
            <a:pPr>
              <a:lnSpc>
                <a:spcPct val="80000"/>
              </a:lnSpc>
            </a:pPr>
            <a:r>
              <a:rPr lang="it-IT" smtClean="0"/>
              <a:t>2. L’atto medico è una responsabilità del medico abilitato e deve essere eseguito dal medico o sotto la sua diretta supervisione o prescrizione.</a:t>
            </a:r>
          </a:p>
        </p:txBody>
      </p:sp>
      <p:sp>
        <p:nvSpPr>
          <p:cNvPr id="53250" name="Rectangle 4"/>
          <p:cNvSpPr>
            <a:spLocks noGrp="1"/>
          </p:cNvSpPr>
          <p:nvPr>
            <p:ph type="title" idx="4294967295"/>
          </p:nvPr>
        </p:nvSpPr>
        <p:spPr>
          <a:xfrm>
            <a:off x="914400" y="312738"/>
            <a:ext cx="7848600" cy="1058862"/>
          </a:xfrm>
          <a:solidFill>
            <a:srgbClr val="B8E9FA"/>
          </a:solidFill>
          <a:ln>
            <a:solidFill>
              <a:srgbClr val="0000FF"/>
            </a:solidFill>
          </a:ln>
        </p:spPr>
        <p:txBody>
          <a:bodyPr/>
          <a:lstStyle/>
          <a:p>
            <a:r>
              <a:rPr lang="it-IT" sz="2800" smtClean="0"/>
              <a:t>Dall’altra parte i medici chiedono na legge per definire l’atto medico e in questa proposta scrivono:</a:t>
            </a:r>
          </a:p>
        </p:txBody>
      </p:sp>
      <p:sp>
        <p:nvSpPr>
          <p:cNvPr id="53251"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body" idx="4294967295"/>
          </p:nvPr>
        </p:nvSpPr>
        <p:spPr>
          <a:solidFill>
            <a:schemeClr val="bg1"/>
          </a:solidFill>
          <a:ln>
            <a:solidFill>
              <a:srgbClr val="261FFF"/>
            </a:solidFill>
          </a:ln>
        </p:spPr>
        <p:txBody>
          <a:bodyPr/>
          <a:lstStyle/>
          <a:p>
            <a:pPr>
              <a:lnSpc>
                <a:spcPct val="90000"/>
              </a:lnSpc>
              <a:buFontTx/>
              <a:buNone/>
            </a:pPr>
            <a:r>
              <a:rPr lang="it-IT" b="1" smtClean="0"/>
              <a:t>VALORIZZAZIONI DI RUOLI E COMPETENZE PROFESSIONALI (ART. 5)</a:t>
            </a:r>
            <a:r>
              <a:rPr lang="it-IT" smtClean="0"/>
              <a:t/>
            </a:r>
            <a:br>
              <a:rPr lang="it-IT" smtClean="0"/>
            </a:br>
            <a:r>
              <a:rPr lang="it-IT" smtClean="0"/>
              <a:t>Per un efficientamento del settore delle cure primarie, il Patto conviene sull’importanza di ridefinire ruoli, competenze e relazioni professionali “con una visione che assegna a ogni professionista responsabilità individuali e di equipe”, accantonando “una logica gerarchica” per “perseguire una logica di governante responsabile dei professionisti coinvolti”. </a:t>
            </a:r>
          </a:p>
          <a:p>
            <a:pPr>
              <a:lnSpc>
                <a:spcPct val="90000"/>
              </a:lnSpc>
              <a:buFontTx/>
              <a:buNone/>
            </a:pPr>
            <a:r>
              <a:rPr lang="it-IT" smtClean="0"/>
              <a:t>A questo scopo previste “sia azioni normativo/contrattuali che percorsi formativi a sostegno di tale obiettivo”. </a:t>
            </a:r>
          </a:p>
        </p:txBody>
      </p:sp>
      <p:sp>
        <p:nvSpPr>
          <p:cNvPr id="54274" name="Rectangle 3"/>
          <p:cNvSpPr>
            <a:spLocks noGrp="1" noChangeArrowheads="1"/>
          </p:cNvSpPr>
          <p:nvPr>
            <p:ph type="title" idx="4294967295"/>
          </p:nvPr>
        </p:nvSpPr>
        <p:spPr>
          <a:xfrm>
            <a:off x="468313" y="260350"/>
            <a:ext cx="8229600" cy="1139825"/>
          </a:xfrm>
          <a:solidFill>
            <a:srgbClr val="B8E9FA"/>
          </a:solidFill>
          <a:ln>
            <a:solidFill>
              <a:srgbClr val="261FFF"/>
            </a:solidFill>
          </a:ln>
        </p:spPr>
        <p:txBody>
          <a:bodyPr anchorCtr="1"/>
          <a:lstStyle/>
          <a:p>
            <a:r>
              <a:rPr lang="it-IT" sz="4200" smtClean="0"/>
              <a:t>Testo definitivo patto per la salute 2014-2016</a:t>
            </a:r>
          </a:p>
        </p:txBody>
      </p:sp>
      <p:sp>
        <p:nvSpPr>
          <p:cNvPr id="54275"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p:cNvSpPr>
          <p:nvPr>
            <p:ph type="body" idx="4294967295"/>
          </p:nvPr>
        </p:nvSpPr>
        <p:spPr>
          <a:xfrm>
            <a:off x="317500" y="1003300"/>
            <a:ext cx="8534400" cy="5702300"/>
          </a:xfrm>
          <a:solidFill>
            <a:schemeClr val="bg1"/>
          </a:solidFill>
          <a:ln>
            <a:solidFill>
              <a:srgbClr val="261FFF"/>
            </a:solidFill>
          </a:ln>
        </p:spPr>
        <p:txBody>
          <a:bodyPr/>
          <a:lstStyle/>
          <a:p>
            <a:pPr>
              <a:lnSpc>
                <a:spcPct val="80000"/>
              </a:lnSpc>
            </a:pPr>
            <a:r>
              <a:rPr lang="it-IT" sz="1800" b="1" smtClean="0"/>
              <a:t>GESTIONE E SVILUPPO DELLE RISORSE UMANE (ART. 22)</a:t>
            </a:r>
            <a:br>
              <a:rPr lang="it-IT" sz="1800" b="1" smtClean="0"/>
            </a:br>
            <a:endParaRPr lang="it-IT" sz="1800" b="1" smtClean="0"/>
          </a:p>
          <a:p>
            <a:pPr>
              <a:lnSpc>
                <a:spcPct val="80000"/>
              </a:lnSpc>
            </a:pPr>
            <a:r>
              <a:rPr lang="it-IT" sz="1800" b="1" smtClean="0"/>
              <a:t>Il blocco del turn over per le Regioni in piano di rientro vale solo fino al 31 dicembre dell'anno successivo a quello della verifica positiva. </a:t>
            </a:r>
          </a:p>
          <a:p>
            <a:pPr>
              <a:lnSpc>
                <a:spcPct val="80000"/>
              </a:lnSpc>
            </a:pPr>
            <a:r>
              <a:rPr lang="it-IT" sz="1800" b="1" smtClean="0"/>
              <a:t> La Conferenza Stato Regioni ha concordato che sia modificata la previsione del Dl 98/2011 che prescrive a partire dal 2015 il rispetto del vincolo contenuto nella Finanziaria 2010 di un tetto di spesa per il personale pari a quella del 2004 ridotta dell'1,4%, indipendentemente se la Regione sia in equilibrio economico, prevedendo invece che “le Regioni siano considerate adempienti ove venga accertato il conseguimento di tale vincolo attraverso un percorso graduale fino all’applicazione totale dello stesso nel 2020”. </a:t>
            </a:r>
          </a:p>
          <a:p>
            <a:pPr>
              <a:lnSpc>
                <a:spcPct val="80000"/>
              </a:lnSpc>
            </a:pPr>
            <a:r>
              <a:rPr lang="it-IT" sz="1800" b="1" smtClean="0"/>
              <a:t>Stato e Regioni hanno convenuto sulla necessitò di avviare un approfondimento per aggiornare il parametro dell'1,4 per cento.</a:t>
            </a:r>
            <a:br>
              <a:rPr lang="it-IT" sz="1800" b="1" smtClean="0"/>
            </a:br>
            <a:endParaRPr lang="it-IT" sz="1800" b="1" smtClean="0"/>
          </a:p>
          <a:p>
            <a:pPr>
              <a:lnSpc>
                <a:spcPct val="80000"/>
              </a:lnSpc>
            </a:pPr>
            <a:r>
              <a:rPr lang="it-IT" sz="1800" b="1" smtClean="0"/>
              <a:t> “Necessità" di valorizzare le risorse umane del Ssn, al fine di garantire una nuova organizzazione del Ssr, con particolare riferimento alla riorganizzazione della rete ospedaliera, servizi territoriali e presa in carico delle cronicità e delle non autosufficienze.</a:t>
            </a:r>
            <a:br>
              <a:rPr lang="it-IT" sz="1800" b="1" smtClean="0"/>
            </a:br>
            <a:endParaRPr lang="it-IT" sz="1800" b="1" smtClean="0"/>
          </a:p>
        </p:txBody>
      </p:sp>
      <p:sp>
        <p:nvSpPr>
          <p:cNvPr id="55298" name="Rectangle 4"/>
          <p:cNvSpPr>
            <a:spLocks noGrp="1" noChangeArrowheads="1"/>
          </p:cNvSpPr>
          <p:nvPr>
            <p:ph type="title" idx="4294967295"/>
          </p:nvPr>
        </p:nvSpPr>
        <p:spPr>
          <a:xfrm>
            <a:off x="914400" y="198438"/>
            <a:ext cx="7554913" cy="614362"/>
          </a:xfrm>
          <a:solidFill>
            <a:srgbClr val="B8E9FA"/>
          </a:solidFill>
          <a:ln>
            <a:solidFill>
              <a:srgbClr val="261FFF"/>
            </a:solidFill>
          </a:ln>
        </p:spPr>
        <p:txBody>
          <a:bodyPr/>
          <a:lstStyle/>
          <a:p>
            <a:r>
              <a:rPr lang="it-IT" sz="3200" smtClean="0"/>
              <a:t>Testo definitivo patto per la salute 2014-2016</a:t>
            </a:r>
          </a:p>
        </p:txBody>
      </p:sp>
      <p:sp>
        <p:nvSpPr>
          <p:cNvPr id="55299"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body" idx="4294967295"/>
          </p:nvPr>
        </p:nvSpPr>
        <p:spPr>
          <a:xfrm>
            <a:off x="0" y="812800"/>
            <a:ext cx="9144000" cy="6045200"/>
          </a:xfrm>
          <a:solidFill>
            <a:schemeClr val="bg1"/>
          </a:solidFill>
          <a:ln>
            <a:solidFill>
              <a:srgbClr val="261FFF"/>
            </a:solidFill>
          </a:ln>
        </p:spPr>
        <p:txBody>
          <a:bodyPr/>
          <a:lstStyle/>
          <a:p>
            <a:pPr>
              <a:lnSpc>
                <a:spcPct val="80000"/>
              </a:lnSpc>
            </a:pPr>
            <a:r>
              <a:rPr lang="it-IT" sz="1200" b="1" smtClean="0"/>
              <a:t>GESTIONE E SVILUPPO DELLE RISORSE UMANE (ART. 22)</a:t>
            </a:r>
            <a:r>
              <a:rPr lang="it-IT" sz="1200" smtClean="0"/>
              <a:t/>
            </a:r>
            <a:br>
              <a:rPr lang="it-IT" sz="1200" smtClean="0"/>
            </a:br>
            <a:endParaRPr lang="it-IT" sz="1200" smtClean="0"/>
          </a:p>
          <a:p>
            <a:pPr>
              <a:lnSpc>
                <a:spcPct val="80000"/>
              </a:lnSpc>
            </a:pPr>
            <a:r>
              <a:rPr lang="it-IT" sz="1600" b="1" smtClean="0"/>
              <a:t>Istituzione di un Tavolo politico per la definizione di una legge delega che dovrà dettare principi e criteri direttivi in ordine a:</a:t>
            </a:r>
            <a:br>
              <a:rPr lang="it-IT" sz="1600" b="1" smtClean="0"/>
            </a:br>
            <a:endParaRPr lang="it-IT" sz="1600" b="1" smtClean="0"/>
          </a:p>
          <a:p>
            <a:pPr>
              <a:lnSpc>
                <a:spcPct val="80000"/>
              </a:lnSpc>
            </a:pPr>
            <a:r>
              <a:rPr lang="it-IT" sz="1600" b="1" smtClean="0"/>
              <a:t>- valorizzazione delle risorse umane del Ssn per favorire un'integrazione multidisciplinare delle professioni sanitarie e i processi di riorganizzazione dei servizi;</a:t>
            </a:r>
            <a:br>
              <a:rPr lang="it-IT" sz="1600" b="1" smtClean="0"/>
            </a:br>
            <a:endParaRPr lang="it-IT" sz="1600" b="1" smtClean="0"/>
          </a:p>
          <a:p>
            <a:pPr>
              <a:lnSpc>
                <a:spcPct val="80000"/>
              </a:lnSpc>
            </a:pPr>
            <a:r>
              <a:rPr lang="it-IT" sz="1600" b="1" smtClean="0"/>
              <a:t>- accesso delle professioni sanitarie al Ssn nel rispetto dei vincoli di spesa di personale e, per le Regioni in Piano di rientro, dei vincoli fissati dai Piani stessi;</a:t>
            </a:r>
            <a:br>
              <a:rPr lang="it-IT" sz="1600" b="1" smtClean="0"/>
            </a:br>
            <a:endParaRPr lang="it-IT" sz="1600" b="1" smtClean="0"/>
          </a:p>
          <a:p>
            <a:pPr>
              <a:lnSpc>
                <a:spcPct val="80000"/>
              </a:lnSpc>
            </a:pPr>
            <a:r>
              <a:rPr lang="it-IT" sz="1600" b="1" smtClean="0"/>
              <a:t>- disciplina della formazione di base e specialista per il personale dipendente e convenzionato della formazione di base specialistica;</a:t>
            </a:r>
            <a:br>
              <a:rPr lang="it-IT" sz="1600" b="1" smtClean="0"/>
            </a:br>
            <a:endParaRPr lang="it-IT" sz="1600" b="1" smtClean="0"/>
          </a:p>
          <a:p>
            <a:pPr>
              <a:lnSpc>
                <a:spcPct val="80000"/>
              </a:lnSpc>
            </a:pPr>
            <a:r>
              <a:rPr lang="it-IT" sz="1600" b="1" smtClean="0"/>
              <a:t>- disciplina dello scvluppo professionale di carriera con l'introduzione di misure volte ad assicurare una maggiore flessibilità nei processi di gestione delle attività professionali e nell'utilizzo del personale nell'ambito dell'organizzazione aziendale;</a:t>
            </a:r>
          </a:p>
          <a:p>
            <a:pPr>
              <a:lnSpc>
                <a:spcPct val="80000"/>
              </a:lnSpc>
            </a:pPr>
            <a:r>
              <a:rPr lang="it-IT" sz="1600" b="1" smtClean="0"/>
              <a:t>- introduzione di standards di personale per livello di assistenza ai fini di determinare il fabbisogno di professionisti sanitari a livello nazionale;</a:t>
            </a:r>
            <a:br>
              <a:rPr lang="it-IT" sz="1600" b="1" smtClean="0"/>
            </a:br>
            <a:endParaRPr lang="it-IT" sz="1600" b="1" smtClean="0"/>
          </a:p>
          <a:p>
            <a:pPr>
              <a:lnSpc>
                <a:spcPct val="80000"/>
              </a:lnSpc>
            </a:pPr>
            <a:r>
              <a:rPr lang="it-IT" sz="1600" b="1" smtClean="0"/>
              <a:t>- applicazione del Dpcm sul precariato per assicurare l'erogazione dei Lea e la sicurezza nelle cure.</a:t>
            </a:r>
            <a:br>
              <a:rPr lang="it-IT" sz="1600" b="1" smtClean="0"/>
            </a:br>
            <a:endParaRPr lang="it-IT" sz="1600" b="1" smtClean="0"/>
          </a:p>
        </p:txBody>
      </p:sp>
      <p:sp>
        <p:nvSpPr>
          <p:cNvPr id="56322" name="Rectangle 3"/>
          <p:cNvSpPr>
            <a:spLocks noGrp="1" noChangeArrowheads="1"/>
          </p:cNvSpPr>
          <p:nvPr>
            <p:ph type="title" idx="4294967295"/>
          </p:nvPr>
        </p:nvSpPr>
        <p:spPr>
          <a:xfrm>
            <a:off x="914400" y="0"/>
            <a:ext cx="7554913" cy="614363"/>
          </a:xfrm>
          <a:solidFill>
            <a:srgbClr val="B8E9FA"/>
          </a:solidFill>
          <a:ln>
            <a:solidFill>
              <a:srgbClr val="261FFF"/>
            </a:solidFill>
          </a:ln>
        </p:spPr>
        <p:txBody>
          <a:bodyPr/>
          <a:lstStyle/>
          <a:p>
            <a:r>
              <a:rPr lang="it-IT" sz="3200" smtClean="0"/>
              <a:t>Testo definitivo patto per la salute 2014-2016</a:t>
            </a:r>
          </a:p>
        </p:txBody>
      </p:sp>
      <p:sp>
        <p:nvSpPr>
          <p:cNvPr id="56323"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idx="4294967295"/>
          </p:nvPr>
        </p:nvSpPr>
        <p:spPr>
          <a:xfrm>
            <a:off x="914400" y="68263"/>
            <a:ext cx="7313613" cy="868362"/>
          </a:xfrm>
          <a:solidFill>
            <a:srgbClr val="B8E9FA"/>
          </a:solidFill>
          <a:ln>
            <a:solidFill>
              <a:srgbClr val="0000FF"/>
            </a:solidFill>
          </a:ln>
        </p:spPr>
        <p:txBody>
          <a:bodyPr/>
          <a:lstStyle/>
          <a:p>
            <a:r>
              <a:rPr lang="it-IT" smtClean="0"/>
              <a:t>Le professioni sanitarie</a:t>
            </a:r>
          </a:p>
        </p:txBody>
      </p:sp>
      <p:sp>
        <p:nvSpPr>
          <p:cNvPr id="57346" name="Rectangle 3"/>
          <p:cNvSpPr>
            <a:spLocks noGrp="1"/>
          </p:cNvSpPr>
          <p:nvPr>
            <p:ph type="body" idx="4294967295"/>
          </p:nvPr>
        </p:nvSpPr>
        <p:spPr>
          <a:xfrm>
            <a:off x="0" y="1155700"/>
            <a:ext cx="9144000" cy="5702300"/>
          </a:xfrm>
          <a:solidFill>
            <a:schemeClr val="bg1"/>
          </a:solidFill>
          <a:ln>
            <a:solidFill>
              <a:srgbClr val="0000FF"/>
            </a:solidFill>
          </a:ln>
        </p:spPr>
        <p:txBody>
          <a:bodyPr/>
          <a:lstStyle/>
          <a:p>
            <a:pPr>
              <a:lnSpc>
                <a:spcPct val="80000"/>
              </a:lnSpc>
            </a:pPr>
            <a:r>
              <a:rPr lang="it-IT" sz="1800" smtClean="0"/>
              <a:t>L’ elemento più innovativo  degli ultimi venti anni è dato dal fatto che  le professioni sanitarie infermieristiche, tecniche, della riabilitazione, della prevenzione e la professione di ostetrica, in virtù della legislazione e normativa del settore, sono state oggetto e soggetto di una profonda evoluzione ordinamentale e formativa che non ha pari in altri comparti di attività.</a:t>
            </a:r>
            <a:br>
              <a:rPr lang="it-IT" sz="1800" smtClean="0"/>
            </a:br>
            <a:endParaRPr lang="it-IT" sz="1800" smtClean="0"/>
          </a:p>
          <a:p>
            <a:pPr>
              <a:lnSpc>
                <a:spcPct val="80000"/>
              </a:lnSpc>
            </a:pPr>
            <a:r>
              <a:rPr lang="it-IT" sz="1800" smtClean="0"/>
              <a:t>Quest’innovazione ha fatto sì che la stragrande maggioranza del personale del comparto sanità sia costituito da laureati delle professioni sanitarie e da laureati specialistici medici  formati nella medesima facoltà universitaria (quella di medicina e chirurgia) tutti professionisti con un proprio specifico autonomo campo intervento, periodicamente soggetto all’evoluzione scientifica, tecnologica e dei modelli organizzativi del lavoro propria del Servizio sanitario nazionale; anche questo non ha pari negli altri comparti, se non, con diversi fattori, in quello della conoscenza (scuola, università e ricerca).</a:t>
            </a:r>
            <a:br>
              <a:rPr lang="it-IT" sz="1800" smtClean="0"/>
            </a:br>
            <a:endParaRPr lang="it-IT" sz="1800" smtClean="0"/>
          </a:p>
          <a:p>
            <a:pPr>
              <a:lnSpc>
                <a:spcPct val="80000"/>
              </a:lnSpc>
            </a:pPr>
            <a:r>
              <a:rPr lang="it-IT" sz="1800" smtClean="0"/>
              <a:t>Il consolidarsi di questo fenomeno ed anchela previsione di un ridimensionamento fisiologico della presenza attiva di laureati abilitati alla professione medica nel S.S.N, che comunque rimane alto rispetto alla media degli altri Stati dell’Unione Europea ( ci sarà un calo del numero dei medici non ci sarà una loro carenza), ha posto al Ministero della Salute ed alle Regioni la necessità di rivisitare le competenze di queste professioni sanitarie per meglio interpretare e liberare il loro potenziale operativo nella forma più estesa possibile sulla base della vigente normativa, che in parte larga è ancora inattuata.</a:t>
            </a:r>
            <a:br>
              <a:rPr lang="it-IT" sz="1800" smtClean="0"/>
            </a:br>
            <a:endParaRPr lang="it-IT" sz="1800" smtClean="0"/>
          </a:p>
        </p:txBody>
      </p:sp>
      <p:sp>
        <p:nvSpPr>
          <p:cNvPr id="57347"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idx="4294967295"/>
          </p:nvPr>
        </p:nvSpPr>
        <p:spPr>
          <a:solidFill>
            <a:srgbClr val="B8E9FA"/>
          </a:solidFill>
          <a:ln>
            <a:solidFill>
              <a:srgbClr val="0000FF"/>
            </a:solidFill>
          </a:ln>
        </p:spPr>
        <p:txBody>
          <a:bodyPr/>
          <a:lstStyle/>
          <a:p>
            <a:r>
              <a:rPr lang="it-IT" sz="3200" smtClean="0"/>
              <a:t>Esempi di nuovi modelli con protagonisti i professionisti sanitari</a:t>
            </a:r>
          </a:p>
        </p:txBody>
      </p:sp>
      <p:sp>
        <p:nvSpPr>
          <p:cNvPr id="58370" name="Rectangle 3"/>
          <p:cNvSpPr>
            <a:spLocks noGrp="1"/>
          </p:cNvSpPr>
          <p:nvPr>
            <p:ph type="body" idx="4294967295"/>
          </p:nvPr>
        </p:nvSpPr>
        <p:spPr>
          <a:xfrm>
            <a:off x="393700" y="1735138"/>
            <a:ext cx="8242300" cy="4589462"/>
          </a:xfrm>
          <a:solidFill>
            <a:schemeClr val="bg1"/>
          </a:solidFill>
          <a:ln>
            <a:solidFill>
              <a:srgbClr val="0000FF"/>
            </a:solidFill>
          </a:ln>
        </p:spPr>
        <p:txBody>
          <a:bodyPr/>
          <a:lstStyle/>
          <a:p>
            <a:pPr>
              <a:lnSpc>
                <a:spcPct val="80000"/>
              </a:lnSpc>
            </a:pPr>
            <a:r>
              <a:rPr lang="it-IT" sz="2000" smtClean="0"/>
              <a:t>1 </a:t>
            </a:r>
            <a:r>
              <a:rPr lang="it-IT" sz="2000" b="1" u="sng" smtClean="0"/>
              <a:t>il modello See and treat</a:t>
            </a:r>
            <a:r>
              <a:rPr lang="it-IT" sz="2000" smtClean="0"/>
              <a:t> adottato dalla Regione Toscana, su proposta della locale Società di medicina d’urgenza, che permette ad infermieri, debitamente formati, a gestire nei DEA i codici bianchi;</a:t>
            </a:r>
            <a:br>
              <a:rPr lang="it-IT" sz="2000" smtClean="0"/>
            </a:br>
            <a:endParaRPr lang="it-IT" sz="2000" smtClean="0"/>
          </a:p>
          <a:p>
            <a:pPr>
              <a:lnSpc>
                <a:spcPct val="80000"/>
              </a:lnSpc>
            </a:pPr>
            <a:r>
              <a:rPr lang="it-IT" sz="2000" smtClean="0"/>
              <a:t>2 </a:t>
            </a:r>
            <a:r>
              <a:rPr lang="it-IT" sz="2000" b="1" u="sng" smtClean="0"/>
              <a:t>le ambulanze INDIA</a:t>
            </a:r>
            <a:r>
              <a:rPr lang="it-IT" sz="2000" smtClean="0"/>
              <a:t>, nelle quali personale infermieristico, preparato, gestisce operazioni salvavita immediatamente prima dell’accesso all’ospedale, questo modello si sta estendendo in varie regioni;</a:t>
            </a:r>
            <a:br>
              <a:rPr lang="it-IT" sz="2000" smtClean="0"/>
            </a:br>
            <a:endParaRPr lang="it-IT" sz="2000" smtClean="0"/>
          </a:p>
          <a:p>
            <a:pPr>
              <a:lnSpc>
                <a:spcPct val="80000"/>
              </a:lnSpc>
            </a:pPr>
            <a:r>
              <a:rPr lang="it-IT" sz="2000" smtClean="0"/>
              <a:t>3 </a:t>
            </a:r>
            <a:r>
              <a:rPr lang="it-IT" sz="2000" b="1" u="sng" smtClean="0"/>
              <a:t>il trattamento perioperatorio</a:t>
            </a:r>
            <a:r>
              <a:rPr lang="it-IT" sz="2000" smtClean="0"/>
              <a:t> svolto dagli infermieri, realizzato in Emilia-Romagna;</a:t>
            </a:r>
            <a:br>
              <a:rPr lang="it-IT" sz="2000" smtClean="0"/>
            </a:br>
            <a:endParaRPr lang="it-IT" sz="2000" smtClean="0"/>
          </a:p>
          <a:p>
            <a:pPr>
              <a:lnSpc>
                <a:spcPct val="80000"/>
              </a:lnSpc>
            </a:pPr>
            <a:r>
              <a:rPr lang="it-IT" sz="2000" smtClean="0"/>
              <a:t>4 la diffusione negli ospedali di molte regioni del centro-nord del </a:t>
            </a:r>
            <a:r>
              <a:rPr lang="it-IT" sz="2000" b="1" u="sng" smtClean="0"/>
              <a:t>modello dell’ospedale per intensità di cure</a:t>
            </a:r>
            <a:r>
              <a:rPr lang="it-IT" sz="2000" smtClean="0"/>
              <a:t> che, affidando la gestione del posto letto al personale infermieristico esalta le funzioni precipue proprie della professione medica, liberandola da competenze improprie.</a:t>
            </a:r>
          </a:p>
        </p:txBody>
      </p:sp>
      <p:sp>
        <p:nvSpPr>
          <p:cNvPr id="58371"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idx="4294967295"/>
          </p:nvPr>
        </p:nvSpPr>
        <p:spPr>
          <a:xfrm>
            <a:off x="914400" y="300038"/>
            <a:ext cx="7313613" cy="868362"/>
          </a:xfrm>
          <a:solidFill>
            <a:srgbClr val="B8E9FA"/>
          </a:solidFill>
          <a:ln>
            <a:solidFill>
              <a:srgbClr val="261FFF"/>
            </a:solidFill>
          </a:ln>
        </p:spPr>
        <p:txBody>
          <a:bodyPr/>
          <a:lstStyle/>
          <a:p>
            <a:r>
              <a:rPr lang="it-IT" sz="2400" b="1" smtClean="0"/>
              <a:t>Da cosa si parte per capire il contesto in cui si muove il laureato magistrale</a:t>
            </a:r>
          </a:p>
        </p:txBody>
      </p:sp>
      <p:sp>
        <p:nvSpPr>
          <p:cNvPr id="25602" name="Rectangle 3"/>
          <p:cNvSpPr>
            <a:spLocks noGrp="1"/>
          </p:cNvSpPr>
          <p:nvPr>
            <p:ph type="body" idx="4294967295"/>
          </p:nvPr>
        </p:nvSpPr>
        <p:spPr>
          <a:xfrm>
            <a:off x="2870200" y="1562100"/>
            <a:ext cx="5994400" cy="3035300"/>
          </a:xfrm>
          <a:solidFill>
            <a:schemeClr val="bg1"/>
          </a:solidFill>
          <a:ln>
            <a:solidFill>
              <a:srgbClr val="0000FF"/>
            </a:solidFill>
          </a:ln>
        </p:spPr>
        <p:txBody>
          <a:bodyPr/>
          <a:lstStyle/>
          <a:p>
            <a:r>
              <a:rPr lang="it-IT" b="1" i="1" smtClean="0"/>
              <a:t>L’articolo 32 della </a:t>
            </a:r>
            <a:r>
              <a:rPr lang="it-IT" sz="3200" b="1" i="1" smtClean="0"/>
              <a:t>Costituzione</a:t>
            </a:r>
            <a:r>
              <a:rPr lang="it-IT" b="1" i="1" smtClean="0"/>
              <a:t> sancisce la tutela della salute come diritto fondamentale dell’individuo e interesse della collettività</a:t>
            </a:r>
            <a:r>
              <a:rPr lang="it-IT" i="1" smtClean="0"/>
              <a:t>. Nell’accezione del diritto sociale, prevede la responsabilità dello Stato di garantire la salute del cittadino e della collettività in condizioni di eguaglianza. </a:t>
            </a:r>
          </a:p>
        </p:txBody>
      </p:sp>
      <p:pic>
        <p:nvPicPr>
          <p:cNvPr id="25603" name="Picture 4" descr="costituzione-italiana">
            <a:hlinkClick r:id="rId2"/>
          </p:cNvPr>
          <p:cNvPicPr>
            <a:picLocks noChangeAspect="1" noChangeArrowheads="1"/>
          </p:cNvPicPr>
          <p:nvPr/>
        </p:nvPicPr>
        <p:blipFill>
          <a:blip r:embed="rId3"/>
          <a:srcRect/>
          <a:stretch>
            <a:fillRect/>
          </a:stretch>
        </p:blipFill>
        <p:spPr bwMode="auto">
          <a:xfrm>
            <a:off x="0" y="2322513"/>
            <a:ext cx="3327400" cy="3730625"/>
          </a:xfrm>
          <a:prstGeom prst="rect">
            <a:avLst/>
          </a:prstGeom>
          <a:noFill/>
          <a:ln w="9525">
            <a:noFill/>
            <a:miter lim="800000"/>
            <a:headEnd/>
            <a:tailEnd/>
          </a:ln>
        </p:spPr>
      </p:pic>
      <p:sp>
        <p:nvSpPr>
          <p:cNvPr id="25604"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3"/>
          <p:cNvSpPr>
            <a:spLocks noGrp="1"/>
          </p:cNvSpPr>
          <p:nvPr>
            <p:ph type="body" idx="4294967295"/>
          </p:nvPr>
        </p:nvSpPr>
        <p:spPr>
          <a:xfrm>
            <a:off x="342900" y="1735138"/>
            <a:ext cx="8585200" cy="4894262"/>
          </a:xfrm>
          <a:solidFill>
            <a:schemeClr val="bg1"/>
          </a:solidFill>
          <a:ln>
            <a:solidFill>
              <a:srgbClr val="0000FF"/>
            </a:solidFill>
          </a:ln>
        </p:spPr>
        <p:txBody>
          <a:bodyPr/>
          <a:lstStyle/>
          <a:p>
            <a:pPr>
              <a:lnSpc>
                <a:spcPct val="80000"/>
              </a:lnSpc>
            </a:pPr>
            <a:r>
              <a:rPr lang="it-IT" sz="1800" smtClean="0"/>
              <a:t>In virtù di una  proposta avanzata dalla Commissione Salute del Coordinamento delle Regioni,  è stato creato uno specifico Tavolo tecnico Ministero della Salute e Assessorati regionali alla sanità con il compito di elaborare proposte per l’implementazione delle competenze delle professioni sanitarie e per introdurre per tali professionisti le specializzazioni previste dall’art.6 della legge 43/06.</a:t>
            </a:r>
            <a:br>
              <a:rPr lang="it-IT" sz="1800" smtClean="0"/>
            </a:br>
            <a:endParaRPr lang="it-IT" sz="1800" smtClean="0"/>
          </a:p>
          <a:p>
            <a:pPr>
              <a:lnSpc>
                <a:spcPct val="80000"/>
              </a:lnSpc>
            </a:pPr>
            <a:r>
              <a:rPr lang="it-IT" sz="1800" smtClean="0"/>
              <a:t>Questo Tavolo tecnico  affronta la questione fondamentale di adeguare alla ormai consolidata nuova dimensione ordinamentale e formativa delle professioni sanitarie che una volta e purtroppo talora ancora denominate per esclusione "non mediche" o per approssimazione "paramediche" completando così un percorso legislativo che dal dlgs 502/92, attraverso le leggi 42/99, 251/00 e 43/06 hanno realizzato il loro processo riformatore. </a:t>
            </a:r>
          </a:p>
          <a:p>
            <a:pPr>
              <a:lnSpc>
                <a:spcPct val="80000"/>
              </a:lnSpc>
            </a:pPr>
            <a:r>
              <a:rPr lang="it-IT" sz="1800" smtClean="0"/>
              <a:t>E’ stata scelto come prima emergenza quella di adeguare le competenze delle professioni infermieristiche alla luce della ricordata evoluzione ordinamentale e formativa a quella scientifica, tecnologica e dei modelli organizzativi sulla base sia delle sperimentazioni regionali già in essere che di quelli consolidati e verificati positivamente da decenni di altri Stati europei ed extraeuropei.</a:t>
            </a:r>
            <a:br>
              <a:rPr lang="it-IT" sz="1800" smtClean="0"/>
            </a:br>
            <a:endParaRPr lang="it-IT" sz="1800" smtClean="0"/>
          </a:p>
        </p:txBody>
      </p:sp>
      <p:sp>
        <p:nvSpPr>
          <p:cNvPr id="60418" name="Rectangle 4"/>
          <p:cNvSpPr>
            <a:spLocks noGrp="1"/>
          </p:cNvSpPr>
          <p:nvPr>
            <p:ph type="title" idx="4294967295"/>
          </p:nvPr>
        </p:nvSpPr>
        <p:spPr>
          <a:solidFill>
            <a:srgbClr val="B8E9FA"/>
          </a:solidFill>
          <a:ln>
            <a:solidFill>
              <a:srgbClr val="0000FF"/>
            </a:solidFill>
          </a:ln>
        </p:spPr>
        <p:txBody>
          <a:bodyPr/>
          <a:lstStyle/>
          <a:p>
            <a:r>
              <a:rPr lang="it-IT" sz="3200" smtClean="0"/>
              <a:t>Il tavolo tecnico 2012</a:t>
            </a:r>
          </a:p>
        </p:txBody>
      </p:sp>
      <p:sp>
        <p:nvSpPr>
          <p:cNvPr id="60419"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Grp="1"/>
          </p:cNvSpPr>
          <p:nvPr>
            <p:ph type="body" idx="4294967295"/>
          </p:nvPr>
        </p:nvSpPr>
        <p:spPr>
          <a:xfrm>
            <a:off x="368300" y="1392238"/>
            <a:ext cx="8394700" cy="5122862"/>
          </a:xfrm>
          <a:solidFill>
            <a:schemeClr val="bg1"/>
          </a:solidFill>
          <a:ln>
            <a:solidFill>
              <a:srgbClr val="0000FF"/>
            </a:solidFill>
          </a:ln>
        </p:spPr>
        <p:txBody>
          <a:bodyPr/>
          <a:lstStyle/>
          <a:p>
            <a:r>
              <a:rPr lang="it-IT" sz="2000" smtClean="0"/>
              <a:t>Il Tavolo tecnico prevede l’elaborazione prioritariamente di una </a:t>
            </a:r>
            <a:r>
              <a:rPr lang="it-IT" sz="2000" smtClean="0">
                <a:hlinkClick r:id="rId2"/>
              </a:rPr>
              <a:t>proposta di Accordo Stato-Regioni </a:t>
            </a:r>
            <a:r>
              <a:rPr lang="it-IT" sz="2000" smtClean="0"/>
              <a:t>che ridisegni il rapporto tra professione medica e professione infermieristica attribuendo ai laureati infermieri e l’effettuazione di competenze e atti, attualmente svolti da laureati in medicina e chirurgia, senza che venga meno, però, la titolarità degli stessi ai medici</a:t>
            </a:r>
          </a:p>
          <a:p>
            <a:r>
              <a:rPr lang="it-IT" sz="2000" smtClean="0"/>
              <a:t>La proposta di Accordo Stato-Regioni individua atti e competenze che  sono attribuibili agli infermieri per la loro formazione universitaria e per il loro attuale  ordinamento professionale oppure attraverso una formazione complementare da svolgere da parte del SSN (recuperando e rafforzando la funzione didattica e di ricerca delle Aziende Sanitarie)   e che potrebbero sollevare, ma non esonerare,  i medici dalla  effettuazione degli stessi, senza che comunque venga meno la loro titolarità di queste competenze,  permettendo invece alla professione medica di esercitare appieno competenze più complesse o elevate, proprie del suo lungo percorso universitario di laurea e di specializzazione e della sua funzione dirigenziale</a:t>
            </a:r>
          </a:p>
        </p:txBody>
      </p:sp>
      <p:sp>
        <p:nvSpPr>
          <p:cNvPr id="61442" name="Rectangle 4"/>
          <p:cNvSpPr>
            <a:spLocks noGrp="1"/>
          </p:cNvSpPr>
          <p:nvPr>
            <p:ph type="title" idx="4294967295"/>
          </p:nvPr>
        </p:nvSpPr>
        <p:spPr>
          <a:xfrm>
            <a:off x="914400" y="249238"/>
            <a:ext cx="7313613" cy="868362"/>
          </a:xfrm>
          <a:solidFill>
            <a:srgbClr val="B8E9FA"/>
          </a:solidFill>
          <a:ln>
            <a:solidFill>
              <a:srgbClr val="0000FF"/>
            </a:solidFill>
          </a:ln>
        </p:spPr>
        <p:txBody>
          <a:bodyPr/>
          <a:lstStyle/>
          <a:p>
            <a:r>
              <a:rPr lang="it-IT" sz="4200" smtClean="0"/>
              <a:t>Il tavolo tecnico 2012</a:t>
            </a:r>
          </a:p>
        </p:txBody>
      </p:sp>
      <p:sp>
        <p:nvSpPr>
          <p:cNvPr id="61443"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idx="4294967295"/>
          </p:nvPr>
        </p:nvSpPr>
        <p:spPr>
          <a:solidFill>
            <a:srgbClr val="B8E9FA"/>
          </a:solidFill>
          <a:ln>
            <a:solidFill>
              <a:srgbClr val="0000FF"/>
            </a:solidFill>
          </a:ln>
        </p:spPr>
        <p:txBody>
          <a:bodyPr/>
          <a:lstStyle/>
          <a:p>
            <a:r>
              <a:rPr lang="it-IT" smtClean="0"/>
              <a:t>Il tavolo tecnico 2012</a:t>
            </a:r>
          </a:p>
        </p:txBody>
      </p:sp>
      <p:sp>
        <p:nvSpPr>
          <p:cNvPr id="62466" name="Rectangle 3"/>
          <p:cNvSpPr>
            <a:spLocks noGrp="1"/>
          </p:cNvSpPr>
          <p:nvPr>
            <p:ph type="body" idx="4294967295"/>
          </p:nvPr>
        </p:nvSpPr>
        <p:spPr>
          <a:solidFill>
            <a:schemeClr val="bg1"/>
          </a:solidFill>
          <a:ln>
            <a:solidFill>
              <a:srgbClr val="0000FF"/>
            </a:solidFill>
          </a:ln>
        </p:spPr>
        <p:txBody>
          <a:bodyPr/>
          <a:lstStyle/>
          <a:p>
            <a:r>
              <a:rPr lang="it-IT" smtClean="0"/>
              <a:t>Il lavoro del tavolo parte dalla considerazione, ormai evidente da anni, che l’aumento dell’età media della popolazione, delle fragilità e delle malattie cronico-degenerative, associata alla constante evoluzione scientifica e tecnologica, richiedono significativi cambiamenti assistenziali, strutturali, organizzativi e formativi</a:t>
            </a:r>
          </a:p>
          <a:p>
            <a:r>
              <a:rPr lang="it-IT" smtClean="0"/>
              <a:t>. Quindi di rivedere ruoli e competenze dei professionisti che ne sono protagonisti</a:t>
            </a:r>
          </a:p>
        </p:txBody>
      </p:sp>
      <p:sp>
        <p:nvSpPr>
          <p:cNvPr id="62467"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idx="4294967295"/>
          </p:nvPr>
        </p:nvSpPr>
        <p:spPr>
          <a:xfrm>
            <a:off x="914400" y="68263"/>
            <a:ext cx="8077200" cy="868362"/>
          </a:xfrm>
          <a:solidFill>
            <a:srgbClr val="B8E9FA"/>
          </a:solidFill>
          <a:ln>
            <a:solidFill>
              <a:srgbClr val="0000FF"/>
            </a:solidFill>
          </a:ln>
        </p:spPr>
        <p:txBody>
          <a:bodyPr/>
          <a:lstStyle/>
          <a:p>
            <a:r>
              <a:rPr lang="it-IT" sz="4200" smtClean="0"/>
              <a:t>Competenze infermieristiche 2012</a:t>
            </a:r>
          </a:p>
        </p:txBody>
      </p:sp>
      <p:sp>
        <p:nvSpPr>
          <p:cNvPr id="63490" name="Rectangle 3"/>
          <p:cNvSpPr>
            <a:spLocks noGrp="1"/>
          </p:cNvSpPr>
          <p:nvPr>
            <p:ph type="body" idx="4294967295"/>
          </p:nvPr>
        </p:nvSpPr>
        <p:spPr>
          <a:xfrm>
            <a:off x="190500" y="1257300"/>
            <a:ext cx="8801100" cy="5600700"/>
          </a:xfrm>
          <a:solidFill>
            <a:schemeClr val="bg1"/>
          </a:solidFill>
          <a:ln>
            <a:solidFill>
              <a:srgbClr val="0000FF"/>
            </a:solidFill>
          </a:ln>
        </p:spPr>
        <p:txBody>
          <a:bodyPr/>
          <a:lstStyle/>
          <a:p>
            <a:pPr>
              <a:lnSpc>
                <a:spcPct val="80000"/>
              </a:lnSpc>
            </a:pPr>
            <a:r>
              <a:rPr lang="it-IT" sz="1600" smtClean="0"/>
              <a:t>In particolare, la ridefinizione, l’implementazione e l’approfondimento delle competenze e responsabilità professionali degli infermieri riguarderà, in una prima fase, le seguenti aree con le seguenti competenze attribuite all'infermiere:</a:t>
            </a:r>
            <a:br>
              <a:rPr lang="it-IT" sz="1600" smtClean="0"/>
            </a:br>
            <a:r>
              <a:rPr lang="it-IT" sz="1600" smtClean="0"/>
              <a:t> </a:t>
            </a:r>
            <a:br>
              <a:rPr lang="it-IT" sz="1600" smtClean="0"/>
            </a:br>
            <a:r>
              <a:rPr lang="it-IT" sz="1600" smtClean="0"/>
              <a:t>-</a:t>
            </a:r>
            <a:r>
              <a:rPr lang="it-IT" sz="1600" smtClean="0">
                <a:hlinkClick r:id="rId2"/>
              </a:rPr>
              <a:t> </a:t>
            </a:r>
            <a:r>
              <a:rPr lang="it-IT" sz="1600" b="1" smtClean="0">
                <a:hlinkClick r:id="rId2"/>
              </a:rPr>
              <a:t>area delle cure primarie </a:t>
            </a:r>
            <a:r>
              <a:rPr lang="it-IT" sz="1600" smtClean="0"/>
              <a:t>(cronicità, sanità pubblica, comunità e fragilità). </a:t>
            </a:r>
            <a:r>
              <a:rPr lang="it-IT" sz="1600" i="1" smtClean="0"/>
              <a:t>Cure primarie</a:t>
            </a:r>
            <a:r>
              <a:rPr lang="it-IT" sz="1600" smtClean="0"/>
              <a:t>: gestire i bisogni socio-sanitari e sanitari delle persone nelle cure primarie con un approccio integrato, gestire il processo infermieristico nell'ambito della continuità assistenziale, comunità e domiciliarità. </a:t>
            </a:r>
            <a:r>
              <a:rPr lang="it-IT" sz="1600" i="1" smtClean="0"/>
              <a:t>Educazione</a:t>
            </a:r>
            <a:r>
              <a:rPr lang="it-IT" sz="1600" smtClean="0"/>
              <a:t>: promuovere il processo educativo.</a:t>
            </a:r>
            <a:br>
              <a:rPr lang="it-IT" sz="1600" smtClean="0"/>
            </a:br>
            <a:r>
              <a:rPr lang="it-IT" sz="1600" smtClean="0"/>
              <a:t> </a:t>
            </a:r>
            <a:br>
              <a:rPr lang="it-IT" sz="1600" smtClean="0"/>
            </a:br>
            <a:r>
              <a:rPr lang="it-IT" sz="1600" smtClean="0"/>
              <a:t>- </a:t>
            </a:r>
            <a:r>
              <a:rPr lang="it-IT" sz="1600" b="1" smtClean="0">
                <a:hlinkClick r:id="rId3"/>
              </a:rPr>
              <a:t>area critica e dell’emergenza-urgenza</a:t>
            </a:r>
            <a:r>
              <a:rPr lang="it-IT" sz="1600" smtClean="0"/>
              <a:t>. </a:t>
            </a:r>
            <a:r>
              <a:rPr lang="it-IT" sz="1600" i="1" smtClean="0"/>
              <a:t>Emergenza urgenza</a:t>
            </a:r>
            <a:r>
              <a:rPr lang="it-IT" sz="1600" smtClean="0"/>
              <a:t>: gestirel'intervento di emergenza, gestire l'intervento nel contesto extraospedaliero, garnatire la presa in carico del paziente attraverso il triage ospedaliero, garantire l'intervento assistenziale nel contesto del DEA, garantire l'assistenza in età pediatrica in emergenze-urgenza, garantire l'intervento nelle maxiemergenze. </a:t>
            </a:r>
            <a:r>
              <a:rPr lang="it-IT" sz="1600" i="1" smtClean="0"/>
              <a:t>Terapia intensiva: </a:t>
            </a:r>
            <a:r>
              <a:rPr lang="it-IT" sz="1600" smtClean="0"/>
              <a:t>gestire i percorsi assistenziali in terapia intensiva, gestire il trattamento sulla base di valori di monitoraggio e la terapia intensiva in un'ottiva multiprofessionale, gestire l'educazione e la relazione.</a:t>
            </a:r>
            <a:br>
              <a:rPr lang="it-IT" sz="1600" smtClean="0"/>
            </a:br>
            <a:r>
              <a:rPr lang="it-IT" sz="1600" smtClean="0"/>
              <a:t> </a:t>
            </a:r>
            <a:br>
              <a:rPr lang="it-IT" sz="1600" smtClean="0"/>
            </a:br>
            <a:r>
              <a:rPr lang="it-IT" sz="1600" b="1" smtClean="0"/>
              <a:t>- </a:t>
            </a:r>
            <a:r>
              <a:rPr lang="it-IT" sz="1600" b="1" smtClean="0">
                <a:hlinkClick r:id="rId4"/>
              </a:rPr>
              <a:t>area chirurgica</a:t>
            </a:r>
            <a:r>
              <a:rPr lang="it-IT" sz="1600" b="1" smtClean="0"/>
              <a:t>. </a:t>
            </a:r>
            <a:r>
              <a:rPr lang="it-IT" sz="1600" smtClean="0"/>
              <a:t>Gestire percorsi perioperatori-preospedalizzazione, gestire l'assistenza in degenza, gestire l'assistenza negli ambulatori di follow up, gestire l'assistenza in sala operatoria.</a:t>
            </a:r>
            <a:br>
              <a:rPr lang="it-IT" sz="1600" smtClean="0"/>
            </a:br>
            <a:r>
              <a:rPr lang="it-IT" sz="1600" smtClean="0"/>
              <a:t> </a:t>
            </a:r>
            <a:br>
              <a:rPr lang="it-IT" sz="1600" smtClean="0"/>
            </a:br>
            <a:r>
              <a:rPr lang="it-IT" sz="1600" b="1" smtClean="0"/>
              <a:t>-</a:t>
            </a:r>
            <a:r>
              <a:rPr lang="it-IT" sz="1600" b="1" smtClean="0">
                <a:hlinkClick r:id="rId5"/>
              </a:rPr>
              <a:t> area</a:t>
            </a:r>
            <a:r>
              <a:rPr lang="it-IT" sz="1600" smtClean="0">
                <a:hlinkClick r:id="rId5"/>
              </a:rPr>
              <a:t> </a:t>
            </a:r>
            <a:r>
              <a:rPr lang="it-IT" sz="1600" b="1" smtClean="0">
                <a:hlinkClick r:id="rId5"/>
              </a:rPr>
              <a:t>pediatrica</a:t>
            </a:r>
            <a:r>
              <a:rPr lang="it-IT" sz="1600" b="1" smtClean="0"/>
              <a:t>.  </a:t>
            </a:r>
            <a:r>
              <a:rPr lang="it-IT" sz="1600" smtClean="0"/>
              <a:t>Gestire percorsi di assistenza per bambini affetti da patologia oncologica, gestire percorsi di assistenza per il neonato ad alta intensità di cura, gestire percorsi di assistenza del bambino con malattia cronica.</a:t>
            </a:r>
            <a:br>
              <a:rPr lang="it-IT" sz="1600" smtClean="0"/>
            </a:br>
            <a:r>
              <a:rPr lang="it-IT" sz="1600" smtClean="0"/>
              <a:t> </a:t>
            </a:r>
            <a:br>
              <a:rPr lang="it-IT" sz="1600" smtClean="0"/>
            </a:br>
            <a:r>
              <a:rPr lang="it-IT" sz="1600" b="1" smtClean="0"/>
              <a:t>- </a:t>
            </a:r>
            <a:r>
              <a:rPr lang="it-IT" sz="1600" b="1" smtClean="0">
                <a:hlinkClick r:id="rId6"/>
              </a:rPr>
              <a:t>area salute mentale e delle dipendenze</a:t>
            </a:r>
            <a:r>
              <a:rPr lang="it-IT" sz="1600" b="1" smtClean="0"/>
              <a:t>. </a:t>
            </a:r>
            <a:r>
              <a:rPr lang="it-IT" sz="1600" i="1" smtClean="0"/>
              <a:t>Salute mentale</a:t>
            </a:r>
            <a:r>
              <a:rPr lang="it-IT" sz="1600" smtClean="0"/>
              <a:t>: effettuare la diagnosi infermieristica, gestire la terapia. </a:t>
            </a:r>
            <a:r>
              <a:rPr lang="it-IT" sz="1600" i="1" smtClean="0"/>
              <a:t>Dipendenze: </a:t>
            </a:r>
            <a:r>
              <a:rPr lang="it-IT" sz="1600" smtClean="0"/>
              <a:t>gestire l'assistenza nell'ambito delle dipendenze patologiche, effettuare monitoraggio.</a:t>
            </a:r>
            <a:br>
              <a:rPr lang="it-IT" sz="1600" smtClean="0"/>
            </a:br>
            <a:r>
              <a:rPr lang="it-IT" sz="1600" smtClean="0"/>
              <a:t/>
            </a:r>
            <a:br>
              <a:rPr lang="it-IT" sz="1600" smtClean="0"/>
            </a:br>
            <a:endParaRPr lang="it-IT" sz="1600" smtClean="0"/>
          </a:p>
        </p:txBody>
      </p:sp>
      <p:sp>
        <p:nvSpPr>
          <p:cNvPr id="63491"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idx="4294967295"/>
          </p:nvPr>
        </p:nvSpPr>
        <p:spPr>
          <a:xfrm>
            <a:off x="914400" y="68263"/>
            <a:ext cx="8077200" cy="868362"/>
          </a:xfrm>
          <a:solidFill>
            <a:srgbClr val="B8E9FA"/>
          </a:solidFill>
          <a:ln>
            <a:solidFill>
              <a:srgbClr val="0000FF"/>
            </a:solidFill>
          </a:ln>
        </p:spPr>
        <p:txBody>
          <a:bodyPr/>
          <a:lstStyle/>
          <a:p>
            <a:r>
              <a:rPr lang="it-IT" sz="4200" smtClean="0"/>
              <a:t>Competenze infermieristiche 2012</a:t>
            </a:r>
          </a:p>
        </p:txBody>
      </p:sp>
      <p:sp>
        <p:nvSpPr>
          <p:cNvPr id="64514" name="Rectangle 3"/>
          <p:cNvSpPr>
            <a:spLocks noGrp="1"/>
          </p:cNvSpPr>
          <p:nvPr>
            <p:ph type="body" idx="4294967295"/>
          </p:nvPr>
        </p:nvSpPr>
        <p:spPr>
          <a:xfrm>
            <a:off x="190500" y="1257300"/>
            <a:ext cx="8801100" cy="5600700"/>
          </a:xfrm>
          <a:solidFill>
            <a:schemeClr val="bg1"/>
          </a:solidFill>
          <a:ln>
            <a:solidFill>
              <a:srgbClr val="0000FF"/>
            </a:solidFill>
          </a:ln>
        </p:spPr>
        <p:txBody>
          <a:bodyPr/>
          <a:lstStyle/>
          <a:p>
            <a:r>
              <a:rPr lang="it-IT" smtClean="0"/>
              <a:t>A cui si uniranno </a:t>
            </a:r>
            <a:r>
              <a:rPr lang="it-IT" b="1" smtClean="0">
                <a:hlinkClick r:id="rId2"/>
              </a:rPr>
              <a:t>competenze tecnico professionali trasversali</a:t>
            </a:r>
            <a:r>
              <a:rPr lang="it-IT" smtClean="0"/>
              <a:t> di:</a:t>
            </a:r>
            <a:br>
              <a:rPr lang="it-IT" smtClean="0"/>
            </a:br>
            <a:r>
              <a:rPr lang="it-IT" smtClean="0"/>
              <a:t> </a:t>
            </a:r>
            <a:br>
              <a:rPr lang="it-IT" smtClean="0"/>
            </a:br>
            <a:r>
              <a:rPr lang="it-IT" smtClean="0"/>
              <a:t>- </a:t>
            </a:r>
            <a:r>
              <a:rPr lang="it-IT" b="1" smtClean="0"/>
              <a:t>gestione</a:t>
            </a:r>
            <a:r>
              <a:rPr lang="it-IT" smtClean="0"/>
              <a:t>. Pianificare il lavoro, analizzare il contesto socio-sanitario.</a:t>
            </a:r>
            <a:br>
              <a:rPr lang="it-IT" smtClean="0"/>
            </a:br>
            <a:r>
              <a:rPr lang="it-IT" smtClean="0"/>
              <a:t> </a:t>
            </a:r>
            <a:br>
              <a:rPr lang="it-IT" smtClean="0"/>
            </a:br>
            <a:r>
              <a:rPr lang="it-IT" b="1" smtClean="0"/>
              <a:t>- formazione.  </a:t>
            </a:r>
            <a:r>
              <a:rPr lang="it-IT" smtClean="0"/>
              <a:t>Sviluppare percorsi formativi nel gruppo di lavoro, gestire l'ambito di approfondimento.</a:t>
            </a:r>
            <a:br>
              <a:rPr lang="it-IT" smtClean="0"/>
            </a:br>
            <a:r>
              <a:rPr lang="it-IT" smtClean="0"/>
              <a:t> </a:t>
            </a:r>
            <a:br>
              <a:rPr lang="it-IT" smtClean="0"/>
            </a:br>
            <a:r>
              <a:rPr lang="it-IT" smtClean="0"/>
              <a:t>- </a:t>
            </a:r>
            <a:r>
              <a:rPr lang="it-IT" b="1" smtClean="0"/>
              <a:t>qualità e sicurezza</a:t>
            </a:r>
            <a:r>
              <a:rPr lang="it-IT" smtClean="0"/>
              <a:t>. Analizzare i percorsi per la qualità, gestire il rischio clinico.</a:t>
            </a:r>
            <a:br>
              <a:rPr lang="it-IT" smtClean="0"/>
            </a:br>
            <a:r>
              <a:rPr lang="it-IT" smtClean="0"/>
              <a:t> </a:t>
            </a:r>
            <a:br>
              <a:rPr lang="it-IT" smtClean="0"/>
            </a:br>
            <a:r>
              <a:rPr lang="it-IT" smtClean="0"/>
              <a:t>- </a:t>
            </a:r>
            <a:r>
              <a:rPr lang="it-IT" b="1" smtClean="0"/>
              <a:t>ricerca applicata</a:t>
            </a:r>
            <a:r>
              <a:rPr lang="it-IT" smtClean="0"/>
              <a:t>. Sviluppare progetti di ricerca.</a:t>
            </a:r>
            <a:br>
              <a:rPr lang="it-IT" smtClean="0"/>
            </a:br>
            <a:r>
              <a:rPr lang="it-IT" smtClean="0"/>
              <a:t> </a:t>
            </a:r>
            <a:br>
              <a:rPr lang="it-IT" smtClean="0"/>
            </a:br>
            <a:r>
              <a:rPr lang="it-IT" smtClean="0"/>
              <a:t>- </a:t>
            </a:r>
            <a:r>
              <a:rPr lang="it-IT" b="1" smtClean="0"/>
              <a:t>consulenza</a:t>
            </a:r>
            <a:r>
              <a:rPr lang="it-IT" smtClean="0"/>
              <a:t>. Fornire supporto tecnico in qualità di esperto.</a:t>
            </a:r>
            <a:br>
              <a:rPr lang="it-IT" smtClean="0"/>
            </a:br>
            <a:endParaRPr lang="it-IT" smtClean="0"/>
          </a:p>
        </p:txBody>
      </p:sp>
      <p:sp>
        <p:nvSpPr>
          <p:cNvPr id="64515"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idx="4294967295"/>
          </p:nvPr>
        </p:nvSpPr>
        <p:spPr>
          <a:xfrm>
            <a:off x="914400" y="68263"/>
            <a:ext cx="7313613" cy="868362"/>
          </a:xfrm>
          <a:solidFill>
            <a:srgbClr val="B8E9FA"/>
          </a:solidFill>
          <a:ln>
            <a:solidFill>
              <a:srgbClr val="0000FF"/>
            </a:solidFill>
          </a:ln>
        </p:spPr>
        <p:txBody>
          <a:bodyPr/>
          <a:lstStyle/>
          <a:p>
            <a:r>
              <a:rPr lang="it-IT" sz="3200" smtClean="0"/>
              <a:t>Dopo le osservazioni delle associazioni di categoria viene elaborato un nuovo testo</a:t>
            </a:r>
          </a:p>
        </p:txBody>
      </p:sp>
      <p:sp>
        <p:nvSpPr>
          <p:cNvPr id="65538" name="Rectangle 3"/>
          <p:cNvSpPr>
            <a:spLocks noGrp="1"/>
          </p:cNvSpPr>
          <p:nvPr>
            <p:ph type="body" idx="4294967295"/>
          </p:nvPr>
        </p:nvSpPr>
        <p:spPr>
          <a:xfrm>
            <a:off x="0" y="1244600"/>
            <a:ext cx="9144000" cy="5613400"/>
          </a:xfrm>
          <a:solidFill>
            <a:schemeClr val="bg1"/>
          </a:solidFill>
          <a:ln>
            <a:solidFill>
              <a:srgbClr val="0000FF"/>
            </a:solidFill>
          </a:ln>
        </p:spPr>
        <p:txBody>
          <a:bodyPr/>
          <a:lstStyle/>
          <a:p>
            <a:pPr>
              <a:lnSpc>
                <a:spcPct val="80000"/>
              </a:lnSpc>
            </a:pPr>
            <a:r>
              <a:rPr lang="it-IT" sz="1600" smtClean="0"/>
              <a:t>lo schema di Accordo Stato Regioni presenta numerose modifiche rispetto alla versione precedente. La novità più importante riguarda la formazione. </a:t>
            </a:r>
          </a:p>
          <a:p>
            <a:pPr>
              <a:lnSpc>
                <a:spcPct val="80000"/>
              </a:lnSpc>
            </a:pPr>
            <a:r>
              <a:rPr lang="it-IT" sz="1600" smtClean="0"/>
              <a:t>Si mettono in essere le condizioni perché si attui  la figura dell'infermiere specialista, già prevista dall’articolo 6 della legge 43/06.</a:t>
            </a:r>
          </a:p>
          <a:p>
            <a:pPr>
              <a:lnSpc>
                <a:spcPct val="80000"/>
              </a:lnSpc>
            </a:pPr>
            <a:r>
              <a:rPr lang="it-IT" sz="1600" smtClean="0"/>
              <a:t> In pratica, come già avviene per i medici, anche per il percorso formativo dell'infermiere si prevede la possibilità di arricchire ed implementare le proprie competenze in materie specifiche, seppure suddivise in macroaree rispetto alla forte articolazione specialistica prevista per la professione medica.</a:t>
            </a:r>
          </a:p>
          <a:p>
            <a:pPr>
              <a:lnSpc>
                <a:spcPct val="80000"/>
              </a:lnSpc>
            </a:pPr>
            <a:r>
              <a:rPr lang="it-IT" sz="1600" smtClean="0"/>
              <a:t> </a:t>
            </a:r>
            <a:br>
              <a:rPr lang="it-IT" sz="1600" smtClean="0"/>
            </a:br>
            <a:r>
              <a:rPr lang="it-IT" sz="1600" smtClean="0"/>
              <a:t>Nel dettaglio, l'accordo prevede che, attraverso un provvedimento del Miur, di concerto con il ministero della Salute e d’intesa con le Regioni, dovranno essere emanati gli indirizzi per dare corso alla formazione dell'infermiere specialista e al riconoscimento dei CFU (Crediti Formativi Universitari) relativi ai percorsi pregressi effettuati in ambito regionale. Sei, in particolare, le aree su cui si svilupperanno le nuove competenze, e quindi la formazione specialistica degli infermieri:</a:t>
            </a:r>
            <a:br>
              <a:rPr lang="it-IT" sz="1600" smtClean="0"/>
            </a:br>
            <a:r>
              <a:rPr lang="it-IT" sz="1600" smtClean="0"/>
              <a:t>• </a:t>
            </a:r>
            <a:r>
              <a:rPr lang="it-IT" sz="1600" b="1" smtClean="0"/>
              <a:t>Area cure primarie - servizi territoriali/distrettuali</a:t>
            </a:r>
            <a:br>
              <a:rPr lang="it-IT" sz="1600" b="1" smtClean="0"/>
            </a:br>
            <a:r>
              <a:rPr lang="it-IT" sz="1600" b="1" smtClean="0"/>
              <a:t>(l’infermiere di famiglia) </a:t>
            </a:r>
          </a:p>
          <a:p>
            <a:pPr>
              <a:lnSpc>
                <a:spcPct val="80000"/>
              </a:lnSpc>
            </a:pPr>
            <a:r>
              <a:rPr lang="it-IT" sz="1600" b="1" smtClean="0"/>
              <a:t>• Area intensiva e dell'emergenza-urgenza</a:t>
            </a:r>
            <a:br>
              <a:rPr lang="it-IT" sz="1600" b="1" smtClean="0"/>
            </a:br>
            <a:r>
              <a:rPr lang="it-IT" sz="1600" b="1" smtClean="0"/>
              <a:t>• Area medica</a:t>
            </a:r>
            <a:br>
              <a:rPr lang="it-IT" sz="1600" b="1" smtClean="0"/>
            </a:br>
            <a:r>
              <a:rPr lang="it-IT" sz="1600" b="1" smtClean="0"/>
              <a:t>• Area chirurgica</a:t>
            </a:r>
            <a:br>
              <a:rPr lang="it-IT" sz="1600" b="1" smtClean="0"/>
            </a:br>
            <a:r>
              <a:rPr lang="it-IT" sz="1600" b="1" smtClean="0"/>
              <a:t>• Area neonatologica e pediatrica</a:t>
            </a:r>
            <a:br>
              <a:rPr lang="it-IT" sz="1600" b="1" smtClean="0"/>
            </a:br>
            <a:r>
              <a:rPr lang="it-IT" sz="1600" b="1" smtClean="0"/>
              <a:t>• Area salute mentale e dipendenze</a:t>
            </a:r>
          </a:p>
        </p:txBody>
      </p:sp>
      <p:sp>
        <p:nvSpPr>
          <p:cNvPr id="65539"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p:cNvSpPr>
            <a:spLocks noGrp="1"/>
          </p:cNvSpPr>
          <p:nvPr>
            <p:ph type="body" idx="4294967295"/>
          </p:nvPr>
        </p:nvSpPr>
        <p:spPr>
          <a:solidFill>
            <a:schemeClr val="bg1"/>
          </a:solidFill>
          <a:ln>
            <a:solidFill>
              <a:srgbClr val="0000FF"/>
            </a:solidFill>
          </a:ln>
        </p:spPr>
        <p:txBody>
          <a:bodyPr/>
          <a:lstStyle/>
          <a:p>
            <a:pPr>
              <a:lnSpc>
                <a:spcPct val="80000"/>
              </a:lnSpc>
            </a:pPr>
            <a:r>
              <a:rPr lang="it-IT" sz="1800" smtClean="0"/>
              <a:t>Non è più previsto, almeno sinora, i l'elenco delle nuove competenze attribuibili  agli infermieri per ciascuna delle sei aree. Una lista di funzioni che, secondo le organizzazioni degli infermieri, troppo ricordava il vecchio mansionario abolito nel 1999 e mal visto dagli infermieri perché ne escludeva l'iniziativa limitandoli ad eseguire i compiti elencati nello stesso, mentre per i proponenti si trattava solo di funzioni indicative attribuibili oltre quelle già previste dagli infermieri.</a:t>
            </a:r>
          </a:p>
          <a:p>
            <a:pPr>
              <a:lnSpc>
                <a:spcPct val="80000"/>
              </a:lnSpc>
            </a:pPr>
            <a:r>
              <a:rPr lang="it-IT" sz="1800" smtClean="0"/>
              <a:t>Naturalmente i successivi accordi regionali ed aziendali dovranno successivamente indicare quale ulteriori competenze, anche e soprattutto quelle ora di competenza solo della professione medica, potranno essere svolte dagli infermieri e in quali modalità organizzativa e con quale percorso formativo: quindi un metodo induttivo invece che deduttivo.</a:t>
            </a:r>
            <a:br>
              <a:rPr lang="it-IT" sz="1800" smtClean="0"/>
            </a:br>
            <a:r>
              <a:rPr lang="it-IT" sz="1800" smtClean="0"/>
              <a:t> </a:t>
            </a:r>
            <a:br>
              <a:rPr lang="it-IT" sz="1800" smtClean="0"/>
            </a:br>
            <a:r>
              <a:rPr lang="it-IT" sz="1800" smtClean="0"/>
              <a:t>Il nuovo testo conferma il riferimento alla revisione dei piani di studio della Laurea infermieristica, della Laurea Magistrale in Scienze Infermieristiche e dei Master Universitari di I e II Livello.</a:t>
            </a:r>
          </a:p>
        </p:txBody>
      </p:sp>
      <p:sp>
        <p:nvSpPr>
          <p:cNvPr id="66562" name="Rectangle 2"/>
          <p:cNvSpPr>
            <a:spLocks noGrp="1"/>
          </p:cNvSpPr>
          <p:nvPr>
            <p:ph type="title" idx="4294967295"/>
          </p:nvPr>
        </p:nvSpPr>
        <p:spPr>
          <a:solidFill>
            <a:srgbClr val="B8E9FA"/>
          </a:solidFill>
          <a:ln>
            <a:solidFill>
              <a:srgbClr val="0000FF"/>
            </a:solidFill>
          </a:ln>
        </p:spPr>
        <p:txBody>
          <a:bodyPr/>
          <a:lstStyle/>
          <a:p>
            <a:r>
              <a:rPr lang="it-IT" sz="2400" smtClean="0"/>
              <a:t>Dopo le osservazioni delle associazioni di categoria viene elaborato un nuovo testo</a:t>
            </a:r>
          </a:p>
        </p:txBody>
      </p:sp>
      <p:sp>
        <p:nvSpPr>
          <p:cNvPr id="66563"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p:cNvSpPr>
          <p:nvPr>
            <p:ph type="body" idx="4294967295"/>
          </p:nvPr>
        </p:nvSpPr>
        <p:spPr>
          <a:solidFill>
            <a:schemeClr val="bg1"/>
          </a:solidFill>
          <a:ln>
            <a:solidFill>
              <a:srgbClr val="0000FF"/>
            </a:solidFill>
          </a:ln>
        </p:spPr>
        <p:txBody>
          <a:bodyPr/>
          <a:lstStyle/>
          <a:p>
            <a:pPr>
              <a:lnSpc>
                <a:spcPct val="80000"/>
              </a:lnSpc>
            </a:pPr>
            <a:r>
              <a:rPr lang="it-IT" sz="1800" smtClean="0"/>
              <a:t> secondo comma dell’art. 3 della Bozza  merita di essere riportato per esteso:</a:t>
            </a:r>
            <a:br>
              <a:rPr lang="it-IT" sz="1800" smtClean="0"/>
            </a:br>
            <a:r>
              <a:rPr lang="it-IT" sz="1800" i="1" smtClean="0"/>
              <a:t>“Le regioni e le province autonome, previo confronto con le rappresentanze professionali e sindacali, definiscono, all’interno del processo di accreditamento professionale, i criteri per lo sviluppo delle competenze degli infermieri e la conseguente revisione dei modelli organizzativi”.</a:t>
            </a:r>
          </a:p>
          <a:p>
            <a:pPr>
              <a:lnSpc>
                <a:spcPct val="80000"/>
              </a:lnSpc>
            </a:pPr>
            <a:r>
              <a:rPr lang="it-IT" sz="1800" smtClean="0"/>
              <a:t>Le competenze avanzate – espressione che però non compare in tutta la bozza – vengono demandate alle regioni e alle province autonome con la “conseguente” revisione dei modelli organizzativi. Questi ultimi sono da sempre – prima della revisione del titolo V e precedentemente – ricondotti alle competenze regionali. Lo sviluppo delle competenze avanzate può rientrare nella potestà delle regioni in quanto devono permettere una “presa in carico” del paziente e dei processi assistenziali che permetta risposte più incisive alle mutate esigenze del contesto sanitario.  </a:t>
            </a:r>
          </a:p>
        </p:txBody>
      </p:sp>
      <p:sp>
        <p:nvSpPr>
          <p:cNvPr id="67586" name="Rectangle 4"/>
          <p:cNvSpPr>
            <a:spLocks noGrp="1"/>
          </p:cNvSpPr>
          <p:nvPr>
            <p:ph type="title" idx="4294967295"/>
          </p:nvPr>
        </p:nvSpPr>
        <p:spPr>
          <a:solidFill>
            <a:srgbClr val="B8E9FA"/>
          </a:solidFill>
          <a:ln>
            <a:solidFill>
              <a:srgbClr val="0000FF"/>
            </a:solidFill>
          </a:ln>
        </p:spPr>
        <p:txBody>
          <a:bodyPr/>
          <a:lstStyle/>
          <a:p>
            <a:r>
              <a:rPr lang="it-IT" smtClean="0"/>
              <a:t>Bozza Accordo Stato-Regioni</a:t>
            </a:r>
          </a:p>
        </p:txBody>
      </p:sp>
      <p:sp>
        <p:nvSpPr>
          <p:cNvPr id="67587"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p:cNvSpPr>
          <p:nvPr>
            <p:ph type="title" idx="4294967295"/>
          </p:nvPr>
        </p:nvSpPr>
        <p:spPr>
          <a:solidFill>
            <a:srgbClr val="B8E9FA"/>
          </a:solidFill>
          <a:ln>
            <a:solidFill>
              <a:srgbClr val="0000FF"/>
            </a:solidFill>
          </a:ln>
        </p:spPr>
        <p:txBody>
          <a:bodyPr/>
          <a:lstStyle/>
          <a:p>
            <a:r>
              <a:rPr lang="it-IT" smtClean="0"/>
              <a:t>Bozza Accordo Stato-Regioni</a:t>
            </a:r>
          </a:p>
        </p:txBody>
      </p:sp>
      <p:sp>
        <p:nvSpPr>
          <p:cNvPr id="68610" name="Rectangle 3"/>
          <p:cNvSpPr>
            <a:spLocks noGrp="1"/>
          </p:cNvSpPr>
          <p:nvPr>
            <p:ph type="body" idx="4294967295"/>
          </p:nvPr>
        </p:nvSpPr>
        <p:spPr>
          <a:solidFill>
            <a:schemeClr val="bg1"/>
          </a:solidFill>
          <a:ln>
            <a:solidFill>
              <a:srgbClr val="0000FF"/>
            </a:solidFill>
          </a:ln>
        </p:spPr>
        <p:txBody>
          <a:bodyPr/>
          <a:lstStyle/>
          <a:p>
            <a:r>
              <a:rPr lang="it-IT" sz="2000" smtClean="0"/>
              <a:t>L’intesa sulle professioni infermieristiche prefigura la costituzione di un Osservatorio Nazionale presso il Ministero della Salute che avrà il compito di promuovere le buone pratiche al fine di promuovere in forma omogenea sul territorio nazionale  l’innovazione sulla nuova organizzazione del lavoro che, recita l’accordo, avrà come prioritaria l’adesione di modelli organizzativi, sia ospedalieri che territoriali, ad iniziare dall’organizzazione dei presidi ospedalieri per intensità di cure e dai modelli per complessità assistenziale:  questo Osservatorio potrebbe evolversi in un ambito istituzionale nel quale il SSN si avvalga del protagonismo positivo e del sapere delle professioni, tutte nessuna esclusa. </a:t>
            </a:r>
          </a:p>
        </p:txBody>
      </p:sp>
      <p:sp>
        <p:nvSpPr>
          <p:cNvPr id="68611"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Grp="1"/>
          </p:cNvSpPr>
          <p:nvPr>
            <p:ph type="body" idx="4294967295"/>
          </p:nvPr>
        </p:nvSpPr>
        <p:spPr>
          <a:solidFill>
            <a:schemeClr val="bg1"/>
          </a:solidFill>
          <a:ln>
            <a:solidFill>
              <a:srgbClr val="0000FF"/>
            </a:solidFill>
          </a:ln>
        </p:spPr>
        <p:txBody>
          <a:bodyPr/>
          <a:lstStyle/>
          <a:p>
            <a:r>
              <a:rPr lang="it-IT" smtClean="0"/>
              <a:t>Con un successivo accordo con soggetti solamente sindacali si è istituita la c.d. “cabina di regia” che nasce per essere uno “strumento per il confronto permanente unitario e partecipato sugli ambiti di sviluppo professionale, organizzativo e formativo”. Un altro organismo, quindi, oltre all’osservatorio, a stretta composizione sindacale, oltre alla parte istituzionale, che nasce quanto meno in parte, anche questo, per “monitorare lo sviluppo e verificare la revisione dei modelli organizzativi”. </a:t>
            </a:r>
          </a:p>
        </p:txBody>
      </p:sp>
      <p:sp>
        <p:nvSpPr>
          <p:cNvPr id="69634" name="Rectangle 4"/>
          <p:cNvSpPr>
            <a:spLocks noGrp="1"/>
          </p:cNvSpPr>
          <p:nvPr>
            <p:ph type="title" idx="4294967295"/>
          </p:nvPr>
        </p:nvSpPr>
        <p:spPr>
          <a:xfrm>
            <a:off x="177800" y="228600"/>
            <a:ext cx="8686800" cy="1506538"/>
          </a:xfrm>
          <a:solidFill>
            <a:srgbClr val="B8E9FA"/>
          </a:solidFill>
          <a:ln>
            <a:solidFill>
              <a:srgbClr val="0000FF"/>
            </a:solidFill>
          </a:ln>
        </p:spPr>
        <p:txBody>
          <a:bodyPr/>
          <a:lstStyle/>
          <a:p>
            <a:r>
              <a:rPr lang="it-IT" sz="2800" smtClean="0"/>
              <a:t>Proposta con emendamenti approvati il 16 gennaio 2014 OOSS PROTOCOLLO Ministero salute, Regioni e OO.SS. "Cabina di Regia"</a:t>
            </a:r>
            <a:r>
              <a:rPr lang="it-IT" sz="4200" smtClean="0"/>
              <a:t> </a:t>
            </a:r>
          </a:p>
        </p:txBody>
      </p:sp>
      <p:sp>
        <p:nvSpPr>
          <p:cNvPr id="69635"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a:xfrm>
            <a:off x="914400" y="300038"/>
            <a:ext cx="7313613" cy="868362"/>
          </a:xfrm>
          <a:solidFill>
            <a:srgbClr val="B8E9FA"/>
          </a:solidFill>
          <a:ln>
            <a:solidFill>
              <a:srgbClr val="261FFF"/>
            </a:solidFill>
          </a:ln>
        </p:spPr>
        <p:txBody>
          <a:bodyPr/>
          <a:lstStyle/>
          <a:p>
            <a:r>
              <a:rPr lang="it-IT" sz="2400" b="1" smtClean="0"/>
              <a:t>Da cosa si parte per capire il contesto in cui si muove il laureato magistrale</a:t>
            </a:r>
          </a:p>
        </p:txBody>
      </p:sp>
      <p:sp>
        <p:nvSpPr>
          <p:cNvPr id="26626" name="Rectangle 3"/>
          <p:cNvSpPr>
            <a:spLocks noGrp="1"/>
          </p:cNvSpPr>
          <p:nvPr>
            <p:ph type="body" idx="4294967295"/>
          </p:nvPr>
        </p:nvSpPr>
        <p:spPr>
          <a:xfrm>
            <a:off x="1830388" y="1562100"/>
            <a:ext cx="7313612" cy="4546600"/>
          </a:xfrm>
          <a:solidFill>
            <a:schemeClr val="bg1"/>
          </a:solidFill>
          <a:ln>
            <a:solidFill>
              <a:srgbClr val="0000FF"/>
            </a:solidFill>
          </a:ln>
        </p:spPr>
        <p:txBody>
          <a:bodyPr/>
          <a:lstStyle/>
          <a:p>
            <a:r>
              <a:rPr lang="it-IT" i="1" smtClean="0"/>
              <a:t>Per assolvere a questo compito </a:t>
            </a:r>
            <a:r>
              <a:rPr lang="it-IT" b="1" i="1" smtClean="0"/>
              <a:t>la Legge 833 del 23/12/78 ha istituito il Servizio Sanitario Nazionale (SSN)</a:t>
            </a:r>
            <a:r>
              <a:rPr lang="it-IT" i="1" smtClean="0"/>
              <a:t> , sancisce che:</a:t>
            </a:r>
            <a:endParaRPr lang="it-IT" smtClean="0"/>
          </a:p>
          <a:p>
            <a:pPr>
              <a:buClr>
                <a:srgbClr val="261FFF"/>
              </a:buClr>
              <a:buFont typeface="Wingdings" pitchFamily="2" charset="2"/>
              <a:buChar char="q"/>
            </a:pPr>
            <a:r>
              <a:rPr lang="it-IT" smtClean="0"/>
              <a:t>generalità dei destinatari: tutti i cittadini indistintamente;</a:t>
            </a:r>
          </a:p>
          <a:p>
            <a:pPr>
              <a:buClr>
                <a:srgbClr val="261FFF"/>
              </a:buClr>
              <a:buFont typeface="Wingdings" pitchFamily="2" charset="2"/>
              <a:buChar char="q"/>
            </a:pPr>
            <a:r>
              <a:rPr lang="it-IT" smtClean="0"/>
              <a:t>globalità delle prestazioni: prevenzione, cura e riabilitazione;</a:t>
            </a:r>
          </a:p>
          <a:p>
            <a:pPr>
              <a:buClr>
                <a:srgbClr val="261FFF"/>
              </a:buClr>
              <a:buFont typeface="Wingdings" pitchFamily="2" charset="2"/>
              <a:buChar char="q"/>
            </a:pPr>
            <a:r>
              <a:rPr lang="it-IT" smtClean="0"/>
              <a:t>uguaglianza di trattamento: equità d’accesso.</a:t>
            </a:r>
          </a:p>
        </p:txBody>
      </p:sp>
      <p:sp>
        <p:nvSpPr>
          <p:cNvPr id="26627"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
        <p:nvSpPr>
          <p:cNvPr id="26628" name="AutoShape 6" descr="Risultati immagini per legge 833/78"/>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it-IT"/>
          </a:p>
        </p:txBody>
      </p:sp>
      <p:sp>
        <p:nvSpPr>
          <p:cNvPr id="26629" name="AutoShape 8" descr="Risultati immagini per legge 833/78"/>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it-I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idx="4294967295"/>
          </p:nvPr>
        </p:nvSpPr>
        <p:spPr>
          <a:xfrm>
            <a:off x="914400" y="266700"/>
            <a:ext cx="7505700" cy="1468438"/>
          </a:xfrm>
          <a:solidFill>
            <a:srgbClr val="B8E9FA"/>
          </a:solidFill>
          <a:ln>
            <a:solidFill>
              <a:srgbClr val="0000FF"/>
            </a:solidFill>
          </a:ln>
        </p:spPr>
        <p:txBody>
          <a:bodyPr/>
          <a:lstStyle/>
          <a:p>
            <a:r>
              <a:rPr lang="it-IT" sz="2800" smtClean="0"/>
              <a:t>Proposta con emendamenti approvati il 16 gennaio 2014 OOSS PROTOCOLLO Ministero salute, Regioni e OO.SS. "Cabina di Regia"</a:t>
            </a:r>
            <a:r>
              <a:rPr lang="it-IT" sz="4200" smtClean="0"/>
              <a:t> </a:t>
            </a:r>
          </a:p>
        </p:txBody>
      </p:sp>
      <p:sp>
        <p:nvSpPr>
          <p:cNvPr id="70658" name="Rectangle 3"/>
          <p:cNvSpPr>
            <a:spLocks noGrp="1"/>
          </p:cNvSpPr>
          <p:nvPr>
            <p:ph type="body" idx="4294967295"/>
          </p:nvPr>
        </p:nvSpPr>
        <p:spPr>
          <a:xfrm>
            <a:off x="1106488" y="2230438"/>
            <a:ext cx="7313612" cy="3294062"/>
          </a:xfrm>
          <a:solidFill>
            <a:schemeClr val="bg1"/>
          </a:solidFill>
          <a:ln>
            <a:solidFill>
              <a:srgbClr val="0000FF"/>
            </a:solidFill>
          </a:ln>
        </p:spPr>
        <p:txBody>
          <a:bodyPr/>
          <a:lstStyle/>
          <a:p>
            <a:r>
              <a:rPr lang="it-IT" smtClean="0"/>
              <a:t>“….è necessario realizzare una "cabina di regia" permanente di livello nazionale, che veda la presenza delle rappresentanze istituzionali, sindacali e professionali di tutti gli operatori del sistema, che funga da coordinamento per la promozione e diffusione di buone pratiche e nel contempo realizzi un costante monitoraggio e adeguata verifica dei risultati attesi.” </a:t>
            </a:r>
          </a:p>
        </p:txBody>
      </p:sp>
      <p:sp>
        <p:nvSpPr>
          <p:cNvPr id="70659"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olo 1"/>
          <p:cNvSpPr>
            <a:spLocks noGrp="1"/>
          </p:cNvSpPr>
          <p:nvPr>
            <p:ph type="title"/>
          </p:nvPr>
        </p:nvSpPr>
        <p:spPr>
          <a:xfrm>
            <a:off x="317500" y="177800"/>
            <a:ext cx="8305800" cy="1193800"/>
          </a:xfrm>
          <a:solidFill>
            <a:srgbClr val="B8E9FA"/>
          </a:solidFill>
          <a:ln>
            <a:solidFill>
              <a:srgbClr val="261FFF"/>
            </a:solidFill>
          </a:ln>
        </p:spPr>
        <p:txBody>
          <a:bodyPr/>
          <a:lstStyle/>
          <a:p>
            <a:r>
              <a:rPr lang="it-IT" sz="1800" b="1" smtClean="0"/>
              <a:t>EVOLUZIONE DELLE COMPETENZE INFERMIERISTICHE </a:t>
            </a:r>
            <a:br>
              <a:rPr lang="it-IT" sz="1800" b="1" smtClean="0"/>
            </a:br>
            <a:r>
              <a:rPr lang="it-IT" sz="1800" smtClean="0"/>
              <a:t>Documento approvato dal Comitato Centrale della FNC Ipasvi con delibera n. 79 del 25/4/15</a:t>
            </a:r>
          </a:p>
        </p:txBody>
      </p:sp>
      <p:sp>
        <p:nvSpPr>
          <p:cNvPr id="71682" name="Segnaposto contenuto 2"/>
          <p:cNvSpPr>
            <a:spLocks noGrp="1"/>
          </p:cNvSpPr>
          <p:nvPr>
            <p:ph idx="1"/>
          </p:nvPr>
        </p:nvSpPr>
        <p:spPr>
          <a:xfrm>
            <a:off x="914400" y="1562100"/>
            <a:ext cx="7493000" cy="3433763"/>
          </a:xfrm>
          <a:solidFill>
            <a:schemeClr val="bg1"/>
          </a:solidFill>
          <a:ln>
            <a:solidFill>
              <a:srgbClr val="261FFF"/>
            </a:solidFill>
          </a:ln>
        </p:spPr>
        <p:txBody>
          <a:bodyPr/>
          <a:lstStyle/>
          <a:p>
            <a:r>
              <a:rPr lang="it-IT" sz="2000" smtClean="0"/>
              <a:t>Le indicazioni e gli obiettivi contenuti nel vigente Patto per la salute prendono atto del contesto demografico ed epidemiologico e pongono specifica attenzione all'efficacia, all'appropriatezza, alla sostenibilità del Sistema e alla necessità di valorizzare, rafforzandolo, il patrimonio professionale operante nel Sistema stesso. La legge 190/2014 - comma 566 - richiama a sua volta gli orientamenti del Patto per la salute e pone le basi per intervenire su ruoli, funzioni e modalità operative dei professionisti sanitari, sostenendo l'evoluzione delle loro competenze - anche attraverso percorsi di formazione complementare - e privilegiando i sistemi a rete e il lavoro in squadra</a:t>
            </a:r>
            <a:r>
              <a:rPr lang="it-IT" smtClean="0"/>
              <a:t>.</a:t>
            </a:r>
          </a:p>
        </p:txBody>
      </p:sp>
      <p:sp>
        <p:nvSpPr>
          <p:cNvPr id="4" name="CasellaDiTesto 3"/>
          <p:cNvSpPr txBox="1"/>
          <p:nvPr/>
        </p:nvSpPr>
        <p:spPr>
          <a:xfrm>
            <a:off x="2260600" y="5291138"/>
            <a:ext cx="4826000" cy="1200150"/>
          </a:xfrm>
          <a:prstGeom prst="rect">
            <a:avLst/>
          </a:prstGeom>
          <a:solidFill>
            <a:schemeClr val="bg1">
              <a:lumMod val="95000"/>
            </a:schemeClr>
          </a:solidFill>
          <a:ln>
            <a:solidFill>
              <a:srgbClr val="261FFF"/>
            </a:solidFill>
          </a:ln>
        </p:spPr>
        <p:txBody>
          <a:bodyPr>
            <a:spAutoFit/>
          </a:bodyPr>
          <a:lstStyle/>
          <a:p>
            <a:pPr>
              <a:defRPr/>
            </a:pPr>
            <a:endParaRPr lang="it-IT" dirty="0"/>
          </a:p>
          <a:p>
            <a:pPr>
              <a:defRPr/>
            </a:pPr>
            <a:r>
              <a:rPr lang="it-IT" dirty="0"/>
              <a:t> con competenze cliniche "perfezionate" </a:t>
            </a:r>
          </a:p>
          <a:p>
            <a:pPr>
              <a:defRPr/>
            </a:pPr>
            <a:r>
              <a:rPr lang="it-IT" dirty="0"/>
              <a:t> con competenze cliniche "esperte" </a:t>
            </a:r>
          </a:p>
          <a:p>
            <a:pPr>
              <a:defRPr/>
            </a:pPr>
            <a:r>
              <a:rPr lang="it-IT" dirty="0"/>
              <a:t> con competenze cliniche "specialistiche". </a:t>
            </a:r>
          </a:p>
        </p:txBody>
      </p:sp>
      <p:sp>
        <p:nvSpPr>
          <p:cNvPr id="71684"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p:cNvSpPr>
          <p:nvPr>
            <p:ph type="title" idx="4294967295"/>
          </p:nvPr>
        </p:nvSpPr>
        <p:spPr>
          <a:xfrm>
            <a:off x="914400" y="223838"/>
            <a:ext cx="7848600" cy="1511300"/>
          </a:xfrm>
          <a:solidFill>
            <a:srgbClr val="B8E9FA"/>
          </a:solidFill>
          <a:ln>
            <a:solidFill>
              <a:srgbClr val="0000FF"/>
            </a:solidFill>
          </a:ln>
        </p:spPr>
        <p:txBody>
          <a:bodyPr/>
          <a:lstStyle/>
          <a:p>
            <a:r>
              <a:rPr lang="it-IT" sz="3200" smtClean="0"/>
              <a:t>Comma 566 della legge di Stabilità  2015 (legge  23 dicembre 2014, n. 190, pubblicata sulla Gazzetta Ufficiale del 29 dicembre)</a:t>
            </a:r>
            <a:r>
              <a:rPr lang="it-IT" sz="4200" smtClean="0"/>
              <a:t> </a:t>
            </a:r>
          </a:p>
        </p:txBody>
      </p:sp>
      <p:sp>
        <p:nvSpPr>
          <p:cNvPr id="72706" name="Rectangle 3"/>
          <p:cNvSpPr>
            <a:spLocks noGrp="1"/>
          </p:cNvSpPr>
          <p:nvPr>
            <p:ph type="body" idx="4294967295"/>
          </p:nvPr>
        </p:nvSpPr>
        <p:spPr>
          <a:xfrm>
            <a:off x="1157288" y="1735138"/>
            <a:ext cx="7313612" cy="3332162"/>
          </a:xfrm>
          <a:solidFill>
            <a:schemeClr val="bg1"/>
          </a:solidFill>
          <a:ln>
            <a:solidFill>
              <a:srgbClr val="0000FF"/>
            </a:solidFill>
          </a:ln>
        </p:spPr>
        <p:txBody>
          <a:bodyPr/>
          <a:lstStyle/>
          <a:p>
            <a:r>
              <a:rPr lang="it-IT" sz="2000" smtClean="0"/>
              <a:t>“</a:t>
            </a:r>
            <a:r>
              <a:rPr lang="it-IT" sz="2000" i="1" smtClean="0"/>
              <a:t>Ferme restando le competenze dei laureati in medicina e chirurgia in materia di atti complessi e specialistici di prevenzione, diagnosi, cura e terapia, con accordo tra Governo e Regioni, previa concertazione con le rappresentanze scientifiche, professionali e sindacali dei profili sanitari interessati, sono definiti i ruoli, le competenze, le relazioni professionali e le responsabilità individuali e di équipe su compiti, funzioni e obiettivi delle professioni sanitarie infermieristiche, ostetrica, tecniche della riabilitazione e della prevenzione, anche attraverso percorsi formativi complementari. Dall’attuazione del presente comma non devono derivare nuovi o maggiori oneri a carico della finanza pubblica".</a:t>
            </a:r>
            <a:r>
              <a:rPr lang="it-IT" sz="2000" smtClean="0"/>
              <a:t> </a:t>
            </a:r>
          </a:p>
        </p:txBody>
      </p:sp>
      <p:sp>
        <p:nvSpPr>
          <p:cNvPr id="72707" name="Text Box 4"/>
          <p:cNvSpPr txBox="1">
            <a:spLocks noChangeArrowheads="1"/>
          </p:cNvSpPr>
          <p:nvPr/>
        </p:nvSpPr>
        <p:spPr bwMode="auto">
          <a:xfrm>
            <a:off x="344488" y="5291138"/>
            <a:ext cx="8418512" cy="1200150"/>
          </a:xfrm>
          <a:prstGeom prst="rect">
            <a:avLst/>
          </a:prstGeom>
          <a:solidFill>
            <a:schemeClr val="bg1"/>
          </a:solidFill>
          <a:ln w="9525">
            <a:solidFill>
              <a:srgbClr val="0000FF"/>
            </a:solidFill>
            <a:miter lim="800000"/>
            <a:headEnd/>
            <a:tailEnd/>
          </a:ln>
          <a:effectLst>
            <a:prstShdw prst="shdw13" dist="53882" dir="13500000">
              <a:schemeClr val="bg2">
                <a:alpha val="50000"/>
              </a:schemeClr>
            </a:prstShdw>
          </a:effectLst>
        </p:spPr>
        <p:txBody>
          <a:bodyPr>
            <a:spAutoFit/>
          </a:bodyPr>
          <a:lstStyle/>
          <a:p>
            <a:pPr>
              <a:spcBef>
                <a:spcPct val="50000"/>
              </a:spcBef>
            </a:pPr>
            <a:r>
              <a:rPr lang="it-IT"/>
              <a:t>Il Governo e il Parlamento hanno deciso di dare forza di legge all’obiettivo di ridefinire le competenze professionali dei sanitari già oggetto dei tavoli tecnici Governo Regioni. Un lavoro che inizia il 15 dicembre 2011, con la prima riunione del tavolo, e da cui sono scaturite diverse proposte di riassetto professionale. </a:t>
            </a:r>
          </a:p>
        </p:txBody>
      </p:sp>
      <p:sp>
        <p:nvSpPr>
          <p:cNvPr id="72708"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olo 1"/>
          <p:cNvSpPr>
            <a:spLocks noGrp="1"/>
          </p:cNvSpPr>
          <p:nvPr>
            <p:ph type="title"/>
          </p:nvPr>
        </p:nvSpPr>
        <p:spPr>
          <a:xfrm>
            <a:off x="317500" y="177800"/>
            <a:ext cx="8305800" cy="1193800"/>
          </a:xfrm>
          <a:solidFill>
            <a:srgbClr val="B8E9FA"/>
          </a:solidFill>
          <a:ln>
            <a:solidFill>
              <a:srgbClr val="261FFF"/>
            </a:solidFill>
          </a:ln>
        </p:spPr>
        <p:txBody>
          <a:bodyPr/>
          <a:lstStyle/>
          <a:p>
            <a:r>
              <a:rPr lang="it-IT" sz="1800" b="1" smtClean="0"/>
              <a:t>EVOLUZIONE DELLE COMPETENZE INFERMIERISTICHE </a:t>
            </a:r>
            <a:br>
              <a:rPr lang="it-IT" sz="1800" b="1" smtClean="0"/>
            </a:br>
            <a:r>
              <a:rPr lang="it-IT" sz="1800" smtClean="0"/>
              <a:t>Documento approvato dal Comitato Centrale della FNC Ipasvi con delibera n. 79 del 25/4/15</a:t>
            </a:r>
          </a:p>
        </p:txBody>
      </p:sp>
      <p:pic>
        <p:nvPicPr>
          <p:cNvPr id="73730" name="Picture 3"/>
          <p:cNvPicPr>
            <a:picLocks noGrp="1" noChangeAspect="1" noChangeArrowheads="1"/>
          </p:cNvPicPr>
          <p:nvPr>
            <p:ph idx="1"/>
          </p:nvPr>
        </p:nvPicPr>
        <p:blipFill>
          <a:blip r:embed="rId2"/>
          <a:srcRect/>
          <a:stretch>
            <a:fillRect/>
          </a:stretch>
        </p:blipFill>
        <p:spPr>
          <a:xfrm>
            <a:off x="1066800" y="1395413"/>
            <a:ext cx="7556500" cy="5462587"/>
          </a:xfrm>
        </p:spPr>
      </p:pic>
      <p:sp>
        <p:nvSpPr>
          <p:cNvPr id="73731" name="Text Box 3"/>
          <p:cNvSpPr txBox="1">
            <a:spLocks noChangeArrowheads="1"/>
          </p:cNvSpPr>
          <p:nvPr/>
        </p:nvSpPr>
        <p:spPr bwMode="auto">
          <a:xfrm>
            <a:off x="4843463" y="652145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p:cNvSpPr>
          <p:nvPr>
            <p:ph type="title" idx="4294967295"/>
          </p:nvPr>
        </p:nvSpPr>
        <p:spPr>
          <a:solidFill>
            <a:srgbClr val="B8E9FA"/>
          </a:solidFill>
          <a:ln>
            <a:solidFill>
              <a:srgbClr val="261FFF"/>
            </a:solidFill>
          </a:ln>
        </p:spPr>
        <p:txBody>
          <a:bodyPr/>
          <a:lstStyle/>
          <a:p>
            <a:r>
              <a:rPr lang="it-IT" smtClean="0"/>
              <a:t>ATTO MEDICO</a:t>
            </a:r>
          </a:p>
        </p:txBody>
      </p:sp>
      <p:sp>
        <p:nvSpPr>
          <p:cNvPr id="74754" name="Rectangle 3"/>
          <p:cNvSpPr>
            <a:spLocks noGrp="1"/>
          </p:cNvSpPr>
          <p:nvPr>
            <p:ph type="body" idx="4294967295"/>
          </p:nvPr>
        </p:nvSpPr>
        <p:spPr>
          <a:xfrm>
            <a:off x="584200" y="1735138"/>
            <a:ext cx="8394700" cy="4830762"/>
          </a:xfrm>
          <a:solidFill>
            <a:schemeClr val="bg1"/>
          </a:solidFill>
          <a:ln>
            <a:solidFill>
              <a:srgbClr val="261FFF"/>
            </a:solidFill>
          </a:ln>
        </p:spPr>
        <p:txBody>
          <a:bodyPr/>
          <a:lstStyle/>
          <a:p>
            <a:pPr>
              <a:lnSpc>
                <a:spcPct val="90000"/>
              </a:lnSpc>
            </a:pPr>
            <a:r>
              <a:rPr lang="it-IT" sz="2000" smtClean="0"/>
              <a:t>L'attuale esecutivo dell'Uems, cui aderiscono associazioni mediche di 37 Paesi europei compresi anche gli Ordini di Turchia, Israele, Armenia e Georgia, è presieduto da Romuald Krajewski (Polonia) il segretario è Edwin Borman (GB) , il delegato ai rapporti Zlatko Fras (Slovenia), il tesoriere Giorgio Berchicci (IT), i 4 vicepresidenti sono Hans Hjemquist (Svezia), Salvatore Ramuscello (IT), Jan Skrha (Repubblica Ceca), Vassilios Papalois (GB).     </a:t>
            </a:r>
            <a:br>
              <a:rPr lang="it-IT" sz="2000" smtClean="0"/>
            </a:br>
            <a:r>
              <a:rPr lang="it-IT" sz="2000" i="1" smtClean="0"/>
              <a:t>UEMS: </a:t>
            </a:r>
          </a:p>
          <a:p>
            <a:pPr>
              <a:lnSpc>
                <a:spcPct val="90000"/>
              </a:lnSpc>
            </a:pPr>
            <a:r>
              <a:rPr lang="it-IT" sz="2000" i="1" smtClean="0"/>
              <a:t>"</a:t>
            </a:r>
            <a:r>
              <a:rPr lang="it-IT" sz="2000" b="1" i="1" smtClean="0"/>
              <a:t>L'atto medico ricomprende tutte le attività professionali, ad esempio di carattere scientifico, di insegnamento, di formazione, educative, organizzative, cliniche e di tecnologia medica, svolte al fine di promuovere la salute, prevenire le malattie, effettuare diagnosi e prescrivere cure terapeutiche o riabilitative nei confronti di pazienti, individui, gruppi o comunità, nel quadro delle norme etiche e deontologiche. L'atto medico è una responsabilità del medico abilitato e deve essere eseguito dal medico o sotto la sua diretta supervisione e/o prescrizione".</a:t>
            </a:r>
          </a:p>
        </p:txBody>
      </p:sp>
      <p:sp>
        <p:nvSpPr>
          <p:cNvPr id="74755" name="Text Box 3"/>
          <p:cNvSpPr txBox="1">
            <a:spLocks noChangeArrowheads="1"/>
          </p:cNvSpPr>
          <p:nvPr/>
        </p:nvSpPr>
        <p:spPr bwMode="auto">
          <a:xfrm>
            <a:off x="5199063" y="652145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4"/>
          <p:cNvSpPr>
            <a:spLocks noChangeArrowheads="1"/>
          </p:cNvSpPr>
          <p:nvPr/>
        </p:nvSpPr>
        <p:spPr bwMode="auto">
          <a:xfrm>
            <a:off x="2590800" y="896938"/>
            <a:ext cx="6205538" cy="4211637"/>
          </a:xfrm>
          <a:prstGeom prst="rect">
            <a:avLst/>
          </a:prstGeom>
          <a:solidFill>
            <a:schemeClr val="bg1"/>
          </a:solidFill>
          <a:ln w="9525">
            <a:solidFill>
              <a:srgbClr val="261FFF"/>
            </a:solidFill>
            <a:miter lim="800000"/>
            <a:headEnd/>
            <a:tailEnd/>
          </a:ln>
        </p:spPr>
        <p:txBody>
          <a:bodyPr>
            <a:spAutoFit/>
          </a:bodyPr>
          <a:lstStyle/>
          <a:p>
            <a:r>
              <a:rPr lang="it-IT">
                <a:solidFill>
                  <a:srgbClr val="261FFF"/>
                </a:solidFill>
              </a:rPr>
              <a:t>COSA STA CAMBIANDO:</a:t>
            </a:r>
            <a:endParaRPr lang="it-IT"/>
          </a:p>
          <a:p>
            <a:endParaRPr lang="it-IT"/>
          </a:p>
          <a:p>
            <a:endParaRPr lang="it-IT"/>
          </a:p>
          <a:p>
            <a:pPr>
              <a:buFontTx/>
              <a:buChar char="•"/>
            </a:pPr>
            <a:r>
              <a:rPr lang="it-IT"/>
              <a:t> </a:t>
            </a:r>
            <a:r>
              <a:rPr lang="it-IT" sz="2400"/>
              <a:t>Sicurezza del sistema di produzione e del prodotto</a:t>
            </a:r>
          </a:p>
          <a:p>
            <a:pPr>
              <a:buFontTx/>
              <a:buChar char="•"/>
            </a:pPr>
            <a:endParaRPr lang="it-IT" sz="2400"/>
          </a:p>
          <a:p>
            <a:pPr>
              <a:buFontTx/>
              <a:buChar char="•"/>
            </a:pPr>
            <a:r>
              <a:rPr lang="it-IT" sz="2400"/>
              <a:t> Aumento del disagio e delle diseguaglianze sociali ed economiche</a:t>
            </a:r>
          </a:p>
          <a:p>
            <a:pPr>
              <a:buFontTx/>
              <a:buChar char="•"/>
            </a:pPr>
            <a:r>
              <a:rPr lang="it-IT" sz="2400"/>
              <a:t> </a:t>
            </a:r>
          </a:p>
          <a:p>
            <a:pPr>
              <a:buFontTx/>
              <a:buChar char="•"/>
            </a:pPr>
            <a:r>
              <a:rPr lang="it-IT" sz="2400"/>
              <a:t>Flussi migratori in aumento esponenziale</a:t>
            </a:r>
          </a:p>
          <a:p>
            <a:endParaRPr lang="it-IT" sz="2400"/>
          </a:p>
          <a:p>
            <a:pPr>
              <a:buFontTx/>
              <a:buChar char="•"/>
            </a:pPr>
            <a:r>
              <a:rPr lang="it-IT" sz="2400"/>
              <a:t> Medicina Difensiva </a:t>
            </a:r>
          </a:p>
        </p:txBody>
      </p:sp>
      <p:sp>
        <p:nvSpPr>
          <p:cNvPr id="75778" name="Text Box 3"/>
          <p:cNvSpPr txBox="1">
            <a:spLocks noChangeArrowheads="1"/>
          </p:cNvSpPr>
          <p:nvPr/>
        </p:nvSpPr>
        <p:spPr bwMode="auto">
          <a:xfrm>
            <a:off x="5016500" y="6381750"/>
            <a:ext cx="3779838"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pic>
        <p:nvPicPr>
          <p:cNvPr id="75779" name="Picture 5" descr="1_0_735779"/>
          <p:cNvPicPr>
            <a:picLocks noChangeAspect="1" noChangeArrowheads="1"/>
          </p:cNvPicPr>
          <p:nvPr/>
        </p:nvPicPr>
        <p:blipFill>
          <a:blip r:embed="rId3"/>
          <a:srcRect/>
          <a:stretch>
            <a:fillRect/>
          </a:stretch>
        </p:blipFill>
        <p:spPr bwMode="auto">
          <a:xfrm>
            <a:off x="0" y="3660775"/>
            <a:ext cx="238125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title" idx="4294967295"/>
          </p:nvPr>
        </p:nvSpPr>
        <p:spPr>
          <a:solidFill>
            <a:srgbClr val="B8E9FA"/>
          </a:solidFill>
          <a:ln>
            <a:solidFill>
              <a:srgbClr val="0000FF"/>
            </a:solidFill>
          </a:ln>
        </p:spPr>
        <p:txBody>
          <a:bodyPr/>
          <a:lstStyle/>
          <a:p>
            <a:r>
              <a:rPr lang="it-IT" smtClean="0"/>
              <a:t>Flussi migratori in aumento</a:t>
            </a:r>
          </a:p>
        </p:txBody>
      </p:sp>
      <p:sp>
        <p:nvSpPr>
          <p:cNvPr id="77826" name="Rectangle 3"/>
          <p:cNvSpPr>
            <a:spLocks noGrp="1"/>
          </p:cNvSpPr>
          <p:nvPr>
            <p:ph type="body" idx="4294967295"/>
          </p:nvPr>
        </p:nvSpPr>
        <p:spPr>
          <a:xfrm>
            <a:off x="914400" y="1735138"/>
            <a:ext cx="7313613" cy="2036762"/>
          </a:xfrm>
          <a:solidFill>
            <a:schemeClr val="bg1"/>
          </a:solidFill>
          <a:ln>
            <a:solidFill>
              <a:srgbClr val="0000FF"/>
            </a:solidFill>
          </a:ln>
        </p:spPr>
        <p:txBody>
          <a:bodyPr/>
          <a:lstStyle/>
          <a:p>
            <a:pPr>
              <a:lnSpc>
                <a:spcPct val="80000"/>
              </a:lnSpc>
            </a:pPr>
            <a:r>
              <a:rPr lang="it-IT" sz="1800" smtClean="0"/>
              <a:t>Nel 2012 una persona su 10 di quelle che vivevano nell’Unione Europea e nei Paesi di area OCSE risultava nata in un altro Paese. Tradotto in numeri assoluti, questo dato corrisponde a 115 milioni di immigrati nei Paesi di area OCSE e 52 milioni nei Paesi dell’Unione Europea (33,5 milioni dei quali, provenienti da Paesi non-UE). Dal 2000 inoltre, sia nei Paesi OCSE che dell’Unione Europea, il fenomeno dell’immigrazione è cresciuto del 30%.</a:t>
            </a:r>
            <a:br>
              <a:rPr lang="it-IT" sz="1800" smtClean="0"/>
            </a:br>
            <a:endParaRPr lang="it-IT" sz="1800" smtClean="0"/>
          </a:p>
        </p:txBody>
      </p:sp>
      <p:sp>
        <p:nvSpPr>
          <p:cNvPr id="77827" name="Rectangle 4"/>
          <p:cNvSpPr>
            <a:spLocks noChangeArrowheads="1"/>
          </p:cNvSpPr>
          <p:nvPr/>
        </p:nvSpPr>
        <p:spPr bwMode="auto">
          <a:xfrm>
            <a:off x="671513" y="3394075"/>
            <a:ext cx="8115300" cy="377825"/>
          </a:xfrm>
          <a:prstGeom prst="rect">
            <a:avLst/>
          </a:prstGeom>
          <a:solidFill>
            <a:srgbClr val="FFFFFF"/>
          </a:solidFill>
          <a:ln w="9525">
            <a:solidFill>
              <a:srgbClr val="0000FF"/>
            </a:solidFill>
            <a:miter lim="800000"/>
            <a:headEnd/>
            <a:tailEnd/>
          </a:ln>
          <a:effectLst>
            <a:prstShdw prst="shdw13" dist="53882" dir="13500000">
              <a:schemeClr val="bg2">
                <a:alpha val="50000"/>
              </a:schemeClr>
            </a:prstShdw>
          </a:effectLst>
        </p:spPr>
        <p:txBody>
          <a:bodyPr anchor="ctr">
            <a:spAutoFit/>
          </a:bodyPr>
          <a:lstStyle/>
          <a:p>
            <a:r>
              <a:rPr lang="en-US" u="sng">
                <a:hlinkClick r:id="rId2"/>
              </a:rPr>
              <a:t> Il rapporto Ocse-Ue su immigrazione e integrazione</a:t>
            </a:r>
            <a:r>
              <a:rPr lang="en-US"/>
              <a:t> 2015</a:t>
            </a:r>
          </a:p>
        </p:txBody>
      </p:sp>
      <p:sp>
        <p:nvSpPr>
          <p:cNvPr id="77828" name="Text Box 3"/>
          <p:cNvSpPr txBox="1">
            <a:spLocks noChangeArrowheads="1"/>
          </p:cNvSpPr>
          <p:nvPr/>
        </p:nvSpPr>
        <p:spPr bwMode="auto">
          <a:xfrm>
            <a:off x="5006975" y="6210300"/>
            <a:ext cx="3779838"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pic>
        <p:nvPicPr>
          <p:cNvPr id="77829" name="Picture 6" descr="IMO%202015%20chart"/>
          <p:cNvPicPr>
            <a:picLocks noChangeAspect="1" noChangeArrowheads="1"/>
          </p:cNvPicPr>
          <p:nvPr/>
        </p:nvPicPr>
        <p:blipFill>
          <a:blip r:embed="rId3"/>
          <a:srcRect/>
          <a:stretch>
            <a:fillRect/>
          </a:stretch>
        </p:blipFill>
        <p:spPr bwMode="auto">
          <a:xfrm>
            <a:off x="0" y="3894138"/>
            <a:ext cx="4445000" cy="2963862"/>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p:cNvSpPr>
          <p:nvPr>
            <p:ph type="title" idx="4294967295"/>
          </p:nvPr>
        </p:nvSpPr>
        <p:spPr/>
        <p:txBody>
          <a:bodyPr/>
          <a:lstStyle/>
          <a:p>
            <a:endParaRPr lang="it-IT" smtClean="0"/>
          </a:p>
        </p:txBody>
      </p:sp>
      <p:sp>
        <p:nvSpPr>
          <p:cNvPr id="78850" name="Rectangle 3"/>
          <p:cNvSpPr>
            <a:spLocks noGrp="1"/>
          </p:cNvSpPr>
          <p:nvPr>
            <p:ph type="body" idx="4294967295"/>
          </p:nvPr>
        </p:nvSpPr>
        <p:spPr/>
        <p:txBody>
          <a:bodyPr/>
          <a:lstStyle/>
          <a:p>
            <a:endParaRPr lang="it-IT" smtClean="0"/>
          </a:p>
        </p:txBody>
      </p:sp>
      <p:pic>
        <p:nvPicPr>
          <p:cNvPr id="78851" name="Picture 8" descr="Facts and figures infographic on International Migration Outlook 2015"/>
          <p:cNvPicPr>
            <a:picLocks noChangeAspect="1" noChangeArrowheads="1"/>
          </p:cNvPicPr>
          <p:nvPr/>
        </p:nvPicPr>
        <p:blipFill>
          <a:blip r:embed="rId2"/>
          <a:srcRect/>
          <a:stretch>
            <a:fillRect/>
          </a:stretch>
        </p:blipFill>
        <p:spPr bwMode="auto">
          <a:xfrm>
            <a:off x="0" y="34925"/>
            <a:ext cx="9144000" cy="682307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p:cNvSpPr>
          <p:nvPr>
            <p:ph type="title" idx="4294967295"/>
          </p:nvPr>
        </p:nvSpPr>
        <p:spPr>
          <a:xfrm>
            <a:off x="914400" y="503238"/>
            <a:ext cx="7467600" cy="1231900"/>
          </a:xfrm>
          <a:solidFill>
            <a:srgbClr val="B8E9FA"/>
          </a:solidFill>
          <a:ln>
            <a:solidFill>
              <a:srgbClr val="0000FF"/>
            </a:solidFill>
          </a:ln>
        </p:spPr>
        <p:txBody>
          <a:bodyPr/>
          <a:lstStyle/>
          <a:p>
            <a:r>
              <a:rPr lang="it-IT" sz="4200" smtClean="0"/>
              <a:t>Flussi migratori in aumento </a:t>
            </a:r>
          </a:p>
        </p:txBody>
      </p:sp>
      <p:sp>
        <p:nvSpPr>
          <p:cNvPr id="79874" name="Rectangle 3"/>
          <p:cNvSpPr>
            <a:spLocks noGrp="1"/>
          </p:cNvSpPr>
          <p:nvPr>
            <p:ph type="body" idx="4294967295"/>
          </p:nvPr>
        </p:nvSpPr>
        <p:spPr>
          <a:solidFill>
            <a:schemeClr val="bg1"/>
          </a:solidFill>
        </p:spPr>
        <p:txBody>
          <a:bodyPr/>
          <a:lstStyle/>
          <a:p>
            <a:pPr>
              <a:lnSpc>
                <a:spcPct val="80000"/>
              </a:lnSpc>
            </a:pPr>
            <a:r>
              <a:rPr lang="it-IT" sz="1800" smtClean="0"/>
              <a:t>Nel 2012-13 due immigrati su tre nelle nazioni di area OCSE risultavano impiegati (un dato superiore di un punto percentuale alla popolazione nativa); di poco inferiore il dato nei Paesi dell’Unione Europea, dove la percentuale di immigrati con un impiego risulta essere del 62% (tre punti percentuali inferiore rispetto ai nativi).</a:t>
            </a:r>
            <a:br>
              <a:rPr lang="it-IT" sz="1800" smtClean="0"/>
            </a:br>
            <a:endParaRPr lang="it-IT" sz="1800" smtClean="0"/>
          </a:p>
          <a:p>
            <a:pPr>
              <a:lnSpc>
                <a:spcPct val="80000"/>
              </a:lnSpc>
            </a:pPr>
            <a:r>
              <a:rPr lang="it-IT" sz="1800" smtClean="0"/>
              <a:t>  Un immigrato su tre nei Paesi di area OCSE e uno su quattro in quelli dell’unione europea risultava in possesso di un diploma di istruzione terziaria. In generale, maggiore il livello di istruzione, più facile l’ingresso nel mercato del lavoro, anche se per gli immigrati risulta più difficile che per i nativi. Il 42% degli immigrati con un titolo di istruzione superiore, nell’Unione Europea, risultava però svolgere lavori per i quali sarebbero sufficienti livelli di istruzione inferiori e questa percentuale rappresenta il doppio di quanto avviene per i cittadini dell’Unione Europea. La maggior parte degli immigrati titolari di un diploma di istruzione superiore risultava infine averlo conseguito nel Paese di provenienza. </a:t>
            </a:r>
          </a:p>
        </p:txBody>
      </p:sp>
      <p:sp>
        <p:nvSpPr>
          <p:cNvPr id="79875" name="Rectangle 4"/>
          <p:cNvSpPr>
            <a:spLocks noChangeArrowheads="1"/>
          </p:cNvSpPr>
          <p:nvPr/>
        </p:nvSpPr>
        <p:spPr bwMode="auto">
          <a:xfrm>
            <a:off x="0" y="5608638"/>
            <a:ext cx="9144000" cy="365125"/>
          </a:xfrm>
          <a:prstGeom prst="rect">
            <a:avLst/>
          </a:prstGeom>
          <a:solidFill>
            <a:srgbClr val="FFFFFF"/>
          </a:solidFill>
          <a:ln w="9525">
            <a:noFill/>
            <a:miter lim="800000"/>
            <a:headEnd/>
            <a:tailEnd/>
          </a:ln>
          <a:effectLst>
            <a:prstShdw prst="shdw13" dist="53882" dir="13500000">
              <a:schemeClr val="bg2">
                <a:alpha val="50000"/>
              </a:schemeClr>
            </a:prstShdw>
          </a:effectLst>
        </p:spPr>
        <p:txBody>
          <a:bodyPr anchor="ctr">
            <a:spAutoFit/>
          </a:bodyPr>
          <a:lstStyle/>
          <a:p>
            <a:r>
              <a:rPr lang="en-US" u="sng">
                <a:hlinkClick r:id="rId2"/>
              </a:rPr>
              <a:t> Il rapporto Ocse-Ue su immigrazione e integrazione</a:t>
            </a:r>
            <a:r>
              <a:rPr lang="en-US"/>
              <a:t> 2015</a:t>
            </a:r>
          </a:p>
        </p:txBody>
      </p:sp>
      <p:sp>
        <p:nvSpPr>
          <p:cNvPr id="79876" name="Text Box 3"/>
          <p:cNvSpPr txBox="1">
            <a:spLocks noChangeArrowheads="1"/>
          </p:cNvSpPr>
          <p:nvPr/>
        </p:nvSpPr>
        <p:spPr bwMode="auto">
          <a:xfrm>
            <a:off x="4968875" y="6197600"/>
            <a:ext cx="3779838"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p:cNvSpPr>
          <p:nvPr>
            <p:ph type="title" idx="4294967295"/>
          </p:nvPr>
        </p:nvSpPr>
        <p:spPr>
          <a:xfrm>
            <a:off x="914400" y="249238"/>
            <a:ext cx="7505700" cy="1231900"/>
          </a:xfrm>
          <a:solidFill>
            <a:srgbClr val="B8E9FA"/>
          </a:solidFill>
          <a:ln>
            <a:solidFill>
              <a:srgbClr val="0000FF"/>
            </a:solidFill>
          </a:ln>
        </p:spPr>
        <p:txBody>
          <a:bodyPr/>
          <a:lstStyle/>
          <a:p>
            <a:r>
              <a:rPr lang="it-IT" sz="4200" smtClean="0"/>
              <a:t>Flussi migratori in aumento </a:t>
            </a:r>
          </a:p>
        </p:txBody>
      </p:sp>
      <p:sp>
        <p:nvSpPr>
          <p:cNvPr id="80898" name="Rectangle 3"/>
          <p:cNvSpPr>
            <a:spLocks noGrp="1"/>
          </p:cNvSpPr>
          <p:nvPr>
            <p:ph type="body" idx="4294967295"/>
          </p:nvPr>
        </p:nvSpPr>
        <p:spPr>
          <a:xfrm>
            <a:off x="914400" y="1735138"/>
            <a:ext cx="7313613" cy="1909762"/>
          </a:xfrm>
          <a:solidFill>
            <a:schemeClr val="bg1"/>
          </a:solidFill>
          <a:ln>
            <a:solidFill>
              <a:srgbClr val="0000FF"/>
            </a:solidFill>
          </a:ln>
        </p:spPr>
        <p:txBody>
          <a:bodyPr/>
          <a:lstStyle/>
          <a:p>
            <a:r>
              <a:rPr lang="it-IT" sz="2000" smtClean="0"/>
              <a:t>Gli stranieri residenti in Italia al 1° gennaio 2016 sono 5 milioni 54 mila e rappresentano l’8,3% della popolazione totale. Rispetto a un anno prima si riscontra un incremento di 39 mila unità. La popolazione di cittadinanza italiana scende a 55,6 milioni, conseguendo una perdita di 179 mila residenti. </a:t>
            </a:r>
          </a:p>
        </p:txBody>
      </p:sp>
      <p:sp>
        <p:nvSpPr>
          <p:cNvPr id="80899" name="Text Box 4"/>
          <p:cNvSpPr txBox="1">
            <a:spLocks noChangeArrowheads="1"/>
          </p:cNvSpPr>
          <p:nvPr/>
        </p:nvSpPr>
        <p:spPr bwMode="auto">
          <a:xfrm>
            <a:off x="914400" y="4191000"/>
            <a:ext cx="7467600" cy="2024063"/>
          </a:xfrm>
          <a:prstGeom prst="rect">
            <a:avLst/>
          </a:prstGeom>
          <a:solidFill>
            <a:schemeClr val="bg1"/>
          </a:solidFill>
          <a:ln w="9525">
            <a:solidFill>
              <a:srgbClr val="0000FF"/>
            </a:solidFill>
            <a:miter lim="800000"/>
            <a:headEnd/>
            <a:tailEnd/>
          </a:ln>
          <a:effectLst>
            <a:prstShdw prst="shdw13" dist="53882" dir="13500000">
              <a:schemeClr val="bg2">
                <a:alpha val="50000"/>
              </a:schemeClr>
            </a:prstShdw>
          </a:effectLst>
        </p:spPr>
        <p:txBody>
          <a:bodyPr>
            <a:spAutoFit/>
          </a:bodyPr>
          <a:lstStyle/>
          <a:p>
            <a:pPr>
              <a:spcBef>
                <a:spcPct val="50000"/>
              </a:spcBef>
            </a:pPr>
            <a:r>
              <a:rPr lang="it-IT"/>
              <a:t>Il saldo migratorio netto con l’estero è di 128 mila unità, corrispondenti a un tasso del 2,1 per mille. Tale risultato, frutto di 273 mila iscrizioni e 145 mila cancellazioni, rappresenta un quarto di quello conseguito nel 2007 nel momento di massimo storico per i flussi migratori internazionali.  Le iscrizioni dall’estero di stranieri sono state 245 mila e 28 mila i rientri in patria degli italiani. Le cancellazioni per l’estero riguardano 45 mila stranieri e 100 mila italiani. </a:t>
            </a:r>
          </a:p>
        </p:txBody>
      </p:sp>
      <p:sp>
        <p:nvSpPr>
          <p:cNvPr id="80900" name="Text Box 3"/>
          <p:cNvSpPr txBox="1">
            <a:spLocks noChangeArrowheads="1"/>
          </p:cNvSpPr>
          <p:nvPr/>
        </p:nvSpPr>
        <p:spPr bwMode="auto">
          <a:xfrm>
            <a:off x="5364163" y="652145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a:xfrm>
            <a:off x="914400" y="0"/>
            <a:ext cx="7313613" cy="868363"/>
          </a:xfrm>
          <a:solidFill>
            <a:srgbClr val="B8E9FA"/>
          </a:solidFill>
          <a:ln>
            <a:solidFill>
              <a:srgbClr val="261FFF"/>
            </a:solidFill>
          </a:ln>
        </p:spPr>
        <p:txBody>
          <a:bodyPr/>
          <a:lstStyle/>
          <a:p>
            <a:r>
              <a:rPr lang="it-IT" sz="2400" b="1" smtClean="0"/>
              <a:t>La riforma del Titolo V della Costituzione</a:t>
            </a:r>
          </a:p>
        </p:txBody>
      </p:sp>
      <p:sp>
        <p:nvSpPr>
          <p:cNvPr id="27650" name="Rectangle 3"/>
          <p:cNvSpPr>
            <a:spLocks noGrp="1"/>
          </p:cNvSpPr>
          <p:nvPr>
            <p:ph type="body" idx="4294967295"/>
          </p:nvPr>
        </p:nvSpPr>
        <p:spPr>
          <a:xfrm>
            <a:off x="660400" y="1062038"/>
            <a:ext cx="8064500" cy="3049587"/>
          </a:xfrm>
          <a:solidFill>
            <a:schemeClr val="bg1"/>
          </a:solidFill>
          <a:ln>
            <a:solidFill>
              <a:srgbClr val="0000FF"/>
            </a:solidFill>
          </a:ln>
        </p:spPr>
        <p:txBody>
          <a:bodyPr/>
          <a:lstStyle/>
          <a:p>
            <a:pPr>
              <a:lnSpc>
                <a:spcPct val="90000"/>
              </a:lnSpc>
            </a:pPr>
            <a:r>
              <a:rPr lang="it-IT" sz="2000" smtClean="0"/>
              <a:t>Avvenuta con la legge costituzionale n. 3 del 18 ottobre 2001 –la Riforma del Titolo V ha affidato la tutela della salute alla legislazione concorrente tra Stato e Regioni, delineando un sistema caratterizzato da un pluralismo di centri di potere e ampliando il ruolo e le competenze delle autonomie locali. </a:t>
            </a:r>
          </a:p>
          <a:p>
            <a:pPr>
              <a:lnSpc>
                <a:spcPct val="90000"/>
              </a:lnSpc>
            </a:pPr>
            <a:r>
              <a:rPr lang="it-IT" sz="2000" smtClean="0"/>
              <a:t>L’art. 117 della Costituzione stabilisce che lo Stato mantiene la competenza legislativa esclusiva in una serie di materie specificamente elencate, mentre il comma 3 dello stesso articolo decreta che le Regioni possono legiferare nelle materie di competenza concorrente, nel rispetto dei princìpi fondamentali definiti dallo Stato. </a:t>
            </a:r>
          </a:p>
        </p:txBody>
      </p:sp>
      <p:sp>
        <p:nvSpPr>
          <p:cNvPr id="27651"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
        <p:nvSpPr>
          <p:cNvPr id="27652" name="Rectangle 3"/>
          <p:cNvSpPr>
            <a:spLocks/>
          </p:cNvSpPr>
          <p:nvPr/>
        </p:nvSpPr>
        <p:spPr bwMode="auto">
          <a:xfrm>
            <a:off x="3365500" y="4111625"/>
            <a:ext cx="5778500" cy="2555875"/>
          </a:xfrm>
          <a:prstGeom prst="rect">
            <a:avLst/>
          </a:prstGeom>
          <a:solidFill>
            <a:schemeClr val="bg1"/>
          </a:solidFill>
          <a:ln w="9525">
            <a:solidFill>
              <a:srgbClr val="0000FF"/>
            </a:solidFill>
            <a:miter lim="800000"/>
            <a:headEnd/>
            <a:tailEnd/>
          </a:ln>
        </p:spPr>
        <p:txBody>
          <a:bodyPr/>
          <a:lstStyle/>
          <a:p>
            <a:pPr marL="463550" indent="-463550" eaLnBrk="0" hangingPunct="0">
              <a:lnSpc>
                <a:spcPct val="90000"/>
              </a:lnSpc>
              <a:spcBef>
                <a:spcPts val="2000"/>
              </a:spcBef>
              <a:buSzPct val="90000"/>
              <a:buFontTx/>
              <a:buBlip>
                <a:blip r:embed="rId2"/>
              </a:buBlip>
            </a:pPr>
            <a:r>
              <a:rPr lang="it-IT" sz="2000">
                <a:latin typeface="Goudy Old Style" pitchFamily="18" charset="0"/>
              </a:rPr>
              <a:t>Purtroppo, tale “concorrenza” ha generato un federalismo sanitario in quanto la riforma del Titolo V ha delegato alle Regioni e alle Province autonome l’organizzazione e la gestione dei servizi sanitari e invece di stimolare un federalismo solidale, ha finito per generare 21 differenti sistemi sanitari dove l’accesso a servizi e prestazioni sanitarie è profondamente diversificato e iniquo con un divario Nord –Sud eclatante.</a:t>
            </a:r>
          </a:p>
        </p:txBody>
      </p:sp>
      <p:pic>
        <p:nvPicPr>
          <p:cNvPr id="27653" name="Picture 6" descr="ITAPROVPPT_R_6">
            <a:hlinkClick r:id="rId3"/>
          </p:cNvPr>
          <p:cNvPicPr>
            <a:picLocks noChangeAspect="1" noChangeArrowheads="1"/>
          </p:cNvPicPr>
          <p:nvPr/>
        </p:nvPicPr>
        <p:blipFill>
          <a:blip r:embed="rId4"/>
          <a:srcRect/>
          <a:stretch>
            <a:fillRect/>
          </a:stretch>
        </p:blipFill>
        <p:spPr bwMode="auto">
          <a:xfrm>
            <a:off x="914400" y="4216400"/>
            <a:ext cx="1973263" cy="245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p:cNvSpPr>
          <p:nvPr>
            <p:ph type="title" idx="4294967295"/>
          </p:nvPr>
        </p:nvSpPr>
        <p:spPr>
          <a:xfrm>
            <a:off x="914400" y="279400"/>
            <a:ext cx="7313613" cy="1092200"/>
          </a:xfrm>
          <a:solidFill>
            <a:srgbClr val="B8E9FA"/>
          </a:solidFill>
          <a:ln>
            <a:solidFill>
              <a:srgbClr val="261FFF"/>
            </a:solidFill>
          </a:ln>
        </p:spPr>
        <p:txBody>
          <a:bodyPr/>
          <a:lstStyle/>
          <a:p>
            <a:r>
              <a:rPr lang="it-IT" sz="4200" smtClean="0"/>
              <a:t>Cambiamento degli scenari e della domanda sanitaria</a:t>
            </a:r>
          </a:p>
        </p:txBody>
      </p:sp>
      <p:sp>
        <p:nvSpPr>
          <p:cNvPr id="81922" name="Rectangle 3"/>
          <p:cNvSpPr>
            <a:spLocks noGrp="1"/>
          </p:cNvSpPr>
          <p:nvPr>
            <p:ph type="body" idx="4294967295"/>
          </p:nvPr>
        </p:nvSpPr>
        <p:spPr>
          <a:xfrm>
            <a:off x="660400" y="1549400"/>
            <a:ext cx="7981950" cy="4887913"/>
          </a:xfrm>
          <a:solidFill>
            <a:schemeClr val="bg1"/>
          </a:solidFill>
          <a:ln>
            <a:solidFill>
              <a:srgbClr val="261FFF"/>
            </a:solidFill>
          </a:ln>
        </p:spPr>
        <p:txBody>
          <a:bodyPr/>
          <a:lstStyle/>
          <a:p>
            <a:pPr>
              <a:lnSpc>
                <a:spcPct val="80000"/>
              </a:lnSpc>
            </a:pPr>
            <a:r>
              <a:rPr lang="it-IT" sz="2000" b="1" u="sng" smtClean="0"/>
              <a:t>Rivendicazione da parte dei cittadini con sempre più forza del diritto di essere protagonisti attivi nei processi assistenziali</a:t>
            </a:r>
            <a:r>
              <a:rPr lang="it-IT" sz="1800" smtClean="0"/>
              <a:t> e di poter esercitare la propria autonomia attraverso una scelta consapevole correlata alla qualità delle cure e alla tempestività delle risposte.</a:t>
            </a:r>
          </a:p>
          <a:p>
            <a:pPr>
              <a:lnSpc>
                <a:spcPct val="80000"/>
              </a:lnSpc>
            </a:pPr>
            <a:r>
              <a:rPr lang="it-IT" sz="1800" smtClean="0"/>
              <a:t>È sempre più documentata la crescente insoddisfazione nella relazione paziente-sanitari, che si esprime in un aumento delle segnalazioni, dei reclami e dei contenziosi.</a:t>
            </a:r>
          </a:p>
          <a:p>
            <a:pPr>
              <a:lnSpc>
                <a:spcPct val="80000"/>
              </a:lnSpc>
              <a:buFontTx/>
              <a:buNone/>
            </a:pPr>
            <a:endParaRPr lang="it-IT" sz="1800" smtClean="0"/>
          </a:p>
          <a:p>
            <a:pPr>
              <a:lnSpc>
                <a:spcPct val="80000"/>
              </a:lnSpc>
            </a:pPr>
            <a:r>
              <a:rPr lang="it-IT" sz="1800" smtClean="0"/>
              <a:t>In parte ciò è dovuto a una diversa e maggiore consapevolezza da parte dei cittadini.</a:t>
            </a:r>
          </a:p>
          <a:p>
            <a:pPr>
              <a:lnSpc>
                <a:spcPct val="80000"/>
              </a:lnSpc>
              <a:buFontTx/>
              <a:buNone/>
            </a:pPr>
            <a:endParaRPr lang="it-IT" sz="1800" smtClean="0"/>
          </a:p>
          <a:p>
            <a:pPr>
              <a:lnSpc>
                <a:spcPct val="80000"/>
              </a:lnSpc>
            </a:pPr>
            <a:r>
              <a:rPr lang="it-IT" sz="1800" smtClean="0"/>
              <a:t>La crescita dei livelli di istruzione e di cultura determina una maggiore capacità di partecipare e controllare il proprio processo di cura, e una considerazione più elevata e attenta dei propri diritti e della possibilità di esprimerli.</a:t>
            </a:r>
          </a:p>
          <a:p>
            <a:pPr>
              <a:lnSpc>
                <a:spcPct val="80000"/>
              </a:lnSpc>
            </a:pPr>
            <a:endParaRPr lang="it-IT" sz="1800" smtClean="0"/>
          </a:p>
        </p:txBody>
      </p:sp>
      <p:sp>
        <p:nvSpPr>
          <p:cNvPr id="81923" name="Text Box 3"/>
          <p:cNvSpPr txBox="1">
            <a:spLocks noChangeArrowheads="1"/>
          </p:cNvSpPr>
          <p:nvPr/>
        </p:nvSpPr>
        <p:spPr bwMode="auto">
          <a:xfrm>
            <a:off x="5364163" y="6437313"/>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p:cNvSpPr>
          <p:nvPr>
            <p:ph type="title" idx="4294967295"/>
          </p:nvPr>
        </p:nvSpPr>
        <p:spPr>
          <a:solidFill>
            <a:srgbClr val="B8E9FA"/>
          </a:solidFill>
          <a:ln>
            <a:solidFill>
              <a:srgbClr val="0000FF"/>
            </a:solidFill>
          </a:ln>
        </p:spPr>
        <p:txBody>
          <a:bodyPr/>
          <a:lstStyle/>
          <a:p>
            <a:r>
              <a:rPr lang="it-IT" smtClean="0"/>
              <a:t>Medicina Difensiva</a:t>
            </a:r>
          </a:p>
        </p:txBody>
      </p:sp>
      <p:sp>
        <p:nvSpPr>
          <p:cNvPr id="82946" name="Rectangle 3"/>
          <p:cNvSpPr>
            <a:spLocks noGrp="1"/>
          </p:cNvSpPr>
          <p:nvPr>
            <p:ph type="body" idx="4294967295"/>
          </p:nvPr>
        </p:nvSpPr>
        <p:spPr>
          <a:xfrm>
            <a:off x="4584700" y="1735138"/>
            <a:ext cx="4559300" cy="4056062"/>
          </a:xfrm>
          <a:solidFill>
            <a:schemeClr val="bg1"/>
          </a:solidFill>
          <a:ln>
            <a:solidFill>
              <a:srgbClr val="261FFF"/>
            </a:solidFill>
          </a:ln>
        </p:spPr>
        <p:txBody>
          <a:bodyPr/>
          <a:lstStyle/>
          <a:p>
            <a:pPr>
              <a:lnSpc>
                <a:spcPct val="90000"/>
              </a:lnSpc>
            </a:pPr>
            <a:r>
              <a:rPr lang="it-IT" sz="2000" smtClean="0"/>
              <a:t>La medicina difensiva identifica quella tendenza di tipo cautelativo che induce il medico a prescrivere prestazioni diagnostiche e terapeutiche non sempre strettamente necessarie alla salute del paziente, cosicché nell’eventualità in cui dovesse instaurarsi un contenzioso per colpa medica, il professionista sanitario, per evitare qualsiasi addebito di responsabilità, possa addurre l’alibi “dell’aver fatto tutto quello che si poteva fare”. </a:t>
            </a:r>
          </a:p>
        </p:txBody>
      </p:sp>
      <p:sp>
        <p:nvSpPr>
          <p:cNvPr id="82947" name="Text Box 3"/>
          <p:cNvSpPr txBox="1">
            <a:spLocks noChangeArrowheads="1"/>
          </p:cNvSpPr>
          <p:nvPr/>
        </p:nvSpPr>
        <p:spPr bwMode="auto">
          <a:xfrm>
            <a:off x="4816475" y="6070600"/>
            <a:ext cx="3779838"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pic>
        <p:nvPicPr>
          <p:cNvPr id="82948" name="Picture 5"/>
          <p:cNvPicPr>
            <a:picLocks noChangeAspect="1" noChangeArrowheads="1"/>
          </p:cNvPicPr>
          <p:nvPr/>
        </p:nvPicPr>
        <p:blipFill>
          <a:blip r:embed="rId3"/>
          <a:srcRect/>
          <a:stretch>
            <a:fillRect/>
          </a:stretch>
        </p:blipFill>
        <p:spPr bwMode="auto">
          <a:xfrm>
            <a:off x="0" y="1735138"/>
            <a:ext cx="4556125" cy="4056062"/>
          </a:xfrm>
          <a:prstGeom prst="rect">
            <a:avLst/>
          </a:prstGeom>
          <a:noFill/>
          <a:ln w="9525">
            <a:noFill/>
            <a:miter lim="800000"/>
            <a:headEnd/>
            <a:tailEnd/>
          </a:ln>
        </p:spPr>
      </p:pic>
      <p:pic>
        <p:nvPicPr>
          <p:cNvPr id="82949" name="Picture 6"/>
          <p:cNvPicPr>
            <a:picLocks noChangeAspect="1" noChangeArrowheads="1"/>
          </p:cNvPicPr>
          <p:nvPr/>
        </p:nvPicPr>
        <p:blipFill>
          <a:blip r:embed="rId4"/>
          <a:srcRect/>
          <a:stretch>
            <a:fillRect/>
          </a:stretch>
        </p:blipFill>
        <p:spPr bwMode="auto">
          <a:xfrm>
            <a:off x="2292350" y="5378450"/>
            <a:ext cx="1966913" cy="82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p:cNvSpPr>
          <p:nvPr>
            <p:ph type="title" idx="4294967295"/>
          </p:nvPr>
        </p:nvSpPr>
        <p:spPr>
          <a:xfrm>
            <a:off x="914400" y="255588"/>
            <a:ext cx="7313613" cy="868362"/>
          </a:xfrm>
          <a:solidFill>
            <a:srgbClr val="B8E9FA"/>
          </a:solidFill>
          <a:ln>
            <a:solidFill>
              <a:srgbClr val="261FFF"/>
            </a:solidFill>
          </a:ln>
        </p:spPr>
        <p:txBody>
          <a:bodyPr/>
          <a:lstStyle/>
          <a:p>
            <a:r>
              <a:rPr lang="it-IT" smtClean="0"/>
              <a:t>Medicina Difensiva</a:t>
            </a:r>
          </a:p>
        </p:txBody>
      </p:sp>
      <p:sp>
        <p:nvSpPr>
          <p:cNvPr id="84994" name="Rectangle 3"/>
          <p:cNvSpPr>
            <a:spLocks noGrp="1"/>
          </p:cNvSpPr>
          <p:nvPr>
            <p:ph type="body" idx="4294967295"/>
          </p:nvPr>
        </p:nvSpPr>
        <p:spPr>
          <a:xfrm>
            <a:off x="0" y="1123950"/>
            <a:ext cx="9144000" cy="5397500"/>
          </a:xfrm>
          <a:solidFill>
            <a:schemeClr val="bg1"/>
          </a:solidFill>
          <a:ln>
            <a:solidFill>
              <a:srgbClr val="261FFF"/>
            </a:solidFill>
          </a:ln>
        </p:spPr>
        <p:txBody>
          <a:bodyPr/>
          <a:lstStyle/>
          <a:p>
            <a:pPr>
              <a:lnSpc>
                <a:spcPct val="80000"/>
              </a:lnSpc>
            </a:pPr>
            <a:r>
              <a:rPr lang="it-IT" sz="2000" smtClean="0"/>
              <a:t>L o studio pilota condotto da Agenas in quattro regioni (Lombardia,Marche, Sicilia, Umbria) ha restituito un quadro realistico delle percezioni dei medici italiani sulla medicina difensiva. </a:t>
            </a:r>
          </a:p>
          <a:p>
            <a:pPr>
              <a:lnSpc>
                <a:spcPct val="80000"/>
              </a:lnSpc>
            </a:pPr>
            <a:r>
              <a:rPr lang="it-IT" sz="2000" smtClean="0"/>
              <a:t>Oltre la metà (58%) di quasi 1.500 medici ospedalieri intervistati dichiara di praticare la medicina difensiva, un fenomeno che pressoché tutti (93%) percepiscono in aumento.</a:t>
            </a:r>
          </a:p>
          <a:p>
            <a:pPr>
              <a:lnSpc>
                <a:spcPct val="80000"/>
              </a:lnSpc>
            </a:pPr>
            <a:r>
              <a:rPr lang="it-IT" sz="2000" smtClean="0"/>
              <a:t>Tra le principali cause i medici intervistati indicano la legislazione sfavorevole (31%), il timore di essere citati in giudizio (28%) e le eccessive richieste, pressioni e aspettative di pazienti e familiari (14%). Gli stessi medici, consapevoli di esagerare,suggeriscono due strategie per contrastare la medicina difensiva: una maggiore aderenza alle evidenze scientifiche (49%) e la revisione delle norme che disciplinano la responsabilità professionale (47%). </a:t>
            </a:r>
          </a:p>
          <a:p>
            <a:pPr>
              <a:lnSpc>
                <a:spcPct val="80000"/>
              </a:lnSpc>
            </a:pPr>
            <a:r>
              <a:rPr lang="it-IT" sz="2000" smtClean="0"/>
              <a:t>Considerato che la medicina difensiva genera un sovrautilizzo di servizi e prestazioni sanitarie (farmaci, test di laboratorio, indagini strumentali, visite specialistiche, ricoveri), Agenas ha stimato un impatto economico per la sanità pubblica di 9- 10 miliardi di euro all’anno, in linea con le valutazioni della Commissione parlamentare di inchiesta sugli errori in campo sanitario e sulle cause dei disavanzi sanitari nella relazione di fine legislatura del gennaio 2013 </a:t>
            </a:r>
          </a:p>
          <a:p>
            <a:pPr>
              <a:lnSpc>
                <a:spcPct val="80000"/>
              </a:lnSpc>
            </a:pPr>
            <a:endParaRPr lang="it-IT" sz="2000" smtClean="0"/>
          </a:p>
        </p:txBody>
      </p:sp>
      <p:sp>
        <p:nvSpPr>
          <p:cNvPr id="84995" name="Text Box 3"/>
          <p:cNvSpPr txBox="1">
            <a:spLocks noChangeArrowheads="1"/>
          </p:cNvSpPr>
          <p:nvPr/>
        </p:nvSpPr>
        <p:spPr bwMode="auto">
          <a:xfrm>
            <a:off x="5210175" y="6521450"/>
            <a:ext cx="3779838"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p:cNvSpPr>
          <p:nvPr>
            <p:ph type="title" idx="4294967295"/>
          </p:nvPr>
        </p:nvSpPr>
        <p:spPr>
          <a:xfrm>
            <a:off x="914400" y="241300"/>
            <a:ext cx="7313613" cy="868363"/>
          </a:xfrm>
          <a:solidFill>
            <a:srgbClr val="B8E9FA"/>
          </a:solidFill>
          <a:ln>
            <a:solidFill>
              <a:srgbClr val="261FFF"/>
            </a:solidFill>
          </a:ln>
        </p:spPr>
        <p:txBody>
          <a:bodyPr/>
          <a:lstStyle/>
          <a:p>
            <a:r>
              <a:rPr lang="it-IT" smtClean="0"/>
              <a:t>Medicina Difensiva</a:t>
            </a:r>
          </a:p>
        </p:txBody>
      </p:sp>
      <p:sp>
        <p:nvSpPr>
          <p:cNvPr id="87042" name="Rectangle 3"/>
          <p:cNvSpPr>
            <a:spLocks noGrp="1"/>
          </p:cNvSpPr>
          <p:nvPr>
            <p:ph type="body" idx="4294967295"/>
          </p:nvPr>
        </p:nvSpPr>
        <p:spPr>
          <a:xfrm>
            <a:off x="342900" y="1346200"/>
            <a:ext cx="8474075" cy="4533900"/>
          </a:xfrm>
          <a:solidFill>
            <a:schemeClr val="bg1"/>
          </a:solidFill>
          <a:ln>
            <a:solidFill>
              <a:srgbClr val="261FFF"/>
            </a:solidFill>
          </a:ln>
        </p:spPr>
        <p:txBody>
          <a:bodyPr/>
          <a:lstStyle/>
          <a:p>
            <a:pPr>
              <a:lnSpc>
                <a:spcPct val="90000"/>
              </a:lnSpc>
            </a:pPr>
            <a:r>
              <a:rPr lang="it-IT" sz="2000" smtClean="0"/>
              <a:t>Attualmente sta avanzando una linea di pensiero secondo la quale gli interventi sanitari devono fondarsi sul concetto di valore di ciò che viene effettuato, ovvero dei rischi, dei costi e dell’efficacia. </a:t>
            </a:r>
          </a:p>
          <a:p>
            <a:pPr>
              <a:lnSpc>
                <a:spcPct val="90000"/>
              </a:lnSpc>
            </a:pPr>
            <a:r>
              <a:rPr lang="it-IT" sz="2000" smtClean="0"/>
              <a:t>La medicina difensiva espone i pazienti a esami superflui con evitabili rischi correlati e produce costi inutili per il Ssn, influendo negativamente sull’appropriatezza delle cure e spesso innescando circuiti che autoalimentano interventi la cui valenza diagnostico-terapeutica è dubbia. </a:t>
            </a:r>
          </a:p>
          <a:p>
            <a:pPr>
              <a:lnSpc>
                <a:spcPct val="90000"/>
              </a:lnSpc>
            </a:pPr>
            <a:r>
              <a:rPr lang="it-IT" sz="2000" smtClean="0"/>
              <a:t>Contenere il fenomeno induce una profonda riflessione sulla cultura e sull’etica dei sistemi sanitari. Vi sono principi a cui si deve fare riferimento a partire dal principio del beneficere et non maleficere, del rispetto per l’autonomia del malato e del principio di giustizia. In particolare è eticamente giustificato valutare le conseguenze sociali di una decisione clinica presa nell’interesse del malato, affinché i vantaggi e gli svantaggi si ripartiscano equamente su scala sociale. </a:t>
            </a:r>
          </a:p>
        </p:txBody>
      </p:sp>
      <p:sp>
        <p:nvSpPr>
          <p:cNvPr id="87043" name="Text Box 3"/>
          <p:cNvSpPr txBox="1">
            <a:spLocks noChangeArrowheads="1"/>
          </p:cNvSpPr>
          <p:nvPr/>
        </p:nvSpPr>
        <p:spPr bwMode="auto">
          <a:xfrm>
            <a:off x="5037138" y="615950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4"/>
          <p:cNvPicPr>
            <a:picLocks noGrp="1" noChangeAspect="1" noChangeArrowheads="1"/>
          </p:cNvPicPr>
          <p:nvPr>
            <p:ph type="body" idx="4294967295"/>
          </p:nvPr>
        </p:nvPicPr>
        <p:blipFill>
          <a:blip r:embed="rId2"/>
          <a:srcRect/>
          <a:stretch>
            <a:fillRect/>
          </a:stretch>
        </p:blipFill>
        <p:spPr>
          <a:xfrm>
            <a:off x="0" y="1393825"/>
            <a:ext cx="5978525" cy="3873500"/>
          </a:xfrm>
        </p:spPr>
      </p:pic>
      <p:sp>
        <p:nvSpPr>
          <p:cNvPr id="88066" name="Rectangle 2"/>
          <p:cNvSpPr>
            <a:spLocks noGrp="1"/>
          </p:cNvSpPr>
          <p:nvPr>
            <p:ph type="title" idx="4294967295"/>
          </p:nvPr>
        </p:nvSpPr>
        <p:spPr>
          <a:xfrm>
            <a:off x="1581150" y="261938"/>
            <a:ext cx="7313613" cy="868362"/>
          </a:xfrm>
          <a:solidFill>
            <a:srgbClr val="B8E9FA"/>
          </a:solidFill>
          <a:ln>
            <a:solidFill>
              <a:srgbClr val="261FFF"/>
            </a:solidFill>
          </a:ln>
        </p:spPr>
        <p:txBody>
          <a:bodyPr/>
          <a:lstStyle/>
          <a:p>
            <a:r>
              <a:rPr lang="it-IT" smtClean="0"/>
              <a:t>Medicina Difensiva</a:t>
            </a:r>
          </a:p>
        </p:txBody>
      </p:sp>
      <p:pic>
        <p:nvPicPr>
          <p:cNvPr id="88067" name="Picture 6"/>
          <p:cNvPicPr>
            <a:picLocks noChangeAspect="1" noChangeArrowheads="1"/>
          </p:cNvPicPr>
          <p:nvPr/>
        </p:nvPicPr>
        <p:blipFill>
          <a:blip r:embed="rId3"/>
          <a:srcRect/>
          <a:stretch>
            <a:fillRect/>
          </a:stretch>
        </p:blipFill>
        <p:spPr bwMode="auto">
          <a:xfrm>
            <a:off x="4159250" y="4292600"/>
            <a:ext cx="2525713" cy="1168400"/>
          </a:xfrm>
          <a:prstGeom prst="rect">
            <a:avLst/>
          </a:prstGeom>
          <a:noFill/>
          <a:ln w="9525">
            <a:noFill/>
            <a:miter lim="800000"/>
            <a:headEnd/>
            <a:tailEnd/>
          </a:ln>
        </p:spPr>
      </p:pic>
      <p:pic>
        <p:nvPicPr>
          <p:cNvPr id="88068" name="Picture 7"/>
          <p:cNvPicPr>
            <a:picLocks noChangeAspect="1" noChangeArrowheads="1"/>
          </p:cNvPicPr>
          <p:nvPr/>
        </p:nvPicPr>
        <p:blipFill>
          <a:blip r:embed="rId4"/>
          <a:srcRect/>
          <a:stretch>
            <a:fillRect/>
          </a:stretch>
        </p:blipFill>
        <p:spPr bwMode="auto">
          <a:xfrm>
            <a:off x="527050" y="5461000"/>
            <a:ext cx="1611313" cy="863600"/>
          </a:xfrm>
          <a:prstGeom prst="rect">
            <a:avLst/>
          </a:prstGeom>
          <a:noFill/>
          <a:ln w="9525">
            <a:noFill/>
            <a:miter lim="800000"/>
            <a:headEnd/>
            <a:tailEnd/>
          </a:ln>
        </p:spPr>
      </p:pic>
      <p:sp>
        <p:nvSpPr>
          <p:cNvPr id="88069" name="Text Box 3"/>
          <p:cNvSpPr txBox="1">
            <a:spLocks noChangeArrowheads="1"/>
          </p:cNvSpPr>
          <p:nvPr/>
        </p:nvSpPr>
        <p:spPr bwMode="auto">
          <a:xfrm>
            <a:off x="5114925" y="6496050"/>
            <a:ext cx="3779838"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3"/>
          <p:cNvSpPr>
            <a:spLocks noGrp="1"/>
          </p:cNvSpPr>
          <p:nvPr>
            <p:ph type="body" idx="4294967295"/>
          </p:nvPr>
        </p:nvSpPr>
        <p:spPr>
          <a:xfrm>
            <a:off x="3765550" y="1182688"/>
            <a:ext cx="5378450" cy="5338762"/>
          </a:xfrm>
          <a:solidFill>
            <a:schemeClr val="bg1"/>
          </a:solidFill>
          <a:ln>
            <a:solidFill>
              <a:srgbClr val="0000FF"/>
            </a:solidFill>
          </a:ln>
        </p:spPr>
        <p:txBody>
          <a:bodyPr/>
          <a:lstStyle/>
          <a:p>
            <a:pPr>
              <a:lnSpc>
                <a:spcPct val="80000"/>
              </a:lnSpc>
            </a:pPr>
            <a:r>
              <a:rPr lang="it-IT" sz="1800" b="1" smtClean="0"/>
              <a:t>Conferenza Stato- Regioni: verifica e revisione patto per la salute 2014-2016 Conferenza Stato- Regioni: verifica e revisione patto per la salute 2014-2016</a:t>
            </a:r>
            <a:r>
              <a:rPr lang="it-IT" smtClean="0"/>
              <a:t> </a:t>
            </a:r>
          </a:p>
          <a:p>
            <a:pPr>
              <a:lnSpc>
                <a:spcPct val="80000"/>
              </a:lnSpc>
            </a:pPr>
            <a:r>
              <a:rPr lang="it-IT" b="1" smtClean="0"/>
              <a:t>Medicina difensiva</a:t>
            </a:r>
            <a:r>
              <a:rPr lang="it-IT" smtClean="0"/>
              <a:t/>
            </a:r>
            <a:br>
              <a:rPr lang="it-IT" smtClean="0"/>
            </a:br>
            <a:r>
              <a:rPr lang="it-IT" smtClean="0"/>
              <a:t>Governo e Regioni sembrerebbero infine decise a dare una spinta decisiva all’introduzione di modifiche normative sulla responsabilità civile e penale dei professionisti della salute, in modo da favorire l’appropriatezza prescrittiva e limitare gli effetti della medicina difensiva. Come si sa al momento sul tema esistono già diversi ddl all’esame della Camera ma si è ancora in attesa della definizione di un testo unico. </a:t>
            </a:r>
          </a:p>
        </p:txBody>
      </p:sp>
      <p:sp>
        <p:nvSpPr>
          <p:cNvPr id="89090" name="Rectangle 2"/>
          <p:cNvSpPr>
            <a:spLocks noGrp="1"/>
          </p:cNvSpPr>
          <p:nvPr>
            <p:ph type="title" idx="4294967295"/>
          </p:nvPr>
        </p:nvSpPr>
        <p:spPr>
          <a:xfrm>
            <a:off x="3968750" y="79375"/>
            <a:ext cx="4946650" cy="868363"/>
          </a:xfrm>
          <a:solidFill>
            <a:srgbClr val="B8E9FA"/>
          </a:solidFill>
          <a:ln>
            <a:solidFill>
              <a:srgbClr val="261FFF"/>
            </a:solidFill>
          </a:ln>
        </p:spPr>
        <p:txBody>
          <a:bodyPr/>
          <a:lstStyle/>
          <a:p>
            <a:r>
              <a:rPr lang="it-IT" smtClean="0"/>
              <a:t>Medicina Difensiva</a:t>
            </a:r>
          </a:p>
        </p:txBody>
      </p:sp>
      <p:sp>
        <p:nvSpPr>
          <p:cNvPr id="89091" name="Text Box 3"/>
          <p:cNvSpPr txBox="1">
            <a:spLocks noChangeArrowheads="1"/>
          </p:cNvSpPr>
          <p:nvPr/>
        </p:nvSpPr>
        <p:spPr bwMode="auto">
          <a:xfrm>
            <a:off x="5364163" y="652145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pic>
        <p:nvPicPr>
          <p:cNvPr id="89092" name="Picture 5"/>
          <p:cNvPicPr>
            <a:picLocks noChangeAspect="1" noChangeArrowheads="1"/>
          </p:cNvPicPr>
          <p:nvPr/>
        </p:nvPicPr>
        <p:blipFill>
          <a:blip r:embed="rId2"/>
          <a:srcRect/>
          <a:stretch>
            <a:fillRect/>
          </a:stretch>
        </p:blipFill>
        <p:spPr bwMode="auto">
          <a:xfrm>
            <a:off x="0" y="79375"/>
            <a:ext cx="3765550" cy="6778625"/>
          </a:xfrm>
          <a:prstGeom prst="rect">
            <a:avLst/>
          </a:prstGeom>
          <a:noFill/>
          <a:ln w="9525">
            <a:noFill/>
            <a:miter lim="800000"/>
            <a:headEnd/>
            <a:tailEnd/>
          </a:ln>
        </p:spPr>
      </p:pic>
      <p:pic>
        <p:nvPicPr>
          <p:cNvPr id="89093" name="Picture 6"/>
          <p:cNvPicPr>
            <a:picLocks noChangeAspect="1" noChangeArrowheads="1"/>
          </p:cNvPicPr>
          <p:nvPr/>
        </p:nvPicPr>
        <p:blipFill>
          <a:blip r:embed="rId3"/>
          <a:srcRect/>
          <a:stretch>
            <a:fillRect/>
          </a:stretch>
        </p:blipFill>
        <p:spPr bwMode="auto">
          <a:xfrm>
            <a:off x="0" y="6242050"/>
            <a:ext cx="1662113" cy="5588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p:cNvSpPr>
          <p:nvPr>
            <p:ph type="title" idx="4294967295"/>
          </p:nvPr>
        </p:nvSpPr>
        <p:spPr>
          <a:xfrm>
            <a:off x="3644900" y="503238"/>
            <a:ext cx="4583113" cy="868362"/>
          </a:xfrm>
          <a:solidFill>
            <a:srgbClr val="B8E9FA"/>
          </a:solidFill>
          <a:ln>
            <a:solidFill>
              <a:srgbClr val="261FFF"/>
            </a:solidFill>
          </a:ln>
        </p:spPr>
        <p:txBody>
          <a:bodyPr/>
          <a:lstStyle/>
          <a:p>
            <a:r>
              <a:rPr lang="it-IT" sz="4200" smtClean="0"/>
              <a:t>Medicina Difensiva</a:t>
            </a:r>
          </a:p>
        </p:txBody>
      </p:sp>
      <p:sp>
        <p:nvSpPr>
          <p:cNvPr id="90114" name="Text Box 6"/>
          <p:cNvSpPr txBox="1">
            <a:spLocks noChangeArrowheads="1"/>
          </p:cNvSpPr>
          <p:nvPr/>
        </p:nvSpPr>
        <p:spPr bwMode="auto">
          <a:xfrm>
            <a:off x="3429000" y="1854200"/>
            <a:ext cx="4597400" cy="1465263"/>
          </a:xfrm>
          <a:prstGeom prst="rect">
            <a:avLst/>
          </a:prstGeom>
          <a:solidFill>
            <a:schemeClr val="bg1"/>
          </a:solidFill>
          <a:ln w="9525">
            <a:noFill/>
            <a:miter lim="800000"/>
            <a:headEnd/>
            <a:tailEnd/>
          </a:ln>
          <a:effectLst>
            <a:prstShdw prst="shdw13" dist="53882" dir="13500000">
              <a:schemeClr val="bg2">
                <a:alpha val="50000"/>
              </a:schemeClr>
            </a:prstShdw>
          </a:effectLst>
        </p:spPr>
        <p:txBody>
          <a:bodyPr>
            <a:spAutoFit/>
          </a:bodyPr>
          <a:lstStyle/>
          <a:p>
            <a:pPr>
              <a:spcBef>
                <a:spcPct val="50000"/>
              </a:spcBef>
            </a:pPr>
            <a:r>
              <a:rPr lang="it-IT"/>
              <a:t>La legge sulla responsabilità professionale dei medici in discussione ribalta l’onere della prova. E’ il paziente che deve provare l’errore. Le associazioni di difesa del malato insorgono.</a:t>
            </a:r>
          </a:p>
        </p:txBody>
      </p:sp>
      <p:pic>
        <p:nvPicPr>
          <p:cNvPr id="90115" name="Picture 8"/>
          <p:cNvPicPr>
            <a:picLocks noChangeAspect="1" noChangeArrowheads="1"/>
          </p:cNvPicPr>
          <p:nvPr/>
        </p:nvPicPr>
        <p:blipFill>
          <a:blip r:embed="rId2"/>
          <a:srcRect/>
          <a:stretch>
            <a:fillRect/>
          </a:stretch>
        </p:blipFill>
        <p:spPr bwMode="auto">
          <a:xfrm>
            <a:off x="0" y="304800"/>
            <a:ext cx="3198813" cy="6553200"/>
          </a:xfrm>
          <a:prstGeom prst="rect">
            <a:avLst/>
          </a:prstGeom>
          <a:noFill/>
          <a:ln w="9525">
            <a:noFill/>
            <a:miter lim="800000"/>
            <a:headEnd/>
            <a:tailEnd/>
          </a:ln>
        </p:spPr>
      </p:pic>
      <p:pic>
        <p:nvPicPr>
          <p:cNvPr id="90116" name="Picture 9"/>
          <p:cNvPicPr>
            <a:picLocks noChangeAspect="1" noChangeArrowheads="1"/>
          </p:cNvPicPr>
          <p:nvPr/>
        </p:nvPicPr>
        <p:blipFill>
          <a:blip r:embed="rId3"/>
          <a:srcRect/>
          <a:stretch>
            <a:fillRect/>
          </a:stretch>
        </p:blipFill>
        <p:spPr bwMode="auto">
          <a:xfrm>
            <a:off x="0" y="0"/>
            <a:ext cx="3236913" cy="660400"/>
          </a:xfrm>
          <a:prstGeom prst="rect">
            <a:avLst/>
          </a:prstGeom>
          <a:noFill/>
          <a:ln w="9525">
            <a:noFill/>
            <a:miter lim="800000"/>
            <a:headEnd/>
            <a:tailEnd/>
          </a:ln>
        </p:spPr>
      </p:pic>
      <p:pic>
        <p:nvPicPr>
          <p:cNvPr id="90117" name="Picture 10"/>
          <p:cNvPicPr>
            <a:picLocks noChangeAspect="1" noChangeArrowheads="1"/>
          </p:cNvPicPr>
          <p:nvPr/>
        </p:nvPicPr>
        <p:blipFill>
          <a:blip r:embed="rId4"/>
          <a:srcRect/>
          <a:stretch>
            <a:fillRect/>
          </a:stretch>
        </p:blipFill>
        <p:spPr bwMode="auto">
          <a:xfrm>
            <a:off x="2724150" y="5702300"/>
            <a:ext cx="1409700" cy="838200"/>
          </a:xfrm>
          <a:prstGeom prst="rect">
            <a:avLst/>
          </a:prstGeom>
          <a:noFill/>
          <a:ln w="9525">
            <a:noFill/>
            <a:miter lim="800000"/>
            <a:headEnd/>
            <a:tailEnd/>
          </a:ln>
        </p:spPr>
      </p:pic>
      <p:sp>
        <p:nvSpPr>
          <p:cNvPr id="90118" name="Text Box 3"/>
          <p:cNvSpPr txBox="1">
            <a:spLocks noChangeArrowheads="1"/>
          </p:cNvSpPr>
          <p:nvPr/>
        </p:nvSpPr>
        <p:spPr bwMode="auto">
          <a:xfrm>
            <a:off x="5037138" y="615950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3"/>
          <p:cNvSpPr>
            <a:spLocks noGrp="1"/>
          </p:cNvSpPr>
          <p:nvPr>
            <p:ph type="body" idx="4294967295"/>
          </p:nvPr>
        </p:nvSpPr>
        <p:spPr>
          <a:xfrm>
            <a:off x="330200" y="46038"/>
            <a:ext cx="8813800" cy="6429375"/>
          </a:xfrm>
          <a:solidFill>
            <a:schemeClr val="bg1"/>
          </a:solidFill>
          <a:ln>
            <a:solidFill>
              <a:srgbClr val="261FFF"/>
            </a:solidFill>
          </a:ln>
        </p:spPr>
        <p:txBody>
          <a:bodyPr/>
          <a:lstStyle/>
          <a:p>
            <a:pPr eaLnBrk="1" hangingPunct="1">
              <a:lnSpc>
                <a:spcPct val="90000"/>
              </a:lnSpc>
              <a:spcBef>
                <a:spcPct val="0"/>
              </a:spcBef>
              <a:buSzTx/>
              <a:buFontTx/>
              <a:buNone/>
            </a:pPr>
            <a:r>
              <a:rPr lang="it-IT" smtClean="0">
                <a:solidFill>
                  <a:srgbClr val="261FFF"/>
                </a:solidFill>
              </a:rPr>
              <a:t>COSA STA CAMBIANDO:</a:t>
            </a:r>
          </a:p>
          <a:p>
            <a:pPr>
              <a:lnSpc>
                <a:spcPct val="90000"/>
              </a:lnSpc>
            </a:pPr>
            <a:r>
              <a:rPr lang="it-IT" smtClean="0"/>
              <a:t>Cambiamento del ruolo degli ospedali. L’ospedale è luogo di cura per le acuzie non per ricoveri sociali come a volte succedeva in passato (durante il periodo estivo gli ospedali e in particolare i reparti di medicina diventavano luogo di soggiorno di anziani) Ora gli ospedali hanno una alta concentrazione tecnologica  e un elevato sapere specialistico.</a:t>
            </a:r>
          </a:p>
          <a:p>
            <a:pPr>
              <a:lnSpc>
                <a:spcPct val="90000"/>
              </a:lnSpc>
            </a:pPr>
            <a:r>
              <a:rPr lang="it-IT" smtClean="0"/>
              <a:t>Gli ospedali hanno sempre avuto nei vecchi modelli organizzativi molte specialità (a ogni specialità universitaria corrispondeva una unità operative , come neurologia, neurochirurgia, nefrologia, ortopedia, urologia, ecc) e i pazienti venivano curati in base a quella specifica patologia. Ora invece si parla di ospedali per intensità di cura, non di ospedali ad alta specialità-</a:t>
            </a:r>
          </a:p>
          <a:p>
            <a:pPr>
              <a:lnSpc>
                <a:spcPct val="90000"/>
              </a:lnSpc>
            </a:pPr>
            <a:r>
              <a:rPr lang="it-IT" smtClean="0"/>
              <a:t>Le patologie croniche portano ad avere necessità di 4-5 specialisti che prendono in carico il paziente. Una unica disciplina, un unico specialista non può risolvere le problematiche del paziente. </a:t>
            </a:r>
          </a:p>
        </p:txBody>
      </p:sp>
      <p:sp>
        <p:nvSpPr>
          <p:cNvPr id="91138" name="Text Box 3"/>
          <p:cNvSpPr txBox="1">
            <a:spLocks noChangeArrowheads="1"/>
          </p:cNvSpPr>
          <p:nvPr/>
        </p:nvSpPr>
        <p:spPr bwMode="auto">
          <a:xfrm>
            <a:off x="5364163" y="6475413"/>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p:cNvSpPr>
          <p:nvPr>
            <p:ph type="body" idx="4294967295"/>
          </p:nvPr>
        </p:nvSpPr>
        <p:spPr>
          <a:xfrm>
            <a:off x="1231900" y="236538"/>
            <a:ext cx="7912100" cy="5237162"/>
          </a:xfrm>
          <a:solidFill>
            <a:schemeClr val="bg1"/>
          </a:solidFill>
          <a:ln>
            <a:solidFill>
              <a:srgbClr val="261FFF"/>
            </a:solidFill>
          </a:ln>
        </p:spPr>
        <p:txBody>
          <a:bodyPr/>
          <a:lstStyle/>
          <a:p>
            <a:pPr eaLnBrk="1" hangingPunct="1">
              <a:spcBef>
                <a:spcPct val="0"/>
              </a:spcBef>
              <a:buSzTx/>
              <a:buFontTx/>
              <a:buNone/>
            </a:pPr>
            <a:r>
              <a:rPr lang="it-IT" smtClean="0">
                <a:solidFill>
                  <a:srgbClr val="261FFF"/>
                </a:solidFill>
              </a:rPr>
              <a:t>COSA STA CAMBIANDO:</a:t>
            </a:r>
          </a:p>
          <a:p>
            <a:r>
              <a:rPr lang="it-IT" smtClean="0"/>
              <a:t>La Legge Balduzzi ha stabilito che gli ospedali devono essere di diversi livelli, si ad alta specialità ma anche di comunità</a:t>
            </a:r>
          </a:p>
          <a:p>
            <a:r>
              <a:rPr lang="it-IT" smtClean="0"/>
              <a:t> La chirurgia non si fa ovunque, soprattutto la chirurgia che ha bisogno di alta tecnologia (costosa sia l’apparecchiatura  che la formazione del personale addetto) .  </a:t>
            </a:r>
          </a:p>
          <a:p>
            <a:r>
              <a:rPr lang="it-IT" smtClean="0"/>
              <a:t>Si deve considerare che più si ha casistica più si ha expertise. </a:t>
            </a:r>
          </a:p>
          <a:p>
            <a:r>
              <a:rPr lang="it-IT" smtClean="0"/>
              <a:t>Difficoltà nel creare la continuità ospedale-territorio. </a:t>
            </a:r>
          </a:p>
          <a:p>
            <a:r>
              <a:rPr lang="it-IT" smtClean="0"/>
              <a:t>C’è  bisogno di un cambiamento anche nella normativa. Ma anche un cambio di cultura.</a:t>
            </a:r>
          </a:p>
          <a:p>
            <a:endParaRPr lang="it-IT" smtClean="0"/>
          </a:p>
        </p:txBody>
      </p:sp>
      <p:sp>
        <p:nvSpPr>
          <p:cNvPr id="93186" name="Text Box 3"/>
          <p:cNvSpPr txBox="1">
            <a:spLocks noChangeArrowheads="1"/>
          </p:cNvSpPr>
          <p:nvPr/>
        </p:nvSpPr>
        <p:spPr bwMode="auto">
          <a:xfrm>
            <a:off x="5070475" y="6159500"/>
            <a:ext cx="3779838"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olo 1"/>
          <p:cNvSpPr>
            <a:spLocks noGrp="1"/>
          </p:cNvSpPr>
          <p:nvPr>
            <p:ph type="title"/>
          </p:nvPr>
        </p:nvSpPr>
        <p:spPr>
          <a:xfrm>
            <a:off x="914400" y="254000"/>
            <a:ext cx="7313613" cy="868363"/>
          </a:xfrm>
          <a:solidFill>
            <a:srgbClr val="B8E9FA"/>
          </a:solidFill>
          <a:ln>
            <a:solidFill>
              <a:srgbClr val="261FFF"/>
            </a:solidFill>
          </a:ln>
        </p:spPr>
        <p:txBody>
          <a:bodyPr/>
          <a:lstStyle/>
          <a:p>
            <a:r>
              <a:rPr lang="it-IT" smtClean="0"/>
              <a:t>Il cambiamento</a:t>
            </a:r>
          </a:p>
        </p:txBody>
      </p:sp>
      <p:sp>
        <p:nvSpPr>
          <p:cNvPr id="95234" name="Segnaposto contenuto 2"/>
          <p:cNvSpPr>
            <a:spLocks noGrp="1"/>
          </p:cNvSpPr>
          <p:nvPr>
            <p:ph idx="1"/>
          </p:nvPr>
        </p:nvSpPr>
        <p:spPr>
          <a:xfrm>
            <a:off x="914400" y="1371600"/>
            <a:ext cx="7632700" cy="4584700"/>
          </a:xfrm>
          <a:solidFill>
            <a:schemeClr val="bg1"/>
          </a:solidFill>
          <a:ln>
            <a:solidFill>
              <a:srgbClr val="261FFF"/>
            </a:solidFill>
          </a:ln>
        </p:spPr>
        <p:txBody>
          <a:bodyPr/>
          <a:lstStyle/>
          <a:p>
            <a:r>
              <a:rPr lang="it-IT" sz="1800" smtClean="0"/>
              <a:t>Tutte le strutture sanitarie che concorrono a garantire gli obiettivi assistenziali debbono operare secondo il principio della efficacia, qualità e sicurezza delle cure, dell'efficienza, della centralità del paziente e dell'umanizzazione delle cure, nel rispetto della dignità della persona. </a:t>
            </a:r>
          </a:p>
          <a:p>
            <a:r>
              <a:rPr lang="it-IT" sz="1800" smtClean="0"/>
              <a:t>Il riequilibrio dei ruoli tra ospedale e territorio e una più adeguata attenzione alle cure graduate costituiscono oggi gli obiettivi di politica sanitaria verso cui i sistemi sanitari più avanzati si sono indirizzati per dare risposte concrete a nuovi bisogni di salute determinati dagli effetti delle tre transizioni – epidemiologica, demografica e sociale – che hanno modificato il quadro di riferimento negli ultimi decenni. </a:t>
            </a:r>
          </a:p>
          <a:p>
            <a:r>
              <a:rPr lang="it-IT" sz="1800" smtClean="0"/>
              <a:t>Un tale cambiamento strutturale e organizzativo determina una inevitabile ridistribuzione delle risorse che può essere oggettivamente ed equamente effettuata attraverso la valutazione dei volumi e della strategicità delle prestazioni, delle performance e degli esiti clinici.</a:t>
            </a:r>
          </a:p>
        </p:txBody>
      </p:sp>
      <p:sp>
        <p:nvSpPr>
          <p:cNvPr id="95235" name="Text Box 3"/>
          <p:cNvSpPr txBox="1">
            <a:spLocks noChangeArrowheads="1"/>
          </p:cNvSpPr>
          <p:nvPr/>
        </p:nvSpPr>
        <p:spPr bwMode="auto">
          <a:xfrm>
            <a:off x="4767263" y="615950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p:cNvSpPr>
          <p:nvPr>
            <p:ph type="body" idx="4294967295"/>
          </p:nvPr>
        </p:nvSpPr>
        <p:spPr>
          <a:xfrm>
            <a:off x="508000" y="1274763"/>
            <a:ext cx="8636000" cy="5321300"/>
          </a:xfrm>
          <a:solidFill>
            <a:schemeClr val="bg1"/>
          </a:solidFill>
          <a:ln>
            <a:solidFill>
              <a:srgbClr val="0000FF"/>
            </a:solidFill>
          </a:ln>
        </p:spPr>
        <p:txBody>
          <a:bodyPr/>
          <a:lstStyle/>
          <a:p>
            <a:r>
              <a:rPr lang="it-IT" sz="2000" smtClean="0"/>
              <a:t>A fronte di un diritto costituzionale che garantisce “universalità ed equità di accesso a tutte le persone” e alla L. 833/78 che conferma la “globalità di copertura in base alle necessità assistenziali dei cittadini”, i dati che il Ministero della Salute continuamente ci fornisce dimostrano che questi principi non vengono garantiti su tutto il territorio nazionale. </a:t>
            </a:r>
          </a:p>
          <a:p>
            <a:r>
              <a:rPr lang="it-IT" sz="2000" smtClean="0"/>
              <a:t>Il processo federalista si è limitato ad una delega al controllo della spesa. </a:t>
            </a:r>
          </a:p>
          <a:p>
            <a:r>
              <a:rPr lang="it-IT" sz="2000" smtClean="0"/>
              <a:t>La mancanza di senso di responsabilità e l’incapacità di alcune Regioni, in particolare del Centro Sud, di gestire la Sanità con una buona politica e buona gestione.  In queste Regioni coesistono livelli inadeguati di erogazione dei LEA, che contribuiscono alla mobilità sanitaria passiva, e un deficit finanziario che genera aliquote IRPEF più elevate per i cittadini. </a:t>
            </a:r>
          </a:p>
          <a:p>
            <a:r>
              <a:rPr lang="it-IT" sz="2000" smtClean="0"/>
              <a:t>I piani di rientro richiesti dal livello centrale non hanno certo l’obiettivo di migliorare la qualità dei servizi.</a:t>
            </a:r>
          </a:p>
        </p:txBody>
      </p:sp>
      <p:sp>
        <p:nvSpPr>
          <p:cNvPr id="28674" name="Rectangle 2"/>
          <p:cNvSpPr>
            <a:spLocks/>
          </p:cNvSpPr>
          <p:nvPr/>
        </p:nvSpPr>
        <p:spPr bwMode="auto">
          <a:xfrm>
            <a:off x="1676400" y="0"/>
            <a:ext cx="7313613" cy="868363"/>
          </a:xfrm>
          <a:prstGeom prst="rect">
            <a:avLst/>
          </a:prstGeom>
          <a:solidFill>
            <a:srgbClr val="B8E9FA"/>
          </a:solidFill>
          <a:ln w="9525">
            <a:solidFill>
              <a:srgbClr val="261FFF"/>
            </a:solidFill>
            <a:miter lim="800000"/>
            <a:headEnd/>
            <a:tailEnd/>
          </a:ln>
        </p:spPr>
        <p:txBody>
          <a:bodyPr anchor="ctr"/>
          <a:lstStyle/>
          <a:p>
            <a:pPr algn="ctr" eaLnBrk="0" hangingPunct="0"/>
            <a:r>
              <a:rPr lang="it-IT" sz="2400" b="1">
                <a:latin typeface="Goudy Old Style" pitchFamily="18" charset="0"/>
              </a:rPr>
              <a:t>La riforma del Titolo V della Costituzione</a:t>
            </a:r>
          </a:p>
        </p:txBody>
      </p:sp>
      <p:sp>
        <p:nvSpPr>
          <p:cNvPr id="28675"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egnaposto contenuto 2"/>
          <p:cNvSpPr>
            <a:spLocks noGrp="1"/>
          </p:cNvSpPr>
          <p:nvPr>
            <p:ph idx="1"/>
          </p:nvPr>
        </p:nvSpPr>
        <p:spPr>
          <a:xfrm>
            <a:off x="381000" y="622300"/>
            <a:ext cx="8432800" cy="4368800"/>
          </a:xfrm>
          <a:solidFill>
            <a:schemeClr val="bg1"/>
          </a:solidFill>
          <a:ln>
            <a:solidFill>
              <a:srgbClr val="261FFF"/>
            </a:solidFill>
          </a:ln>
        </p:spPr>
        <p:txBody>
          <a:bodyPr/>
          <a:lstStyle/>
          <a:p>
            <a:r>
              <a:rPr lang="it-IT" sz="2000" smtClean="0"/>
              <a:t>Il presente documento, fermi restando i criteri di accreditamento già fissati dalle singole regioni in riferimento alle singole strutture pubbliche e private, nonché quanto previsto dall’Intesa Stato-regioni del 20 dicembre 2012 recante: “Disciplinare sulla revisione della normativa dell’Accreditamento” e successive disposizioni, </a:t>
            </a:r>
            <a:r>
              <a:rPr lang="it-IT" sz="2000" b="1" u="sng" smtClean="0"/>
              <a:t>definisce le condizioni necessarie per garantire livelli di assistenza ospedaliera omogenei su tutto il territorio nazionale, in termini di adeguatezza delle strutture, di risorse umane impiegate in rapporto al numero di pazienti trattati, al livello di complessità clinico – assistenziale della struttura ed alla sua interazione sinergica nell’ambito della rete assistenziale territoriale, fissando gli standard qualitativi, strutturali, tecnologici e quantitativi relativi all’assistenza ospedaliera e promuovendo l’ampliamento degli ambiti dell’appropriatezza, efficacia, efficienza, umanizzazione, sicurezza e qualità delle cure</a:t>
            </a:r>
            <a:r>
              <a:rPr lang="it-IT" sz="2000" smtClean="0"/>
              <a:t>.</a:t>
            </a:r>
          </a:p>
        </p:txBody>
      </p:sp>
      <p:sp>
        <p:nvSpPr>
          <p:cNvPr id="96258" name="CasellaDiTesto 3"/>
          <p:cNvSpPr txBox="1">
            <a:spLocks noChangeArrowheads="1"/>
          </p:cNvSpPr>
          <p:nvPr/>
        </p:nvSpPr>
        <p:spPr bwMode="auto">
          <a:xfrm>
            <a:off x="800100" y="55563"/>
            <a:ext cx="7632700" cy="369887"/>
          </a:xfrm>
          <a:prstGeom prst="rect">
            <a:avLst/>
          </a:prstGeom>
          <a:solidFill>
            <a:srgbClr val="B8E9FA"/>
          </a:solidFill>
          <a:ln w="9525">
            <a:noFill/>
            <a:miter lim="800000"/>
            <a:headEnd/>
            <a:tailEnd/>
          </a:ln>
        </p:spPr>
        <p:txBody>
          <a:bodyPr>
            <a:spAutoFit/>
          </a:bodyPr>
          <a:lstStyle/>
          <a:p>
            <a:pPr algn="ctr"/>
            <a:r>
              <a:rPr lang="it-IT" b="1"/>
              <a:t>DECRETO 2 APRILE 2015, N.70</a:t>
            </a:r>
          </a:p>
        </p:txBody>
      </p:sp>
      <p:sp>
        <p:nvSpPr>
          <p:cNvPr id="96259" name="Text Box 3"/>
          <p:cNvSpPr txBox="1">
            <a:spLocks noChangeArrowheads="1"/>
          </p:cNvSpPr>
          <p:nvPr/>
        </p:nvSpPr>
        <p:spPr bwMode="auto">
          <a:xfrm>
            <a:off x="4816475" y="6521450"/>
            <a:ext cx="3779838"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egnaposto contenuto 2"/>
          <p:cNvSpPr>
            <a:spLocks noGrp="1"/>
          </p:cNvSpPr>
          <p:nvPr>
            <p:ph idx="1"/>
          </p:nvPr>
        </p:nvSpPr>
        <p:spPr>
          <a:xfrm>
            <a:off x="0" y="809625"/>
            <a:ext cx="8674100" cy="2451100"/>
          </a:xfrm>
          <a:solidFill>
            <a:schemeClr val="bg1"/>
          </a:solidFill>
          <a:ln>
            <a:solidFill>
              <a:srgbClr val="261FFF"/>
            </a:solidFill>
          </a:ln>
        </p:spPr>
        <p:txBody>
          <a:bodyPr/>
          <a:lstStyle/>
          <a:p>
            <a:r>
              <a:rPr lang="it-IT" smtClean="0"/>
              <a:t>In tal senso l’art.15, comma 13, lettera c) del d.l. 95/2012, convertito, con modificazioni, dalla legge 135/2012 ha previsto la definizione degli </a:t>
            </a:r>
            <a:r>
              <a:rPr lang="it-IT" b="1" u="sng" smtClean="0"/>
              <a:t>standard qualitativi, strutturali, tecnologici e quantitativi relativi all’assistenza ospedaliera,</a:t>
            </a:r>
            <a:r>
              <a:rPr lang="it-IT" smtClean="0"/>
              <a:t> al fine di rendere la rete ospedaliera in grado di rispondere in maniera adeguata ai nuovi bisogni e alle nuove modalità del loro estrinsecarsi.</a:t>
            </a:r>
          </a:p>
        </p:txBody>
      </p:sp>
      <p:sp>
        <p:nvSpPr>
          <p:cNvPr id="7" name="Rettangolo 6"/>
          <p:cNvSpPr/>
          <p:nvPr/>
        </p:nvSpPr>
        <p:spPr>
          <a:xfrm>
            <a:off x="914400" y="3479800"/>
            <a:ext cx="7313613" cy="1477963"/>
          </a:xfrm>
          <a:prstGeom prst="rect">
            <a:avLst/>
          </a:prstGeom>
          <a:solidFill>
            <a:schemeClr val="bg1">
              <a:lumMod val="95000"/>
            </a:schemeClr>
          </a:solidFill>
          <a:ln>
            <a:solidFill>
              <a:srgbClr val="261FFF"/>
            </a:solidFill>
          </a:ln>
        </p:spPr>
        <p:txBody>
          <a:bodyPr>
            <a:spAutoFit/>
          </a:bodyPr>
          <a:lstStyle/>
          <a:p>
            <a:pPr algn="ctr">
              <a:defRPr/>
            </a:pPr>
            <a:r>
              <a:rPr lang="it-IT" dirty="0"/>
              <a:t>La conseguente riduzione del tasso di occupazione dei posti letto, della durata della degenza media ed del tasso di ospedalizzazione, consentirà che gli attesi incrementi di produttività si possano tradurre in un netto miglioramento del S.S.N. nel suo complesso, nel rispetto delle risorse programmate.</a:t>
            </a:r>
          </a:p>
        </p:txBody>
      </p:sp>
      <p:sp>
        <p:nvSpPr>
          <p:cNvPr id="97283" name="Rettangolo 7"/>
          <p:cNvSpPr>
            <a:spLocks noChangeArrowheads="1"/>
          </p:cNvSpPr>
          <p:nvPr/>
        </p:nvSpPr>
        <p:spPr bwMode="auto">
          <a:xfrm>
            <a:off x="2070100" y="5043488"/>
            <a:ext cx="5219700" cy="1477962"/>
          </a:xfrm>
          <a:prstGeom prst="rect">
            <a:avLst/>
          </a:prstGeom>
          <a:solidFill>
            <a:schemeClr val="bg2"/>
          </a:solidFill>
          <a:ln w="9525">
            <a:solidFill>
              <a:srgbClr val="261FFF"/>
            </a:solidFill>
            <a:miter lim="800000"/>
            <a:headEnd/>
            <a:tailEnd/>
          </a:ln>
        </p:spPr>
        <p:txBody>
          <a:bodyPr>
            <a:spAutoFit/>
          </a:bodyPr>
          <a:lstStyle/>
          <a:p>
            <a:pPr algn="ctr"/>
            <a:r>
              <a:rPr lang="it-IT"/>
              <a:t>Il raggiungimento di tali obiettivi richiede di costruire un sistema basato, da un lato, sull’integrazione tra i servizi ospedalieri, dall’altro, con l’integrazione della rete ospedaliera con la rete dei servizi territoriali</a:t>
            </a:r>
          </a:p>
        </p:txBody>
      </p:sp>
      <p:sp>
        <p:nvSpPr>
          <p:cNvPr id="97284" name="CasellaDiTesto 9"/>
          <p:cNvSpPr txBox="1">
            <a:spLocks noChangeArrowheads="1"/>
          </p:cNvSpPr>
          <p:nvPr/>
        </p:nvSpPr>
        <p:spPr bwMode="auto">
          <a:xfrm>
            <a:off x="914400" y="201613"/>
            <a:ext cx="7086600" cy="369887"/>
          </a:xfrm>
          <a:prstGeom prst="rect">
            <a:avLst/>
          </a:prstGeom>
          <a:solidFill>
            <a:srgbClr val="B8E9FA"/>
          </a:solidFill>
          <a:ln w="9525">
            <a:noFill/>
            <a:miter lim="800000"/>
            <a:headEnd/>
            <a:tailEnd/>
          </a:ln>
        </p:spPr>
        <p:txBody>
          <a:bodyPr>
            <a:spAutoFit/>
          </a:bodyPr>
          <a:lstStyle/>
          <a:p>
            <a:pPr algn="ctr"/>
            <a:r>
              <a:rPr lang="it-IT" b="1"/>
              <a:t>DECRETO 2 APRILE 2015, N. 70</a:t>
            </a:r>
          </a:p>
        </p:txBody>
      </p:sp>
      <p:sp>
        <p:nvSpPr>
          <p:cNvPr id="97285" name="Text Box 3"/>
          <p:cNvSpPr txBox="1">
            <a:spLocks noChangeArrowheads="1"/>
          </p:cNvSpPr>
          <p:nvPr/>
        </p:nvSpPr>
        <p:spPr bwMode="auto">
          <a:xfrm>
            <a:off x="5364163" y="652145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egnaposto contenuto 2"/>
          <p:cNvSpPr>
            <a:spLocks noGrp="1"/>
          </p:cNvSpPr>
          <p:nvPr>
            <p:ph idx="1"/>
          </p:nvPr>
        </p:nvSpPr>
        <p:spPr>
          <a:xfrm>
            <a:off x="228600" y="1320800"/>
            <a:ext cx="8496300" cy="3543300"/>
          </a:xfrm>
          <a:solidFill>
            <a:schemeClr val="bg1"/>
          </a:solidFill>
          <a:ln>
            <a:solidFill>
              <a:srgbClr val="261FFF"/>
            </a:solidFill>
          </a:ln>
        </p:spPr>
        <p:txBody>
          <a:bodyPr/>
          <a:lstStyle/>
          <a:p>
            <a:r>
              <a:rPr lang="it-IT" smtClean="0"/>
              <a:t>In una visione integrata dell’assistenza sanitaria, l’ospedale deve assolvere ad una funzione specifica di gestione delle problematiche assistenziali dei soggetti affetti da una patologia (medica o chirurgica) ad insorgenza acuta e con rilevante compromissione funzionale, ovvero di gestione di attività programmabili che richiedono un contesto tecnologicamente ed organizzativamente articolato e complesso, capace di affrontare, in maniera adeguata, peculiari esigenze sanitarie sia acute che post- acute e riabilitative.</a:t>
            </a:r>
          </a:p>
        </p:txBody>
      </p:sp>
      <p:sp>
        <p:nvSpPr>
          <p:cNvPr id="98306" name="CasellaDiTesto 3"/>
          <p:cNvSpPr txBox="1">
            <a:spLocks noChangeArrowheads="1"/>
          </p:cNvSpPr>
          <p:nvPr/>
        </p:nvSpPr>
        <p:spPr bwMode="auto">
          <a:xfrm>
            <a:off x="1092200" y="596900"/>
            <a:ext cx="6972300" cy="381000"/>
          </a:xfrm>
          <a:prstGeom prst="rect">
            <a:avLst/>
          </a:prstGeom>
          <a:solidFill>
            <a:srgbClr val="B8E9FA"/>
          </a:solidFill>
          <a:ln w="9525">
            <a:noFill/>
            <a:miter lim="800000"/>
            <a:headEnd/>
            <a:tailEnd/>
          </a:ln>
        </p:spPr>
        <p:txBody>
          <a:bodyPr>
            <a:spAutoFit/>
          </a:bodyPr>
          <a:lstStyle/>
          <a:p>
            <a:pPr algn="ctr"/>
            <a:r>
              <a:rPr lang="it-IT" b="1"/>
              <a:t>DECRETO 2 APRILE 2015, N. 70</a:t>
            </a:r>
          </a:p>
        </p:txBody>
      </p:sp>
      <p:sp>
        <p:nvSpPr>
          <p:cNvPr id="98307" name="Text Box 3"/>
          <p:cNvSpPr txBox="1">
            <a:spLocks noChangeArrowheads="1"/>
          </p:cNvSpPr>
          <p:nvPr/>
        </p:nvSpPr>
        <p:spPr bwMode="auto">
          <a:xfrm>
            <a:off x="5364163" y="649605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egnaposto contenuto 2"/>
          <p:cNvSpPr>
            <a:spLocks noGrp="1"/>
          </p:cNvSpPr>
          <p:nvPr>
            <p:ph idx="1"/>
          </p:nvPr>
        </p:nvSpPr>
        <p:spPr>
          <a:xfrm>
            <a:off x="304800" y="622300"/>
            <a:ext cx="8572500" cy="6235700"/>
          </a:xfrm>
          <a:solidFill>
            <a:schemeClr val="bg1"/>
          </a:solidFill>
          <a:ln>
            <a:solidFill>
              <a:srgbClr val="261FFF"/>
            </a:solidFill>
          </a:ln>
        </p:spPr>
        <p:txBody>
          <a:bodyPr/>
          <a:lstStyle/>
          <a:p>
            <a:r>
              <a:rPr lang="it-IT" sz="1800" smtClean="0"/>
              <a:t>Le linee guida dovranno fornire indicazioni, in modo che i </a:t>
            </a:r>
            <a:r>
              <a:rPr lang="it-IT" sz="1800" b="1" u="sng" smtClean="0"/>
              <a:t>criteri di ammissione ai trattamenti ospedalieri</a:t>
            </a:r>
            <a:r>
              <a:rPr lang="it-IT" sz="1800" smtClean="0"/>
              <a:t> siano:</a:t>
            </a:r>
          </a:p>
          <a:p>
            <a:r>
              <a:rPr lang="it-IT" sz="1800" smtClean="0"/>
              <a:t>a) finalizzati a valutare e selezionare i pazienti ai fini dell’ammissione sotto il profilo di :</a:t>
            </a:r>
          </a:p>
          <a:p>
            <a:r>
              <a:rPr lang="it-IT" sz="1800" smtClean="0"/>
              <a:t>-severità della condizione clinica/evento morboso/trauma che ha portato il paziente in ospedale</a:t>
            </a:r>
          </a:p>
          <a:p>
            <a:r>
              <a:rPr lang="it-IT" sz="1800" smtClean="0"/>
              <a:t>-intensità/complessità dell'assistenza necessaria.</a:t>
            </a:r>
          </a:p>
          <a:p>
            <a:r>
              <a:rPr lang="it-IT" sz="1800" smtClean="0"/>
              <a:t>b) specificamente definiti per l’ammissione in:</a:t>
            </a:r>
          </a:p>
          <a:p>
            <a:r>
              <a:rPr lang="it-IT" sz="1800" smtClean="0"/>
              <a:t>-ricovero ordinario in strutture/UO ospedaliere per acuti</a:t>
            </a:r>
          </a:p>
          <a:p>
            <a:r>
              <a:rPr lang="it-IT" sz="1800" smtClean="0"/>
              <a:t>-ricoveri diurni in strutture/UO ospedaliere per acuti</a:t>
            </a:r>
          </a:p>
          <a:p>
            <a:r>
              <a:rPr lang="it-IT" sz="1800" smtClean="0"/>
              <a:t>-ricoveri ordinari in strutture/UO ospedaliere per lungodegenza</a:t>
            </a:r>
          </a:p>
          <a:p>
            <a:r>
              <a:rPr lang="it-IT" sz="1800" smtClean="0"/>
              <a:t>-ricoveri ordinari in strutture/UO ospedaliere per riabilitazione</a:t>
            </a:r>
          </a:p>
          <a:p>
            <a:r>
              <a:rPr lang="it-IT" sz="1800" smtClean="0"/>
              <a:t>-ricoveri diurni in strutture/UO ospedaliere per riabilitazione</a:t>
            </a:r>
          </a:p>
          <a:p>
            <a:r>
              <a:rPr lang="it-IT" sz="1800" smtClean="0"/>
              <a:t>-osservazione breve</a:t>
            </a:r>
          </a:p>
        </p:txBody>
      </p:sp>
      <p:sp>
        <p:nvSpPr>
          <p:cNvPr id="99330" name="CasellaDiTesto 3"/>
          <p:cNvSpPr txBox="1">
            <a:spLocks noChangeArrowheads="1"/>
          </p:cNvSpPr>
          <p:nvPr/>
        </p:nvSpPr>
        <p:spPr bwMode="auto">
          <a:xfrm>
            <a:off x="914400" y="68263"/>
            <a:ext cx="7772400" cy="369887"/>
          </a:xfrm>
          <a:prstGeom prst="rect">
            <a:avLst/>
          </a:prstGeom>
          <a:solidFill>
            <a:srgbClr val="B8E9FA"/>
          </a:solidFill>
          <a:ln w="9525">
            <a:noFill/>
            <a:miter lim="800000"/>
            <a:headEnd/>
            <a:tailEnd/>
          </a:ln>
        </p:spPr>
        <p:txBody>
          <a:bodyPr>
            <a:spAutoFit/>
          </a:bodyPr>
          <a:lstStyle/>
          <a:p>
            <a:pPr algn="ctr"/>
            <a:r>
              <a:rPr lang="it-IT" b="1"/>
              <a:t>DECRETO 2 APRILE 2015. N. 70</a:t>
            </a:r>
          </a:p>
        </p:txBody>
      </p:sp>
      <p:sp>
        <p:nvSpPr>
          <p:cNvPr id="99331" name="Text Box 3"/>
          <p:cNvSpPr txBox="1">
            <a:spLocks noChangeArrowheads="1"/>
          </p:cNvSpPr>
          <p:nvPr/>
        </p:nvSpPr>
        <p:spPr bwMode="auto">
          <a:xfrm>
            <a:off x="5364163" y="652145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olo 1"/>
          <p:cNvSpPr>
            <a:spLocks noGrp="1"/>
          </p:cNvSpPr>
          <p:nvPr>
            <p:ph type="title"/>
          </p:nvPr>
        </p:nvSpPr>
        <p:spPr>
          <a:xfrm>
            <a:off x="546100" y="69850"/>
            <a:ext cx="8229600" cy="323850"/>
          </a:xfrm>
          <a:solidFill>
            <a:srgbClr val="B8E9FA"/>
          </a:solidFill>
          <a:ln>
            <a:solidFill>
              <a:srgbClr val="261FFF"/>
            </a:solidFill>
          </a:ln>
        </p:spPr>
        <p:txBody>
          <a:bodyPr/>
          <a:lstStyle/>
          <a:p>
            <a:r>
              <a:rPr lang="it-IT" sz="2800" b="1" smtClean="0"/>
              <a:t>DECRETO 2 APRILE 2015. N. 70</a:t>
            </a:r>
          </a:p>
        </p:txBody>
      </p:sp>
      <p:sp>
        <p:nvSpPr>
          <p:cNvPr id="100354" name="Segnaposto contenuto 2"/>
          <p:cNvSpPr>
            <a:spLocks noGrp="1"/>
          </p:cNvSpPr>
          <p:nvPr>
            <p:ph idx="1"/>
          </p:nvPr>
        </p:nvSpPr>
        <p:spPr>
          <a:xfrm>
            <a:off x="266700" y="609600"/>
            <a:ext cx="8699500" cy="5219700"/>
          </a:xfrm>
          <a:solidFill>
            <a:schemeClr val="bg1"/>
          </a:solidFill>
          <a:ln>
            <a:solidFill>
              <a:srgbClr val="261FFF"/>
            </a:solidFill>
          </a:ln>
        </p:spPr>
        <p:txBody>
          <a:bodyPr/>
          <a:lstStyle/>
          <a:p>
            <a:r>
              <a:rPr lang="it-IT" b="1" smtClean="0"/>
              <a:t>La programmazione regionale provvede ad attribuire ai presidi ospedalieri pubblici e privati</a:t>
            </a:r>
          </a:p>
          <a:p>
            <a:r>
              <a:rPr lang="it-IT" smtClean="0"/>
              <a:t>accreditati, anche monospecialistici, funzioni di lungodegenza e riabilitazione, entro il limite di 0,7 posti letto per mille abitanti, calcolati con le modalità di cui all’articolo 1, comma 3 del presente decreto, di cui almeno 0,2 per la lungodegenza. </a:t>
            </a:r>
          </a:p>
          <a:p>
            <a:r>
              <a:rPr lang="it-IT" smtClean="0"/>
              <a:t>Le funzioni della riabilitazione ospedaliera sono quelle indicate dal documento recante Piano di indirizzo per la Riabilitazione, allegato all’Accordo sancito il 10 febbraio 2011 dalla Conferenza permanente per i rapporti tra lo Stato, le Regioni e le province autonome di Trento e di Bolzano, comprensivi dei posti letto di neuro riabilitazione entro un limite di 0,02 p.l. per mille abitanti.</a:t>
            </a:r>
          </a:p>
        </p:txBody>
      </p:sp>
      <p:sp>
        <p:nvSpPr>
          <p:cNvPr id="100355" name="Text Box 3"/>
          <p:cNvSpPr txBox="1">
            <a:spLocks noChangeArrowheads="1"/>
          </p:cNvSpPr>
          <p:nvPr/>
        </p:nvSpPr>
        <p:spPr bwMode="auto">
          <a:xfrm>
            <a:off x="5364163" y="652145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olo 1"/>
          <p:cNvSpPr>
            <a:spLocks noGrp="1"/>
          </p:cNvSpPr>
          <p:nvPr>
            <p:ph type="title"/>
          </p:nvPr>
        </p:nvSpPr>
        <p:spPr>
          <a:xfrm>
            <a:off x="241300" y="155575"/>
            <a:ext cx="8712200" cy="347663"/>
          </a:xfrm>
          <a:solidFill>
            <a:srgbClr val="B8E9FA"/>
          </a:solidFill>
          <a:ln>
            <a:solidFill>
              <a:srgbClr val="261FFF"/>
            </a:solidFill>
          </a:ln>
        </p:spPr>
        <p:txBody>
          <a:bodyPr/>
          <a:lstStyle/>
          <a:p>
            <a:r>
              <a:rPr lang="it-IT" sz="2800" b="1" smtClean="0"/>
              <a:t>DECRETO 2 APRILE 2015 N. 70</a:t>
            </a:r>
          </a:p>
        </p:txBody>
      </p:sp>
      <p:sp>
        <p:nvSpPr>
          <p:cNvPr id="101378" name="Segnaposto contenuto 2"/>
          <p:cNvSpPr>
            <a:spLocks noGrp="1"/>
          </p:cNvSpPr>
          <p:nvPr>
            <p:ph idx="1"/>
          </p:nvPr>
        </p:nvSpPr>
        <p:spPr>
          <a:xfrm>
            <a:off x="241300" y="1225550"/>
            <a:ext cx="8712200" cy="2743200"/>
          </a:xfrm>
          <a:solidFill>
            <a:schemeClr val="bg1"/>
          </a:solidFill>
          <a:ln>
            <a:solidFill>
              <a:srgbClr val="261FFF"/>
            </a:solidFill>
          </a:ln>
        </p:spPr>
        <p:txBody>
          <a:bodyPr/>
          <a:lstStyle/>
          <a:p>
            <a:r>
              <a:rPr lang="it-IT" smtClean="0"/>
              <a:t> Gli standard fissati definiti nella Legge 135/2012, relativamente ai posti/letto (3.7/1000 abitanti) ed al tasso di ospedalizzazione (160/1000 abitanti), sono conseguibili, intervenendo concretamente sull’indice di occupazione del posto/letto che deve attestarsi su valori del 90% tendenziale e sulla durata media di degenza, per i ricoveri ordinari, che deve essere inferiore mediamente a 7 giorni.</a:t>
            </a:r>
          </a:p>
        </p:txBody>
      </p:sp>
      <p:sp>
        <p:nvSpPr>
          <p:cNvPr id="101379" name="Text Box 3"/>
          <p:cNvSpPr txBox="1">
            <a:spLocks noChangeArrowheads="1"/>
          </p:cNvSpPr>
          <p:nvPr/>
        </p:nvSpPr>
        <p:spPr bwMode="auto">
          <a:xfrm>
            <a:off x="5613400" y="6446838"/>
            <a:ext cx="3530600" cy="339725"/>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olo 1"/>
          <p:cNvSpPr>
            <a:spLocks noGrp="1"/>
          </p:cNvSpPr>
          <p:nvPr>
            <p:ph type="title"/>
          </p:nvPr>
        </p:nvSpPr>
        <p:spPr>
          <a:xfrm>
            <a:off x="914400" y="38100"/>
            <a:ext cx="7313613" cy="254000"/>
          </a:xfrm>
          <a:solidFill>
            <a:srgbClr val="B8E9FA"/>
          </a:solidFill>
          <a:ln>
            <a:solidFill>
              <a:srgbClr val="261FFF"/>
            </a:solidFill>
          </a:ln>
        </p:spPr>
        <p:txBody>
          <a:bodyPr/>
          <a:lstStyle/>
          <a:p>
            <a:r>
              <a:rPr lang="it-IT" sz="2000" b="1" smtClean="0"/>
              <a:t>DECRETO 2 APRILE 2015 N.70</a:t>
            </a:r>
          </a:p>
        </p:txBody>
      </p:sp>
      <p:sp>
        <p:nvSpPr>
          <p:cNvPr id="102402" name="Segnaposto contenuto 2"/>
          <p:cNvSpPr>
            <a:spLocks noGrp="1"/>
          </p:cNvSpPr>
          <p:nvPr>
            <p:ph idx="1"/>
          </p:nvPr>
        </p:nvSpPr>
        <p:spPr>
          <a:xfrm>
            <a:off x="0" y="419100"/>
            <a:ext cx="9144000" cy="5778500"/>
          </a:xfrm>
          <a:solidFill>
            <a:schemeClr val="bg1"/>
          </a:solidFill>
          <a:ln>
            <a:solidFill>
              <a:srgbClr val="261FFF"/>
            </a:solidFill>
          </a:ln>
        </p:spPr>
        <p:txBody>
          <a:bodyPr/>
          <a:lstStyle/>
          <a:p>
            <a:r>
              <a:rPr lang="it-IT" sz="1600" b="1" u="sng" smtClean="0"/>
              <a:t>L’ OSPEDALE DI COMUNITA’ </a:t>
            </a:r>
            <a:r>
              <a:rPr lang="it-IT" sz="1600" smtClean="0"/>
              <a:t>è una struttura con un numero limitato di posti letto (15-20) gestito da personale infermieristico, in cui l’assistenza medica è assicurata dai medici di medicina generale o dai pediatri di libera scelta o da altri medici dipendenti o convenzionati con il SSN; la responsabilità igienico-organizzativa e gestionale fa capo al distretto che assicura anche le necessarie consulenze specialistiche.</a:t>
            </a:r>
          </a:p>
          <a:p>
            <a:r>
              <a:rPr lang="it-IT" sz="1600" smtClean="0"/>
              <a:t>Prende in carico pazienti che necessitano:</a:t>
            </a:r>
          </a:p>
          <a:p>
            <a:r>
              <a:rPr lang="it-IT" sz="1600" smtClean="0"/>
              <a:t>-di interventi sanitari potenzialmente erogabili a domicilio ma che necessitano di ricovero in queste strutture in mancanza di idoneità del domicilio (strutturale e familiare)</a:t>
            </a:r>
          </a:p>
          <a:p>
            <a:r>
              <a:rPr lang="it-IT" sz="1600" smtClean="0"/>
              <a:t>-di sorveglianza infermieristica continuativa</a:t>
            </a:r>
          </a:p>
          <a:p>
            <a:r>
              <a:rPr lang="it-IT" sz="1600" smtClean="0"/>
              <a:t>La degenza media prevedibile è di 15/20 giorni.</a:t>
            </a:r>
          </a:p>
          <a:p>
            <a:r>
              <a:rPr lang="it-IT" sz="1600" smtClean="0"/>
              <a:t>L'accesso potrà avvenire dal domicilio o dalle strutture residenziali su proposta del medico di famiglia titolare della scelta, dai reparti ospedalieri o direttamente dal pronto soccorso.</a:t>
            </a:r>
          </a:p>
          <a:p>
            <a:r>
              <a:rPr lang="it-IT" sz="1600" smtClean="0"/>
              <a:t>L'assistenza sarà garantita sulle 24 ore dal personale infermieristico ed addetto all'assistenza, dai medici di medicina generale, dai pediatri di libera scelta e dai medici di continuità assistenziale.</a:t>
            </a:r>
          </a:p>
          <a:p>
            <a:r>
              <a:rPr lang="it-IT" sz="1600" smtClean="0"/>
              <a:t>La sede fisica dell’ospedale di comunità potrà essere opportunamente allocata presso presidi ospedalieririconvertiti e/o presso strutture residenziali</a:t>
            </a:r>
            <a:r>
              <a:rPr lang="it-IT" sz="1800" smtClean="0"/>
              <a:t>.</a:t>
            </a:r>
          </a:p>
        </p:txBody>
      </p:sp>
      <p:sp>
        <p:nvSpPr>
          <p:cNvPr id="102403" name="Text Box 3"/>
          <p:cNvSpPr txBox="1">
            <a:spLocks noChangeArrowheads="1"/>
          </p:cNvSpPr>
          <p:nvPr/>
        </p:nvSpPr>
        <p:spPr bwMode="auto">
          <a:xfrm>
            <a:off x="5364163" y="652145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p:cNvSpPr>
          <p:nvPr>
            <p:ph type="title" idx="4294967295"/>
          </p:nvPr>
        </p:nvSpPr>
        <p:spPr>
          <a:xfrm>
            <a:off x="914400" y="0"/>
            <a:ext cx="7313613" cy="868363"/>
          </a:xfrm>
          <a:solidFill>
            <a:srgbClr val="B8E9FA"/>
          </a:solidFill>
          <a:ln>
            <a:solidFill>
              <a:srgbClr val="261FFF"/>
            </a:solidFill>
          </a:ln>
        </p:spPr>
        <p:txBody>
          <a:bodyPr/>
          <a:lstStyle/>
          <a:p>
            <a:r>
              <a:rPr lang="it-IT" sz="4200" u="sng" smtClean="0"/>
              <a:t>DECRETO 2 aprile 2015, n. 70</a:t>
            </a:r>
          </a:p>
        </p:txBody>
      </p:sp>
      <p:sp>
        <p:nvSpPr>
          <p:cNvPr id="103426" name="Rectangle 3"/>
          <p:cNvSpPr>
            <a:spLocks noGrp="1"/>
          </p:cNvSpPr>
          <p:nvPr>
            <p:ph type="body" idx="4294967295"/>
          </p:nvPr>
        </p:nvSpPr>
        <p:spPr>
          <a:xfrm>
            <a:off x="1117600" y="1136650"/>
            <a:ext cx="7313613" cy="1592263"/>
          </a:xfrm>
          <a:solidFill>
            <a:srgbClr val="CCFFCC"/>
          </a:solidFill>
          <a:ln>
            <a:solidFill>
              <a:srgbClr val="261FFF"/>
            </a:solidFill>
          </a:ln>
        </p:spPr>
        <p:txBody>
          <a:bodyPr/>
          <a:lstStyle/>
          <a:p>
            <a:r>
              <a:rPr lang="it-IT" smtClean="0"/>
              <a:t>Regolamento recante definizione degli standard qualitativi, strutturali, tecnologici e quantitativi relativi all'assistenza ospedaliera. (15G00084) (GU n.127 del 4-6-2015) Vigente al: 19-6-2015</a:t>
            </a:r>
          </a:p>
        </p:txBody>
      </p:sp>
      <p:sp>
        <p:nvSpPr>
          <p:cNvPr id="103427" name="Text Box 4"/>
          <p:cNvSpPr txBox="1">
            <a:spLocks noChangeArrowheads="1"/>
          </p:cNvSpPr>
          <p:nvPr/>
        </p:nvSpPr>
        <p:spPr bwMode="auto">
          <a:xfrm>
            <a:off x="914400" y="2963863"/>
            <a:ext cx="7732713" cy="3416300"/>
          </a:xfrm>
          <a:prstGeom prst="rect">
            <a:avLst/>
          </a:prstGeom>
          <a:solidFill>
            <a:schemeClr val="bg1"/>
          </a:solidFill>
          <a:ln w="9525">
            <a:solidFill>
              <a:srgbClr val="261FFF"/>
            </a:solidFill>
            <a:miter lim="800000"/>
            <a:headEnd/>
            <a:tailEnd/>
          </a:ln>
        </p:spPr>
        <p:txBody>
          <a:bodyPr>
            <a:spAutoFit/>
          </a:bodyPr>
          <a:lstStyle/>
          <a:p>
            <a:pPr>
              <a:spcBef>
                <a:spcPct val="50000"/>
              </a:spcBef>
            </a:pPr>
            <a:r>
              <a:rPr lang="it-IT"/>
              <a:t>Le regioni provvedono, entro tre mesi dalla data di entrata in vigore del presente decreto, ad adottare il provvedimento generale di programmazione di riduzione della dotazione dei posti letto ospedalieri accreditati ed effettivamente a carico del Servizio sanitario regionale, ad un livello non superiore a 3,7 posti letto (p.l.) per mille abitanti, comprensivi di 0,7 posti letto per mille abitanti per la riabilitazione e la lungodegenza post-acuzie, nonche' i relativi provvedimenti attuativi, garantendo, entro il triennio di attuazione del patto per la salute 2014-2016, il progressivo adeguamento agli standard di cui al presente decreto, in coerenza con le risorse programmate per il Servizio sanitario nazionale (SSN) e nell'ambito della propria autonomia organizzativa nell'erogazione delle prestazioni incluse nei Livelli essenziali di assistenza sanitaria (LEA) </a:t>
            </a:r>
          </a:p>
        </p:txBody>
      </p:sp>
      <p:sp>
        <p:nvSpPr>
          <p:cNvPr id="103428" name="Text Box 3"/>
          <p:cNvSpPr txBox="1">
            <a:spLocks noChangeArrowheads="1"/>
          </p:cNvSpPr>
          <p:nvPr/>
        </p:nvSpPr>
        <p:spPr bwMode="auto">
          <a:xfrm>
            <a:off x="5364163" y="663575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olo 1"/>
          <p:cNvSpPr>
            <a:spLocks noGrp="1"/>
          </p:cNvSpPr>
          <p:nvPr>
            <p:ph type="title"/>
          </p:nvPr>
        </p:nvSpPr>
        <p:spPr/>
        <p:txBody>
          <a:bodyPr/>
          <a:lstStyle/>
          <a:p>
            <a:endParaRPr lang="it-IT" smtClean="0"/>
          </a:p>
        </p:txBody>
      </p:sp>
      <p:pic>
        <p:nvPicPr>
          <p:cNvPr id="104450" name="Picture 3"/>
          <p:cNvPicPr>
            <a:picLocks noChangeAspect="1" noChangeArrowheads="1"/>
          </p:cNvPicPr>
          <p:nvPr/>
        </p:nvPicPr>
        <p:blipFill>
          <a:blip r:embed="rId2"/>
          <a:srcRect/>
          <a:stretch>
            <a:fillRect/>
          </a:stretch>
        </p:blipFill>
        <p:spPr bwMode="auto">
          <a:xfrm>
            <a:off x="336550" y="165100"/>
            <a:ext cx="8439150" cy="1322388"/>
          </a:xfrm>
          <a:prstGeom prst="rect">
            <a:avLst/>
          </a:prstGeom>
          <a:noFill/>
          <a:ln w="9525">
            <a:noFill/>
            <a:miter lim="800000"/>
            <a:headEnd/>
            <a:tailEnd/>
          </a:ln>
        </p:spPr>
      </p:pic>
      <p:pic>
        <p:nvPicPr>
          <p:cNvPr id="104451" name="Picture 2"/>
          <p:cNvPicPr>
            <a:picLocks noGrp="1" noChangeAspect="1" noChangeArrowheads="1"/>
          </p:cNvPicPr>
          <p:nvPr>
            <p:ph idx="1"/>
          </p:nvPr>
        </p:nvPicPr>
        <p:blipFill>
          <a:blip r:embed="rId3"/>
          <a:srcRect/>
          <a:stretch>
            <a:fillRect/>
          </a:stretch>
        </p:blipFill>
        <p:spPr>
          <a:xfrm>
            <a:off x="914400" y="1968500"/>
            <a:ext cx="7313613" cy="931863"/>
          </a:xfrm>
        </p:spPr>
      </p:pic>
      <p:pic>
        <p:nvPicPr>
          <p:cNvPr id="104452" name="Picture 3"/>
          <p:cNvPicPr>
            <a:picLocks noChangeAspect="1" noChangeArrowheads="1"/>
          </p:cNvPicPr>
          <p:nvPr/>
        </p:nvPicPr>
        <p:blipFill>
          <a:blip r:embed="rId4"/>
          <a:srcRect/>
          <a:stretch>
            <a:fillRect/>
          </a:stretch>
        </p:blipFill>
        <p:spPr bwMode="auto">
          <a:xfrm>
            <a:off x="469900" y="2982913"/>
            <a:ext cx="8305800" cy="1044575"/>
          </a:xfrm>
          <a:prstGeom prst="rect">
            <a:avLst/>
          </a:prstGeom>
          <a:noFill/>
          <a:ln w="9525">
            <a:noFill/>
            <a:miter lim="800000"/>
            <a:headEnd/>
            <a:tailEnd/>
          </a:ln>
        </p:spPr>
      </p:pic>
      <p:pic>
        <p:nvPicPr>
          <p:cNvPr id="104453" name="Picture 4"/>
          <p:cNvPicPr>
            <a:picLocks noChangeAspect="1" noChangeArrowheads="1"/>
          </p:cNvPicPr>
          <p:nvPr/>
        </p:nvPicPr>
        <p:blipFill>
          <a:blip r:embed="rId5"/>
          <a:srcRect/>
          <a:stretch>
            <a:fillRect/>
          </a:stretch>
        </p:blipFill>
        <p:spPr bwMode="auto">
          <a:xfrm>
            <a:off x="0" y="4244975"/>
            <a:ext cx="9144000" cy="1917700"/>
          </a:xfrm>
          <a:prstGeom prst="rect">
            <a:avLst/>
          </a:prstGeom>
          <a:noFill/>
          <a:ln w="9525">
            <a:noFill/>
            <a:miter lim="800000"/>
            <a:headEnd/>
            <a:tailEnd/>
          </a:ln>
        </p:spPr>
      </p:pic>
      <p:sp>
        <p:nvSpPr>
          <p:cNvPr id="104454" name="Text Box 3"/>
          <p:cNvSpPr txBox="1">
            <a:spLocks noChangeArrowheads="1"/>
          </p:cNvSpPr>
          <p:nvPr/>
        </p:nvSpPr>
        <p:spPr bwMode="auto">
          <a:xfrm>
            <a:off x="5364163" y="652145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olo 1"/>
          <p:cNvSpPr>
            <a:spLocks noGrp="1"/>
          </p:cNvSpPr>
          <p:nvPr>
            <p:ph type="title"/>
          </p:nvPr>
        </p:nvSpPr>
        <p:spPr/>
        <p:txBody>
          <a:bodyPr/>
          <a:lstStyle/>
          <a:p>
            <a:endParaRPr lang="it-IT" smtClean="0"/>
          </a:p>
        </p:txBody>
      </p:sp>
      <p:pic>
        <p:nvPicPr>
          <p:cNvPr id="105474" name="Picture 3"/>
          <p:cNvPicPr>
            <a:picLocks noChangeAspect="1" noChangeArrowheads="1"/>
          </p:cNvPicPr>
          <p:nvPr/>
        </p:nvPicPr>
        <p:blipFill>
          <a:blip r:embed="rId2"/>
          <a:srcRect/>
          <a:stretch>
            <a:fillRect/>
          </a:stretch>
        </p:blipFill>
        <p:spPr bwMode="auto">
          <a:xfrm>
            <a:off x="336550" y="165100"/>
            <a:ext cx="8439150" cy="1322388"/>
          </a:xfrm>
          <a:prstGeom prst="rect">
            <a:avLst/>
          </a:prstGeom>
          <a:noFill/>
          <a:ln w="9525">
            <a:noFill/>
            <a:miter lim="800000"/>
            <a:headEnd/>
            <a:tailEnd/>
          </a:ln>
        </p:spPr>
      </p:pic>
      <p:pic>
        <p:nvPicPr>
          <p:cNvPr id="105475" name="Picture 2"/>
          <p:cNvPicPr>
            <a:picLocks noGrp="1" noChangeAspect="1" noChangeArrowheads="1"/>
          </p:cNvPicPr>
          <p:nvPr>
            <p:ph idx="1"/>
          </p:nvPr>
        </p:nvPicPr>
        <p:blipFill>
          <a:blip r:embed="rId3"/>
          <a:srcRect/>
          <a:stretch>
            <a:fillRect/>
          </a:stretch>
        </p:blipFill>
        <p:spPr>
          <a:xfrm>
            <a:off x="336550" y="2032000"/>
            <a:ext cx="8293100" cy="3175000"/>
          </a:xfrm>
        </p:spPr>
      </p:pic>
      <p:sp>
        <p:nvSpPr>
          <p:cNvPr id="105476" name="Text Box 3"/>
          <p:cNvSpPr txBox="1">
            <a:spLocks noChangeArrowheads="1"/>
          </p:cNvSpPr>
          <p:nvPr/>
        </p:nvSpPr>
        <p:spPr bwMode="auto">
          <a:xfrm>
            <a:off x="5364163" y="652145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idx="4294967295"/>
          </p:nvPr>
        </p:nvSpPr>
        <p:spPr>
          <a:xfrm>
            <a:off x="914400" y="249238"/>
            <a:ext cx="7645400" cy="1516062"/>
          </a:xfrm>
          <a:solidFill>
            <a:srgbClr val="B8E9FA"/>
          </a:solidFill>
          <a:ln>
            <a:solidFill>
              <a:srgbClr val="0000FF"/>
            </a:solidFill>
          </a:ln>
        </p:spPr>
        <p:txBody>
          <a:bodyPr/>
          <a:lstStyle/>
          <a:p>
            <a:r>
              <a:rPr lang="it-IT" sz="4200" smtClean="0"/>
              <a:t>Dati epidemiologici ministero della salute sulla popolazione italiana</a:t>
            </a:r>
          </a:p>
        </p:txBody>
      </p:sp>
      <p:sp>
        <p:nvSpPr>
          <p:cNvPr id="29698" name="Text Box 5"/>
          <p:cNvSpPr txBox="1">
            <a:spLocks noChangeArrowheads="1"/>
          </p:cNvSpPr>
          <p:nvPr/>
        </p:nvSpPr>
        <p:spPr bwMode="auto">
          <a:xfrm>
            <a:off x="0" y="2019300"/>
            <a:ext cx="8890000" cy="925513"/>
          </a:xfrm>
          <a:prstGeom prst="rect">
            <a:avLst/>
          </a:prstGeom>
          <a:solidFill>
            <a:schemeClr val="bg1"/>
          </a:solidFill>
          <a:ln w="9525">
            <a:solidFill>
              <a:srgbClr val="0000FF"/>
            </a:solidFill>
            <a:miter lim="800000"/>
            <a:headEnd/>
            <a:tailEnd/>
          </a:ln>
        </p:spPr>
        <p:txBody>
          <a:bodyPr>
            <a:spAutoFit/>
          </a:bodyPr>
          <a:lstStyle/>
          <a:p>
            <a:pPr>
              <a:spcBef>
                <a:spcPct val="50000"/>
              </a:spcBef>
            </a:pPr>
            <a:r>
              <a:rPr lang="it-IT"/>
              <a:t>Con l’invecchiamento della popolazione cambia la tipologia di patologie di cui si soffre e di cui si muore. Si muore sempre maggiormente come risultato di una malattia cronica seria, cardiovascolare, cerebrovascolare, tumori.</a:t>
            </a:r>
          </a:p>
        </p:txBody>
      </p:sp>
      <p:sp>
        <p:nvSpPr>
          <p:cNvPr id="29699" name="Text Box 6"/>
          <p:cNvSpPr txBox="1">
            <a:spLocks noChangeArrowheads="1"/>
          </p:cNvSpPr>
          <p:nvPr/>
        </p:nvSpPr>
        <p:spPr bwMode="auto">
          <a:xfrm>
            <a:off x="381000" y="4310063"/>
            <a:ext cx="2501900" cy="1200150"/>
          </a:xfrm>
          <a:prstGeom prst="rect">
            <a:avLst/>
          </a:prstGeom>
          <a:solidFill>
            <a:schemeClr val="bg1"/>
          </a:solidFill>
          <a:ln w="9525">
            <a:solidFill>
              <a:srgbClr val="0000FF"/>
            </a:solidFill>
            <a:miter lim="800000"/>
            <a:headEnd/>
            <a:tailEnd/>
          </a:ln>
        </p:spPr>
        <p:txBody>
          <a:bodyPr>
            <a:spAutoFit/>
          </a:bodyPr>
          <a:lstStyle/>
          <a:p>
            <a:pPr>
              <a:spcBef>
                <a:spcPct val="50000"/>
              </a:spcBef>
            </a:pPr>
            <a:r>
              <a:rPr lang="it-IT"/>
              <a:t>Dai dati epidemiologici si fanno proiezioni sull’evoluzione dei servizi.</a:t>
            </a:r>
          </a:p>
        </p:txBody>
      </p:sp>
      <p:sp>
        <p:nvSpPr>
          <p:cNvPr id="29700" name="Text Box 3"/>
          <p:cNvSpPr txBox="1">
            <a:spLocks noChangeArrowheads="1"/>
          </p:cNvSpPr>
          <p:nvPr/>
        </p:nvSpPr>
        <p:spPr bwMode="auto">
          <a:xfrm>
            <a:off x="5364163" y="6475413"/>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pic>
        <p:nvPicPr>
          <p:cNvPr id="29701" name="Picture 9" descr="age_population">
            <a:hlinkClick r:id="rId3"/>
          </p:cNvPr>
          <p:cNvPicPr>
            <a:picLocks noChangeAspect="1" noChangeArrowheads="1"/>
          </p:cNvPicPr>
          <p:nvPr/>
        </p:nvPicPr>
        <p:blipFill>
          <a:blip r:embed="rId4"/>
          <a:srcRect/>
          <a:stretch>
            <a:fillRect/>
          </a:stretch>
        </p:blipFill>
        <p:spPr bwMode="auto">
          <a:xfrm>
            <a:off x="3282950" y="3016250"/>
            <a:ext cx="5829300" cy="384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olo 1"/>
          <p:cNvSpPr>
            <a:spLocks noGrp="1"/>
          </p:cNvSpPr>
          <p:nvPr>
            <p:ph type="title"/>
          </p:nvPr>
        </p:nvSpPr>
        <p:spPr/>
        <p:txBody>
          <a:bodyPr/>
          <a:lstStyle/>
          <a:p>
            <a:endParaRPr lang="it-IT" smtClean="0"/>
          </a:p>
        </p:txBody>
      </p:sp>
      <p:pic>
        <p:nvPicPr>
          <p:cNvPr id="106498" name="Picture 2"/>
          <p:cNvPicPr>
            <a:picLocks noGrp="1" noChangeAspect="1" noChangeArrowheads="1"/>
          </p:cNvPicPr>
          <p:nvPr>
            <p:ph idx="1"/>
          </p:nvPr>
        </p:nvPicPr>
        <p:blipFill>
          <a:blip r:embed="rId2"/>
          <a:srcRect/>
          <a:stretch>
            <a:fillRect/>
          </a:stretch>
        </p:blipFill>
        <p:spPr>
          <a:xfrm>
            <a:off x="1004888" y="1892300"/>
            <a:ext cx="7223125" cy="4056063"/>
          </a:xfrm>
        </p:spPr>
      </p:pic>
      <p:pic>
        <p:nvPicPr>
          <p:cNvPr id="106499" name="Picture 3"/>
          <p:cNvPicPr>
            <a:picLocks noChangeAspect="1" noChangeArrowheads="1"/>
          </p:cNvPicPr>
          <p:nvPr/>
        </p:nvPicPr>
        <p:blipFill>
          <a:blip r:embed="rId3"/>
          <a:srcRect/>
          <a:stretch>
            <a:fillRect/>
          </a:stretch>
        </p:blipFill>
        <p:spPr bwMode="auto">
          <a:xfrm>
            <a:off x="336550" y="165100"/>
            <a:ext cx="8439150" cy="1322388"/>
          </a:xfrm>
          <a:prstGeom prst="rect">
            <a:avLst/>
          </a:prstGeom>
          <a:noFill/>
          <a:ln w="9525">
            <a:noFill/>
            <a:miter lim="800000"/>
            <a:headEnd/>
            <a:tailEnd/>
          </a:ln>
        </p:spPr>
      </p:pic>
      <p:sp>
        <p:nvSpPr>
          <p:cNvPr id="106500" name="Text Box 3"/>
          <p:cNvSpPr txBox="1">
            <a:spLocks noChangeArrowheads="1"/>
          </p:cNvSpPr>
          <p:nvPr/>
        </p:nvSpPr>
        <p:spPr bwMode="auto">
          <a:xfrm>
            <a:off x="5364163" y="652145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olo 1"/>
          <p:cNvSpPr>
            <a:spLocks noGrp="1"/>
          </p:cNvSpPr>
          <p:nvPr>
            <p:ph type="title"/>
          </p:nvPr>
        </p:nvSpPr>
        <p:spPr/>
        <p:txBody>
          <a:bodyPr/>
          <a:lstStyle/>
          <a:p>
            <a:endParaRPr lang="it-IT" smtClean="0"/>
          </a:p>
        </p:txBody>
      </p:sp>
      <p:pic>
        <p:nvPicPr>
          <p:cNvPr id="107522" name="Picture 3"/>
          <p:cNvPicPr>
            <a:picLocks noChangeAspect="1" noChangeArrowheads="1"/>
          </p:cNvPicPr>
          <p:nvPr/>
        </p:nvPicPr>
        <p:blipFill>
          <a:blip r:embed="rId2"/>
          <a:srcRect/>
          <a:stretch>
            <a:fillRect/>
          </a:stretch>
        </p:blipFill>
        <p:spPr bwMode="auto">
          <a:xfrm>
            <a:off x="336550" y="165100"/>
            <a:ext cx="8439150" cy="1322388"/>
          </a:xfrm>
          <a:prstGeom prst="rect">
            <a:avLst/>
          </a:prstGeom>
          <a:noFill/>
          <a:ln w="9525">
            <a:noFill/>
            <a:miter lim="800000"/>
            <a:headEnd/>
            <a:tailEnd/>
          </a:ln>
        </p:spPr>
      </p:pic>
      <p:pic>
        <p:nvPicPr>
          <p:cNvPr id="107523" name="Picture 2"/>
          <p:cNvPicPr>
            <a:picLocks noGrp="1" noChangeAspect="1" noChangeArrowheads="1"/>
          </p:cNvPicPr>
          <p:nvPr>
            <p:ph idx="1"/>
          </p:nvPr>
        </p:nvPicPr>
        <p:blipFill>
          <a:blip r:embed="rId3"/>
          <a:srcRect/>
          <a:stretch>
            <a:fillRect/>
          </a:stretch>
        </p:blipFill>
        <p:spPr>
          <a:xfrm>
            <a:off x="1041400" y="1371600"/>
            <a:ext cx="7313613" cy="2443163"/>
          </a:xfrm>
        </p:spPr>
      </p:pic>
      <p:pic>
        <p:nvPicPr>
          <p:cNvPr id="107524" name="Picture 3"/>
          <p:cNvPicPr>
            <a:picLocks noChangeAspect="1" noChangeArrowheads="1"/>
          </p:cNvPicPr>
          <p:nvPr/>
        </p:nvPicPr>
        <p:blipFill>
          <a:blip r:embed="rId4"/>
          <a:srcRect/>
          <a:stretch>
            <a:fillRect/>
          </a:stretch>
        </p:blipFill>
        <p:spPr bwMode="auto">
          <a:xfrm>
            <a:off x="914400" y="3957638"/>
            <a:ext cx="7734300" cy="2563812"/>
          </a:xfrm>
          <a:prstGeom prst="rect">
            <a:avLst/>
          </a:prstGeom>
          <a:noFill/>
          <a:ln w="9525">
            <a:noFill/>
            <a:miter lim="800000"/>
            <a:headEnd/>
            <a:tailEnd/>
          </a:ln>
        </p:spPr>
      </p:pic>
      <p:sp>
        <p:nvSpPr>
          <p:cNvPr id="107525" name="Text Box 3"/>
          <p:cNvSpPr txBox="1">
            <a:spLocks noChangeArrowheads="1"/>
          </p:cNvSpPr>
          <p:nvPr/>
        </p:nvSpPr>
        <p:spPr bwMode="auto">
          <a:xfrm>
            <a:off x="5364163" y="652145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olo 1"/>
          <p:cNvSpPr>
            <a:spLocks noGrp="1"/>
          </p:cNvSpPr>
          <p:nvPr>
            <p:ph type="title"/>
          </p:nvPr>
        </p:nvSpPr>
        <p:spPr/>
        <p:txBody>
          <a:bodyPr/>
          <a:lstStyle/>
          <a:p>
            <a:endParaRPr lang="it-IT" smtClean="0"/>
          </a:p>
        </p:txBody>
      </p:sp>
      <p:pic>
        <p:nvPicPr>
          <p:cNvPr id="108546" name="Picture 3"/>
          <p:cNvPicPr>
            <a:picLocks noChangeAspect="1" noChangeArrowheads="1"/>
          </p:cNvPicPr>
          <p:nvPr/>
        </p:nvPicPr>
        <p:blipFill>
          <a:blip r:embed="rId2"/>
          <a:srcRect/>
          <a:stretch>
            <a:fillRect/>
          </a:stretch>
        </p:blipFill>
        <p:spPr bwMode="auto">
          <a:xfrm>
            <a:off x="336550" y="165100"/>
            <a:ext cx="8439150" cy="1322388"/>
          </a:xfrm>
          <a:prstGeom prst="rect">
            <a:avLst/>
          </a:prstGeom>
          <a:noFill/>
          <a:ln w="9525">
            <a:noFill/>
            <a:miter lim="800000"/>
            <a:headEnd/>
            <a:tailEnd/>
          </a:ln>
        </p:spPr>
      </p:pic>
      <p:pic>
        <p:nvPicPr>
          <p:cNvPr id="108547" name="Picture 2"/>
          <p:cNvPicPr>
            <a:picLocks noGrp="1" noChangeAspect="1" noChangeArrowheads="1"/>
          </p:cNvPicPr>
          <p:nvPr>
            <p:ph idx="1"/>
          </p:nvPr>
        </p:nvPicPr>
        <p:blipFill>
          <a:blip r:embed="rId3"/>
          <a:srcRect/>
          <a:stretch>
            <a:fillRect/>
          </a:stretch>
        </p:blipFill>
        <p:spPr>
          <a:xfrm>
            <a:off x="914400" y="1371600"/>
            <a:ext cx="7313613" cy="1112838"/>
          </a:xfrm>
        </p:spPr>
      </p:pic>
      <p:pic>
        <p:nvPicPr>
          <p:cNvPr id="108548" name="Picture 3"/>
          <p:cNvPicPr>
            <a:picLocks noChangeAspect="1" noChangeArrowheads="1"/>
          </p:cNvPicPr>
          <p:nvPr/>
        </p:nvPicPr>
        <p:blipFill>
          <a:blip r:embed="rId4"/>
          <a:srcRect/>
          <a:stretch>
            <a:fillRect/>
          </a:stretch>
        </p:blipFill>
        <p:spPr bwMode="auto">
          <a:xfrm>
            <a:off x="546100" y="2484438"/>
            <a:ext cx="8597900" cy="1474787"/>
          </a:xfrm>
          <a:prstGeom prst="rect">
            <a:avLst/>
          </a:prstGeom>
          <a:noFill/>
          <a:ln w="9525">
            <a:noFill/>
            <a:miter lim="800000"/>
            <a:headEnd/>
            <a:tailEnd/>
          </a:ln>
        </p:spPr>
      </p:pic>
      <p:pic>
        <p:nvPicPr>
          <p:cNvPr id="108549" name="Picture 4"/>
          <p:cNvPicPr>
            <a:picLocks noChangeAspect="1" noChangeArrowheads="1"/>
          </p:cNvPicPr>
          <p:nvPr/>
        </p:nvPicPr>
        <p:blipFill>
          <a:blip r:embed="rId5"/>
          <a:srcRect/>
          <a:stretch>
            <a:fillRect/>
          </a:stretch>
        </p:blipFill>
        <p:spPr bwMode="auto">
          <a:xfrm>
            <a:off x="0" y="3959225"/>
            <a:ext cx="9144000" cy="931863"/>
          </a:xfrm>
          <a:prstGeom prst="rect">
            <a:avLst/>
          </a:prstGeom>
          <a:noFill/>
          <a:ln w="9525">
            <a:noFill/>
            <a:miter lim="800000"/>
            <a:headEnd/>
            <a:tailEnd/>
          </a:ln>
        </p:spPr>
      </p:pic>
      <p:pic>
        <p:nvPicPr>
          <p:cNvPr id="108550" name="Picture 5"/>
          <p:cNvPicPr>
            <a:picLocks noChangeAspect="1" noChangeArrowheads="1"/>
          </p:cNvPicPr>
          <p:nvPr/>
        </p:nvPicPr>
        <p:blipFill>
          <a:blip r:embed="rId6"/>
          <a:srcRect/>
          <a:stretch>
            <a:fillRect/>
          </a:stretch>
        </p:blipFill>
        <p:spPr bwMode="auto">
          <a:xfrm>
            <a:off x="546100" y="4891088"/>
            <a:ext cx="7681913" cy="1778000"/>
          </a:xfrm>
          <a:prstGeom prst="rect">
            <a:avLst/>
          </a:prstGeom>
          <a:noFill/>
          <a:ln w="9525">
            <a:noFill/>
            <a:miter lim="800000"/>
            <a:headEnd/>
            <a:tailEnd/>
          </a:ln>
        </p:spPr>
      </p:pic>
      <p:sp>
        <p:nvSpPr>
          <p:cNvPr id="108551" name="Text Box 3"/>
          <p:cNvSpPr txBox="1">
            <a:spLocks noChangeArrowheads="1"/>
          </p:cNvSpPr>
          <p:nvPr/>
        </p:nvSpPr>
        <p:spPr bwMode="auto">
          <a:xfrm>
            <a:off x="5364163" y="652145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olo 1"/>
          <p:cNvSpPr>
            <a:spLocks noGrp="1"/>
          </p:cNvSpPr>
          <p:nvPr>
            <p:ph type="title"/>
          </p:nvPr>
        </p:nvSpPr>
        <p:spPr/>
        <p:txBody>
          <a:bodyPr/>
          <a:lstStyle/>
          <a:p>
            <a:endParaRPr lang="it-IT" smtClean="0"/>
          </a:p>
        </p:txBody>
      </p:sp>
      <p:pic>
        <p:nvPicPr>
          <p:cNvPr id="109570" name="Picture 3"/>
          <p:cNvPicPr>
            <a:picLocks noChangeAspect="1" noChangeArrowheads="1"/>
          </p:cNvPicPr>
          <p:nvPr/>
        </p:nvPicPr>
        <p:blipFill>
          <a:blip r:embed="rId2"/>
          <a:srcRect/>
          <a:stretch>
            <a:fillRect/>
          </a:stretch>
        </p:blipFill>
        <p:spPr bwMode="auto">
          <a:xfrm>
            <a:off x="336550" y="165100"/>
            <a:ext cx="8439150" cy="1322388"/>
          </a:xfrm>
          <a:prstGeom prst="rect">
            <a:avLst/>
          </a:prstGeom>
          <a:noFill/>
          <a:ln w="9525">
            <a:noFill/>
            <a:miter lim="800000"/>
            <a:headEnd/>
            <a:tailEnd/>
          </a:ln>
        </p:spPr>
      </p:pic>
      <p:pic>
        <p:nvPicPr>
          <p:cNvPr id="109571" name="Picture 2"/>
          <p:cNvPicPr>
            <a:picLocks noGrp="1" noChangeAspect="1" noChangeArrowheads="1"/>
          </p:cNvPicPr>
          <p:nvPr>
            <p:ph idx="1"/>
          </p:nvPr>
        </p:nvPicPr>
        <p:blipFill>
          <a:blip r:embed="rId3"/>
          <a:srcRect/>
          <a:stretch>
            <a:fillRect/>
          </a:stretch>
        </p:blipFill>
        <p:spPr>
          <a:xfrm>
            <a:off x="336550" y="1727200"/>
            <a:ext cx="8642350" cy="1817688"/>
          </a:xfrm>
        </p:spPr>
      </p:pic>
      <p:pic>
        <p:nvPicPr>
          <p:cNvPr id="109572" name="Picture 3"/>
          <p:cNvPicPr>
            <a:picLocks noChangeAspect="1" noChangeArrowheads="1"/>
          </p:cNvPicPr>
          <p:nvPr/>
        </p:nvPicPr>
        <p:blipFill>
          <a:blip r:embed="rId4"/>
          <a:srcRect/>
          <a:stretch>
            <a:fillRect/>
          </a:stretch>
        </p:blipFill>
        <p:spPr bwMode="auto">
          <a:xfrm>
            <a:off x="336550" y="3784600"/>
            <a:ext cx="8642350" cy="2895600"/>
          </a:xfrm>
          <a:prstGeom prst="rect">
            <a:avLst/>
          </a:prstGeom>
          <a:noFill/>
          <a:ln w="9525">
            <a:noFill/>
            <a:miter lim="800000"/>
            <a:headEnd/>
            <a:tailEnd/>
          </a:ln>
        </p:spPr>
      </p:pic>
      <p:sp>
        <p:nvSpPr>
          <p:cNvPr id="109573" name="Text Box 3"/>
          <p:cNvSpPr txBox="1">
            <a:spLocks noChangeArrowheads="1"/>
          </p:cNvSpPr>
          <p:nvPr/>
        </p:nvSpPr>
        <p:spPr bwMode="auto">
          <a:xfrm>
            <a:off x="5364163" y="652145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olo 1"/>
          <p:cNvSpPr>
            <a:spLocks noGrp="1"/>
          </p:cNvSpPr>
          <p:nvPr>
            <p:ph type="title"/>
          </p:nvPr>
        </p:nvSpPr>
        <p:spPr/>
        <p:txBody>
          <a:bodyPr/>
          <a:lstStyle/>
          <a:p>
            <a:endParaRPr lang="it-IT" smtClean="0"/>
          </a:p>
        </p:txBody>
      </p:sp>
      <p:pic>
        <p:nvPicPr>
          <p:cNvPr id="140290" name="Picture 3"/>
          <p:cNvPicPr>
            <a:picLocks noChangeAspect="1" noChangeArrowheads="1"/>
          </p:cNvPicPr>
          <p:nvPr/>
        </p:nvPicPr>
        <p:blipFill>
          <a:blip r:embed="rId2"/>
          <a:srcRect/>
          <a:stretch>
            <a:fillRect/>
          </a:stretch>
        </p:blipFill>
        <p:spPr bwMode="auto">
          <a:xfrm>
            <a:off x="336550" y="165100"/>
            <a:ext cx="8439150" cy="1322388"/>
          </a:xfrm>
          <a:prstGeom prst="rect">
            <a:avLst/>
          </a:prstGeom>
          <a:noFill/>
          <a:ln w="9525">
            <a:noFill/>
            <a:miter lim="800000"/>
            <a:headEnd/>
            <a:tailEnd/>
          </a:ln>
        </p:spPr>
      </p:pic>
      <p:pic>
        <p:nvPicPr>
          <p:cNvPr id="140291" name="Picture 2"/>
          <p:cNvPicPr>
            <a:picLocks noGrp="1" noChangeAspect="1" noChangeArrowheads="1"/>
          </p:cNvPicPr>
          <p:nvPr>
            <p:ph idx="1"/>
          </p:nvPr>
        </p:nvPicPr>
        <p:blipFill>
          <a:blip r:embed="rId3"/>
          <a:srcRect/>
          <a:stretch>
            <a:fillRect/>
          </a:stretch>
        </p:blipFill>
        <p:spPr>
          <a:xfrm>
            <a:off x="749300" y="1714500"/>
            <a:ext cx="7313613" cy="915988"/>
          </a:xfrm>
        </p:spPr>
      </p:pic>
      <p:pic>
        <p:nvPicPr>
          <p:cNvPr id="140292" name="Picture 3"/>
          <p:cNvPicPr>
            <a:picLocks noChangeAspect="1" noChangeArrowheads="1"/>
          </p:cNvPicPr>
          <p:nvPr/>
        </p:nvPicPr>
        <p:blipFill>
          <a:blip r:embed="rId4"/>
          <a:srcRect/>
          <a:stretch>
            <a:fillRect/>
          </a:stretch>
        </p:blipFill>
        <p:spPr bwMode="auto">
          <a:xfrm>
            <a:off x="0" y="4673600"/>
            <a:ext cx="9144000" cy="812800"/>
          </a:xfrm>
          <a:prstGeom prst="rect">
            <a:avLst/>
          </a:prstGeom>
          <a:noFill/>
          <a:ln w="9525">
            <a:noFill/>
            <a:miter lim="800000"/>
            <a:headEnd/>
            <a:tailEnd/>
          </a:ln>
        </p:spPr>
      </p:pic>
      <p:pic>
        <p:nvPicPr>
          <p:cNvPr id="140293" name="Picture 4"/>
          <p:cNvPicPr>
            <a:picLocks noChangeAspect="1" noChangeArrowheads="1"/>
          </p:cNvPicPr>
          <p:nvPr/>
        </p:nvPicPr>
        <p:blipFill>
          <a:blip r:embed="rId5"/>
          <a:srcRect/>
          <a:stretch>
            <a:fillRect/>
          </a:stretch>
        </p:blipFill>
        <p:spPr bwMode="auto">
          <a:xfrm>
            <a:off x="158750" y="3094038"/>
            <a:ext cx="8807450" cy="1209675"/>
          </a:xfrm>
          <a:prstGeom prst="rect">
            <a:avLst/>
          </a:prstGeom>
          <a:noFill/>
          <a:ln w="9525">
            <a:noFill/>
            <a:miter lim="800000"/>
            <a:headEnd/>
            <a:tailEnd/>
          </a:ln>
        </p:spPr>
      </p:pic>
      <p:sp>
        <p:nvSpPr>
          <p:cNvPr id="140294" name="Text Box 3"/>
          <p:cNvSpPr txBox="1">
            <a:spLocks noChangeArrowheads="1"/>
          </p:cNvSpPr>
          <p:nvPr/>
        </p:nvSpPr>
        <p:spPr bwMode="auto">
          <a:xfrm>
            <a:off x="5364163" y="652145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p:cNvSpPr>
          <p:nvPr>
            <p:ph type="title"/>
          </p:nvPr>
        </p:nvSpPr>
        <p:spPr>
          <a:xfrm>
            <a:off x="736600" y="68263"/>
            <a:ext cx="7313613" cy="868362"/>
          </a:xfrm>
          <a:solidFill>
            <a:srgbClr val="B8E9FA"/>
          </a:solidFill>
          <a:ln>
            <a:solidFill>
              <a:srgbClr val="0000FF"/>
            </a:solidFill>
          </a:ln>
        </p:spPr>
        <p:txBody>
          <a:bodyPr/>
          <a:lstStyle/>
          <a:p>
            <a:r>
              <a:rPr lang="it-IT" smtClean="0"/>
              <a:t>La prevenzione</a:t>
            </a:r>
          </a:p>
        </p:txBody>
      </p:sp>
      <p:pic>
        <p:nvPicPr>
          <p:cNvPr id="111618" name="Picture 4"/>
          <p:cNvPicPr>
            <a:picLocks noGrp="1" noChangeAspect="1" noChangeArrowheads="1"/>
          </p:cNvPicPr>
          <p:nvPr>
            <p:ph type="body" idx="1"/>
          </p:nvPr>
        </p:nvPicPr>
        <p:blipFill>
          <a:blip r:embed="rId2"/>
          <a:srcRect/>
          <a:stretch>
            <a:fillRect/>
          </a:stretch>
        </p:blipFill>
        <p:spPr>
          <a:xfrm>
            <a:off x="0" y="936625"/>
            <a:ext cx="4506913" cy="1676400"/>
          </a:xfrm>
        </p:spPr>
      </p:pic>
      <p:pic>
        <p:nvPicPr>
          <p:cNvPr id="111619" name="Picture 5"/>
          <p:cNvPicPr>
            <a:picLocks noChangeAspect="1" noChangeArrowheads="1"/>
          </p:cNvPicPr>
          <p:nvPr/>
        </p:nvPicPr>
        <p:blipFill>
          <a:blip r:embed="rId3"/>
          <a:srcRect/>
          <a:stretch>
            <a:fillRect/>
          </a:stretch>
        </p:blipFill>
        <p:spPr bwMode="auto">
          <a:xfrm>
            <a:off x="50800" y="2613025"/>
            <a:ext cx="4456113" cy="1219200"/>
          </a:xfrm>
          <a:prstGeom prst="rect">
            <a:avLst/>
          </a:prstGeom>
          <a:noFill/>
          <a:ln w="9525">
            <a:noFill/>
            <a:miter lim="800000"/>
            <a:headEnd/>
            <a:tailEnd/>
          </a:ln>
        </p:spPr>
      </p:pic>
      <p:pic>
        <p:nvPicPr>
          <p:cNvPr id="111620" name="Picture 6"/>
          <p:cNvPicPr>
            <a:picLocks noChangeAspect="1" noChangeArrowheads="1"/>
          </p:cNvPicPr>
          <p:nvPr/>
        </p:nvPicPr>
        <p:blipFill>
          <a:blip r:embed="rId4"/>
          <a:srcRect/>
          <a:stretch>
            <a:fillRect/>
          </a:stretch>
        </p:blipFill>
        <p:spPr bwMode="auto">
          <a:xfrm>
            <a:off x="50800" y="3832225"/>
            <a:ext cx="4456113" cy="685800"/>
          </a:xfrm>
          <a:prstGeom prst="rect">
            <a:avLst/>
          </a:prstGeom>
          <a:noFill/>
          <a:ln w="9525">
            <a:noFill/>
            <a:miter lim="800000"/>
            <a:headEnd/>
            <a:tailEnd/>
          </a:ln>
        </p:spPr>
      </p:pic>
      <p:sp>
        <p:nvSpPr>
          <p:cNvPr id="111621" name="Text Box 7"/>
          <p:cNvSpPr txBox="1">
            <a:spLocks noChangeArrowheads="1"/>
          </p:cNvSpPr>
          <p:nvPr/>
        </p:nvSpPr>
        <p:spPr bwMode="auto">
          <a:xfrm>
            <a:off x="5016500" y="1930400"/>
            <a:ext cx="3606800" cy="366713"/>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spcBef>
                <a:spcPct val="50000"/>
              </a:spcBef>
            </a:pPr>
            <a:endParaRPr lang="it-IT"/>
          </a:p>
        </p:txBody>
      </p:sp>
      <p:sp>
        <p:nvSpPr>
          <p:cNvPr id="111622" name="Text Box 8"/>
          <p:cNvSpPr txBox="1">
            <a:spLocks noChangeArrowheads="1"/>
          </p:cNvSpPr>
          <p:nvPr/>
        </p:nvSpPr>
        <p:spPr bwMode="auto">
          <a:xfrm>
            <a:off x="5016500" y="1395413"/>
            <a:ext cx="3784600" cy="3122612"/>
          </a:xfrm>
          <a:prstGeom prst="rect">
            <a:avLst/>
          </a:prstGeom>
          <a:solidFill>
            <a:schemeClr val="bg1"/>
          </a:solidFill>
          <a:ln w="9525">
            <a:solidFill>
              <a:srgbClr val="0000FF"/>
            </a:solidFill>
            <a:miter lim="800000"/>
            <a:headEnd/>
            <a:tailEnd/>
          </a:ln>
          <a:effectLst>
            <a:prstShdw prst="shdw13" dist="53882" dir="13500000">
              <a:schemeClr val="bg2">
                <a:alpha val="50000"/>
              </a:schemeClr>
            </a:prstShdw>
          </a:effectLst>
        </p:spPr>
        <p:txBody>
          <a:bodyPr>
            <a:spAutoFit/>
          </a:bodyPr>
          <a:lstStyle/>
          <a:p>
            <a:pPr>
              <a:spcBef>
                <a:spcPct val="50000"/>
              </a:spcBef>
            </a:pPr>
            <a:r>
              <a:rPr lang="it-IT"/>
              <a:t>Dalla Legge 833 del 1978 si pone l’accento sull’importanza della prevenzione. Ma dalla vera prevenzione (“si mettono in atto strategie perché le persone non si ammalino”) si è arrivati solo a garantire la cura se la persona si ammala, anche se non si ha la certezza di essere curati nello stesso modo in tutte le regioni d’Italia.</a:t>
            </a:r>
          </a:p>
        </p:txBody>
      </p:sp>
      <p:sp>
        <p:nvSpPr>
          <p:cNvPr id="111623" name="Text Box 9"/>
          <p:cNvSpPr txBox="1">
            <a:spLocks noChangeArrowheads="1"/>
          </p:cNvSpPr>
          <p:nvPr/>
        </p:nvSpPr>
        <p:spPr bwMode="auto">
          <a:xfrm>
            <a:off x="749300" y="4843463"/>
            <a:ext cx="8051800" cy="2024062"/>
          </a:xfrm>
          <a:prstGeom prst="rect">
            <a:avLst/>
          </a:prstGeom>
          <a:solidFill>
            <a:schemeClr val="bg1"/>
          </a:solidFill>
          <a:ln w="9525">
            <a:solidFill>
              <a:srgbClr val="0000FF"/>
            </a:solidFill>
            <a:miter lim="800000"/>
            <a:headEnd/>
            <a:tailEnd/>
          </a:ln>
          <a:effectLst>
            <a:prstShdw prst="shdw13" dist="53882" dir="13500000">
              <a:schemeClr val="bg2">
                <a:alpha val="50000"/>
              </a:schemeClr>
            </a:prstShdw>
          </a:effectLst>
        </p:spPr>
        <p:txBody>
          <a:bodyPr>
            <a:spAutoFit/>
          </a:bodyPr>
          <a:lstStyle/>
          <a:p>
            <a:pPr>
              <a:spcBef>
                <a:spcPct val="50000"/>
              </a:spcBef>
            </a:pPr>
            <a:r>
              <a:rPr lang="it-IT"/>
              <a:t>Oggi in Italia si fa lo screening (controllo della popolazione sana, ma a maggior rischio di sviluppare un determinato rischio di tumore) applicata in alcune regioni: il pap test per il tumore del collo dell’utero, hpv test e la vaccinazione er il collo dell’utero, la ricerca del sangue occulto e la colonscopia per il tumore del colon, il psa e la visita urologica per il tumore della prostata, la mammografia per il tumore al seno (la mortalità si riduce del 20-30 % sottoponendo le donne a ecografia e mammografia annuale).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50825" y="333375"/>
            <a:ext cx="6192838" cy="2754313"/>
          </a:xfrm>
          <a:prstGeom prst="rect">
            <a:avLst/>
          </a:prstGeom>
          <a:solidFill>
            <a:srgbClr val="B8E9FA"/>
          </a:solidFill>
          <a:ln w="9525">
            <a:solidFill>
              <a:srgbClr val="0000FF"/>
            </a:solidFill>
            <a:miter lim="800000"/>
            <a:headEnd/>
            <a:tailEnd/>
          </a:ln>
        </p:spPr>
        <p:txBody>
          <a:bodyPr>
            <a:spAutoFit/>
          </a:bodyPr>
          <a:lstStyle/>
          <a:p>
            <a:pPr marL="342900" indent="-342900" algn="ctr" eaLnBrk="0" hangingPunct="0">
              <a:spcBef>
                <a:spcPct val="50000"/>
              </a:spcBef>
            </a:pPr>
            <a:r>
              <a:rPr lang="it-IT" sz="2400" b="1">
                <a:latin typeface="Verdana" pitchFamily="34" charset="0"/>
              </a:rPr>
              <a:t>IL PERCORSO CHE CARATTERIZZA LE ORGANIZZAZIONI</a:t>
            </a:r>
          </a:p>
          <a:p>
            <a:pPr marL="342900" indent="-342900" algn="ctr" eaLnBrk="0" hangingPunct="0">
              <a:spcBef>
                <a:spcPct val="50000"/>
              </a:spcBef>
            </a:pPr>
            <a:endParaRPr lang="it-IT" sz="2400" b="1">
              <a:latin typeface="Verdana" pitchFamily="34" charset="0"/>
            </a:endParaRPr>
          </a:p>
          <a:p>
            <a:pPr marL="342900" indent="-342900" algn="ctr" eaLnBrk="0" hangingPunct="0">
              <a:spcBef>
                <a:spcPct val="50000"/>
              </a:spcBef>
              <a:buFontTx/>
              <a:buAutoNum type="arabicParenR"/>
            </a:pPr>
            <a:r>
              <a:rPr lang="it-IT" b="1">
                <a:latin typeface="Verdana" pitchFamily="34" charset="0"/>
              </a:rPr>
              <a:t>una organizzazione si conosce, sa dove va e lo dichiara</a:t>
            </a:r>
            <a:br>
              <a:rPr lang="it-IT" b="1">
                <a:latin typeface="Verdana" pitchFamily="34" charset="0"/>
              </a:rPr>
            </a:br>
            <a:r>
              <a:rPr lang="it-IT" b="1">
                <a:latin typeface="Verdana" pitchFamily="34" charset="0"/>
              </a:rPr>
              <a:t> </a:t>
            </a:r>
            <a:r>
              <a:rPr lang="it-IT" b="1"/>
              <a:t>(perché, per chi, dove)</a:t>
            </a:r>
          </a:p>
          <a:p>
            <a:pPr marL="342900" indent="-342900" algn="ctr" eaLnBrk="0" hangingPunct="0">
              <a:spcBef>
                <a:spcPct val="50000"/>
              </a:spcBef>
            </a:pPr>
            <a:endParaRPr lang="it-IT" b="1">
              <a:latin typeface="Verdana" pitchFamily="34" charset="0"/>
            </a:endParaRPr>
          </a:p>
        </p:txBody>
      </p:sp>
      <p:sp>
        <p:nvSpPr>
          <p:cNvPr id="14339" name="Text Box 3"/>
          <p:cNvSpPr txBox="1">
            <a:spLocks noChangeArrowheads="1"/>
          </p:cNvSpPr>
          <p:nvPr/>
        </p:nvSpPr>
        <p:spPr bwMode="auto">
          <a:xfrm>
            <a:off x="0" y="6276975"/>
            <a:ext cx="6913563" cy="581025"/>
          </a:xfrm>
          <a:prstGeom prst="rect">
            <a:avLst/>
          </a:prstGeom>
          <a:noFill/>
          <a:ln w="9525">
            <a:noFill/>
            <a:miter lim="800000"/>
            <a:headEnd/>
            <a:tailEnd/>
          </a:ln>
        </p:spPr>
        <p:txBody>
          <a:bodyPr>
            <a:spAutoFit/>
          </a:bodyPr>
          <a:lstStyle/>
          <a:p>
            <a:pPr>
              <a:spcBef>
                <a:spcPct val="50000"/>
              </a:spcBef>
            </a:pPr>
            <a:r>
              <a:rPr lang="it-IT" sz="1600"/>
              <a:t>Prog. Min. "Collaborazione interreg. per la formazione di valutatori per l'accreditamento.." Rinaldi, nov. 2001</a:t>
            </a:r>
          </a:p>
        </p:txBody>
      </p:sp>
      <p:pic>
        <p:nvPicPr>
          <p:cNvPr id="14341" name="Picture 5" descr="poser_mission"/>
          <p:cNvPicPr>
            <a:picLocks noChangeAspect="1" noChangeArrowheads="1"/>
          </p:cNvPicPr>
          <p:nvPr/>
        </p:nvPicPr>
        <p:blipFill>
          <a:blip r:embed="rId3"/>
          <a:srcRect/>
          <a:stretch>
            <a:fillRect/>
          </a:stretch>
        </p:blipFill>
        <p:spPr bwMode="auto">
          <a:xfrm>
            <a:off x="6467475" y="260350"/>
            <a:ext cx="2676525" cy="2762250"/>
          </a:xfrm>
          <a:prstGeom prst="rect">
            <a:avLst/>
          </a:prstGeom>
          <a:noFill/>
          <a:ln w="9525">
            <a:noFill/>
            <a:miter lim="800000"/>
            <a:headEnd/>
            <a:tailEnd/>
          </a:ln>
        </p:spPr>
      </p:pic>
      <p:sp>
        <p:nvSpPr>
          <p:cNvPr id="14342" name="Text Box 6"/>
          <p:cNvSpPr txBox="1">
            <a:spLocks noChangeArrowheads="1"/>
          </p:cNvSpPr>
          <p:nvPr/>
        </p:nvSpPr>
        <p:spPr bwMode="auto">
          <a:xfrm>
            <a:off x="0" y="3284538"/>
            <a:ext cx="8893175" cy="3535362"/>
          </a:xfrm>
          <a:prstGeom prst="rect">
            <a:avLst/>
          </a:prstGeom>
          <a:solidFill>
            <a:schemeClr val="bg1"/>
          </a:solidFill>
          <a:ln w="9525">
            <a:solidFill>
              <a:srgbClr val="0000FF"/>
            </a:solidFill>
            <a:miter lim="800000"/>
            <a:headEnd/>
            <a:tailEnd/>
          </a:ln>
        </p:spPr>
        <p:txBody>
          <a:bodyPr>
            <a:spAutoFit/>
          </a:bodyPr>
          <a:lstStyle/>
          <a:p>
            <a:r>
              <a:rPr lang="it-IT" b="1"/>
              <a:t>2) </a:t>
            </a:r>
            <a:r>
              <a:rPr lang="it-IT" b="1">
                <a:solidFill>
                  <a:srgbClr val="261FFF"/>
                </a:solidFill>
              </a:rPr>
              <a:t>si legittima con servizi di qualità evidente</a:t>
            </a:r>
            <a:r>
              <a:rPr lang="it-IT" b="1"/>
              <a:t> (esplicita e dichiarata) </a:t>
            </a:r>
            <a:br>
              <a:rPr lang="it-IT" b="1"/>
            </a:br>
            <a:r>
              <a:rPr lang="it-IT" b="1"/>
              <a:t> - I SERVIZI EROGATI DEFINITI MEDIANTE FATTORI O CARATTERISTICHE, INDICATORI E STANDARD</a:t>
            </a:r>
          </a:p>
          <a:p>
            <a:endParaRPr lang="it-IT" b="1"/>
          </a:p>
          <a:p>
            <a:r>
              <a:rPr lang="it-IT" b="1"/>
              <a:t>3) </a:t>
            </a:r>
            <a:r>
              <a:rPr lang="it-IT" b="1">
                <a:solidFill>
                  <a:srgbClr val="261FFF"/>
                </a:solidFill>
              </a:rPr>
              <a:t>realizzati con processi di lavoro adeguati</a:t>
            </a:r>
            <a:r>
              <a:rPr lang="it-IT" b="1"/>
              <a:t> (La qualità si genera nei processi che sottostanno al Servizio/Prodotto. Devono essere individuati l’inizio e la fine del processo, le relazioni organizzative, le risorse, i vincoli in riferimento allo specifico risultato che intendiamo ottenere; in relazione, cioè, alle caratteristiche che sono state definite per il prodotto/servizio e agli standard da raggiungere. )</a:t>
            </a:r>
          </a:p>
          <a:p>
            <a:endParaRPr lang="it-IT" b="1"/>
          </a:p>
          <a:p>
            <a:pPr>
              <a:spcBef>
                <a:spcPct val="50000"/>
              </a:spcBef>
            </a:pPr>
            <a:endParaRPr lang="it-IT"/>
          </a:p>
        </p:txBody>
      </p:sp>
      <p:sp>
        <p:nvSpPr>
          <p:cNvPr id="112645" name="Text Box 3"/>
          <p:cNvSpPr txBox="1">
            <a:spLocks noChangeArrowheads="1"/>
          </p:cNvSpPr>
          <p:nvPr/>
        </p:nvSpPr>
        <p:spPr bwMode="auto">
          <a:xfrm>
            <a:off x="5364163" y="648335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ox(in)">
                                      <p:cBhvr>
                                        <p:cTn id="7" dur="500"/>
                                        <p:tgtEl>
                                          <p:spTgt spid="14339"/>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4338"/>
                                        </p:tgtEl>
                                        <p:attrNameLst>
                                          <p:attrName>style.visibility</p:attrName>
                                        </p:attrNameLst>
                                      </p:cBhvr>
                                      <p:to>
                                        <p:strVal val="visible"/>
                                      </p:to>
                                    </p:set>
                                    <p:anim calcmode="lin" valueType="num">
                                      <p:cBhvr>
                                        <p:cTn id="11" dur="1000" fill="hold"/>
                                        <p:tgtEl>
                                          <p:spTgt spid="14338"/>
                                        </p:tgtEl>
                                        <p:attrNameLst>
                                          <p:attrName>ppt_w</p:attrName>
                                        </p:attrNameLst>
                                      </p:cBhvr>
                                      <p:tavLst>
                                        <p:tav tm="0">
                                          <p:val>
                                            <p:strVal val="#ppt_w*0.70"/>
                                          </p:val>
                                        </p:tav>
                                        <p:tav tm="100000">
                                          <p:val>
                                            <p:strVal val="#ppt_w"/>
                                          </p:val>
                                        </p:tav>
                                      </p:tavLst>
                                    </p:anim>
                                    <p:anim calcmode="lin" valueType="num">
                                      <p:cBhvr>
                                        <p:cTn id="12" dur="1000" fill="hold"/>
                                        <p:tgtEl>
                                          <p:spTgt spid="14338"/>
                                        </p:tgtEl>
                                        <p:attrNameLst>
                                          <p:attrName>ppt_h</p:attrName>
                                        </p:attrNameLst>
                                      </p:cBhvr>
                                      <p:tavLst>
                                        <p:tav tm="0">
                                          <p:val>
                                            <p:strVal val="#ppt_h"/>
                                          </p:val>
                                        </p:tav>
                                        <p:tav tm="100000">
                                          <p:val>
                                            <p:strVal val="#ppt_h"/>
                                          </p:val>
                                        </p:tav>
                                      </p:tavLst>
                                    </p:anim>
                                    <p:animEffect transition="in" filter="fade">
                                      <p:cBhvr>
                                        <p:cTn id="13" dur="1000"/>
                                        <p:tgtEl>
                                          <p:spTgt spid="14338"/>
                                        </p:tgtEl>
                                      </p:cBhvr>
                                    </p:animEffect>
                                  </p:childTnLst>
                                </p:cTn>
                              </p:par>
                            </p:childTnLst>
                          </p:cTn>
                        </p:par>
                        <p:par>
                          <p:cTn id="14" fill="hold">
                            <p:stCondLst>
                              <p:cond delay="1500"/>
                            </p:stCondLst>
                            <p:childTnLst>
                              <p:par>
                                <p:cTn id="15" presetID="5" presetClass="entr" presetSubtype="10" fill="hold" nodeType="afterEffect">
                                  <p:stCondLst>
                                    <p:cond delay="0"/>
                                  </p:stCondLst>
                                  <p:childTnLst>
                                    <p:set>
                                      <p:cBhvr>
                                        <p:cTn id="16" dur="1" fill="hold">
                                          <p:stCondLst>
                                            <p:cond delay="0"/>
                                          </p:stCondLst>
                                        </p:cTn>
                                        <p:tgtEl>
                                          <p:spTgt spid="14341"/>
                                        </p:tgtEl>
                                        <p:attrNameLst>
                                          <p:attrName>style.visibility</p:attrName>
                                        </p:attrNameLst>
                                      </p:cBhvr>
                                      <p:to>
                                        <p:strVal val="visible"/>
                                      </p:to>
                                    </p:set>
                                    <p:animEffect transition="in" filter="checkerboard(across)">
                                      <p:cBhvr>
                                        <p:cTn id="17" dur="500"/>
                                        <p:tgtEl>
                                          <p:spTgt spid="14341"/>
                                        </p:tgtEl>
                                      </p:cBhvr>
                                    </p:animEffect>
                                  </p:childTnLst>
                                </p:cTn>
                              </p:par>
                            </p:childTnLst>
                          </p:cTn>
                        </p:par>
                        <p:par>
                          <p:cTn id="18" fill="hold">
                            <p:stCondLst>
                              <p:cond delay="2000"/>
                            </p:stCondLst>
                            <p:childTnLst>
                              <p:par>
                                <p:cTn id="19" presetID="55" presetClass="entr" presetSubtype="0" fill="hold" grpId="0" nodeType="afterEffect">
                                  <p:stCondLst>
                                    <p:cond delay="0"/>
                                  </p:stCondLst>
                                  <p:childTnLst>
                                    <p:set>
                                      <p:cBhvr>
                                        <p:cTn id="20" dur="1" fill="hold">
                                          <p:stCondLst>
                                            <p:cond delay="0"/>
                                          </p:stCondLst>
                                        </p:cTn>
                                        <p:tgtEl>
                                          <p:spTgt spid="14342"/>
                                        </p:tgtEl>
                                        <p:attrNameLst>
                                          <p:attrName>style.visibility</p:attrName>
                                        </p:attrNameLst>
                                      </p:cBhvr>
                                      <p:to>
                                        <p:strVal val="visible"/>
                                      </p:to>
                                    </p:set>
                                    <p:anim calcmode="lin" valueType="num">
                                      <p:cBhvr>
                                        <p:cTn id="21" dur="1000" fill="hold"/>
                                        <p:tgtEl>
                                          <p:spTgt spid="14342"/>
                                        </p:tgtEl>
                                        <p:attrNameLst>
                                          <p:attrName>ppt_w</p:attrName>
                                        </p:attrNameLst>
                                      </p:cBhvr>
                                      <p:tavLst>
                                        <p:tav tm="0">
                                          <p:val>
                                            <p:strVal val="#ppt_w*0.70"/>
                                          </p:val>
                                        </p:tav>
                                        <p:tav tm="100000">
                                          <p:val>
                                            <p:strVal val="#ppt_w"/>
                                          </p:val>
                                        </p:tav>
                                      </p:tavLst>
                                    </p:anim>
                                    <p:anim calcmode="lin" valueType="num">
                                      <p:cBhvr>
                                        <p:cTn id="22" dur="1000" fill="hold"/>
                                        <p:tgtEl>
                                          <p:spTgt spid="14342"/>
                                        </p:tgtEl>
                                        <p:attrNameLst>
                                          <p:attrName>ppt_h</p:attrName>
                                        </p:attrNameLst>
                                      </p:cBhvr>
                                      <p:tavLst>
                                        <p:tav tm="0">
                                          <p:val>
                                            <p:strVal val="#ppt_h"/>
                                          </p:val>
                                        </p:tav>
                                        <p:tav tm="100000">
                                          <p:val>
                                            <p:strVal val="#ppt_h"/>
                                          </p:val>
                                        </p:tav>
                                      </p:tavLst>
                                    </p:anim>
                                    <p:animEffect transition="in" filter="fade">
                                      <p:cBhvr>
                                        <p:cTn id="23" dur="1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39" grpId="0"/>
      <p:bldP spid="1434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AutoShape 2"/>
          <p:cNvSpPr>
            <a:spLocks noChangeArrowheads="1"/>
          </p:cNvSpPr>
          <p:nvPr/>
        </p:nvSpPr>
        <p:spPr bwMode="auto">
          <a:xfrm>
            <a:off x="1403350" y="908050"/>
            <a:ext cx="6248400" cy="5029200"/>
          </a:xfrm>
          <a:prstGeom prst="triangle">
            <a:avLst>
              <a:gd name="adj" fmla="val 50000"/>
            </a:avLst>
          </a:prstGeom>
          <a:solidFill>
            <a:srgbClr val="FFFF00"/>
          </a:solidFill>
          <a:ln w="50800">
            <a:solidFill>
              <a:schemeClr val="tx1"/>
            </a:solidFill>
            <a:miter lim="800000"/>
            <a:headEnd/>
            <a:tailEnd/>
          </a:ln>
        </p:spPr>
        <p:txBody>
          <a:bodyPr wrap="none" anchor="ctr"/>
          <a:lstStyle/>
          <a:p>
            <a:pPr algn="ctr" eaLnBrk="0" hangingPunct="0"/>
            <a:endParaRPr lang="it-IT" sz="2400" b="1"/>
          </a:p>
        </p:txBody>
      </p:sp>
      <p:sp>
        <p:nvSpPr>
          <p:cNvPr id="114690" name="Text Box 3"/>
          <p:cNvSpPr txBox="1">
            <a:spLocks noChangeArrowheads="1"/>
          </p:cNvSpPr>
          <p:nvPr/>
        </p:nvSpPr>
        <p:spPr bwMode="auto">
          <a:xfrm>
            <a:off x="2555875" y="1484313"/>
            <a:ext cx="3973513" cy="4108450"/>
          </a:xfrm>
          <a:prstGeom prst="rect">
            <a:avLst/>
          </a:prstGeom>
          <a:noFill/>
          <a:ln w="9525">
            <a:noFill/>
            <a:miter lim="800000"/>
            <a:headEnd/>
            <a:tailEnd/>
          </a:ln>
        </p:spPr>
        <p:txBody>
          <a:bodyPr wrap="none">
            <a:spAutoFit/>
          </a:bodyPr>
          <a:lstStyle/>
          <a:p>
            <a:pPr algn="ctr" eaLnBrk="0" hangingPunct="0"/>
            <a:r>
              <a:rPr lang="it-IT" sz="2400" b="1">
                <a:solidFill>
                  <a:srgbClr val="FF0000"/>
                </a:solidFill>
              </a:rPr>
              <a:t>cultura</a:t>
            </a:r>
          </a:p>
          <a:p>
            <a:pPr algn="ctr" eaLnBrk="0" hangingPunct="0"/>
            <a:r>
              <a:rPr lang="it-IT" sz="2400" b="1">
                <a:solidFill>
                  <a:srgbClr val="FF0000"/>
                </a:solidFill>
              </a:rPr>
              <a:t>valori</a:t>
            </a:r>
          </a:p>
          <a:p>
            <a:pPr algn="ctr" eaLnBrk="0" hangingPunct="0"/>
            <a:endParaRPr lang="it-IT" sz="2400" b="1">
              <a:solidFill>
                <a:srgbClr val="FF0000"/>
              </a:solidFill>
            </a:endParaRPr>
          </a:p>
          <a:p>
            <a:pPr algn="ctr" eaLnBrk="0" hangingPunct="0"/>
            <a:r>
              <a:rPr lang="it-IT" sz="2400" b="1">
                <a:solidFill>
                  <a:srgbClr val="FF0000"/>
                </a:solidFill>
              </a:rPr>
              <a:t>missione</a:t>
            </a:r>
          </a:p>
          <a:p>
            <a:pPr algn="ctr" eaLnBrk="0" hangingPunct="0"/>
            <a:r>
              <a:rPr lang="it-IT" sz="2400" b="1">
                <a:solidFill>
                  <a:srgbClr val="FF0000"/>
                </a:solidFill>
              </a:rPr>
              <a:t>visione </a:t>
            </a:r>
          </a:p>
          <a:p>
            <a:pPr algn="ctr" eaLnBrk="0" hangingPunct="0"/>
            <a:r>
              <a:rPr lang="it-IT" sz="2400" b="1">
                <a:solidFill>
                  <a:srgbClr val="FF0000"/>
                </a:solidFill>
              </a:rPr>
              <a:t>fattori di succ.</a:t>
            </a:r>
          </a:p>
          <a:p>
            <a:pPr algn="ctr" eaLnBrk="0" hangingPunct="0"/>
            <a:endParaRPr lang="it-IT" sz="2400" b="1">
              <a:solidFill>
                <a:srgbClr val="FF0000"/>
              </a:solidFill>
            </a:endParaRPr>
          </a:p>
          <a:p>
            <a:pPr algn="ctr" eaLnBrk="0" hangingPunct="0"/>
            <a:r>
              <a:rPr lang="it-IT" sz="2400" b="1">
                <a:solidFill>
                  <a:srgbClr val="FF0000"/>
                </a:solidFill>
              </a:rPr>
              <a:t>OBTV strategici</a:t>
            </a:r>
          </a:p>
          <a:p>
            <a:pPr algn="ctr" eaLnBrk="0" hangingPunct="0"/>
            <a:r>
              <a:rPr lang="it-IT" sz="2400" b="1">
                <a:solidFill>
                  <a:srgbClr val="FF0000"/>
                </a:solidFill>
              </a:rPr>
              <a:t>OBTV di unità operativa</a:t>
            </a:r>
          </a:p>
          <a:p>
            <a:pPr algn="ctr" eaLnBrk="0" hangingPunct="0"/>
            <a:endParaRPr lang="it-IT" sz="2400" b="1">
              <a:solidFill>
                <a:srgbClr val="FF0000"/>
              </a:solidFill>
            </a:endParaRPr>
          </a:p>
          <a:p>
            <a:pPr algn="ctr" eaLnBrk="0" hangingPunct="0"/>
            <a:r>
              <a:rPr lang="it-IT" sz="2400" b="1">
                <a:solidFill>
                  <a:srgbClr val="FF0000"/>
                </a:solidFill>
              </a:rPr>
              <a:t>comportamenti individuali</a:t>
            </a:r>
            <a:endParaRPr lang="it-IT" sz="2400" b="1"/>
          </a:p>
        </p:txBody>
      </p:sp>
      <p:sp>
        <p:nvSpPr>
          <p:cNvPr id="114691" name="Rectangle 4"/>
          <p:cNvSpPr>
            <a:spLocks noChangeArrowheads="1"/>
          </p:cNvSpPr>
          <p:nvPr/>
        </p:nvSpPr>
        <p:spPr bwMode="auto">
          <a:xfrm>
            <a:off x="3314700" y="2286000"/>
            <a:ext cx="2514600" cy="1143000"/>
          </a:xfrm>
          <a:prstGeom prst="rect">
            <a:avLst/>
          </a:prstGeom>
          <a:noFill/>
          <a:ln w="38100">
            <a:solidFill>
              <a:schemeClr val="tx1"/>
            </a:solidFill>
            <a:prstDash val="sysDot"/>
            <a:miter lim="800000"/>
            <a:headEnd/>
            <a:tailEnd/>
          </a:ln>
        </p:spPr>
        <p:txBody>
          <a:bodyPr wrap="none" anchor="ctr"/>
          <a:lstStyle/>
          <a:p>
            <a:endParaRPr lang="it-IT"/>
          </a:p>
        </p:txBody>
      </p:sp>
      <p:sp>
        <p:nvSpPr>
          <p:cNvPr id="23557" name="Text Box 5"/>
          <p:cNvSpPr txBox="1">
            <a:spLocks noChangeArrowheads="1"/>
          </p:cNvSpPr>
          <p:nvPr/>
        </p:nvSpPr>
        <p:spPr bwMode="auto">
          <a:xfrm>
            <a:off x="250825" y="5699125"/>
            <a:ext cx="8372475" cy="822325"/>
          </a:xfrm>
          <a:prstGeom prst="rect">
            <a:avLst/>
          </a:prstGeom>
          <a:solidFill>
            <a:schemeClr val="bg1"/>
          </a:solidFill>
          <a:ln w="9525">
            <a:noFill/>
            <a:miter lim="800000"/>
            <a:headEnd/>
            <a:tailEnd/>
          </a:ln>
        </p:spPr>
        <p:txBody>
          <a:bodyPr wrap="none">
            <a:spAutoFit/>
          </a:bodyPr>
          <a:lstStyle/>
          <a:p>
            <a:pPr algn="ctr" eaLnBrk="0" hangingPunct="0"/>
            <a:r>
              <a:rPr lang="it-IT" sz="2400" b="1"/>
              <a:t>Ogni professionista vi si riconosce, tara il proprio lavoro</a:t>
            </a:r>
          </a:p>
          <a:p>
            <a:pPr algn="ctr" eaLnBrk="0" hangingPunct="0"/>
            <a:r>
              <a:rPr lang="it-IT" sz="2400" b="1"/>
              <a:t>ricerca strumenti di verifica coerenti</a:t>
            </a:r>
          </a:p>
        </p:txBody>
      </p:sp>
      <p:grpSp>
        <p:nvGrpSpPr>
          <p:cNvPr id="114693" name="Group 6"/>
          <p:cNvGrpSpPr>
            <a:grpSpLocks/>
          </p:cNvGrpSpPr>
          <p:nvPr/>
        </p:nvGrpSpPr>
        <p:grpSpPr bwMode="auto">
          <a:xfrm>
            <a:off x="1403350" y="1773238"/>
            <a:ext cx="2663825" cy="3600450"/>
            <a:chOff x="703" y="572"/>
            <a:chExt cx="1678" cy="2586"/>
          </a:xfrm>
        </p:grpSpPr>
        <p:sp>
          <p:nvSpPr>
            <p:cNvPr id="114698" name="Line 7"/>
            <p:cNvSpPr>
              <a:spLocks noChangeShapeType="1"/>
            </p:cNvSpPr>
            <p:nvPr/>
          </p:nvSpPr>
          <p:spPr bwMode="auto">
            <a:xfrm>
              <a:off x="703" y="572"/>
              <a:ext cx="0" cy="2586"/>
            </a:xfrm>
            <a:prstGeom prst="line">
              <a:avLst/>
            </a:prstGeom>
            <a:noFill/>
            <a:ln w="57150">
              <a:solidFill>
                <a:schemeClr val="tx1"/>
              </a:solidFill>
              <a:round/>
              <a:headEnd/>
              <a:tailEnd/>
            </a:ln>
          </p:spPr>
          <p:txBody>
            <a:bodyPr rot="10800000" wrap="none" lIns="90000" tIns="46800" rIns="90000" bIns="46800"/>
            <a:lstStyle/>
            <a:p>
              <a:endParaRPr lang="it-IT"/>
            </a:p>
          </p:txBody>
        </p:sp>
        <p:sp>
          <p:nvSpPr>
            <p:cNvPr id="114699" name="Line 8"/>
            <p:cNvSpPr>
              <a:spLocks noChangeShapeType="1"/>
            </p:cNvSpPr>
            <p:nvPr/>
          </p:nvSpPr>
          <p:spPr bwMode="auto">
            <a:xfrm>
              <a:off x="703" y="572"/>
              <a:ext cx="1678" cy="0"/>
            </a:xfrm>
            <a:prstGeom prst="line">
              <a:avLst/>
            </a:prstGeom>
            <a:noFill/>
            <a:ln w="57150">
              <a:solidFill>
                <a:schemeClr val="tx1"/>
              </a:solidFill>
              <a:round/>
              <a:headEnd/>
              <a:tailEnd type="triangle" w="med" len="med"/>
            </a:ln>
          </p:spPr>
          <p:txBody>
            <a:bodyPr rot="10800000" wrap="none" lIns="90000" tIns="46800" rIns="90000" bIns="46800"/>
            <a:lstStyle/>
            <a:p>
              <a:endParaRPr lang="it-IT"/>
            </a:p>
          </p:txBody>
        </p:sp>
      </p:grpSp>
      <p:sp>
        <p:nvSpPr>
          <p:cNvPr id="114694" name="Line 9"/>
          <p:cNvSpPr>
            <a:spLocks noChangeShapeType="1"/>
          </p:cNvSpPr>
          <p:nvPr/>
        </p:nvSpPr>
        <p:spPr bwMode="auto">
          <a:xfrm>
            <a:off x="1403350" y="5373688"/>
            <a:ext cx="1008063" cy="0"/>
          </a:xfrm>
          <a:prstGeom prst="line">
            <a:avLst/>
          </a:prstGeom>
          <a:noFill/>
          <a:ln w="57150">
            <a:solidFill>
              <a:schemeClr val="tx1"/>
            </a:solidFill>
            <a:round/>
            <a:headEnd/>
            <a:tailEnd type="triangle" w="med" len="med"/>
          </a:ln>
        </p:spPr>
        <p:txBody>
          <a:bodyPr rot="10800000" wrap="none" lIns="90000" tIns="46800" rIns="90000" bIns="46800"/>
          <a:lstStyle/>
          <a:p>
            <a:endParaRPr lang="it-IT"/>
          </a:p>
        </p:txBody>
      </p:sp>
      <p:sp>
        <p:nvSpPr>
          <p:cNvPr id="114695" name="Text Box 10"/>
          <p:cNvSpPr txBox="1">
            <a:spLocks noChangeArrowheads="1"/>
          </p:cNvSpPr>
          <p:nvPr/>
        </p:nvSpPr>
        <p:spPr bwMode="auto">
          <a:xfrm rot="10800000">
            <a:off x="706438" y="2527300"/>
            <a:ext cx="546100" cy="1803400"/>
          </a:xfrm>
          <a:prstGeom prst="rect">
            <a:avLst/>
          </a:prstGeom>
          <a:solidFill>
            <a:schemeClr val="bg1"/>
          </a:solidFill>
          <a:ln w="9525">
            <a:noFill/>
            <a:miter lim="800000"/>
            <a:headEnd/>
            <a:tailEnd/>
          </a:ln>
        </p:spPr>
        <p:txBody>
          <a:bodyPr vert="eaVert" wrap="none" lIns="90000" tIns="46800" rIns="90000" bIns="46800">
            <a:spAutoFit/>
          </a:bodyPr>
          <a:lstStyle/>
          <a:p>
            <a:pPr algn="ctr" eaLnBrk="0" hangingPunct="0"/>
            <a:r>
              <a:rPr lang="it-IT" sz="2400" b="1"/>
              <a:t>COERENZA</a:t>
            </a:r>
          </a:p>
        </p:txBody>
      </p:sp>
      <p:sp>
        <p:nvSpPr>
          <p:cNvPr id="23563" name="Text Box 11"/>
          <p:cNvSpPr txBox="1">
            <a:spLocks noChangeArrowheads="1"/>
          </p:cNvSpPr>
          <p:nvPr/>
        </p:nvSpPr>
        <p:spPr bwMode="auto">
          <a:xfrm>
            <a:off x="1116013" y="260350"/>
            <a:ext cx="7848600" cy="396875"/>
          </a:xfrm>
          <a:prstGeom prst="rect">
            <a:avLst/>
          </a:prstGeom>
          <a:solidFill>
            <a:srgbClr val="B8E9FA"/>
          </a:solidFill>
          <a:ln w="9525">
            <a:noFill/>
            <a:miter lim="800000"/>
            <a:headEnd/>
            <a:tailEnd/>
          </a:ln>
        </p:spPr>
        <p:txBody>
          <a:bodyPr>
            <a:spAutoFit/>
          </a:bodyPr>
          <a:lstStyle/>
          <a:p>
            <a:pPr>
              <a:spcBef>
                <a:spcPct val="50000"/>
              </a:spcBef>
            </a:pPr>
            <a:r>
              <a:rPr lang="it-IT" sz="2000" b="1"/>
              <a:t>I PROFESSIONISTI ALL’INTERNO DELL’ORGANIZZAZIONE</a:t>
            </a:r>
          </a:p>
        </p:txBody>
      </p:sp>
      <p:sp>
        <p:nvSpPr>
          <p:cNvPr id="114697" name="Text Box 3"/>
          <p:cNvSpPr txBox="1">
            <a:spLocks noChangeArrowheads="1"/>
          </p:cNvSpPr>
          <p:nvPr/>
        </p:nvSpPr>
        <p:spPr bwMode="auto">
          <a:xfrm>
            <a:off x="5364163" y="652145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3563"/>
                                        </p:tgtEl>
                                        <p:attrNameLst>
                                          <p:attrName>style.visibility</p:attrName>
                                        </p:attrNameLst>
                                      </p:cBhvr>
                                      <p:to>
                                        <p:strVal val="visible"/>
                                      </p:to>
                                    </p:set>
                                    <p:animEffect transition="in" filter="box(in)">
                                      <p:cBhvr>
                                        <p:cTn id="7" dur="500"/>
                                        <p:tgtEl>
                                          <p:spTgt spid="23563"/>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3557"/>
                                        </p:tgtEl>
                                        <p:attrNameLst>
                                          <p:attrName>style.visibility</p:attrName>
                                        </p:attrNameLst>
                                      </p:cBhvr>
                                      <p:to>
                                        <p:strVal val="visible"/>
                                      </p:to>
                                    </p:set>
                                    <p:animEffect transition="in" filter="box(in)">
                                      <p:cBhvr>
                                        <p:cTn id="11"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6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Text Box 2"/>
          <p:cNvSpPr txBox="1">
            <a:spLocks noChangeArrowheads="1"/>
          </p:cNvSpPr>
          <p:nvPr/>
        </p:nvSpPr>
        <p:spPr bwMode="auto">
          <a:xfrm>
            <a:off x="3309938" y="204788"/>
            <a:ext cx="2554287" cy="579437"/>
          </a:xfrm>
          <a:prstGeom prst="rect">
            <a:avLst/>
          </a:prstGeom>
          <a:solidFill>
            <a:srgbClr val="B8E9FA"/>
          </a:solidFill>
          <a:ln w="9525">
            <a:noFill/>
            <a:miter lim="800000"/>
            <a:headEnd/>
            <a:tailEnd/>
          </a:ln>
        </p:spPr>
        <p:txBody>
          <a:bodyPr wrap="none">
            <a:spAutoFit/>
          </a:bodyPr>
          <a:lstStyle/>
          <a:p>
            <a:pPr algn="ctr" eaLnBrk="0" hangingPunct="0"/>
            <a:r>
              <a:rPr lang="it-IT" sz="3200" b="1"/>
              <a:t>LA MISSION</a:t>
            </a:r>
            <a:endParaRPr lang="it-IT" sz="2400" b="1"/>
          </a:p>
        </p:txBody>
      </p:sp>
      <p:sp>
        <p:nvSpPr>
          <p:cNvPr id="406531" name="Text Box 3"/>
          <p:cNvSpPr txBox="1">
            <a:spLocks noChangeArrowheads="1"/>
          </p:cNvSpPr>
          <p:nvPr/>
        </p:nvSpPr>
        <p:spPr bwMode="auto">
          <a:xfrm>
            <a:off x="1752600" y="1371600"/>
            <a:ext cx="5794375" cy="2292350"/>
          </a:xfrm>
          <a:prstGeom prst="rect">
            <a:avLst/>
          </a:prstGeom>
          <a:solidFill>
            <a:schemeClr val="bg1"/>
          </a:solidFill>
          <a:ln w="9525">
            <a:solidFill>
              <a:srgbClr val="0000FF"/>
            </a:solidFill>
            <a:miter lim="800000"/>
            <a:headEnd/>
            <a:tailEnd/>
          </a:ln>
        </p:spPr>
        <p:txBody>
          <a:bodyPr wrap="none">
            <a:spAutoFit/>
          </a:bodyPr>
          <a:lstStyle/>
          <a:p>
            <a:pPr eaLnBrk="0" hangingPunct="0"/>
            <a:r>
              <a:rPr lang="it-IT" sz="2400" b="1"/>
              <a:t>Motivo per cui una organizzazione, e/o</a:t>
            </a:r>
          </a:p>
          <a:p>
            <a:pPr eaLnBrk="0" hangingPunct="0"/>
            <a:r>
              <a:rPr lang="it-IT" sz="2400" b="1"/>
              <a:t>sue articolazioni, esiste, è legittimata:</a:t>
            </a:r>
          </a:p>
          <a:p>
            <a:pPr eaLnBrk="0" hangingPunct="0"/>
            <a:r>
              <a:rPr lang="it-IT" sz="2400" b="1"/>
              <a:t>ciò che l’organizzazione sceglie di fare</a:t>
            </a:r>
          </a:p>
          <a:p>
            <a:pPr eaLnBrk="0" hangingPunct="0"/>
            <a:r>
              <a:rPr lang="it-IT" sz="2400" b="1"/>
              <a:t>per rendersi visibile all’esterno e per </a:t>
            </a:r>
          </a:p>
          <a:p>
            <a:pPr eaLnBrk="0" hangingPunct="0"/>
            <a:r>
              <a:rPr lang="it-IT" sz="2400" b="1"/>
              <a:t>soddisfare i bisogni dei propri utenti</a:t>
            </a:r>
          </a:p>
          <a:p>
            <a:pPr eaLnBrk="0" hangingPunct="0"/>
            <a:endParaRPr lang="it-IT" sz="2400" b="1"/>
          </a:p>
        </p:txBody>
      </p:sp>
      <p:sp>
        <p:nvSpPr>
          <p:cNvPr id="406532" name="Text Box 4"/>
          <p:cNvSpPr txBox="1">
            <a:spLocks noChangeArrowheads="1"/>
          </p:cNvSpPr>
          <p:nvPr/>
        </p:nvSpPr>
        <p:spPr bwMode="auto">
          <a:xfrm>
            <a:off x="1279525" y="4916488"/>
            <a:ext cx="2030413" cy="1187450"/>
          </a:xfrm>
          <a:prstGeom prst="rect">
            <a:avLst/>
          </a:prstGeom>
          <a:solidFill>
            <a:schemeClr val="bg1"/>
          </a:solidFill>
          <a:ln w="9525">
            <a:noFill/>
            <a:miter lim="800000"/>
            <a:headEnd/>
            <a:tailEnd/>
          </a:ln>
        </p:spPr>
        <p:txBody>
          <a:bodyPr wrap="none">
            <a:spAutoFit/>
          </a:bodyPr>
          <a:lstStyle/>
          <a:p>
            <a:pPr algn="ctr" eaLnBrk="0" hangingPunct="0"/>
            <a:r>
              <a:rPr lang="it-IT" sz="2400" b="1"/>
              <a:t>MIX</a:t>
            </a:r>
          </a:p>
          <a:p>
            <a:pPr algn="ctr" eaLnBrk="0" hangingPunct="0"/>
            <a:r>
              <a:rPr lang="it-IT" sz="2400" b="1"/>
              <a:t>consapevole</a:t>
            </a:r>
          </a:p>
          <a:p>
            <a:pPr algn="ctr" eaLnBrk="0" hangingPunct="0"/>
            <a:r>
              <a:rPr lang="it-IT" sz="2400" b="1"/>
              <a:t>dichiarato</a:t>
            </a:r>
          </a:p>
        </p:txBody>
      </p:sp>
      <p:sp>
        <p:nvSpPr>
          <p:cNvPr id="406533" name="AutoShape 5"/>
          <p:cNvSpPr>
            <a:spLocks/>
          </p:cNvSpPr>
          <p:nvPr/>
        </p:nvSpPr>
        <p:spPr bwMode="auto">
          <a:xfrm>
            <a:off x="3505200" y="4572000"/>
            <a:ext cx="533400" cy="1981200"/>
          </a:xfrm>
          <a:prstGeom prst="leftBrace">
            <a:avLst>
              <a:gd name="adj1" fmla="val 30952"/>
              <a:gd name="adj2" fmla="val 50000"/>
            </a:avLst>
          </a:prstGeom>
          <a:noFill/>
          <a:ln w="57150">
            <a:solidFill>
              <a:schemeClr val="tx1"/>
            </a:solidFill>
            <a:round/>
            <a:headEnd/>
            <a:tailEnd/>
          </a:ln>
        </p:spPr>
        <p:txBody>
          <a:bodyPr wrap="none" anchor="ctr"/>
          <a:lstStyle/>
          <a:p>
            <a:endParaRPr lang="it-IT"/>
          </a:p>
        </p:txBody>
      </p:sp>
      <p:sp>
        <p:nvSpPr>
          <p:cNvPr id="406534" name="Text Box 6"/>
          <p:cNvSpPr txBox="1">
            <a:spLocks noChangeArrowheads="1"/>
          </p:cNvSpPr>
          <p:nvPr/>
        </p:nvSpPr>
        <p:spPr bwMode="auto">
          <a:xfrm>
            <a:off x="4191000" y="4648200"/>
            <a:ext cx="2533650" cy="1917700"/>
          </a:xfrm>
          <a:prstGeom prst="rect">
            <a:avLst/>
          </a:prstGeom>
          <a:noFill/>
          <a:ln w="9525">
            <a:noFill/>
            <a:miter lim="800000"/>
            <a:headEnd/>
            <a:tailEnd/>
          </a:ln>
        </p:spPr>
        <p:txBody>
          <a:bodyPr wrap="none">
            <a:spAutoFit/>
          </a:bodyPr>
          <a:lstStyle/>
          <a:p>
            <a:pPr eaLnBrk="0" hangingPunct="0"/>
            <a:r>
              <a:rPr lang="it-IT" sz="2400" b="1"/>
              <a:t>Etica</a:t>
            </a:r>
          </a:p>
          <a:p>
            <a:pPr eaLnBrk="0" hangingPunct="0"/>
            <a:endParaRPr lang="it-IT" sz="2400" b="1"/>
          </a:p>
          <a:p>
            <a:pPr eaLnBrk="0" hangingPunct="0"/>
            <a:r>
              <a:rPr lang="it-IT" sz="2400" b="1"/>
              <a:t>valori</a:t>
            </a:r>
          </a:p>
          <a:p>
            <a:pPr eaLnBrk="0" hangingPunct="0"/>
            <a:endParaRPr lang="it-IT" sz="2400" b="1"/>
          </a:p>
          <a:p>
            <a:pPr eaLnBrk="0" hangingPunct="0"/>
            <a:r>
              <a:rPr lang="it-IT" sz="2400" b="1"/>
              <a:t>obiettivi - intenti</a:t>
            </a:r>
          </a:p>
        </p:txBody>
      </p:sp>
      <p:sp>
        <p:nvSpPr>
          <p:cNvPr id="115718" name="Text Box 3"/>
          <p:cNvSpPr txBox="1">
            <a:spLocks noChangeArrowheads="1"/>
          </p:cNvSpPr>
          <p:nvPr/>
        </p:nvSpPr>
        <p:spPr bwMode="auto">
          <a:xfrm>
            <a:off x="5364163" y="652145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6530"/>
                                        </p:tgtEl>
                                        <p:attrNameLst>
                                          <p:attrName>style.visibility</p:attrName>
                                        </p:attrNameLst>
                                      </p:cBhvr>
                                      <p:to>
                                        <p:strVal val="visible"/>
                                      </p:to>
                                    </p:set>
                                    <p:animEffect transition="in" filter="box(in)">
                                      <p:cBhvr>
                                        <p:cTn id="7" dur="500"/>
                                        <p:tgtEl>
                                          <p:spTgt spid="406530"/>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06531"/>
                                        </p:tgtEl>
                                        <p:attrNameLst>
                                          <p:attrName>style.visibility</p:attrName>
                                        </p:attrNameLst>
                                      </p:cBhvr>
                                      <p:to>
                                        <p:strVal val="visible"/>
                                      </p:to>
                                    </p:set>
                                    <p:animEffect transition="in" filter="box(in)">
                                      <p:cBhvr>
                                        <p:cTn id="11" dur="500"/>
                                        <p:tgtEl>
                                          <p:spTgt spid="406531"/>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06532"/>
                                        </p:tgtEl>
                                        <p:attrNameLst>
                                          <p:attrName>style.visibility</p:attrName>
                                        </p:attrNameLst>
                                      </p:cBhvr>
                                      <p:to>
                                        <p:strVal val="visible"/>
                                      </p:to>
                                    </p:set>
                                    <p:animEffect transition="in" filter="box(in)">
                                      <p:cBhvr>
                                        <p:cTn id="15" dur="500"/>
                                        <p:tgtEl>
                                          <p:spTgt spid="406532"/>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406533"/>
                                        </p:tgtEl>
                                        <p:attrNameLst>
                                          <p:attrName>style.visibility</p:attrName>
                                        </p:attrNameLst>
                                      </p:cBhvr>
                                      <p:to>
                                        <p:strVal val="visible"/>
                                      </p:to>
                                    </p:set>
                                    <p:animEffect transition="in" filter="box(in)">
                                      <p:cBhvr>
                                        <p:cTn id="19" dur="500"/>
                                        <p:tgtEl>
                                          <p:spTgt spid="406533"/>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406534"/>
                                        </p:tgtEl>
                                        <p:attrNameLst>
                                          <p:attrName>style.visibility</p:attrName>
                                        </p:attrNameLst>
                                      </p:cBhvr>
                                      <p:to>
                                        <p:strVal val="visible"/>
                                      </p:to>
                                    </p:set>
                                    <p:animEffect transition="in" filter="box(in)">
                                      <p:cBhvr>
                                        <p:cTn id="23" dur="500"/>
                                        <p:tgtEl>
                                          <p:spTgt spid="406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0" grpId="0" animBg="1"/>
      <p:bldP spid="406531" grpId="0" animBg="1"/>
      <p:bldP spid="406532" grpId="0" animBg="1"/>
      <p:bldP spid="406533" grpId="0" animBg="1"/>
      <p:bldP spid="40653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olo 1"/>
          <p:cNvSpPr>
            <a:spLocks noGrp="1"/>
          </p:cNvSpPr>
          <p:nvPr>
            <p:ph type="title"/>
          </p:nvPr>
        </p:nvSpPr>
        <p:spPr>
          <a:xfrm>
            <a:off x="914400" y="69850"/>
            <a:ext cx="7313613" cy="868363"/>
          </a:xfrm>
          <a:solidFill>
            <a:srgbClr val="B8E9FA"/>
          </a:solidFill>
          <a:ln>
            <a:solidFill>
              <a:srgbClr val="261FFF"/>
            </a:solidFill>
          </a:ln>
        </p:spPr>
        <p:txBody>
          <a:bodyPr/>
          <a:lstStyle/>
          <a:p>
            <a:r>
              <a:rPr lang="it-IT" sz="3200" b="1" smtClean="0"/>
              <a:t>Mission Azienda Ospedaliero-Universitaria di Ferrara e AUSL Ferrara</a:t>
            </a:r>
          </a:p>
        </p:txBody>
      </p:sp>
      <p:sp>
        <p:nvSpPr>
          <p:cNvPr id="116738" name="Segnaposto contenuto 2"/>
          <p:cNvSpPr>
            <a:spLocks noGrp="1"/>
          </p:cNvSpPr>
          <p:nvPr>
            <p:ph idx="1"/>
          </p:nvPr>
        </p:nvSpPr>
        <p:spPr>
          <a:xfrm>
            <a:off x="914400" y="1117600"/>
            <a:ext cx="7683500" cy="2951163"/>
          </a:xfrm>
          <a:solidFill>
            <a:schemeClr val="bg1"/>
          </a:solidFill>
          <a:ln>
            <a:solidFill>
              <a:srgbClr val="261FFF"/>
            </a:solidFill>
          </a:ln>
        </p:spPr>
        <p:txBody>
          <a:bodyPr/>
          <a:lstStyle/>
          <a:p>
            <a:r>
              <a:rPr lang="it-IT" smtClean="0"/>
              <a:t>Garantire ad ogni paziente la gamma di procedure diagnostiche e terapeutiche che gli assicurano il miglior risultato in termini di salute, conformemente allo stato attuale della scienza medica, al costo più basso per lo stesso risultato, al minor rischio iatrogeno e la sua migliore soddisfazione in termine di procedura, di risultati, di contatto umano all’interno del sistema sanitario. (OMS, 1982)</a:t>
            </a:r>
          </a:p>
        </p:txBody>
      </p:sp>
      <p:sp>
        <p:nvSpPr>
          <p:cNvPr id="4" name="CasellaDiTesto 3"/>
          <p:cNvSpPr txBox="1"/>
          <p:nvPr/>
        </p:nvSpPr>
        <p:spPr>
          <a:xfrm>
            <a:off x="596900" y="4470400"/>
            <a:ext cx="2501900" cy="369888"/>
          </a:xfrm>
          <a:prstGeom prst="rect">
            <a:avLst/>
          </a:prstGeom>
          <a:solidFill>
            <a:schemeClr val="accent5">
              <a:lumMod val="20000"/>
              <a:lumOff val="80000"/>
            </a:schemeClr>
          </a:solidFill>
          <a:ln>
            <a:solidFill>
              <a:srgbClr val="261FFF"/>
            </a:solidFill>
          </a:ln>
        </p:spPr>
        <p:txBody>
          <a:bodyPr>
            <a:spAutoFit/>
          </a:bodyPr>
          <a:lstStyle/>
          <a:p>
            <a:pPr>
              <a:defRPr/>
            </a:pPr>
            <a:r>
              <a:rPr lang="it-IT" dirty="0"/>
              <a:t>Capacità di copertura</a:t>
            </a:r>
            <a:endParaRPr lang="it-IT" dirty="0"/>
          </a:p>
        </p:txBody>
      </p:sp>
      <p:cxnSp>
        <p:nvCxnSpPr>
          <p:cNvPr id="7" name="Connettore 2 6"/>
          <p:cNvCxnSpPr/>
          <p:nvPr/>
        </p:nvCxnSpPr>
        <p:spPr>
          <a:xfrm rot="5400000" flipH="1" flipV="1">
            <a:off x="-342900" y="2692400"/>
            <a:ext cx="3035300" cy="520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CasellaDiTesto 7"/>
          <p:cNvSpPr txBox="1"/>
          <p:nvPr/>
        </p:nvSpPr>
        <p:spPr>
          <a:xfrm>
            <a:off x="5130800" y="4468813"/>
            <a:ext cx="1117600" cy="368300"/>
          </a:xfrm>
          <a:prstGeom prst="rect">
            <a:avLst/>
          </a:prstGeom>
          <a:solidFill>
            <a:schemeClr val="bg1">
              <a:lumMod val="85000"/>
            </a:schemeClr>
          </a:solidFill>
          <a:ln>
            <a:solidFill>
              <a:srgbClr val="261FFF"/>
            </a:solidFill>
          </a:ln>
        </p:spPr>
        <p:txBody>
          <a:bodyPr>
            <a:spAutoFit/>
          </a:bodyPr>
          <a:lstStyle/>
          <a:p>
            <a:pPr>
              <a:defRPr/>
            </a:pPr>
            <a:r>
              <a:rPr lang="it-IT" dirty="0"/>
              <a:t>Efficacia</a:t>
            </a:r>
            <a:endParaRPr lang="it-IT" dirty="0"/>
          </a:p>
        </p:txBody>
      </p:sp>
      <p:sp>
        <p:nvSpPr>
          <p:cNvPr id="11" name="CasellaDiTesto 10"/>
          <p:cNvSpPr txBox="1"/>
          <p:nvPr/>
        </p:nvSpPr>
        <p:spPr>
          <a:xfrm>
            <a:off x="7605713" y="4286250"/>
            <a:ext cx="1244600" cy="368300"/>
          </a:xfrm>
          <a:prstGeom prst="rect">
            <a:avLst/>
          </a:prstGeom>
          <a:solidFill>
            <a:schemeClr val="bg1">
              <a:lumMod val="75000"/>
            </a:schemeClr>
          </a:solidFill>
          <a:ln>
            <a:solidFill>
              <a:srgbClr val="261FFF"/>
            </a:solidFill>
          </a:ln>
        </p:spPr>
        <p:txBody>
          <a:bodyPr>
            <a:spAutoFit/>
          </a:bodyPr>
          <a:lstStyle/>
          <a:p>
            <a:pPr>
              <a:defRPr/>
            </a:pPr>
            <a:r>
              <a:rPr lang="it-IT" dirty="0"/>
              <a:t>Efficienza</a:t>
            </a:r>
            <a:endParaRPr lang="it-IT" dirty="0"/>
          </a:p>
        </p:txBody>
      </p:sp>
      <p:cxnSp>
        <p:nvCxnSpPr>
          <p:cNvPr id="15" name="Connettore 2 14"/>
          <p:cNvCxnSpPr>
            <a:stCxn id="11" idx="0"/>
          </p:cNvCxnSpPr>
          <p:nvPr/>
        </p:nvCxnSpPr>
        <p:spPr>
          <a:xfrm rot="16200000" flipV="1">
            <a:off x="6644482" y="2702718"/>
            <a:ext cx="1708150" cy="14589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6946900" y="5207000"/>
            <a:ext cx="1651000" cy="369888"/>
          </a:xfrm>
          <a:prstGeom prst="rect">
            <a:avLst/>
          </a:prstGeom>
          <a:solidFill>
            <a:schemeClr val="bg1">
              <a:lumMod val="50000"/>
            </a:schemeClr>
          </a:solidFill>
          <a:ln>
            <a:solidFill>
              <a:srgbClr val="261FFF"/>
            </a:solidFill>
          </a:ln>
        </p:spPr>
        <p:txBody>
          <a:bodyPr>
            <a:spAutoFit/>
          </a:bodyPr>
          <a:lstStyle/>
          <a:p>
            <a:pPr>
              <a:defRPr/>
            </a:pPr>
            <a:r>
              <a:rPr lang="it-IT" dirty="0"/>
              <a:t>Sicurezza</a:t>
            </a:r>
            <a:endParaRPr lang="it-IT" dirty="0"/>
          </a:p>
        </p:txBody>
      </p:sp>
      <p:cxnSp>
        <p:nvCxnSpPr>
          <p:cNvPr id="18" name="Connettore 2 17"/>
          <p:cNvCxnSpPr/>
          <p:nvPr/>
        </p:nvCxnSpPr>
        <p:spPr>
          <a:xfrm rot="16200000" flipV="1">
            <a:off x="5632450" y="3397250"/>
            <a:ext cx="2209800" cy="1409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CasellaDiTesto 19"/>
          <p:cNvSpPr txBox="1"/>
          <p:nvPr/>
        </p:nvSpPr>
        <p:spPr>
          <a:xfrm>
            <a:off x="3327400" y="4837113"/>
            <a:ext cx="1600200" cy="369887"/>
          </a:xfrm>
          <a:prstGeom prst="rect">
            <a:avLst/>
          </a:prstGeom>
          <a:solidFill>
            <a:schemeClr val="tx2">
              <a:lumMod val="40000"/>
              <a:lumOff val="60000"/>
            </a:schemeClr>
          </a:solidFill>
          <a:ln>
            <a:solidFill>
              <a:srgbClr val="261FFF"/>
            </a:solidFill>
          </a:ln>
        </p:spPr>
        <p:txBody>
          <a:bodyPr>
            <a:spAutoFit/>
          </a:bodyPr>
          <a:lstStyle/>
          <a:p>
            <a:pPr>
              <a:defRPr/>
            </a:pPr>
            <a:r>
              <a:rPr lang="it-IT" dirty="0"/>
              <a:t>Responsività</a:t>
            </a:r>
            <a:endParaRPr lang="it-IT" dirty="0"/>
          </a:p>
        </p:txBody>
      </p:sp>
      <p:cxnSp>
        <p:nvCxnSpPr>
          <p:cNvPr id="24" name="Connettore 2 23"/>
          <p:cNvCxnSpPr/>
          <p:nvPr/>
        </p:nvCxnSpPr>
        <p:spPr>
          <a:xfrm rot="16200000" flipV="1">
            <a:off x="2949575" y="3692525"/>
            <a:ext cx="1339850" cy="584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Connettore 2 25"/>
          <p:cNvCxnSpPr/>
          <p:nvPr/>
        </p:nvCxnSpPr>
        <p:spPr>
          <a:xfrm rot="10800000">
            <a:off x="2552700" y="2197100"/>
            <a:ext cx="3479800" cy="2273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CasellaDiTesto 26"/>
          <p:cNvSpPr txBox="1"/>
          <p:nvPr/>
        </p:nvSpPr>
        <p:spPr>
          <a:xfrm>
            <a:off x="1600200" y="5576888"/>
            <a:ext cx="3327400" cy="368300"/>
          </a:xfrm>
          <a:prstGeom prst="rect">
            <a:avLst/>
          </a:prstGeom>
          <a:solidFill>
            <a:schemeClr val="accent1">
              <a:lumMod val="20000"/>
              <a:lumOff val="80000"/>
            </a:schemeClr>
          </a:solidFill>
          <a:ln>
            <a:solidFill>
              <a:srgbClr val="261FFF"/>
            </a:solidFill>
          </a:ln>
        </p:spPr>
        <p:txBody>
          <a:bodyPr>
            <a:spAutoFit/>
          </a:bodyPr>
          <a:lstStyle/>
          <a:p>
            <a:pPr>
              <a:defRPr/>
            </a:pPr>
            <a:r>
              <a:rPr lang="it-IT" dirty="0"/>
              <a:t>+ Formazione e Ricerca</a:t>
            </a:r>
            <a:endParaRPr lang="it-IT" dirty="0"/>
          </a:p>
        </p:txBody>
      </p:sp>
      <p:sp>
        <p:nvSpPr>
          <p:cNvPr id="116750" name="Text Box 3"/>
          <p:cNvSpPr txBox="1">
            <a:spLocks noChangeArrowheads="1"/>
          </p:cNvSpPr>
          <p:nvPr/>
        </p:nvSpPr>
        <p:spPr bwMode="auto">
          <a:xfrm>
            <a:off x="5364163" y="6327775"/>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5491163"/>
            <a:ext cx="9144000" cy="0"/>
          </a:xfrm>
          <a:prstGeom prst="rect">
            <a:avLst/>
          </a:prstGeom>
          <a:noFill/>
          <a:ln w="9525">
            <a:noFill/>
            <a:miter lim="800000"/>
            <a:headEnd/>
            <a:tailEnd/>
          </a:ln>
        </p:spPr>
        <p:txBody>
          <a:bodyPr wrap="none" anchor="ctr">
            <a:spAutoFit/>
          </a:bodyPr>
          <a:lstStyle/>
          <a:p>
            <a:endParaRPr lang="it-IT"/>
          </a:p>
        </p:txBody>
      </p:sp>
      <p:sp>
        <p:nvSpPr>
          <p:cNvPr id="31746" name="Rectangle 3"/>
          <p:cNvSpPr>
            <a:spLocks noChangeArrowheads="1"/>
          </p:cNvSpPr>
          <p:nvPr/>
        </p:nvSpPr>
        <p:spPr bwMode="auto">
          <a:xfrm>
            <a:off x="177800" y="188913"/>
            <a:ext cx="8788400" cy="2847975"/>
          </a:xfrm>
          <a:prstGeom prst="rect">
            <a:avLst/>
          </a:prstGeom>
          <a:solidFill>
            <a:schemeClr val="bg1"/>
          </a:solidFill>
          <a:ln w="9525">
            <a:solidFill>
              <a:srgbClr val="0000FF"/>
            </a:solidFill>
            <a:miter lim="800000"/>
            <a:headEnd/>
            <a:tailEnd/>
          </a:ln>
        </p:spPr>
        <p:txBody>
          <a:bodyPr anchor="ctr">
            <a:spAutoFit/>
          </a:bodyPr>
          <a:lstStyle/>
          <a:p>
            <a:pPr indent="228600" algn="ctr"/>
            <a:r>
              <a:rPr lang="it-IT"/>
              <a:t>L’allungamento della vita è stato negli ultimi decenni così intenso e rapido da superare qualsiasi previsione o proiezione che era stata fatta negli ultimi decenni secolo scorso.</a:t>
            </a:r>
          </a:p>
          <a:p>
            <a:pPr indent="228600" algn="ctr"/>
            <a:r>
              <a:rPr lang="it-IT"/>
              <a:t> </a:t>
            </a:r>
          </a:p>
          <a:p>
            <a:pPr indent="228600" algn="ctr"/>
            <a:r>
              <a:rPr lang="it-IT"/>
              <a:t>In particolare non si è allungata la durata </a:t>
            </a:r>
            <a:r>
              <a:rPr lang="it-IT" i="1"/>
              <a:t>massima</a:t>
            </a:r>
            <a:r>
              <a:rPr lang="it-IT"/>
              <a:t> della vita umana dei singoli individui, nel senso che resta assolutamente straordinario il raggiungere o superare i 110 anni, ma si è allungata la durata </a:t>
            </a:r>
            <a:r>
              <a:rPr lang="it-IT" i="1"/>
              <a:t>media</a:t>
            </a:r>
            <a:r>
              <a:rPr lang="it-IT"/>
              <a:t> della vita di una intera popolazione essendo stata eliminata quasi completamente la mortalità precoce, ed essendo quindi diventato straordinario il numero di persone che riesce a superare gli 80 , 90 anni.</a:t>
            </a:r>
            <a:endParaRPr lang="it-IT" sz="2400"/>
          </a:p>
        </p:txBody>
      </p:sp>
      <p:sp>
        <p:nvSpPr>
          <p:cNvPr id="31747"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pic>
        <p:nvPicPr>
          <p:cNvPr id="31748" name="Picture 6" descr="previsioni-popolazione-per-eta-italia-2030">
            <a:hlinkClick r:id="rId2"/>
          </p:cNvPr>
          <p:cNvPicPr>
            <a:picLocks noChangeAspect="1" noChangeArrowheads="1"/>
          </p:cNvPicPr>
          <p:nvPr/>
        </p:nvPicPr>
        <p:blipFill>
          <a:blip r:embed="rId3"/>
          <a:srcRect/>
          <a:stretch>
            <a:fillRect/>
          </a:stretch>
        </p:blipFill>
        <p:spPr bwMode="auto">
          <a:xfrm>
            <a:off x="2058988" y="3246438"/>
            <a:ext cx="5076825" cy="3001962"/>
          </a:xfrm>
          <a:prstGeom prst="rect">
            <a:avLst/>
          </a:prstGeom>
          <a:noFill/>
          <a:ln w="9525">
            <a:solidFill>
              <a:srgbClr val="0000FF"/>
            </a:solid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Text Box 2"/>
          <p:cNvSpPr txBox="1">
            <a:spLocks noChangeArrowheads="1"/>
          </p:cNvSpPr>
          <p:nvPr/>
        </p:nvSpPr>
        <p:spPr bwMode="auto">
          <a:xfrm>
            <a:off x="1808163" y="1258888"/>
            <a:ext cx="5659437" cy="1927225"/>
          </a:xfrm>
          <a:prstGeom prst="rect">
            <a:avLst/>
          </a:prstGeom>
          <a:solidFill>
            <a:schemeClr val="bg1"/>
          </a:solidFill>
          <a:ln w="9525">
            <a:solidFill>
              <a:srgbClr val="0000FF"/>
            </a:solidFill>
            <a:miter lim="800000"/>
            <a:headEnd/>
            <a:tailEnd/>
          </a:ln>
        </p:spPr>
        <p:txBody>
          <a:bodyPr wrap="none">
            <a:spAutoFit/>
          </a:bodyPr>
          <a:lstStyle/>
          <a:p>
            <a:pPr algn="ctr" eaLnBrk="0" hangingPunct="0"/>
            <a:r>
              <a:rPr lang="it-IT" sz="2400" b="1"/>
              <a:t>Orizzonti sfidanti che una </a:t>
            </a:r>
          </a:p>
          <a:p>
            <a:pPr algn="ctr" eaLnBrk="0" hangingPunct="0"/>
            <a:r>
              <a:rPr lang="it-IT" sz="2400" b="1"/>
              <a:t>organizzazione si propone </a:t>
            </a:r>
          </a:p>
          <a:p>
            <a:pPr algn="ctr" eaLnBrk="0" hangingPunct="0"/>
            <a:r>
              <a:rPr lang="it-IT" sz="2400" b="1"/>
              <a:t>esplicitamente di raggiungere.</a:t>
            </a:r>
          </a:p>
          <a:p>
            <a:pPr algn="ctr" eaLnBrk="0" hangingPunct="0"/>
            <a:r>
              <a:rPr lang="it-IT" sz="2400" b="1"/>
              <a:t>Deriva dalla cultura e dai valori e </a:t>
            </a:r>
          </a:p>
          <a:p>
            <a:pPr algn="ctr" eaLnBrk="0" hangingPunct="0"/>
            <a:r>
              <a:rPr lang="it-IT" sz="2400" b="1"/>
              <a:t>traduce in scelte possibili la missione</a:t>
            </a:r>
          </a:p>
        </p:txBody>
      </p:sp>
      <p:sp>
        <p:nvSpPr>
          <p:cNvPr id="409603" name="Text Box 3"/>
          <p:cNvSpPr txBox="1">
            <a:spLocks noChangeArrowheads="1"/>
          </p:cNvSpPr>
          <p:nvPr/>
        </p:nvSpPr>
        <p:spPr bwMode="auto">
          <a:xfrm>
            <a:off x="3616325" y="388938"/>
            <a:ext cx="2216150" cy="579437"/>
          </a:xfrm>
          <a:prstGeom prst="rect">
            <a:avLst/>
          </a:prstGeom>
          <a:solidFill>
            <a:srgbClr val="B8E9FA"/>
          </a:solidFill>
          <a:ln w="9525">
            <a:noFill/>
            <a:miter lim="800000"/>
            <a:headEnd/>
            <a:tailEnd/>
          </a:ln>
        </p:spPr>
        <p:txBody>
          <a:bodyPr wrap="none">
            <a:spAutoFit/>
          </a:bodyPr>
          <a:lstStyle/>
          <a:p>
            <a:pPr algn="ctr" eaLnBrk="0" hangingPunct="0"/>
            <a:r>
              <a:rPr lang="it-IT" sz="3200" b="1"/>
              <a:t>LA VISION</a:t>
            </a:r>
            <a:endParaRPr lang="it-IT" sz="2400" b="1"/>
          </a:p>
        </p:txBody>
      </p:sp>
      <p:sp>
        <p:nvSpPr>
          <p:cNvPr id="409604" name="Text Box 4"/>
          <p:cNvSpPr txBox="1">
            <a:spLocks noChangeArrowheads="1"/>
          </p:cNvSpPr>
          <p:nvPr/>
        </p:nvSpPr>
        <p:spPr bwMode="auto">
          <a:xfrm>
            <a:off x="1600200" y="4114800"/>
            <a:ext cx="2373313" cy="1196975"/>
          </a:xfrm>
          <a:prstGeom prst="rect">
            <a:avLst/>
          </a:prstGeom>
          <a:solidFill>
            <a:schemeClr val="bg1"/>
          </a:solidFill>
          <a:ln w="9525">
            <a:solidFill>
              <a:srgbClr val="0000FF"/>
            </a:solidFill>
            <a:miter lim="800000"/>
            <a:headEnd/>
            <a:tailEnd/>
          </a:ln>
        </p:spPr>
        <p:txBody>
          <a:bodyPr wrap="none">
            <a:spAutoFit/>
          </a:bodyPr>
          <a:lstStyle/>
          <a:p>
            <a:pPr eaLnBrk="0" hangingPunct="0"/>
            <a:r>
              <a:rPr lang="it-IT" sz="2400" b="1"/>
              <a:t>priorità</a:t>
            </a:r>
          </a:p>
          <a:p>
            <a:pPr eaLnBrk="0" hangingPunct="0"/>
            <a:r>
              <a:rPr lang="it-IT" sz="2400" b="1"/>
              <a:t>risultati</a:t>
            </a:r>
          </a:p>
          <a:p>
            <a:pPr eaLnBrk="0" hangingPunct="0"/>
            <a:r>
              <a:rPr lang="it-IT" sz="2400" b="1"/>
              <a:t>livelli di qualità</a:t>
            </a:r>
          </a:p>
        </p:txBody>
      </p:sp>
      <p:sp>
        <p:nvSpPr>
          <p:cNvPr id="409605" name="AutoShape 5"/>
          <p:cNvSpPr>
            <a:spLocks/>
          </p:cNvSpPr>
          <p:nvPr/>
        </p:nvSpPr>
        <p:spPr bwMode="auto">
          <a:xfrm>
            <a:off x="3978275" y="4075113"/>
            <a:ext cx="457200" cy="1219200"/>
          </a:xfrm>
          <a:prstGeom prst="rightBrace">
            <a:avLst>
              <a:gd name="adj1" fmla="val 22222"/>
              <a:gd name="adj2" fmla="val 50000"/>
            </a:avLst>
          </a:prstGeom>
          <a:noFill/>
          <a:ln w="38100">
            <a:solidFill>
              <a:schemeClr val="tx1"/>
            </a:solidFill>
            <a:round/>
            <a:headEnd/>
            <a:tailEnd/>
          </a:ln>
        </p:spPr>
        <p:txBody>
          <a:bodyPr wrap="none" anchor="ctr"/>
          <a:lstStyle/>
          <a:p>
            <a:endParaRPr lang="it-IT"/>
          </a:p>
        </p:txBody>
      </p:sp>
      <p:sp>
        <p:nvSpPr>
          <p:cNvPr id="409606" name="Text Box 6"/>
          <p:cNvSpPr txBox="1">
            <a:spLocks noChangeArrowheads="1"/>
          </p:cNvSpPr>
          <p:nvPr/>
        </p:nvSpPr>
        <p:spPr bwMode="auto">
          <a:xfrm>
            <a:off x="4724400" y="4419600"/>
            <a:ext cx="2744788" cy="466725"/>
          </a:xfrm>
          <a:prstGeom prst="rect">
            <a:avLst/>
          </a:prstGeom>
          <a:noFill/>
          <a:ln w="9525">
            <a:solidFill>
              <a:srgbClr val="0000FF"/>
            </a:solidFill>
            <a:miter lim="800000"/>
            <a:headEnd/>
            <a:tailEnd/>
          </a:ln>
        </p:spPr>
        <p:txBody>
          <a:bodyPr wrap="none">
            <a:spAutoFit/>
          </a:bodyPr>
          <a:lstStyle/>
          <a:p>
            <a:pPr eaLnBrk="0" hangingPunct="0"/>
            <a:r>
              <a:rPr lang="it-IT" sz="2400" b="1"/>
              <a:t>oltre il quotidiano</a:t>
            </a:r>
          </a:p>
        </p:txBody>
      </p:sp>
      <p:sp>
        <p:nvSpPr>
          <p:cNvPr id="117766" name="Text Box 7"/>
          <p:cNvSpPr txBox="1">
            <a:spLocks noChangeArrowheads="1"/>
          </p:cNvSpPr>
          <p:nvPr/>
        </p:nvSpPr>
        <p:spPr bwMode="auto">
          <a:xfrm>
            <a:off x="992188" y="5897563"/>
            <a:ext cx="488950" cy="92075"/>
          </a:xfrm>
          <a:prstGeom prst="rect">
            <a:avLst/>
          </a:prstGeom>
          <a:noFill/>
          <a:ln w="9525">
            <a:noFill/>
            <a:miter lim="800000"/>
            <a:headEnd/>
            <a:tailEnd/>
          </a:ln>
        </p:spPr>
        <p:txBody>
          <a:bodyPr vert="eaVert" wrap="none" lIns="90000" tIns="46800" rIns="90000" bIns="46800"/>
          <a:lstStyle/>
          <a:p>
            <a:pPr algn="ctr" eaLnBrk="0" hangingPunct="0"/>
            <a:endParaRPr lang="it-IT" sz="2000" b="1"/>
          </a:p>
        </p:txBody>
      </p:sp>
      <p:sp>
        <p:nvSpPr>
          <p:cNvPr id="409608" name="Text Box 8"/>
          <p:cNvSpPr txBox="1">
            <a:spLocks noChangeArrowheads="1"/>
          </p:cNvSpPr>
          <p:nvPr/>
        </p:nvSpPr>
        <p:spPr bwMode="auto">
          <a:xfrm>
            <a:off x="317500" y="5678488"/>
            <a:ext cx="8826500" cy="438150"/>
          </a:xfrm>
          <a:prstGeom prst="rect">
            <a:avLst/>
          </a:prstGeom>
          <a:solidFill>
            <a:schemeClr val="bg1"/>
          </a:solidFill>
          <a:ln w="9525">
            <a:solidFill>
              <a:srgbClr val="0000FF"/>
            </a:solidFill>
            <a:miter lim="800000"/>
            <a:headEnd/>
            <a:tailEnd/>
          </a:ln>
        </p:spPr>
        <p:txBody>
          <a:bodyPr wrap="none" lIns="90000" tIns="46800" rIns="90000" bIns="46800"/>
          <a:lstStyle/>
          <a:p>
            <a:pPr algn="ctr" eaLnBrk="0" hangingPunct="0"/>
            <a:r>
              <a:rPr lang="it-IT" sz="2400" b="1"/>
              <a:t>LA VISION</a:t>
            </a:r>
            <a:r>
              <a:rPr lang="it-IT" sz="2400" b="1">
                <a:solidFill>
                  <a:srgbClr val="FFFF00"/>
                </a:solidFill>
              </a:rPr>
              <a:t> </a:t>
            </a:r>
            <a:r>
              <a:rPr lang="it-IT" sz="2400" b="1"/>
              <a:t>AIUTA LE PERSONE A CREDERE IN UN FUTURO</a:t>
            </a:r>
          </a:p>
        </p:txBody>
      </p:sp>
      <p:sp>
        <p:nvSpPr>
          <p:cNvPr id="117768" name="Text Box 3"/>
          <p:cNvSpPr txBox="1">
            <a:spLocks noChangeArrowheads="1"/>
          </p:cNvSpPr>
          <p:nvPr/>
        </p:nvSpPr>
        <p:spPr bwMode="auto">
          <a:xfrm>
            <a:off x="5364163" y="6480175"/>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9603"/>
                                        </p:tgtEl>
                                        <p:attrNameLst>
                                          <p:attrName>style.visibility</p:attrName>
                                        </p:attrNameLst>
                                      </p:cBhvr>
                                      <p:to>
                                        <p:strVal val="visible"/>
                                      </p:to>
                                    </p:set>
                                    <p:animEffect transition="in" filter="box(in)">
                                      <p:cBhvr>
                                        <p:cTn id="7" dur="500"/>
                                        <p:tgtEl>
                                          <p:spTgt spid="40960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409602">
                                            <p:txEl>
                                              <p:pRg st="0" end="0"/>
                                            </p:txEl>
                                          </p:spTgt>
                                        </p:tgtEl>
                                        <p:attrNameLst>
                                          <p:attrName>style.visibility</p:attrName>
                                        </p:attrNameLst>
                                      </p:cBhvr>
                                      <p:to>
                                        <p:strVal val="visible"/>
                                      </p:to>
                                    </p:set>
                                    <p:animEffect transition="in" filter="box(in)">
                                      <p:cBhvr>
                                        <p:cTn id="11" dur="500"/>
                                        <p:tgtEl>
                                          <p:spTgt spid="409602">
                                            <p:txEl>
                                              <p:pRg st="0" end="0"/>
                                            </p:txEl>
                                          </p:spTgt>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409602">
                                            <p:txEl>
                                              <p:pRg st="1" end="1"/>
                                            </p:txEl>
                                          </p:spTgt>
                                        </p:tgtEl>
                                        <p:attrNameLst>
                                          <p:attrName>style.visibility</p:attrName>
                                        </p:attrNameLst>
                                      </p:cBhvr>
                                      <p:to>
                                        <p:strVal val="visible"/>
                                      </p:to>
                                    </p:set>
                                    <p:animEffect transition="in" filter="box(in)">
                                      <p:cBhvr>
                                        <p:cTn id="15" dur="500"/>
                                        <p:tgtEl>
                                          <p:spTgt spid="409602">
                                            <p:txEl>
                                              <p:pRg st="1" end="1"/>
                                            </p:txEl>
                                          </p:spTgt>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409602">
                                            <p:txEl>
                                              <p:pRg st="2" end="2"/>
                                            </p:txEl>
                                          </p:spTgt>
                                        </p:tgtEl>
                                        <p:attrNameLst>
                                          <p:attrName>style.visibility</p:attrName>
                                        </p:attrNameLst>
                                      </p:cBhvr>
                                      <p:to>
                                        <p:strVal val="visible"/>
                                      </p:to>
                                    </p:set>
                                    <p:animEffect transition="in" filter="box(in)">
                                      <p:cBhvr>
                                        <p:cTn id="19" dur="500"/>
                                        <p:tgtEl>
                                          <p:spTgt spid="409602">
                                            <p:txEl>
                                              <p:pRg st="2" end="2"/>
                                            </p:txEl>
                                          </p:spTgt>
                                        </p:tgtEl>
                                      </p:cBhvr>
                                    </p:animEffect>
                                  </p:childTnLst>
                                </p:cTn>
                              </p:par>
                            </p:childTnLst>
                          </p:cTn>
                        </p:par>
                        <p:par>
                          <p:cTn id="20" fill="hold">
                            <p:stCondLst>
                              <p:cond delay="2000"/>
                            </p:stCondLst>
                            <p:childTnLst>
                              <p:par>
                                <p:cTn id="21" presetID="4" presetClass="entr" presetSubtype="16" fill="hold" nodeType="afterEffect">
                                  <p:stCondLst>
                                    <p:cond delay="0"/>
                                  </p:stCondLst>
                                  <p:childTnLst>
                                    <p:set>
                                      <p:cBhvr>
                                        <p:cTn id="22" dur="1" fill="hold">
                                          <p:stCondLst>
                                            <p:cond delay="0"/>
                                          </p:stCondLst>
                                        </p:cTn>
                                        <p:tgtEl>
                                          <p:spTgt spid="409602">
                                            <p:txEl>
                                              <p:pRg st="3" end="3"/>
                                            </p:txEl>
                                          </p:spTgt>
                                        </p:tgtEl>
                                        <p:attrNameLst>
                                          <p:attrName>style.visibility</p:attrName>
                                        </p:attrNameLst>
                                      </p:cBhvr>
                                      <p:to>
                                        <p:strVal val="visible"/>
                                      </p:to>
                                    </p:set>
                                    <p:animEffect transition="in" filter="box(in)">
                                      <p:cBhvr>
                                        <p:cTn id="23" dur="500"/>
                                        <p:tgtEl>
                                          <p:spTgt spid="409602">
                                            <p:txEl>
                                              <p:pRg st="3" end="3"/>
                                            </p:txEl>
                                          </p:spTgt>
                                        </p:tgtEl>
                                      </p:cBhvr>
                                    </p:animEffect>
                                  </p:childTnLst>
                                </p:cTn>
                              </p:par>
                            </p:childTnLst>
                          </p:cTn>
                        </p:par>
                        <p:par>
                          <p:cTn id="24" fill="hold">
                            <p:stCondLst>
                              <p:cond delay="2500"/>
                            </p:stCondLst>
                            <p:childTnLst>
                              <p:par>
                                <p:cTn id="25" presetID="4" presetClass="entr" presetSubtype="16" fill="hold" nodeType="afterEffect">
                                  <p:stCondLst>
                                    <p:cond delay="0"/>
                                  </p:stCondLst>
                                  <p:childTnLst>
                                    <p:set>
                                      <p:cBhvr>
                                        <p:cTn id="26" dur="1" fill="hold">
                                          <p:stCondLst>
                                            <p:cond delay="0"/>
                                          </p:stCondLst>
                                        </p:cTn>
                                        <p:tgtEl>
                                          <p:spTgt spid="409602">
                                            <p:txEl>
                                              <p:pRg st="4" end="4"/>
                                            </p:txEl>
                                          </p:spTgt>
                                        </p:tgtEl>
                                        <p:attrNameLst>
                                          <p:attrName>style.visibility</p:attrName>
                                        </p:attrNameLst>
                                      </p:cBhvr>
                                      <p:to>
                                        <p:strVal val="visible"/>
                                      </p:to>
                                    </p:set>
                                    <p:animEffect transition="in" filter="box(in)">
                                      <p:cBhvr>
                                        <p:cTn id="27" dur="500"/>
                                        <p:tgtEl>
                                          <p:spTgt spid="409602">
                                            <p:txEl>
                                              <p:pRg st="4" end="4"/>
                                            </p:txEl>
                                          </p:spTgt>
                                        </p:tgtEl>
                                      </p:cBhvr>
                                    </p:animEffect>
                                  </p:childTnLst>
                                </p:cTn>
                              </p:par>
                            </p:childTnLst>
                          </p:cTn>
                        </p:par>
                        <p:par>
                          <p:cTn id="28" fill="hold">
                            <p:stCondLst>
                              <p:cond delay="3000"/>
                            </p:stCondLst>
                            <p:childTnLst>
                              <p:par>
                                <p:cTn id="29" presetID="4" presetClass="entr" presetSubtype="16" fill="hold" nodeType="afterEffect">
                                  <p:stCondLst>
                                    <p:cond delay="0"/>
                                  </p:stCondLst>
                                  <p:childTnLst>
                                    <p:set>
                                      <p:cBhvr>
                                        <p:cTn id="30" dur="1" fill="hold">
                                          <p:stCondLst>
                                            <p:cond delay="0"/>
                                          </p:stCondLst>
                                        </p:cTn>
                                        <p:tgtEl>
                                          <p:spTgt spid="409606">
                                            <p:txEl>
                                              <p:pRg st="0" end="0"/>
                                            </p:txEl>
                                          </p:spTgt>
                                        </p:tgtEl>
                                        <p:attrNameLst>
                                          <p:attrName>style.visibility</p:attrName>
                                        </p:attrNameLst>
                                      </p:cBhvr>
                                      <p:to>
                                        <p:strVal val="visible"/>
                                      </p:to>
                                    </p:set>
                                    <p:animEffect transition="in" filter="box(in)">
                                      <p:cBhvr>
                                        <p:cTn id="31" dur="500"/>
                                        <p:tgtEl>
                                          <p:spTgt spid="409606">
                                            <p:txEl>
                                              <p:pRg st="0" end="0"/>
                                            </p:txEl>
                                          </p:spTgt>
                                        </p:tgtEl>
                                      </p:cBhvr>
                                    </p:animEffect>
                                  </p:childTnLst>
                                </p:cTn>
                              </p:par>
                            </p:childTnLst>
                          </p:cTn>
                        </p:par>
                        <p:par>
                          <p:cTn id="32" fill="hold">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409605"/>
                                        </p:tgtEl>
                                        <p:attrNameLst>
                                          <p:attrName>style.visibility</p:attrName>
                                        </p:attrNameLst>
                                      </p:cBhvr>
                                      <p:to>
                                        <p:strVal val="visible"/>
                                      </p:to>
                                    </p:set>
                                    <p:animEffect transition="in" filter="box(in)">
                                      <p:cBhvr>
                                        <p:cTn id="35" dur="500"/>
                                        <p:tgtEl>
                                          <p:spTgt spid="409605"/>
                                        </p:tgtEl>
                                      </p:cBhvr>
                                    </p:animEffect>
                                  </p:childTnLst>
                                </p:cTn>
                              </p:par>
                            </p:childTnLst>
                          </p:cTn>
                        </p:par>
                        <p:par>
                          <p:cTn id="36" fill="hold">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409604"/>
                                        </p:tgtEl>
                                        <p:attrNameLst>
                                          <p:attrName>style.visibility</p:attrName>
                                        </p:attrNameLst>
                                      </p:cBhvr>
                                      <p:to>
                                        <p:strVal val="visible"/>
                                      </p:to>
                                    </p:set>
                                    <p:animEffect transition="in" filter="box(in)">
                                      <p:cBhvr>
                                        <p:cTn id="39" dur="500"/>
                                        <p:tgtEl>
                                          <p:spTgt spid="409604"/>
                                        </p:tgtEl>
                                      </p:cBhvr>
                                    </p:animEffect>
                                  </p:childTnLst>
                                </p:cTn>
                              </p:par>
                            </p:childTnLst>
                          </p:cTn>
                        </p:par>
                        <p:par>
                          <p:cTn id="40" fill="hold">
                            <p:stCondLst>
                              <p:cond delay="4500"/>
                            </p:stCondLst>
                            <p:childTnLst>
                              <p:par>
                                <p:cTn id="41" presetID="4" presetClass="entr" presetSubtype="16" fill="hold" grpId="0" nodeType="afterEffect">
                                  <p:stCondLst>
                                    <p:cond delay="0"/>
                                  </p:stCondLst>
                                  <p:childTnLst>
                                    <p:set>
                                      <p:cBhvr>
                                        <p:cTn id="42" dur="1" fill="hold">
                                          <p:stCondLst>
                                            <p:cond delay="0"/>
                                          </p:stCondLst>
                                        </p:cTn>
                                        <p:tgtEl>
                                          <p:spTgt spid="409608"/>
                                        </p:tgtEl>
                                        <p:attrNameLst>
                                          <p:attrName>style.visibility</p:attrName>
                                        </p:attrNameLst>
                                      </p:cBhvr>
                                      <p:to>
                                        <p:strVal val="visible"/>
                                      </p:to>
                                    </p:set>
                                    <p:animEffect transition="in" filter="box(in)">
                                      <p:cBhvr>
                                        <p:cTn id="43" dur="500"/>
                                        <p:tgtEl>
                                          <p:spTgt spid="409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animBg="1"/>
      <p:bldP spid="409604" grpId="0" animBg="1"/>
      <p:bldP spid="409605" grpId="0" animBg="1"/>
      <p:bldP spid="40960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3"/>
          <p:cNvSpPr>
            <a:spLocks noGrp="1"/>
          </p:cNvSpPr>
          <p:nvPr>
            <p:ph type="body" idx="4294967295"/>
          </p:nvPr>
        </p:nvSpPr>
        <p:spPr>
          <a:xfrm>
            <a:off x="2298700" y="2865438"/>
            <a:ext cx="6627813" cy="2849562"/>
          </a:xfrm>
          <a:solidFill>
            <a:schemeClr val="bg1"/>
          </a:solidFill>
          <a:ln>
            <a:solidFill>
              <a:srgbClr val="0000FF"/>
            </a:solidFill>
          </a:ln>
        </p:spPr>
        <p:txBody>
          <a:bodyPr/>
          <a:lstStyle/>
          <a:p>
            <a:pPr>
              <a:lnSpc>
                <a:spcPct val="90000"/>
              </a:lnSpc>
            </a:pPr>
            <a:r>
              <a:rPr lang="it-IT" smtClean="0"/>
              <a:t>Il termine visione (vision) è utilizzato nella gestione strategica delle organizzazioni in generale (sanitarie, associative, professionali)  </a:t>
            </a:r>
          </a:p>
          <a:p>
            <a:pPr>
              <a:lnSpc>
                <a:spcPct val="90000"/>
              </a:lnSpc>
            </a:pPr>
            <a:r>
              <a:rPr lang="it-IT" smtClean="0"/>
              <a:t>per indicare la prefigurazione di uno scenario futuro che rispecchia gli ideali, i valori e le aspirazioni di chi fissa gli obiettivi e incentiva all’azione. </a:t>
            </a:r>
          </a:p>
        </p:txBody>
      </p:sp>
      <p:sp>
        <p:nvSpPr>
          <p:cNvPr id="118786" name="Rectangle 3"/>
          <p:cNvSpPr>
            <a:spLocks/>
          </p:cNvSpPr>
          <p:nvPr/>
        </p:nvSpPr>
        <p:spPr bwMode="auto">
          <a:xfrm>
            <a:off x="914400" y="503238"/>
            <a:ext cx="7313613" cy="868362"/>
          </a:xfrm>
          <a:prstGeom prst="rect">
            <a:avLst/>
          </a:prstGeom>
          <a:solidFill>
            <a:srgbClr val="B8E9FA"/>
          </a:solidFill>
          <a:ln w="9525">
            <a:solidFill>
              <a:srgbClr val="0000FF"/>
            </a:solidFill>
            <a:miter lim="800000"/>
            <a:headEnd/>
            <a:tailEnd/>
          </a:ln>
        </p:spPr>
        <p:txBody>
          <a:bodyPr anchor="ctr"/>
          <a:lstStyle/>
          <a:p>
            <a:pPr algn="ctr" eaLnBrk="0" hangingPunct="0"/>
            <a:r>
              <a:rPr lang="it-IT" sz="4600">
                <a:latin typeface="Goudy Old Style" pitchFamily="18" charset="0"/>
              </a:rPr>
              <a:t>Vision</a:t>
            </a:r>
          </a:p>
        </p:txBody>
      </p:sp>
      <p:sp>
        <p:nvSpPr>
          <p:cNvPr id="118787" name="Text Box 4"/>
          <p:cNvSpPr txBox="1">
            <a:spLocks noChangeArrowheads="1"/>
          </p:cNvSpPr>
          <p:nvPr/>
        </p:nvSpPr>
        <p:spPr bwMode="auto">
          <a:xfrm>
            <a:off x="1485900" y="1719263"/>
            <a:ext cx="7123113" cy="366712"/>
          </a:xfrm>
          <a:prstGeom prst="rect">
            <a:avLst/>
          </a:prstGeom>
          <a:noFill/>
          <a:ln w="9525">
            <a:noFill/>
            <a:miter lim="800000"/>
            <a:headEnd/>
            <a:tailEnd/>
          </a:ln>
        </p:spPr>
        <p:txBody>
          <a:bodyPr>
            <a:spAutoFit/>
          </a:bodyPr>
          <a:lstStyle/>
          <a:p>
            <a:pPr>
              <a:spcBef>
                <a:spcPct val="50000"/>
              </a:spcBef>
            </a:pPr>
            <a:r>
              <a:rPr lang="it-IT"/>
              <a:t>Che visione abbiamo della professione di un laureato magistrale ?</a:t>
            </a:r>
          </a:p>
        </p:txBody>
      </p:sp>
      <p:sp>
        <p:nvSpPr>
          <p:cNvPr id="118788" name="Text Box 3"/>
          <p:cNvSpPr txBox="1">
            <a:spLocks noChangeArrowheads="1"/>
          </p:cNvSpPr>
          <p:nvPr/>
        </p:nvSpPr>
        <p:spPr bwMode="auto">
          <a:xfrm>
            <a:off x="5364163" y="652145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3"/>
          <p:cNvSpPr>
            <a:spLocks noGrp="1"/>
          </p:cNvSpPr>
          <p:nvPr>
            <p:ph type="body" idx="4294967295"/>
          </p:nvPr>
        </p:nvSpPr>
        <p:spPr>
          <a:xfrm>
            <a:off x="2362200" y="376238"/>
            <a:ext cx="6489700" cy="3154362"/>
          </a:xfrm>
          <a:solidFill>
            <a:schemeClr val="bg1"/>
          </a:solidFill>
          <a:ln>
            <a:solidFill>
              <a:srgbClr val="0000FF"/>
            </a:solidFill>
          </a:ln>
        </p:spPr>
        <p:txBody>
          <a:bodyPr/>
          <a:lstStyle/>
          <a:p>
            <a:r>
              <a:rPr lang="it-IT" smtClean="0"/>
              <a:t>Che utilità sociale ha il laureato magistrale?</a:t>
            </a:r>
          </a:p>
          <a:p>
            <a:r>
              <a:rPr lang="it-IT" smtClean="0"/>
              <a:t>Quale apporto diamo noi laureati magistrali alla società?</a:t>
            </a:r>
          </a:p>
          <a:p>
            <a:r>
              <a:rPr lang="it-IT" smtClean="0"/>
              <a:t> A quale bisogno rispondiamo?</a:t>
            </a:r>
          </a:p>
          <a:p>
            <a:r>
              <a:rPr lang="it-IT" smtClean="0"/>
              <a:t>Quale visione abbiamo quindi della nostra professione all’interno dei servizi?</a:t>
            </a:r>
          </a:p>
        </p:txBody>
      </p:sp>
      <p:sp>
        <p:nvSpPr>
          <p:cNvPr id="119810" name="Text Box 4"/>
          <p:cNvSpPr txBox="1">
            <a:spLocks noChangeArrowheads="1"/>
          </p:cNvSpPr>
          <p:nvPr/>
        </p:nvSpPr>
        <p:spPr bwMode="auto">
          <a:xfrm>
            <a:off x="704850" y="3643313"/>
            <a:ext cx="7812088" cy="2573337"/>
          </a:xfrm>
          <a:prstGeom prst="rect">
            <a:avLst/>
          </a:prstGeom>
          <a:solidFill>
            <a:schemeClr val="bg1"/>
          </a:solidFill>
          <a:ln w="9525">
            <a:solidFill>
              <a:srgbClr val="0000FF"/>
            </a:solidFill>
            <a:miter lim="800000"/>
            <a:headEnd/>
            <a:tailEnd/>
          </a:ln>
        </p:spPr>
        <p:txBody>
          <a:bodyPr>
            <a:spAutoFit/>
          </a:bodyPr>
          <a:lstStyle/>
          <a:p>
            <a:pPr>
              <a:spcBef>
                <a:spcPct val="50000"/>
              </a:spcBef>
            </a:pPr>
            <a:r>
              <a:rPr lang="it-IT"/>
              <a:t>Noi non produciamo qualcosa di materiale ma di immateriale. Come professionisti produciamo assistenza ma non si può misurare solo con il numero di prestazione. Come diamo visibilità a ciò che è immateriale? La produzione del servizio è contestuale al suo consumo. Dove c’è produzione contemporaneamente c’è utilizzo. Interazione tra produttore/erogatore del servizio e fruitore. L’erogatore decide di erogare e decidere attività per il fruitore secondo la propria logica di servizio, secondo il proprio modello di professionista che si è formato durante la laurea triennale e di ciò che noi pensiamo di noi stessi come professionisti.</a:t>
            </a:r>
          </a:p>
        </p:txBody>
      </p:sp>
      <p:sp>
        <p:nvSpPr>
          <p:cNvPr id="119811"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ChangeArrowheads="1"/>
          </p:cNvSpPr>
          <p:nvPr/>
        </p:nvSpPr>
        <p:spPr bwMode="auto">
          <a:xfrm>
            <a:off x="838200" y="533400"/>
            <a:ext cx="7594600" cy="457200"/>
          </a:xfrm>
          <a:prstGeom prst="rect">
            <a:avLst/>
          </a:prstGeom>
          <a:solidFill>
            <a:srgbClr val="B8E9FA"/>
          </a:solidFill>
          <a:ln w="9525">
            <a:solidFill>
              <a:srgbClr val="261FFF"/>
            </a:solidFill>
            <a:miter lim="800000"/>
            <a:headEnd/>
            <a:tailEnd/>
          </a:ln>
        </p:spPr>
        <p:txBody>
          <a:bodyPr>
            <a:spAutoFit/>
          </a:bodyPr>
          <a:lstStyle/>
          <a:p>
            <a:pPr eaLnBrk="0" hangingPunct="0"/>
            <a:r>
              <a:rPr lang="it-IT" sz="2400" b="1"/>
              <a:t>ALCUNE DOMANDE PER DEFINIRE LA VISION</a:t>
            </a:r>
          </a:p>
        </p:txBody>
      </p:sp>
      <p:sp>
        <p:nvSpPr>
          <p:cNvPr id="120834" name="Text Box 3"/>
          <p:cNvSpPr txBox="1">
            <a:spLocks noChangeArrowheads="1"/>
          </p:cNvSpPr>
          <p:nvPr/>
        </p:nvSpPr>
        <p:spPr bwMode="auto">
          <a:xfrm>
            <a:off x="685800" y="1524000"/>
            <a:ext cx="7969250" cy="4127500"/>
          </a:xfrm>
          <a:prstGeom prst="rect">
            <a:avLst/>
          </a:prstGeom>
          <a:solidFill>
            <a:schemeClr val="hlink"/>
          </a:solidFill>
          <a:ln w="19050">
            <a:solidFill>
              <a:schemeClr val="tx1"/>
            </a:solidFill>
            <a:miter lim="800000"/>
            <a:headEnd/>
            <a:tailEnd/>
          </a:ln>
        </p:spPr>
        <p:txBody>
          <a:bodyPr wrap="none">
            <a:spAutoFit/>
          </a:bodyPr>
          <a:lstStyle/>
          <a:p>
            <a:pPr eaLnBrk="0" hangingPunct="0"/>
            <a:r>
              <a:rPr lang="it-IT" sz="2400" b="1">
                <a:solidFill>
                  <a:schemeClr val="bg1"/>
                </a:solidFill>
              </a:rPr>
              <a:t>Dove voglio arrivare?</a:t>
            </a:r>
          </a:p>
          <a:p>
            <a:pPr eaLnBrk="0" hangingPunct="0"/>
            <a:endParaRPr lang="it-IT" sz="2400" b="1">
              <a:solidFill>
                <a:schemeClr val="bg1"/>
              </a:solidFill>
            </a:endParaRPr>
          </a:p>
          <a:p>
            <a:pPr eaLnBrk="0" hangingPunct="0"/>
            <a:r>
              <a:rPr lang="it-IT" sz="2400" b="1">
                <a:solidFill>
                  <a:schemeClr val="bg1"/>
                </a:solidFill>
              </a:rPr>
              <a:t>Il cambiamento e le turbolenze organizzative le voglio</a:t>
            </a:r>
          </a:p>
          <a:p>
            <a:pPr eaLnBrk="0" hangingPunct="0"/>
            <a:r>
              <a:rPr lang="it-IT" sz="2400" b="1">
                <a:solidFill>
                  <a:schemeClr val="bg1"/>
                </a:solidFill>
              </a:rPr>
              <a:t>agire o subire?</a:t>
            </a:r>
          </a:p>
          <a:p>
            <a:pPr eaLnBrk="0" hangingPunct="0"/>
            <a:endParaRPr lang="it-IT" sz="2400" b="1">
              <a:solidFill>
                <a:schemeClr val="bg1"/>
              </a:solidFill>
            </a:endParaRPr>
          </a:p>
          <a:p>
            <a:pPr eaLnBrk="0" hangingPunct="0"/>
            <a:r>
              <a:rPr lang="it-IT" sz="2400" b="1">
                <a:solidFill>
                  <a:schemeClr val="bg1"/>
                </a:solidFill>
              </a:rPr>
              <a:t>Voglio essere eccellente….cosa fare per fare </a:t>
            </a:r>
          </a:p>
          <a:p>
            <a:pPr eaLnBrk="0" hangingPunct="0"/>
            <a:r>
              <a:rPr lang="it-IT" sz="2400" b="1">
                <a:solidFill>
                  <a:schemeClr val="bg1"/>
                </a:solidFill>
              </a:rPr>
              <a:t>la differenza?</a:t>
            </a:r>
          </a:p>
          <a:p>
            <a:pPr eaLnBrk="0" hangingPunct="0"/>
            <a:endParaRPr lang="it-IT" sz="2400" b="1">
              <a:solidFill>
                <a:schemeClr val="bg1"/>
              </a:solidFill>
            </a:endParaRPr>
          </a:p>
          <a:p>
            <a:pPr eaLnBrk="0" hangingPunct="0"/>
            <a:r>
              <a:rPr lang="it-IT" sz="2400" b="1">
                <a:solidFill>
                  <a:schemeClr val="bg1"/>
                </a:solidFill>
              </a:rPr>
              <a:t>Dove voglio incidere prioritariamente?</a:t>
            </a:r>
          </a:p>
          <a:p>
            <a:pPr eaLnBrk="0" hangingPunct="0"/>
            <a:endParaRPr lang="it-IT" sz="2400" b="1">
              <a:solidFill>
                <a:schemeClr val="bg1"/>
              </a:solidFill>
            </a:endParaRPr>
          </a:p>
          <a:p>
            <a:pPr eaLnBrk="0" hangingPunct="0"/>
            <a:r>
              <a:rPr lang="it-IT" sz="2400" b="1">
                <a:solidFill>
                  <a:schemeClr val="bg1"/>
                </a:solidFill>
              </a:rPr>
              <a:t>Con cosa mi voglio misurare?</a:t>
            </a:r>
          </a:p>
        </p:txBody>
      </p:sp>
      <p:sp>
        <p:nvSpPr>
          <p:cNvPr id="120835"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10626">
                                            <p:txEl>
                                              <p:pRg st="0" end="0"/>
                                            </p:txEl>
                                          </p:spTgt>
                                        </p:tgtEl>
                                        <p:attrNameLst>
                                          <p:attrName>style.visibility</p:attrName>
                                        </p:attrNameLst>
                                      </p:cBhvr>
                                      <p:to>
                                        <p:strVal val="visible"/>
                                      </p:to>
                                    </p:set>
                                    <p:animEffect transition="in" filter="box(in)">
                                      <p:cBhvr>
                                        <p:cTn id="7" dur="500"/>
                                        <p:tgtEl>
                                          <p:spTgt spid="4106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057400" y="381000"/>
            <a:ext cx="5083175" cy="579438"/>
          </a:xfrm>
          <a:prstGeom prst="rect">
            <a:avLst/>
          </a:prstGeom>
          <a:solidFill>
            <a:srgbClr val="B8E9FA"/>
          </a:solidFill>
          <a:ln w="9525">
            <a:solidFill>
              <a:srgbClr val="261FFF"/>
            </a:solidFill>
            <a:miter lim="800000"/>
            <a:headEnd/>
            <a:tailEnd/>
          </a:ln>
        </p:spPr>
        <p:txBody>
          <a:bodyPr wrap="none">
            <a:spAutoFit/>
          </a:bodyPr>
          <a:lstStyle/>
          <a:p>
            <a:pPr eaLnBrk="0" hangingPunct="0"/>
            <a:r>
              <a:rPr lang="it-IT" sz="3200" b="1"/>
              <a:t>I FATTORI DI SUCCESSO</a:t>
            </a:r>
            <a:endParaRPr lang="it-IT" sz="2400" b="1"/>
          </a:p>
        </p:txBody>
      </p:sp>
      <p:sp>
        <p:nvSpPr>
          <p:cNvPr id="411651" name="Text Box 3"/>
          <p:cNvSpPr txBox="1">
            <a:spLocks noChangeArrowheads="1"/>
          </p:cNvSpPr>
          <p:nvPr/>
        </p:nvSpPr>
        <p:spPr bwMode="auto">
          <a:xfrm>
            <a:off x="0" y="3200400"/>
            <a:ext cx="9144000" cy="3686175"/>
          </a:xfrm>
          <a:prstGeom prst="rect">
            <a:avLst/>
          </a:prstGeom>
          <a:solidFill>
            <a:schemeClr val="bg1"/>
          </a:solidFill>
          <a:ln w="9525">
            <a:noFill/>
            <a:miter lim="800000"/>
            <a:headEnd/>
            <a:tailEnd/>
          </a:ln>
        </p:spPr>
        <p:txBody>
          <a:bodyPr>
            <a:spAutoFit/>
          </a:bodyPr>
          <a:lstStyle/>
          <a:p>
            <a:pPr eaLnBrk="0" hangingPunct="0"/>
            <a:r>
              <a:rPr lang="it-IT" sz="2400" b="1"/>
              <a:t>Esempi:</a:t>
            </a:r>
          </a:p>
          <a:p>
            <a:pPr eaLnBrk="0" hangingPunct="0"/>
            <a:r>
              <a:rPr lang="it-IT" sz="2000" b="1"/>
              <a:t>Risorse umane: coinvolgimento, clima, organizzazione del lavoro…..</a:t>
            </a:r>
          </a:p>
          <a:p>
            <a:pPr eaLnBrk="0" hangingPunct="0"/>
            <a:endParaRPr lang="it-IT" sz="2000" b="1"/>
          </a:p>
          <a:p>
            <a:pPr eaLnBrk="0" hangingPunct="0"/>
            <a:r>
              <a:rPr lang="it-IT" sz="2000" b="1"/>
              <a:t>Cultura: orientamento al cliente, eticità, lavoro di squadra….</a:t>
            </a:r>
          </a:p>
          <a:p>
            <a:pPr eaLnBrk="0" hangingPunct="0"/>
            <a:endParaRPr lang="it-IT" sz="2000" b="1"/>
          </a:p>
          <a:p>
            <a:pPr eaLnBrk="0" hangingPunct="0"/>
            <a:r>
              <a:rPr lang="it-IT" sz="2000" b="1"/>
              <a:t>Tecnologie: informatica, protocolli, linee guida…..</a:t>
            </a:r>
            <a:endParaRPr lang="it-IT" sz="2400" b="1"/>
          </a:p>
          <a:p>
            <a:pPr eaLnBrk="0" hangingPunct="0"/>
            <a:endParaRPr lang="it-IT" sz="2000" b="1"/>
          </a:p>
          <a:p>
            <a:pPr eaLnBrk="0" hangingPunct="0"/>
            <a:r>
              <a:rPr lang="it-IT" sz="2000" b="1"/>
              <a:t>Organizzazione: trasparenza, economicità,</a:t>
            </a:r>
            <a:r>
              <a:rPr lang="it-IT" sz="2400" b="1"/>
              <a:t> </a:t>
            </a:r>
            <a:r>
              <a:rPr lang="it-IT" sz="2000" b="1"/>
              <a:t>semplificazione……</a:t>
            </a:r>
          </a:p>
          <a:p>
            <a:pPr eaLnBrk="0" hangingPunct="0"/>
            <a:endParaRPr lang="it-IT" sz="2400" b="1"/>
          </a:p>
          <a:p>
            <a:pPr eaLnBrk="0" hangingPunct="0"/>
            <a:r>
              <a:rPr lang="it-IT" sz="2000" b="1"/>
              <a:t>immagine: credibilità, affidabilità</a:t>
            </a:r>
            <a:endParaRPr lang="it-IT" sz="2400" b="1"/>
          </a:p>
          <a:p>
            <a:pPr eaLnBrk="0" hangingPunct="0"/>
            <a:endParaRPr lang="it-IT" sz="2400" b="1"/>
          </a:p>
        </p:txBody>
      </p:sp>
      <p:sp>
        <p:nvSpPr>
          <p:cNvPr id="411652" name="Rectangle 4"/>
          <p:cNvSpPr>
            <a:spLocks noChangeArrowheads="1"/>
          </p:cNvSpPr>
          <p:nvPr/>
        </p:nvSpPr>
        <p:spPr bwMode="auto">
          <a:xfrm>
            <a:off x="1908175" y="1412875"/>
            <a:ext cx="5256213" cy="1196975"/>
          </a:xfrm>
          <a:prstGeom prst="rect">
            <a:avLst/>
          </a:prstGeom>
          <a:solidFill>
            <a:schemeClr val="bg1"/>
          </a:solidFill>
          <a:ln w="9525">
            <a:solidFill>
              <a:srgbClr val="261FFF"/>
            </a:solidFill>
            <a:miter lim="800000"/>
            <a:headEnd/>
            <a:tailEnd/>
          </a:ln>
        </p:spPr>
        <p:txBody>
          <a:bodyPr>
            <a:spAutoFit/>
          </a:bodyPr>
          <a:lstStyle/>
          <a:p>
            <a:pPr algn="ctr"/>
            <a:r>
              <a:rPr lang="it-IT" sz="2400" b="1"/>
              <a:t>Rappresentano le leve, i percorsi, </a:t>
            </a:r>
          </a:p>
          <a:p>
            <a:pPr algn="ctr"/>
            <a:r>
              <a:rPr lang="it-IT" sz="2400" b="1"/>
              <a:t>le priorità su cui basarsi per </a:t>
            </a:r>
          </a:p>
          <a:p>
            <a:pPr algn="ctr"/>
            <a:r>
              <a:rPr lang="it-IT" sz="2400" b="1"/>
              <a:t>avere successo</a:t>
            </a:r>
          </a:p>
        </p:txBody>
      </p:sp>
      <p:sp>
        <p:nvSpPr>
          <p:cNvPr id="121860"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11650">
                                            <p:txEl>
                                              <p:pRg st="0" end="0"/>
                                            </p:txEl>
                                          </p:spTgt>
                                        </p:tgtEl>
                                        <p:attrNameLst>
                                          <p:attrName>style.visibility</p:attrName>
                                        </p:attrNameLst>
                                      </p:cBhvr>
                                      <p:to>
                                        <p:strVal val="visible"/>
                                      </p:to>
                                    </p:set>
                                    <p:animEffect transition="in" filter="box(in)">
                                      <p:cBhvr>
                                        <p:cTn id="7" dur="500"/>
                                        <p:tgtEl>
                                          <p:spTgt spid="411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1652"/>
                                        </p:tgtEl>
                                        <p:attrNameLst>
                                          <p:attrName>style.visibility</p:attrName>
                                        </p:attrNameLst>
                                      </p:cBhvr>
                                      <p:to>
                                        <p:strVal val="visible"/>
                                      </p:to>
                                    </p:set>
                                    <p:animEffect transition="in" filter="box(in)">
                                      <p:cBhvr>
                                        <p:cTn id="12" dur="500"/>
                                        <p:tgtEl>
                                          <p:spTgt spid="411652"/>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411651"/>
                                        </p:tgtEl>
                                        <p:attrNameLst>
                                          <p:attrName>style.visibility</p:attrName>
                                        </p:attrNameLst>
                                      </p:cBhvr>
                                      <p:to>
                                        <p:strVal val="visible"/>
                                      </p:to>
                                    </p:set>
                                    <p:animEffect transition="in" filter="box(in)">
                                      <p:cBhvr>
                                        <p:cTn id="16" dur="500"/>
                                        <p:tgtEl>
                                          <p:spTgt spid="411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1" grpId="0" animBg="1"/>
      <p:bldP spid="41165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p:cNvSpPr>
          <p:nvPr>
            <p:ph type="title" idx="4294967295"/>
          </p:nvPr>
        </p:nvSpPr>
        <p:spPr>
          <a:xfrm>
            <a:off x="914400" y="503238"/>
            <a:ext cx="7313613" cy="425450"/>
          </a:xfrm>
          <a:solidFill>
            <a:srgbClr val="B8E9FA"/>
          </a:solidFill>
          <a:ln>
            <a:solidFill>
              <a:srgbClr val="261FFF"/>
            </a:solidFill>
          </a:ln>
        </p:spPr>
        <p:txBody>
          <a:bodyPr/>
          <a:lstStyle/>
          <a:p>
            <a:r>
              <a:rPr lang="it-IT" sz="4200" smtClean="0"/>
              <a:t>TRA PRESENTE E FUTURO</a:t>
            </a:r>
          </a:p>
        </p:txBody>
      </p:sp>
      <p:sp>
        <p:nvSpPr>
          <p:cNvPr id="122882" name="Rectangle 3"/>
          <p:cNvSpPr>
            <a:spLocks noGrp="1"/>
          </p:cNvSpPr>
          <p:nvPr>
            <p:ph type="body" idx="4294967295"/>
          </p:nvPr>
        </p:nvSpPr>
        <p:spPr>
          <a:solidFill>
            <a:schemeClr val="bg1"/>
          </a:solidFill>
          <a:ln>
            <a:solidFill>
              <a:srgbClr val="261FFF"/>
            </a:solidFill>
          </a:ln>
        </p:spPr>
        <p:txBody>
          <a:bodyPr/>
          <a:lstStyle/>
          <a:p>
            <a:r>
              <a:rPr lang="it-IT" smtClean="0"/>
              <a:t>Dalla metodologia della ricerca all’evidence – based health care</a:t>
            </a:r>
          </a:p>
          <a:p>
            <a:r>
              <a:rPr lang="it-IT" smtClean="0"/>
              <a:t>Dalla formazione continua alla valutazione della competence professionale per tutti i professionisti </a:t>
            </a:r>
          </a:p>
          <a:p>
            <a:r>
              <a:rPr lang="it-IT" smtClean="0"/>
              <a:t>Dalla clinical governance alla valutazione della performance dei servizi sanitari</a:t>
            </a:r>
          </a:p>
          <a:p>
            <a:r>
              <a:rPr lang="it-IT" smtClean="0"/>
              <a:t>Dal management alle politiche sanitarie</a:t>
            </a:r>
          </a:p>
        </p:txBody>
      </p:sp>
      <p:sp>
        <p:nvSpPr>
          <p:cNvPr id="122883"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p:cNvSpPr>
          <p:nvPr>
            <p:ph type="title" idx="4294967295"/>
          </p:nvPr>
        </p:nvSpPr>
        <p:spPr>
          <a:xfrm>
            <a:off x="468313" y="260350"/>
            <a:ext cx="8229600" cy="1139825"/>
          </a:xfrm>
          <a:solidFill>
            <a:srgbClr val="B8E9FA"/>
          </a:solidFill>
          <a:ln>
            <a:solidFill>
              <a:schemeClr val="accent1"/>
            </a:solidFill>
          </a:ln>
        </p:spPr>
        <p:txBody>
          <a:bodyPr/>
          <a:lstStyle/>
          <a:p>
            <a:r>
              <a:rPr lang="it-IT" smtClean="0"/>
              <a:t>Sfide future del SSN</a:t>
            </a:r>
          </a:p>
        </p:txBody>
      </p:sp>
      <p:sp>
        <p:nvSpPr>
          <p:cNvPr id="123906" name="Rectangle 3"/>
          <p:cNvSpPr>
            <a:spLocks noGrp="1"/>
          </p:cNvSpPr>
          <p:nvPr>
            <p:ph type="body" idx="4294967295"/>
          </p:nvPr>
        </p:nvSpPr>
        <p:spPr>
          <a:xfrm>
            <a:off x="914400" y="1735138"/>
            <a:ext cx="3370263" cy="3673475"/>
          </a:xfrm>
          <a:solidFill>
            <a:schemeClr val="bg1"/>
          </a:solidFill>
          <a:ln>
            <a:solidFill>
              <a:schemeClr val="accent1"/>
            </a:solidFill>
          </a:ln>
        </p:spPr>
        <p:txBody>
          <a:bodyPr/>
          <a:lstStyle/>
          <a:p>
            <a:r>
              <a:rPr lang="it-IT" smtClean="0"/>
              <a:t>Sostenibilità</a:t>
            </a:r>
          </a:p>
          <a:p>
            <a:r>
              <a:rPr lang="it-IT" smtClean="0"/>
              <a:t>Equità</a:t>
            </a:r>
          </a:p>
          <a:p>
            <a:r>
              <a:rPr lang="it-IT" smtClean="0"/>
              <a:t>Appropriatezza</a:t>
            </a:r>
          </a:p>
          <a:p>
            <a:r>
              <a:rPr lang="it-IT" smtClean="0"/>
              <a:t>Efficacia</a:t>
            </a:r>
          </a:p>
          <a:p>
            <a:r>
              <a:rPr lang="it-IT" smtClean="0"/>
              <a:t>Efficienza</a:t>
            </a:r>
          </a:p>
          <a:p>
            <a:r>
              <a:rPr lang="it-IT" smtClean="0"/>
              <a:t>Consenso</a:t>
            </a:r>
          </a:p>
        </p:txBody>
      </p:sp>
      <p:sp>
        <p:nvSpPr>
          <p:cNvPr id="123907" name="Line 4"/>
          <p:cNvSpPr>
            <a:spLocks noChangeShapeType="1"/>
          </p:cNvSpPr>
          <p:nvPr/>
        </p:nvSpPr>
        <p:spPr bwMode="auto">
          <a:xfrm>
            <a:off x="4284663" y="3429000"/>
            <a:ext cx="1582737" cy="0"/>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it-IT"/>
          </a:p>
        </p:txBody>
      </p:sp>
      <p:sp>
        <p:nvSpPr>
          <p:cNvPr id="123908" name="Text Box 5"/>
          <p:cNvSpPr txBox="1">
            <a:spLocks noChangeArrowheads="1"/>
          </p:cNvSpPr>
          <p:nvPr/>
        </p:nvSpPr>
        <p:spPr bwMode="auto">
          <a:xfrm>
            <a:off x="6588125" y="2781300"/>
            <a:ext cx="863600" cy="376238"/>
          </a:xfrm>
          <a:prstGeom prst="rect">
            <a:avLst/>
          </a:prstGeom>
          <a:noFill/>
          <a:ln w="9525">
            <a:solidFill>
              <a:schemeClr val="accent1"/>
            </a:solidFill>
            <a:miter lim="800000"/>
            <a:headEnd/>
            <a:tailEnd/>
          </a:ln>
          <a:effectLst>
            <a:prstShdw prst="shdw13" dist="53882" dir="13500000">
              <a:schemeClr val="bg2">
                <a:alpha val="50000"/>
              </a:schemeClr>
            </a:prstShdw>
          </a:effectLst>
        </p:spPr>
        <p:txBody>
          <a:bodyPr>
            <a:spAutoFit/>
          </a:bodyPr>
          <a:lstStyle/>
          <a:p>
            <a:pPr eaLnBrk="0" hangingPunct="0">
              <a:spcBef>
                <a:spcPct val="50000"/>
              </a:spcBef>
            </a:pPr>
            <a:r>
              <a:rPr lang="it-IT"/>
              <a:t>PSN</a:t>
            </a:r>
          </a:p>
        </p:txBody>
      </p:sp>
      <p:sp>
        <p:nvSpPr>
          <p:cNvPr id="123909" name="Line 6"/>
          <p:cNvSpPr>
            <a:spLocks noChangeShapeType="1"/>
          </p:cNvSpPr>
          <p:nvPr/>
        </p:nvSpPr>
        <p:spPr bwMode="auto">
          <a:xfrm>
            <a:off x="6948488" y="3357563"/>
            <a:ext cx="0" cy="431800"/>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it-IT"/>
          </a:p>
        </p:txBody>
      </p:sp>
      <p:sp>
        <p:nvSpPr>
          <p:cNvPr id="123910" name="Text Box 7"/>
          <p:cNvSpPr txBox="1">
            <a:spLocks noChangeArrowheads="1"/>
          </p:cNvSpPr>
          <p:nvPr/>
        </p:nvSpPr>
        <p:spPr bwMode="auto">
          <a:xfrm>
            <a:off x="6588125" y="2781300"/>
            <a:ext cx="863600" cy="376238"/>
          </a:xfrm>
          <a:prstGeom prst="rect">
            <a:avLst/>
          </a:prstGeom>
          <a:noFill/>
          <a:ln w="9525">
            <a:solidFill>
              <a:schemeClr val="accent1"/>
            </a:solidFill>
            <a:miter lim="800000"/>
            <a:headEnd/>
            <a:tailEnd/>
          </a:ln>
          <a:effectLst>
            <a:prstShdw prst="shdw13" dist="53882" dir="13500000">
              <a:schemeClr val="bg2">
                <a:alpha val="50000"/>
              </a:schemeClr>
            </a:prstShdw>
          </a:effectLst>
        </p:spPr>
        <p:txBody>
          <a:bodyPr>
            <a:spAutoFit/>
          </a:bodyPr>
          <a:lstStyle/>
          <a:p>
            <a:pPr eaLnBrk="0" hangingPunct="0">
              <a:spcBef>
                <a:spcPct val="50000"/>
              </a:spcBef>
            </a:pPr>
            <a:r>
              <a:rPr lang="it-IT"/>
              <a:t>PSN</a:t>
            </a:r>
          </a:p>
        </p:txBody>
      </p:sp>
      <p:sp>
        <p:nvSpPr>
          <p:cNvPr id="123911" name="Text Box 8"/>
          <p:cNvSpPr txBox="1">
            <a:spLocks noChangeArrowheads="1"/>
          </p:cNvSpPr>
          <p:nvPr/>
        </p:nvSpPr>
        <p:spPr bwMode="auto">
          <a:xfrm>
            <a:off x="6588125" y="3860800"/>
            <a:ext cx="863600" cy="376238"/>
          </a:xfrm>
          <a:prstGeom prst="rect">
            <a:avLst/>
          </a:prstGeom>
          <a:noFill/>
          <a:ln w="9525">
            <a:solidFill>
              <a:schemeClr val="accent1"/>
            </a:solidFill>
            <a:miter lim="800000"/>
            <a:headEnd/>
            <a:tailEnd/>
          </a:ln>
          <a:effectLst>
            <a:prstShdw prst="shdw13" dist="53882" dir="13500000">
              <a:schemeClr val="bg2">
                <a:alpha val="50000"/>
              </a:schemeClr>
            </a:prstShdw>
          </a:effectLst>
        </p:spPr>
        <p:txBody>
          <a:bodyPr>
            <a:spAutoFit/>
          </a:bodyPr>
          <a:lstStyle/>
          <a:p>
            <a:pPr eaLnBrk="0" hangingPunct="0">
              <a:spcBef>
                <a:spcPct val="50000"/>
              </a:spcBef>
            </a:pPr>
            <a:r>
              <a:rPr lang="it-IT"/>
              <a:t>PSR</a:t>
            </a:r>
          </a:p>
        </p:txBody>
      </p:sp>
      <p:sp>
        <p:nvSpPr>
          <p:cNvPr id="123912" name="Text Box 9"/>
          <p:cNvSpPr txBox="1">
            <a:spLocks noChangeArrowheads="1"/>
          </p:cNvSpPr>
          <p:nvPr/>
        </p:nvSpPr>
        <p:spPr bwMode="auto">
          <a:xfrm>
            <a:off x="1908175" y="5408613"/>
            <a:ext cx="6048375" cy="650875"/>
          </a:xfrm>
          <a:prstGeom prst="rect">
            <a:avLst/>
          </a:prstGeom>
          <a:noFill/>
          <a:ln w="9525">
            <a:solidFill>
              <a:schemeClr val="accent1"/>
            </a:solidFill>
            <a:miter lim="800000"/>
            <a:headEnd/>
            <a:tailEnd/>
          </a:ln>
          <a:effectLst>
            <a:prstShdw prst="shdw13" dist="53882" dir="13500000">
              <a:schemeClr val="bg2">
                <a:alpha val="50000"/>
              </a:schemeClr>
            </a:prstShdw>
          </a:effectLst>
        </p:spPr>
        <p:txBody>
          <a:bodyPr>
            <a:spAutoFit/>
          </a:bodyPr>
          <a:lstStyle/>
          <a:p>
            <a:pPr eaLnBrk="0" hangingPunct="0">
              <a:spcBef>
                <a:spcPct val="50000"/>
              </a:spcBef>
            </a:pPr>
            <a:r>
              <a:rPr lang="it-IT"/>
              <a:t>Si deve investire sui professionisti sanitari per sostenere e soddisfare le esigenze dei servizi e della popolazione.</a:t>
            </a:r>
          </a:p>
        </p:txBody>
      </p:sp>
      <p:sp>
        <p:nvSpPr>
          <p:cNvPr id="123913"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p:cNvSpPr>
          <p:nvPr>
            <p:ph type="title" idx="4294967295"/>
          </p:nvPr>
        </p:nvSpPr>
        <p:spPr>
          <a:xfrm>
            <a:off x="468313" y="260350"/>
            <a:ext cx="8229600" cy="647700"/>
          </a:xfrm>
          <a:solidFill>
            <a:srgbClr val="B8E9FA"/>
          </a:solidFill>
          <a:ln>
            <a:solidFill>
              <a:schemeClr val="accent1"/>
            </a:solidFill>
          </a:ln>
        </p:spPr>
        <p:txBody>
          <a:bodyPr/>
          <a:lstStyle/>
          <a:p>
            <a:r>
              <a:rPr lang="it-IT" sz="4200" smtClean="0"/>
              <a:t>Sfide future del SSN</a:t>
            </a:r>
          </a:p>
        </p:txBody>
      </p:sp>
      <p:sp>
        <p:nvSpPr>
          <p:cNvPr id="124930" name="Text Box 4"/>
          <p:cNvSpPr txBox="1">
            <a:spLocks noChangeArrowheads="1"/>
          </p:cNvSpPr>
          <p:nvPr/>
        </p:nvSpPr>
        <p:spPr bwMode="auto">
          <a:xfrm>
            <a:off x="1042988" y="1778000"/>
            <a:ext cx="7777162" cy="1200150"/>
          </a:xfrm>
          <a:prstGeom prst="rect">
            <a:avLst/>
          </a:prstGeom>
          <a:solidFill>
            <a:schemeClr val="bg1"/>
          </a:solidFill>
          <a:ln w="9525">
            <a:solidFill>
              <a:schemeClr val="accent1"/>
            </a:solidFill>
            <a:miter lim="800000"/>
            <a:headEnd/>
            <a:tailEnd/>
          </a:ln>
          <a:effectLst>
            <a:prstShdw prst="shdw13" dist="53882" dir="13500000">
              <a:schemeClr val="bg2">
                <a:alpha val="50000"/>
              </a:schemeClr>
            </a:prstShdw>
          </a:effectLst>
        </p:spPr>
        <p:txBody>
          <a:bodyPr>
            <a:spAutoFit/>
          </a:bodyPr>
          <a:lstStyle/>
          <a:p>
            <a:pPr eaLnBrk="0" hangingPunct="0">
              <a:spcBef>
                <a:spcPct val="50000"/>
              </a:spcBef>
            </a:pPr>
            <a:r>
              <a:rPr lang="it-IT"/>
              <a:t>I professionisti sanitari costituiscono l’interfaccia principale tra l’organizzazione e i cittadini e assumono un ruolo fondamentale nella realizzazione di risposte di qualità, efficienza, efficacia, appropriatezza e sicurezza dei processi e dei percorsi di cura e di assistenza.</a:t>
            </a:r>
          </a:p>
        </p:txBody>
      </p:sp>
      <p:sp>
        <p:nvSpPr>
          <p:cNvPr id="124931" name="Text Box 5"/>
          <p:cNvSpPr txBox="1">
            <a:spLocks noChangeArrowheads="1"/>
          </p:cNvSpPr>
          <p:nvPr/>
        </p:nvSpPr>
        <p:spPr bwMode="auto">
          <a:xfrm>
            <a:off x="684213" y="3716338"/>
            <a:ext cx="6192837" cy="1749425"/>
          </a:xfrm>
          <a:prstGeom prst="rect">
            <a:avLst/>
          </a:prstGeom>
          <a:solidFill>
            <a:schemeClr val="bg1"/>
          </a:solidFill>
          <a:ln w="9525">
            <a:solidFill>
              <a:schemeClr val="accent1"/>
            </a:solidFill>
            <a:miter lim="800000"/>
            <a:headEnd/>
            <a:tailEnd/>
          </a:ln>
          <a:effectLst>
            <a:prstShdw prst="shdw13" dist="53882" dir="13500000">
              <a:schemeClr val="bg2">
                <a:alpha val="50000"/>
              </a:schemeClr>
            </a:prstShdw>
          </a:effectLst>
        </p:spPr>
        <p:txBody>
          <a:bodyPr>
            <a:spAutoFit/>
          </a:bodyPr>
          <a:lstStyle/>
          <a:p>
            <a:pPr eaLnBrk="0" hangingPunct="0">
              <a:spcBef>
                <a:spcPct val="50000"/>
              </a:spcBef>
            </a:pPr>
            <a:r>
              <a:rPr lang="it-IT"/>
              <a:t>I livelli di  formazione curriculare universitaria (lauree triennali, master, lauree magistrali) deve sviluppare piani di studio e programmi basandosi su modelli di apprendimento per competenze e certificare le conoscenze, le abilità e i comportamenti del professionista in linea con quanto previsto dal “Bologna Process”</a:t>
            </a:r>
          </a:p>
        </p:txBody>
      </p:sp>
      <p:sp>
        <p:nvSpPr>
          <p:cNvPr id="124932"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p:cNvSpPr>
          <p:nvPr>
            <p:ph type="title" idx="4294967295"/>
          </p:nvPr>
        </p:nvSpPr>
        <p:spPr>
          <a:xfrm>
            <a:off x="469900" y="241300"/>
            <a:ext cx="8062913" cy="1231900"/>
          </a:xfrm>
          <a:solidFill>
            <a:srgbClr val="B8E9FA"/>
          </a:solidFill>
          <a:ln>
            <a:solidFill>
              <a:srgbClr val="261FFF"/>
            </a:solidFill>
          </a:ln>
        </p:spPr>
        <p:txBody>
          <a:bodyPr/>
          <a:lstStyle/>
          <a:p>
            <a:r>
              <a:rPr lang="it-IT" smtClean="0"/>
              <a:t>Logica del  servizio riabilitativo</a:t>
            </a:r>
          </a:p>
        </p:txBody>
      </p:sp>
      <p:sp>
        <p:nvSpPr>
          <p:cNvPr id="125954" name="Rectangle 3"/>
          <p:cNvSpPr>
            <a:spLocks noGrp="1"/>
          </p:cNvSpPr>
          <p:nvPr>
            <p:ph type="body" idx="4294967295"/>
          </p:nvPr>
        </p:nvSpPr>
        <p:spPr>
          <a:xfrm>
            <a:off x="2438400" y="1735138"/>
            <a:ext cx="6437313" cy="2786062"/>
          </a:xfrm>
          <a:ln>
            <a:solidFill>
              <a:srgbClr val="0000FF"/>
            </a:solidFill>
          </a:ln>
        </p:spPr>
        <p:txBody>
          <a:bodyPr/>
          <a:lstStyle/>
          <a:p>
            <a:r>
              <a:rPr lang="it-IT" sz="2000" smtClean="0"/>
              <a:t>Non è una logica prestazionale ma una logica di processo. </a:t>
            </a:r>
          </a:p>
          <a:p>
            <a:r>
              <a:rPr lang="it-IT" sz="2000" smtClean="0"/>
              <a:t>La riabilitazione deve essere erogata nelle 24 ore. Il processo riabilitativo deve essere presente nel progetto riabilitativo del paziente ogni giorno nelle 24 ore.</a:t>
            </a:r>
          </a:p>
          <a:p>
            <a:r>
              <a:rPr lang="it-IT" sz="2000" smtClean="0"/>
              <a:t>Tutti i professionisti hanno questa logica di servizio e condividono lo stesso modello organizzativo</a:t>
            </a:r>
          </a:p>
        </p:txBody>
      </p:sp>
      <p:sp>
        <p:nvSpPr>
          <p:cNvPr id="125955" name="Text Box 4"/>
          <p:cNvSpPr txBox="1">
            <a:spLocks noChangeArrowheads="1"/>
          </p:cNvSpPr>
          <p:nvPr/>
        </p:nvSpPr>
        <p:spPr bwMode="auto">
          <a:xfrm>
            <a:off x="1790700" y="4876800"/>
            <a:ext cx="7085013" cy="923925"/>
          </a:xfrm>
          <a:prstGeom prst="rect">
            <a:avLst/>
          </a:prstGeom>
          <a:noFill/>
          <a:ln w="9525">
            <a:solidFill>
              <a:srgbClr val="261FFF"/>
            </a:solidFill>
            <a:miter lim="800000"/>
            <a:headEnd/>
            <a:tailEnd/>
          </a:ln>
        </p:spPr>
        <p:txBody>
          <a:bodyPr>
            <a:spAutoFit/>
          </a:bodyPr>
          <a:lstStyle/>
          <a:p>
            <a:pPr>
              <a:spcBef>
                <a:spcPct val="50000"/>
              </a:spcBef>
            </a:pPr>
            <a:r>
              <a:rPr lang="it-IT"/>
              <a:t>Come dirigente devo creare le condizioni affinché i professionisti che dirigo lavorino al meglio considerate queste risorse, queste attrezzature, questa preparazione, questo contesto socio-politico.</a:t>
            </a:r>
          </a:p>
        </p:txBody>
      </p:sp>
      <p:sp>
        <p:nvSpPr>
          <p:cNvPr id="125956" name="Text Box 5"/>
          <p:cNvSpPr txBox="1">
            <a:spLocks noChangeArrowheads="1"/>
          </p:cNvSpPr>
          <p:nvPr/>
        </p:nvSpPr>
        <p:spPr bwMode="auto">
          <a:xfrm>
            <a:off x="165100" y="6124575"/>
            <a:ext cx="8978900" cy="366713"/>
          </a:xfrm>
          <a:prstGeom prst="rect">
            <a:avLst/>
          </a:prstGeom>
          <a:noFill/>
          <a:ln w="9525">
            <a:solidFill>
              <a:srgbClr val="261FFF"/>
            </a:solidFill>
            <a:miter lim="800000"/>
            <a:headEnd/>
            <a:tailEnd/>
          </a:ln>
        </p:spPr>
        <p:txBody>
          <a:bodyPr>
            <a:spAutoFit/>
          </a:bodyPr>
          <a:lstStyle/>
          <a:p>
            <a:pPr>
              <a:spcBef>
                <a:spcPct val="50000"/>
              </a:spcBef>
            </a:pPr>
            <a:r>
              <a:rPr lang="it-IT"/>
              <a:t>Le logiche devono essere condivise, quelle del dirigente e quelle del professionista</a:t>
            </a:r>
          </a:p>
        </p:txBody>
      </p:sp>
      <p:sp>
        <p:nvSpPr>
          <p:cNvPr id="125957"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solidFill>
            <a:srgbClr val="B8E9FA"/>
          </a:solidFill>
          <a:ln>
            <a:solidFill>
              <a:srgbClr val="261FFF"/>
            </a:solidFill>
          </a:ln>
        </p:spPr>
        <p:txBody>
          <a:bodyPr/>
          <a:lstStyle/>
          <a:p>
            <a:r>
              <a:rPr lang="it-IT" sz="3600" smtClean="0"/>
              <a:t>LE COMPETENZE MANAGERIALI</a:t>
            </a:r>
          </a:p>
        </p:txBody>
      </p:sp>
      <p:sp>
        <p:nvSpPr>
          <p:cNvPr id="126978" name="AutoShape 5"/>
          <p:cNvSpPr>
            <a:spLocks noChangeArrowheads="1"/>
          </p:cNvSpPr>
          <p:nvPr/>
        </p:nvSpPr>
        <p:spPr bwMode="auto">
          <a:xfrm rot="10800000">
            <a:off x="395288" y="4754563"/>
            <a:ext cx="3816350" cy="1728787"/>
          </a:xfrm>
          <a:custGeom>
            <a:avLst/>
            <a:gdLst>
              <a:gd name="T0" fmla="*/ 589998132 w 21600"/>
              <a:gd name="T1" fmla="*/ 69183009 h 21600"/>
              <a:gd name="T2" fmla="*/ 337141803 w 21600"/>
              <a:gd name="T3" fmla="*/ 138365939 h 21600"/>
              <a:gd name="T4" fmla="*/ 84285495 w 21600"/>
              <a:gd name="T5" fmla="*/ 69183009 h 21600"/>
              <a:gd name="T6" fmla="*/ 33714180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lgn="ctr">
            <a:solidFill>
              <a:schemeClr val="tx1"/>
            </a:solidFill>
            <a:miter lim="800000"/>
            <a:headEnd/>
            <a:tailEnd/>
          </a:ln>
        </p:spPr>
        <p:txBody>
          <a:bodyPr wrap="none" anchor="ctr"/>
          <a:lstStyle/>
          <a:p>
            <a:endParaRPr lang="it-IT"/>
          </a:p>
        </p:txBody>
      </p:sp>
      <p:sp>
        <p:nvSpPr>
          <p:cNvPr id="126979" name="AutoShape 6"/>
          <p:cNvSpPr>
            <a:spLocks noChangeArrowheads="1"/>
          </p:cNvSpPr>
          <p:nvPr/>
        </p:nvSpPr>
        <p:spPr bwMode="auto">
          <a:xfrm rot="10800000">
            <a:off x="1331913" y="3429000"/>
            <a:ext cx="1944687" cy="1223963"/>
          </a:xfrm>
          <a:custGeom>
            <a:avLst/>
            <a:gdLst>
              <a:gd name="T0" fmla="*/ 153198200 w 21600"/>
              <a:gd name="T1" fmla="*/ 34677933 h 21600"/>
              <a:gd name="T2" fmla="*/ 87541877 w 21600"/>
              <a:gd name="T3" fmla="*/ 69355810 h 21600"/>
              <a:gd name="T4" fmla="*/ 21885469 w 21600"/>
              <a:gd name="T5" fmla="*/ 34677933 h 21600"/>
              <a:gd name="T6" fmla="*/ 8754187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lgn="ctr">
            <a:solidFill>
              <a:schemeClr val="tx1"/>
            </a:solidFill>
            <a:miter lim="800000"/>
            <a:headEnd/>
            <a:tailEnd/>
          </a:ln>
        </p:spPr>
        <p:txBody>
          <a:bodyPr wrap="none" anchor="ctr"/>
          <a:lstStyle/>
          <a:p>
            <a:endParaRPr lang="it-IT"/>
          </a:p>
        </p:txBody>
      </p:sp>
      <p:sp>
        <p:nvSpPr>
          <p:cNvPr id="126980" name="AutoShape 8"/>
          <p:cNvSpPr>
            <a:spLocks noChangeArrowheads="1"/>
          </p:cNvSpPr>
          <p:nvPr/>
        </p:nvSpPr>
        <p:spPr bwMode="auto">
          <a:xfrm>
            <a:off x="1801813" y="1844675"/>
            <a:ext cx="1008062" cy="1439863"/>
          </a:xfrm>
          <a:prstGeom prst="triangle">
            <a:avLst>
              <a:gd name="adj" fmla="val 50000"/>
            </a:avLst>
          </a:prstGeom>
          <a:solidFill>
            <a:schemeClr val="accent1"/>
          </a:solidFill>
          <a:ln w="9525" algn="ctr">
            <a:solidFill>
              <a:schemeClr val="tx1"/>
            </a:solidFill>
            <a:miter lim="800000"/>
            <a:headEnd/>
            <a:tailEnd/>
          </a:ln>
        </p:spPr>
        <p:txBody>
          <a:bodyPr wrap="none" anchor="ctr"/>
          <a:lstStyle/>
          <a:p>
            <a:endParaRPr lang="it-IT"/>
          </a:p>
        </p:txBody>
      </p:sp>
      <p:sp>
        <p:nvSpPr>
          <p:cNvPr id="126981" name="Text Box 9"/>
          <p:cNvSpPr txBox="1">
            <a:spLocks noChangeArrowheads="1"/>
          </p:cNvSpPr>
          <p:nvPr/>
        </p:nvSpPr>
        <p:spPr bwMode="auto">
          <a:xfrm>
            <a:off x="1555750" y="5661025"/>
            <a:ext cx="1584325" cy="366713"/>
          </a:xfrm>
          <a:prstGeom prst="rect">
            <a:avLst/>
          </a:prstGeom>
          <a:solidFill>
            <a:schemeClr val="bg1"/>
          </a:solidFill>
          <a:ln w="9525" algn="ctr">
            <a:noFill/>
            <a:miter lim="800000"/>
            <a:headEnd/>
            <a:tailEnd/>
          </a:ln>
        </p:spPr>
        <p:txBody>
          <a:bodyPr>
            <a:spAutoFit/>
          </a:bodyPr>
          <a:lstStyle/>
          <a:p>
            <a:pPr>
              <a:spcBef>
                <a:spcPct val="50000"/>
              </a:spcBef>
            </a:pPr>
            <a:r>
              <a:rPr lang="it-IT"/>
              <a:t>Supervisors</a:t>
            </a:r>
          </a:p>
        </p:txBody>
      </p:sp>
      <p:sp>
        <p:nvSpPr>
          <p:cNvPr id="126982" name="Text Box 11"/>
          <p:cNvSpPr txBox="1">
            <a:spLocks noChangeArrowheads="1"/>
          </p:cNvSpPr>
          <p:nvPr/>
        </p:nvSpPr>
        <p:spPr bwMode="auto">
          <a:xfrm>
            <a:off x="1403350" y="3789363"/>
            <a:ext cx="1800225" cy="641350"/>
          </a:xfrm>
          <a:prstGeom prst="rect">
            <a:avLst/>
          </a:prstGeom>
          <a:solidFill>
            <a:schemeClr val="bg1"/>
          </a:solidFill>
          <a:ln w="9525" algn="ctr">
            <a:noFill/>
            <a:miter lim="800000"/>
            <a:headEnd/>
            <a:tailEnd/>
          </a:ln>
        </p:spPr>
        <p:txBody>
          <a:bodyPr>
            <a:spAutoFit/>
          </a:bodyPr>
          <a:lstStyle/>
          <a:p>
            <a:pPr>
              <a:spcBef>
                <a:spcPct val="50000"/>
              </a:spcBef>
            </a:pPr>
            <a:r>
              <a:rPr lang="it-IT"/>
              <a:t>Middle Management</a:t>
            </a:r>
          </a:p>
        </p:txBody>
      </p:sp>
      <p:sp>
        <p:nvSpPr>
          <p:cNvPr id="126983" name="Text Box 13"/>
          <p:cNvSpPr txBox="1">
            <a:spLocks noChangeArrowheads="1"/>
          </p:cNvSpPr>
          <p:nvPr/>
        </p:nvSpPr>
        <p:spPr bwMode="auto">
          <a:xfrm>
            <a:off x="1547813" y="2565400"/>
            <a:ext cx="1512887" cy="581025"/>
          </a:xfrm>
          <a:prstGeom prst="rect">
            <a:avLst/>
          </a:prstGeom>
          <a:solidFill>
            <a:schemeClr val="bg1"/>
          </a:solidFill>
          <a:ln w="9525" algn="ctr">
            <a:noFill/>
            <a:miter lim="800000"/>
            <a:headEnd/>
            <a:tailEnd/>
          </a:ln>
        </p:spPr>
        <p:txBody>
          <a:bodyPr>
            <a:spAutoFit/>
          </a:bodyPr>
          <a:lstStyle/>
          <a:p>
            <a:pPr>
              <a:spcBef>
                <a:spcPct val="50000"/>
              </a:spcBef>
            </a:pPr>
            <a:r>
              <a:rPr lang="it-IT" sz="1600" b="1"/>
              <a:t>Top Management</a:t>
            </a:r>
          </a:p>
        </p:txBody>
      </p:sp>
      <p:sp>
        <p:nvSpPr>
          <p:cNvPr id="126984" name="Rectangle 14"/>
          <p:cNvSpPr>
            <a:spLocks noChangeArrowheads="1"/>
          </p:cNvSpPr>
          <p:nvPr/>
        </p:nvSpPr>
        <p:spPr bwMode="auto">
          <a:xfrm>
            <a:off x="4859338" y="2090738"/>
            <a:ext cx="3816350" cy="4392612"/>
          </a:xfrm>
          <a:prstGeom prst="rect">
            <a:avLst/>
          </a:prstGeom>
          <a:solidFill>
            <a:schemeClr val="accent1"/>
          </a:solidFill>
          <a:ln w="9525" algn="ctr">
            <a:solidFill>
              <a:schemeClr val="tx1"/>
            </a:solidFill>
            <a:miter lim="800000"/>
            <a:headEnd/>
            <a:tailEnd/>
          </a:ln>
        </p:spPr>
        <p:txBody>
          <a:bodyPr wrap="none" anchor="ctr"/>
          <a:lstStyle/>
          <a:p>
            <a:endParaRPr lang="it-IT"/>
          </a:p>
        </p:txBody>
      </p:sp>
      <p:sp>
        <p:nvSpPr>
          <p:cNvPr id="126985" name="Line 15"/>
          <p:cNvSpPr>
            <a:spLocks noChangeShapeType="1"/>
          </p:cNvSpPr>
          <p:nvPr/>
        </p:nvSpPr>
        <p:spPr bwMode="auto">
          <a:xfrm>
            <a:off x="5508625" y="2060575"/>
            <a:ext cx="863600" cy="4392613"/>
          </a:xfrm>
          <a:prstGeom prst="line">
            <a:avLst/>
          </a:prstGeom>
          <a:noFill/>
          <a:ln w="9525">
            <a:solidFill>
              <a:schemeClr val="tx1"/>
            </a:solidFill>
            <a:round/>
            <a:headEnd/>
            <a:tailEnd/>
          </a:ln>
        </p:spPr>
        <p:txBody>
          <a:bodyPr/>
          <a:lstStyle/>
          <a:p>
            <a:endParaRPr lang="it-IT"/>
          </a:p>
        </p:txBody>
      </p:sp>
      <p:sp>
        <p:nvSpPr>
          <p:cNvPr id="126986" name="Line 16"/>
          <p:cNvSpPr>
            <a:spLocks noChangeShapeType="1"/>
          </p:cNvSpPr>
          <p:nvPr/>
        </p:nvSpPr>
        <p:spPr bwMode="auto">
          <a:xfrm flipH="1" flipV="1">
            <a:off x="7019925" y="2060575"/>
            <a:ext cx="1081088" cy="4392613"/>
          </a:xfrm>
          <a:prstGeom prst="line">
            <a:avLst/>
          </a:prstGeom>
          <a:noFill/>
          <a:ln w="9525">
            <a:solidFill>
              <a:schemeClr val="tx1"/>
            </a:solidFill>
            <a:round/>
            <a:headEnd/>
            <a:tailEnd/>
          </a:ln>
        </p:spPr>
        <p:txBody>
          <a:bodyPr/>
          <a:lstStyle/>
          <a:p>
            <a:endParaRPr lang="it-IT"/>
          </a:p>
        </p:txBody>
      </p:sp>
      <p:sp>
        <p:nvSpPr>
          <p:cNvPr id="126987" name="Rectangle 17"/>
          <p:cNvSpPr>
            <a:spLocks noChangeArrowheads="1"/>
          </p:cNvSpPr>
          <p:nvPr/>
        </p:nvSpPr>
        <p:spPr bwMode="auto">
          <a:xfrm>
            <a:off x="5219700" y="5445125"/>
            <a:ext cx="1152525" cy="865188"/>
          </a:xfrm>
          <a:prstGeom prst="rect">
            <a:avLst/>
          </a:prstGeom>
          <a:solidFill>
            <a:schemeClr val="bg1"/>
          </a:solidFill>
          <a:ln w="9525" algn="ctr">
            <a:noFill/>
            <a:miter lim="800000"/>
            <a:headEnd/>
            <a:tailEnd/>
          </a:ln>
        </p:spPr>
        <p:txBody>
          <a:bodyPr wrap="none" anchor="ctr"/>
          <a:lstStyle/>
          <a:p>
            <a:r>
              <a:rPr lang="it-IT" sz="2000"/>
              <a:t>Tecnical </a:t>
            </a:r>
          </a:p>
          <a:p>
            <a:r>
              <a:rPr lang="it-IT" sz="2000"/>
              <a:t>skill</a:t>
            </a:r>
          </a:p>
        </p:txBody>
      </p:sp>
      <p:sp>
        <p:nvSpPr>
          <p:cNvPr id="126988" name="Rectangle 18"/>
          <p:cNvSpPr>
            <a:spLocks noChangeArrowheads="1"/>
          </p:cNvSpPr>
          <p:nvPr/>
        </p:nvSpPr>
        <p:spPr bwMode="auto">
          <a:xfrm>
            <a:off x="6342063" y="3598863"/>
            <a:ext cx="1100137" cy="865187"/>
          </a:xfrm>
          <a:prstGeom prst="rect">
            <a:avLst/>
          </a:prstGeom>
          <a:solidFill>
            <a:schemeClr val="bg1"/>
          </a:solidFill>
          <a:ln w="9525" algn="ctr">
            <a:noFill/>
            <a:miter lim="800000"/>
            <a:headEnd/>
            <a:tailEnd/>
          </a:ln>
        </p:spPr>
        <p:txBody>
          <a:bodyPr wrap="none" anchor="ctr"/>
          <a:lstStyle/>
          <a:p>
            <a:r>
              <a:rPr lang="it-IT" sz="2000"/>
              <a:t>Human</a:t>
            </a:r>
          </a:p>
          <a:p>
            <a:r>
              <a:rPr lang="it-IT" sz="2000"/>
              <a:t>skill</a:t>
            </a:r>
          </a:p>
        </p:txBody>
      </p:sp>
      <p:sp>
        <p:nvSpPr>
          <p:cNvPr id="126989" name="Rectangle 19"/>
          <p:cNvSpPr>
            <a:spLocks noChangeArrowheads="1"/>
          </p:cNvSpPr>
          <p:nvPr/>
        </p:nvSpPr>
        <p:spPr bwMode="auto">
          <a:xfrm>
            <a:off x="7596188" y="2276475"/>
            <a:ext cx="1547812" cy="865188"/>
          </a:xfrm>
          <a:prstGeom prst="rect">
            <a:avLst/>
          </a:prstGeom>
          <a:solidFill>
            <a:schemeClr val="bg1"/>
          </a:solidFill>
          <a:ln w="9525" algn="ctr">
            <a:noFill/>
            <a:miter lim="800000"/>
            <a:headEnd/>
            <a:tailEnd/>
          </a:ln>
        </p:spPr>
        <p:txBody>
          <a:bodyPr wrap="none" anchor="ctr"/>
          <a:lstStyle/>
          <a:p>
            <a:r>
              <a:rPr lang="it-IT" sz="2000"/>
              <a:t>Conceptual</a:t>
            </a:r>
          </a:p>
          <a:p>
            <a:r>
              <a:rPr lang="it-IT" sz="2000"/>
              <a:t>skill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a:srcRect/>
          <a:stretch>
            <a:fillRect/>
          </a:stretch>
        </p:blipFill>
        <p:spPr bwMode="auto">
          <a:xfrm>
            <a:off x="1314450" y="993775"/>
            <a:ext cx="6515100" cy="4876800"/>
          </a:xfrm>
          <a:prstGeom prst="rect">
            <a:avLst/>
          </a:prstGeom>
          <a:noFill/>
          <a:ln w="9525">
            <a:noFill/>
            <a:miter lim="800000"/>
            <a:headEnd/>
            <a:tailEnd/>
          </a:ln>
        </p:spPr>
      </p:pic>
      <p:sp>
        <p:nvSpPr>
          <p:cNvPr id="32770" name="Text Box 3"/>
          <p:cNvSpPr txBox="1">
            <a:spLocks noChangeArrowheads="1"/>
          </p:cNvSpPr>
          <p:nvPr/>
        </p:nvSpPr>
        <p:spPr bwMode="auto">
          <a:xfrm>
            <a:off x="1116013" y="5876925"/>
            <a:ext cx="6264275" cy="244475"/>
          </a:xfrm>
          <a:prstGeom prst="rect">
            <a:avLst/>
          </a:prstGeom>
          <a:noFill/>
          <a:ln w="9525">
            <a:noFill/>
            <a:miter lim="800000"/>
            <a:headEnd/>
            <a:tailEnd/>
          </a:ln>
        </p:spPr>
        <p:txBody>
          <a:bodyPr>
            <a:spAutoFit/>
          </a:bodyPr>
          <a:lstStyle/>
          <a:p>
            <a:pPr>
              <a:spcBef>
                <a:spcPct val="50000"/>
              </a:spcBef>
            </a:pPr>
            <a:r>
              <a:rPr lang="it-IT" sz="1000" i="1">
                <a:latin typeface="Times New Roman" pitchFamily="18" charset="0"/>
              </a:rPr>
              <a:t>Fonte</a:t>
            </a:r>
            <a:r>
              <a:rPr lang="it-IT" sz="1000">
                <a:latin typeface="Times New Roman" pitchFamily="18" charset="0"/>
              </a:rPr>
              <a:t>: elaborazione propria su dati Onu, </a:t>
            </a:r>
            <a:r>
              <a:rPr lang="it-IT" sz="1000" i="1">
                <a:latin typeface="Times New Roman" pitchFamily="18" charset="0"/>
              </a:rPr>
              <a:t>World Population Prospects. The 2004 Revision</a:t>
            </a:r>
            <a:r>
              <a:rPr lang="it-IT" sz="1000">
                <a:latin typeface="Times New Roman" pitchFamily="18" charset="0"/>
              </a:rPr>
              <a:t>, New York, 2005</a:t>
            </a:r>
          </a:p>
        </p:txBody>
      </p:sp>
      <p:sp>
        <p:nvSpPr>
          <p:cNvPr id="32771" name="Rectangle 4"/>
          <p:cNvSpPr>
            <a:spLocks noChangeArrowheads="1"/>
          </p:cNvSpPr>
          <p:nvPr/>
        </p:nvSpPr>
        <p:spPr bwMode="auto">
          <a:xfrm>
            <a:off x="0" y="260350"/>
            <a:ext cx="9144000" cy="690563"/>
          </a:xfrm>
          <a:prstGeom prst="rect">
            <a:avLst/>
          </a:prstGeom>
          <a:noFill/>
          <a:ln w="9525">
            <a:noFill/>
            <a:miter lim="800000"/>
            <a:headEnd/>
            <a:tailEnd/>
          </a:ln>
        </p:spPr>
        <p:txBody>
          <a:bodyPr lIns="91368" tIns="45684" rIns="91368" bIns="45684" anchor="ctr"/>
          <a:lstStyle/>
          <a:p>
            <a:pPr algn="ctr" defTabSz="917575" eaLnBrk="0" hangingPunct="0"/>
            <a:r>
              <a:rPr lang="en-GB" sz="2100" b="1">
                <a:latin typeface="Times New Roman" pitchFamily="18" charset="0"/>
              </a:rPr>
              <a:t>Popolazione 60 anni e oltre (milioni). Africa, Ue 27, Russia, Cina e India.                                  1950-2005 e proiezioni al 2050 (variante media)</a:t>
            </a:r>
            <a:endParaRPr lang="it-IT" sz="2100" b="1">
              <a:latin typeface="Times New Roman" pitchFamily="18" charset="0"/>
            </a:endParaRPr>
          </a:p>
        </p:txBody>
      </p:sp>
      <p:sp>
        <p:nvSpPr>
          <p:cNvPr id="32772"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ext Box 3"/>
          <p:cNvSpPr txBox="1">
            <a:spLocks noChangeArrowheads="1"/>
          </p:cNvSpPr>
          <p:nvPr/>
        </p:nvSpPr>
        <p:spPr bwMode="auto">
          <a:xfrm>
            <a:off x="3251200" y="296863"/>
            <a:ext cx="4775200" cy="376237"/>
          </a:xfrm>
          <a:prstGeom prst="rect">
            <a:avLst/>
          </a:prstGeom>
          <a:noFill/>
          <a:ln w="9525">
            <a:solidFill>
              <a:srgbClr val="0000FF"/>
            </a:solidFill>
            <a:miter lim="800000"/>
            <a:headEnd/>
            <a:tailEnd/>
          </a:ln>
        </p:spPr>
        <p:txBody>
          <a:bodyPr>
            <a:spAutoFit/>
          </a:bodyPr>
          <a:lstStyle/>
          <a:p>
            <a:pPr>
              <a:spcBef>
                <a:spcPct val="50000"/>
              </a:spcBef>
            </a:pPr>
            <a:r>
              <a:rPr lang="it-IT"/>
              <a:t>DISCUSSIONE INTERATTIVA</a:t>
            </a:r>
          </a:p>
        </p:txBody>
      </p:sp>
      <p:sp>
        <p:nvSpPr>
          <p:cNvPr id="128002" name="Text Box 4"/>
          <p:cNvSpPr txBox="1">
            <a:spLocks noChangeArrowheads="1"/>
          </p:cNvSpPr>
          <p:nvPr/>
        </p:nvSpPr>
        <p:spPr bwMode="auto">
          <a:xfrm>
            <a:off x="2362200" y="914400"/>
            <a:ext cx="6540500" cy="4914900"/>
          </a:xfrm>
          <a:prstGeom prst="rect">
            <a:avLst/>
          </a:prstGeom>
          <a:noFill/>
          <a:ln w="9525">
            <a:solidFill>
              <a:srgbClr val="0000FF"/>
            </a:solidFill>
            <a:miter lim="800000"/>
            <a:headEnd/>
            <a:tailEnd/>
          </a:ln>
        </p:spPr>
        <p:txBody>
          <a:bodyPr>
            <a:spAutoFit/>
          </a:bodyPr>
          <a:lstStyle/>
          <a:p>
            <a:pPr>
              <a:spcBef>
                <a:spcPct val="50000"/>
              </a:spcBef>
            </a:pPr>
            <a:r>
              <a:rPr lang="it-IT"/>
              <a:t>1) Migliorare la qualità di vita della persona assistita (dobbiamo come dirigenti lavorare sugli operatori perché eroghino l’assistenza in modo da migliorare la qualità di vita delle persone)</a:t>
            </a:r>
          </a:p>
          <a:p>
            <a:pPr>
              <a:spcBef>
                <a:spcPct val="50000"/>
              </a:spcBef>
            </a:pPr>
            <a:r>
              <a:rPr lang="it-IT"/>
              <a:t>2) </a:t>
            </a:r>
          </a:p>
          <a:p>
            <a:pPr>
              <a:spcBef>
                <a:spcPct val="50000"/>
              </a:spcBef>
            </a:pPr>
            <a:r>
              <a:rPr lang="it-IT"/>
              <a:t>3)</a:t>
            </a:r>
          </a:p>
          <a:p>
            <a:pPr>
              <a:spcBef>
                <a:spcPct val="50000"/>
              </a:spcBef>
            </a:pPr>
            <a:r>
              <a:rPr lang="it-IT"/>
              <a:t>4)</a:t>
            </a:r>
          </a:p>
          <a:p>
            <a:pPr>
              <a:spcBef>
                <a:spcPct val="50000"/>
              </a:spcBef>
            </a:pPr>
            <a:r>
              <a:rPr lang="it-IT"/>
              <a:t>5)</a:t>
            </a:r>
          </a:p>
          <a:p>
            <a:pPr>
              <a:spcBef>
                <a:spcPct val="50000"/>
              </a:spcBef>
            </a:pPr>
            <a:r>
              <a:rPr lang="it-IT"/>
              <a:t>6)</a:t>
            </a:r>
          </a:p>
          <a:p>
            <a:pPr>
              <a:spcBef>
                <a:spcPct val="50000"/>
              </a:spcBef>
            </a:pPr>
            <a:r>
              <a:rPr lang="it-IT"/>
              <a:t>7)</a:t>
            </a:r>
          </a:p>
          <a:p>
            <a:pPr>
              <a:spcBef>
                <a:spcPct val="50000"/>
              </a:spcBef>
            </a:pPr>
            <a:r>
              <a:rPr lang="it-IT"/>
              <a:t>8)</a:t>
            </a:r>
          </a:p>
          <a:p>
            <a:pPr>
              <a:spcBef>
                <a:spcPct val="50000"/>
              </a:spcBef>
            </a:pPr>
            <a:r>
              <a:rPr lang="it-IT"/>
              <a:t>9)</a:t>
            </a:r>
          </a:p>
          <a:p>
            <a:pPr>
              <a:spcBef>
                <a:spcPct val="50000"/>
              </a:spcBef>
            </a:pPr>
            <a:r>
              <a:rPr lang="it-IT"/>
              <a:t>10)</a:t>
            </a:r>
          </a:p>
        </p:txBody>
      </p:sp>
      <p:sp>
        <p:nvSpPr>
          <p:cNvPr id="128003"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932363" y="476250"/>
            <a:ext cx="3886200" cy="5867400"/>
            <a:chOff x="2352" y="192"/>
            <a:chExt cx="2448" cy="3696"/>
          </a:xfrm>
        </p:grpSpPr>
        <p:grpSp>
          <p:nvGrpSpPr>
            <p:cNvPr id="130054" name="Group 3"/>
            <p:cNvGrpSpPr>
              <a:grpSpLocks/>
            </p:cNvGrpSpPr>
            <p:nvPr/>
          </p:nvGrpSpPr>
          <p:grpSpPr bwMode="auto">
            <a:xfrm>
              <a:off x="2976" y="1200"/>
              <a:ext cx="1100" cy="1584"/>
              <a:chOff x="1680" y="1056"/>
              <a:chExt cx="1100" cy="1584"/>
            </a:xfrm>
          </p:grpSpPr>
          <p:pic>
            <p:nvPicPr>
              <p:cNvPr id="130059" name="Picture 4"/>
              <p:cNvPicPr>
                <a:picLocks noChangeAspect="1" noChangeArrowheads="1"/>
              </p:cNvPicPr>
              <p:nvPr/>
            </p:nvPicPr>
            <p:blipFill>
              <a:blip r:embed="rId2"/>
              <a:srcRect/>
              <a:stretch>
                <a:fillRect/>
              </a:stretch>
            </p:blipFill>
            <p:spPr bwMode="auto">
              <a:xfrm>
                <a:off x="1680" y="1488"/>
                <a:ext cx="1100" cy="1152"/>
              </a:xfrm>
              <a:prstGeom prst="rect">
                <a:avLst/>
              </a:prstGeom>
              <a:noFill/>
              <a:ln w="9525">
                <a:noFill/>
                <a:miter lim="800000"/>
                <a:headEnd/>
                <a:tailEnd/>
              </a:ln>
            </p:spPr>
          </p:pic>
          <p:sp>
            <p:nvSpPr>
              <p:cNvPr id="130060" name="Text Box 5"/>
              <p:cNvSpPr txBox="1">
                <a:spLocks noChangeArrowheads="1"/>
              </p:cNvSpPr>
              <p:nvPr/>
            </p:nvSpPr>
            <p:spPr bwMode="auto">
              <a:xfrm rot="-5400000">
                <a:off x="1956" y="876"/>
                <a:ext cx="498" cy="858"/>
              </a:xfrm>
              <a:prstGeom prst="rect">
                <a:avLst/>
              </a:prstGeom>
              <a:noFill/>
              <a:ln w="9525">
                <a:noFill/>
                <a:miter lim="800000"/>
                <a:headEnd/>
                <a:tailEnd/>
              </a:ln>
            </p:spPr>
            <p:txBody>
              <a:bodyPr vert="eaVert" wrap="none" lIns="90000" tIns="46800" rIns="90000" bIns="46800">
                <a:spAutoFit/>
              </a:bodyPr>
              <a:lstStyle/>
              <a:p>
                <a:pPr algn="ctr" eaLnBrk="0" hangingPunct="0"/>
                <a:r>
                  <a:rPr lang="it-IT" sz="2000" b="1"/>
                  <a:t>MODELLO</a:t>
                </a:r>
              </a:p>
              <a:p>
                <a:pPr algn="ctr" eaLnBrk="0" hangingPunct="0"/>
                <a:r>
                  <a:rPr lang="it-IT" sz="2000" b="1"/>
                  <a:t>MENTALE</a:t>
                </a:r>
              </a:p>
            </p:txBody>
          </p:sp>
        </p:grpSp>
        <p:sp>
          <p:nvSpPr>
            <p:cNvPr id="130055" name="Rectangle 6"/>
            <p:cNvSpPr>
              <a:spLocks noChangeArrowheads="1"/>
            </p:cNvSpPr>
            <p:nvPr/>
          </p:nvSpPr>
          <p:spPr bwMode="auto">
            <a:xfrm rot="-5400000">
              <a:off x="3360" y="2448"/>
              <a:ext cx="528" cy="2352"/>
            </a:xfrm>
            <a:prstGeom prst="rect">
              <a:avLst/>
            </a:prstGeom>
            <a:solidFill>
              <a:srgbClr val="FFFF00"/>
            </a:solidFill>
            <a:ln w="57150">
              <a:solidFill>
                <a:schemeClr val="tx1"/>
              </a:solidFill>
              <a:miter lim="800000"/>
              <a:headEnd/>
              <a:tailEnd/>
            </a:ln>
          </p:spPr>
          <p:txBody>
            <a:bodyPr vert="eaVert" wrap="none" lIns="90000" tIns="46800" rIns="90000" bIns="46800" anchor="ctr"/>
            <a:lstStyle/>
            <a:p>
              <a:pPr algn="ctr" eaLnBrk="0" hangingPunct="0"/>
              <a:r>
                <a:rPr lang="it-IT" sz="2800" b="1">
                  <a:solidFill>
                    <a:srgbClr val="0066FF"/>
                  </a:solidFill>
                </a:rPr>
                <a:t>Realtà Organizzativa</a:t>
              </a:r>
            </a:p>
          </p:txBody>
        </p:sp>
        <p:sp>
          <p:nvSpPr>
            <p:cNvPr id="130056" name="Rectangle 7"/>
            <p:cNvSpPr>
              <a:spLocks noChangeArrowheads="1"/>
            </p:cNvSpPr>
            <p:nvPr/>
          </p:nvSpPr>
          <p:spPr bwMode="auto">
            <a:xfrm rot="-5400000">
              <a:off x="3264" y="-720"/>
              <a:ext cx="528" cy="2352"/>
            </a:xfrm>
            <a:prstGeom prst="rect">
              <a:avLst/>
            </a:prstGeom>
            <a:solidFill>
              <a:srgbClr val="FFFF00"/>
            </a:solidFill>
            <a:ln w="57150">
              <a:solidFill>
                <a:schemeClr val="tx1"/>
              </a:solidFill>
              <a:miter lim="800000"/>
              <a:headEnd/>
              <a:tailEnd/>
            </a:ln>
          </p:spPr>
          <p:txBody>
            <a:bodyPr vert="eaVert" wrap="none" lIns="90000" tIns="46800" rIns="90000" bIns="46800" anchor="ctr"/>
            <a:lstStyle/>
            <a:p>
              <a:pPr algn="ctr" eaLnBrk="0" hangingPunct="0"/>
              <a:r>
                <a:rPr lang="it-IT" sz="2800" b="1">
                  <a:solidFill>
                    <a:srgbClr val="0066FF"/>
                  </a:solidFill>
                </a:rPr>
                <a:t>Comportamenti </a:t>
              </a:r>
            </a:p>
            <a:p>
              <a:pPr algn="ctr" eaLnBrk="0" hangingPunct="0"/>
              <a:r>
                <a:rPr lang="it-IT" sz="2800" b="1">
                  <a:solidFill>
                    <a:srgbClr val="0066FF"/>
                  </a:solidFill>
                </a:rPr>
                <a:t>professionali</a:t>
              </a:r>
            </a:p>
          </p:txBody>
        </p:sp>
        <p:sp>
          <p:nvSpPr>
            <p:cNvPr id="130057" name="AutoShape 8"/>
            <p:cNvSpPr>
              <a:spLocks noChangeArrowheads="1"/>
            </p:cNvSpPr>
            <p:nvPr/>
          </p:nvSpPr>
          <p:spPr bwMode="auto">
            <a:xfrm rot="10800000">
              <a:off x="3360" y="2832"/>
              <a:ext cx="432" cy="432"/>
            </a:xfrm>
            <a:prstGeom prst="downArrow">
              <a:avLst>
                <a:gd name="adj1" fmla="val 50000"/>
                <a:gd name="adj2" fmla="val 25000"/>
              </a:avLst>
            </a:prstGeom>
            <a:solidFill>
              <a:srgbClr val="FF0000"/>
            </a:solidFill>
            <a:ln w="9525">
              <a:noFill/>
              <a:miter lim="800000"/>
              <a:headEnd/>
              <a:tailEnd/>
            </a:ln>
          </p:spPr>
          <p:txBody>
            <a:bodyPr rot="10800000" wrap="none" lIns="90000" tIns="46800" rIns="90000" bIns="46800" anchor="ctr"/>
            <a:lstStyle/>
            <a:p>
              <a:endParaRPr lang="it-IT"/>
            </a:p>
          </p:txBody>
        </p:sp>
        <p:sp>
          <p:nvSpPr>
            <p:cNvPr id="130058" name="AutoShape 9"/>
            <p:cNvSpPr>
              <a:spLocks noChangeArrowheads="1"/>
            </p:cNvSpPr>
            <p:nvPr/>
          </p:nvSpPr>
          <p:spPr bwMode="auto">
            <a:xfrm rot="10800000">
              <a:off x="3312" y="816"/>
              <a:ext cx="432" cy="432"/>
            </a:xfrm>
            <a:prstGeom prst="downArrow">
              <a:avLst>
                <a:gd name="adj1" fmla="val 50000"/>
                <a:gd name="adj2" fmla="val 25000"/>
              </a:avLst>
            </a:prstGeom>
            <a:solidFill>
              <a:srgbClr val="FF0000"/>
            </a:solidFill>
            <a:ln w="9525">
              <a:noFill/>
              <a:miter lim="800000"/>
              <a:headEnd/>
              <a:tailEnd/>
            </a:ln>
          </p:spPr>
          <p:txBody>
            <a:bodyPr rot="10800000" wrap="none" lIns="90000" tIns="46800" rIns="90000" bIns="46800" anchor="ctr"/>
            <a:lstStyle/>
            <a:p>
              <a:endParaRPr lang="it-IT"/>
            </a:p>
          </p:txBody>
        </p:sp>
      </p:grpSp>
      <p:sp>
        <p:nvSpPr>
          <p:cNvPr id="24586" name="Text Box 10"/>
          <p:cNvSpPr txBox="1">
            <a:spLocks noChangeArrowheads="1"/>
          </p:cNvSpPr>
          <p:nvPr/>
        </p:nvSpPr>
        <p:spPr bwMode="auto">
          <a:xfrm>
            <a:off x="323850" y="404813"/>
            <a:ext cx="3816350" cy="1200150"/>
          </a:xfrm>
          <a:prstGeom prst="rect">
            <a:avLst/>
          </a:prstGeom>
          <a:solidFill>
            <a:schemeClr val="bg1"/>
          </a:solidFill>
          <a:ln w="9525">
            <a:solidFill>
              <a:srgbClr val="261FFF"/>
            </a:solidFill>
            <a:miter lim="800000"/>
            <a:headEnd/>
            <a:tailEnd/>
          </a:ln>
        </p:spPr>
        <p:txBody>
          <a:bodyPr>
            <a:spAutoFit/>
          </a:bodyPr>
          <a:lstStyle/>
          <a:p>
            <a:pPr>
              <a:spcBef>
                <a:spcPct val="50000"/>
              </a:spcBef>
            </a:pPr>
            <a:r>
              <a:rPr lang="it-IT" b="1"/>
              <a:t>Il professionista garantisce gli interessi dell’azienda e la rappresenta agli occhi della clientela nella sua globalità</a:t>
            </a:r>
          </a:p>
        </p:txBody>
      </p:sp>
      <p:sp>
        <p:nvSpPr>
          <p:cNvPr id="24587" name="Text Box 11"/>
          <p:cNvSpPr txBox="1">
            <a:spLocks noChangeArrowheads="1"/>
          </p:cNvSpPr>
          <p:nvPr/>
        </p:nvSpPr>
        <p:spPr bwMode="auto">
          <a:xfrm>
            <a:off x="1682750" y="1817688"/>
            <a:ext cx="3816350" cy="2849562"/>
          </a:xfrm>
          <a:prstGeom prst="rect">
            <a:avLst/>
          </a:prstGeom>
          <a:solidFill>
            <a:schemeClr val="bg1"/>
          </a:solidFill>
          <a:ln w="9525">
            <a:solidFill>
              <a:srgbClr val="261FFF"/>
            </a:solidFill>
            <a:miter lim="800000"/>
            <a:headEnd/>
            <a:tailEnd/>
          </a:ln>
        </p:spPr>
        <p:txBody>
          <a:bodyPr>
            <a:spAutoFit/>
          </a:bodyPr>
          <a:lstStyle/>
          <a:p>
            <a:pPr>
              <a:spcBef>
                <a:spcPct val="50000"/>
              </a:spcBef>
            </a:pPr>
            <a:r>
              <a:rPr lang="it-IT" b="1"/>
              <a:t>Il professionista di contatto ricopre contemporaneamente:</a:t>
            </a:r>
          </a:p>
          <a:p>
            <a:pPr>
              <a:spcBef>
                <a:spcPct val="50000"/>
              </a:spcBef>
              <a:buFontTx/>
              <a:buChar char="-"/>
            </a:pPr>
            <a:r>
              <a:rPr lang="it-IT" b="1"/>
              <a:t>Un ruolo operativo (esecuzione della prestazione tecnico-specialistica)</a:t>
            </a:r>
          </a:p>
          <a:p>
            <a:pPr>
              <a:spcBef>
                <a:spcPct val="50000"/>
              </a:spcBef>
              <a:buFontTx/>
              <a:buChar char="-"/>
            </a:pPr>
            <a:r>
              <a:rPr lang="it-IT" b="1"/>
              <a:t> un ruolo relazionale finalizzato alla creazione di un clima rassicurante  e gradevole (immagine, gesto, parola)</a:t>
            </a:r>
          </a:p>
        </p:txBody>
      </p:sp>
      <p:sp>
        <p:nvSpPr>
          <p:cNvPr id="24589" name="Text Box 13"/>
          <p:cNvSpPr txBox="1">
            <a:spLocks noChangeArrowheads="1"/>
          </p:cNvSpPr>
          <p:nvPr/>
        </p:nvSpPr>
        <p:spPr bwMode="auto">
          <a:xfrm>
            <a:off x="323850" y="5013325"/>
            <a:ext cx="3816350" cy="1749425"/>
          </a:xfrm>
          <a:prstGeom prst="rect">
            <a:avLst/>
          </a:prstGeom>
          <a:solidFill>
            <a:schemeClr val="bg1"/>
          </a:solidFill>
          <a:ln w="9525">
            <a:solidFill>
              <a:srgbClr val="261FFF"/>
            </a:solidFill>
            <a:miter lim="800000"/>
            <a:headEnd/>
            <a:tailEnd/>
          </a:ln>
        </p:spPr>
        <p:txBody>
          <a:bodyPr>
            <a:spAutoFit/>
          </a:bodyPr>
          <a:lstStyle/>
          <a:p>
            <a:pPr>
              <a:spcBef>
                <a:spcPct val="50000"/>
              </a:spcBef>
            </a:pPr>
            <a:r>
              <a:rPr lang="it-IT" b="1"/>
              <a:t>La dirigenza deve far sì che il professionista sia motivato a dare il meglio di sé e a sviluppare un senso di appartenenza all’organizzazione nella quale opera.</a:t>
            </a:r>
          </a:p>
        </p:txBody>
      </p:sp>
      <p:sp>
        <p:nvSpPr>
          <p:cNvPr id="130053"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6" presetClass="entr" presetSubtype="26" fill="hold" grpId="0" nodeType="afterEffect">
                                  <p:stCondLst>
                                    <p:cond delay="0"/>
                                  </p:stCondLst>
                                  <p:childTnLst>
                                    <p:set>
                                      <p:cBhvr>
                                        <p:cTn id="12" dur="1" fill="hold">
                                          <p:stCondLst>
                                            <p:cond delay="0"/>
                                          </p:stCondLst>
                                        </p:cTn>
                                        <p:tgtEl>
                                          <p:spTgt spid="24586"/>
                                        </p:tgtEl>
                                        <p:attrNameLst>
                                          <p:attrName>style.visibility</p:attrName>
                                        </p:attrNameLst>
                                      </p:cBhvr>
                                      <p:to>
                                        <p:strVal val="visible"/>
                                      </p:to>
                                    </p:set>
                                    <p:animEffect transition="in" filter="barn(inHorizontal)">
                                      <p:cBhvr>
                                        <p:cTn id="13" dur="500"/>
                                        <p:tgtEl>
                                          <p:spTgt spid="24586"/>
                                        </p:tgtEl>
                                      </p:cBhvr>
                                    </p:animEffect>
                                  </p:childTnLst>
                                </p:cTn>
                              </p:par>
                            </p:childTnLst>
                          </p:cTn>
                        </p:par>
                        <p:par>
                          <p:cTn id="14" fill="hold">
                            <p:stCondLst>
                              <p:cond delay="1500"/>
                            </p:stCondLst>
                            <p:childTnLst>
                              <p:par>
                                <p:cTn id="15" presetID="55" presetClass="entr" presetSubtype="0" fill="hold" grpId="0" nodeType="afterEffect">
                                  <p:stCondLst>
                                    <p:cond delay="0"/>
                                  </p:stCondLst>
                                  <p:childTnLst>
                                    <p:set>
                                      <p:cBhvr>
                                        <p:cTn id="16" dur="1" fill="hold">
                                          <p:stCondLst>
                                            <p:cond delay="0"/>
                                          </p:stCondLst>
                                        </p:cTn>
                                        <p:tgtEl>
                                          <p:spTgt spid="24587"/>
                                        </p:tgtEl>
                                        <p:attrNameLst>
                                          <p:attrName>style.visibility</p:attrName>
                                        </p:attrNameLst>
                                      </p:cBhvr>
                                      <p:to>
                                        <p:strVal val="visible"/>
                                      </p:to>
                                    </p:set>
                                    <p:anim calcmode="lin" valueType="num">
                                      <p:cBhvr>
                                        <p:cTn id="17" dur="1000" fill="hold"/>
                                        <p:tgtEl>
                                          <p:spTgt spid="24587"/>
                                        </p:tgtEl>
                                        <p:attrNameLst>
                                          <p:attrName>ppt_w</p:attrName>
                                        </p:attrNameLst>
                                      </p:cBhvr>
                                      <p:tavLst>
                                        <p:tav tm="0">
                                          <p:val>
                                            <p:strVal val="#ppt_w*0.70"/>
                                          </p:val>
                                        </p:tav>
                                        <p:tav tm="100000">
                                          <p:val>
                                            <p:strVal val="#ppt_w"/>
                                          </p:val>
                                        </p:tav>
                                      </p:tavLst>
                                    </p:anim>
                                    <p:anim calcmode="lin" valueType="num">
                                      <p:cBhvr>
                                        <p:cTn id="18" dur="1000" fill="hold"/>
                                        <p:tgtEl>
                                          <p:spTgt spid="24587"/>
                                        </p:tgtEl>
                                        <p:attrNameLst>
                                          <p:attrName>ppt_h</p:attrName>
                                        </p:attrNameLst>
                                      </p:cBhvr>
                                      <p:tavLst>
                                        <p:tav tm="0">
                                          <p:val>
                                            <p:strVal val="#ppt_h"/>
                                          </p:val>
                                        </p:tav>
                                        <p:tav tm="100000">
                                          <p:val>
                                            <p:strVal val="#ppt_h"/>
                                          </p:val>
                                        </p:tav>
                                      </p:tavLst>
                                    </p:anim>
                                    <p:animEffect transition="in" filter="fade">
                                      <p:cBhvr>
                                        <p:cTn id="19" dur="1000"/>
                                        <p:tgtEl>
                                          <p:spTgt spid="24587"/>
                                        </p:tgtEl>
                                      </p:cBhvr>
                                    </p:animEffect>
                                  </p:childTnLst>
                                </p:cTn>
                              </p:par>
                            </p:childTnLst>
                          </p:cTn>
                        </p:par>
                        <p:par>
                          <p:cTn id="20" fill="hold">
                            <p:stCondLst>
                              <p:cond delay="2500"/>
                            </p:stCondLst>
                            <p:childTnLst>
                              <p:par>
                                <p:cTn id="21" presetID="16" presetClass="entr" presetSubtype="26" fill="hold" grpId="0" nodeType="afterEffect">
                                  <p:stCondLst>
                                    <p:cond delay="0"/>
                                  </p:stCondLst>
                                  <p:childTnLst>
                                    <p:set>
                                      <p:cBhvr>
                                        <p:cTn id="22" dur="1" fill="hold">
                                          <p:stCondLst>
                                            <p:cond delay="0"/>
                                          </p:stCondLst>
                                        </p:cTn>
                                        <p:tgtEl>
                                          <p:spTgt spid="24589"/>
                                        </p:tgtEl>
                                        <p:attrNameLst>
                                          <p:attrName>style.visibility</p:attrName>
                                        </p:attrNameLst>
                                      </p:cBhvr>
                                      <p:to>
                                        <p:strVal val="visible"/>
                                      </p:to>
                                    </p:set>
                                    <p:animEffect transition="in" filter="barn(inHorizontal)">
                                      <p:cBhvr>
                                        <p:cTn id="23" dur="500"/>
                                        <p:tgtEl>
                                          <p:spTgt spid="24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animBg="1"/>
      <p:bldP spid="24587" grpId="0" animBg="1"/>
      <p:bldP spid="2458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4"/>
          <p:cNvSpPr>
            <a:spLocks noGrp="1" noChangeArrowheads="1"/>
          </p:cNvSpPr>
          <p:nvPr>
            <p:ph type="body" idx="4294967295"/>
          </p:nvPr>
        </p:nvSpPr>
        <p:spPr>
          <a:xfrm>
            <a:off x="539750" y="188913"/>
            <a:ext cx="8424863" cy="1792287"/>
          </a:xfrm>
          <a:solidFill>
            <a:schemeClr val="bg1"/>
          </a:solidFill>
        </p:spPr>
        <p:txBody>
          <a:bodyPr/>
          <a:lstStyle/>
          <a:p>
            <a:pPr marL="342900" indent="-342900" defTabSz="858838">
              <a:lnSpc>
                <a:spcPct val="80000"/>
              </a:lnSpc>
              <a:buFontTx/>
              <a:buNone/>
            </a:pPr>
            <a:endParaRPr lang="it-IT" sz="2000" smtClean="0"/>
          </a:p>
          <a:p>
            <a:pPr marL="447675" lvl="1" indent="-268288" defTabSz="858838">
              <a:lnSpc>
                <a:spcPct val="80000"/>
              </a:lnSpc>
            </a:pPr>
            <a:r>
              <a:rPr lang="it-IT" sz="2000" b="1" smtClean="0"/>
              <a:t>Le persone mobilitano le loro energie per l’azienda se il contesto di lavoro considera e riconosce le loro esigenze.</a:t>
            </a:r>
          </a:p>
          <a:p>
            <a:pPr marL="447675" lvl="1" indent="-268288" defTabSz="858838">
              <a:lnSpc>
                <a:spcPct val="80000"/>
              </a:lnSpc>
              <a:buFontTx/>
              <a:buNone/>
            </a:pPr>
            <a:endParaRPr lang="it-IT" sz="2000" b="1" smtClean="0"/>
          </a:p>
          <a:p>
            <a:pPr marL="447675" lvl="1" indent="-268288" defTabSz="858838">
              <a:lnSpc>
                <a:spcPct val="80000"/>
              </a:lnSpc>
            </a:pPr>
            <a:r>
              <a:rPr lang="it-IT" sz="2000" b="1" smtClean="0"/>
              <a:t>L’azienda ha bisogno, prima di tutto, di persone motivate e che si autocontrollino per svilupparne l’adattività alla relazione con il cliente.</a:t>
            </a:r>
          </a:p>
          <a:p>
            <a:pPr marL="447675" lvl="1" indent="-268288" defTabSz="858838">
              <a:lnSpc>
                <a:spcPct val="80000"/>
              </a:lnSpc>
              <a:buFontTx/>
              <a:buNone/>
            </a:pPr>
            <a:endParaRPr lang="it-IT" sz="2000" b="1" smtClean="0"/>
          </a:p>
        </p:txBody>
      </p:sp>
      <p:sp>
        <p:nvSpPr>
          <p:cNvPr id="131074" name="Text Box 5"/>
          <p:cNvSpPr txBox="1">
            <a:spLocks noChangeArrowheads="1"/>
          </p:cNvSpPr>
          <p:nvPr/>
        </p:nvSpPr>
        <p:spPr bwMode="auto">
          <a:xfrm>
            <a:off x="323850" y="4292600"/>
            <a:ext cx="8820150" cy="366713"/>
          </a:xfrm>
          <a:prstGeom prst="rect">
            <a:avLst/>
          </a:prstGeom>
          <a:noFill/>
          <a:ln w="9525">
            <a:noFill/>
            <a:miter lim="800000"/>
            <a:headEnd/>
            <a:tailEnd/>
          </a:ln>
        </p:spPr>
        <p:txBody>
          <a:bodyPr>
            <a:spAutoFit/>
          </a:bodyPr>
          <a:lstStyle/>
          <a:p>
            <a:pPr>
              <a:spcBef>
                <a:spcPct val="50000"/>
              </a:spcBef>
            </a:pPr>
            <a:endParaRPr lang="it-IT"/>
          </a:p>
        </p:txBody>
      </p:sp>
      <p:sp>
        <p:nvSpPr>
          <p:cNvPr id="161798" name="Rectangle 6"/>
          <p:cNvSpPr>
            <a:spLocks noChangeArrowheads="1"/>
          </p:cNvSpPr>
          <p:nvPr/>
        </p:nvSpPr>
        <p:spPr bwMode="auto">
          <a:xfrm>
            <a:off x="539750" y="4292600"/>
            <a:ext cx="8229600" cy="1943100"/>
          </a:xfrm>
          <a:prstGeom prst="rect">
            <a:avLst/>
          </a:prstGeom>
          <a:solidFill>
            <a:schemeClr val="bg1"/>
          </a:solidFill>
          <a:ln w="9525">
            <a:solidFill>
              <a:schemeClr val="accent1"/>
            </a:solidFill>
            <a:miter lim="800000"/>
            <a:headEnd/>
            <a:tailEnd/>
          </a:ln>
        </p:spPr>
        <p:txBody>
          <a:bodyPr/>
          <a:lstStyle/>
          <a:p>
            <a:pPr marL="342900" indent="-342900">
              <a:spcBef>
                <a:spcPct val="20000"/>
              </a:spcBef>
              <a:buClr>
                <a:schemeClr val="hlink"/>
              </a:buClr>
              <a:buSzPct val="75000"/>
              <a:buFont typeface="Wingdings" pitchFamily="2" charset="2"/>
              <a:buChar char="l"/>
              <a:defRPr/>
            </a:pPr>
            <a:r>
              <a:rPr lang="it-IT" sz="2400" b="1" dirty="0">
                <a:effectLst>
                  <a:outerShdw blurRad="38100" dist="38100" dir="2700000" algn="tl">
                    <a:srgbClr val="010199"/>
                  </a:outerShdw>
                </a:effectLst>
              </a:rPr>
              <a:t>La direzione delle risorse  umane ha come traguardo non solo quello di valorizzare il patrimonio di esperienze, competenze e capacità delle persone che lavorano in azienda, ma anche di trasformarlo in una leva per il successo</a:t>
            </a:r>
          </a:p>
        </p:txBody>
      </p:sp>
      <p:pic>
        <p:nvPicPr>
          <p:cNvPr id="161799" name="Picture 7" descr="leadership"/>
          <p:cNvPicPr>
            <a:picLocks noChangeAspect="1" noChangeArrowheads="1"/>
          </p:cNvPicPr>
          <p:nvPr/>
        </p:nvPicPr>
        <p:blipFill>
          <a:blip r:embed="rId2"/>
          <a:srcRect/>
          <a:stretch>
            <a:fillRect/>
          </a:stretch>
        </p:blipFill>
        <p:spPr bwMode="auto">
          <a:xfrm>
            <a:off x="5795963" y="2187575"/>
            <a:ext cx="2232025" cy="1763713"/>
          </a:xfrm>
          <a:prstGeom prst="rect">
            <a:avLst/>
          </a:prstGeom>
          <a:noFill/>
          <a:ln w="9525">
            <a:noFill/>
            <a:miter lim="800000"/>
            <a:headEnd/>
            <a:tailEnd/>
          </a:ln>
        </p:spPr>
      </p:pic>
      <p:sp>
        <p:nvSpPr>
          <p:cNvPr id="131077"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61796">
                                            <p:txEl>
                                              <p:pRg st="1" end="1"/>
                                            </p:txEl>
                                          </p:spTgt>
                                        </p:tgtEl>
                                        <p:attrNameLst>
                                          <p:attrName>style.visibility</p:attrName>
                                        </p:attrNameLst>
                                      </p:cBhvr>
                                      <p:to>
                                        <p:strVal val="visible"/>
                                      </p:to>
                                    </p:set>
                                    <p:animEffect transition="in" filter="box(in)">
                                      <p:cBhvr>
                                        <p:cTn id="7" dur="500"/>
                                        <p:tgtEl>
                                          <p:spTgt spid="161796">
                                            <p:txEl>
                                              <p:pRg st="1" end="1"/>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61796">
                                            <p:txEl>
                                              <p:pRg st="3" end="3"/>
                                            </p:txEl>
                                          </p:spTgt>
                                        </p:tgtEl>
                                        <p:attrNameLst>
                                          <p:attrName>style.visibility</p:attrName>
                                        </p:attrNameLst>
                                      </p:cBhvr>
                                      <p:to>
                                        <p:strVal val="visible"/>
                                      </p:to>
                                    </p:set>
                                    <p:animEffect transition="in" filter="box(in)">
                                      <p:cBhvr>
                                        <p:cTn id="11" dur="500"/>
                                        <p:tgtEl>
                                          <p:spTgt spid="161796">
                                            <p:txEl>
                                              <p:pRg st="3" end="3"/>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61798"/>
                                        </p:tgtEl>
                                        <p:attrNameLst>
                                          <p:attrName>style.visibility</p:attrName>
                                        </p:attrNameLst>
                                      </p:cBhvr>
                                      <p:to>
                                        <p:strVal val="visible"/>
                                      </p:to>
                                    </p:set>
                                    <p:animEffect transition="in" filter="box(in)">
                                      <p:cBhvr>
                                        <p:cTn id="15" dur="500"/>
                                        <p:tgtEl>
                                          <p:spTgt spid="161798"/>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161799"/>
                                        </p:tgtEl>
                                        <p:attrNameLst>
                                          <p:attrName>style.visibility</p:attrName>
                                        </p:attrNameLst>
                                      </p:cBhvr>
                                      <p:to>
                                        <p:strVal val="visible"/>
                                      </p:to>
                                    </p:set>
                                    <p:anim calcmode="lin" valueType="num">
                                      <p:cBhvr>
                                        <p:cTn id="20" dur="1000" fill="hold"/>
                                        <p:tgtEl>
                                          <p:spTgt spid="161799"/>
                                        </p:tgtEl>
                                        <p:attrNameLst>
                                          <p:attrName>ppt_w</p:attrName>
                                        </p:attrNameLst>
                                      </p:cBhvr>
                                      <p:tavLst>
                                        <p:tav tm="0">
                                          <p:val>
                                            <p:strVal val="#ppt_w*0.70"/>
                                          </p:val>
                                        </p:tav>
                                        <p:tav tm="100000">
                                          <p:val>
                                            <p:strVal val="#ppt_w"/>
                                          </p:val>
                                        </p:tav>
                                      </p:tavLst>
                                    </p:anim>
                                    <p:anim calcmode="lin" valueType="num">
                                      <p:cBhvr>
                                        <p:cTn id="21" dur="1000" fill="hold"/>
                                        <p:tgtEl>
                                          <p:spTgt spid="161799"/>
                                        </p:tgtEl>
                                        <p:attrNameLst>
                                          <p:attrName>ppt_h</p:attrName>
                                        </p:attrNameLst>
                                      </p:cBhvr>
                                      <p:tavLst>
                                        <p:tav tm="0">
                                          <p:val>
                                            <p:strVal val="#ppt_h"/>
                                          </p:val>
                                        </p:tav>
                                        <p:tav tm="100000">
                                          <p:val>
                                            <p:strVal val="#ppt_h"/>
                                          </p:val>
                                        </p:tav>
                                      </p:tavLst>
                                    </p:anim>
                                    <p:animEffect transition="in" filter="fade">
                                      <p:cBhvr>
                                        <p:cTn id="22" dur="1000"/>
                                        <p:tgtEl>
                                          <p:spTgt spid="161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8"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p:cNvSpPr>
          <p:nvPr>
            <p:ph type="title" idx="4294967295"/>
          </p:nvPr>
        </p:nvSpPr>
        <p:spPr>
          <a:xfrm>
            <a:off x="914400" y="304800"/>
            <a:ext cx="7313613" cy="1257300"/>
          </a:xfrm>
          <a:solidFill>
            <a:srgbClr val="B8E9FA"/>
          </a:solidFill>
          <a:ln>
            <a:solidFill>
              <a:srgbClr val="261FFF"/>
            </a:solidFill>
          </a:ln>
        </p:spPr>
        <p:txBody>
          <a:bodyPr/>
          <a:lstStyle/>
          <a:p>
            <a:r>
              <a:rPr lang="it-IT" sz="4200" smtClean="0"/>
              <a:t>Sistema di valutazione delle prestazioni del personale </a:t>
            </a:r>
          </a:p>
        </p:txBody>
      </p:sp>
      <p:sp>
        <p:nvSpPr>
          <p:cNvPr id="132098" name="Rectangle 3"/>
          <p:cNvSpPr>
            <a:spLocks noGrp="1"/>
          </p:cNvSpPr>
          <p:nvPr>
            <p:ph type="body" idx="4294967295"/>
          </p:nvPr>
        </p:nvSpPr>
        <p:spPr>
          <a:solidFill>
            <a:schemeClr val="bg1"/>
          </a:solidFill>
          <a:ln>
            <a:solidFill>
              <a:srgbClr val="0000FF"/>
            </a:solidFill>
          </a:ln>
        </p:spPr>
        <p:txBody>
          <a:bodyPr/>
          <a:lstStyle/>
          <a:p>
            <a:r>
              <a:rPr lang="it-IT" sz="2000" smtClean="0"/>
              <a:t> Il Dirigente delle professionalità sanitarie. ‐ Collabora con il dirigente responsabile della struttura, dove è incardinato, nella fase ascendente della programmazione dell’attività istituzionale volta alla definizione della direttiva di 2° livello. </a:t>
            </a:r>
          </a:p>
          <a:p>
            <a:r>
              <a:rPr lang="it-IT" sz="2000" smtClean="0"/>
              <a:t>Con il ruolo di Valutato: ‐ Partecipa al processo di definizione e assegnazione dei propri obiettivi di performance (obiettivi di risultato e competenze organizzative attese). ‐ Nella fase di valutazione finale, trasmette al proprio valutatore, relativamente al periodo di valutazione, una breve descrizione dell’attività svolta e, se ritenuto utile, le evidenze più significative relative ai risultati raggiunti in relazione agli obiettivi individuali e alle competenze organizzative oggetto di valutazione. </a:t>
            </a:r>
          </a:p>
        </p:txBody>
      </p:sp>
      <p:sp>
        <p:nvSpPr>
          <p:cNvPr id="132099" name="Text Box 4"/>
          <p:cNvSpPr txBox="1">
            <a:spLocks noChangeArrowheads="1"/>
          </p:cNvSpPr>
          <p:nvPr/>
        </p:nvSpPr>
        <p:spPr bwMode="auto">
          <a:xfrm>
            <a:off x="4940300" y="5954713"/>
            <a:ext cx="3937000" cy="641350"/>
          </a:xfrm>
          <a:prstGeom prst="rect">
            <a:avLst/>
          </a:prstGeom>
          <a:noFill/>
          <a:ln w="9525">
            <a:noFill/>
            <a:miter lim="800000"/>
            <a:headEnd/>
            <a:tailEnd/>
          </a:ln>
        </p:spPr>
        <p:txBody>
          <a:bodyPr>
            <a:spAutoFit/>
          </a:bodyPr>
          <a:lstStyle/>
          <a:p>
            <a:pPr>
              <a:spcBef>
                <a:spcPct val="50000"/>
              </a:spcBef>
            </a:pPr>
            <a:r>
              <a:rPr lang="it-IT"/>
              <a:t>Allegato al Decreto ministeriale del 28 aprile 2015 </a:t>
            </a:r>
          </a:p>
        </p:txBody>
      </p:sp>
      <p:sp>
        <p:nvSpPr>
          <p:cNvPr id="132100" name="Text Box 5"/>
          <p:cNvSpPr txBox="1">
            <a:spLocks noChangeArrowheads="1"/>
          </p:cNvSpPr>
          <p:nvPr/>
        </p:nvSpPr>
        <p:spPr bwMode="auto">
          <a:xfrm>
            <a:off x="406400" y="6299200"/>
            <a:ext cx="3390900" cy="366713"/>
          </a:xfrm>
          <a:prstGeom prst="rect">
            <a:avLst/>
          </a:prstGeom>
          <a:noFill/>
          <a:ln w="9525">
            <a:noFill/>
            <a:miter lim="800000"/>
            <a:headEnd/>
            <a:tailEnd/>
          </a:ln>
        </p:spPr>
        <p:txBody>
          <a:bodyPr>
            <a:spAutoFit/>
          </a:bodyPr>
          <a:lstStyle/>
          <a:p>
            <a:pPr>
              <a:spcBef>
                <a:spcPct val="50000"/>
              </a:spcBef>
            </a:pPr>
            <a:r>
              <a:rPr lang="it-IT"/>
              <a:t>Ministero della Salute </a:t>
            </a:r>
          </a:p>
        </p:txBody>
      </p:sp>
      <p:sp>
        <p:nvSpPr>
          <p:cNvPr id="132101" name="Text Box 6"/>
          <p:cNvSpPr txBox="1">
            <a:spLocks noChangeArrowheads="1"/>
          </p:cNvSpPr>
          <p:nvPr/>
        </p:nvSpPr>
        <p:spPr bwMode="auto">
          <a:xfrm>
            <a:off x="406400" y="6299200"/>
            <a:ext cx="3390900" cy="366713"/>
          </a:xfrm>
          <a:prstGeom prst="rect">
            <a:avLst/>
          </a:prstGeom>
          <a:noFill/>
          <a:ln w="9525">
            <a:noFill/>
            <a:miter lim="800000"/>
            <a:headEnd/>
            <a:tailEnd/>
          </a:ln>
        </p:spPr>
        <p:txBody>
          <a:bodyPr>
            <a:spAutoFit/>
          </a:bodyPr>
          <a:lstStyle/>
          <a:p>
            <a:pPr>
              <a:spcBef>
                <a:spcPct val="50000"/>
              </a:spcBef>
            </a:pPr>
            <a:r>
              <a:rPr lang="it-IT"/>
              <a:t>Ministero della Salute </a:t>
            </a:r>
          </a:p>
        </p:txBody>
      </p:sp>
      <p:sp>
        <p:nvSpPr>
          <p:cNvPr id="132102"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p:cNvSpPr>
          <p:nvPr>
            <p:ph type="title" idx="4294967295"/>
          </p:nvPr>
        </p:nvSpPr>
        <p:spPr>
          <a:xfrm>
            <a:off x="914400" y="254000"/>
            <a:ext cx="7313613" cy="1117600"/>
          </a:xfrm>
          <a:solidFill>
            <a:srgbClr val="B8E9FA"/>
          </a:solidFill>
          <a:ln>
            <a:solidFill>
              <a:srgbClr val="261FFF"/>
            </a:solidFill>
          </a:ln>
        </p:spPr>
        <p:txBody>
          <a:bodyPr/>
          <a:lstStyle/>
          <a:p>
            <a:r>
              <a:rPr lang="it-IT" sz="3600" smtClean="0"/>
              <a:t>Scheda assegnazione obiettivi dei dirigenti delle professionalità sanitarie</a:t>
            </a:r>
          </a:p>
        </p:txBody>
      </p:sp>
      <p:sp>
        <p:nvSpPr>
          <p:cNvPr id="133122" name="Rectangle 3"/>
          <p:cNvSpPr>
            <a:spLocks noGrp="1"/>
          </p:cNvSpPr>
          <p:nvPr>
            <p:ph type="body" idx="4294967295"/>
          </p:nvPr>
        </p:nvSpPr>
        <p:spPr>
          <a:solidFill>
            <a:schemeClr val="bg1"/>
          </a:solidFill>
          <a:ln>
            <a:solidFill>
              <a:srgbClr val="0000FF"/>
            </a:solidFill>
          </a:ln>
        </p:spPr>
        <p:txBody>
          <a:bodyPr/>
          <a:lstStyle/>
          <a:p>
            <a:pPr>
              <a:lnSpc>
                <a:spcPct val="80000"/>
              </a:lnSpc>
            </a:pPr>
            <a:r>
              <a:rPr lang="it-IT" sz="2000" smtClean="0"/>
              <a:t>Nella scheda di assegnazione degli obiettivi di risultato dei Dirigenti delle professionalità sanitarie devono essere inseriti i seguenti obiettivi: ‐ “Concorre alla realizzazione degli obiettivi strategici e istituzionali assegnati alla struttura di appartenenza previsti nella direttiva di 2° livello; ‐ obiettivi di gruppo: nell’ambito degli obiettivi assegnati con la direttiva di 2° livello alla struttura presso cui è incardinato il Dirigente ,    il Titolare di CdR, sentito il Ministero della Salute Sistema di valutazione delle prestazioni del personale                                                                    </a:t>
            </a:r>
          </a:p>
          <a:p>
            <a:pPr>
              <a:lnSpc>
                <a:spcPct val="80000"/>
              </a:lnSpc>
            </a:pPr>
            <a:r>
              <a:rPr lang="it-IT" sz="2000" smtClean="0"/>
              <a:t>Manuale operativo    pag. 25 Dirigente di II fascia responsabile della  struttura, seleziona quelli in cui il Dirigente è maggiormente coinvolto, stabilendone il peso; e/o ‐ obiettivi individuali specifici affidati dal Titolare di CdR, sentito il Dirigente di II fascia responsabile della  struttura a cui è assegnato il Dirigente ; </a:t>
            </a:r>
          </a:p>
        </p:txBody>
      </p:sp>
      <p:sp>
        <p:nvSpPr>
          <p:cNvPr id="133123" name="Text Box 4"/>
          <p:cNvSpPr txBox="1">
            <a:spLocks noChangeArrowheads="1"/>
          </p:cNvSpPr>
          <p:nvPr/>
        </p:nvSpPr>
        <p:spPr bwMode="auto">
          <a:xfrm>
            <a:off x="4940300" y="5954713"/>
            <a:ext cx="3937000" cy="641350"/>
          </a:xfrm>
          <a:prstGeom prst="rect">
            <a:avLst/>
          </a:prstGeom>
          <a:noFill/>
          <a:ln w="9525">
            <a:noFill/>
            <a:miter lim="800000"/>
            <a:headEnd/>
            <a:tailEnd/>
          </a:ln>
        </p:spPr>
        <p:txBody>
          <a:bodyPr>
            <a:spAutoFit/>
          </a:bodyPr>
          <a:lstStyle/>
          <a:p>
            <a:pPr>
              <a:spcBef>
                <a:spcPct val="50000"/>
              </a:spcBef>
            </a:pPr>
            <a:r>
              <a:rPr lang="it-IT"/>
              <a:t>Allegato al Decreto ministeriale del 28 aprile 2015 </a:t>
            </a:r>
          </a:p>
        </p:txBody>
      </p:sp>
      <p:sp>
        <p:nvSpPr>
          <p:cNvPr id="133124" name="Text Box 6"/>
          <p:cNvSpPr txBox="1">
            <a:spLocks noChangeArrowheads="1"/>
          </p:cNvSpPr>
          <p:nvPr/>
        </p:nvSpPr>
        <p:spPr bwMode="auto">
          <a:xfrm>
            <a:off x="406400" y="6115050"/>
            <a:ext cx="3390900" cy="366713"/>
          </a:xfrm>
          <a:prstGeom prst="rect">
            <a:avLst/>
          </a:prstGeom>
          <a:noFill/>
          <a:ln w="9525">
            <a:noFill/>
            <a:miter lim="800000"/>
            <a:headEnd/>
            <a:tailEnd/>
          </a:ln>
        </p:spPr>
        <p:txBody>
          <a:bodyPr>
            <a:spAutoFit/>
          </a:bodyPr>
          <a:lstStyle/>
          <a:p>
            <a:pPr>
              <a:spcBef>
                <a:spcPct val="50000"/>
              </a:spcBef>
            </a:pPr>
            <a:r>
              <a:rPr lang="it-IT"/>
              <a:t>Ministero della Salute </a:t>
            </a:r>
          </a:p>
        </p:txBody>
      </p:sp>
      <p:sp>
        <p:nvSpPr>
          <p:cNvPr id="133125"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p:cNvSpPr>
          <p:nvPr>
            <p:ph type="title" idx="4294967295"/>
          </p:nvPr>
        </p:nvSpPr>
        <p:spPr>
          <a:xfrm>
            <a:off x="914400" y="266700"/>
            <a:ext cx="7313613" cy="1104900"/>
          </a:xfrm>
          <a:solidFill>
            <a:srgbClr val="B8E9FA"/>
          </a:solidFill>
          <a:ln>
            <a:solidFill>
              <a:srgbClr val="261FFF"/>
            </a:solidFill>
          </a:ln>
        </p:spPr>
        <p:txBody>
          <a:bodyPr/>
          <a:lstStyle/>
          <a:p>
            <a:r>
              <a:rPr lang="it-IT" sz="3600" smtClean="0"/>
              <a:t>Scheda assegnazione obiettivi dei dirigenti delle professionalità sanitarie</a:t>
            </a:r>
          </a:p>
        </p:txBody>
      </p:sp>
      <p:sp>
        <p:nvSpPr>
          <p:cNvPr id="134146" name="Rectangle 3"/>
          <p:cNvSpPr>
            <a:spLocks noGrp="1"/>
          </p:cNvSpPr>
          <p:nvPr>
            <p:ph type="body" idx="4294967295"/>
          </p:nvPr>
        </p:nvSpPr>
        <p:spPr>
          <a:solidFill>
            <a:schemeClr val="bg1"/>
          </a:solidFill>
          <a:ln>
            <a:solidFill>
              <a:srgbClr val="0000FF"/>
            </a:solidFill>
          </a:ln>
        </p:spPr>
        <p:txBody>
          <a:bodyPr/>
          <a:lstStyle/>
          <a:p>
            <a:pPr>
              <a:lnSpc>
                <a:spcPct val="80000"/>
              </a:lnSpc>
            </a:pPr>
            <a:r>
              <a:rPr lang="it-IT" sz="1600" smtClean="0"/>
              <a:t>Gli obiettivi individuali e/o quelli di gruppo, coerenti con la natura dell’incarico conferito al Dirigente, devono essere funzionali sia agli obiettivi strategici, sia agli obiettivi istituzionali da perseguire nell’anno, sulla base delle priorità e degli indirizzi dell’Ufficio ove tali Dirigenti prestano servizio. </a:t>
            </a:r>
          </a:p>
          <a:p>
            <a:pPr>
              <a:lnSpc>
                <a:spcPct val="80000"/>
              </a:lnSpc>
            </a:pPr>
            <a:r>
              <a:rPr lang="it-IT" sz="1600" smtClean="0"/>
              <a:t>Ai fini della Valutazione il peso complessivo, in termini percentuali, degli obiettivi di risultato è pari al 70% </a:t>
            </a:r>
          </a:p>
          <a:p>
            <a:pPr>
              <a:lnSpc>
                <a:spcPct val="80000"/>
              </a:lnSpc>
            </a:pPr>
            <a:r>
              <a:rPr lang="it-IT" sz="1600" smtClean="0"/>
              <a:t>Nella scheda di assegnazione delle competenze organizzative dei Dirigenti delle professionalità sanitarie fascia devono essere riportate le competenze organizzative, con i relativi descrittori e i pesi, che il Titolare del CdR, sentito il Dirigente di II fascia responsabile della   struttura presso cui lo stesso è assegnato, ritiene debbano essere agite in relazione agli obiettivi specifici dell’anno ed al percorso di crescita professionale del dirigente stesso. Tali competenze organizzative, ai fini della valutazione, avranno il peso pari al 30%. La scheda di assegnazione, comprendente anche un’apposita scheda per gli obiettivi individuali, con relativo peso percentuale, deve essere sottoscritta dal Titolare del CdR (VALUTATORE) e dal Dirigente delle professionalità sanitarie (VALUTATO), sentito il Dirigente di II fascia responsabile della  struttura presso cui lo stesso è assegnato. </a:t>
            </a:r>
          </a:p>
        </p:txBody>
      </p:sp>
      <p:sp>
        <p:nvSpPr>
          <p:cNvPr id="134147" name="Text Box 4"/>
          <p:cNvSpPr txBox="1">
            <a:spLocks noChangeArrowheads="1"/>
          </p:cNvSpPr>
          <p:nvPr/>
        </p:nvSpPr>
        <p:spPr bwMode="auto">
          <a:xfrm>
            <a:off x="4940300" y="5954713"/>
            <a:ext cx="3937000" cy="641350"/>
          </a:xfrm>
          <a:prstGeom prst="rect">
            <a:avLst/>
          </a:prstGeom>
          <a:noFill/>
          <a:ln w="9525">
            <a:noFill/>
            <a:miter lim="800000"/>
            <a:headEnd/>
            <a:tailEnd/>
          </a:ln>
        </p:spPr>
        <p:txBody>
          <a:bodyPr>
            <a:spAutoFit/>
          </a:bodyPr>
          <a:lstStyle/>
          <a:p>
            <a:pPr>
              <a:spcBef>
                <a:spcPct val="50000"/>
              </a:spcBef>
            </a:pPr>
            <a:r>
              <a:rPr lang="it-IT"/>
              <a:t>Allegato al Decreto ministeriale del 28 aprile 2015 </a:t>
            </a:r>
          </a:p>
        </p:txBody>
      </p:sp>
      <p:sp>
        <p:nvSpPr>
          <p:cNvPr id="134148" name="Text Box 5"/>
          <p:cNvSpPr txBox="1">
            <a:spLocks noChangeArrowheads="1"/>
          </p:cNvSpPr>
          <p:nvPr/>
        </p:nvSpPr>
        <p:spPr bwMode="auto">
          <a:xfrm>
            <a:off x="406400" y="6115050"/>
            <a:ext cx="3390900" cy="366713"/>
          </a:xfrm>
          <a:prstGeom prst="rect">
            <a:avLst/>
          </a:prstGeom>
          <a:noFill/>
          <a:ln w="9525">
            <a:noFill/>
            <a:miter lim="800000"/>
            <a:headEnd/>
            <a:tailEnd/>
          </a:ln>
        </p:spPr>
        <p:txBody>
          <a:bodyPr>
            <a:spAutoFit/>
          </a:bodyPr>
          <a:lstStyle/>
          <a:p>
            <a:pPr>
              <a:spcBef>
                <a:spcPct val="50000"/>
              </a:spcBef>
            </a:pPr>
            <a:r>
              <a:rPr lang="it-IT"/>
              <a:t>Ministero della Salute </a:t>
            </a:r>
          </a:p>
        </p:txBody>
      </p:sp>
      <p:sp>
        <p:nvSpPr>
          <p:cNvPr id="134149"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p:cNvSpPr>
          <p:nvPr>
            <p:ph type="title" idx="4294967295"/>
          </p:nvPr>
        </p:nvSpPr>
        <p:spPr>
          <a:xfrm>
            <a:off x="914400" y="292100"/>
            <a:ext cx="7313613" cy="868363"/>
          </a:xfrm>
          <a:solidFill>
            <a:srgbClr val="B8E9FA"/>
          </a:solidFill>
          <a:ln>
            <a:solidFill>
              <a:srgbClr val="261FFF"/>
            </a:solidFill>
          </a:ln>
        </p:spPr>
        <p:txBody>
          <a:bodyPr/>
          <a:lstStyle/>
          <a:p>
            <a:r>
              <a:rPr lang="it-IT" smtClean="0"/>
              <a:t>Possibili soluzioni</a:t>
            </a:r>
          </a:p>
        </p:txBody>
      </p:sp>
      <p:sp>
        <p:nvSpPr>
          <p:cNvPr id="135170" name="Rectangle 3"/>
          <p:cNvSpPr>
            <a:spLocks noGrp="1"/>
          </p:cNvSpPr>
          <p:nvPr>
            <p:ph type="body" idx="4294967295"/>
          </p:nvPr>
        </p:nvSpPr>
        <p:spPr>
          <a:xfrm>
            <a:off x="914400" y="1422400"/>
            <a:ext cx="7313613" cy="2760663"/>
          </a:xfrm>
          <a:solidFill>
            <a:schemeClr val="bg1"/>
          </a:solidFill>
          <a:ln>
            <a:solidFill>
              <a:schemeClr val="accent1"/>
            </a:solidFill>
          </a:ln>
        </p:spPr>
        <p:txBody>
          <a:bodyPr/>
          <a:lstStyle/>
          <a:p>
            <a:r>
              <a:rPr lang="it-IT" sz="2000" smtClean="0"/>
              <a:t>I sistemi sanitari vengono costantemente sollecitati a ricercare modelli organizzativi e assistenziali appropriati, oltre che efficaci ed efficienti, allo scopo di migliorare la gestione della risposta ai bisogni sanitari e sociali della popolazione attraverso l’individuazione di un sistema di organizzazione dell’assistenza, di uso razionale delle risorse e di formazione e di sviluppo delle professioni sanitarie incentrato sulla popolazione e sui bisogni che esprime.</a:t>
            </a:r>
          </a:p>
        </p:txBody>
      </p:sp>
      <p:sp>
        <p:nvSpPr>
          <p:cNvPr id="135171" name="Text Box 3"/>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
        <p:nvSpPr>
          <p:cNvPr id="135172" name="Rettangolo 4"/>
          <p:cNvSpPr>
            <a:spLocks noChangeArrowheads="1"/>
          </p:cNvSpPr>
          <p:nvPr/>
        </p:nvSpPr>
        <p:spPr bwMode="auto">
          <a:xfrm>
            <a:off x="215900" y="4470400"/>
            <a:ext cx="4572000" cy="1477963"/>
          </a:xfrm>
          <a:prstGeom prst="rect">
            <a:avLst/>
          </a:prstGeom>
          <a:solidFill>
            <a:schemeClr val="bg1"/>
          </a:solidFill>
          <a:ln w="9525">
            <a:solidFill>
              <a:srgbClr val="261FFF"/>
            </a:solidFill>
            <a:miter lim="800000"/>
            <a:headEnd/>
            <a:tailEnd/>
          </a:ln>
        </p:spPr>
        <p:txBody>
          <a:bodyPr>
            <a:spAutoFit/>
          </a:bodyPr>
          <a:lstStyle/>
          <a:p>
            <a:r>
              <a:rPr lang="it-IT"/>
              <a:t>Inizio di un processo di cambiamento organizzativo e culturale che considera in primo luogo la capacità dei servizi e dei professionisti ad erogare risposte fra loro integrate e orientate a porre l’assistito.</a:t>
            </a:r>
          </a:p>
        </p:txBody>
      </p:sp>
      <p:pic>
        <p:nvPicPr>
          <p:cNvPr id="135173" name="Picture 4" descr="staff"/>
          <p:cNvPicPr>
            <a:picLocks noChangeAspect="1" noChangeArrowheads="1"/>
          </p:cNvPicPr>
          <p:nvPr/>
        </p:nvPicPr>
        <p:blipFill>
          <a:blip r:embed="rId2"/>
          <a:srcRect/>
          <a:stretch>
            <a:fillRect/>
          </a:stretch>
        </p:blipFill>
        <p:spPr bwMode="auto">
          <a:xfrm>
            <a:off x="5126038" y="3984625"/>
            <a:ext cx="3573462"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39750" y="874713"/>
            <a:ext cx="8153400" cy="5638800"/>
            <a:chOff x="288" y="480"/>
            <a:chExt cx="5136" cy="3552"/>
          </a:xfrm>
        </p:grpSpPr>
        <p:sp>
          <p:nvSpPr>
            <p:cNvPr id="136196" name="Rectangle 3"/>
            <p:cNvSpPr>
              <a:spLocks noChangeArrowheads="1"/>
            </p:cNvSpPr>
            <p:nvPr/>
          </p:nvSpPr>
          <p:spPr bwMode="auto">
            <a:xfrm>
              <a:off x="288" y="480"/>
              <a:ext cx="5136" cy="3552"/>
            </a:xfrm>
            <a:prstGeom prst="rect">
              <a:avLst/>
            </a:prstGeom>
            <a:solidFill>
              <a:srgbClr val="FFFF99"/>
            </a:solidFill>
            <a:ln w="38100">
              <a:solidFill>
                <a:schemeClr val="bg2"/>
              </a:solidFill>
              <a:miter lim="800000"/>
              <a:headEnd/>
              <a:tailEnd/>
            </a:ln>
          </p:spPr>
          <p:txBody>
            <a:bodyPr wrap="none" anchor="ctr"/>
            <a:lstStyle/>
            <a:p>
              <a:endParaRPr lang="it-IT"/>
            </a:p>
          </p:txBody>
        </p:sp>
        <p:sp>
          <p:nvSpPr>
            <p:cNvPr id="136197" name="Rectangle 4"/>
            <p:cNvSpPr>
              <a:spLocks noChangeArrowheads="1"/>
            </p:cNvSpPr>
            <p:nvPr/>
          </p:nvSpPr>
          <p:spPr bwMode="auto">
            <a:xfrm>
              <a:off x="288" y="2304"/>
              <a:ext cx="5136" cy="1728"/>
            </a:xfrm>
            <a:prstGeom prst="rect">
              <a:avLst/>
            </a:prstGeom>
            <a:noFill/>
            <a:ln w="9525">
              <a:solidFill>
                <a:schemeClr val="tx1"/>
              </a:solidFill>
              <a:miter lim="800000"/>
              <a:headEnd/>
              <a:tailEnd/>
            </a:ln>
          </p:spPr>
          <p:txBody>
            <a:bodyPr wrap="none" anchor="ctr"/>
            <a:lstStyle/>
            <a:p>
              <a:endParaRPr lang="it-IT"/>
            </a:p>
          </p:txBody>
        </p:sp>
        <p:sp>
          <p:nvSpPr>
            <p:cNvPr id="136198" name="Rectangle 5"/>
            <p:cNvSpPr>
              <a:spLocks noChangeArrowheads="1"/>
            </p:cNvSpPr>
            <p:nvPr/>
          </p:nvSpPr>
          <p:spPr bwMode="auto">
            <a:xfrm>
              <a:off x="720" y="912"/>
              <a:ext cx="4320" cy="2688"/>
            </a:xfrm>
            <a:prstGeom prst="rect">
              <a:avLst/>
            </a:prstGeom>
            <a:solidFill>
              <a:srgbClr val="66FFFF"/>
            </a:solidFill>
            <a:ln w="38100">
              <a:solidFill>
                <a:schemeClr val="bg2"/>
              </a:solidFill>
              <a:miter lim="800000"/>
              <a:headEnd/>
              <a:tailEnd/>
            </a:ln>
          </p:spPr>
          <p:txBody>
            <a:bodyPr wrap="none" anchor="ctr"/>
            <a:lstStyle/>
            <a:p>
              <a:endParaRPr lang="it-IT"/>
            </a:p>
          </p:txBody>
        </p:sp>
        <p:sp>
          <p:nvSpPr>
            <p:cNvPr id="136199" name="Rectangle 6"/>
            <p:cNvSpPr>
              <a:spLocks noChangeArrowheads="1"/>
            </p:cNvSpPr>
            <p:nvPr/>
          </p:nvSpPr>
          <p:spPr bwMode="auto">
            <a:xfrm>
              <a:off x="1248" y="1344"/>
              <a:ext cx="3360" cy="1728"/>
            </a:xfrm>
            <a:prstGeom prst="rect">
              <a:avLst/>
            </a:prstGeom>
            <a:solidFill>
              <a:srgbClr val="66FF66"/>
            </a:solidFill>
            <a:ln w="38100">
              <a:solidFill>
                <a:schemeClr val="bg2"/>
              </a:solidFill>
              <a:miter lim="800000"/>
              <a:headEnd/>
              <a:tailEnd/>
            </a:ln>
          </p:spPr>
          <p:txBody>
            <a:bodyPr wrap="none" anchor="ctr"/>
            <a:lstStyle/>
            <a:p>
              <a:endParaRPr lang="it-IT"/>
            </a:p>
          </p:txBody>
        </p:sp>
        <p:sp>
          <p:nvSpPr>
            <p:cNvPr id="136200" name="Rectangle 7"/>
            <p:cNvSpPr>
              <a:spLocks noChangeArrowheads="1"/>
            </p:cNvSpPr>
            <p:nvPr/>
          </p:nvSpPr>
          <p:spPr bwMode="auto">
            <a:xfrm>
              <a:off x="1824" y="1872"/>
              <a:ext cx="2256" cy="720"/>
            </a:xfrm>
            <a:prstGeom prst="rect">
              <a:avLst/>
            </a:prstGeom>
            <a:solidFill>
              <a:srgbClr val="FFCC00"/>
            </a:solidFill>
            <a:ln w="38100">
              <a:solidFill>
                <a:schemeClr val="bg2"/>
              </a:solidFill>
              <a:miter lim="800000"/>
              <a:headEnd/>
              <a:tailEnd/>
            </a:ln>
          </p:spPr>
          <p:txBody>
            <a:bodyPr wrap="none" anchor="ctr"/>
            <a:lstStyle/>
            <a:p>
              <a:pPr algn="ctr"/>
              <a:endParaRPr lang="it-IT" sz="2400">
                <a:solidFill>
                  <a:srgbClr val="FFCC00"/>
                </a:solidFill>
                <a:latin typeface="Times New Roman" pitchFamily="18" charset="0"/>
              </a:endParaRPr>
            </a:p>
          </p:txBody>
        </p:sp>
        <p:sp>
          <p:nvSpPr>
            <p:cNvPr id="136201" name="Rectangle 8"/>
            <p:cNvSpPr>
              <a:spLocks noChangeArrowheads="1"/>
            </p:cNvSpPr>
            <p:nvPr/>
          </p:nvSpPr>
          <p:spPr bwMode="auto">
            <a:xfrm>
              <a:off x="2304" y="672"/>
              <a:ext cx="1200" cy="192"/>
            </a:xfrm>
            <a:prstGeom prst="rect">
              <a:avLst/>
            </a:prstGeom>
            <a:noFill/>
            <a:ln w="9525">
              <a:noFill/>
              <a:miter lim="800000"/>
              <a:headEnd/>
              <a:tailEnd/>
            </a:ln>
          </p:spPr>
          <p:txBody>
            <a:bodyPr wrap="none" anchor="ctr"/>
            <a:lstStyle/>
            <a:p>
              <a:pPr algn="ctr"/>
              <a:endParaRPr lang="it-IT" sz="2000" b="1">
                <a:solidFill>
                  <a:schemeClr val="bg1"/>
                </a:solidFill>
                <a:latin typeface="Tahoma" pitchFamily="34" charset="0"/>
              </a:endParaRPr>
            </a:p>
          </p:txBody>
        </p:sp>
        <p:sp>
          <p:nvSpPr>
            <p:cNvPr id="136202" name="Rectangle 9"/>
            <p:cNvSpPr>
              <a:spLocks noChangeArrowheads="1"/>
            </p:cNvSpPr>
            <p:nvPr/>
          </p:nvSpPr>
          <p:spPr bwMode="auto">
            <a:xfrm>
              <a:off x="1824" y="1056"/>
              <a:ext cx="2016" cy="240"/>
            </a:xfrm>
            <a:prstGeom prst="rect">
              <a:avLst/>
            </a:prstGeom>
            <a:noFill/>
            <a:ln w="9525">
              <a:noFill/>
              <a:miter lim="800000"/>
              <a:headEnd/>
              <a:tailEnd/>
            </a:ln>
          </p:spPr>
          <p:txBody>
            <a:bodyPr wrap="none" anchor="ctr"/>
            <a:lstStyle/>
            <a:p>
              <a:pPr algn="ctr"/>
              <a:r>
                <a:rPr lang="it-IT" sz="2000" b="1">
                  <a:solidFill>
                    <a:srgbClr val="990000"/>
                  </a:solidFill>
                  <a:latin typeface="Comic Sans MS" pitchFamily="66" charset="0"/>
                </a:rPr>
                <a:t>METODI DI LAVORO</a:t>
              </a:r>
            </a:p>
          </p:txBody>
        </p:sp>
        <p:sp>
          <p:nvSpPr>
            <p:cNvPr id="136203" name="Rectangle 10"/>
            <p:cNvSpPr>
              <a:spLocks noChangeArrowheads="1"/>
            </p:cNvSpPr>
            <p:nvPr/>
          </p:nvSpPr>
          <p:spPr bwMode="auto">
            <a:xfrm>
              <a:off x="2304" y="1488"/>
              <a:ext cx="1200" cy="192"/>
            </a:xfrm>
            <a:prstGeom prst="rect">
              <a:avLst/>
            </a:prstGeom>
            <a:noFill/>
            <a:ln w="9525">
              <a:noFill/>
              <a:miter lim="800000"/>
              <a:headEnd/>
              <a:tailEnd/>
            </a:ln>
          </p:spPr>
          <p:txBody>
            <a:bodyPr wrap="none" anchor="ctr"/>
            <a:lstStyle/>
            <a:p>
              <a:pPr algn="ctr"/>
              <a:r>
                <a:rPr lang="it-IT" sz="2000" b="1">
                  <a:solidFill>
                    <a:srgbClr val="990000"/>
                  </a:solidFill>
                  <a:latin typeface="Comic Sans MS" pitchFamily="66" charset="0"/>
                </a:rPr>
                <a:t>CONCETTI-IDEE-PRINCIPI</a:t>
              </a:r>
            </a:p>
          </p:txBody>
        </p:sp>
        <p:sp>
          <p:nvSpPr>
            <p:cNvPr id="136204" name="Rectangle 11"/>
            <p:cNvSpPr>
              <a:spLocks noChangeArrowheads="1"/>
            </p:cNvSpPr>
            <p:nvPr/>
          </p:nvSpPr>
          <p:spPr bwMode="auto">
            <a:xfrm>
              <a:off x="1824" y="1872"/>
              <a:ext cx="2208" cy="384"/>
            </a:xfrm>
            <a:prstGeom prst="rect">
              <a:avLst/>
            </a:prstGeom>
            <a:noFill/>
            <a:ln w="9525">
              <a:noFill/>
              <a:miter lim="800000"/>
              <a:headEnd/>
              <a:tailEnd/>
            </a:ln>
          </p:spPr>
          <p:txBody>
            <a:bodyPr wrap="none" anchor="ctr"/>
            <a:lstStyle/>
            <a:p>
              <a:pPr algn="ctr"/>
              <a:r>
                <a:rPr lang="it-IT" b="1">
                  <a:solidFill>
                    <a:srgbClr val="990000"/>
                  </a:solidFill>
                  <a:latin typeface="Comic Sans MS" pitchFamily="66" charset="0"/>
                </a:rPr>
                <a:t>CULTURA ORGANIZZATIVA</a:t>
              </a:r>
            </a:p>
          </p:txBody>
        </p:sp>
        <p:sp>
          <p:nvSpPr>
            <p:cNvPr id="136205" name="Rectangle 12"/>
            <p:cNvSpPr>
              <a:spLocks noChangeArrowheads="1"/>
            </p:cNvSpPr>
            <p:nvPr/>
          </p:nvSpPr>
          <p:spPr bwMode="auto">
            <a:xfrm>
              <a:off x="2112" y="2304"/>
              <a:ext cx="1632" cy="384"/>
            </a:xfrm>
            <a:prstGeom prst="rect">
              <a:avLst/>
            </a:prstGeom>
            <a:noFill/>
            <a:ln w="9525">
              <a:noFill/>
              <a:miter lim="800000"/>
              <a:headEnd/>
              <a:tailEnd/>
            </a:ln>
          </p:spPr>
          <p:txBody>
            <a:bodyPr wrap="none" anchor="ctr"/>
            <a:lstStyle/>
            <a:p>
              <a:pPr algn="ctr"/>
              <a:r>
                <a:rPr lang="it-IT" sz="1600" b="1">
                  <a:solidFill>
                    <a:schemeClr val="accent2"/>
                  </a:solidFill>
                  <a:latin typeface="Tahoma" pitchFamily="34" charset="0"/>
                </a:rPr>
                <a:t>Valori (Mission)</a:t>
              </a:r>
            </a:p>
          </p:txBody>
        </p:sp>
        <p:sp>
          <p:nvSpPr>
            <p:cNvPr id="136206" name="Rectangle 13"/>
            <p:cNvSpPr>
              <a:spLocks noChangeArrowheads="1"/>
            </p:cNvSpPr>
            <p:nvPr/>
          </p:nvSpPr>
          <p:spPr bwMode="auto">
            <a:xfrm>
              <a:off x="1296" y="2688"/>
              <a:ext cx="3264" cy="384"/>
            </a:xfrm>
            <a:prstGeom prst="rect">
              <a:avLst/>
            </a:prstGeom>
            <a:noFill/>
            <a:ln w="9525">
              <a:noFill/>
              <a:miter lim="800000"/>
              <a:headEnd/>
              <a:tailEnd/>
            </a:ln>
          </p:spPr>
          <p:txBody>
            <a:bodyPr wrap="none" anchor="ctr"/>
            <a:lstStyle/>
            <a:p>
              <a:r>
                <a:rPr lang="it-IT" sz="1600" b="1">
                  <a:solidFill>
                    <a:schemeClr val="accent2"/>
                  </a:solidFill>
                  <a:latin typeface="Tahoma" pitchFamily="34" charset="0"/>
                </a:rPr>
                <a:t>Miglioramento continuo	  	il Servizio</a:t>
              </a:r>
            </a:p>
            <a:p>
              <a:r>
                <a:rPr lang="it-IT" sz="1600" b="1">
                  <a:solidFill>
                    <a:schemeClr val="accent2"/>
                  </a:solidFill>
                  <a:latin typeface="Tahoma" pitchFamily="34" charset="0"/>
                </a:rPr>
                <a:t>		 Il Professionista</a:t>
              </a:r>
            </a:p>
          </p:txBody>
        </p:sp>
        <p:sp>
          <p:nvSpPr>
            <p:cNvPr id="136207" name="Rectangle 14"/>
            <p:cNvSpPr>
              <a:spLocks noChangeArrowheads="1"/>
            </p:cNvSpPr>
            <p:nvPr/>
          </p:nvSpPr>
          <p:spPr bwMode="auto">
            <a:xfrm>
              <a:off x="1152" y="3120"/>
              <a:ext cx="3840" cy="384"/>
            </a:xfrm>
            <a:prstGeom prst="rect">
              <a:avLst/>
            </a:prstGeom>
            <a:noFill/>
            <a:ln w="9525">
              <a:noFill/>
              <a:miter lim="800000"/>
              <a:headEnd/>
              <a:tailEnd/>
            </a:ln>
          </p:spPr>
          <p:txBody>
            <a:bodyPr wrap="none" anchor="ctr"/>
            <a:lstStyle/>
            <a:p>
              <a:r>
                <a:rPr lang="it-IT" sz="1600">
                  <a:solidFill>
                    <a:schemeClr val="accent2"/>
                  </a:solidFill>
                  <a:latin typeface="Tahoma" pitchFamily="34" charset="0"/>
                </a:rPr>
                <a:t> </a:t>
              </a:r>
              <a:r>
                <a:rPr lang="it-IT" sz="1600" b="1">
                  <a:solidFill>
                    <a:schemeClr val="accent2"/>
                  </a:solidFill>
                  <a:latin typeface="Tahoma" pitchFamily="34" charset="0"/>
                </a:rPr>
                <a:t>Controllo di gestione	Problem solving</a:t>
              </a:r>
            </a:p>
            <a:p>
              <a:r>
                <a:rPr lang="it-IT" sz="1600" b="1">
                  <a:solidFill>
                    <a:schemeClr val="accent2"/>
                  </a:solidFill>
                  <a:latin typeface="Tahoma" pitchFamily="34" charset="0"/>
                </a:rPr>
                <a:t>	Informazione		Ricerca/misurazione</a:t>
              </a:r>
            </a:p>
          </p:txBody>
        </p:sp>
        <p:sp>
          <p:nvSpPr>
            <p:cNvPr id="136208" name="Rectangle 15"/>
            <p:cNvSpPr>
              <a:spLocks noChangeArrowheads="1"/>
            </p:cNvSpPr>
            <p:nvPr/>
          </p:nvSpPr>
          <p:spPr bwMode="auto">
            <a:xfrm>
              <a:off x="288" y="3648"/>
              <a:ext cx="4800" cy="384"/>
            </a:xfrm>
            <a:prstGeom prst="rect">
              <a:avLst/>
            </a:prstGeom>
            <a:noFill/>
            <a:ln w="9525">
              <a:noFill/>
              <a:miter lim="800000"/>
              <a:headEnd/>
              <a:tailEnd/>
            </a:ln>
          </p:spPr>
          <p:txBody>
            <a:bodyPr wrap="none" anchor="ctr"/>
            <a:lstStyle/>
            <a:p>
              <a:r>
                <a:rPr lang="it-IT" sz="1600" b="1">
                  <a:solidFill>
                    <a:schemeClr val="bg1"/>
                  </a:solidFill>
                  <a:latin typeface="Tahoma" pitchFamily="34" charset="0"/>
                </a:rPr>
                <a:t> </a:t>
              </a:r>
              <a:r>
                <a:rPr lang="it-IT" sz="1600" b="1">
                  <a:solidFill>
                    <a:schemeClr val="accent2"/>
                  </a:solidFill>
                  <a:latin typeface="Tahoma" pitchFamily="34" charset="0"/>
                </a:rPr>
                <a:t>Dati di attività 		Certificazione	 VRQ		APQ</a:t>
              </a:r>
            </a:p>
            <a:p>
              <a:r>
                <a:rPr lang="it-IT" sz="1600" b="1">
                  <a:solidFill>
                    <a:schemeClr val="accent2"/>
                  </a:solidFill>
                  <a:latin typeface="Tahoma" pitchFamily="34" charset="0"/>
                </a:rPr>
                <a:t>	Accreditamento 		Indagini soddisfazione</a:t>
              </a:r>
            </a:p>
          </p:txBody>
        </p:sp>
        <p:sp>
          <p:nvSpPr>
            <p:cNvPr id="136209" name="Rectangle 16"/>
            <p:cNvSpPr>
              <a:spLocks noChangeArrowheads="1"/>
            </p:cNvSpPr>
            <p:nvPr/>
          </p:nvSpPr>
          <p:spPr bwMode="auto">
            <a:xfrm rot="-5400000">
              <a:off x="-72" y="2952"/>
              <a:ext cx="1200" cy="192"/>
            </a:xfrm>
            <a:prstGeom prst="rect">
              <a:avLst/>
            </a:prstGeom>
            <a:noFill/>
            <a:ln w="9525">
              <a:noFill/>
              <a:miter lim="800000"/>
              <a:headEnd/>
              <a:tailEnd/>
            </a:ln>
          </p:spPr>
          <p:txBody>
            <a:bodyPr wrap="none" anchor="ctr"/>
            <a:lstStyle/>
            <a:p>
              <a:pPr algn="ctr"/>
              <a:r>
                <a:rPr lang="it-IT" b="1">
                  <a:solidFill>
                    <a:schemeClr val="accent2"/>
                  </a:solidFill>
                  <a:latin typeface="Tahoma" pitchFamily="34" charset="0"/>
                </a:rPr>
                <a:t>Gruppi </a:t>
              </a:r>
              <a:r>
                <a:rPr lang="it-IT">
                  <a:solidFill>
                    <a:schemeClr val="accent2"/>
                  </a:solidFill>
                  <a:latin typeface="Tahoma" pitchFamily="34" charset="0"/>
                </a:rPr>
                <a:t>    </a:t>
              </a:r>
              <a:r>
                <a:rPr lang="it-IT" b="1">
                  <a:solidFill>
                    <a:schemeClr val="accent2"/>
                  </a:solidFill>
                  <a:latin typeface="Tahoma" pitchFamily="34" charset="0"/>
                </a:rPr>
                <a:t> Budget</a:t>
              </a:r>
            </a:p>
          </p:txBody>
        </p:sp>
        <p:sp>
          <p:nvSpPr>
            <p:cNvPr id="136210" name="Rectangle 17"/>
            <p:cNvSpPr>
              <a:spLocks noChangeArrowheads="1"/>
            </p:cNvSpPr>
            <p:nvPr/>
          </p:nvSpPr>
          <p:spPr bwMode="auto">
            <a:xfrm rot="-5400000">
              <a:off x="4632" y="3048"/>
              <a:ext cx="1200" cy="192"/>
            </a:xfrm>
            <a:prstGeom prst="rect">
              <a:avLst/>
            </a:prstGeom>
            <a:noFill/>
            <a:ln w="9525">
              <a:noFill/>
              <a:miter lim="800000"/>
              <a:headEnd/>
              <a:tailEnd/>
            </a:ln>
          </p:spPr>
          <p:txBody>
            <a:bodyPr wrap="none" anchor="ctr"/>
            <a:lstStyle/>
            <a:p>
              <a:pPr algn="ctr"/>
              <a:r>
                <a:rPr lang="it-IT" b="1">
                  <a:solidFill>
                    <a:schemeClr val="accent2"/>
                  </a:solidFill>
                  <a:latin typeface="Tahoma" pitchFamily="34" charset="0"/>
                </a:rPr>
                <a:t>Corsi    </a:t>
              </a:r>
              <a:r>
                <a:rPr lang="it-IT">
                  <a:solidFill>
                    <a:schemeClr val="accent2"/>
                  </a:solidFill>
                  <a:latin typeface="Tahoma" pitchFamily="34" charset="0"/>
                </a:rPr>
                <a:t>       </a:t>
              </a:r>
              <a:r>
                <a:rPr lang="it-IT" b="1">
                  <a:solidFill>
                    <a:schemeClr val="accent2"/>
                  </a:solidFill>
                  <a:latin typeface="Tahoma" pitchFamily="34" charset="0"/>
                </a:rPr>
                <a:t>News</a:t>
              </a:r>
            </a:p>
          </p:txBody>
        </p:sp>
        <p:sp>
          <p:nvSpPr>
            <p:cNvPr id="136211" name="Rectangle 18"/>
            <p:cNvSpPr>
              <a:spLocks noChangeArrowheads="1"/>
            </p:cNvSpPr>
            <p:nvPr/>
          </p:nvSpPr>
          <p:spPr bwMode="auto">
            <a:xfrm rot="-5400000">
              <a:off x="4248" y="2712"/>
              <a:ext cx="1200" cy="192"/>
            </a:xfrm>
            <a:prstGeom prst="rect">
              <a:avLst/>
            </a:prstGeom>
            <a:noFill/>
            <a:ln w="9525">
              <a:noFill/>
              <a:miter lim="800000"/>
              <a:headEnd/>
              <a:tailEnd/>
            </a:ln>
          </p:spPr>
          <p:txBody>
            <a:bodyPr wrap="none" anchor="ctr"/>
            <a:lstStyle/>
            <a:p>
              <a:pPr algn="ctr"/>
              <a:r>
                <a:rPr lang="it-IT" b="1">
                  <a:solidFill>
                    <a:schemeClr val="accent2"/>
                  </a:solidFill>
                  <a:latin typeface="Tahoma" pitchFamily="34" charset="0"/>
                </a:rPr>
                <a:t>Processi</a:t>
              </a:r>
            </a:p>
          </p:txBody>
        </p:sp>
        <p:sp>
          <p:nvSpPr>
            <p:cNvPr id="136212" name="Rectangle 19"/>
            <p:cNvSpPr>
              <a:spLocks noChangeArrowheads="1"/>
            </p:cNvSpPr>
            <p:nvPr/>
          </p:nvSpPr>
          <p:spPr bwMode="auto">
            <a:xfrm rot="-5400000">
              <a:off x="408" y="2712"/>
              <a:ext cx="1200" cy="384"/>
            </a:xfrm>
            <a:prstGeom prst="rect">
              <a:avLst/>
            </a:prstGeom>
            <a:noFill/>
            <a:ln w="9525">
              <a:noFill/>
              <a:miter lim="800000"/>
              <a:headEnd/>
              <a:tailEnd/>
            </a:ln>
          </p:spPr>
          <p:txBody>
            <a:bodyPr wrap="none" anchor="ctr"/>
            <a:lstStyle/>
            <a:p>
              <a:pPr algn="ctr"/>
              <a:r>
                <a:rPr lang="it-IT" b="1">
                  <a:solidFill>
                    <a:schemeClr val="accent2"/>
                  </a:solidFill>
                  <a:latin typeface="Tahoma" pitchFamily="34" charset="0"/>
                </a:rPr>
                <a:t>Partecipazione</a:t>
              </a:r>
            </a:p>
            <a:p>
              <a:pPr algn="ctr"/>
              <a:r>
                <a:rPr lang="it-IT" b="1">
                  <a:solidFill>
                    <a:schemeClr val="accent2"/>
                  </a:solidFill>
                  <a:latin typeface="Tahoma" pitchFamily="34" charset="0"/>
                </a:rPr>
                <a:t>Formazione</a:t>
              </a:r>
            </a:p>
          </p:txBody>
        </p:sp>
        <p:sp>
          <p:nvSpPr>
            <p:cNvPr id="136213" name="Line 20"/>
            <p:cNvSpPr>
              <a:spLocks noChangeShapeType="1"/>
            </p:cNvSpPr>
            <p:nvPr/>
          </p:nvSpPr>
          <p:spPr bwMode="auto">
            <a:xfrm>
              <a:off x="288" y="2304"/>
              <a:ext cx="5088" cy="0"/>
            </a:xfrm>
            <a:prstGeom prst="line">
              <a:avLst/>
            </a:prstGeom>
            <a:noFill/>
            <a:ln w="57150">
              <a:solidFill>
                <a:srgbClr val="FF3300"/>
              </a:solidFill>
              <a:round/>
              <a:headEnd/>
              <a:tailEnd/>
            </a:ln>
          </p:spPr>
          <p:txBody>
            <a:bodyPr/>
            <a:lstStyle/>
            <a:p>
              <a:endParaRPr lang="it-IT"/>
            </a:p>
          </p:txBody>
        </p:sp>
        <p:sp>
          <p:nvSpPr>
            <p:cNvPr id="136214" name="Rectangle 21"/>
            <p:cNvSpPr>
              <a:spLocks noChangeArrowheads="1"/>
            </p:cNvSpPr>
            <p:nvPr/>
          </p:nvSpPr>
          <p:spPr bwMode="auto">
            <a:xfrm>
              <a:off x="1824" y="624"/>
              <a:ext cx="2016" cy="240"/>
            </a:xfrm>
            <a:prstGeom prst="rect">
              <a:avLst/>
            </a:prstGeom>
            <a:noFill/>
            <a:ln w="9525">
              <a:noFill/>
              <a:miter lim="800000"/>
              <a:headEnd/>
              <a:tailEnd/>
            </a:ln>
          </p:spPr>
          <p:txBody>
            <a:bodyPr wrap="none" anchor="ctr"/>
            <a:lstStyle/>
            <a:p>
              <a:pPr algn="ctr"/>
              <a:r>
                <a:rPr lang="it-IT" sz="2000" b="1">
                  <a:solidFill>
                    <a:srgbClr val="990000"/>
                  </a:solidFill>
                  <a:latin typeface="Comic Sans MS" pitchFamily="66" charset="0"/>
                </a:rPr>
                <a:t>STRUMENTI / TECNOLOGIE</a:t>
              </a:r>
            </a:p>
          </p:txBody>
        </p:sp>
      </p:grpSp>
      <p:sp>
        <p:nvSpPr>
          <p:cNvPr id="136194" name="CasellaDiTesto 21"/>
          <p:cNvSpPr txBox="1">
            <a:spLocks noChangeArrowheads="1"/>
          </p:cNvSpPr>
          <p:nvPr/>
        </p:nvSpPr>
        <p:spPr bwMode="auto">
          <a:xfrm>
            <a:off x="1073150" y="228600"/>
            <a:ext cx="7162800" cy="369888"/>
          </a:xfrm>
          <a:prstGeom prst="rect">
            <a:avLst/>
          </a:prstGeom>
          <a:solidFill>
            <a:srgbClr val="B8E9FA"/>
          </a:solidFill>
          <a:ln w="9525">
            <a:solidFill>
              <a:srgbClr val="261FFF"/>
            </a:solidFill>
            <a:miter lim="800000"/>
            <a:headEnd/>
            <a:tailEnd/>
          </a:ln>
        </p:spPr>
        <p:txBody>
          <a:bodyPr>
            <a:spAutoFit/>
          </a:bodyPr>
          <a:lstStyle/>
          <a:p>
            <a:pPr algn="ctr"/>
            <a:r>
              <a:rPr lang="it-IT" b="1"/>
              <a:t>LA COMPLESSITA’</a:t>
            </a:r>
          </a:p>
        </p:txBody>
      </p:sp>
      <p:sp>
        <p:nvSpPr>
          <p:cNvPr id="136195" name="Text Box 3"/>
          <p:cNvSpPr txBox="1">
            <a:spLocks noChangeArrowheads="1"/>
          </p:cNvSpPr>
          <p:nvPr/>
        </p:nvSpPr>
        <p:spPr bwMode="auto">
          <a:xfrm>
            <a:off x="5364163" y="649605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p:cNvSpPr>
          <p:nvPr>
            <p:ph type="title" idx="4294967295"/>
          </p:nvPr>
        </p:nvSpPr>
        <p:spPr>
          <a:xfrm>
            <a:off x="914400" y="241300"/>
            <a:ext cx="7313613" cy="868363"/>
          </a:xfrm>
          <a:solidFill>
            <a:srgbClr val="B8E9FA"/>
          </a:solidFill>
          <a:ln>
            <a:solidFill>
              <a:srgbClr val="261FFF"/>
            </a:solidFill>
          </a:ln>
        </p:spPr>
        <p:txBody>
          <a:bodyPr/>
          <a:lstStyle/>
          <a:p>
            <a:r>
              <a:rPr lang="it-IT" b="1" smtClean="0"/>
              <a:t>Gli stakeholders</a:t>
            </a:r>
          </a:p>
        </p:txBody>
      </p:sp>
      <p:sp>
        <p:nvSpPr>
          <p:cNvPr id="137218" name="Rectangle 3"/>
          <p:cNvSpPr>
            <a:spLocks noGrp="1"/>
          </p:cNvSpPr>
          <p:nvPr>
            <p:ph type="body" idx="4294967295"/>
          </p:nvPr>
        </p:nvSpPr>
        <p:spPr>
          <a:xfrm>
            <a:off x="914400" y="1735138"/>
            <a:ext cx="2185988" cy="477837"/>
          </a:xfrm>
          <a:solidFill>
            <a:srgbClr val="66FFFF"/>
          </a:solidFill>
        </p:spPr>
        <p:txBody>
          <a:bodyPr/>
          <a:lstStyle/>
          <a:p>
            <a:r>
              <a:rPr lang="it-IT" sz="2000" b="1" smtClean="0"/>
              <a:t>MANAGER</a:t>
            </a:r>
          </a:p>
        </p:txBody>
      </p:sp>
      <p:sp>
        <p:nvSpPr>
          <p:cNvPr id="137219" name="Rectangle 4"/>
          <p:cNvSpPr>
            <a:spLocks noChangeArrowheads="1"/>
          </p:cNvSpPr>
          <p:nvPr/>
        </p:nvSpPr>
        <p:spPr bwMode="auto">
          <a:xfrm>
            <a:off x="179388" y="2636838"/>
            <a:ext cx="2447925" cy="1008062"/>
          </a:xfrm>
          <a:prstGeom prst="rect">
            <a:avLst/>
          </a:prstGeom>
          <a:solidFill>
            <a:schemeClr val="hlink"/>
          </a:solidFill>
          <a:ln w="9525">
            <a:noFill/>
            <a:miter lim="800000"/>
            <a:headEnd/>
            <a:tailEnd/>
          </a:ln>
        </p:spPr>
        <p:txBody>
          <a:bodyPr/>
          <a:lstStyle/>
          <a:p>
            <a:pPr marL="463550" indent="-463550" eaLnBrk="0" hangingPunct="0">
              <a:spcBef>
                <a:spcPts val="2000"/>
              </a:spcBef>
              <a:buSzPct val="90000"/>
              <a:buFontTx/>
              <a:buBlip>
                <a:blip r:embed="rId2"/>
              </a:buBlip>
            </a:pPr>
            <a:r>
              <a:rPr lang="it-IT" sz="2000" b="1">
                <a:solidFill>
                  <a:schemeClr val="bg1"/>
                </a:solidFill>
                <a:latin typeface="Goudy Old Style" pitchFamily="18" charset="0"/>
              </a:rPr>
              <a:t>SANITA’ PUBBLICA</a:t>
            </a:r>
          </a:p>
        </p:txBody>
      </p:sp>
      <p:sp>
        <p:nvSpPr>
          <p:cNvPr id="137220" name="Rectangle 5"/>
          <p:cNvSpPr>
            <a:spLocks noChangeArrowheads="1"/>
          </p:cNvSpPr>
          <p:nvPr/>
        </p:nvSpPr>
        <p:spPr bwMode="auto">
          <a:xfrm>
            <a:off x="1908175" y="5373688"/>
            <a:ext cx="2663825" cy="576262"/>
          </a:xfrm>
          <a:prstGeom prst="rect">
            <a:avLst/>
          </a:prstGeom>
          <a:solidFill>
            <a:srgbClr val="3399FF"/>
          </a:solidFill>
          <a:ln w="9525">
            <a:noFill/>
            <a:miter lim="800000"/>
            <a:headEnd/>
            <a:tailEnd/>
          </a:ln>
        </p:spPr>
        <p:txBody>
          <a:bodyPr/>
          <a:lstStyle/>
          <a:p>
            <a:pPr marL="463550" indent="-463550" eaLnBrk="0" hangingPunct="0">
              <a:spcBef>
                <a:spcPts val="2000"/>
              </a:spcBef>
              <a:buSzPct val="90000"/>
              <a:buFontTx/>
              <a:buBlip>
                <a:blip r:embed="rId2"/>
              </a:buBlip>
            </a:pPr>
            <a:r>
              <a:rPr lang="it-IT" sz="2000" b="1">
                <a:solidFill>
                  <a:schemeClr val="bg1"/>
                </a:solidFill>
                <a:latin typeface="Goudy Old Style" pitchFamily="18" charset="0"/>
              </a:rPr>
              <a:t>INDUSTRIA</a:t>
            </a:r>
          </a:p>
        </p:txBody>
      </p:sp>
      <p:sp>
        <p:nvSpPr>
          <p:cNvPr id="137221" name="Rectangle 6"/>
          <p:cNvSpPr>
            <a:spLocks noChangeArrowheads="1"/>
          </p:cNvSpPr>
          <p:nvPr/>
        </p:nvSpPr>
        <p:spPr bwMode="auto">
          <a:xfrm>
            <a:off x="755650" y="4005263"/>
            <a:ext cx="2447925" cy="1008062"/>
          </a:xfrm>
          <a:prstGeom prst="rect">
            <a:avLst/>
          </a:prstGeom>
          <a:solidFill>
            <a:srgbClr val="FFCCFF"/>
          </a:solidFill>
          <a:ln w="9525">
            <a:noFill/>
            <a:miter lim="800000"/>
            <a:headEnd/>
            <a:tailEnd/>
          </a:ln>
        </p:spPr>
        <p:txBody>
          <a:bodyPr/>
          <a:lstStyle/>
          <a:p>
            <a:pPr marL="463550" indent="-463550" eaLnBrk="0" hangingPunct="0">
              <a:spcBef>
                <a:spcPts val="2000"/>
              </a:spcBef>
              <a:buSzPct val="90000"/>
              <a:buFontTx/>
              <a:buBlip>
                <a:blip r:embed="rId2"/>
              </a:buBlip>
            </a:pPr>
            <a:r>
              <a:rPr lang="it-IT" sz="2000" b="1">
                <a:latin typeface="Goudy Old Style" pitchFamily="18" charset="0"/>
              </a:rPr>
              <a:t>SANITA’ PRIVATA</a:t>
            </a:r>
          </a:p>
        </p:txBody>
      </p:sp>
      <p:sp>
        <p:nvSpPr>
          <p:cNvPr id="137222" name="Rectangle 7"/>
          <p:cNvSpPr>
            <a:spLocks noChangeArrowheads="1"/>
          </p:cNvSpPr>
          <p:nvPr/>
        </p:nvSpPr>
        <p:spPr bwMode="auto">
          <a:xfrm>
            <a:off x="3203575" y="6281738"/>
            <a:ext cx="2663825" cy="576262"/>
          </a:xfrm>
          <a:prstGeom prst="rect">
            <a:avLst/>
          </a:prstGeom>
          <a:solidFill>
            <a:schemeClr val="tx2"/>
          </a:solidFill>
          <a:ln w="9525">
            <a:noFill/>
            <a:miter lim="800000"/>
            <a:headEnd/>
            <a:tailEnd/>
          </a:ln>
        </p:spPr>
        <p:txBody>
          <a:bodyPr/>
          <a:lstStyle/>
          <a:p>
            <a:pPr marL="463550" indent="-463550" eaLnBrk="0" hangingPunct="0">
              <a:spcBef>
                <a:spcPts val="2000"/>
              </a:spcBef>
              <a:buSzPct val="90000"/>
              <a:buFontTx/>
              <a:buBlip>
                <a:blip r:embed="rId2"/>
              </a:buBlip>
            </a:pPr>
            <a:r>
              <a:rPr lang="it-IT" sz="2000" b="1">
                <a:solidFill>
                  <a:schemeClr val="bg1"/>
                </a:solidFill>
                <a:latin typeface="Goudy Old Style" pitchFamily="18" charset="0"/>
              </a:rPr>
              <a:t>CITTADINI</a:t>
            </a:r>
          </a:p>
        </p:txBody>
      </p:sp>
      <p:sp>
        <p:nvSpPr>
          <p:cNvPr id="137223" name="Rectangle 8"/>
          <p:cNvSpPr>
            <a:spLocks noChangeArrowheads="1"/>
          </p:cNvSpPr>
          <p:nvPr/>
        </p:nvSpPr>
        <p:spPr bwMode="auto">
          <a:xfrm>
            <a:off x="6011863" y="5661025"/>
            <a:ext cx="2663825" cy="576263"/>
          </a:xfrm>
          <a:prstGeom prst="rect">
            <a:avLst/>
          </a:prstGeom>
          <a:solidFill>
            <a:srgbClr val="66FF33"/>
          </a:solidFill>
          <a:ln w="9525">
            <a:noFill/>
            <a:miter lim="800000"/>
            <a:headEnd/>
            <a:tailEnd/>
          </a:ln>
        </p:spPr>
        <p:txBody>
          <a:bodyPr/>
          <a:lstStyle/>
          <a:p>
            <a:pPr marL="463550" indent="-463550" eaLnBrk="0" hangingPunct="0">
              <a:spcBef>
                <a:spcPts val="2000"/>
              </a:spcBef>
              <a:buSzPct val="90000"/>
              <a:buFontTx/>
              <a:buBlip>
                <a:blip r:embed="rId2"/>
              </a:buBlip>
            </a:pPr>
            <a:r>
              <a:rPr lang="it-IT" sz="2000" b="1">
                <a:latin typeface="Goudy Old Style" pitchFamily="18" charset="0"/>
              </a:rPr>
              <a:t>POLITICA</a:t>
            </a:r>
          </a:p>
        </p:txBody>
      </p:sp>
      <p:sp>
        <p:nvSpPr>
          <p:cNvPr id="137224" name="Rectangle 9"/>
          <p:cNvSpPr>
            <a:spLocks noChangeArrowheads="1"/>
          </p:cNvSpPr>
          <p:nvPr/>
        </p:nvSpPr>
        <p:spPr bwMode="auto">
          <a:xfrm>
            <a:off x="3635375" y="1268413"/>
            <a:ext cx="3600450" cy="1008062"/>
          </a:xfrm>
          <a:prstGeom prst="rect">
            <a:avLst/>
          </a:prstGeom>
          <a:solidFill>
            <a:schemeClr val="folHlink"/>
          </a:solidFill>
          <a:ln w="9525">
            <a:noFill/>
            <a:miter lim="800000"/>
            <a:headEnd/>
            <a:tailEnd/>
          </a:ln>
        </p:spPr>
        <p:txBody>
          <a:bodyPr/>
          <a:lstStyle/>
          <a:p>
            <a:pPr marL="463550" indent="-463550" eaLnBrk="0" hangingPunct="0">
              <a:spcBef>
                <a:spcPts val="2000"/>
              </a:spcBef>
              <a:buSzPct val="90000"/>
              <a:buFontTx/>
              <a:buBlip>
                <a:blip r:embed="rId2"/>
              </a:buBlip>
            </a:pPr>
            <a:r>
              <a:rPr lang="it-IT" sz="2000" b="1">
                <a:solidFill>
                  <a:schemeClr val="bg1"/>
                </a:solidFill>
                <a:latin typeface="Goudy Old Style" pitchFamily="18" charset="0"/>
              </a:rPr>
              <a:t>PROFESSIONISTI SANITARI</a:t>
            </a:r>
          </a:p>
        </p:txBody>
      </p:sp>
      <p:sp>
        <p:nvSpPr>
          <p:cNvPr id="137225" name="Rectangle 10"/>
          <p:cNvSpPr>
            <a:spLocks noChangeArrowheads="1"/>
          </p:cNvSpPr>
          <p:nvPr/>
        </p:nvSpPr>
        <p:spPr bwMode="auto">
          <a:xfrm>
            <a:off x="5902325" y="2565400"/>
            <a:ext cx="3241675" cy="935038"/>
          </a:xfrm>
          <a:prstGeom prst="rect">
            <a:avLst/>
          </a:prstGeom>
          <a:solidFill>
            <a:srgbClr val="CCCCFF"/>
          </a:solidFill>
          <a:ln w="9525">
            <a:noFill/>
            <a:miter lim="800000"/>
            <a:headEnd/>
            <a:tailEnd/>
          </a:ln>
        </p:spPr>
        <p:txBody>
          <a:bodyPr/>
          <a:lstStyle/>
          <a:p>
            <a:pPr marL="463550" indent="-463550" eaLnBrk="0" hangingPunct="0">
              <a:spcBef>
                <a:spcPts val="2000"/>
              </a:spcBef>
              <a:buSzPct val="90000"/>
              <a:buFontTx/>
              <a:buBlip>
                <a:blip r:embed="rId2"/>
              </a:buBlip>
            </a:pPr>
            <a:r>
              <a:rPr lang="it-IT" sz="2000" b="1">
                <a:latin typeface="Goudy Old Style" pitchFamily="18" charset="0"/>
              </a:rPr>
              <a:t>SOCIETA’ SCIENTIFICHE</a:t>
            </a:r>
          </a:p>
        </p:txBody>
      </p:sp>
      <p:pic>
        <p:nvPicPr>
          <p:cNvPr id="137226" name="Picture 11" descr="22"/>
          <p:cNvPicPr>
            <a:picLocks noChangeAspect="1" noChangeArrowheads="1"/>
          </p:cNvPicPr>
          <p:nvPr/>
        </p:nvPicPr>
        <p:blipFill>
          <a:blip r:embed="rId3"/>
          <a:srcRect/>
          <a:stretch>
            <a:fillRect/>
          </a:stretch>
        </p:blipFill>
        <p:spPr bwMode="auto">
          <a:xfrm>
            <a:off x="3338513" y="2505075"/>
            <a:ext cx="2466975" cy="1847850"/>
          </a:xfrm>
          <a:prstGeom prst="rect">
            <a:avLst/>
          </a:prstGeom>
          <a:noFill/>
          <a:ln w="9525">
            <a:noFill/>
            <a:miter lim="800000"/>
            <a:headEnd/>
            <a:tailEnd/>
          </a:ln>
        </p:spPr>
      </p:pic>
      <p:sp>
        <p:nvSpPr>
          <p:cNvPr id="137227" name="Text Box 3"/>
          <p:cNvSpPr txBox="1">
            <a:spLocks noChangeArrowheads="1"/>
          </p:cNvSpPr>
          <p:nvPr/>
        </p:nvSpPr>
        <p:spPr bwMode="auto">
          <a:xfrm>
            <a:off x="5345113" y="649605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p:cNvSpPr>
          <p:nvPr>
            <p:ph type="body" idx="4294967295"/>
          </p:nvPr>
        </p:nvSpPr>
        <p:spPr>
          <a:xfrm>
            <a:off x="468313" y="908050"/>
            <a:ext cx="1377950" cy="4530725"/>
          </a:xfrm>
          <a:solidFill>
            <a:srgbClr val="66FFFF"/>
          </a:solidFill>
          <a:ln>
            <a:solidFill>
              <a:srgbClr val="261FFF"/>
            </a:solidFill>
          </a:ln>
        </p:spPr>
        <p:txBody>
          <a:bodyPr/>
          <a:lstStyle/>
          <a:p>
            <a:r>
              <a:rPr lang="it-IT" b="1" smtClean="0"/>
              <a:t>SSN</a:t>
            </a:r>
          </a:p>
        </p:txBody>
      </p:sp>
      <p:sp>
        <p:nvSpPr>
          <p:cNvPr id="134146" name="Text Box 3"/>
          <p:cNvSpPr txBox="1">
            <a:spLocks noChangeArrowheads="1"/>
          </p:cNvSpPr>
          <p:nvPr/>
        </p:nvSpPr>
        <p:spPr bwMode="auto">
          <a:xfrm>
            <a:off x="2484438" y="1916113"/>
            <a:ext cx="2160587" cy="1016000"/>
          </a:xfrm>
          <a:prstGeom prst="rect">
            <a:avLst/>
          </a:prstGeom>
          <a:solidFill>
            <a:schemeClr val="bg2">
              <a:lumMod val="90000"/>
            </a:schemeClr>
          </a:solidFill>
          <a:ln w="9525">
            <a:solidFill>
              <a:srgbClr val="261FFF"/>
            </a:solidFill>
            <a:miter lim="800000"/>
            <a:headEnd/>
            <a:tailEnd/>
          </a:ln>
          <a:effectLst>
            <a:prstShdw prst="shdw13" dist="53882" dir="13500000">
              <a:schemeClr val="bg2">
                <a:alpha val="50000"/>
              </a:schemeClr>
            </a:prstShdw>
          </a:effectLst>
        </p:spPr>
        <p:txBody>
          <a:bodyPr>
            <a:spAutoFit/>
          </a:bodyPr>
          <a:lstStyle/>
          <a:p>
            <a:pPr eaLnBrk="0" hangingPunct="0">
              <a:spcBef>
                <a:spcPct val="50000"/>
              </a:spcBef>
              <a:defRPr/>
            </a:pPr>
            <a:r>
              <a:rPr lang="it-IT" sz="2400" b="1" dirty="0"/>
              <a:t>19 Regioni</a:t>
            </a:r>
          </a:p>
          <a:p>
            <a:pPr eaLnBrk="0" hangingPunct="0">
              <a:spcBef>
                <a:spcPct val="50000"/>
              </a:spcBef>
              <a:defRPr/>
            </a:pPr>
            <a:r>
              <a:rPr lang="it-IT" sz="2400" b="1" dirty="0"/>
              <a:t>2 Province</a:t>
            </a:r>
          </a:p>
        </p:txBody>
      </p:sp>
      <p:sp>
        <p:nvSpPr>
          <p:cNvPr id="138243" name="Line 4"/>
          <p:cNvSpPr>
            <a:spLocks noChangeShapeType="1"/>
          </p:cNvSpPr>
          <p:nvPr/>
        </p:nvSpPr>
        <p:spPr bwMode="auto">
          <a:xfrm>
            <a:off x="1908175" y="2492375"/>
            <a:ext cx="504825" cy="0"/>
          </a:xfrm>
          <a:prstGeom prst="line">
            <a:avLst/>
          </a:prstGeom>
          <a:noFill/>
          <a:ln w="9525">
            <a:solidFill>
              <a:schemeClr val="tx1"/>
            </a:solidFill>
            <a:round/>
            <a:headEnd/>
            <a:tailEnd/>
          </a:ln>
          <a:effectLst>
            <a:prstShdw prst="shdw13" dist="53882" dir="13500000">
              <a:schemeClr val="bg2">
                <a:alpha val="50000"/>
              </a:schemeClr>
            </a:prstShdw>
          </a:effectLst>
        </p:spPr>
        <p:txBody>
          <a:bodyPr/>
          <a:lstStyle/>
          <a:p>
            <a:endParaRPr lang="it-IT"/>
          </a:p>
        </p:txBody>
      </p:sp>
      <p:sp>
        <p:nvSpPr>
          <p:cNvPr id="138244" name="Line 5"/>
          <p:cNvSpPr>
            <a:spLocks noChangeShapeType="1"/>
          </p:cNvSpPr>
          <p:nvPr/>
        </p:nvSpPr>
        <p:spPr bwMode="auto">
          <a:xfrm>
            <a:off x="4716463" y="2420938"/>
            <a:ext cx="504825" cy="0"/>
          </a:xfrm>
          <a:prstGeom prst="line">
            <a:avLst/>
          </a:prstGeom>
          <a:noFill/>
          <a:ln w="9525">
            <a:solidFill>
              <a:schemeClr val="tx1"/>
            </a:solidFill>
            <a:round/>
            <a:headEnd/>
            <a:tailEnd/>
          </a:ln>
          <a:effectLst>
            <a:prstShdw prst="shdw13" dist="53882" dir="13500000">
              <a:schemeClr val="bg2">
                <a:alpha val="50000"/>
              </a:schemeClr>
            </a:prstShdw>
          </a:effectLst>
        </p:spPr>
        <p:txBody>
          <a:bodyPr/>
          <a:lstStyle/>
          <a:p>
            <a:endParaRPr lang="it-IT"/>
          </a:p>
        </p:txBody>
      </p:sp>
      <p:sp>
        <p:nvSpPr>
          <p:cNvPr id="138245" name="Line 6"/>
          <p:cNvSpPr>
            <a:spLocks noChangeShapeType="1"/>
          </p:cNvSpPr>
          <p:nvPr/>
        </p:nvSpPr>
        <p:spPr bwMode="auto">
          <a:xfrm>
            <a:off x="4716463" y="2420938"/>
            <a:ext cx="504825" cy="0"/>
          </a:xfrm>
          <a:prstGeom prst="line">
            <a:avLst/>
          </a:prstGeom>
          <a:noFill/>
          <a:ln w="9525">
            <a:solidFill>
              <a:schemeClr val="tx1"/>
            </a:solidFill>
            <a:round/>
            <a:headEnd/>
            <a:tailEnd/>
          </a:ln>
          <a:effectLst>
            <a:prstShdw prst="shdw13" dist="53882" dir="13500000">
              <a:schemeClr val="bg2">
                <a:alpha val="50000"/>
              </a:schemeClr>
            </a:prstShdw>
          </a:effectLst>
        </p:spPr>
        <p:txBody>
          <a:bodyPr/>
          <a:lstStyle/>
          <a:p>
            <a:endParaRPr lang="it-IT"/>
          </a:p>
        </p:txBody>
      </p:sp>
      <p:sp>
        <p:nvSpPr>
          <p:cNvPr id="138246" name="Line 7"/>
          <p:cNvSpPr>
            <a:spLocks noChangeShapeType="1"/>
          </p:cNvSpPr>
          <p:nvPr/>
        </p:nvSpPr>
        <p:spPr bwMode="auto">
          <a:xfrm>
            <a:off x="5364163" y="2420938"/>
            <a:ext cx="504825" cy="0"/>
          </a:xfrm>
          <a:prstGeom prst="line">
            <a:avLst/>
          </a:prstGeom>
          <a:noFill/>
          <a:ln w="9525">
            <a:solidFill>
              <a:schemeClr val="tx1"/>
            </a:solidFill>
            <a:round/>
            <a:headEnd/>
            <a:tailEnd/>
          </a:ln>
          <a:effectLst>
            <a:prstShdw prst="shdw13" dist="53882" dir="13500000">
              <a:schemeClr val="bg2">
                <a:alpha val="50000"/>
              </a:schemeClr>
            </a:prstShdw>
          </a:effectLst>
        </p:spPr>
        <p:txBody>
          <a:bodyPr/>
          <a:lstStyle/>
          <a:p>
            <a:endParaRPr lang="it-IT"/>
          </a:p>
        </p:txBody>
      </p:sp>
      <p:sp>
        <p:nvSpPr>
          <p:cNvPr id="138247" name="Line 8"/>
          <p:cNvSpPr>
            <a:spLocks noChangeShapeType="1"/>
          </p:cNvSpPr>
          <p:nvPr/>
        </p:nvSpPr>
        <p:spPr bwMode="auto">
          <a:xfrm>
            <a:off x="5364163" y="4005263"/>
            <a:ext cx="504825" cy="0"/>
          </a:xfrm>
          <a:prstGeom prst="line">
            <a:avLst/>
          </a:prstGeom>
          <a:noFill/>
          <a:ln w="9525">
            <a:solidFill>
              <a:schemeClr val="tx1"/>
            </a:solidFill>
            <a:round/>
            <a:headEnd/>
            <a:tailEnd/>
          </a:ln>
          <a:effectLst>
            <a:prstShdw prst="shdw13" dist="53882" dir="13500000">
              <a:schemeClr val="bg2">
                <a:alpha val="50000"/>
              </a:schemeClr>
            </a:prstShdw>
          </a:effectLst>
        </p:spPr>
        <p:txBody>
          <a:bodyPr/>
          <a:lstStyle/>
          <a:p>
            <a:endParaRPr lang="it-IT"/>
          </a:p>
        </p:txBody>
      </p:sp>
      <p:sp>
        <p:nvSpPr>
          <p:cNvPr id="138248" name="Line 9"/>
          <p:cNvSpPr>
            <a:spLocks noChangeShapeType="1"/>
          </p:cNvSpPr>
          <p:nvPr/>
        </p:nvSpPr>
        <p:spPr bwMode="auto">
          <a:xfrm>
            <a:off x="5364163" y="5084763"/>
            <a:ext cx="504825" cy="0"/>
          </a:xfrm>
          <a:prstGeom prst="line">
            <a:avLst/>
          </a:prstGeom>
          <a:noFill/>
          <a:ln w="9525">
            <a:solidFill>
              <a:schemeClr val="tx1"/>
            </a:solidFill>
            <a:round/>
            <a:headEnd/>
            <a:tailEnd/>
          </a:ln>
          <a:effectLst>
            <a:prstShdw prst="shdw13" dist="53882" dir="13500000">
              <a:schemeClr val="bg2">
                <a:alpha val="50000"/>
              </a:schemeClr>
            </a:prstShdw>
          </a:effectLst>
        </p:spPr>
        <p:txBody>
          <a:bodyPr/>
          <a:lstStyle/>
          <a:p>
            <a:endParaRPr lang="it-IT"/>
          </a:p>
        </p:txBody>
      </p:sp>
      <p:sp>
        <p:nvSpPr>
          <p:cNvPr id="138249" name="Line 10"/>
          <p:cNvSpPr>
            <a:spLocks noChangeShapeType="1"/>
          </p:cNvSpPr>
          <p:nvPr/>
        </p:nvSpPr>
        <p:spPr bwMode="auto">
          <a:xfrm>
            <a:off x="5364163" y="1557338"/>
            <a:ext cx="504825" cy="0"/>
          </a:xfrm>
          <a:prstGeom prst="line">
            <a:avLst/>
          </a:prstGeom>
          <a:noFill/>
          <a:ln w="9525">
            <a:solidFill>
              <a:schemeClr val="tx1"/>
            </a:solidFill>
            <a:round/>
            <a:headEnd/>
            <a:tailEnd/>
          </a:ln>
          <a:effectLst>
            <a:prstShdw prst="shdw13" dist="53882" dir="13500000">
              <a:schemeClr val="bg2">
                <a:alpha val="50000"/>
              </a:schemeClr>
            </a:prstShdw>
          </a:effectLst>
        </p:spPr>
        <p:txBody>
          <a:bodyPr/>
          <a:lstStyle/>
          <a:p>
            <a:endParaRPr lang="it-IT"/>
          </a:p>
        </p:txBody>
      </p:sp>
      <p:sp>
        <p:nvSpPr>
          <p:cNvPr id="138250" name="Line 11"/>
          <p:cNvSpPr>
            <a:spLocks noChangeShapeType="1"/>
          </p:cNvSpPr>
          <p:nvPr/>
        </p:nvSpPr>
        <p:spPr bwMode="auto">
          <a:xfrm>
            <a:off x="5292725" y="692150"/>
            <a:ext cx="504825" cy="0"/>
          </a:xfrm>
          <a:prstGeom prst="line">
            <a:avLst/>
          </a:prstGeom>
          <a:noFill/>
          <a:ln w="9525">
            <a:solidFill>
              <a:schemeClr val="tx1"/>
            </a:solidFill>
            <a:round/>
            <a:headEnd/>
            <a:tailEnd/>
          </a:ln>
          <a:effectLst>
            <a:prstShdw prst="shdw13" dist="53882" dir="13500000">
              <a:schemeClr val="bg2">
                <a:alpha val="50000"/>
              </a:schemeClr>
            </a:prstShdw>
          </a:effectLst>
        </p:spPr>
        <p:txBody>
          <a:bodyPr/>
          <a:lstStyle/>
          <a:p>
            <a:endParaRPr lang="it-IT"/>
          </a:p>
        </p:txBody>
      </p:sp>
      <p:sp>
        <p:nvSpPr>
          <p:cNvPr id="138251" name="Line 12"/>
          <p:cNvSpPr>
            <a:spLocks noChangeShapeType="1"/>
          </p:cNvSpPr>
          <p:nvPr/>
        </p:nvSpPr>
        <p:spPr bwMode="auto">
          <a:xfrm flipH="1" flipV="1">
            <a:off x="5292725" y="692150"/>
            <a:ext cx="71438" cy="4392613"/>
          </a:xfrm>
          <a:prstGeom prst="line">
            <a:avLst/>
          </a:prstGeom>
          <a:noFill/>
          <a:ln w="9525">
            <a:solidFill>
              <a:schemeClr val="tx1"/>
            </a:solidFill>
            <a:round/>
            <a:headEnd/>
            <a:tailEnd/>
          </a:ln>
          <a:effectLst>
            <a:prstShdw prst="shdw13" dist="53882" dir="13500000">
              <a:schemeClr val="bg2">
                <a:alpha val="50000"/>
              </a:schemeClr>
            </a:prstShdw>
          </a:effectLst>
        </p:spPr>
        <p:txBody>
          <a:bodyPr/>
          <a:lstStyle/>
          <a:p>
            <a:endParaRPr lang="it-IT"/>
          </a:p>
        </p:txBody>
      </p:sp>
      <p:sp>
        <p:nvSpPr>
          <p:cNvPr id="138252" name="Text Box 13"/>
          <p:cNvSpPr txBox="1">
            <a:spLocks noChangeArrowheads="1"/>
          </p:cNvSpPr>
          <p:nvPr/>
        </p:nvSpPr>
        <p:spPr bwMode="auto">
          <a:xfrm>
            <a:off x="5940425" y="476250"/>
            <a:ext cx="1800225" cy="366713"/>
          </a:xfrm>
          <a:prstGeom prst="rect">
            <a:avLst/>
          </a:prstGeom>
          <a:solidFill>
            <a:srgbClr val="FF9999"/>
          </a:solidFill>
          <a:ln w="9525">
            <a:solidFill>
              <a:srgbClr val="261FFF"/>
            </a:solidFill>
            <a:miter lim="800000"/>
            <a:headEnd/>
            <a:tailEnd/>
          </a:ln>
          <a:effectLst>
            <a:prstShdw prst="shdw13" dist="53882" dir="13500000">
              <a:schemeClr val="bg2">
                <a:alpha val="50000"/>
              </a:schemeClr>
            </a:prstShdw>
          </a:effectLst>
        </p:spPr>
        <p:txBody>
          <a:bodyPr>
            <a:spAutoFit/>
          </a:bodyPr>
          <a:lstStyle/>
          <a:p>
            <a:pPr eaLnBrk="0" hangingPunct="0">
              <a:spcBef>
                <a:spcPct val="50000"/>
              </a:spcBef>
            </a:pPr>
            <a:r>
              <a:rPr lang="it-IT" b="1"/>
              <a:t>Aziende USL</a:t>
            </a:r>
          </a:p>
        </p:txBody>
      </p:sp>
      <p:sp>
        <p:nvSpPr>
          <p:cNvPr id="138253" name="Text Box 14"/>
          <p:cNvSpPr txBox="1">
            <a:spLocks noChangeArrowheads="1"/>
          </p:cNvSpPr>
          <p:nvPr/>
        </p:nvSpPr>
        <p:spPr bwMode="auto">
          <a:xfrm>
            <a:off x="5867400" y="1196975"/>
            <a:ext cx="2016125" cy="641350"/>
          </a:xfrm>
          <a:prstGeom prst="rect">
            <a:avLst/>
          </a:prstGeom>
          <a:solidFill>
            <a:srgbClr val="FFCCFF"/>
          </a:solidFill>
          <a:ln w="9525">
            <a:solidFill>
              <a:srgbClr val="261FFF"/>
            </a:solidFill>
            <a:miter lim="800000"/>
            <a:headEnd/>
            <a:tailEnd/>
          </a:ln>
          <a:effectLst>
            <a:prstShdw prst="shdw13" dist="53882" dir="13500000">
              <a:schemeClr val="bg2">
                <a:alpha val="50000"/>
              </a:schemeClr>
            </a:prstShdw>
          </a:effectLst>
        </p:spPr>
        <p:txBody>
          <a:bodyPr>
            <a:spAutoFit/>
          </a:bodyPr>
          <a:lstStyle/>
          <a:p>
            <a:pPr eaLnBrk="0" hangingPunct="0">
              <a:spcBef>
                <a:spcPct val="50000"/>
              </a:spcBef>
            </a:pPr>
            <a:r>
              <a:rPr lang="it-IT" b="1"/>
              <a:t>Aziende Ospedaliere</a:t>
            </a:r>
          </a:p>
        </p:txBody>
      </p:sp>
      <p:sp>
        <p:nvSpPr>
          <p:cNvPr id="138254" name="Text Box 15"/>
          <p:cNvSpPr txBox="1">
            <a:spLocks noChangeArrowheads="1"/>
          </p:cNvSpPr>
          <p:nvPr/>
        </p:nvSpPr>
        <p:spPr bwMode="auto">
          <a:xfrm>
            <a:off x="5867400" y="2205038"/>
            <a:ext cx="2232025" cy="915987"/>
          </a:xfrm>
          <a:prstGeom prst="rect">
            <a:avLst/>
          </a:prstGeom>
          <a:solidFill>
            <a:srgbClr val="CCCCFF"/>
          </a:solidFill>
          <a:ln w="9525">
            <a:solidFill>
              <a:srgbClr val="261FFF"/>
            </a:solidFill>
            <a:miter lim="800000"/>
            <a:headEnd/>
            <a:tailEnd/>
          </a:ln>
          <a:effectLst>
            <a:prstShdw prst="shdw13" dist="53882" dir="13500000">
              <a:schemeClr val="bg2">
                <a:alpha val="50000"/>
              </a:schemeClr>
            </a:prstShdw>
          </a:effectLst>
        </p:spPr>
        <p:txBody>
          <a:bodyPr>
            <a:spAutoFit/>
          </a:bodyPr>
          <a:lstStyle/>
          <a:p>
            <a:pPr eaLnBrk="0" hangingPunct="0">
              <a:spcBef>
                <a:spcPct val="50000"/>
              </a:spcBef>
            </a:pPr>
            <a:r>
              <a:rPr lang="it-IT" b="1"/>
              <a:t>Aziende Ospedaliere -Universitarie</a:t>
            </a:r>
          </a:p>
        </p:txBody>
      </p:sp>
      <p:sp>
        <p:nvSpPr>
          <p:cNvPr id="138255" name="Text Box 16"/>
          <p:cNvSpPr txBox="1">
            <a:spLocks noChangeArrowheads="1"/>
          </p:cNvSpPr>
          <p:nvPr/>
        </p:nvSpPr>
        <p:spPr bwMode="auto">
          <a:xfrm>
            <a:off x="5940425" y="3789363"/>
            <a:ext cx="1368425" cy="366712"/>
          </a:xfrm>
          <a:prstGeom prst="rect">
            <a:avLst/>
          </a:prstGeom>
          <a:solidFill>
            <a:srgbClr val="66FF33"/>
          </a:solidFill>
          <a:ln w="9525">
            <a:solidFill>
              <a:srgbClr val="261FFF"/>
            </a:solidFill>
            <a:miter lim="800000"/>
            <a:headEnd/>
            <a:tailEnd/>
          </a:ln>
          <a:effectLst>
            <a:prstShdw prst="shdw13" dist="53882" dir="13500000">
              <a:schemeClr val="bg2">
                <a:alpha val="50000"/>
              </a:schemeClr>
            </a:prstShdw>
          </a:effectLst>
        </p:spPr>
        <p:txBody>
          <a:bodyPr>
            <a:spAutoFit/>
          </a:bodyPr>
          <a:lstStyle/>
          <a:p>
            <a:pPr eaLnBrk="0" hangingPunct="0">
              <a:spcBef>
                <a:spcPct val="50000"/>
              </a:spcBef>
            </a:pPr>
            <a:r>
              <a:rPr lang="it-IT" b="1"/>
              <a:t>IRCCS</a:t>
            </a:r>
          </a:p>
        </p:txBody>
      </p:sp>
      <p:sp>
        <p:nvSpPr>
          <p:cNvPr id="138256" name="Text Box 17"/>
          <p:cNvSpPr txBox="1">
            <a:spLocks noChangeArrowheads="1"/>
          </p:cNvSpPr>
          <p:nvPr/>
        </p:nvSpPr>
        <p:spPr bwMode="auto">
          <a:xfrm>
            <a:off x="5940425" y="4868863"/>
            <a:ext cx="1727200" cy="366712"/>
          </a:xfrm>
          <a:prstGeom prst="rect">
            <a:avLst/>
          </a:prstGeom>
          <a:solidFill>
            <a:schemeClr val="folHlink"/>
          </a:solidFill>
          <a:ln w="9525">
            <a:solidFill>
              <a:srgbClr val="261FFF"/>
            </a:solidFill>
            <a:miter lim="800000"/>
            <a:headEnd/>
            <a:tailEnd/>
          </a:ln>
          <a:effectLst>
            <a:prstShdw prst="shdw13" dist="53882" dir="13500000">
              <a:schemeClr val="bg2">
                <a:alpha val="50000"/>
              </a:schemeClr>
            </a:prstShdw>
          </a:effectLst>
        </p:spPr>
        <p:txBody>
          <a:bodyPr>
            <a:spAutoFit/>
          </a:bodyPr>
          <a:lstStyle/>
          <a:p>
            <a:pPr eaLnBrk="0" hangingPunct="0">
              <a:spcBef>
                <a:spcPct val="50000"/>
              </a:spcBef>
            </a:pPr>
            <a:r>
              <a:rPr lang="it-IT" b="1"/>
              <a:t>Sanità Privata</a:t>
            </a:r>
          </a:p>
        </p:txBody>
      </p:sp>
      <p:sp>
        <p:nvSpPr>
          <p:cNvPr id="138257" name="Text Box 3"/>
          <p:cNvSpPr txBox="1">
            <a:spLocks noChangeArrowheads="1"/>
          </p:cNvSpPr>
          <p:nvPr/>
        </p:nvSpPr>
        <p:spPr bwMode="auto">
          <a:xfrm>
            <a:off x="5037138" y="6159500"/>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Calamaio">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Calamaio.thmx</Template>
  <TotalTime>4934</TotalTime>
  <Words>14044</Words>
  <Application>Microsoft Office PowerPoint</Application>
  <PresentationFormat>On-screen Show (4:3)</PresentationFormat>
  <Paragraphs>708</Paragraphs>
  <Slides>104</Slides>
  <Notes>14</Notes>
  <HiddenSlides>0</HiddenSlides>
  <MMClips>0</MMClips>
  <ScaleCrop>false</ScaleCrop>
  <HeadingPairs>
    <vt:vector size="8" baseType="variant">
      <vt:variant>
        <vt:lpstr>Caratteri utilizzati</vt:lpstr>
      </vt:variant>
      <vt:variant>
        <vt:i4>10</vt:i4>
      </vt:variant>
      <vt:variant>
        <vt:lpstr>Modello struttura</vt:lpstr>
      </vt:variant>
      <vt:variant>
        <vt:i4>13</vt:i4>
      </vt:variant>
      <vt:variant>
        <vt:lpstr>Server OLE incorporati</vt:lpstr>
      </vt:variant>
      <vt:variant>
        <vt:i4>1</vt:i4>
      </vt:variant>
      <vt:variant>
        <vt:lpstr>Titoli diapositive</vt:lpstr>
      </vt:variant>
      <vt:variant>
        <vt:i4>104</vt:i4>
      </vt:variant>
    </vt:vector>
  </HeadingPairs>
  <TitlesOfParts>
    <vt:vector size="128" baseType="lpstr">
      <vt:lpstr>Arial</vt:lpstr>
      <vt:lpstr>Goudy Old Style</vt:lpstr>
      <vt:lpstr>Calibri</vt:lpstr>
      <vt:lpstr>Rockwell</vt:lpstr>
      <vt:lpstr>Impact</vt:lpstr>
      <vt:lpstr>Wingdings</vt:lpstr>
      <vt:lpstr>Times New Roman</vt:lpstr>
      <vt:lpstr>Verdana</vt:lpstr>
      <vt:lpstr>Tahoma</vt:lpstr>
      <vt:lpstr>Comic Sans MS</vt:lpstr>
      <vt:lpstr>Calamaio</vt:lpstr>
      <vt:lpstr>Calamaio</vt:lpstr>
      <vt:lpstr>Calamaio</vt:lpstr>
      <vt:lpstr>Calamaio</vt:lpstr>
      <vt:lpstr>Calamaio</vt:lpstr>
      <vt:lpstr>Calamaio</vt:lpstr>
      <vt:lpstr>Calamaio</vt:lpstr>
      <vt:lpstr>Calamaio</vt:lpstr>
      <vt:lpstr>Calamaio</vt:lpstr>
      <vt:lpstr>Calamaio</vt:lpstr>
      <vt:lpstr>Calamaio</vt:lpstr>
      <vt:lpstr>Calamaio</vt:lpstr>
      <vt:lpstr>Calamaio</vt:lpstr>
      <vt:lpstr>MS Organization Chart 2.0</vt:lpstr>
      <vt:lpstr>TIROCINIO I  ANALISI DEL PROFILO DEL LAUREATO MAGISTRALE.  Il CONTESTO 2° Lezione</vt:lpstr>
      <vt:lpstr>Bibliografia</vt:lpstr>
      <vt:lpstr>Da cosa si parte per capire il contesto in cui si muove il laureato magistrale</vt:lpstr>
      <vt:lpstr>Da cosa si parte per capire il contesto in cui si muove il laureato magistrale</vt:lpstr>
      <vt:lpstr>La riforma del Titolo V della Costituzione</vt:lpstr>
      <vt:lpstr>Diapositiva 6</vt:lpstr>
      <vt:lpstr>Dati epidemiologici ministero della salute sulla popolazione italiana</vt:lpstr>
      <vt:lpstr>Diapositiva 8</vt:lpstr>
      <vt:lpstr>Diapositiva 9</vt:lpstr>
      <vt:lpstr>Diapositiva 10</vt:lpstr>
      <vt:lpstr>Diapositiva 11</vt:lpstr>
      <vt:lpstr>Diapositiva 12</vt:lpstr>
      <vt:lpstr>Diapositiva 13</vt:lpstr>
      <vt:lpstr>Relazione sullo Stato Sanitario del Paese 2012-2013 </vt:lpstr>
      <vt:lpstr>Diapositiva 15</vt:lpstr>
      <vt:lpstr>Diapositiva 16</vt:lpstr>
      <vt:lpstr>Diapositiva 17</vt:lpstr>
      <vt:lpstr>Diapositiva 18</vt:lpstr>
      <vt:lpstr>Diapositiva 19</vt:lpstr>
      <vt:lpstr>Ambito riabilitativo orientamento manageriale/didattica e ricerca </vt:lpstr>
      <vt:lpstr>Ambito riabilitativo orientamento professionalizzante avanzato </vt:lpstr>
      <vt:lpstr>Dall’altra parte i medici chiedono una legge per definire l’atto medico e in questa proposta scrivono:</vt:lpstr>
      <vt:lpstr>Dall’altra parte i medici chiedono na legge per definire l’atto medico e in questa proposta scrivono:</vt:lpstr>
      <vt:lpstr>Dall’altra parte i medici chiedono na legge per definire l’atto medico e in questa proposta scrivono:</vt:lpstr>
      <vt:lpstr>Testo definitivo patto per la salute 2014-2016</vt:lpstr>
      <vt:lpstr>Testo definitivo patto per la salute 2014-2016</vt:lpstr>
      <vt:lpstr>Testo definitivo patto per la salute 2014-2016</vt:lpstr>
      <vt:lpstr>Le professioni sanitarie</vt:lpstr>
      <vt:lpstr>Esempi di nuovi modelli con protagonisti i professionisti sanitari</vt:lpstr>
      <vt:lpstr>Il tavolo tecnico 2012</vt:lpstr>
      <vt:lpstr>Il tavolo tecnico 2012</vt:lpstr>
      <vt:lpstr>Il tavolo tecnico 2012</vt:lpstr>
      <vt:lpstr>Competenze infermieristiche 2012</vt:lpstr>
      <vt:lpstr>Competenze infermieristiche 2012</vt:lpstr>
      <vt:lpstr>Dopo le osservazioni delle associazioni di categoria viene elaborato un nuovo testo</vt:lpstr>
      <vt:lpstr>Dopo le osservazioni delle associazioni di categoria viene elaborato un nuovo testo</vt:lpstr>
      <vt:lpstr>Bozza Accordo Stato-Regioni</vt:lpstr>
      <vt:lpstr>Bozza Accordo Stato-Regioni</vt:lpstr>
      <vt:lpstr>Proposta con emendamenti approvati il 16 gennaio 2014 OOSS PROTOCOLLO Ministero salute, Regioni e OO.SS. "Cabina di Regia" </vt:lpstr>
      <vt:lpstr>Proposta con emendamenti approvati il 16 gennaio 2014 OOSS PROTOCOLLO Ministero salute, Regioni e OO.SS. "Cabina di Regia" </vt:lpstr>
      <vt:lpstr>EVOLUZIONE DELLE COMPETENZE INFERMIERISTICHE  Documento approvato dal Comitato Centrale della FNC Ipasvi con delibera n. 79 del 25/4/15</vt:lpstr>
      <vt:lpstr>Comma 566 della legge di Stabilità  2015 (legge  23 dicembre 2014, n. 190, pubblicata sulla Gazzetta Ufficiale del 29 dicembre) </vt:lpstr>
      <vt:lpstr>EVOLUZIONE DELLE COMPETENZE INFERMIERISTICHE  Documento approvato dal Comitato Centrale della FNC Ipasvi con delibera n. 79 del 25/4/15</vt:lpstr>
      <vt:lpstr>ATTO MEDICO</vt:lpstr>
      <vt:lpstr>Diapositiva 45</vt:lpstr>
      <vt:lpstr>Flussi migratori in aumento</vt:lpstr>
      <vt:lpstr>Diapositiva 47</vt:lpstr>
      <vt:lpstr>Flussi migratori in aumento </vt:lpstr>
      <vt:lpstr>Flussi migratori in aumento </vt:lpstr>
      <vt:lpstr>Cambiamento degli scenari e della domanda sanitaria</vt:lpstr>
      <vt:lpstr>Medicina Difensiva</vt:lpstr>
      <vt:lpstr>Medicina Difensiva</vt:lpstr>
      <vt:lpstr>Medicina Difensiva</vt:lpstr>
      <vt:lpstr>Medicina Difensiva</vt:lpstr>
      <vt:lpstr>Medicina Difensiva</vt:lpstr>
      <vt:lpstr>Medicina Difensiva</vt:lpstr>
      <vt:lpstr>Diapositiva 57</vt:lpstr>
      <vt:lpstr>Diapositiva 58</vt:lpstr>
      <vt:lpstr>Il cambiamento</vt:lpstr>
      <vt:lpstr>Diapositiva 60</vt:lpstr>
      <vt:lpstr>Diapositiva 61</vt:lpstr>
      <vt:lpstr>Diapositiva 62</vt:lpstr>
      <vt:lpstr>Diapositiva 63</vt:lpstr>
      <vt:lpstr>DECRETO 2 APRILE 2015. N. 70</vt:lpstr>
      <vt:lpstr>DECRETO 2 APRILE 2015 N. 70</vt:lpstr>
      <vt:lpstr>DECRETO 2 APRILE 2015 N.70</vt:lpstr>
      <vt:lpstr>DECRETO 2 aprile 2015, n. 70</vt:lpstr>
      <vt:lpstr>Diapositiva 68</vt:lpstr>
      <vt:lpstr>Diapositiva 69</vt:lpstr>
      <vt:lpstr>Diapositiva 70</vt:lpstr>
      <vt:lpstr>Diapositiva 71</vt:lpstr>
      <vt:lpstr>Diapositiva 72</vt:lpstr>
      <vt:lpstr>Diapositiva 73</vt:lpstr>
      <vt:lpstr>Diapositiva 74</vt:lpstr>
      <vt:lpstr>La prevenzione</vt:lpstr>
      <vt:lpstr>Diapositiva 76</vt:lpstr>
      <vt:lpstr>Diapositiva 77</vt:lpstr>
      <vt:lpstr>Diapositiva 78</vt:lpstr>
      <vt:lpstr>Mission Azienda Ospedaliero-Universitaria di Ferrara e AUSL Ferrara</vt:lpstr>
      <vt:lpstr>Diapositiva 80</vt:lpstr>
      <vt:lpstr>Diapositiva 81</vt:lpstr>
      <vt:lpstr>Diapositiva 82</vt:lpstr>
      <vt:lpstr>Diapositiva 83</vt:lpstr>
      <vt:lpstr>Diapositiva 84</vt:lpstr>
      <vt:lpstr>TRA PRESENTE E FUTURO</vt:lpstr>
      <vt:lpstr>Sfide future del SSN</vt:lpstr>
      <vt:lpstr>Sfide future del SSN</vt:lpstr>
      <vt:lpstr>Logica del  servizio riabilitativo</vt:lpstr>
      <vt:lpstr>LE COMPETENZE MANAGERIALI</vt:lpstr>
      <vt:lpstr>Diapositiva 90</vt:lpstr>
      <vt:lpstr>Diapositiva 91</vt:lpstr>
      <vt:lpstr>Diapositiva 92</vt:lpstr>
      <vt:lpstr>Sistema di valutazione delle prestazioni del personale </vt:lpstr>
      <vt:lpstr>Scheda assegnazione obiettivi dei dirigenti delle professionalità sanitarie</vt:lpstr>
      <vt:lpstr>Scheda assegnazione obiettivi dei dirigenti delle professionalità sanitarie</vt:lpstr>
      <vt:lpstr>Possibili soluzioni</vt:lpstr>
      <vt:lpstr>Diapositiva 97</vt:lpstr>
      <vt:lpstr>Gli stakeholders</vt:lpstr>
      <vt:lpstr>Diapositiva 99</vt:lpstr>
      <vt:lpstr>Le aziende sanitarie</vt:lpstr>
      <vt:lpstr>I soggetti erogatori delle prestazioni sanitarie </vt:lpstr>
      <vt:lpstr>LE AZIENDE SANITARIE</vt:lpstr>
      <vt:lpstr>Diapositiva 103</vt:lpstr>
      <vt:lpstr>Diapositiva 104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PDTA STROKE</dc:title>
  <dc:creator>Alessandro</dc:creator>
  <cp:lastModifiedBy>m.bacilieri</cp:lastModifiedBy>
  <cp:revision>207</cp:revision>
  <dcterms:created xsi:type="dcterms:W3CDTF">2015-04-09T08:26:45Z</dcterms:created>
  <dcterms:modified xsi:type="dcterms:W3CDTF">2016-03-31T08:17:57Z</dcterms:modified>
</cp:coreProperties>
</file>