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458" r:id="rId3"/>
    <p:sldId id="459" r:id="rId4"/>
    <p:sldId id="460" r:id="rId5"/>
    <p:sldId id="462" r:id="rId6"/>
    <p:sldId id="316" r:id="rId7"/>
    <p:sldId id="317" r:id="rId8"/>
    <p:sldId id="318" r:id="rId9"/>
    <p:sldId id="463" r:id="rId10"/>
    <p:sldId id="321" r:id="rId11"/>
    <p:sldId id="322" r:id="rId12"/>
    <p:sldId id="362" r:id="rId13"/>
    <p:sldId id="363" r:id="rId14"/>
    <p:sldId id="323" r:id="rId15"/>
    <p:sldId id="364" r:id="rId16"/>
    <p:sldId id="335" r:id="rId17"/>
    <p:sldId id="336" r:id="rId18"/>
    <p:sldId id="396" r:id="rId19"/>
    <p:sldId id="337" r:id="rId20"/>
    <p:sldId id="342" r:id="rId21"/>
    <p:sldId id="338" r:id="rId22"/>
    <p:sldId id="389" r:id="rId23"/>
    <p:sldId id="390" r:id="rId24"/>
    <p:sldId id="391" r:id="rId25"/>
    <p:sldId id="365" r:id="rId26"/>
    <p:sldId id="348" r:id="rId27"/>
    <p:sldId id="349" r:id="rId28"/>
    <p:sldId id="350" r:id="rId29"/>
    <p:sldId id="351" r:id="rId30"/>
    <p:sldId id="352" r:id="rId31"/>
    <p:sldId id="353" r:id="rId32"/>
    <p:sldId id="355" r:id="rId33"/>
    <p:sldId id="356" r:id="rId34"/>
    <p:sldId id="357" r:id="rId35"/>
    <p:sldId id="454" r:id="rId36"/>
    <p:sldId id="358" r:id="rId37"/>
    <p:sldId id="455" r:id="rId38"/>
    <p:sldId id="456" r:id="rId39"/>
    <p:sldId id="359" r:id="rId40"/>
    <p:sldId id="370" r:id="rId41"/>
    <p:sldId id="360" r:id="rId42"/>
    <p:sldId id="361" r:id="rId43"/>
    <p:sldId id="366" r:id="rId44"/>
    <p:sldId id="367" r:id="rId45"/>
    <p:sldId id="369" r:id="rId46"/>
    <p:sldId id="381" r:id="rId47"/>
    <p:sldId id="382" r:id="rId48"/>
    <p:sldId id="371" r:id="rId49"/>
    <p:sldId id="385" r:id="rId50"/>
    <p:sldId id="386" r:id="rId51"/>
    <p:sldId id="452" r:id="rId52"/>
    <p:sldId id="387" r:id="rId53"/>
    <p:sldId id="372" r:id="rId54"/>
    <p:sldId id="453" r:id="rId55"/>
    <p:sldId id="383"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E9FA"/>
    <a:srgbClr val="261FFF"/>
    <a:srgbClr val="FF0000"/>
    <a:srgbClr val="0FFF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04" autoAdjust="0"/>
    <p:restoredTop sz="94660"/>
  </p:normalViewPr>
  <p:slideViewPr>
    <p:cSldViewPr snapToGrid="0" snapToObjects="1">
      <p:cViewPr>
        <p:scale>
          <a:sx n="75" d="100"/>
          <a:sy n="75" d="100"/>
        </p:scale>
        <p:origin x="-2652" y="-9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88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44AB6CF-4E54-4A39-9456-DD74E36EF1F7}" type="datetimeFigureOut">
              <a:rPr lang="it-IT"/>
              <a:pPr>
                <a:defRPr/>
              </a:pPr>
              <a:t>02/03/2016</a:t>
            </a:fld>
            <a:endParaRPr lang="it-IT"/>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88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88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B1D380E-0913-49CB-A278-D52A8EF52715}"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homolaicus.com/linguaggi/sinonimi/hypertext/1276.htm" TargetMode="External"/><Relationship Id="rId13" Type="http://schemas.openxmlformats.org/officeDocument/2006/relationships/hyperlink" Target="http://www.homolaicus.com/linguaggi/sinonimi/hypertext/0953.htm" TargetMode="External"/><Relationship Id="rId18" Type="http://schemas.openxmlformats.org/officeDocument/2006/relationships/hyperlink" Target="http://www.homolaicus.com/linguaggi/sinonimi/hypertext/1269.htm" TargetMode="External"/><Relationship Id="rId26" Type="http://schemas.openxmlformats.org/officeDocument/2006/relationships/hyperlink" Target="http://www.homolaicus.com/linguaggi/sinonimi/hypertext/0610.htm" TargetMode="External"/><Relationship Id="rId39" Type="http://schemas.openxmlformats.org/officeDocument/2006/relationships/hyperlink" Target="http://www.homolaicus.com/linguaggi/sinonimi/hypertext/1459.htm" TargetMode="External"/><Relationship Id="rId3" Type="http://schemas.openxmlformats.org/officeDocument/2006/relationships/hyperlink" Target="http://www.homolaicus.com/linguaggi/sinonimi/hypertext/0268.htm" TargetMode="External"/><Relationship Id="rId21" Type="http://schemas.openxmlformats.org/officeDocument/2006/relationships/hyperlink" Target="http://www.homolaicus.com/linguaggi/sinonimi/hypertext/0113.htm" TargetMode="External"/><Relationship Id="rId34" Type="http://schemas.openxmlformats.org/officeDocument/2006/relationships/hyperlink" Target="http://www.homolaicus.com/linguaggi/sinonimi/hypertext/1343.htm" TargetMode="External"/><Relationship Id="rId42" Type="http://schemas.openxmlformats.org/officeDocument/2006/relationships/hyperlink" Target="http://www.homolaicus.com/linguaggi/sinonimi/hypertext/1165.htm" TargetMode="External"/><Relationship Id="rId7" Type="http://schemas.openxmlformats.org/officeDocument/2006/relationships/hyperlink" Target="http://www.homolaicus.com/linguaggi/sinonimi/hypertext/1123.htm" TargetMode="External"/><Relationship Id="rId12" Type="http://schemas.openxmlformats.org/officeDocument/2006/relationships/hyperlink" Target="http://www.homolaicus.com/linguaggi/sinonimi/hypertext/0528.htm" TargetMode="External"/><Relationship Id="rId17" Type="http://schemas.openxmlformats.org/officeDocument/2006/relationships/hyperlink" Target="http://www.homolaicus.com/linguaggi/sinonimi/hypertext/1258.htm" TargetMode="External"/><Relationship Id="rId25" Type="http://schemas.openxmlformats.org/officeDocument/2006/relationships/hyperlink" Target="http://www.homolaicus.com/linguaggi/sinonimi/hypertext/0398.htm" TargetMode="External"/><Relationship Id="rId33" Type="http://schemas.openxmlformats.org/officeDocument/2006/relationships/hyperlink" Target="http://www.homolaicus.com/linguaggi/sinonimi/hypertext/0785.htm" TargetMode="External"/><Relationship Id="rId38" Type="http://schemas.openxmlformats.org/officeDocument/2006/relationships/hyperlink" Target="http://www.homolaicus.com/linguaggi/sinonimi/hypertext/1425.htm" TargetMode="External"/><Relationship Id="rId2" Type="http://schemas.openxmlformats.org/officeDocument/2006/relationships/slide" Target="../slides/slide26.xml"/><Relationship Id="rId16" Type="http://schemas.openxmlformats.org/officeDocument/2006/relationships/hyperlink" Target="http://www.homolaicus.com/linguaggi/sinonimi/hypertext/0317.htm" TargetMode="External"/><Relationship Id="rId20" Type="http://schemas.openxmlformats.org/officeDocument/2006/relationships/hyperlink" Target="http://www.homolaicus.com/linguaggi/sinonimi/hypertext/1476.htm" TargetMode="External"/><Relationship Id="rId29" Type="http://schemas.openxmlformats.org/officeDocument/2006/relationships/hyperlink" Target="http://www.homolaicus.com/linguaggi/sinonimi/hypertext/0127.htm" TargetMode="External"/><Relationship Id="rId41" Type="http://schemas.openxmlformats.org/officeDocument/2006/relationships/hyperlink" Target="http://www.homolaicus.com/linguaggi/sinonimi/hypertext/0771.htm" TargetMode="External"/><Relationship Id="rId1" Type="http://schemas.openxmlformats.org/officeDocument/2006/relationships/notesMaster" Target="../notesMasters/notesMaster1.xml"/><Relationship Id="rId6" Type="http://schemas.openxmlformats.org/officeDocument/2006/relationships/hyperlink" Target="http://www.homolaicus.com/linguaggi/sinonimi/hypertext/1120.htm" TargetMode="External"/><Relationship Id="rId11" Type="http://schemas.openxmlformats.org/officeDocument/2006/relationships/hyperlink" Target="http://www.homolaicus.com/linguaggi/sinonimi/hypertext/0322.htm" TargetMode="External"/><Relationship Id="rId24" Type="http://schemas.openxmlformats.org/officeDocument/2006/relationships/hyperlink" Target="http://www.homolaicus.com/linguaggi/sinonimi/hypertext/1364.htm" TargetMode="External"/><Relationship Id="rId32" Type="http://schemas.openxmlformats.org/officeDocument/2006/relationships/hyperlink" Target="http://www.homolaicus.com/linguaggi/sinonimi/hypertext/0270.htm" TargetMode="External"/><Relationship Id="rId37" Type="http://schemas.openxmlformats.org/officeDocument/2006/relationships/hyperlink" Target="http://www.homolaicus.com/linguaggi/sinonimi/hypertext/1366.htm" TargetMode="External"/><Relationship Id="rId40" Type="http://schemas.openxmlformats.org/officeDocument/2006/relationships/hyperlink" Target="http://www.homolaicus.com/linguaggi/sinonimi/hypertext/0131.htm" TargetMode="External"/><Relationship Id="rId5" Type="http://schemas.openxmlformats.org/officeDocument/2006/relationships/hyperlink" Target="http://www.homolaicus.com/linguaggi/sinonimi/hypertext/0942.htm" TargetMode="External"/><Relationship Id="rId15" Type="http://schemas.openxmlformats.org/officeDocument/2006/relationships/hyperlink" Target="http://www.homolaicus.com/linguaggi/sinonimi/hypertext/1230.htm" TargetMode="External"/><Relationship Id="rId23" Type="http://schemas.openxmlformats.org/officeDocument/2006/relationships/hyperlink" Target="http://www.homolaicus.com/linguaggi/sinonimi/hypertext/0323.htm" TargetMode="External"/><Relationship Id="rId28" Type="http://schemas.openxmlformats.org/officeDocument/2006/relationships/hyperlink" Target="http://www.homolaicus.com/linguaggi/sinonimi/hypertext/1067.htm" TargetMode="External"/><Relationship Id="rId36" Type="http://schemas.openxmlformats.org/officeDocument/2006/relationships/hyperlink" Target="http://www.homolaicus.com/linguaggi/sinonimi/hypertext/0826.htm" TargetMode="External"/><Relationship Id="rId10" Type="http://schemas.openxmlformats.org/officeDocument/2006/relationships/hyperlink" Target="http://www.homolaicus.com/linguaggi/sinonimi/hypertext/0102.htm" TargetMode="External"/><Relationship Id="rId19" Type="http://schemas.openxmlformats.org/officeDocument/2006/relationships/hyperlink" Target="http://www.homolaicus.com/linguaggi/sinonimi/hypertext/1381.htm" TargetMode="External"/><Relationship Id="rId31" Type="http://schemas.openxmlformats.org/officeDocument/2006/relationships/hyperlink" Target="http://www.homolaicus.com/linguaggi/sinonimi/hypertext/0013.htm" TargetMode="External"/><Relationship Id="rId4" Type="http://schemas.openxmlformats.org/officeDocument/2006/relationships/hyperlink" Target="http://www.homolaicus.com/linguaggi/sinonimi/hypertext/0881.htm" TargetMode="External"/><Relationship Id="rId9" Type="http://schemas.openxmlformats.org/officeDocument/2006/relationships/hyperlink" Target="http://www.homolaicus.com/linguaggi/sinonimi/hypertext/1293.htm" TargetMode="External"/><Relationship Id="rId14" Type="http://schemas.openxmlformats.org/officeDocument/2006/relationships/hyperlink" Target="http://www.homolaicus.com/linguaggi/sinonimi/hypertext/1173.htm" TargetMode="External"/><Relationship Id="rId22" Type="http://schemas.openxmlformats.org/officeDocument/2006/relationships/hyperlink" Target="http://www.homolaicus.com/linguaggi/sinonimi/hypertext/1232.htm" TargetMode="External"/><Relationship Id="rId27" Type="http://schemas.openxmlformats.org/officeDocument/2006/relationships/hyperlink" Target="http://www.homolaicus.com/linguaggi/sinonimi/hypertext/0750.htm" TargetMode="External"/><Relationship Id="rId30" Type="http://schemas.openxmlformats.org/officeDocument/2006/relationships/hyperlink" Target="http://www.homolaicus.com/linguaggi/sinonimi/hypertext/1462.htm" TargetMode="External"/><Relationship Id="rId35" Type="http://schemas.openxmlformats.org/officeDocument/2006/relationships/hyperlink" Target="http://www.homolaicus.com/linguaggi/sinonimi/hypertext/0761.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p:cNvSpPr>
          <p:nvPr>
            <p:ph type="sldImg"/>
          </p:nvPr>
        </p:nvSpPr>
        <p:spPr>
          <a:ln/>
        </p:spPr>
      </p:sp>
      <p:sp>
        <p:nvSpPr>
          <p:cNvPr id="29698" name="Segnaposto note 2"/>
          <p:cNvSpPr>
            <a:spLocks noGrp="1"/>
          </p:cNvSpPr>
          <p:nvPr>
            <p:ph type="body" idx="1"/>
          </p:nvPr>
        </p:nvSpPr>
        <p:spPr>
          <a:noFill/>
          <a:ln/>
        </p:spPr>
        <p:txBody>
          <a:bodyPr/>
          <a:lstStyle/>
          <a:p>
            <a:r>
              <a:rPr lang="it-IT" smtClean="0"/>
              <a:t>Il biennio di laurea specialistica prima e magistrale ora è di provenienza europea (Bologna Process). Prima del Bologna Process si diceva che gli studenti italiani si laureavano un anno e mezzo dopo la fine del corso di studi e che gli atenei italiani non formavano persone con una formazione utile al mondo del lavoro .il triennio poteva dare una formazione professionalizzante spendibile nel mondo del lavoro mentre il biennio avrebbe dovuto prevedere una specializzazione. Fatto salvo alcune facoltà a ciclo unico come medicina, farmacia e veterinaria.</a:t>
            </a:r>
          </a:p>
          <a:p>
            <a:endParaRPr lang="it-IT" smtClean="0"/>
          </a:p>
        </p:txBody>
      </p:sp>
      <p:sp>
        <p:nvSpPr>
          <p:cNvPr id="29699" name="Segnaposto numero diapositiva 3"/>
          <p:cNvSpPr>
            <a:spLocks noGrp="1"/>
          </p:cNvSpPr>
          <p:nvPr>
            <p:ph type="sldNum" sz="quarter" idx="5"/>
          </p:nvPr>
        </p:nvSpPr>
        <p:spPr>
          <a:noFill/>
        </p:spPr>
        <p:txBody>
          <a:bodyPr/>
          <a:lstStyle/>
          <a:p>
            <a:fld id="{EB2D5D54-A4EA-4DA7-AE4D-09F889A16F81}" type="slidenum">
              <a:rPr lang="it-IT" smtClean="0"/>
              <a:pPr/>
              <a:t>5</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pPr>
              <a:lnSpc>
                <a:spcPct val="90000"/>
              </a:lnSpc>
            </a:pPr>
            <a:r>
              <a:rPr lang="it-IT" sz="900" smtClean="0"/>
              <a:t>L’ordinamento universitario D.M. 270.  </a:t>
            </a:r>
          </a:p>
          <a:p>
            <a:pPr>
              <a:lnSpc>
                <a:spcPct val="90000"/>
              </a:lnSpc>
            </a:pPr>
            <a:r>
              <a:rPr lang="it-IT" sz="900" smtClean="0"/>
              <a:t>Nel 2004 Il Ministero dell’Università ha dettato, tramite il decreto Ministeriale 270, nuove regole per la stesura dei regolamenti didattici (manifesti degli studi) per la Laurea (I livello) e per la Laurea Magistrale (LM). La trasformazione dei curricula dal precedente ordinamento universitario (D.M. 509) ha avuto inizio dall’anno accademico 2008-09 e sarà portata a compimento entro il 2011. La definizione degli obbiettivi formativi della Laurea e della Laurea Magistrale è contenuta nell’art.3 dello stesso D.M.: • Il Corso di laurea ha l'obiettivo di assicurare allo studente un’adeguata padronanza di metodi e contenuti scientifici generali, anche nel caso in cui sia orientato all'acquisizione di specifiche conoscenze professionali. L'acquisizione delle conoscenze professionali è preordinata all'inserimento del laureato nel mondo del lavoro ed all'esercizio delle correlate attività professionali regolamentate, nell'osservanza delle disposizioni di legge e dell'Unione europea... • Il Corso di laurea magistrale ha l'obiettivo di fornire allo studente una formazione di livello avanzato per l'esercizio di attività di elevata qualificazione in ambiti specifici.  </a:t>
            </a:r>
          </a:p>
          <a:p>
            <a:pPr>
              <a:lnSpc>
                <a:spcPct val="90000"/>
              </a:lnSpc>
            </a:pPr>
            <a:r>
              <a:rPr lang="it-IT" sz="900" smtClean="0"/>
              <a:t>Le principali differenze del D.M. 270 rispetto al precedente si possono sintetizzare nei seguenti punti: 0) La laurea di II livello si chiama Magistrale e non più Specialistica. 1) Nelle Lauree di I livello, una maggiore attenzione alle materie di base e alle metodologie generali che viene realizzata con un maggior numero di CFU attribuiti a tali materie (matematica, fisica, chimica …), con parziale spostamento delle materie specifiche dal I al II livello di Laurea. 2) Diminuzione del numero di esami che, secondo il Decreto, non possono essere più di 20 nel I livello e più di 12 nel II livello. Pertanto saranno presenti nei curricula insegnamenti con, in media, un numero di CFU maggiori rispetto al precedente ordinamento (tra 8 e 10). 3) Di norma il tirocinio nella Laurea (per chi intende entrare subito nel mondo del lavoro) sarà di almeno 15 CFU. 4) Per Corsi di studio affini (ad esempio Automazione, Elettronica, Informatica e Telecomunicazioni nel settore dell’informazione, oppure Meccanica, Aeronautica e Energetica nel settore industriale) almeno 60 CFU in comune nei primi due anni, in modo da favorire eventuali passaggi da un Corso di Studi ad un altro. 5) Nel precedente ordinamento  esistevano vincoli sui 180 CFU della Laurea e sui 300 CFU dell’insieme della Laurea e della Laurea Specialistica. Attualmente invece sono stati fissati vincoli separati sui 180 CFU della Laurea e sui 120 CFU della Laurea Magistrale. Questo favorisce la possibilità di seguire un Corso di Laurea Magistrale non di ‘stretta continuità’ rispetto al Corso di Laurea. 6) La verifica della conoscenza della lingua inglese diventa un prerequisito per l’accesso alla Laurea di I livello e viene effettuata tramite una sezione del test di ingresso (TENG). Il mancato superamento del TENG determina l’attribuzione di debiti formativi aggiuntivi (OFA) da sanare prima dell’inserimento nel piano di studi di insegnamenti del II anno. Per la Laurea Magistrale la conoscenza della lingua inglese resta un prerequisito per l’accesso, come nell’ordinamento precedente, al livello stabilito da ciascun Corso di studi.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r>
              <a:rPr lang="it-IT" smtClean="0"/>
              <a:t>E’ la sociologia che studia l’ambito delle professioni.</a:t>
            </a:r>
          </a:p>
          <a:p>
            <a:r>
              <a:rPr lang="it-IT" smtClean="0"/>
              <a:t> Cosa vuol dire in modo sistematico?</a:t>
            </a:r>
          </a:p>
          <a:p>
            <a:r>
              <a:rPr lang="it-IT" b="1" smtClean="0"/>
              <a:t>sistematico.: </a:t>
            </a:r>
            <a:r>
              <a:rPr lang="it-IT" smtClean="0">
                <a:hlinkClick r:id="rId3"/>
              </a:rPr>
              <a:t>capillare</a:t>
            </a:r>
            <a:r>
              <a:rPr lang="it-IT" smtClean="0"/>
              <a:t>, </a:t>
            </a:r>
            <a:r>
              <a:rPr lang="it-IT" smtClean="0">
                <a:hlinkClick r:id="rId4"/>
              </a:rPr>
              <a:t>logico</a:t>
            </a:r>
            <a:r>
              <a:rPr lang="it-IT" smtClean="0"/>
              <a:t>, </a:t>
            </a:r>
            <a:r>
              <a:rPr lang="it-IT" smtClean="0">
                <a:hlinkClick r:id="rId5"/>
              </a:rPr>
              <a:t>metodico</a:t>
            </a:r>
            <a:r>
              <a:rPr lang="it-IT" smtClean="0"/>
              <a:t>, </a:t>
            </a:r>
            <a:r>
              <a:rPr lang="it-IT" smtClean="0">
                <a:hlinkClick r:id="rId6"/>
              </a:rPr>
              <a:t>ordinato</a:t>
            </a:r>
            <a:r>
              <a:rPr lang="it-IT" smtClean="0"/>
              <a:t>, </a:t>
            </a:r>
            <a:r>
              <a:rPr lang="it-IT" smtClean="0">
                <a:hlinkClick r:id="rId7"/>
              </a:rPr>
              <a:t>organico</a:t>
            </a:r>
            <a:r>
              <a:rPr lang="it-IT" smtClean="0"/>
              <a:t>, </a:t>
            </a:r>
            <a:r>
              <a:rPr lang="it-IT" smtClean="0">
                <a:hlinkClick r:id="rId8"/>
              </a:rPr>
              <a:t>regolare</a:t>
            </a:r>
            <a:r>
              <a:rPr lang="it-IT" smtClean="0"/>
              <a:t>, </a:t>
            </a:r>
            <a:r>
              <a:rPr lang="it-IT" smtClean="0">
                <a:hlinkClick r:id="rId9"/>
              </a:rPr>
              <a:t>rigoroso</a:t>
            </a:r>
            <a:r>
              <a:rPr lang="it-IT" smtClean="0"/>
              <a:t>, </a:t>
            </a:r>
            <a:r>
              <a:rPr lang="it-IT" smtClean="0">
                <a:hlinkClick r:id="rId7"/>
              </a:rPr>
              <a:t>organizzato</a:t>
            </a:r>
            <a:r>
              <a:rPr lang="it-IT" smtClean="0"/>
              <a:t> || </a:t>
            </a:r>
            <a:r>
              <a:rPr lang="it-IT" i="1" smtClean="0"/>
              <a:t>Vedi anche: </a:t>
            </a:r>
            <a:r>
              <a:rPr lang="it-IT" smtClean="0">
                <a:hlinkClick r:id="rId10"/>
              </a:rPr>
              <a:t>approfondito</a:t>
            </a:r>
            <a:r>
              <a:rPr lang="it-IT" smtClean="0"/>
              <a:t>, </a:t>
            </a:r>
            <a:r>
              <a:rPr lang="it-IT" smtClean="0">
                <a:hlinkClick r:id="rId11"/>
              </a:rPr>
              <a:t>completo</a:t>
            </a:r>
            <a:r>
              <a:rPr lang="it-IT" smtClean="0"/>
              <a:t>, </a:t>
            </a:r>
            <a:r>
              <a:rPr lang="it-IT" smtClean="0">
                <a:hlinkClick r:id="rId12"/>
              </a:rPr>
              <a:t>estesissimo</a:t>
            </a:r>
            <a:r>
              <a:rPr lang="it-IT" smtClean="0"/>
              <a:t>, </a:t>
            </a:r>
            <a:r>
              <a:rPr lang="it-IT" smtClean="0">
                <a:hlinkClick r:id="rId13"/>
              </a:rPr>
              <a:t>minuzioso</a:t>
            </a:r>
            <a:r>
              <a:rPr lang="it-IT" smtClean="0"/>
              <a:t>, </a:t>
            </a:r>
            <a:r>
              <a:rPr lang="it-IT" smtClean="0">
                <a:hlinkClick r:id="rId14"/>
              </a:rPr>
              <a:t>pedante</a:t>
            </a:r>
            <a:r>
              <a:rPr lang="it-IT" smtClean="0"/>
              <a:t>, </a:t>
            </a:r>
            <a:r>
              <a:rPr lang="it-IT" smtClean="0">
                <a:hlinkClick r:id="rId15"/>
              </a:rPr>
              <a:t>preciso</a:t>
            </a:r>
            <a:r>
              <a:rPr lang="it-IT" smtClean="0"/>
              <a:t>, </a:t>
            </a:r>
            <a:r>
              <a:rPr lang="it-IT" smtClean="0">
                <a:hlinkClick r:id="rId16"/>
              </a:rPr>
              <a:t>coerente</a:t>
            </a:r>
            <a:r>
              <a:rPr lang="it-IT" smtClean="0"/>
              <a:t>, </a:t>
            </a:r>
            <a:r>
              <a:rPr lang="it-IT" smtClean="0">
                <a:hlinkClick r:id="rId17"/>
              </a:rPr>
              <a:t>ragionevole</a:t>
            </a:r>
            <a:r>
              <a:rPr lang="it-IT" smtClean="0"/>
              <a:t>, </a:t>
            </a:r>
            <a:r>
              <a:rPr lang="it-IT" smtClean="0">
                <a:hlinkClick r:id="rId18"/>
              </a:rPr>
              <a:t>raziocinante</a:t>
            </a:r>
            <a:r>
              <a:rPr lang="it-IT" smtClean="0"/>
              <a:t>, </a:t>
            </a:r>
            <a:r>
              <a:rPr lang="it-IT" smtClean="0">
                <a:hlinkClick r:id="rId18"/>
              </a:rPr>
              <a:t>razionale</a:t>
            </a:r>
            <a:r>
              <a:rPr lang="it-IT" smtClean="0"/>
              <a:t>, </a:t>
            </a:r>
            <a:r>
              <a:rPr lang="it-IT" smtClean="0">
                <a:hlinkClick r:id="rId19"/>
              </a:rPr>
              <a:t>sensato</a:t>
            </a:r>
            <a:r>
              <a:rPr lang="it-IT" smtClean="0"/>
              <a:t>, </a:t>
            </a:r>
            <a:r>
              <a:rPr lang="it-IT" smtClean="0">
                <a:hlinkClick r:id="rId20"/>
              </a:rPr>
              <a:t>strutturato</a:t>
            </a:r>
            <a:r>
              <a:rPr lang="it-IT" smtClean="0"/>
              <a:t>, </a:t>
            </a:r>
            <a:r>
              <a:rPr lang="it-IT" smtClean="0">
                <a:hlinkClick r:id="rId21"/>
              </a:rPr>
              <a:t>armonico</a:t>
            </a:r>
            <a:r>
              <a:rPr lang="it-IT" smtClean="0"/>
              <a:t>, </a:t>
            </a:r>
            <a:r>
              <a:rPr lang="it-IT" smtClean="0">
                <a:hlinkClick r:id="rId22"/>
              </a:rPr>
              <a:t>progressivo</a:t>
            </a:r>
            <a:r>
              <a:rPr lang="it-IT" smtClean="0"/>
              <a:t>, </a:t>
            </a:r>
            <a:r>
              <a:rPr lang="it-IT" smtClean="0">
                <a:hlinkClick r:id="rId23"/>
              </a:rPr>
              <a:t>congruente</a:t>
            </a:r>
            <a:r>
              <a:rPr lang="it-IT" smtClean="0"/>
              <a:t>, </a:t>
            </a:r>
            <a:r>
              <a:rPr lang="it-IT" smtClean="0">
                <a:hlinkClick r:id="rId22"/>
              </a:rPr>
              <a:t>professionale</a:t>
            </a:r>
            <a:r>
              <a:rPr lang="it-IT" smtClean="0"/>
              <a:t>, </a:t>
            </a:r>
            <a:r>
              <a:rPr lang="it-IT" smtClean="0">
                <a:hlinkClick r:id="rId24"/>
              </a:rPr>
              <a:t>scientifico</a:t>
            </a:r>
            <a:r>
              <a:rPr lang="it-IT" smtClean="0"/>
              <a:t> </a:t>
            </a:r>
          </a:p>
          <a:p>
            <a:r>
              <a:rPr lang="it-IT" b="1" smtClean="0"/>
              <a:t>Contr.: </a:t>
            </a:r>
            <a:r>
              <a:rPr lang="it-IT" smtClean="0">
                <a:hlinkClick r:id="rId25"/>
              </a:rPr>
              <a:t>discontinuo</a:t>
            </a:r>
            <a:r>
              <a:rPr lang="it-IT" smtClean="0"/>
              <a:t>, </a:t>
            </a:r>
            <a:r>
              <a:rPr lang="it-IT" smtClean="0">
                <a:hlinkClick r:id="rId26"/>
              </a:rPr>
              <a:t>frammentario</a:t>
            </a:r>
            <a:r>
              <a:rPr lang="it-IT" smtClean="0"/>
              <a:t>, </a:t>
            </a:r>
            <a:r>
              <a:rPr lang="it-IT" smtClean="0">
                <a:hlinkClick r:id="rId27"/>
              </a:rPr>
              <a:t>illogico</a:t>
            </a:r>
            <a:r>
              <a:rPr lang="it-IT" smtClean="0"/>
              <a:t>, </a:t>
            </a:r>
            <a:r>
              <a:rPr lang="it-IT" smtClean="0">
                <a:hlinkClick r:id="rId28"/>
              </a:rPr>
              <a:t>occasionale</a:t>
            </a:r>
            <a:r>
              <a:rPr lang="it-IT" smtClean="0"/>
              <a:t>, </a:t>
            </a:r>
            <a:r>
              <a:rPr lang="it-IT" smtClean="0">
                <a:hlinkClick r:id="rId29"/>
              </a:rPr>
              <a:t>asistematico</a:t>
            </a:r>
            <a:r>
              <a:rPr lang="it-IT" smtClean="0"/>
              <a:t>, </a:t>
            </a:r>
            <a:r>
              <a:rPr lang="it-IT" smtClean="0">
                <a:hlinkClick r:id="rId30"/>
              </a:rPr>
              <a:t>sporadico</a:t>
            </a:r>
            <a:r>
              <a:rPr lang="it-IT" smtClean="0"/>
              <a:t> || </a:t>
            </a:r>
            <a:r>
              <a:rPr lang="it-IT" i="1" smtClean="0"/>
              <a:t>V. anche </a:t>
            </a:r>
            <a:r>
              <a:rPr lang="it-IT" smtClean="0">
                <a:hlinkClick r:id="rId31"/>
              </a:rPr>
              <a:t>accidentale</a:t>
            </a:r>
            <a:r>
              <a:rPr lang="it-IT" smtClean="0"/>
              <a:t>, </a:t>
            </a:r>
            <a:r>
              <a:rPr lang="it-IT" smtClean="0">
                <a:hlinkClick r:id="rId32"/>
              </a:rPr>
              <a:t>casuale</a:t>
            </a:r>
            <a:r>
              <a:rPr lang="it-IT" smtClean="0"/>
              <a:t>, </a:t>
            </a:r>
            <a:r>
              <a:rPr lang="it-IT" smtClean="0">
                <a:hlinkClick r:id="rId33"/>
              </a:rPr>
              <a:t>irregolare</a:t>
            </a:r>
            <a:r>
              <a:rPr lang="it-IT" smtClean="0"/>
              <a:t>, </a:t>
            </a:r>
            <a:r>
              <a:rPr lang="it-IT" smtClean="0">
                <a:hlinkClick r:id="rId34"/>
              </a:rPr>
              <a:t>saltuario</a:t>
            </a:r>
            <a:r>
              <a:rPr lang="it-IT" smtClean="0"/>
              <a:t>, </a:t>
            </a:r>
            <a:r>
              <a:rPr lang="it-IT" smtClean="0">
                <a:hlinkClick r:id="rId25"/>
              </a:rPr>
              <a:t>disarticolato</a:t>
            </a:r>
            <a:r>
              <a:rPr lang="it-IT" smtClean="0"/>
              <a:t>, </a:t>
            </a:r>
            <a:r>
              <a:rPr lang="it-IT" smtClean="0">
                <a:hlinkClick r:id="rId25"/>
              </a:rPr>
              <a:t>disorganico</a:t>
            </a:r>
            <a:r>
              <a:rPr lang="it-IT" smtClean="0"/>
              <a:t>, </a:t>
            </a:r>
            <a:r>
              <a:rPr lang="it-IT" smtClean="0">
                <a:hlinkClick r:id="rId35"/>
              </a:rPr>
              <a:t>incoerente</a:t>
            </a:r>
            <a:r>
              <a:rPr lang="it-IT" smtClean="0"/>
              <a:t>, </a:t>
            </a:r>
            <a:r>
              <a:rPr lang="it-IT" smtClean="0">
                <a:hlinkClick r:id="rId35"/>
              </a:rPr>
              <a:t>incompleto</a:t>
            </a:r>
            <a:r>
              <a:rPr lang="it-IT" smtClean="0"/>
              <a:t>, </a:t>
            </a:r>
            <a:r>
              <a:rPr lang="it-IT" smtClean="0">
                <a:hlinkClick r:id="rId36"/>
              </a:rPr>
              <a:t>lacunoso</a:t>
            </a:r>
            <a:r>
              <a:rPr lang="it-IT" smtClean="0"/>
              <a:t>, </a:t>
            </a:r>
            <a:r>
              <a:rPr lang="it-IT" smtClean="0">
                <a:hlinkClick r:id="rId37"/>
              </a:rPr>
              <a:t>sconnesso</a:t>
            </a:r>
            <a:r>
              <a:rPr lang="it-IT" smtClean="0"/>
              <a:t>, </a:t>
            </a:r>
            <a:r>
              <a:rPr lang="it-IT" smtClean="0">
                <a:hlinkClick r:id="rId38"/>
              </a:rPr>
              <a:t>slegato</a:t>
            </a:r>
            <a:r>
              <a:rPr lang="it-IT" smtClean="0"/>
              <a:t>, </a:t>
            </a:r>
            <a:r>
              <a:rPr lang="it-IT" smtClean="0">
                <a:hlinkClick r:id="rId39"/>
              </a:rPr>
              <a:t>spezzato</a:t>
            </a:r>
            <a:r>
              <a:rPr lang="it-IT" smtClean="0"/>
              <a:t>, </a:t>
            </a:r>
            <a:r>
              <a:rPr lang="it-IT" smtClean="0">
                <a:hlinkClick r:id="rId39"/>
              </a:rPr>
              <a:t>spezzettato</a:t>
            </a:r>
            <a:r>
              <a:rPr lang="it-IT" smtClean="0"/>
              <a:t>, </a:t>
            </a:r>
            <a:r>
              <a:rPr lang="it-IT" smtClean="0">
                <a:hlinkClick r:id="rId40"/>
              </a:rPr>
              <a:t>assurdo</a:t>
            </a:r>
            <a:r>
              <a:rPr lang="it-IT" smtClean="0"/>
              <a:t>, </a:t>
            </a:r>
            <a:r>
              <a:rPr lang="it-IT" smtClean="0">
                <a:hlinkClick r:id="rId35"/>
              </a:rPr>
              <a:t>incongruo</a:t>
            </a:r>
            <a:r>
              <a:rPr lang="it-IT" smtClean="0"/>
              <a:t>, </a:t>
            </a:r>
            <a:r>
              <a:rPr lang="it-IT" smtClean="0">
                <a:hlinkClick r:id="rId41"/>
              </a:rPr>
              <a:t>insensato</a:t>
            </a:r>
            <a:r>
              <a:rPr lang="it-IT" smtClean="0"/>
              <a:t>, </a:t>
            </a:r>
            <a:r>
              <a:rPr lang="it-IT" smtClean="0">
                <a:hlinkClick r:id="rId33"/>
              </a:rPr>
              <a:t>irragionevole</a:t>
            </a:r>
            <a:r>
              <a:rPr lang="it-IT" smtClean="0"/>
              <a:t>, </a:t>
            </a:r>
            <a:r>
              <a:rPr lang="it-IT" smtClean="0">
                <a:hlinkClick r:id="rId33"/>
              </a:rPr>
              <a:t>irrazionale</a:t>
            </a:r>
            <a:r>
              <a:rPr lang="it-IT" smtClean="0"/>
              <a:t>, </a:t>
            </a:r>
            <a:r>
              <a:rPr lang="it-IT" smtClean="0">
                <a:hlinkClick r:id="rId42"/>
              </a:rPr>
              <a:t>paradossale</a:t>
            </a:r>
            <a:r>
              <a:rPr lang="it-IT" smtClean="0"/>
              <a:t>, </a:t>
            </a:r>
            <a:r>
              <a:rPr lang="it-IT" smtClean="0">
                <a:hlinkClick r:id="rId37"/>
              </a:rPr>
              <a:t>sconclusionato</a:t>
            </a:r>
            <a:endParaRPr lang="it-IT" smtClean="0"/>
          </a:p>
          <a:p>
            <a:r>
              <a:rPr lang="it-IT" smtClean="0"/>
              <a:t>Per noi le conoscenze teoriche sono attinenti ad un ambito specifico della salute. </a:t>
            </a:r>
          </a:p>
          <a:p>
            <a:r>
              <a:rPr lang="it-IT" smtClean="0"/>
              <a:t>Le professioni nascono quindi per un bisogno sociale. Per esempio nel medioevo non c’era la professione infermieristica perché la salute non era riconosciuta come un bisogno sociale. Negli Usa nasce nel 1907, mentre in Italia le scuole iniziano nel 1925 e poi si è sviluppata con stimoli continui fino ai nostri giorni.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r>
              <a:rPr lang="it-IT" smtClean="0"/>
              <a:t>Nella fase di sviluppo ci devono essere stimoli continui, altrimenti si può avere un declino. Si devono sempre mettere in atto nuovi progetti. Per esempio nell’ambito delle professioni sanitarie nel tempo c’è stata una modificazione della domanda. Basta pensare che oggi con il continuo invecchiamento della popolazione abbiamo più pazienti cronici che pazienti acuti, più anziani che bambini. Dobbiamo quindi stare attenti a tutte queste modifiche, ricordandoci sempre che l’esistenza di una professione nasce da un bisogno sociale.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p:spPr>
        <p:txBody>
          <a:bodyPr/>
          <a:lstStyle/>
          <a:p>
            <a:r>
              <a:rPr lang="it-IT" smtClean="0"/>
              <a:t>Utilità sociale (perché nasce da un bisogno sociale)</a:t>
            </a:r>
          </a:p>
          <a:p>
            <a:r>
              <a:rPr lang="it-IT" smtClean="0"/>
              <a:t>Profilo (definisce l’ambito di attività come riferimento) </a:t>
            </a:r>
          </a:p>
          <a:p>
            <a:r>
              <a:rPr lang="it-IT" smtClean="0"/>
              <a:t>Codice Deontologico</a:t>
            </a:r>
          </a:p>
          <a:p>
            <a:r>
              <a:rPr lang="it-IT" smtClean="0"/>
              <a:t>Lunga formazione riconosciuta</a:t>
            </a:r>
          </a:p>
          <a:p>
            <a:r>
              <a:rPr lang="it-IT" smtClean="0"/>
              <a:t>Oggetto di studio (la persona vista globalmente, anche se la nostra è una angolazione molto specifica)</a:t>
            </a:r>
          </a:p>
          <a:p>
            <a:r>
              <a:rPr lang="it-IT" smtClean="0"/>
              <a:t>Campo di attività (la persona con i suoi bisogni non solo da un punto di vista oculare)</a:t>
            </a:r>
          </a:p>
          <a:p>
            <a:r>
              <a:rPr lang="it-IT" smtClean="0"/>
              <a:t>Conoscenze specifiche</a:t>
            </a:r>
          </a:p>
          <a:p>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p:spPr>
        <p:txBody>
          <a:bodyPr/>
          <a:lstStyle/>
          <a:p>
            <a:r>
              <a:rPr lang="it-IT" smtClean="0"/>
              <a:t>Si parla già in questa legge di funzioni organizzative e didattiche e di miglioramento della qualità organizzativa e professionale nel servizio sanitario nazionale. Si parla di responsabilizzazione e per responsabile sempre lo Zingarelli intende una persona che deve rispondere, rendere ragione delle proprie azioni. Ma quindi cosa ha in più il laureato specialista?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p:spPr>
        <p:txBody>
          <a:bodyPr/>
          <a:lstStyle/>
          <a:p>
            <a:r>
              <a:rPr lang="it-IT" smtClean="0"/>
              <a:t>Quali sono gli strumenti per raggiungere un accettabile livello di soddisfazione anche in ambito riabilitativo? Si deve quindi ottenere una partecipazione dei professionisti alla gestione delle organizzazioni sanitarie. E’ quindi il GOVERNO CLINICO</a:t>
            </a:r>
          </a:p>
          <a:p>
            <a:r>
              <a:rPr lang="it-IT" smtClean="0"/>
              <a:t>il mezzo con il quale le organizzazioni, in relazione alle risorse disponibili, assicurano cure cliniche di qualità conferendo responsabilità ai professionisti per stabilire, mantenere e monitorare gli standard di performance</a:t>
            </a:r>
          </a:p>
          <a:p>
            <a:pPr algn="ctr">
              <a:spcBef>
                <a:spcPct val="50000"/>
              </a:spcBef>
            </a:pPr>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pPr eaLnBrk="1" hangingPunct="1"/>
            <a:r>
              <a:rPr lang="it-IT" smtClean="0"/>
              <a:t>Piattaforma didattica uniforme per avere un nomenclatore unico (3+2) e una cultura europea. Anche le facoltà di medicina si è adeguata al 3 + 2 per i corsi delle professioni sanitarie. Obiettivo: libera circolazione degli studenti (vedi progetto Erasmus) per preparare i cittadini europei. L’Europa si è occupata di formazione europea per la disparità enorme tra  la valutazione della qualità nei diversi paesi (vedi i dati di Alma Laurea, es quanti laureati si laureano dopo un anno, quanti dopo tre anni e quanti dopo  cinque anni, quanti abbandoni, ecc) I dati italiani erano preoccupanti, es. il 40 per cento degli iscritti abbandonava e quindi non si laureava. Si diceva anche che l’università non preparava professionisti che servivano alle aziende. Scollamento tra mondo accademico e mondo del lavoro. 3 anni per dare una formazione professionalizzante che serviva per entrare nel mondo del lavoro e due anni per specializzare questa formazione in un contesto particolare.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r>
              <a:rPr lang="it-IT" smtClean="0"/>
              <a:t>L’ECTS è un standard riconosciuto che nasce con lo scopo di favorire la mobilità degli studenti in ambito europeo e lo scambio culturale. Tale standard permette infatti la comparazione dei sistemi di crediti adottati negli istituti universitari e di alta formazione in Europa, per la progettazione e l'attivazione del percorso formativo degli studenti. Ciò permette allo studente, che ha studiato in un paese, di avere riconosciuti i proprio studi presso l’istituzione di un altro paese che aderisce allo standard.</a:t>
            </a:r>
          </a:p>
          <a:p>
            <a:pPr eaLnBrk="1" hangingPunct="1"/>
            <a:r>
              <a:rPr lang="it-IT" smtClean="0"/>
              <a:t>Il sistema ECTS si basa sui seguenti strumenti:</a:t>
            </a:r>
          </a:p>
          <a:p>
            <a:pPr eaLnBrk="1" hangingPunct="1"/>
            <a:r>
              <a:rPr lang="it-IT" smtClean="0"/>
              <a:t>I crediti ECTS, che rappresentano, sotto forma di valore numerico assegnato a ciascuna unità di corso, il volume di lavoro che lo studente deve svolgere per completarla;</a:t>
            </a:r>
          </a:p>
          <a:p>
            <a:pPr eaLnBrk="1" hangingPunct="1"/>
            <a:r>
              <a:rPr lang="it-IT" smtClean="0"/>
              <a:t>Il fascicolo informativo, che fornisce informazioni utili allo studente e al personale sugli istituti, sulle scuole/dipartimenti, sull’organizzazione e la struttura degli studi, nonché sulle unità di corso;</a:t>
            </a:r>
          </a:p>
          <a:p>
            <a:pPr eaLnBrk="1" hangingPunct="1"/>
            <a:r>
              <a:rPr lang="it-IT" smtClean="0"/>
              <a:t>Il certificato degli studi compiuti, che presenta i risultati accademici dello studente in modo chiaro, completo, comprensibile affinchè possa essere facilmente trasferibile da un istituto all’altro;</a:t>
            </a:r>
          </a:p>
          <a:p>
            <a:pPr eaLnBrk="1" hangingPunct="1"/>
            <a:r>
              <a:rPr lang="it-IT" smtClean="0"/>
              <a:t>Il contratto di studio, che descrive il piano di studio che lo studente dovrà seguire e indica i crediti ECTS che gli saranno accordati quando avrà svolto le attività previste (esame, valutazione, ecc.).</a:t>
            </a:r>
          </a:p>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r>
              <a:rPr lang="it-IT" smtClean="0"/>
              <a:t>L’Italia ha recepito quello che è uscito dal Processo di Bologna con la Legge 509/99 che è anche la legge che ha dato autonomia agli atenei di definire i loro prodotti formativi in relazione ai loro contesti di riferimento. Medicina era una laurea specialistica a ciclo unico in tutta Europa. Prima del 3 più 2 c’erano i diplomi universitari. Prima c’erano percorsi abilitanti alcuni in ambito accademico altri npn in ambito accademico, La formazione delle 22 figure sanitarie sono state portate tutte in ambito accademico (anche la Spagna aveva fatto questa scelta. Gli altri paesi lo facevano un po’ in ambito accademico un po’ no, l’Olanda per esempio ha mantenuto il doppio canale formativo)</a:t>
            </a:r>
          </a:p>
          <a:p>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pPr marL="171450" indent="-171450">
              <a:lnSpc>
                <a:spcPct val="80000"/>
              </a:lnSpc>
            </a:pPr>
            <a:r>
              <a:rPr lang="it-IT" sz="800" smtClean="0"/>
              <a:t>Decreto Ministeriale del 2001 </a:t>
            </a:r>
          </a:p>
          <a:p>
            <a:pPr marL="171450" indent="-171450">
              <a:lnSpc>
                <a:spcPct val="80000"/>
              </a:lnSpc>
            </a:pPr>
            <a:r>
              <a:rPr lang="it-IT" sz="800" smtClean="0"/>
              <a:t>Art. 1</a:t>
            </a:r>
          </a:p>
          <a:p>
            <a:pPr marL="171450" indent="-171450">
              <a:lnSpc>
                <a:spcPct val="80000"/>
              </a:lnSpc>
            </a:pPr>
            <a:r>
              <a:rPr lang="it-IT" sz="800" smtClean="0"/>
              <a:t>1. Il presente decreto definisce, ai sensi dell'articolo 17, comma 95, della legge 15 maggio 1997, n. 127 e successive modificazioni, nonché dell'articolo 4, commi 1 e 2, del decreto ministeriale 3 novembre 1999, n. 509, le classi dei corsi di laurea per le professioni sanitarie infermieristiche e ostetriche, della riabilitazione, tecniche e della prevenzione, di cui agli allegati da 1 a 4. 2. I corsi di laurea istituiti dalle università, ai sensi del presente provvedimento e con le modalità previste dall'articolo 11, comma 1, della legge n. 341/90, sono finalizzati a formare laureati secondo gli specifici profili professionali di cui ai decreti adottati dal Ministro della sanità ai sensi dell'articolo 6, comma 3, del decreto legislativo 30 dicembre 1992, n. 502 e successive modificazioni. 3. Le università attribuiscono la denominazione al corso di laurea corrispondente a quella della figura professionale di cui al relativo decreto del Ministro della sanità, adottato ai sensi dell'articolo 6, comma 3 del decreto legislativo n. 502/1992. 4. Le università adeguano gli ordinamenti didattici alle disposizioni del presente decreto, entro 18 mesi dalla data di pubblicazione di quest'ultimo nella Gazzetta Ufficiale della Repubblica Italiana. 5. Gli obiettivi formativi qualificanti, di cui al presente decreto, e le denominazioni dei titoli finali rilasciati dalle università sono ridefiniti con decreto del Ministro dell'università e della ricerca scientifica e tecnologica, di concerto con il Ministro della sanità, in conformità con eventuali riformulazioni determinate con i decreti del Ministro della sanità adottati ai sensi dell'articolo 6, comma 3, del decreto legislativo n. 502/1992 e successive modificazioni.</a:t>
            </a:r>
          </a:p>
          <a:p>
            <a:pPr marL="171450" indent="-171450">
              <a:lnSpc>
                <a:spcPct val="80000"/>
              </a:lnSpc>
            </a:pPr>
            <a:r>
              <a:rPr lang="it-IT" sz="800" smtClean="0"/>
              <a:t>Art. 2</a:t>
            </a:r>
          </a:p>
          <a:p>
            <a:pPr marL="171450" indent="-171450">
              <a:lnSpc>
                <a:spcPct val="80000"/>
              </a:lnSpc>
            </a:pPr>
            <a:r>
              <a:rPr lang="it-IT" sz="800" smtClean="0"/>
              <a:t>MURST - Decreto 2 aprile 2001 - Determinazione delle classi delle lauree universitarie delle professioni sanitarie</a:t>
            </a:r>
          </a:p>
          <a:p>
            <a:pPr marL="171450" indent="-171450">
              <a:lnSpc>
                <a:spcPct val="80000"/>
              </a:lnSpc>
              <a:buFontTx/>
              <a:buAutoNum type="arabicPeriod"/>
            </a:pPr>
            <a:r>
              <a:rPr lang="it-IT" sz="800" smtClean="0"/>
              <a:t>I corsi di laurea afferenti alle classi di cui al presente decreto sono istituiti e attivati dalle facoltà di Medicina e Chirurgia con il concorso, ove previsto dallo specifico profilo formativo, di altre facoltà. La formazione prevista dai predetti corsi avviene nelle Aziende ospedaliere, nelle Aziende ospedaliero-universitarie, negli Istituti di ricovero e cura a carattere scientifico ovvero presso altre strutture del Servizio sanitario nazionale e istituzioni private accreditate a norma del decreto ministeriale 24 settembre 1997 e successive modificazioni. A tal fine sono stipulati appositi protocolli di intesa tra le regioni e le università, a norma dell'articolo 6, comma 3, del decreto legislativo n. 502/1992 e successive modificazioni. </a:t>
            </a:r>
          </a:p>
          <a:p>
            <a:pPr marL="171450" indent="-171450">
              <a:lnSpc>
                <a:spcPct val="80000"/>
              </a:lnSpc>
            </a:pPr>
            <a:r>
              <a:rPr lang="it-IT" sz="800" smtClean="0"/>
              <a:t>Art. 3</a:t>
            </a:r>
          </a:p>
          <a:p>
            <a:pPr marL="171450" indent="-171450">
              <a:lnSpc>
                <a:spcPct val="80000"/>
              </a:lnSpc>
            </a:pPr>
            <a:r>
              <a:rPr lang="it-IT" sz="800" smtClean="0"/>
              <a:t>Le competenti strutture didattiche determinano, con il regolamento didattico del corso di laurea, l'elenco degli insegnamenti, da affidare di norma a personale del ruolo sanitario, e delle altre attività formative di cui all'articolo 12, comma 2, del decreto ministeriale n. 509/1999, secondo criteri di stretta funzionalità con le figure professionali e i relativi profili individuati dal Ministro della Sanità ai sensi dell'articolo 6, comma 3, del decreto legislativo n. 502/1992 e successive modificazioni. 2. I laureati al termine dei percorsi formativi determinati negli allegati al presente decreto devono acquisire le competenze professionali previste, per ciascuna figura, dai decreti del Ministro della sanità, adottati ai sensi dell'articolo 6, comma 3, del decreto legislativo n. 502/1992, e successive mArt. 4</a:t>
            </a:r>
          </a:p>
          <a:p>
            <a:pPr marL="171450" indent="-171450">
              <a:lnSpc>
                <a:spcPct val="80000"/>
              </a:lnSpc>
            </a:pPr>
            <a:r>
              <a:rPr lang="it-IT" sz="800" smtClean="0"/>
              <a:t>1. I regolamenti didattici di ateneo stabiliscono il numero di crediti da assegnare agli ambiti disciplinari per i quali il numero stesso non sia specificato nell'allegato. 2. Limitatamente alle attività formative caratterizzanti, qualora negli allegati siano indicati più di tre ambiti disciplinari per ciascuno dei quali non sia stato specificato il numero minimo dei relativi crediti, i regolamenti didattici di ateneo individuano per ciascun corso di studio i settori scientificodisciplinari afferenti ad almeno tre ambiti, funzionali alla specificità del corso stesso, assegnando ai medesimi ambiti un numero adeguato di crediti. È comunque riservato all'ambito specifico corrispondente alla figura professionale, cui è finalizzato il corso di laurea, almeno il settanta per cento dei crediti. 3. I regolamenti didattici possono disporre l'impiego, tra le attività affini o integrative, degli ambiti disciplinari caratterizzanti non utilizzati, assicurando comunque il rispetto dei criteri di cui all'articolo 10, comma 1, lettera c), del decreto ministeriale n. 509/1999. 4. In considerazione dell'elevato contenuto pratico delle attività formative e delle direttive comunitarie concernenti le professioni sanitarie di cui al presente decreto, la frazione dell'impegno orario complessivo riservata allo studio personale o ad altre attività formative di tipo individuale non può essere superiore al trenta per cento.</a:t>
            </a:r>
          </a:p>
          <a:p>
            <a:pPr marL="171450" indent="-171450">
              <a:lnSpc>
                <a:spcPct val="80000"/>
              </a:lnSpc>
            </a:pPr>
            <a:r>
              <a:rPr lang="it-IT" sz="800" smtClean="0"/>
              <a:t>Art. 5</a:t>
            </a:r>
          </a:p>
          <a:p>
            <a:pPr marL="171450" indent="-171450">
              <a:lnSpc>
                <a:spcPct val="80000"/>
              </a:lnSpc>
              <a:buFontTx/>
              <a:buAutoNum type="arabicPeriod"/>
            </a:pPr>
            <a:r>
              <a:rPr lang="it-IT" sz="800" smtClean="0"/>
              <a:t>I crediti formativi universitari dei corsi di laurea di cui al presente decreto corrispondono a 25 ore di lavoro per studente. </a:t>
            </a:r>
          </a:p>
          <a:p>
            <a:pPr marL="171450" indent="-171450">
              <a:lnSpc>
                <a:spcPct val="80000"/>
              </a:lnSpc>
            </a:pPr>
            <a:r>
              <a:rPr lang="it-IT" sz="800" smtClean="0"/>
              <a:t>Art. 6</a:t>
            </a:r>
          </a:p>
          <a:p>
            <a:pPr marL="171450" indent="-171450">
              <a:lnSpc>
                <a:spcPct val="80000"/>
              </a:lnSpc>
            </a:pPr>
            <a:r>
              <a:rPr lang="it-IT" sz="800" smtClean="0"/>
              <a:t>1. Ai sensi dell'articolo 6, comma 3, del decreto legislativo n. 502/1992 e successive modificazioni, la prova finale dei corsi di laurea afferenti alle classi di cui al presente decreto ha valore di esame di Stato abilitante all'esercizio professionale. 2. La prova finale: a) consiste nella redazione di un elaborato e nella dimostrazione di abilità pratiche; b) è organizzata in due sessioni in periodi definiti a livello nazionale, con decreto del Ministro dell'Università e della ricerca scientifica e tecnologica di concerto con il Ministro della Sanità; c) la Commissione per la prova finale è composta da non meno di 7 e non più di 11 membri, nominati dal Rettore su proposta del Consiglio di corso di laurea, e comprende almeno 2 membri designati dal Collegio professionale, ove esistente, ovvero dalle Associazioni professionali individuate con apposito decreto del Ministro della sanità sulla base della rappresentatività a livello nazionale. Le date delle sedute sono comunicate ai Ministeri dell'università e della ricerca scientifica e tecnologica e della sanità che possono inviare esperti, come loro rappresentanti, alle singole sessioni. In caso di mancata designazione dei predetti componenti, il Rettore esercita il potere sostitutivo.</a:t>
            </a:r>
          </a:p>
          <a:p>
            <a:pPr marL="171450" indent="-171450">
              <a:lnSpc>
                <a:spcPct val="80000"/>
              </a:lnSpc>
            </a:pPr>
            <a:r>
              <a:rPr lang="it-IT" sz="800" smtClean="0"/>
              <a:t>Art. 7</a:t>
            </a:r>
          </a:p>
          <a:p>
            <a:pPr marL="171450" indent="-171450">
              <a:lnSpc>
                <a:spcPct val="80000"/>
              </a:lnSpc>
            </a:pPr>
            <a:r>
              <a:rPr lang="it-IT" sz="800" smtClean="0"/>
              <a:t>1. Le università rilasciano i titoli di laurea con la denominazione del corso e della classe di appartenenza.</a:t>
            </a:r>
          </a:p>
          <a:p>
            <a:pPr marL="171450" indent="-171450">
              <a:lnSpc>
                <a:spcPct val="80000"/>
              </a:lnSpc>
            </a:pPr>
            <a:r>
              <a:rPr lang="it-IT" sz="800" smtClean="0"/>
              <a:t>Numerazione e denominazione delle classi delle lauree</a:t>
            </a:r>
          </a:p>
          <a:p>
            <a:pPr marL="171450" indent="-171450">
              <a:lnSpc>
                <a:spcPct val="80000"/>
              </a:lnSpc>
            </a:pPr>
            <a:r>
              <a:rPr lang="it-IT" sz="800" smtClean="0"/>
              <a:t>1 Classe delle lauree in professioni sanitarie infermieristiche e professione sanitaria ostetrica  </a:t>
            </a:r>
          </a:p>
          <a:p>
            <a:pPr marL="171450" indent="-171450">
              <a:lnSpc>
                <a:spcPct val="80000"/>
              </a:lnSpc>
            </a:pPr>
            <a:r>
              <a:rPr lang="it-IT" sz="800" smtClean="0"/>
              <a:t>2 Classe delle lauree i professioni sanitarie della riabilitazione  </a:t>
            </a:r>
          </a:p>
          <a:p>
            <a:pPr marL="171450" indent="-171450">
              <a:lnSpc>
                <a:spcPct val="80000"/>
              </a:lnSpc>
            </a:pPr>
            <a:r>
              <a:rPr lang="it-IT" sz="800" smtClean="0"/>
              <a:t>3 Classe delle lauree in professioni sanitarie tecniche </a:t>
            </a:r>
          </a:p>
          <a:p>
            <a:pPr marL="171450" indent="-171450">
              <a:lnSpc>
                <a:spcPct val="80000"/>
              </a:lnSpc>
            </a:pPr>
            <a:r>
              <a:rPr lang="it-IT" sz="800" smtClean="0"/>
              <a:t>4 Classe delle lauree in professioni sanitarie della prevenzione </a:t>
            </a:r>
          </a:p>
          <a:p>
            <a:pPr marL="171450" indent="-171450">
              <a:lnSpc>
                <a:spcPct val="80000"/>
              </a:lnSpc>
            </a:pPr>
            <a:endParaRPr lang="it-IT" sz="800" smtClean="0"/>
          </a:p>
          <a:p>
            <a:pPr marL="171450" indent="-171450">
              <a:lnSpc>
                <a:spcPct val="80000"/>
              </a:lnSpc>
            </a:pPr>
            <a:r>
              <a:rPr lang="it-IT" sz="800" smtClean="0"/>
              <a:t> </a:t>
            </a:r>
          </a:p>
          <a:p>
            <a:pPr marL="171450" indent="-171450">
              <a:lnSpc>
                <a:spcPct val="80000"/>
              </a:lnSpc>
              <a:buFontTx/>
              <a:buChar char="•"/>
            </a:pPr>
            <a:endParaRPr lang="it-IT" sz="800" smtClean="0"/>
          </a:p>
          <a:p>
            <a:pPr marL="171450" indent="-171450">
              <a:lnSpc>
                <a:spcPct val="80000"/>
              </a:lnSpc>
            </a:pPr>
            <a:endParaRPr lang="it-IT" sz="8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r>
              <a:rPr lang="it-IT" smtClean="0"/>
              <a:t>Le strutture didattiche individuano a tal fine, mediante l'opportuna selezione degli ambiti disciplinari delle attività formative caratterizzanti, con particolare riguardo ai settori scientifico-disciplinari professionalizzanti, gli specifici percorsi formativi delle professioni sanitarie ricomprese nella classe. In particolare per l'educatore professionale, al fine di connotarne la figura di operatore dell'area sanitaria, è indispensabile una adeguata utilizzazione dei settori scientifico-disciplinari.</a:t>
            </a:r>
          </a:p>
          <a:p>
            <a:r>
              <a:rPr lang="it-IT" smtClean="0"/>
              <a:t>In particolare, i laureati nella classe, in funzione dei suddetti percorsi formativi, devono raggiungere le competenze professionali di seguito indicate e specificate riguardo ai singoli profili identificati con provvedimenti della competente autorità ministeriale. Il raggiungimento delle competenze professionali si attua attraverso una formazione teorica e pratica che includa anche l'acquisizione di competenze comportamentali e che venga conseguita nel contesto lavorativo specifico di ogni profilo, così da garantire, al termine del percorso formativo, la piena padronanza di tutte le necessarie competenze e la loro immediata spendibilità nell'ambiente di lavoro. Particolare rilievo, come parte integrante e qualificante della formazione professionale, riveste l'attività formativa pratica e di tirocinio clinico, svolta con la supervisione e la guida di tutori professionali appositamente assegnati, coordinata da un docente appartenente al più elevato livello formativo previsto per ciascun profilo professionale e corrispondente alle norme definite a livello europeo ove esistenti.</a:t>
            </a:r>
          </a:p>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a:xfrm>
            <a:off x="457200" y="6300788"/>
            <a:ext cx="19843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fld id="{3BFD29F1-A0C8-4B73-B244-9F86C18AD065}" type="datetimeFigureOut">
              <a:rPr lang="en-US"/>
              <a:pPr>
                <a:defRPr/>
              </a:pPr>
              <a:t>3/2/2016</a:t>
            </a:fld>
            <a:endParaRPr lang="en-US"/>
          </a:p>
        </p:txBody>
      </p:sp>
      <p:sp>
        <p:nvSpPr>
          <p:cNvPr id="5" name="Footer Placeholder 4"/>
          <p:cNvSpPr>
            <a:spLocks noGrp="1"/>
          </p:cNvSpPr>
          <p:nvPr>
            <p:ph type="ftr" sz="quarter" idx="11"/>
          </p:nvPr>
        </p:nvSpPr>
        <p:spPr>
          <a:xfrm>
            <a:off x="3959225" y="6300788"/>
            <a:ext cx="38131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8275638" y="6300788"/>
            <a:ext cx="685800" cy="273050"/>
          </a:xfrm>
        </p:spPr>
        <p:txBody>
          <a:bodyPr/>
          <a:lstStyle>
            <a:lvl1pPr marL="0" algn="r" defTabSz="914400" rtl="0" eaLnBrk="1" latinLnBrk="0" hangingPunct="1">
              <a:defRPr sz="1100" kern="1200">
                <a:solidFill>
                  <a:schemeClr val="tx1"/>
                </a:solidFill>
                <a:latin typeface="Rockwell" pitchFamily="18" charset="0"/>
                <a:ea typeface="+mn-ea"/>
                <a:cs typeface="+mn-cs"/>
              </a:defRPr>
            </a:lvl1pPr>
          </a:lstStyle>
          <a:p>
            <a:pPr>
              <a:defRPr/>
            </a:pPr>
            <a:fld id="{8C5AA7A8-6277-40EE-B7B7-14F3719703F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6" name="Date Placeholder 3"/>
          <p:cNvSpPr>
            <a:spLocks noGrp="1"/>
          </p:cNvSpPr>
          <p:nvPr>
            <p:ph type="dt" sz="half" idx="16"/>
          </p:nvPr>
        </p:nvSpPr>
        <p:spPr/>
        <p:txBody>
          <a:bodyPr/>
          <a:lstStyle>
            <a:lvl1pPr>
              <a:defRPr/>
            </a:lvl1pPr>
          </a:lstStyle>
          <a:p>
            <a:pPr>
              <a:defRPr/>
            </a:pPr>
            <a:fld id="{693EF762-6498-445B-8AD3-F39E39396ED3}" type="datetimeFigureOut">
              <a:rPr lang="en-US"/>
              <a:pPr>
                <a:defRPr/>
              </a:pPr>
              <a:t>3/2/2016</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
        <p:nvSpPr>
          <p:cNvPr id="8" name="Slide Number Placeholder 5"/>
          <p:cNvSpPr>
            <a:spLocks noGrp="1"/>
          </p:cNvSpPr>
          <p:nvPr>
            <p:ph type="sldNum" sz="quarter" idx="18"/>
          </p:nvPr>
        </p:nvSpPr>
        <p:spPr/>
        <p:txBody>
          <a:bodyPr/>
          <a:lstStyle>
            <a:lvl1pPr>
              <a:defRPr/>
            </a:lvl1pPr>
          </a:lstStyle>
          <a:p>
            <a:pPr>
              <a:defRPr/>
            </a:pPr>
            <a:fld id="{99FB35A5-C524-4DCC-B957-1DCCF5ED8A7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3"/>
          <p:cNvSpPr>
            <a:spLocks noGrp="1"/>
          </p:cNvSpPr>
          <p:nvPr>
            <p:ph type="dt" sz="half" idx="16"/>
          </p:nvPr>
        </p:nvSpPr>
        <p:spPr/>
        <p:txBody>
          <a:bodyPr/>
          <a:lstStyle>
            <a:lvl1pPr>
              <a:defRPr/>
            </a:lvl1pPr>
          </a:lstStyle>
          <a:p>
            <a:pPr>
              <a:defRPr/>
            </a:pPr>
            <a:fld id="{6924FA67-F43F-4C58-B7A7-97C9D6304B30}" type="datetimeFigureOut">
              <a:rPr lang="en-US"/>
              <a:pPr>
                <a:defRPr/>
              </a:pPr>
              <a:t>3/2/2016</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0" name="Slide Number Placeholder 5"/>
          <p:cNvSpPr>
            <a:spLocks noGrp="1"/>
          </p:cNvSpPr>
          <p:nvPr>
            <p:ph type="sldNum" sz="quarter" idx="18"/>
          </p:nvPr>
        </p:nvSpPr>
        <p:spPr/>
        <p:txBody>
          <a:bodyPr/>
          <a:lstStyle>
            <a:lvl1pPr>
              <a:defRPr/>
            </a:lvl1pPr>
          </a:lstStyle>
          <a:p>
            <a:pPr>
              <a:defRPr/>
            </a:pPr>
            <a:fld id="{D66BCB70-D95A-4252-A7F9-BCA0AB6A1B3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3"/>
          <p:cNvSpPr>
            <a:spLocks noGrp="1"/>
          </p:cNvSpPr>
          <p:nvPr>
            <p:ph type="dt" sz="half" idx="10"/>
          </p:nvPr>
        </p:nvSpPr>
        <p:spPr/>
        <p:txBody>
          <a:bodyPr/>
          <a:lstStyle>
            <a:lvl1pPr>
              <a:defRPr/>
            </a:lvl1pPr>
          </a:lstStyle>
          <a:p>
            <a:pPr>
              <a:defRPr/>
            </a:pPr>
            <a:fld id="{95D4C95F-5044-4FA5-B6CC-3C114E172665}" type="datetimeFigureOut">
              <a:rPr lang="en-US"/>
              <a:pPr>
                <a:defRPr/>
              </a:pPr>
              <a:t>3/2/2016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8408375-5A66-4BA5-BBE9-556F7BEF491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BABAF6-2AC6-4EA7-88E8-7EBC86F8FF72}" type="datetimeFigureOut">
              <a:rPr lang="en-US"/>
              <a:pPr>
                <a:defRPr/>
              </a:pPr>
              <a:t>3/2/2016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765B314-D71D-4802-9659-9B6A493160D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it-IT" smtClean="0"/>
              <a:t>Fare clic per modificare stile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3"/>
          <p:cNvSpPr>
            <a:spLocks noGrp="1"/>
          </p:cNvSpPr>
          <p:nvPr>
            <p:ph type="dt" sz="half" idx="10"/>
          </p:nvPr>
        </p:nvSpPr>
        <p:spPr/>
        <p:txBody>
          <a:bodyPr/>
          <a:lstStyle>
            <a:lvl1pPr>
              <a:defRPr/>
            </a:lvl1pPr>
          </a:lstStyle>
          <a:p>
            <a:pPr>
              <a:defRPr/>
            </a:pPr>
            <a:fld id="{D52EFC4D-6921-4057-9076-32F56E1A9E5C}" type="datetimeFigureOut">
              <a:rPr lang="en-US"/>
              <a:pPr>
                <a:defRPr/>
              </a:pPr>
              <a:t>3/2/2016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2DD96A-6418-4807-B6AE-71610204B9F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9"/>
            <p:cNvSpPr/>
            <p:nvPr userDrawn="1"/>
          </p:nvSpPr>
          <p:spPr>
            <a:xfrm>
              <a:off x="1502589" y="366328"/>
              <a:ext cx="3657600" cy="472434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it-IT" smtClean="0"/>
              <a:t>Fare clic per modificare stile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8" name="Date Placeholder 4"/>
          <p:cNvSpPr>
            <a:spLocks noGrp="1"/>
          </p:cNvSpPr>
          <p:nvPr>
            <p:ph type="dt" sz="half" idx="15"/>
          </p:nvPr>
        </p:nvSpPr>
        <p:spPr/>
        <p:txBody>
          <a:bodyPr/>
          <a:lstStyle>
            <a:lvl1pPr>
              <a:defRPr/>
            </a:lvl1pPr>
          </a:lstStyle>
          <a:p>
            <a:pPr>
              <a:defRPr/>
            </a:pPr>
            <a:fld id="{5A16E25D-A662-4D69-9477-3897D2A2187C}" type="datetimeFigureOut">
              <a:rPr lang="en-US"/>
              <a:pPr>
                <a:defRPr/>
              </a:pPr>
              <a:t>3/2/2016</a:t>
            </a:fld>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0" name="Slide Number Placeholder 6"/>
          <p:cNvSpPr>
            <a:spLocks noGrp="1"/>
          </p:cNvSpPr>
          <p:nvPr>
            <p:ph type="sldNum" sz="quarter" idx="17"/>
          </p:nvPr>
        </p:nvSpPr>
        <p:spPr/>
        <p:txBody>
          <a:bodyPr/>
          <a:lstStyle>
            <a:lvl1pPr>
              <a:defRPr/>
            </a:lvl1pPr>
          </a:lstStyle>
          <a:p>
            <a:pPr>
              <a:defRPr/>
            </a:pPr>
            <a:fld id="{5E7AE842-7E61-4AE2-91F8-9E18537E194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magini con didascalia">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14"/>
            <p:cNvSpPr/>
            <p:nvPr userDrawn="1"/>
          </p:nvSpPr>
          <p:spPr>
            <a:xfrm>
              <a:off x="1504822" y="352163"/>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10"/>
            <p:cNvSpPr/>
            <p:nvPr userDrawn="1"/>
          </p:nvSpPr>
          <p:spPr>
            <a:xfrm>
              <a:off x="1523760" y="38101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it-IT" smtClean="0"/>
              <a:t>Fare clic per modificare stile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2" name="Date Placeholder 4"/>
          <p:cNvSpPr>
            <a:spLocks noGrp="1"/>
          </p:cNvSpPr>
          <p:nvPr>
            <p:ph type="dt" sz="half" idx="17"/>
          </p:nvPr>
        </p:nvSpPr>
        <p:spPr/>
        <p:txBody>
          <a:bodyPr/>
          <a:lstStyle>
            <a:lvl1pPr>
              <a:defRPr/>
            </a:lvl1pPr>
          </a:lstStyle>
          <a:p>
            <a:pPr>
              <a:defRPr/>
            </a:pPr>
            <a:fld id="{D0EDF386-677A-4FF4-9DB4-CE7E55FAA209}" type="datetimeFigureOut">
              <a:rPr lang="en-US"/>
              <a:pPr>
                <a:defRPr/>
              </a:pPr>
              <a:t>3/2/2016</a:t>
            </a:fld>
            <a:endParaRPr lang="en-US"/>
          </a:p>
        </p:txBody>
      </p:sp>
      <p:sp>
        <p:nvSpPr>
          <p:cNvPr id="14" name="Footer Placeholder 5"/>
          <p:cNvSpPr>
            <a:spLocks noGrp="1"/>
          </p:cNvSpPr>
          <p:nvPr>
            <p:ph type="ftr" sz="quarter" idx="18"/>
          </p:nvPr>
        </p:nvSpPr>
        <p:spPr/>
        <p:txBody>
          <a:bodyPr/>
          <a:lstStyle>
            <a:lvl1pPr>
              <a:defRPr/>
            </a:lvl1pPr>
          </a:lstStyle>
          <a:p>
            <a:pPr>
              <a:defRPr/>
            </a:pPr>
            <a:endParaRPr lang="en-US"/>
          </a:p>
        </p:txBody>
      </p:sp>
      <p:sp>
        <p:nvSpPr>
          <p:cNvPr id="15" name="Slide Number Placeholder 6"/>
          <p:cNvSpPr>
            <a:spLocks noGrp="1"/>
          </p:cNvSpPr>
          <p:nvPr>
            <p:ph type="sldNum" sz="quarter" idx="19"/>
          </p:nvPr>
        </p:nvSpPr>
        <p:spPr/>
        <p:txBody>
          <a:bodyPr/>
          <a:lstStyle>
            <a:lvl1pPr>
              <a:defRPr/>
            </a:lvl1pPr>
          </a:lstStyle>
          <a:p>
            <a:pPr>
              <a:defRPr/>
            </a:pPr>
            <a:fld id="{4B5E8284-CA35-4084-BB66-35F54841DA9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magine sopra didascalia">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9"/>
            <p:cNvSpPr/>
            <p:nvPr userDrawn="1"/>
          </p:nvSpPr>
          <p:spPr>
            <a:xfrm>
              <a:off x="1523766" y="381015"/>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it-IT" smtClean="0"/>
              <a:t>Fare clic per modificare stile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8" name="Date Placeholder 4"/>
          <p:cNvSpPr>
            <a:spLocks noGrp="1"/>
          </p:cNvSpPr>
          <p:nvPr>
            <p:ph type="dt" sz="half" idx="16"/>
          </p:nvPr>
        </p:nvSpPr>
        <p:spPr/>
        <p:txBody>
          <a:bodyPr/>
          <a:lstStyle>
            <a:lvl1pPr>
              <a:defRPr/>
            </a:lvl1pPr>
          </a:lstStyle>
          <a:p>
            <a:pPr>
              <a:defRPr/>
            </a:pPr>
            <a:fld id="{A8B590F9-B45E-4C14-9644-47683F3F21D8}" type="datetimeFigureOut">
              <a:rPr lang="en-US"/>
              <a:pPr>
                <a:defRPr/>
              </a:pPr>
              <a:t>3/2/2016</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E59F213B-3CBF-45D2-AF3F-5B38B0E1956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magini sopra didascalia">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14"/>
            <p:cNvSpPr/>
            <p:nvPr userDrawn="1"/>
          </p:nvSpPr>
          <p:spPr>
            <a:xfrm>
              <a:off x="1501657" y="359038"/>
              <a:ext cx="3657600" cy="47237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10"/>
            <p:cNvSpPr/>
            <p:nvPr userDrawn="1"/>
          </p:nvSpPr>
          <p:spPr>
            <a:xfrm>
              <a:off x="1523620" y="381036"/>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it-IT" smtClean="0"/>
              <a:t>Fare clic per modificare stile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2" name="Date Placeholder 4"/>
          <p:cNvSpPr>
            <a:spLocks noGrp="1"/>
          </p:cNvSpPr>
          <p:nvPr>
            <p:ph type="dt" sz="half" idx="18"/>
          </p:nvPr>
        </p:nvSpPr>
        <p:spPr/>
        <p:txBody>
          <a:bodyPr/>
          <a:lstStyle>
            <a:lvl1pPr>
              <a:defRPr/>
            </a:lvl1pPr>
          </a:lstStyle>
          <a:p>
            <a:pPr>
              <a:defRPr/>
            </a:pPr>
            <a:fld id="{04742612-F2D1-44F1-8311-F340877CB1A2}" type="datetimeFigureOut">
              <a:rPr lang="en-US"/>
              <a:pPr>
                <a:defRPr/>
              </a:pPr>
              <a:t>3/2/2016</a:t>
            </a:fld>
            <a:endParaRPr lang="en-US"/>
          </a:p>
        </p:txBody>
      </p:sp>
      <p:sp>
        <p:nvSpPr>
          <p:cNvPr id="14" name="Footer Placeholder 5"/>
          <p:cNvSpPr>
            <a:spLocks noGrp="1"/>
          </p:cNvSpPr>
          <p:nvPr>
            <p:ph type="ftr" sz="quarter" idx="19"/>
          </p:nvPr>
        </p:nvSpPr>
        <p:spPr/>
        <p:txBody>
          <a:bodyPr/>
          <a:lstStyle>
            <a:lvl1pPr>
              <a:defRPr/>
            </a:lvl1pPr>
          </a:lstStyle>
          <a:p>
            <a:pPr>
              <a:defRPr/>
            </a:pPr>
            <a:endParaRPr lang="en-US"/>
          </a:p>
        </p:txBody>
      </p:sp>
      <p:sp>
        <p:nvSpPr>
          <p:cNvPr id="15" name="Slide Number Placeholder 6"/>
          <p:cNvSpPr>
            <a:spLocks noGrp="1"/>
          </p:cNvSpPr>
          <p:nvPr>
            <p:ph type="sldNum" sz="quarter" idx="20"/>
          </p:nvPr>
        </p:nvSpPr>
        <p:spPr/>
        <p:txBody>
          <a:bodyPr/>
          <a:lstStyle>
            <a:lvl1pPr>
              <a:defRPr/>
            </a:lvl1pPr>
          </a:lstStyle>
          <a:p>
            <a:pPr>
              <a:defRPr/>
            </a:pPr>
            <a:fld id="{8C4360A4-5FC2-4E43-B36C-0CDBD94E6F3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lvl1pPr>
              <a:defRPr/>
            </a:lvl1pPr>
          </a:lstStyle>
          <a:p>
            <a:pPr>
              <a:defRPr/>
            </a:pPr>
            <a:fld id="{7A7B2341-119F-4104-91E8-6B520773E535}" type="datetimeFigureOut">
              <a:rPr lang="en-US"/>
              <a:pPr>
                <a:defRPr/>
              </a:pPr>
              <a:t>3/2/2016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28EE48-231E-4DB2-B23B-6F9F572B0C1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lvl1pPr>
              <a:defRPr/>
            </a:lvl1pPr>
          </a:lstStyle>
          <a:p>
            <a:pPr>
              <a:defRPr/>
            </a:pPr>
            <a:fld id="{19A8D69C-B290-4B9D-B9EE-E5E39DD8035B}" type="datetimeFigureOut">
              <a:rPr lang="en-US"/>
              <a:pPr>
                <a:defRPr/>
              </a:pPr>
              <a:t>3/2/2016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527C43-E6A5-47A4-9548-BED50A257A0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it-IT" smtClean="0"/>
              <a:t>Fare clic per modificare stile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lvl1pPr>
              <a:defRPr/>
            </a:lvl1pPr>
          </a:lstStyle>
          <a:p>
            <a:pPr>
              <a:defRPr/>
            </a:pPr>
            <a:fld id="{CFC5AE00-1694-4DBC-A72A-EF1BFB55C8B6}" type="datetimeFigureOut">
              <a:rPr lang="en-US"/>
              <a:pPr>
                <a:defRPr/>
              </a:pPr>
              <a:t>3/2/2016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177A61-4F6D-4532-ACCA-16EBCCA627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filigrana">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it-IT" smtClean="0"/>
              <a:t>Fare clic per modificare gli stili del testo dello schema</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it-IT" smtClean="0"/>
              <a:t>Fare clic per modificare stile</a:t>
            </a:r>
            <a:endParaRPr dirty="0"/>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5" name="Date Placeholder 3"/>
          <p:cNvSpPr>
            <a:spLocks noGrp="1"/>
          </p:cNvSpPr>
          <p:nvPr>
            <p:ph type="dt" sz="half" idx="14"/>
          </p:nvPr>
        </p:nvSpPr>
        <p:spPr>
          <a:xfrm>
            <a:off x="457200" y="6299200"/>
            <a:ext cx="1981200" cy="273050"/>
          </a:xfrm>
        </p:spPr>
        <p:txBody>
          <a:bodyPr/>
          <a:lstStyle>
            <a:lvl1pPr algn="l">
              <a:defRPr sz="1100">
                <a:latin typeface="Rockwell" pitchFamily="18" charset="0"/>
              </a:defRPr>
            </a:lvl1pPr>
          </a:lstStyle>
          <a:p>
            <a:pPr>
              <a:defRPr/>
            </a:pPr>
            <a:fld id="{556F5229-4591-4001-ACE9-77E2BDF8665F}" type="datetimeFigureOut">
              <a:rPr lang="en-US"/>
              <a:pPr>
                <a:defRPr/>
              </a:pPr>
              <a:t>3/2/2016</a:t>
            </a:fld>
            <a:endParaRPr 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n-US"/>
          </a:p>
        </p:txBody>
      </p:sp>
      <p:sp>
        <p:nvSpPr>
          <p:cNvPr id="7" name="Slide Number Placeholder 5"/>
          <p:cNvSpPr>
            <a:spLocks noGrp="1"/>
          </p:cNvSpPr>
          <p:nvPr>
            <p:ph type="sldNum" sz="quarter" idx="16"/>
          </p:nvPr>
        </p:nvSpPr>
        <p:spPr>
          <a:xfrm>
            <a:off x="8264525" y="6311900"/>
            <a:ext cx="685800" cy="265113"/>
          </a:xfrm>
        </p:spPr>
        <p:txBody>
          <a:bodyPr/>
          <a:lstStyle>
            <a:lvl1pPr>
              <a:defRPr sz="1100">
                <a:solidFill>
                  <a:schemeClr val="tx1"/>
                </a:solidFill>
                <a:latin typeface="Rockwell" pitchFamily="18" charset="0"/>
              </a:defRPr>
            </a:lvl1pPr>
          </a:lstStyle>
          <a:p>
            <a:pPr>
              <a:defRPr/>
            </a:pPr>
            <a:fld id="{CBAF6A00-533F-465A-992D-5574BFBF300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it-IT" smtClean="0"/>
              <a:t>Fare clic per modificare stile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lvl1pPr>
              <a:defRPr/>
            </a:lvl1pPr>
          </a:lstStyle>
          <a:p>
            <a:pPr>
              <a:defRPr/>
            </a:pPr>
            <a:fld id="{90D817B6-2926-4D68-806C-6B6335263612}" type="datetimeFigureOut">
              <a:rPr lang="en-US"/>
              <a:pPr>
                <a:defRPr/>
              </a:pPr>
              <a:t>3/2/2016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250C84-03AF-4A5D-A945-46A62D92E9F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zione con filigrana">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it-IT" smtClean="0"/>
              <a:t>Fare clic per modificare gli stili del testo dello schema</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it-IT" smtClean="0"/>
              <a:t>Fare clic per modificare stile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5" name="Date Placeholder 3"/>
          <p:cNvSpPr>
            <a:spLocks noGrp="1"/>
          </p:cNvSpPr>
          <p:nvPr>
            <p:ph type="dt" sz="half" idx="14"/>
          </p:nvPr>
        </p:nvSpPr>
        <p:spPr/>
        <p:txBody>
          <a:bodyPr/>
          <a:lstStyle>
            <a:lvl1pPr>
              <a:defRPr/>
            </a:lvl1pPr>
          </a:lstStyle>
          <a:p>
            <a:pPr>
              <a:defRPr/>
            </a:pPr>
            <a:fld id="{24FE0DDD-84B6-4A17-A99A-CE3EE5CBD1EC}" type="datetimeFigureOut">
              <a:rPr lang="en-US"/>
              <a:pPr>
                <a:defRPr/>
              </a:pPr>
              <a:t>3/2/2016</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680C2B36-6C3C-4A0B-9A18-8F36289FD23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zione con immagin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9"/>
            <p:cNvSpPr/>
            <p:nvPr userDrawn="1"/>
          </p:nvSpPr>
          <p:spPr>
            <a:xfrm>
              <a:off x="1508343" y="359032"/>
              <a:ext cx="3657600" cy="47234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it-IT" smtClean="0"/>
              <a:t>Fare clic per modificare stile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it-IT" noProof="0" smtClean="0"/>
              <a:t>Trascinare l'immagine su un segnaposto o fare clic sull'icona per aggiungerla</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8" name="Date Placeholder 4"/>
          <p:cNvSpPr>
            <a:spLocks noGrp="1"/>
          </p:cNvSpPr>
          <p:nvPr>
            <p:ph type="dt" sz="half" idx="16"/>
          </p:nvPr>
        </p:nvSpPr>
        <p:spPr/>
        <p:txBody>
          <a:bodyPr/>
          <a:lstStyle>
            <a:lvl1pPr>
              <a:defRPr/>
            </a:lvl1pPr>
          </a:lstStyle>
          <a:p>
            <a:pPr>
              <a:defRPr/>
            </a:pPr>
            <a:fld id="{8B3DD98D-EC7F-4B3A-834C-A9D8B46A7067}" type="datetimeFigureOut">
              <a:rPr lang="en-US"/>
              <a:pPr>
                <a:defRPr/>
              </a:pPr>
              <a:t>3/2/2016</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27D64335-83B4-4EB0-AFA3-22B6D498D4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3"/>
          <p:cNvSpPr>
            <a:spLocks noGrp="1"/>
          </p:cNvSpPr>
          <p:nvPr>
            <p:ph type="dt" sz="half" idx="10"/>
          </p:nvPr>
        </p:nvSpPr>
        <p:spPr/>
        <p:txBody>
          <a:bodyPr/>
          <a:lstStyle>
            <a:lvl1pPr>
              <a:defRPr/>
            </a:lvl1pPr>
          </a:lstStyle>
          <a:p>
            <a:pPr>
              <a:defRPr/>
            </a:pPr>
            <a:fld id="{1F3EB4F9-D5E7-4AF4-A333-F8F0FDA8672D}" type="datetimeFigureOut">
              <a:rPr lang="en-US"/>
              <a:pPr>
                <a:defRPr/>
              </a:pPr>
              <a:t>3/2/2016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4F49C3-AC13-47F1-841E-2693CA84B8A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7" name="Picture 10"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8" name="Picture 12"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pic>
        <p:nvPicPr>
          <p:cNvPr id="9" name="Picture 11"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10" name="Picture 13"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1" name="Date Placeholder 6"/>
          <p:cNvSpPr>
            <a:spLocks noGrp="1"/>
          </p:cNvSpPr>
          <p:nvPr>
            <p:ph type="dt" sz="half" idx="10"/>
          </p:nvPr>
        </p:nvSpPr>
        <p:spPr/>
        <p:txBody>
          <a:bodyPr/>
          <a:lstStyle>
            <a:lvl1pPr>
              <a:defRPr/>
            </a:lvl1pPr>
          </a:lstStyle>
          <a:p>
            <a:pPr>
              <a:defRPr/>
            </a:pPr>
            <a:fld id="{EEB0AF7E-5B3B-4574-8668-E212D8A3A251}" type="datetimeFigureOut">
              <a:rPr lang="en-US"/>
              <a:pPr>
                <a:defRPr/>
              </a:pPr>
              <a:t>3/2/2016</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D775BB84-A587-49A1-A6F5-5897623FBF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to, sopra e sot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3"/>
          <p:cNvSpPr>
            <a:spLocks noGrp="1"/>
          </p:cNvSpPr>
          <p:nvPr>
            <p:ph type="dt" sz="half" idx="14"/>
          </p:nvPr>
        </p:nvSpPr>
        <p:spPr/>
        <p:txBody>
          <a:bodyPr/>
          <a:lstStyle>
            <a:lvl1pPr>
              <a:defRPr/>
            </a:lvl1pPr>
          </a:lstStyle>
          <a:p>
            <a:pPr>
              <a:defRPr/>
            </a:pPr>
            <a:fld id="{0C35054A-8A3F-4D80-A48D-27A2BB3311AB}" type="datetimeFigureOut">
              <a:rPr lang="en-US"/>
              <a:pPr>
                <a:defRPr/>
              </a:pPr>
              <a:t>3/2/2016</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DDC6BC9-9324-40FE-AF6D-E8A8A0D0A4A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cs typeface="+mn-cs"/>
              </a:defRPr>
            </a:lvl1pPr>
          </a:lstStyle>
          <a:p>
            <a:pPr>
              <a:defRPr/>
            </a:pPr>
            <a:fld id="{6568F2B7-B138-40B0-A041-A66568EA1B7C}" type="datetimeFigureOut">
              <a:rPr lang="en-US"/>
              <a:pPr>
                <a:defRPr/>
              </a:pPr>
              <a:t>3/2/2016</a:t>
            </a:fld>
            <a:endParaRPr 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cs typeface="+mn-cs"/>
              </a:defRPr>
            </a:lvl1pPr>
          </a:lstStyle>
          <a:p>
            <a:pPr>
              <a:defRPr/>
            </a:pPr>
            <a:endParaRPr lang="en-US"/>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a:gradFill>
                  <a:gsLst>
                    <a:gs pos="0">
                      <a:schemeClr val="tx1">
                        <a:alpha val="10000"/>
                      </a:schemeClr>
                    </a:gs>
                    <a:gs pos="100000">
                      <a:schemeClr val="tx1">
                        <a:alpha val="10000"/>
                      </a:schemeClr>
                    </a:gs>
                  </a:gsLst>
                  <a:lin ang="5400000" scaled="0"/>
                </a:gradFill>
                <a:latin typeface="Impact" pitchFamily="34" charset="0"/>
                <a:cs typeface="+mn-cs"/>
              </a:defRPr>
            </a:lvl1pPr>
          </a:lstStyle>
          <a:p>
            <a:pPr>
              <a:defRPr/>
            </a:pPr>
            <a:fld id="{44129C7A-48BC-429F-926C-B38AF56870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0" r:id="rId2"/>
    <p:sldLayoutId id="2147483682" r:id="rId3"/>
    <p:sldLayoutId id="2147483683" r:id="rId4"/>
    <p:sldLayoutId id="2147483684" r:id="rId5"/>
    <p:sldLayoutId id="2147483685" r:id="rId6"/>
    <p:sldLayoutId id="2147483679" r:id="rId7"/>
    <p:sldLayoutId id="2147483686" r:id="rId8"/>
    <p:sldLayoutId id="2147483678" r:id="rId9"/>
    <p:sldLayoutId id="2147483677" r:id="rId10"/>
    <p:sldLayoutId id="2147483676" r:id="rId11"/>
    <p:sldLayoutId id="2147483675" r:id="rId12"/>
    <p:sldLayoutId id="2147483674" r:id="rId13"/>
    <p:sldLayoutId id="2147483673" r:id="rId14"/>
    <p:sldLayoutId id="2147483687" r:id="rId15"/>
    <p:sldLayoutId id="2147483688" r:id="rId16"/>
    <p:sldLayoutId id="2147483689" r:id="rId17"/>
    <p:sldLayoutId id="2147483690" r:id="rId18"/>
    <p:sldLayoutId id="2147483691" r:id="rId19"/>
    <p:sldLayoutId id="2147483692" r:id="rId20"/>
  </p:sldLayoutIdLst>
  <p:txStyles>
    <p:titleStyle>
      <a:lvl1pPr algn="ctr" rtl="0" eaLnBrk="0" fontAlgn="base" hangingPunct="0">
        <a:spcBef>
          <a:spcPct val="0"/>
        </a:spcBef>
        <a:spcAft>
          <a:spcPct val="0"/>
        </a:spcAft>
        <a:defRPr sz="4600" kern="1200">
          <a:solidFill>
            <a:schemeClr val="tx1"/>
          </a:solidFill>
          <a:latin typeface="+mj-lt"/>
          <a:ea typeface="+mj-ea"/>
          <a:cs typeface="+mj-cs"/>
        </a:defRPr>
      </a:lvl1pPr>
      <a:lvl2pPr algn="ctr" rtl="0" eaLnBrk="0" fontAlgn="base" hangingPunct="0">
        <a:spcBef>
          <a:spcPct val="0"/>
        </a:spcBef>
        <a:spcAft>
          <a:spcPct val="0"/>
        </a:spcAft>
        <a:defRPr sz="4600">
          <a:solidFill>
            <a:schemeClr val="tx1"/>
          </a:solidFill>
          <a:latin typeface="Goudy Old Style" pitchFamily="18" charset="0"/>
        </a:defRPr>
      </a:lvl2pPr>
      <a:lvl3pPr algn="ctr" rtl="0" eaLnBrk="0" fontAlgn="base" hangingPunct="0">
        <a:spcBef>
          <a:spcPct val="0"/>
        </a:spcBef>
        <a:spcAft>
          <a:spcPct val="0"/>
        </a:spcAft>
        <a:defRPr sz="4600">
          <a:solidFill>
            <a:schemeClr val="tx1"/>
          </a:solidFill>
          <a:latin typeface="Goudy Old Style" pitchFamily="18" charset="0"/>
        </a:defRPr>
      </a:lvl3pPr>
      <a:lvl4pPr algn="ctr" rtl="0" eaLnBrk="0" fontAlgn="base" hangingPunct="0">
        <a:spcBef>
          <a:spcPct val="0"/>
        </a:spcBef>
        <a:spcAft>
          <a:spcPct val="0"/>
        </a:spcAft>
        <a:defRPr sz="4600">
          <a:solidFill>
            <a:schemeClr val="tx1"/>
          </a:solidFill>
          <a:latin typeface="Goudy Old Style" pitchFamily="18" charset="0"/>
        </a:defRPr>
      </a:lvl4pPr>
      <a:lvl5pPr algn="ctr" rtl="0" eaLnBrk="0" fontAlgn="base" hangingPunct="0">
        <a:spcBef>
          <a:spcPct val="0"/>
        </a:spcBef>
        <a:spcAft>
          <a:spcPct val="0"/>
        </a:spcAft>
        <a:defRPr sz="4600">
          <a:solidFill>
            <a:schemeClr val="tx1"/>
          </a:solidFill>
          <a:latin typeface="Goudy Old Style" pitchFamily="18" charset="0"/>
        </a:defRPr>
      </a:lvl5pPr>
      <a:lvl6pPr marL="457200" algn="ctr" rtl="0" fontAlgn="base">
        <a:spcBef>
          <a:spcPct val="0"/>
        </a:spcBef>
        <a:spcAft>
          <a:spcPct val="0"/>
        </a:spcAft>
        <a:defRPr sz="4600">
          <a:solidFill>
            <a:schemeClr val="tx1"/>
          </a:solidFill>
          <a:latin typeface="Goudy Old Style" pitchFamily="18" charset="0"/>
        </a:defRPr>
      </a:lvl6pPr>
      <a:lvl7pPr marL="914400" algn="ctr" rtl="0" fontAlgn="base">
        <a:spcBef>
          <a:spcPct val="0"/>
        </a:spcBef>
        <a:spcAft>
          <a:spcPct val="0"/>
        </a:spcAft>
        <a:defRPr sz="4600">
          <a:solidFill>
            <a:schemeClr val="tx1"/>
          </a:solidFill>
          <a:latin typeface="Goudy Old Style" pitchFamily="18" charset="0"/>
        </a:defRPr>
      </a:lvl7pPr>
      <a:lvl8pPr marL="1371600" algn="ctr" rtl="0" fontAlgn="base">
        <a:spcBef>
          <a:spcPct val="0"/>
        </a:spcBef>
        <a:spcAft>
          <a:spcPct val="0"/>
        </a:spcAft>
        <a:defRPr sz="4600">
          <a:solidFill>
            <a:schemeClr val="tx1"/>
          </a:solidFill>
          <a:latin typeface="Goudy Old Style" pitchFamily="18" charset="0"/>
        </a:defRPr>
      </a:lvl8pPr>
      <a:lvl9pPr marL="1828800" algn="ctr" rtl="0" fontAlgn="base">
        <a:spcBef>
          <a:spcPct val="0"/>
        </a:spcBef>
        <a:spcAft>
          <a:spcPct val="0"/>
        </a:spcAft>
        <a:defRPr sz="4600">
          <a:solidFill>
            <a:schemeClr val="tx1"/>
          </a:solidFill>
          <a:latin typeface="Goudy Old Style" pitchFamily="18" charset="0"/>
        </a:defRPr>
      </a:lvl9pPr>
    </p:titleStyle>
    <p:bodyStyle>
      <a:lvl1pPr marL="463550" indent="-463550" algn="l" rtl="0" eaLnBrk="0" fontAlgn="base" hangingPunct="0">
        <a:spcBef>
          <a:spcPts val="2000"/>
        </a:spcBef>
        <a:spcAft>
          <a:spcPct val="0"/>
        </a:spcAft>
        <a:buSzPct val="90000"/>
        <a:buBlip>
          <a:blip r:embed="rId22"/>
        </a:buBlip>
        <a:defRPr sz="2400" kern="1200">
          <a:solidFill>
            <a:schemeClr val="tx1"/>
          </a:solidFill>
          <a:latin typeface="+mn-lt"/>
          <a:ea typeface="+mn-ea"/>
          <a:cs typeface="+mn-cs"/>
        </a:defRPr>
      </a:lvl1pPr>
      <a:lvl2pPr marL="914400" indent="-457200" algn="l" rtl="0" eaLnBrk="0" fontAlgn="base" hangingPunct="0">
        <a:spcBef>
          <a:spcPts val="600"/>
        </a:spcBef>
        <a:spcAft>
          <a:spcPct val="0"/>
        </a:spcAft>
        <a:buSzPct val="90000"/>
        <a:buBlip>
          <a:blip r:embed="rId23"/>
        </a:buBlip>
        <a:defRPr sz="2200" kern="1200">
          <a:solidFill>
            <a:schemeClr val="tx1"/>
          </a:solidFill>
          <a:latin typeface="+mn-lt"/>
          <a:ea typeface="+mn-ea"/>
          <a:cs typeface="+mn-cs"/>
        </a:defRPr>
      </a:lvl2pPr>
      <a:lvl3pPr marL="1255713" indent="-341313" algn="l" rtl="0" eaLnBrk="0" fontAlgn="base" hangingPunct="0">
        <a:spcBef>
          <a:spcPts val="600"/>
        </a:spcBef>
        <a:spcAft>
          <a:spcPct val="0"/>
        </a:spcAft>
        <a:buSzPct val="90000"/>
        <a:buBlip>
          <a:blip r:embed="rId24"/>
        </a:buBlip>
        <a:defRPr sz="2000" kern="1200">
          <a:solidFill>
            <a:schemeClr val="tx1"/>
          </a:solidFill>
          <a:latin typeface="+mn-lt"/>
          <a:ea typeface="+mn-ea"/>
          <a:cs typeface="+mn-cs"/>
        </a:defRPr>
      </a:lvl3pPr>
      <a:lvl4pPr marL="1597025" indent="-341313" algn="l" rtl="0" eaLnBrk="0" fontAlgn="base" hangingPunct="0">
        <a:spcBef>
          <a:spcPts val="600"/>
        </a:spcBef>
        <a:spcAft>
          <a:spcPct val="0"/>
        </a:spcAft>
        <a:buSzPct val="90000"/>
        <a:buBlip>
          <a:blip r:embed="rId24"/>
        </a:buBlip>
        <a:defRPr sz="2000" kern="1200">
          <a:solidFill>
            <a:schemeClr val="tx1"/>
          </a:solidFill>
          <a:latin typeface="+mn-lt"/>
          <a:ea typeface="+mn-ea"/>
          <a:cs typeface="+mn-cs"/>
        </a:defRPr>
      </a:lvl4pPr>
      <a:lvl5pPr marL="1938338" indent="-341313" algn="l" rtl="0" eaLnBrk="0" fontAlgn="base" hangingPunct="0">
        <a:spcBef>
          <a:spcPts val="600"/>
        </a:spcBef>
        <a:spcAft>
          <a:spcPct val="0"/>
        </a:spcAft>
        <a:buSzPct val="90000"/>
        <a:buBlip>
          <a:blip r:embed="rId24"/>
        </a:buBlip>
        <a:defRPr sz="20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CAcQjRw&amp;url=http://it.wikipedia.org/wiki/Stati_dell'Europa&amp;ei=9G5GVdT4I8j1asf_gfAG&amp;bvm=bv.92291466,d.d24&amp;psig=AFQjCNFlkVNMVNsmk48vgGBjBNb5zLp0Gg&amp;ust=1430765665865022"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it/imgres?imgurl=http://digilander.libero.it/cevifapi/img/laurea.gif&amp;imgrefurl=http://digilander.libero.it/cevifapi/articoli/articolo03.html&amp;h=245&amp;w=200&amp;sz=26&amp;tbnid=L-wExvQZvpoJ:&amp;tbnh=105&amp;tbnw=85&amp;hl=it&amp;start=1&amp;prev=/images?q=laureato&amp;svnum=10&amp;hl=it&amp;lr=&amp;sa=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google.it/url?sa=i&amp;rct=j&amp;q=&amp;esrc=s&amp;source=images&amp;cd=&amp;cad=rja&amp;uact=8&amp;ved=0CAcQjRw&amp;url=http://www.globopix.net/europa.html&amp;ei=Sm9GVe3yD4LeaumsgZAI&amp;bvm=bv.92291466,d.d24&amp;psig=AFQjCNFlkVNMVNsmk48vgGBjBNb5zLp0Gg&amp;ust=1430765665865022"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hyperlink" Target="http://www.claufont.net/Clipart/casa%20e%20famiglia/CLIP0104.jp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www.fotomafalda.it/professionista/index.asp"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miur.it/0002Univer/0052Cooper/0064Accord/0335Docume/1385Dichia_cf2.ht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ctrTitle"/>
          </p:nvPr>
        </p:nvSpPr>
        <p:spPr>
          <a:xfrm>
            <a:off x="0" y="1155700"/>
            <a:ext cx="9144000" cy="1247775"/>
          </a:xfrm>
          <a:solidFill>
            <a:schemeClr val="folHlink"/>
          </a:solidFill>
          <a:ln>
            <a:solidFill>
              <a:srgbClr val="0000FF"/>
            </a:solidFill>
          </a:ln>
        </p:spPr>
        <p:txBody>
          <a:bodyPr/>
          <a:lstStyle/>
          <a:p>
            <a:pPr algn="ctr"/>
            <a:r>
              <a:rPr lang="it-IT" sz="2000" b="1" smtClean="0"/>
              <a:t>TIROCINIO I</a:t>
            </a:r>
            <a:br>
              <a:rPr lang="it-IT" sz="2000" b="1" smtClean="0"/>
            </a:br>
            <a:r>
              <a:rPr lang="it-IT" sz="2000" b="1" smtClean="0"/>
              <a:t> ANALISI DEL PROFILO DEL LAUREATO MAGISTRALE.</a:t>
            </a:r>
            <a:r>
              <a:rPr lang="it-IT" sz="2800" b="1" smtClean="0"/>
              <a:t> </a:t>
            </a:r>
            <a:br>
              <a:rPr lang="it-IT" sz="2800" b="1" smtClean="0"/>
            </a:br>
            <a:r>
              <a:rPr lang="it-IT" sz="2800" b="1" smtClean="0"/>
              <a:t>1° Lezione</a:t>
            </a:r>
          </a:p>
        </p:txBody>
      </p:sp>
      <p:sp>
        <p:nvSpPr>
          <p:cNvPr id="23554" name="Sottotitolo 2"/>
          <p:cNvSpPr>
            <a:spLocks noGrp="1"/>
          </p:cNvSpPr>
          <p:nvPr>
            <p:ph type="subTitle" idx="1"/>
          </p:nvPr>
        </p:nvSpPr>
        <p:spPr>
          <a:xfrm>
            <a:off x="3625850" y="4051300"/>
            <a:ext cx="5291138" cy="528638"/>
          </a:xfrm>
          <a:ln>
            <a:solidFill>
              <a:srgbClr val="0000FF"/>
            </a:solidFill>
          </a:ln>
        </p:spPr>
        <p:txBody>
          <a:bodyPr/>
          <a:lstStyle/>
          <a:p>
            <a:pPr algn="ctr">
              <a:spcBef>
                <a:spcPct val="0"/>
              </a:spcBef>
            </a:pPr>
            <a:r>
              <a:rPr lang="it-IT" sz="2800" b="1" smtClean="0"/>
              <a:t>Docente: dott. Marilena Bacilieri</a:t>
            </a:r>
          </a:p>
        </p:txBody>
      </p:sp>
      <p:sp>
        <p:nvSpPr>
          <p:cNvPr id="23555" name="Titolo 1"/>
          <p:cNvSpPr>
            <a:spLocks/>
          </p:cNvSpPr>
          <p:nvPr/>
        </p:nvSpPr>
        <p:spPr bwMode="auto">
          <a:xfrm>
            <a:off x="0" y="0"/>
            <a:ext cx="9144000" cy="1030288"/>
          </a:xfrm>
          <a:prstGeom prst="rect">
            <a:avLst/>
          </a:prstGeom>
          <a:solidFill>
            <a:srgbClr val="B8E9FA"/>
          </a:solidFill>
          <a:ln w="9525">
            <a:solidFill>
              <a:srgbClr val="0000FF"/>
            </a:solidFill>
            <a:miter lim="800000"/>
            <a:headEnd/>
            <a:tailEnd/>
          </a:ln>
        </p:spPr>
        <p:txBody>
          <a:bodyPr lIns="45720" tIns="0" rIns="45720" bIns="0" anchor="b"/>
          <a:lstStyle/>
          <a:p>
            <a:pPr algn="ctr">
              <a:lnSpc>
                <a:spcPts val="5000"/>
              </a:lnSpc>
            </a:pPr>
            <a:r>
              <a:rPr lang="it-IT" sz="2000" b="1">
                <a:latin typeface="Goudy Old Style" pitchFamily="18" charset="0"/>
              </a:rPr>
              <a:t>CORSO DI LAUREA IN SCIENZE RIABILITATIVE DELLE PROFESSIONI SANITARIE AA 2015-2016</a:t>
            </a:r>
            <a:r>
              <a:rPr lang="it-IT" sz="2800" b="1">
                <a:latin typeface="Goudy Old Style"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a:xfrm>
            <a:off x="914400" y="68263"/>
            <a:ext cx="7313613" cy="868362"/>
          </a:xfrm>
          <a:solidFill>
            <a:srgbClr val="B8E9FA"/>
          </a:solidFill>
          <a:ln>
            <a:solidFill>
              <a:srgbClr val="0000FF"/>
            </a:solidFill>
          </a:ln>
        </p:spPr>
        <p:txBody>
          <a:bodyPr/>
          <a:lstStyle/>
          <a:p>
            <a:r>
              <a:rPr lang="it-IT" sz="2400" b="1" smtClean="0"/>
              <a:t>La Dichiarazione di Bologna ha definito sei obiettivi, da conseguire entro il 2010:</a:t>
            </a:r>
          </a:p>
        </p:txBody>
      </p:sp>
      <p:sp>
        <p:nvSpPr>
          <p:cNvPr id="36866" name="Rectangle 3"/>
          <p:cNvSpPr>
            <a:spLocks noGrp="1"/>
          </p:cNvSpPr>
          <p:nvPr>
            <p:ph type="body" idx="4294967295"/>
          </p:nvPr>
        </p:nvSpPr>
        <p:spPr>
          <a:xfrm>
            <a:off x="1254125" y="1214438"/>
            <a:ext cx="7889875" cy="5356225"/>
          </a:xfrm>
          <a:solidFill>
            <a:schemeClr val="bg1"/>
          </a:solidFill>
          <a:ln>
            <a:solidFill>
              <a:srgbClr val="0000FF"/>
            </a:solidFill>
          </a:ln>
        </p:spPr>
        <p:txBody>
          <a:bodyPr/>
          <a:lstStyle/>
          <a:p>
            <a:pPr>
              <a:lnSpc>
                <a:spcPct val="80000"/>
              </a:lnSpc>
            </a:pPr>
            <a:r>
              <a:rPr lang="it-IT" sz="2000" b="1" smtClean="0"/>
              <a:t>Adozione di un sistema di titoli di semplice leggibilità e comparabilità, anche tramite l'implementazione del Diploma Supplement;</a:t>
            </a:r>
          </a:p>
          <a:p>
            <a:pPr>
              <a:lnSpc>
                <a:spcPct val="80000"/>
              </a:lnSpc>
            </a:pPr>
            <a:r>
              <a:rPr lang="it-IT" sz="2000" b="1" smtClean="0"/>
              <a:t>Adozione di un sistema fondato su due cicli principali, di 1° e 2° livello. L'accesso al 2° ciclo richiederà il completamento del 1° ciclo di studi, la cui durata non può essere inferiore ai tre anni;</a:t>
            </a:r>
          </a:p>
          <a:p>
            <a:pPr>
              <a:lnSpc>
                <a:spcPct val="80000"/>
              </a:lnSpc>
            </a:pPr>
            <a:r>
              <a:rPr lang="it-IT" sz="2000" b="1" smtClean="0"/>
              <a:t>Consolidamento di un sistema di crediti didattici - basato sul sistema ECTS - acquisibili anche in contesti disciplinari diversi;</a:t>
            </a:r>
          </a:p>
          <a:p>
            <a:pPr>
              <a:lnSpc>
                <a:spcPct val="80000"/>
              </a:lnSpc>
            </a:pPr>
            <a:r>
              <a:rPr lang="it-IT" sz="2000" b="1" smtClean="0"/>
              <a:t>Promozione della mobilità (per studenti, docenti, ricercatori e personale tecnico-amministrativo) mediante la rimozione degli ostacoli al pieno esercizio della libera circolazione;</a:t>
            </a:r>
          </a:p>
          <a:p>
            <a:pPr>
              <a:lnSpc>
                <a:spcPct val="80000"/>
              </a:lnSpc>
            </a:pPr>
            <a:r>
              <a:rPr lang="it-IT" sz="2000" b="1" smtClean="0"/>
              <a:t>Promozione della cooperazione europea nella valutazione della qualità;</a:t>
            </a:r>
          </a:p>
          <a:p>
            <a:pPr>
              <a:lnSpc>
                <a:spcPct val="80000"/>
              </a:lnSpc>
            </a:pPr>
            <a:r>
              <a:rPr lang="it-IT" sz="2000" b="1" smtClean="0"/>
              <a:t>Promozione di una indispensabile dimensione europea dell'istruzione superiore: sviluppo dei piani di studio, cooperazione fra istituzioni universitarie, programmi di mobilità, piani di studio integrati, formazione e ricerca.</a:t>
            </a:r>
          </a:p>
        </p:txBody>
      </p:sp>
      <p:sp>
        <p:nvSpPr>
          <p:cNvPr id="36867"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p:cNvSpPr>
          <p:nvPr>
            <p:ph type="body" idx="4294967295"/>
          </p:nvPr>
        </p:nvSpPr>
        <p:spPr>
          <a:xfrm>
            <a:off x="5903913" y="298450"/>
            <a:ext cx="2952750" cy="6035675"/>
          </a:xfrm>
          <a:solidFill>
            <a:schemeClr val="bg1"/>
          </a:solidFill>
          <a:ln>
            <a:solidFill>
              <a:srgbClr val="0000FF"/>
            </a:solidFill>
          </a:ln>
        </p:spPr>
        <p:txBody>
          <a:bodyPr/>
          <a:lstStyle/>
          <a:p>
            <a:r>
              <a:rPr lang="it-IT" sz="2000" b="1" smtClean="0"/>
              <a:t>Legge 509/99: recepimento modello del Bologna Process e Autonomia Atenei</a:t>
            </a:r>
          </a:p>
          <a:p>
            <a:r>
              <a:rPr lang="it-IT" sz="2000" b="1" smtClean="0"/>
              <a:t>In Italia ci sono 22 professioni sanitarie che si formano in ambito universitario anche se non tutte hanno un identico corrispettivo in ambito sanitario.</a:t>
            </a:r>
          </a:p>
          <a:p>
            <a:r>
              <a:rPr lang="it-IT" sz="2000" b="1" smtClean="0"/>
              <a:t>Dal 2009 c’è una nuova modifica solo con la Legge 270</a:t>
            </a:r>
          </a:p>
        </p:txBody>
      </p:sp>
      <p:pic>
        <p:nvPicPr>
          <p:cNvPr id="38914" name="Picture 5" descr="2000px-Europa-it-politica-coloured">
            <a:hlinkClick r:id="rId3"/>
          </p:cNvPr>
          <p:cNvPicPr>
            <a:picLocks noChangeAspect="1" noChangeArrowheads="1"/>
          </p:cNvPicPr>
          <p:nvPr/>
        </p:nvPicPr>
        <p:blipFill>
          <a:blip r:embed="rId4"/>
          <a:srcRect/>
          <a:stretch>
            <a:fillRect/>
          </a:stretch>
        </p:blipFill>
        <p:spPr bwMode="auto">
          <a:xfrm>
            <a:off x="0" y="914400"/>
            <a:ext cx="5903913" cy="5132388"/>
          </a:xfrm>
          <a:prstGeom prst="rect">
            <a:avLst/>
          </a:prstGeom>
          <a:noFill/>
          <a:ln w="9525">
            <a:noFill/>
            <a:miter lim="800000"/>
            <a:headEnd/>
            <a:tailEnd/>
          </a:ln>
        </p:spPr>
      </p:pic>
      <p:sp>
        <p:nvSpPr>
          <p:cNvPr id="38915"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idx="4294967295"/>
          </p:nvPr>
        </p:nvSpPr>
        <p:spPr>
          <a:xfrm>
            <a:off x="719138" y="503238"/>
            <a:ext cx="7508875" cy="1220787"/>
          </a:xfrm>
          <a:solidFill>
            <a:srgbClr val="B8E9FA"/>
          </a:solidFill>
          <a:ln>
            <a:solidFill>
              <a:srgbClr val="0000FF"/>
            </a:solidFill>
          </a:ln>
        </p:spPr>
        <p:txBody>
          <a:bodyPr/>
          <a:lstStyle/>
          <a:p>
            <a:r>
              <a:rPr lang="it-IT" sz="4200" u="sng" smtClean="0"/>
              <a:t>La formazione universitaria</a:t>
            </a:r>
            <a:r>
              <a:rPr lang="it-IT" sz="4200" smtClean="0"/>
              <a:t> </a:t>
            </a:r>
            <a:br>
              <a:rPr lang="it-IT" sz="4200" smtClean="0"/>
            </a:br>
            <a:r>
              <a:rPr lang="it-IT" sz="4200" smtClean="0"/>
              <a:t>delle professioni sanitarie</a:t>
            </a:r>
          </a:p>
        </p:txBody>
      </p:sp>
      <p:sp>
        <p:nvSpPr>
          <p:cNvPr id="40962" name="Rectangle 3"/>
          <p:cNvSpPr>
            <a:spLocks noGrp="1"/>
          </p:cNvSpPr>
          <p:nvPr>
            <p:ph type="body" idx="4294967295"/>
          </p:nvPr>
        </p:nvSpPr>
        <p:spPr>
          <a:xfrm>
            <a:off x="1949450" y="1981200"/>
            <a:ext cx="6870700" cy="4572000"/>
          </a:xfrm>
          <a:solidFill>
            <a:schemeClr val="bg1"/>
          </a:solidFill>
          <a:ln>
            <a:solidFill>
              <a:srgbClr val="0000FF"/>
            </a:solidFill>
          </a:ln>
        </p:spPr>
        <p:txBody>
          <a:bodyPr/>
          <a:lstStyle/>
          <a:p>
            <a:pPr>
              <a:lnSpc>
                <a:spcPct val="90000"/>
              </a:lnSpc>
            </a:pPr>
            <a:r>
              <a:rPr lang="it-IT" sz="2000" smtClean="0"/>
              <a:t>In conseguenza dell’emanazione del </a:t>
            </a:r>
            <a:r>
              <a:rPr lang="it-IT" sz="2000" b="1" smtClean="0"/>
              <a:t>D.M. 3 novembre 1999, n. 509</a:t>
            </a:r>
            <a:r>
              <a:rPr lang="it-IT" sz="2000" smtClean="0"/>
              <a:t>, “Regolamento recante norme concernenti l’autonomia didattica degli atenei” che ha riformato la tipologia dei corsi di studio universitari, per le professioni sanitarie è previsto un primo livello di formazione di durata triennale che rilascia la laurea.</a:t>
            </a:r>
          </a:p>
          <a:p>
            <a:pPr>
              <a:lnSpc>
                <a:spcPct val="90000"/>
              </a:lnSpc>
              <a:buFontTx/>
              <a:buNone/>
            </a:pPr>
            <a:r>
              <a:rPr lang="it-IT" sz="2000" smtClean="0"/>
              <a:t>      </a:t>
            </a:r>
            <a:r>
              <a:rPr lang="it-IT" sz="2000" b="1" smtClean="0"/>
              <a:t>Ha introdotto il cosiddetto 3 + 2.</a:t>
            </a:r>
            <a:r>
              <a:rPr lang="it-IT" sz="2000" smtClean="0"/>
              <a:t> Al primo ciclo di studi universitari triennale si aggiunge un secondo ciclo biennale per il conseguimento della laurea magistrale a seguito  del D. M. 22 ottobre 2004, n. 270 “Modifiche al regolamento recante norme concernenti l’autonomia didattica degli atenei”, approvato con decreto MURST 3 novembre 1999, n. 509,  ha modificato la denominazione di laurea specialistica con quella di laurea magistrale</a:t>
            </a:r>
          </a:p>
        </p:txBody>
      </p:sp>
      <p:pic>
        <p:nvPicPr>
          <p:cNvPr id="40963" name="Picture 4" descr="laurea">
            <a:hlinkClick r:id="rId3"/>
          </p:cNvPr>
          <p:cNvPicPr>
            <a:picLocks noChangeAspect="1" noChangeArrowheads="1"/>
          </p:cNvPicPr>
          <p:nvPr/>
        </p:nvPicPr>
        <p:blipFill>
          <a:blip r:embed="rId4"/>
          <a:srcRect/>
          <a:stretch>
            <a:fillRect/>
          </a:stretch>
        </p:blipFill>
        <p:spPr bwMode="auto">
          <a:xfrm>
            <a:off x="7596188" y="476250"/>
            <a:ext cx="1223962" cy="1512888"/>
          </a:xfrm>
          <a:prstGeom prst="rect">
            <a:avLst/>
          </a:prstGeom>
          <a:noFill/>
          <a:ln w="9525">
            <a:noFill/>
            <a:miter lim="800000"/>
            <a:headEnd/>
            <a:tailEnd/>
          </a:ln>
        </p:spPr>
      </p:pic>
      <p:sp>
        <p:nvSpPr>
          <p:cNvPr id="40964"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a:xfrm>
            <a:off x="395288" y="1717675"/>
            <a:ext cx="8588375" cy="949325"/>
          </a:xfrm>
          <a:solidFill>
            <a:schemeClr val="bg1"/>
          </a:solidFill>
          <a:ln>
            <a:solidFill>
              <a:srgbClr val="261FFF"/>
            </a:solidFill>
          </a:ln>
        </p:spPr>
        <p:txBody>
          <a:bodyPr/>
          <a:lstStyle/>
          <a:p>
            <a:r>
              <a:rPr lang="it-IT" sz="2500" b="1" smtClean="0"/>
              <a:t>Gli obiettivi della riforma</a:t>
            </a:r>
            <a:br>
              <a:rPr lang="it-IT" sz="2500" b="1" smtClean="0"/>
            </a:br>
            <a:r>
              <a:rPr lang="it-IT" sz="2500" b="1" smtClean="0"/>
              <a:t>1.La realizzazione dell’autonomia didattica</a:t>
            </a:r>
          </a:p>
        </p:txBody>
      </p:sp>
      <p:sp>
        <p:nvSpPr>
          <p:cNvPr id="43010" name="Rectangle 3"/>
          <p:cNvSpPr>
            <a:spLocks noGrp="1"/>
          </p:cNvSpPr>
          <p:nvPr>
            <p:ph type="body" idx="4294967295"/>
          </p:nvPr>
        </p:nvSpPr>
        <p:spPr>
          <a:xfrm>
            <a:off x="2573338" y="2667000"/>
            <a:ext cx="6170612" cy="3886200"/>
          </a:xfrm>
          <a:solidFill>
            <a:schemeClr val="bg1"/>
          </a:solidFill>
          <a:ln>
            <a:solidFill>
              <a:srgbClr val="0000FF"/>
            </a:solidFill>
          </a:ln>
        </p:spPr>
        <p:txBody>
          <a:bodyPr/>
          <a:lstStyle/>
          <a:p>
            <a:pPr>
              <a:lnSpc>
                <a:spcPct val="90000"/>
              </a:lnSpc>
            </a:pPr>
            <a:r>
              <a:rPr lang="it-IT" sz="2000" smtClean="0"/>
              <a:t>Le università decidono gli ordinamenti didattici dei propri corsi.</a:t>
            </a:r>
          </a:p>
          <a:p>
            <a:pPr>
              <a:lnSpc>
                <a:spcPct val="90000"/>
              </a:lnSpc>
            </a:pPr>
            <a:r>
              <a:rPr lang="it-IT" sz="2000" smtClean="0"/>
              <a:t>L’ordinamento didattico comprende:</a:t>
            </a:r>
            <a:br>
              <a:rPr lang="it-IT" sz="2000" smtClean="0"/>
            </a:br>
            <a:r>
              <a:rPr lang="it-IT" sz="2000" smtClean="0"/>
              <a:t>* nome del corso</a:t>
            </a:r>
            <a:br>
              <a:rPr lang="it-IT" sz="2000" smtClean="0"/>
            </a:br>
            <a:r>
              <a:rPr lang="it-IT" sz="2000" smtClean="0"/>
              <a:t>* OBV formativi</a:t>
            </a:r>
            <a:br>
              <a:rPr lang="it-IT" sz="2000" smtClean="0"/>
            </a:br>
            <a:r>
              <a:rPr lang="it-IT" sz="2000" smtClean="0"/>
              <a:t>* attività formative da inserire nel curriculum</a:t>
            </a:r>
            <a:br>
              <a:rPr lang="it-IT" sz="2000" smtClean="0"/>
            </a:br>
            <a:r>
              <a:rPr lang="it-IT" sz="2000" smtClean="0"/>
              <a:t>* crediti assegnati a ciascuna attività formativa</a:t>
            </a:r>
            <a:br>
              <a:rPr lang="it-IT" sz="2000" smtClean="0"/>
            </a:br>
            <a:r>
              <a:rPr lang="it-IT" sz="2000" smtClean="0"/>
              <a:t>* elenco degli insegnanti</a:t>
            </a:r>
            <a:br>
              <a:rPr lang="it-IT" sz="2000" smtClean="0"/>
            </a:br>
            <a:r>
              <a:rPr lang="it-IT" sz="2000" smtClean="0"/>
              <a:t>* modalità della prova finale</a:t>
            </a:r>
            <a:br>
              <a:rPr lang="it-IT" sz="2000" smtClean="0"/>
            </a:br>
            <a:r>
              <a:rPr lang="it-IT" sz="2000" smtClean="0"/>
              <a:t>* impegno orario riservato allo studio personale che non deve superare il 30% delle ore totali programmate.</a:t>
            </a:r>
          </a:p>
        </p:txBody>
      </p:sp>
      <p:sp>
        <p:nvSpPr>
          <p:cNvPr id="43011" name="Rectangle 4"/>
          <p:cNvSpPr>
            <a:spLocks noChangeArrowheads="1"/>
          </p:cNvSpPr>
          <p:nvPr/>
        </p:nvSpPr>
        <p:spPr bwMode="auto">
          <a:xfrm>
            <a:off x="395288" y="366713"/>
            <a:ext cx="8229600" cy="993775"/>
          </a:xfrm>
          <a:prstGeom prst="rect">
            <a:avLst/>
          </a:prstGeom>
          <a:solidFill>
            <a:srgbClr val="B8E9FA"/>
          </a:solidFill>
          <a:ln w="9525">
            <a:noFill/>
            <a:miter lim="800000"/>
            <a:headEnd/>
            <a:tailEnd/>
          </a:ln>
        </p:spPr>
        <p:txBody>
          <a:bodyPr anchor="ctr"/>
          <a:lstStyle/>
          <a:p>
            <a:pPr algn="ctr" eaLnBrk="0" hangingPunct="0"/>
            <a:r>
              <a:rPr lang="it-IT" sz="3800" b="1">
                <a:latin typeface="Goudy Old Style" pitchFamily="18" charset="0"/>
              </a:rPr>
              <a:t>Decreto 3 novembre 1999, n.509</a:t>
            </a:r>
            <a:br>
              <a:rPr lang="it-IT" sz="3800" b="1">
                <a:latin typeface="Goudy Old Style" pitchFamily="18" charset="0"/>
              </a:rPr>
            </a:br>
            <a:endParaRPr lang="it-IT" sz="3800" b="1">
              <a:latin typeface="Goudy Old Style" pitchFamily="18" charset="0"/>
            </a:endParaRPr>
          </a:p>
        </p:txBody>
      </p:sp>
      <p:sp>
        <p:nvSpPr>
          <p:cNvPr id="43012" name="Rectangle 5"/>
          <p:cNvSpPr>
            <a:spLocks noChangeArrowheads="1"/>
          </p:cNvSpPr>
          <p:nvPr/>
        </p:nvSpPr>
        <p:spPr bwMode="auto">
          <a:xfrm>
            <a:off x="250825" y="836613"/>
            <a:ext cx="8229600" cy="881062"/>
          </a:xfrm>
          <a:prstGeom prst="rect">
            <a:avLst/>
          </a:prstGeom>
          <a:solidFill>
            <a:srgbClr val="B8E9FA"/>
          </a:solidFill>
          <a:ln w="9525">
            <a:noFill/>
            <a:miter lim="800000"/>
            <a:headEnd/>
            <a:tailEnd/>
          </a:ln>
        </p:spPr>
        <p:txBody>
          <a:bodyPr/>
          <a:lstStyle/>
          <a:p>
            <a:pPr marL="463550" indent="-463550" algn="ctr" eaLnBrk="0" hangingPunct="0">
              <a:spcBef>
                <a:spcPts val="2000"/>
              </a:spcBef>
              <a:buSzPct val="90000"/>
              <a:buFontTx/>
              <a:buBlip>
                <a:blip r:embed="rId2"/>
              </a:buBlip>
            </a:pPr>
            <a:r>
              <a:rPr lang="it-IT" sz="2000" b="1">
                <a:latin typeface="Goudy Old Style" pitchFamily="18" charset="0"/>
              </a:rPr>
              <a:t>“Regolamento recante norme concernenti l’autonomia didattica degli atenei</a:t>
            </a:r>
            <a:r>
              <a:rPr lang="it-IT" sz="2400" b="1">
                <a:latin typeface="Goudy Old Style" pitchFamily="18" charset="0"/>
              </a:rPr>
              <a:t>”</a:t>
            </a:r>
          </a:p>
          <a:p>
            <a:pPr marL="463550" indent="-463550" eaLnBrk="0" hangingPunct="0">
              <a:spcBef>
                <a:spcPts val="2000"/>
              </a:spcBef>
              <a:buSzPct val="90000"/>
              <a:buFontTx/>
              <a:buBlip>
                <a:blip r:embed="rId2"/>
              </a:buBlip>
            </a:pPr>
            <a:endParaRPr lang="it-IT" sz="2400">
              <a:latin typeface="Goudy Old Style" pitchFamily="18" charset="0"/>
            </a:endParaRPr>
          </a:p>
        </p:txBody>
      </p:sp>
      <p:sp>
        <p:nvSpPr>
          <p:cNvPr id="43013" name="Text Box 6"/>
          <p:cNvSpPr txBox="1">
            <a:spLocks noChangeArrowheads="1"/>
          </p:cNvSpPr>
          <p:nvPr/>
        </p:nvSpPr>
        <p:spPr bwMode="auto">
          <a:xfrm>
            <a:off x="5580063" y="0"/>
            <a:ext cx="3563937" cy="366713"/>
          </a:xfrm>
          <a:prstGeom prst="rect">
            <a:avLst/>
          </a:prstGeom>
          <a:noFill/>
          <a:ln w="9525">
            <a:noFill/>
            <a:miter lim="800000"/>
            <a:headEnd/>
            <a:tailEnd/>
          </a:ln>
        </p:spPr>
        <p:txBody>
          <a:bodyPr>
            <a:spAutoFit/>
          </a:bodyPr>
          <a:lstStyle/>
          <a:p>
            <a:pPr>
              <a:spcBef>
                <a:spcPct val="50000"/>
              </a:spcBef>
            </a:pPr>
            <a:r>
              <a:rPr lang="it-IT" b="1"/>
              <a:t>APPROFONDENDO……</a:t>
            </a:r>
          </a:p>
        </p:txBody>
      </p:sp>
      <p:pic>
        <p:nvPicPr>
          <p:cNvPr id="43014" name="Picture 7" descr="PE03166_"/>
          <p:cNvPicPr>
            <a:picLocks noChangeAspect="1" noChangeArrowheads="1"/>
          </p:cNvPicPr>
          <p:nvPr/>
        </p:nvPicPr>
        <p:blipFill>
          <a:blip r:embed="rId3"/>
          <a:srcRect/>
          <a:stretch>
            <a:fillRect/>
          </a:stretch>
        </p:blipFill>
        <p:spPr bwMode="auto">
          <a:xfrm>
            <a:off x="250825" y="3284538"/>
            <a:ext cx="2198688" cy="2319337"/>
          </a:xfrm>
          <a:prstGeom prst="rect">
            <a:avLst/>
          </a:prstGeom>
          <a:noFill/>
          <a:ln w="9525">
            <a:noFill/>
            <a:miter lim="800000"/>
            <a:headEnd/>
            <a:tailEnd/>
          </a:ln>
        </p:spPr>
      </p:pic>
      <p:sp>
        <p:nvSpPr>
          <p:cNvPr id="43015" name="Text Box 8"/>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
        <p:nvSpPr>
          <p:cNvPr id="43016" name="Text Box 8"/>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
        <p:nvSpPr>
          <p:cNvPr id="43017" name="Text Box 8"/>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p:cNvSpPr>
          <p:nvPr>
            <p:ph type="body" idx="4294967295"/>
          </p:nvPr>
        </p:nvSpPr>
        <p:spPr>
          <a:xfrm>
            <a:off x="5930900" y="104775"/>
            <a:ext cx="3043238" cy="4056063"/>
          </a:xfrm>
          <a:solidFill>
            <a:schemeClr val="bg1"/>
          </a:solidFill>
          <a:ln>
            <a:solidFill>
              <a:srgbClr val="0000FF"/>
            </a:solidFill>
          </a:ln>
        </p:spPr>
        <p:txBody>
          <a:bodyPr/>
          <a:lstStyle/>
          <a:p>
            <a:r>
              <a:rPr lang="it-IT" b="1" smtClean="0"/>
              <a:t>In Europa alcune professioni non sono formate in ambito universitario, ma in ambito di scuole aziendali, come c’erano da noi anche in ambito regionale.</a:t>
            </a:r>
          </a:p>
        </p:txBody>
      </p:sp>
      <p:pic>
        <p:nvPicPr>
          <p:cNvPr id="44034" name="Picture 5" descr="europa">
            <a:hlinkClick r:id="rId2"/>
          </p:cNvPr>
          <p:cNvPicPr>
            <a:picLocks noChangeAspect="1" noChangeArrowheads="1"/>
          </p:cNvPicPr>
          <p:nvPr/>
        </p:nvPicPr>
        <p:blipFill>
          <a:blip r:embed="rId3"/>
          <a:srcRect/>
          <a:stretch>
            <a:fillRect/>
          </a:stretch>
        </p:blipFill>
        <p:spPr bwMode="auto">
          <a:xfrm>
            <a:off x="155575" y="46038"/>
            <a:ext cx="5476875" cy="4114800"/>
          </a:xfrm>
          <a:prstGeom prst="rect">
            <a:avLst/>
          </a:prstGeom>
          <a:noFill/>
          <a:ln w="9525">
            <a:noFill/>
            <a:miter lim="800000"/>
            <a:headEnd/>
            <a:tailEnd/>
          </a:ln>
        </p:spPr>
      </p:pic>
      <p:sp>
        <p:nvSpPr>
          <p:cNvPr id="44035" name="Text Box 6"/>
          <p:cNvSpPr txBox="1">
            <a:spLocks noChangeArrowheads="1"/>
          </p:cNvSpPr>
          <p:nvPr/>
        </p:nvSpPr>
        <p:spPr bwMode="auto">
          <a:xfrm>
            <a:off x="1031875" y="4467225"/>
            <a:ext cx="5421313" cy="925513"/>
          </a:xfrm>
          <a:prstGeom prst="rect">
            <a:avLst/>
          </a:prstGeom>
          <a:solidFill>
            <a:schemeClr val="bg1"/>
          </a:solidFill>
          <a:ln w="9525">
            <a:solidFill>
              <a:srgbClr val="0000FF"/>
            </a:solidFill>
            <a:miter lim="800000"/>
            <a:headEnd/>
            <a:tailEnd/>
          </a:ln>
        </p:spPr>
        <p:txBody>
          <a:bodyPr>
            <a:spAutoFit/>
          </a:bodyPr>
          <a:lstStyle/>
          <a:p>
            <a:pPr>
              <a:spcBef>
                <a:spcPct val="50000"/>
              </a:spcBef>
            </a:pPr>
            <a:r>
              <a:rPr lang="it-IT"/>
              <a:t>Dal 2004 parte la laurea specialistica. Sono stati necessari 5 anni per definire il profilo del laureato del 3+2 per le professioni sanitarie.</a:t>
            </a:r>
          </a:p>
        </p:txBody>
      </p:sp>
      <p:sp>
        <p:nvSpPr>
          <p:cNvPr id="44036" name="Text Box 7"/>
          <p:cNvSpPr txBox="1">
            <a:spLocks noChangeArrowheads="1"/>
          </p:cNvSpPr>
          <p:nvPr/>
        </p:nvSpPr>
        <p:spPr bwMode="auto">
          <a:xfrm>
            <a:off x="2938463" y="5627688"/>
            <a:ext cx="5670550" cy="925512"/>
          </a:xfrm>
          <a:prstGeom prst="rect">
            <a:avLst/>
          </a:prstGeom>
          <a:solidFill>
            <a:schemeClr val="bg1"/>
          </a:solidFill>
          <a:ln w="9525">
            <a:solidFill>
              <a:srgbClr val="0000FF"/>
            </a:solidFill>
            <a:miter lim="800000"/>
            <a:headEnd/>
            <a:tailEnd/>
          </a:ln>
        </p:spPr>
        <p:txBody>
          <a:bodyPr>
            <a:spAutoFit/>
          </a:bodyPr>
          <a:lstStyle/>
          <a:p>
            <a:pPr>
              <a:spcBef>
                <a:spcPct val="50000"/>
              </a:spcBef>
            </a:pPr>
            <a:r>
              <a:rPr lang="it-IT"/>
              <a:t>Opposizione della parte medica a lauree molto professionalizzanti (vedi fisiatri e fisioterapisti, tecnici di laboratorio e biologo o medico di laboratorio)</a:t>
            </a:r>
          </a:p>
        </p:txBody>
      </p:sp>
      <p:sp>
        <p:nvSpPr>
          <p:cNvPr id="44037"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idx="4294967295"/>
          </p:nvPr>
        </p:nvSpPr>
        <p:spPr>
          <a:xfrm>
            <a:off x="666750" y="234950"/>
            <a:ext cx="7561263" cy="1136650"/>
          </a:xfrm>
          <a:solidFill>
            <a:srgbClr val="B8E9FA"/>
          </a:solidFill>
          <a:ln>
            <a:solidFill>
              <a:srgbClr val="0000FF"/>
            </a:solidFill>
          </a:ln>
        </p:spPr>
        <p:txBody>
          <a:bodyPr/>
          <a:lstStyle/>
          <a:p>
            <a:r>
              <a:rPr lang="it-IT" sz="4200" smtClean="0"/>
              <a:t>La formazione universitaria delle professioni sanitarie</a:t>
            </a:r>
          </a:p>
        </p:txBody>
      </p:sp>
      <p:sp>
        <p:nvSpPr>
          <p:cNvPr id="45058" name="Rectangle 3"/>
          <p:cNvSpPr>
            <a:spLocks noGrp="1"/>
          </p:cNvSpPr>
          <p:nvPr>
            <p:ph type="body" idx="4294967295"/>
          </p:nvPr>
        </p:nvSpPr>
        <p:spPr>
          <a:xfrm>
            <a:off x="395288" y="1916113"/>
            <a:ext cx="4402137" cy="511175"/>
          </a:xfrm>
          <a:solidFill>
            <a:schemeClr val="bg1"/>
          </a:solidFill>
          <a:ln>
            <a:solidFill>
              <a:srgbClr val="261FFF"/>
            </a:solidFill>
          </a:ln>
        </p:spPr>
        <p:txBody>
          <a:bodyPr/>
          <a:lstStyle/>
          <a:p>
            <a:pPr>
              <a:lnSpc>
                <a:spcPct val="90000"/>
              </a:lnSpc>
              <a:buFontTx/>
              <a:buNone/>
            </a:pPr>
            <a:r>
              <a:rPr lang="it-IT" sz="2800" smtClean="0">
                <a:latin typeface="Arial" charset="0"/>
                <a:cs typeface="Arial" charset="0"/>
              </a:rPr>
              <a:t>Dottorato di ricerca (DR)</a:t>
            </a:r>
          </a:p>
        </p:txBody>
      </p:sp>
      <p:sp>
        <p:nvSpPr>
          <p:cNvPr id="45059" name="Text Box 4"/>
          <p:cNvSpPr txBox="1">
            <a:spLocks noChangeArrowheads="1"/>
          </p:cNvSpPr>
          <p:nvPr/>
        </p:nvSpPr>
        <p:spPr bwMode="auto">
          <a:xfrm>
            <a:off x="395288" y="3213100"/>
            <a:ext cx="4105275" cy="519113"/>
          </a:xfrm>
          <a:prstGeom prst="rect">
            <a:avLst/>
          </a:prstGeom>
          <a:solidFill>
            <a:schemeClr val="bg1"/>
          </a:solidFill>
          <a:ln w="9525">
            <a:solidFill>
              <a:srgbClr val="261FFF"/>
            </a:solidFill>
            <a:miter lim="800000"/>
            <a:headEnd/>
            <a:tailEnd/>
          </a:ln>
        </p:spPr>
        <p:txBody>
          <a:bodyPr>
            <a:spAutoFit/>
          </a:bodyPr>
          <a:lstStyle/>
          <a:p>
            <a:pPr>
              <a:spcBef>
                <a:spcPct val="50000"/>
              </a:spcBef>
            </a:pPr>
            <a:r>
              <a:rPr lang="it-IT" sz="2800"/>
              <a:t>Laurea Magistrale (ML)</a:t>
            </a:r>
          </a:p>
        </p:txBody>
      </p:sp>
      <p:sp>
        <p:nvSpPr>
          <p:cNvPr id="45060" name="Text Box 5"/>
          <p:cNvSpPr txBox="1">
            <a:spLocks noChangeArrowheads="1"/>
          </p:cNvSpPr>
          <p:nvPr/>
        </p:nvSpPr>
        <p:spPr bwMode="auto">
          <a:xfrm>
            <a:off x="395288" y="4581525"/>
            <a:ext cx="4248150" cy="946150"/>
          </a:xfrm>
          <a:prstGeom prst="rect">
            <a:avLst/>
          </a:prstGeom>
          <a:solidFill>
            <a:schemeClr val="bg1"/>
          </a:solidFill>
          <a:ln w="9525">
            <a:solidFill>
              <a:srgbClr val="261FFF"/>
            </a:solidFill>
            <a:miter lim="800000"/>
            <a:headEnd/>
            <a:tailEnd/>
          </a:ln>
        </p:spPr>
        <p:txBody>
          <a:bodyPr>
            <a:spAutoFit/>
          </a:bodyPr>
          <a:lstStyle/>
          <a:p>
            <a:pPr>
              <a:spcBef>
                <a:spcPct val="50000"/>
              </a:spcBef>
            </a:pPr>
            <a:r>
              <a:rPr lang="it-IT" sz="2800"/>
              <a:t>Corso di laurea triennale (L)</a:t>
            </a:r>
          </a:p>
        </p:txBody>
      </p:sp>
      <p:sp>
        <p:nvSpPr>
          <p:cNvPr id="45061" name="Text Box 6"/>
          <p:cNvSpPr txBox="1">
            <a:spLocks noChangeArrowheads="1"/>
          </p:cNvSpPr>
          <p:nvPr/>
        </p:nvSpPr>
        <p:spPr bwMode="auto">
          <a:xfrm>
            <a:off x="323850" y="5911850"/>
            <a:ext cx="4537075" cy="946150"/>
          </a:xfrm>
          <a:prstGeom prst="rect">
            <a:avLst/>
          </a:prstGeom>
          <a:solidFill>
            <a:schemeClr val="bg1"/>
          </a:solidFill>
          <a:ln w="9525">
            <a:noFill/>
            <a:miter lim="800000"/>
            <a:headEnd/>
            <a:tailEnd/>
          </a:ln>
        </p:spPr>
        <p:txBody>
          <a:bodyPr>
            <a:spAutoFit/>
          </a:bodyPr>
          <a:lstStyle/>
          <a:p>
            <a:pPr>
              <a:spcBef>
                <a:spcPct val="50000"/>
              </a:spcBef>
            </a:pPr>
            <a:r>
              <a:rPr lang="it-IT" sz="2800"/>
              <a:t>Diploma di scuola media superiore</a:t>
            </a:r>
          </a:p>
        </p:txBody>
      </p:sp>
      <p:sp>
        <p:nvSpPr>
          <p:cNvPr id="45062" name="Text Box 7"/>
          <p:cNvSpPr txBox="1">
            <a:spLocks noChangeArrowheads="1"/>
          </p:cNvSpPr>
          <p:nvPr/>
        </p:nvSpPr>
        <p:spPr bwMode="auto">
          <a:xfrm>
            <a:off x="5580063" y="3500438"/>
            <a:ext cx="3097212" cy="519112"/>
          </a:xfrm>
          <a:prstGeom prst="rect">
            <a:avLst/>
          </a:prstGeom>
          <a:solidFill>
            <a:schemeClr val="bg1"/>
          </a:solidFill>
          <a:ln w="9525">
            <a:solidFill>
              <a:srgbClr val="261FFF"/>
            </a:solidFill>
            <a:miter lim="800000"/>
            <a:headEnd/>
            <a:tailEnd/>
          </a:ln>
        </p:spPr>
        <p:txBody>
          <a:bodyPr>
            <a:spAutoFit/>
          </a:bodyPr>
          <a:lstStyle/>
          <a:p>
            <a:pPr>
              <a:spcBef>
                <a:spcPct val="50000"/>
              </a:spcBef>
            </a:pPr>
            <a:r>
              <a:rPr lang="it-IT" sz="2800"/>
              <a:t>Master di II livello</a:t>
            </a:r>
          </a:p>
        </p:txBody>
      </p:sp>
      <p:sp>
        <p:nvSpPr>
          <p:cNvPr id="45063" name="Text Box 8"/>
          <p:cNvSpPr txBox="1">
            <a:spLocks noChangeArrowheads="1"/>
          </p:cNvSpPr>
          <p:nvPr/>
        </p:nvSpPr>
        <p:spPr bwMode="auto">
          <a:xfrm>
            <a:off x="5580063" y="4652963"/>
            <a:ext cx="2951162" cy="519112"/>
          </a:xfrm>
          <a:prstGeom prst="rect">
            <a:avLst/>
          </a:prstGeom>
          <a:solidFill>
            <a:schemeClr val="bg1"/>
          </a:solidFill>
          <a:ln w="9525">
            <a:solidFill>
              <a:srgbClr val="261FFF"/>
            </a:solidFill>
            <a:miter lim="800000"/>
            <a:headEnd/>
            <a:tailEnd/>
          </a:ln>
        </p:spPr>
        <p:txBody>
          <a:bodyPr>
            <a:spAutoFit/>
          </a:bodyPr>
          <a:lstStyle/>
          <a:p>
            <a:pPr>
              <a:spcBef>
                <a:spcPct val="50000"/>
              </a:spcBef>
            </a:pPr>
            <a:r>
              <a:rPr lang="it-IT" sz="2800"/>
              <a:t>Master di I livello</a:t>
            </a:r>
          </a:p>
        </p:txBody>
      </p:sp>
      <p:pic>
        <p:nvPicPr>
          <p:cNvPr id="45064" name="Picture 9" descr="laureato%20ride%20picc"/>
          <p:cNvPicPr>
            <a:picLocks noChangeAspect="1" noChangeArrowheads="1"/>
          </p:cNvPicPr>
          <p:nvPr/>
        </p:nvPicPr>
        <p:blipFill>
          <a:blip r:embed="rId3"/>
          <a:srcRect/>
          <a:stretch>
            <a:fillRect/>
          </a:stretch>
        </p:blipFill>
        <p:spPr bwMode="auto">
          <a:xfrm>
            <a:off x="6084888" y="1557338"/>
            <a:ext cx="1352550" cy="1666875"/>
          </a:xfrm>
          <a:prstGeom prst="rect">
            <a:avLst/>
          </a:prstGeom>
          <a:noFill/>
          <a:ln w="9525">
            <a:noFill/>
            <a:miter lim="800000"/>
            <a:headEnd/>
            <a:tailEnd/>
          </a:ln>
        </p:spPr>
      </p:pic>
      <p:pic>
        <p:nvPicPr>
          <p:cNvPr id="45065" name="Picture 10" descr="frecce_62"/>
          <p:cNvPicPr>
            <a:picLocks noChangeAspect="1" noChangeArrowheads="1"/>
          </p:cNvPicPr>
          <p:nvPr/>
        </p:nvPicPr>
        <p:blipFill>
          <a:blip r:embed="rId4"/>
          <a:srcRect/>
          <a:stretch>
            <a:fillRect/>
          </a:stretch>
        </p:blipFill>
        <p:spPr bwMode="auto">
          <a:xfrm>
            <a:off x="4572000" y="4581525"/>
            <a:ext cx="936625" cy="661988"/>
          </a:xfrm>
          <a:prstGeom prst="rect">
            <a:avLst/>
          </a:prstGeom>
          <a:noFill/>
          <a:ln w="9525">
            <a:noFill/>
            <a:miter lim="800000"/>
            <a:headEnd/>
            <a:tailEnd/>
          </a:ln>
        </p:spPr>
      </p:pic>
      <p:pic>
        <p:nvPicPr>
          <p:cNvPr id="45066" name="Picture 11" descr="frecce_62"/>
          <p:cNvPicPr>
            <a:picLocks noChangeAspect="1" noChangeArrowheads="1"/>
          </p:cNvPicPr>
          <p:nvPr/>
        </p:nvPicPr>
        <p:blipFill>
          <a:blip r:embed="rId4"/>
          <a:srcRect/>
          <a:stretch>
            <a:fillRect/>
          </a:stretch>
        </p:blipFill>
        <p:spPr bwMode="auto">
          <a:xfrm>
            <a:off x="4572000" y="3500438"/>
            <a:ext cx="936625" cy="661987"/>
          </a:xfrm>
          <a:prstGeom prst="rect">
            <a:avLst/>
          </a:prstGeom>
          <a:noFill/>
          <a:ln w="9525">
            <a:noFill/>
            <a:miter lim="800000"/>
            <a:headEnd/>
            <a:tailEnd/>
          </a:ln>
        </p:spPr>
      </p:pic>
      <p:pic>
        <p:nvPicPr>
          <p:cNvPr id="45067" name="Picture 12" descr="frecce_62"/>
          <p:cNvPicPr>
            <a:picLocks noChangeAspect="1" noChangeArrowheads="1"/>
          </p:cNvPicPr>
          <p:nvPr/>
        </p:nvPicPr>
        <p:blipFill>
          <a:blip r:embed="rId5"/>
          <a:srcRect/>
          <a:stretch>
            <a:fillRect/>
          </a:stretch>
        </p:blipFill>
        <p:spPr bwMode="auto">
          <a:xfrm>
            <a:off x="2051050" y="5013325"/>
            <a:ext cx="661988" cy="936625"/>
          </a:xfrm>
          <a:prstGeom prst="rect">
            <a:avLst/>
          </a:prstGeom>
          <a:noFill/>
          <a:ln w="9525">
            <a:noFill/>
            <a:miter lim="800000"/>
            <a:headEnd/>
            <a:tailEnd/>
          </a:ln>
        </p:spPr>
      </p:pic>
      <p:pic>
        <p:nvPicPr>
          <p:cNvPr id="45068" name="Picture 13" descr="frecce_62"/>
          <p:cNvPicPr>
            <a:picLocks noChangeAspect="1" noChangeArrowheads="1"/>
          </p:cNvPicPr>
          <p:nvPr/>
        </p:nvPicPr>
        <p:blipFill>
          <a:blip r:embed="rId5"/>
          <a:srcRect/>
          <a:stretch>
            <a:fillRect/>
          </a:stretch>
        </p:blipFill>
        <p:spPr bwMode="auto">
          <a:xfrm>
            <a:off x="2051050" y="3716338"/>
            <a:ext cx="661988" cy="936625"/>
          </a:xfrm>
          <a:prstGeom prst="rect">
            <a:avLst/>
          </a:prstGeom>
          <a:noFill/>
          <a:ln w="9525">
            <a:noFill/>
            <a:miter lim="800000"/>
            <a:headEnd/>
            <a:tailEnd/>
          </a:ln>
        </p:spPr>
      </p:pic>
      <p:pic>
        <p:nvPicPr>
          <p:cNvPr id="45069" name="Picture 14" descr="frecce_62"/>
          <p:cNvPicPr>
            <a:picLocks noChangeAspect="1" noChangeArrowheads="1"/>
          </p:cNvPicPr>
          <p:nvPr/>
        </p:nvPicPr>
        <p:blipFill>
          <a:blip r:embed="rId5"/>
          <a:srcRect/>
          <a:stretch>
            <a:fillRect/>
          </a:stretch>
        </p:blipFill>
        <p:spPr bwMode="auto">
          <a:xfrm>
            <a:off x="2051050" y="2420938"/>
            <a:ext cx="661988" cy="936625"/>
          </a:xfrm>
          <a:prstGeom prst="rect">
            <a:avLst/>
          </a:prstGeom>
          <a:noFill/>
          <a:ln w="9525">
            <a:noFill/>
            <a:miter lim="800000"/>
            <a:headEnd/>
            <a:tailEnd/>
          </a:ln>
        </p:spPr>
      </p:pic>
      <p:sp>
        <p:nvSpPr>
          <p:cNvPr id="45070" name="Text Box 1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p:cNvSpPr>
          <p:nvPr>
            <p:ph type="body" idx="4294967295"/>
          </p:nvPr>
        </p:nvSpPr>
        <p:spPr>
          <a:xfrm>
            <a:off x="2155825" y="469900"/>
            <a:ext cx="6543675" cy="6035675"/>
          </a:xfrm>
          <a:solidFill>
            <a:schemeClr val="bg1"/>
          </a:solidFill>
          <a:ln>
            <a:solidFill>
              <a:srgbClr val="0000FF"/>
            </a:solidFill>
          </a:ln>
        </p:spPr>
        <p:txBody>
          <a:bodyPr/>
          <a:lstStyle/>
          <a:p>
            <a:r>
              <a:rPr lang="it-IT" sz="2000" smtClean="0"/>
              <a:t>I profili delle lauree magistrali delle professioni sanitarie sono il frutto di grandi discussioni. Alla fine piuttosto che non averle ci si è accontentati di farla così.</a:t>
            </a:r>
          </a:p>
          <a:p>
            <a:r>
              <a:rPr lang="it-IT" sz="2000" smtClean="0"/>
              <a:t>Decreto Ministeriale del 2001</a:t>
            </a:r>
          </a:p>
          <a:p>
            <a:r>
              <a:rPr lang="it-IT" sz="2000" smtClean="0"/>
              <a:t>Gli infermieri avevano già scuole diretti a fini speciali per dirigenti e docenti di scuole e servizi. </a:t>
            </a:r>
          </a:p>
          <a:p>
            <a:r>
              <a:rPr lang="it-IT" sz="2000" smtClean="0"/>
              <a:t>Da qui si è partiti per la creazione del piano di studi non sul clinico per non contrastare i medici deputati che non avrebbero mai appoggiato la legge. Quindi il biennio non è la logica prosecuzione del tre come per le lauree in chimica o in fisica ma va su un binario diverso, quello triplice del management, della formazione e della ricerca. Questo è il compromesso che hanno accettato i collegi e le Associazioni dei professionisti sanitari pur di avere la laurea specialistica.</a:t>
            </a:r>
          </a:p>
        </p:txBody>
      </p:sp>
      <p:sp>
        <p:nvSpPr>
          <p:cNvPr id="47106" name="Text Box 1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idx="4294967295"/>
          </p:nvPr>
        </p:nvSpPr>
        <p:spPr>
          <a:xfrm>
            <a:off x="914400" y="234950"/>
            <a:ext cx="7313613" cy="1500188"/>
          </a:xfrm>
          <a:solidFill>
            <a:srgbClr val="B8E9FA"/>
          </a:solidFill>
          <a:ln>
            <a:solidFill>
              <a:srgbClr val="0000FF"/>
            </a:solidFill>
          </a:ln>
        </p:spPr>
        <p:txBody>
          <a:bodyPr/>
          <a:lstStyle/>
          <a:p>
            <a:r>
              <a:rPr lang="it-IT" sz="4200" smtClean="0"/>
              <a:t>Decreto Ministeriale del 2001</a:t>
            </a:r>
            <a:r>
              <a:rPr lang="it-IT" sz="2400" smtClean="0"/>
              <a:t> CLASSE DELLE LAUREE NELLE PROFESSIONI SANITARIE DELLA RIABILITAZIONE</a:t>
            </a:r>
            <a:r>
              <a:rPr lang="it-IT" sz="4200" smtClean="0"/>
              <a:t> </a:t>
            </a:r>
          </a:p>
        </p:txBody>
      </p:sp>
      <p:sp>
        <p:nvSpPr>
          <p:cNvPr id="49154" name="Rectangle 3"/>
          <p:cNvSpPr>
            <a:spLocks noGrp="1"/>
          </p:cNvSpPr>
          <p:nvPr>
            <p:ph type="body" idx="4294967295"/>
          </p:nvPr>
        </p:nvSpPr>
        <p:spPr>
          <a:xfrm>
            <a:off x="1606550" y="2049463"/>
            <a:ext cx="7537450" cy="3906837"/>
          </a:xfrm>
          <a:solidFill>
            <a:schemeClr val="bg1"/>
          </a:solidFill>
          <a:ln>
            <a:solidFill>
              <a:srgbClr val="0000FF"/>
            </a:solidFill>
          </a:ln>
        </p:spPr>
        <p:txBody>
          <a:bodyPr/>
          <a:lstStyle/>
          <a:p>
            <a:r>
              <a:rPr lang="it-IT" b="1" u="sng" smtClean="0"/>
              <a:t>OBIETTIVI FORMATIVI QUALIFICANTI</a:t>
            </a:r>
            <a:r>
              <a:rPr lang="it-IT" smtClean="0"/>
              <a:t> I laureati nella classe sono, ai sensi della legge 10 agosto 2000, n. 251, articolo 2, comma 1, operatori delle professioni sanitarie dell'area della riabilitazione che svolgono con titolarità e autonomia professionale, nei confronti dei singoli individui e della collettività, attività dirette alla prevenzione, alla cura, alla riabilitazione e a procedure di valutazione funzionale, al fine di espletare le competenze proprie previste dai relativi profili professionali.</a:t>
            </a:r>
          </a:p>
        </p:txBody>
      </p:sp>
      <p:sp>
        <p:nvSpPr>
          <p:cNvPr id="49155" name="Text Box 1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idx="4294967295"/>
          </p:nvPr>
        </p:nvSpPr>
        <p:spPr>
          <a:xfrm>
            <a:off x="914400" y="234950"/>
            <a:ext cx="7313613" cy="1500188"/>
          </a:xfrm>
          <a:solidFill>
            <a:srgbClr val="B8E9FA"/>
          </a:solidFill>
          <a:ln>
            <a:solidFill>
              <a:srgbClr val="0000FF"/>
            </a:solidFill>
          </a:ln>
        </p:spPr>
        <p:txBody>
          <a:bodyPr/>
          <a:lstStyle/>
          <a:p>
            <a:r>
              <a:rPr lang="it-IT" sz="4200" smtClean="0"/>
              <a:t>Decreto Ministeriale del 2001</a:t>
            </a:r>
            <a:r>
              <a:rPr lang="it-IT" sz="2400" smtClean="0"/>
              <a:t> CLASSE DELLE LAUREE NELLE PROFESSIONI SANITARIE DELLA RIABILITAZIONE</a:t>
            </a:r>
            <a:r>
              <a:rPr lang="it-IT" sz="4200" smtClean="0"/>
              <a:t> </a:t>
            </a:r>
          </a:p>
        </p:txBody>
      </p:sp>
      <p:sp>
        <p:nvSpPr>
          <p:cNvPr id="51202" name="Rectangle 3"/>
          <p:cNvSpPr>
            <a:spLocks noGrp="1"/>
          </p:cNvSpPr>
          <p:nvPr>
            <p:ph type="body" idx="4294967295"/>
          </p:nvPr>
        </p:nvSpPr>
        <p:spPr>
          <a:xfrm>
            <a:off x="914400" y="2049463"/>
            <a:ext cx="8229600" cy="4481512"/>
          </a:xfrm>
          <a:solidFill>
            <a:schemeClr val="bg1"/>
          </a:solidFill>
          <a:ln>
            <a:solidFill>
              <a:srgbClr val="0000FF"/>
            </a:solidFill>
          </a:ln>
        </p:spPr>
        <p:txBody>
          <a:bodyPr/>
          <a:lstStyle/>
          <a:p>
            <a:pPr>
              <a:lnSpc>
                <a:spcPct val="90000"/>
              </a:lnSpc>
            </a:pPr>
            <a:r>
              <a:rPr lang="it-IT" smtClean="0"/>
              <a:t>I laureati della classe sono dotati di un'adeguata preparazione nelle discipline di base, tale da consentire loro la migliore comprensione dei più rilevanti elementi che sono alla base dei processi patologici sui quali si focalizza il loro intervento riabilitativo e/o terapeutico in età evolutiva, adulta e geriatrica. Devono inoltre saper utilizzare almeno una lingua dell'Unione Europea, oltre l'italiano, nell'ambito specifico di competenza e per lo scambio di informazioni generali.</a:t>
            </a:r>
          </a:p>
          <a:p>
            <a:pPr>
              <a:lnSpc>
                <a:spcPct val="90000"/>
              </a:lnSpc>
            </a:pPr>
            <a:r>
              <a:rPr lang="it-IT" smtClean="0"/>
              <a:t>Le strutture didattiche devono pertanto individuare e costruire altrettanti percorsi formativi atti alla realizzazione delle diverse figure di laureati funzionali ai profili professionali dai decreti del Ministero della sanità.</a:t>
            </a:r>
          </a:p>
        </p:txBody>
      </p:sp>
      <p:sp>
        <p:nvSpPr>
          <p:cNvPr id="51203" name="Text Box 1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p:cNvSpPr>
          <p:nvPr>
            <p:ph type="body" idx="4294967295"/>
          </p:nvPr>
        </p:nvSpPr>
        <p:spPr>
          <a:xfrm>
            <a:off x="1711325" y="574675"/>
            <a:ext cx="7145338" cy="5526088"/>
          </a:xfrm>
          <a:solidFill>
            <a:schemeClr val="bg1"/>
          </a:solidFill>
          <a:ln>
            <a:solidFill>
              <a:srgbClr val="0000FF"/>
            </a:solidFill>
          </a:ln>
        </p:spPr>
        <p:txBody>
          <a:bodyPr/>
          <a:lstStyle/>
          <a:p>
            <a:pPr>
              <a:lnSpc>
                <a:spcPct val="90000"/>
              </a:lnSpc>
            </a:pPr>
            <a:r>
              <a:rPr lang="it-IT" sz="2000" smtClean="0"/>
              <a:t>I master degree in Europa (la laurea magistrale)  sono di due anni e sono per la maggioranza clinici quindi non sono comparabili. (oppure quelli organizzativi e quelli di ricerca)</a:t>
            </a:r>
          </a:p>
          <a:p>
            <a:pPr>
              <a:lnSpc>
                <a:spcPct val="90000"/>
              </a:lnSpc>
            </a:pPr>
            <a:r>
              <a:rPr lang="it-IT" sz="2000" smtClean="0"/>
              <a:t>Da noi ci sono i master di primo livello, in Europa no.</a:t>
            </a:r>
          </a:p>
          <a:p>
            <a:pPr>
              <a:lnSpc>
                <a:spcPct val="90000"/>
              </a:lnSpc>
            </a:pPr>
            <a:r>
              <a:rPr lang="it-IT" sz="2000" smtClean="0"/>
              <a:t>I laureati magistrali in Italia hanno una competenza avanzata per agire in ambito organizzativo-gestionale, in ambito formativo e in ambito di ricerca, e anche nei processi assistenziali, ma questo è quello che è stato meno seguito.</a:t>
            </a:r>
          </a:p>
          <a:p>
            <a:pPr>
              <a:lnSpc>
                <a:spcPct val="90000"/>
              </a:lnSpc>
            </a:pPr>
            <a:r>
              <a:rPr lang="it-IT" sz="2000" smtClean="0"/>
              <a:t>I laureati magistrali sono in grado di trovare soluzioni in situazioni complesse (vedi i piani di studi dei corsi di laurea)</a:t>
            </a:r>
          </a:p>
          <a:p>
            <a:pPr>
              <a:lnSpc>
                <a:spcPct val="90000"/>
              </a:lnSpc>
            </a:pPr>
            <a:r>
              <a:rPr lang="it-IT" sz="2000" smtClean="0"/>
              <a:t>Ma che utilità sociale ha un laureato magistrale delle professioni sanitarie?</a:t>
            </a:r>
          </a:p>
          <a:p>
            <a:pPr>
              <a:lnSpc>
                <a:spcPct val="90000"/>
              </a:lnSpc>
            </a:pPr>
            <a:r>
              <a:rPr lang="it-IT" sz="2000" smtClean="0"/>
              <a:t>Che valore aggiunto questo laureato può dare al bisogno di salute della popolazione?</a:t>
            </a:r>
          </a:p>
        </p:txBody>
      </p:sp>
      <p:sp>
        <p:nvSpPr>
          <p:cNvPr id="53250" name="Text Box 1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title"/>
          </p:nvPr>
        </p:nvSpPr>
        <p:spPr>
          <a:solidFill>
            <a:srgbClr val="B8E9FA"/>
          </a:solidFill>
          <a:ln>
            <a:solidFill>
              <a:srgbClr val="261FFF"/>
            </a:solidFill>
          </a:ln>
        </p:spPr>
        <p:txBody>
          <a:bodyPr/>
          <a:lstStyle/>
          <a:p>
            <a:r>
              <a:rPr lang="it-IT" smtClean="0"/>
              <a:t>Obiettivi formativi</a:t>
            </a:r>
          </a:p>
        </p:txBody>
      </p:sp>
      <p:sp>
        <p:nvSpPr>
          <p:cNvPr id="25602" name="Segnaposto contenuto 2"/>
          <p:cNvSpPr>
            <a:spLocks noGrp="1"/>
          </p:cNvSpPr>
          <p:nvPr>
            <p:ph idx="1"/>
          </p:nvPr>
        </p:nvSpPr>
        <p:spPr>
          <a:xfrm>
            <a:off x="914400" y="1735138"/>
            <a:ext cx="7313613" cy="3027362"/>
          </a:xfrm>
          <a:ln>
            <a:solidFill>
              <a:srgbClr val="261FFF"/>
            </a:solidFill>
          </a:ln>
        </p:spPr>
        <p:txBody>
          <a:bodyPr/>
          <a:lstStyle/>
          <a:p>
            <a:r>
              <a:rPr lang="it-IT" smtClean="0"/>
              <a:t>Analizzare le coordinate concettuali del profilo del laureato magistrale nel contesto normativo, organizzativo italiano e sua comparazione con la situazione europea (in relazione al processo di Bologna e ai descrittori di Dublino)</a:t>
            </a:r>
            <a:endParaRPr lang="it-IT" b="1" smtClean="0"/>
          </a:p>
          <a:p>
            <a:r>
              <a:rPr lang="it-IT" smtClean="0"/>
              <a:t>Analizzare il contesto in cui si  inserisce il laureato magistrale </a:t>
            </a:r>
          </a:p>
        </p:txBody>
      </p:sp>
      <p:sp>
        <p:nvSpPr>
          <p:cNvPr id="25603" name="CasellaDiTesto 4"/>
          <p:cNvSpPr txBox="1">
            <a:spLocks noChangeArrowheads="1"/>
          </p:cNvSpPr>
          <p:nvPr/>
        </p:nvSpPr>
        <p:spPr bwMode="auto">
          <a:xfrm>
            <a:off x="3441700" y="5143500"/>
            <a:ext cx="1981200" cy="381000"/>
          </a:xfrm>
          <a:prstGeom prst="rect">
            <a:avLst/>
          </a:prstGeom>
          <a:solidFill>
            <a:srgbClr val="B8E9FA"/>
          </a:solidFill>
          <a:ln w="9525">
            <a:solidFill>
              <a:srgbClr val="261FFF"/>
            </a:solidFill>
            <a:miter lim="800000"/>
            <a:headEnd/>
            <a:tailEnd/>
          </a:ln>
        </p:spPr>
        <p:txBody>
          <a:bodyPr>
            <a:spAutoFit/>
          </a:bodyPr>
          <a:lstStyle/>
          <a:p>
            <a:r>
              <a:rPr lang="it-IT"/>
              <a:t>METODOLOGIA</a:t>
            </a:r>
          </a:p>
        </p:txBody>
      </p:sp>
      <p:sp>
        <p:nvSpPr>
          <p:cNvPr id="25604" name="CasellaDiTesto 5"/>
          <p:cNvSpPr txBox="1">
            <a:spLocks noChangeArrowheads="1"/>
          </p:cNvSpPr>
          <p:nvPr/>
        </p:nvSpPr>
        <p:spPr bwMode="auto">
          <a:xfrm>
            <a:off x="1155700" y="5727700"/>
            <a:ext cx="7251700" cy="381000"/>
          </a:xfrm>
          <a:prstGeom prst="rect">
            <a:avLst/>
          </a:prstGeom>
          <a:noFill/>
          <a:ln w="9525">
            <a:solidFill>
              <a:srgbClr val="261FFF"/>
            </a:solidFill>
            <a:miter lim="800000"/>
            <a:headEnd/>
            <a:tailEnd/>
          </a:ln>
        </p:spPr>
        <p:txBody>
          <a:bodyPr>
            <a:spAutoFit/>
          </a:bodyPr>
          <a:lstStyle/>
          <a:p>
            <a:r>
              <a:rPr lang="it-IT"/>
              <a:t>Lezione frontale, discussione interattiva, lavoro di gruppo</a:t>
            </a:r>
          </a:p>
        </p:txBody>
      </p:sp>
      <p:sp>
        <p:nvSpPr>
          <p:cNvPr id="25605"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a:solidFill>
            <a:srgbClr val="B8E9FA"/>
          </a:solidFill>
          <a:ln>
            <a:solidFill>
              <a:srgbClr val="0000FF"/>
            </a:solidFill>
          </a:ln>
        </p:spPr>
        <p:txBody>
          <a:bodyPr/>
          <a:lstStyle/>
          <a:p>
            <a:r>
              <a:rPr lang="it-IT" sz="2400" b="1" smtClean="0"/>
              <a:t>PIANO DI STUDIO SCIENZE RIABILITATIVE DELLE PROFESSIONI SANITARIE</a:t>
            </a:r>
          </a:p>
        </p:txBody>
      </p:sp>
      <p:sp>
        <p:nvSpPr>
          <p:cNvPr id="54274" name="Rectangle 3"/>
          <p:cNvSpPr>
            <a:spLocks noGrp="1"/>
          </p:cNvSpPr>
          <p:nvPr>
            <p:ph type="body" idx="4294967295"/>
          </p:nvPr>
        </p:nvSpPr>
        <p:spPr>
          <a:xfrm>
            <a:off x="914400" y="1735138"/>
            <a:ext cx="7902575" cy="4391025"/>
          </a:xfrm>
          <a:solidFill>
            <a:schemeClr val="bg1"/>
          </a:solidFill>
          <a:ln>
            <a:solidFill>
              <a:srgbClr val="0000FF"/>
            </a:solidFill>
          </a:ln>
        </p:spPr>
        <p:txBody>
          <a:bodyPr/>
          <a:lstStyle/>
          <a:p>
            <a:pPr>
              <a:lnSpc>
                <a:spcPct val="90000"/>
              </a:lnSpc>
            </a:pPr>
            <a:r>
              <a:rPr lang="it-IT" sz="2000" smtClean="0"/>
              <a:t>I laureati nella classe possiedono una formazione culturale e professionale avanzata per intervenire con </a:t>
            </a:r>
            <a:r>
              <a:rPr lang="it-IT" b="1" smtClean="0">
                <a:solidFill>
                  <a:srgbClr val="261FFF"/>
                </a:solidFill>
              </a:rPr>
              <a:t>elevate competenze</a:t>
            </a:r>
            <a:r>
              <a:rPr lang="it-IT" sz="2000" smtClean="0"/>
              <a:t> nei processi assistenziali, gestionali, formativi e di ricerca in uno degli ambiti pertinenti alle diverse professioni sanitarie ricomprese nella classe.</a:t>
            </a:r>
          </a:p>
          <a:p>
            <a:pPr>
              <a:lnSpc>
                <a:spcPct val="90000"/>
              </a:lnSpc>
            </a:pPr>
            <a:r>
              <a:rPr lang="it-IT" sz="2000" smtClean="0"/>
              <a:t> I laureati nella classe possiedono una </a:t>
            </a:r>
            <a:r>
              <a:rPr lang="it-IT" b="1" smtClean="0">
                <a:solidFill>
                  <a:srgbClr val="261FFF"/>
                </a:solidFill>
              </a:rPr>
              <a:t>formazione culturale e professionale avanzata</a:t>
            </a:r>
            <a:r>
              <a:rPr lang="it-IT" sz="2000" smtClean="0"/>
              <a:t> per intervenire con elevate competenze nei processi assistenziali, gestionali, formativi e di ricerca in uno degli ambiti pertinenti alle diverse professioni sanitarie ricomprese nella classe (podologo, fisioterapista, logopedista, ortottista-assistente in oftalmologia, terapista della neuro e psicomotricità dell´età evolutiva, tecnico dell´educazione e della riabilitazione psichiatrica e psicosociale, terapista occupazionale, educatore professionale)  </a:t>
            </a:r>
          </a:p>
        </p:txBody>
      </p:sp>
      <p:sp>
        <p:nvSpPr>
          <p:cNvPr id="54275" name="Text Box 1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a:solidFill>
            <a:srgbClr val="B8E9FA"/>
          </a:solidFill>
          <a:ln>
            <a:solidFill>
              <a:srgbClr val="0000FF"/>
            </a:solidFill>
          </a:ln>
        </p:spPr>
        <p:txBody>
          <a:bodyPr/>
          <a:lstStyle/>
          <a:p>
            <a:r>
              <a:rPr lang="it-IT" smtClean="0"/>
              <a:t>2004: I Descrittori di Dublino</a:t>
            </a:r>
          </a:p>
        </p:txBody>
      </p:sp>
      <p:sp>
        <p:nvSpPr>
          <p:cNvPr id="55298" name="Rectangle 3"/>
          <p:cNvSpPr>
            <a:spLocks noGrp="1"/>
          </p:cNvSpPr>
          <p:nvPr>
            <p:ph type="body" idx="4294967295"/>
          </p:nvPr>
        </p:nvSpPr>
        <p:spPr>
          <a:xfrm>
            <a:off x="1411288" y="1735138"/>
            <a:ext cx="7380287" cy="4652962"/>
          </a:xfrm>
          <a:solidFill>
            <a:schemeClr val="bg1"/>
          </a:solidFill>
          <a:ln>
            <a:solidFill>
              <a:srgbClr val="0000FF"/>
            </a:solidFill>
          </a:ln>
        </p:spPr>
        <p:txBody>
          <a:bodyPr/>
          <a:lstStyle/>
          <a:p>
            <a:r>
              <a:rPr lang="it-IT" sz="2000" smtClean="0"/>
              <a:t>Il gruppo del Bologna Process è tornato a riunirsi per definire quali devono essere le competenze del laureato triennale, del laureato magistrale e del dottorato di ricerca. </a:t>
            </a:r>
          </a:p>
          <a:p>
            <a:r>
              <a:rPr lang="it-IT" sz="2000" smtClean="0"/>
              <a:t>I descrittori di Dublino definiscono  quali sono i risultati dell’apprendimento comuni a tutti i laureati di un corso di studio, espressi non solo in termini di conoscenze attese (come è tradizionale oggi), ma anche in termini di competenze , di abilità/capacità (di soluzione di problemi)  ed invitano le università a  ricercare metodiche didattiche innovative che accompagnino quelle più tradizionali, quali la lezione abitualmente utilizzata. </a:t>
            </a:r>
          </a:p>
          <a:p>
            <a:pPr>
              <a:buFontTx/>
              <a:buNone/>
            </a:pPr>
            <a:r>
              <a:rPr lang="it-IT" sz="2000" smtClean="0"/>
              <a:t>L’Italia però si è presentata con i dati OCSE invariati: tanti corsi di laurea che non davano sbocchi nel mondo del lavoro</a:t>
            </a:r>
          </a:p>
        </p:txBody>
      </p:sp>
      <p:sp>
        <p:nvSpPr>
          <p:cNvPr id="55299" name="Text Box 1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p:cNvSpPr>
          <p:nvPr>
            <p:ph type="body" idx="4294967295"/>
          </p:nvPr>
        </p:nvSpPr>
        <p:spPr>
          <a:xfrm>
            <a:off x="1516063" y="1735138"/>
            <a:ext cx="7313612" cy="4056062"/>
          </a:xfrm>
          <a:solidFill>
            <a:schemeClr val="bg1"/>
          </a:solidFill>
          <a:ln>
            <a:solidFill>
              <a:srgbClr val="0000FF"/>
            </a:solidFill>
          </a:ln>
        </p:spPr>
        <p:txBody>
          <a:bodyPr/>
          <a:lstStyle/>
          <a:p>
            <a:pPr>
              <a:lnSpc>
                <a:spcPct val="90000"/>
              </a:lnSpc>
            </a:pPr>
            <a:r>
              <a:rPr lang="it-IT" smtClean="0"/>
              <a:t>I descrittori di Dublino sono così sintetizzati: </a:t>
            </a:r>
          </a:p>
          <a:p>
            <a:pPr>
              <a:lnSpc>
                <a:spcPct val="90000"/>
              </a:lnSpc>
            </a:pPr>
            <a:r>
              <a:rPr lang="it-IT" smtClean="0"/>
              <a:t> - conoscenza e capacità di comprensione (knowledge and understanding) </a:t>
            </a:r>
          </a:p>
          <a:p>
            <a:pPr>
              <a:lnSpc>
                <a:spcPct val="90000"/>
              </a:lnSpc>
            </a:pPr>
            <a:r>
              <a:rPr lang="it-IT" smtClean="0"/>
              <a:t> - conoscenza e capacità di comprensione applicate (applying knowledge and understanding) </a:t>
            </a:r>
          </a:p>
          <a:p>
            <a:pPr>
              <a:lnSpc>
                <a:spcPct val="90000"/>
              </a:lnSpc>
            </a:pPr>
            <a:r>
              <a:rPr lang="it-IT" smtClean="0"/>
              <a:t> - autonomia di giudizio (making judgements) </a:t>
            </a:r>
          </a:p>
          <a:p>
            <a:pPr>
              <a:lnSpc>
                <a:spcPct val="90000"/>
              </a:lnSpc>
            </a:pPr>
            <a:r>
              <a:rPr lang="it-IT" smtClean="0"/>
              <a:t> - abilità comunicative (communication skills ) </a:t>
            </a:r>
          </a:p>
          <a:p>
            <a:pPr>
              <a:lnSpc>
                <a:spcPct val="90000"/>
              </a:lnSpc>
            </a:pPr>
            <a:r>
              <a:rPr lang="it-IT" smtClean="0"/>
              <a:t> Capacità di apprendere (learning skills ). </a:t>
            </a:r>
          </a:p>
        </p:txBody>
      </p:sp>
      <p:sp>
        <p:nvSpPr>
          <p:cNvPr id="56322" name="Rectangle 2"/>
          <p:cNvSpPr>
            <a:spLocks/>
          </p:cNvSpPr>
          <p:nvPr/>
        </p:nvSpPr>
        <p:spPr bwMode="auto">
          <a:xfrm>
            <a:off x="914400" y="503238"/>
            <a:ext cx="7313613" cy="868362"/>
          </a:xfrm>
          <a:prstGeom prst="rect">
            <a:avLst/>
          </a:prstGeom>
          <a:solidFill>
            <a:srgbClr val="B8E9FA"/>
          </a:solidFill>
          <a:ln w="9525">
            <a:solidFill>
              <a:srgbClr val="0000FF"/>
            </a:solidFill>
            <a:miter lim="800000"/>
            <a:headEnd/>
            <a:tailEnd/>
          </a:ln>
        </p:spPr>
        <p:txBody>
          <a:bodyPr anchor="ctr"/>
          <a:lstStyle/>
          <a:p>
            <a:pPr algn="ctr" eaLnBrk="0" hangingPunct="0"/>
            <a:r>
              <a:rPr lang="it-IT" sz="4600">
                <a:latin typeface="Goudy Old Style" pitchFamily="18" charset="0"/>
              </a:rPr>
              <a:t>2004: I Descrittori di Dublino</a:t>
            </a:r>
          </a:p>
        </p:txBody>
      </p:sp>
      <p:sp>
        <p:nvSpPr>
          <p:cNvPr id="56323" name="Text Box 1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p:cNvSpPr>
          <p:nvPr>
            <p:ph type="body" idx="4294967295"/>
          </p:nvPr>
        </p:nvSpPr>
        <p:spPr>
          <a:xfrm>
            <a:off x="1096963" y="1185863"/>
            <a:ext cx="7694612" cy="5254625"/>
          </a:xfrm>
          <a:solidFill>
            <a:schemeClr val="bg1"/>
          </a:solidFill>
          <a:ln>
            <a:solidFill>
              <a:srgbClr val="0000FF"/>
            </a:solidFill>
          </a:ln>
        </p:spPr>
        <p:txBody>
          <a:bodyPr/>
          <a:lstStyle/>
          <a:p>
            <a:pPr>
              <a:lnSpc>
                <a:spcPct val="80000"/>
              </a:lnSpc>
            </a:pPr>
            <a:r>
              <a:rPr lang="it-IT" sz="2000" b="1" u="sng" smtClean="0">
                <a:solidFill>
                  <a:srgbClr val="261FFF"/>
                </a:solidFill>
              </a:rPr>
              <a:t>I titoli finali di secondo ciclo - Master (lauree specialistiche/ magistrali) </a:t>
            </a:r>
          </a:p>
          <a:p>
            <a:pPr>
              <a:lnSpc>
                <a:spcPct val="80000"/>
              </a:lnSpc>
            </a:pPr>
            <a:r>
              <a:rPr lang="it-IT" sz="1600" smtClean="0"/>
              <a:t>possono essere conferiti a studenti che: </a:t>
            </a:r>
          </a:p>
          <a:p>
            <a:pPr>
              <a:lnSpc>
                <a:spcPct val="80000"/>
              </a:lnSpc>
            </a:pPr>
            <a:r>
              <a:rPr lang="it-IT" sz="1600" smtClean="0"/>
              <a:t>- abbiano dimostrato conoscenze e capacità di comprensione che estendono e/o rafforzano  quelle tipicamente associate al primo ciclo e consentono di elaborare e/o applicare idee originali, spesso in un contesto di ricerca; </a:t>
            </a:r>
          </a:p>
          <a:p>
            <a:pPr>
              <a:lnSpc>
                <a:spcPct val="80000"/>
              </a:lnSpc>
            </a:pPr>
            <a:r>
              <a:rPr lang="it-IT" sz="1600" smtClean="0"/>
              <a:t>- siano capaci di applicare le loro conoscenze, capacità di comprensione e abilità nel risolvere problemi a tematiche nuove o non familiari, inserite in contesti più ampi (o interdisciplinari) connessi al proprio settore di studio; </a:t>
            </a:r>
          </a:p>
          <a:p>
            <a:pPr>
              <a:lnSpc>
                <a:spcPct val="80000"/>
              </a:lnSpc>
            </a:pPr>
            <a:r>
              <a:rPr lang="it-IT" sz="1600" smtClean="0"/>
              <a:t>- abbiano la capacità di integrare le conoscenze e gestire la complessità, nonché di formulare giudizi sulla base di informazioni limitate o incomplete, includendo la riflessione sulle responsabilità sociali ed etiche collegate all’applicazione delle loro conoscenze e giudizi; </a:t>
            </a:r>
          </a:p>
          <a:p>
            <a:pPr>
              <a:lnSpc>
                <a:spcPct val="80000"/>
              </a:lnSpc>
            </a:pPr>
            <a:r>
              <a:rPr lang="it-IT" sz="1600" smtClean="0"/>
              <a:t>- sappiano comunicare in modo chiaro e privo di ambiguità le loro conclusioni, nonché le conoscenze e la ratio ad esse sottese, a interlocutori specialisti e non specialisti,; </a:t>
            </a:r>
          </a:p>
          <a:p>
            <a:pPr>
              <a:lnSpc>
                <a:spcPct val="80000"/>
              </a:lnSpc>
            </a:pPr>
            <a:r>
              <a:rPr lang="it-IT" sz="1600" smtClean="0"/>
              <a:t>- abbiano sviluppato quelle capacità di apprendimento che consentano loro di continuare a studiare per lo più in modo autodiretto o autonomo. </a:t>
            </a:r>
          </a:p>
        </p:txBody>
      </p:sp>
      <p:sp>
        <p:nvSpPr>
          <p:cNvPr id="57346" name="Rectangle 2"/>
          <p:cNvSpPr>
            <a:spLocks/>
          </p:cNvSpPr>
          <p:nvPr/>
        </p:nvSpPr>
        <p:spPr bwMode="auto">
          <a:xfrm>
            <a:off x="914400" y="68263"/>
            <a:ext cx="7313613" cy="868362"/>
          </a:xfrm>
          <a:prstGeom prst="rect">
            <a:avLst/>
          </a:prstGeom>
          <a:solidFill>
            <a:srgbClr val="B8E9FA"/>
          </a:solidFill>
          <a:ln w="9525">
            <a:solidFill>
              <a:srgbClr val="0000FF"/>
            </a:solidFill>
            <a:miter lim="800000"/>
            <a:headEnd/>
            <a:tailEnd/>
          </a:ln>
        </p:spPr>
        <p:txBody>
          <a:bodyPr anchor="ctr"/>
          <a:lstStyle/>
          <a:p>
            <a:pPr algn="ctr" eaLnBrk="0" hangingPunct="0"/>
            <a:r>
              <a:rPr lang="it-IT" sz="4600">
                <a:latin typeface="Goudy Old Style" pitchFamily="18" charset="0"/>
              </a:rPr>
              <a:t>2004: I Descrittori di Dublino</a:t>
            </a:r>
          </a:p>
        </p:txBody>
      </p:sp>
      <p:sp>
        <p:nvSpPr>
          <p:cNvPr id="57347" name="Text Box 1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p:cNvSpPr>
          <p:nvPr>
            <p:ph type="body" idx="4294967295"/>
          </p:nvPr>
        </p:nvSpPr>
        <p:spPr>
          <a:xfrm>
            <a:off x="914400" y="1108075"/>
            <a:ext cx="7772400" cy="5030788"/>
          </a:xfrm>
          <a:solidFill>
            <a:schemeClr val="bg1"/>
          </a:solidFill>
          <a:ln>
            <a:solidFill>
              <a:srgbClr val="0000FF"/>
            </a:solidFill>
          </a:ln>
        </p:spPr>
        <p:txBody>
          <a:bodyPr/>
          <a:lstStyle/>
          <a:p>
            <a:pPr>
              <a:lnSpc>
                <a:spcPct val="80000"/>
              </a:lnSpc>
            </a:pPr>
            <a:r>
              <a:rPr lang="it-IT" sz="1800" smtClean="0"/>
              <a:t> </a:t>
            </a:r>
            <a:r>
              <a:rPr lang="it-IT" b="1" smtClean="0">
                <a:solidFill>
                  <a:srgbClr val="261FFF"/>
                </a:solidFill>
              </a:rPr>
              <a:t>I titoli finali di terzo ciclo- PhD (dottorati di ricerca)</a:t>
            </a:r>
            <a:r>
              <a:rPr lang="it-IT" sz="1800" smtClean="0"/>
              <a:t>  possono essere conferiti a studenti che:   </a:t>
            </a:r>
          </a:p>
          <a:p>
            <a:pPr>
              <a:lnSpc>
                <a:spcPct val="80000"/>
              </a:lnSpc>
            </a:pPr>
            <a:r>
              <a:rPr lang="it-IT" sz="1800" smtClean="0"/>
              <a:t>- abbiano dimostrato sistematica comprensione di un settore di studio e padronanza del metodo di ricerca ad esso associati;  -</a:t>
            </a:r>
          </a:p>
          <a:p>
            <a:pPr>
              <a:lnSpc>
                <a:spcPct val="80000"/>
              </a:lnSpc>
            </a:pPr>
            <a:r>
              <a:rPr lang="it-IT" sz="1800" smtClean="0"/>
              <a:t>- abbiano dimostrato capacità di concepire, progettare, realizzare e adattare un processo di ricerca con la probità richiesta allo studioso;  </a:t>
            </a:r>
          </a:p>
          <a:p>
            <a:pPr>
              <a:lnSpc>
                <a:spcPct val="80000"/>
              </a:lnSpc>
            </a:pPr>
            <a:r>
              <a:rPr lang="it-IT" sz="1800" smtClean="0"/>
              <a:t>- abbiano svolto una ricerca originale che amplia la frontiera della conoscenza, fornendo un contributo che, almeno in parte, merita la pubblicazione a livello nazionale o internazionale; siano capaci di analisi critica, valutazione e sintesi di idee nuove e complesse; </a:t>
            </a:r>
          </a:p>
          <a:p>
            <a:pPr>
              <a:lnSpc>
                <a:spcPct val="80000"/>
              </a:lnSpc>
            </a:pPr>
            <a:r>
              <a:rPr lang="it-IT" sz="1800" smtClean="0"/>
              <a:t>- sappiano comunicare con i loro pari, con la più ampia comunità degli studiosi e con la società in generale nelle materie di loro competenza;  </a:t>
            </a:r>
          </a:p>
          <a:p>
            <a:pPr>
              <a:lnSpc>
                <a:spcPct val="80000"/>
              </a:lnSpc>
            </a:pPr>
            <a:r>
              <a:rPr lang="it-IT" sz="1800" smtClean="0"/>
              <a:t>-• siano capaci di promuovere, in contesti accademici e professionali, un avanzamento tecnologico, sociale o culturale nella società basata sulla conoscenza. </a:t>
            </a:r>
          </a:p>
        </p:txBody>
      </p:sp>
      <p:sp>
        <p:nvSpPr>
          <p:cNvPr id="58370" name="Rectangle 2"/>
          <p:cNvSpPr>
            <a:spLocks/>
          </p:cNvSpPr>
          <p:nvPr/>
        </p:nvSpPr>
        <p:spPr bwMode="auto">
          <a:xfrm>
            <a:off x="914400" y="68263"/>
            <a:ext cx="7313613" cy="868362"/>
          </a:xfrm>
          <a:prstGeom prst="rect">
            <a:avLst/>
          </a:prstGeom>
          <a:solidFill>
            <a:srgbClr val="B8E9FA"/>
          </a:solidFill>
          <a:ln w="9525">
            <a:solidFill>
              <a:srgbClr val="0000FF"/>
            </a:solidFill>
            <a:miter lim="800000"/>
            <a:headEnd/>
            <a:tailEnd/>
          </a:ln>
        </p:spPr>
        <p:txBody>
          <a:bodyPr anchor="ctr"/>
          <a:lstStyle/>
          <a:p>
            <a:pPr algn="ctr" eaLnBrk="0" hangingPunct="0"/>
            <a:r>
              <a:rPr lang="it-IT" sz="4600">
                <a:latin typeface="Goudy Old Style" pitchFamily="18" charset="0"/>
              </a:rPr>
              <a:t>2004: I Descrittori di Dublino</a:t>
            </a:r>
          </a:p>
        </p:txBody>
      </p:sp>
      <p:sp>
        <p:nvSpPr>
          <p:cNvPr id="58371" name="Text Box 1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idx="4294967295"/>
          </p:nvPr>
        </p:nvSpPr>
        <p:spPr>
          <a:xfrm>
            <a:off x="692150" y="234950"/>
            <a:ext cx="7535863" cy="1465263"/>
          </a:xfrm>
          <a:solidFill>
            <a:srgbClr val="B8E9FA"/>
          </a:solidFill>
          <a:ln>
            <a:solidFill>
              <a:srgbClr val="0000FF"/>
            </a:solidFill>
          </a:ln>
        </p:spPr>
        <p:txBody>
          <a:bodyPr/>
          <a:lstStyle/>
          <a:p>
            <a:r>
              <a:rPr lang="it-IT" sz="2900" smtClean="0"/>
              <a:t>DECRETO MINISTERIALE N.270 </a:t>
            </a:r>
            <a:br>
              <a:rPr lang="it-IT" sz="2900" smtClean="0"/>
            </a:br>
            <a:r>
              <a:rPr lang="it-IT" sz="2900" smtClean="0"/>
              <a:t/>
            </a:r>
            <a:br>
              <a:rPr lang="it-IT" sz="2900" smtClean="0"/>
            </a:br>
            <a:r>
              <a:rPr lang="it-IT" sz="2900" smtClean="0"/>
              <a:t>22 OTTOBRE 2004</a:t>
            </a:r>
          </a:p>
        </p:txBody>
      </p:sp>
      <p:sp>
        <p:nvSpPr>
          <p:cNvPr id="59394" name="Rectangle 3"/>
          <p:cNvSpPr>
            <a:spLocks noGrp="1"/>
          </p:cNvSpPr>
          <p:nvPr>
            <p:ph type="body" idx="4294967295"/>
          </p:nvPr>
        </p:nvSpPr>
        <p:spPr>
          <a:xfrm>
            <a:off x="0" y="1700213"/>
            <a:ext cx="8964613" cy="1800225"/>
          </a:xfrm>
          <a:solidFill>
            <a:schemeClr val="bg1"/>
          </a:solidFill>
          <a:ln>
            <a:solidFill>
              <a:srgbClr val="261FFF"/>
            </a:solidFill>
          </a:ln>
        </p:spPr>
        <p:txBody>
          <a:bodyPr/>
          <a:lstStyle/>
          <a:p>
            <a:r>
              <a:rPr lang="it-IT" sz="2000" b="1" smtClean="0"/>
              <a:t>MODIFICHE AL REGOLAMENTO RECANTE NORME CONCERNENTI L’AUTONOMIA DIDATTICA DEGLI ATENEI, APPROVATO CON DECRETO MURST 3/11/99, N.509</a:t>
            </a:r>
          </a:p>
          <a:p>
            <a:endParaRPr lang="it-IT" smtClean="0"/>
          </a:p>
        </p:txBody>
      </p:sp>
      <p:sp>
        <p:nvSpPr>
          <p:cNvPr id="59395" name="Rectangle 5"/>
          <p:cNvSpPr>
            <a:spLocks noChangeArrowheads="1"/>
          </p:cNvSpPr>
          <p:nvPr/>
        </p:nvSpPr>
        <p:spPr bwMode="auto">
          <a:xfrm>
            <a:off x="692150" y="2625725"/>
            <a:ext cx="7635875" cy="1030288"/>
          </a:xfrm>
          <a:prstGeom prst="rect">
            <a:avLst/>
          </a:prstGeom>
          <a:solidFill>
            <a:schemeClr val="bg1"/>
          </a:solidFill>
          <a:ln w="9525">
            <a:solidFill>
              <a:srgbClr val="261FFF"/>
            </a:solidFill>
            <a:miter lim="800000"/>
            <a:headEnd/>
            <a:tailEnd/>
          </a:ln>
        </p:spPr>
        <p:txBody>
          <a:bodyPr anchor="ctr"/>
          <a:lstStyle/>
          <a:p>
            <a:pPr algn="ctr" eaLnBrk="0" hangingPunct="0"/>
            <a:r>
              <a:rPr lang="it-IT" sz="2100">
                <a:latin typeface="Goudy Old Style" pitchFamily="18" charset="0"/>
              </a:rPr>
              <a:t>ART. 3 </a:t>
            </a:r>
            <a:br>
              <a:rPr lang="it-IT" sz="2100">
                <a:latin typeface="Goudy Old Style" pitchFamily="18" charset="0"/>
              </a:rPr>
            </a:br>
            <a:r>
              <a:rPr lang="it-IT" sz="2100" b="1">
                <a:latin typeface="Goudy Old Style" pitchFamily="18" charset="0"/>
              </a:rPr>
              <a:t>“TITOLI E CORSI DI STUDIO”</a:t>
            </a:r>
          </a:p>
        </p:txBody>
      </p:sp>
      <p:sp>
        <p:nvSpPr>
          <p:cNvPr id="118790" name="Rectangle 6"/>
          <p:cNvSpPr>
            <a:spLocks noChangeArrowheads="1"/>
          </p:cNvSpPr>
          <p:nvPr/>
        </p:nvSpPr>
        <p:spPr bwMode="auto">
          <a:xfrm>
            <a:off x="2430463" y="3500438"/>
            <a:ext cx="5797550" cy="2838450"/>
          </a:xfrm>
          <a:prstGeom prst="rect">
            <a:avLst/>
          </a:prstGeom>
          <a:solidFill>
            <a:schemeClr val="bg1"/>
          </a:solidFill>
          <a:ln w="9525">
            <a:solidFill>
              <a:srgbClr val="261FFF"/>
            </a:solidFill>
            <a:miter lim="800000"/>
            <a:headEnd/>
            <a:tailEnd/>
          </a:ln>
          <a:effectLst/>
        </p:spPr>
        <p:txBody>
          <a:bodyPr>
            <a:spAutoFit/>
          </a:bodyPr>
          <a:lstStyle/>
          <a:p>
            <a:pPr>
              <a:defRPr/>
            </a:pPr>
            <a:r>
              <a:rPr lang="it-IT" b="1" dirty="0"/>
              <a:t>LE UNIVERSITA’ RILASCIANO I SEGUENTI TITOLI:</a:t>
            </a:r>
            <a:br>
              <a:rPr lang="it-IT" b="1" dirty="0"/>
            </a:br>
            <a:r>
              <a:rPr lang="it-IT" b="1" dirty="0"/>
              <a:t/>
            </a:r>
            <a:br>
              <a:rPr lang="it-IT" b="1" dirty="0"/>
            </a:br>
            <a:r>
              <a:rPr lang="it-IT" b="1" dirty="0"/>
              <a:t>* </a:t>
            </a:r>
            <a:r>
              <a:rPr lang="it-IT" b="1" dirty="0">
                <a:effectLst>
                  <a:outerShdw blurRad="38100" dist="38100" dir="2700000" algn="tl">
                    <a:srgbClr val="C0C0C0"/>
                  </a:outerShdw>
                </a:effectLst>
              </a:rPr>
              <a:t>LAUREA (L)</a:t>
            </a:r>
            <a:br>
              <a:rPr lang="it-IT" b="1" dirty="0">
                <a:effectLst>
                  <a:outerShdw blurRad="38100" dist="38100" dir="2700000" algn="tl">
                    <a:srgbClr val="C0C0C0"/>
                  </a:outerShdw>
                </a:effectLst>
              </a:rPr>
            </a:br>
            <a:r>
              <a:rPr lang="it-IT" b="1" dirty="0"/>
              <a:t/>
            </a:r>
            <a:br>
              <a:rPr lang="it-IT" b="1" dirty="0"/>
            </a:br>
            <a:r>
              <a:rPr lang="it-IT" b="1" dirty="0"/>
              <a:t>* </a:t>
            </a:r>
            <a:r>
              <a:rPr lang="it-IT" b="1" dirty="0">
                <a:effectLst>
                  <a:outerShdw blurRad="38100" dist="38100" dir="2700000" algn="tl">
                    <a:srgbClr val="C0C0C0"/>
                  </a:outerShdw>
                </a:effectLst>
              </a:rPr>
              <a:t>LAUREA MAGISTRALE (L. M.)</a:t>
            </a:r>
            <a:br>
              <a:rPr lang="it-IT" b="1" dirty="0">
                <a:effectLst>
                  <a:outerShdw blurRad="38100" dist="38100" dir="2700000" algn="tl">
                    <a:srgbClr val="C0C0C0"/>
                  </a:outerShdw>
                </a:effectLst>
              </a:rPr>
            </a:br>
            <a:r>
              <a:rPr lang="it-IT" b="1" dirty="0"/>
              <a:t/>
            </a:r>
            <a:br>
              <a:rPr lang="it-IT" b="1" dirty="0"/>
            </a:br>
            <a:r>
              <a:rPr lang="it-IT" b="1" dirty="0"/>
              <a:t>*</a:t>
            </a:r>
            <a:r>
              <a:rPr lang="it-IT" b="1" dirty="0">
                <a:effectLst>
                  <a:outerShdw blurRad="38100" dist="38100" dir="2700000" algn="tl">
                    <a:srgbClr val="C0C0C0"/>
                  </a:outerShdw>
                </a:effectLst>
              </a:rPr>
              <a:t> DIPLOMA </a:t>
            </a:r>
            <a:r>
              <a:rPr lang="it-IT" b="1" dirty="0" err="1">
                <a:effectLst>
                  <a:outerShdw blurRad="38100" dist="38100" dir="2700000" algn="tl">
                    <a:srgbClr val="C0C0C0"/>
                  </a:outerShdw>
                </a:effectLst>
              </a:rPr>
              <a:t>DI</a:t>
            </a:r>
            <a:r>
              <a:rPr lang="it-IT" b="1" dirty="0">
                <a:effectLst>
                  <a:outerShdw blurRad="38100" dist="38100" dir="2700000" algn="tl">
                    <a:srgbClr val="C0C0C0"/>
                  </a:outerShdw>
                </a:effectLst>
              </a:rPr>
              <a:t> SPECIALIZZAZIONE (D. S.)</a:t>
            </a:r>
            <a:br>
              <a:rPr lang="it-IT" b="1" dirty="0">
                <a:effectLst>
                  <a:outerShdw blurRad="38100" dist="38100" dir="2700000" algn="tl">
                    <a:srgbClr val="C0C0C0"/>
                  </a:outerShdw>
                </a:effectLst>
              </a:rPr>
            </a:br>
            <a:r>
              <a:rPr lang="it-IT" b="1" dirty="0"/>
              <a:t/>
            </a:r>
            <a:br>
              <a:rPr lang="it-IT" b="1" dirty="0"/>
            </a:br>
            <a:r>
              <a:rPr lang="it-IT" b="1" dirty="0"/>
              <a:t>* </a:t>
            </a:r>
            <a:r>
              <a:rPr lang="it-IT" b="1" dirty="0">
                <a:effectLst>
                  <a:outerShdw blurRad="38100" dist="38100" dir="2700000" algn="tl">
                    <a:srgbClr val="C0C0C0"/>
                  </a:outerShdw>
                </a:effectLst>
              </a:rPr>
              <a:t>DOTTORATO </a:t>
            </a:r>
            <a:r>
              <a:rPr lang="it-IT" b="1" dirty="0" err="1">
                <a:effectLst>
                  <a:outerShdw blurRad="38100" dist="38100" dir="2700000" algn="tl">
                    <a:srgbClr val="C0C0C0"/>
                  </a:outerShdw>
                </a:effectLst>
              </a:rPr>
              <a:t>DI</a:t>
            </a:r>
            <a:r>
              <a:rPr lang="it-IT" b="1" dirty="0">
                <a:effectLst>
                  <a:outerShdw blurRad="38100" dist="38100" dir="2700000" algn="tl">
                    <a:srgbClr val="C0C0C0"/>
                  </a:outerShdw>
                </a:effectLst>
              </a:rPr>
              <a:t> RICERCA (D. R.)</a:t>
            </a:r>
            <a:br>
              <a:rPr lang="it-IT" b="1" dirty="0">
                <a:effectLst>
                  <a:outerShdw blurRad="38100" dist="38100" dir="2700000" algn="tl">
                    <a:srgbClr val="C0C0C0"/>
                  </a:outerShdw>
                </a:effectLst>
              </a:rPr>
            </a:br>
            <a:endParaRPr lang="it-IT" b="1" dirty="0">
              <a:effectLst>
                <a:outerShdw blurRad="38100" dist="38100" dir="2700000" algn="tl">
                  <a:srgbClr val="C0C0C0"/>
                </a:outerShdw>
              </a:effectLst>
            </a:endParaRPr>
          </a:p>
        </p:txBody>
      </p:sp>
      <p:pic>
        <p:nvPicPr>
          <p:cNvPr id="59397" name="Picture 7" descr="laurea"/>
          <p:cNvPicPr>
            <a:picLocks noChangeAspect="1" noChangeArrowheads="1"/>
          </p:cNvPicPr>
          <p:nvPr/>
        </p:nvPicPr>
        <p:blipFill>
          <a:blip r:embed="rId3"/>
          <a:srcRect/>
          <a:stretch>
            <a:fillRect/>
          </a:stretch>
        </p:blipFill>
        <p:spPr bwMode="auto">
          <a:xfrm>
            <a:off x="7235825" y="4638675"/>
            <a:ext cx="1728788" cy="1700213"/>
          </a:xfrm>
          <a:prstGeom prst="rect">
            <a:avLst/>
          </a:prstGeom>
          <a:noFill/>
          <a:ln w="9525">
            <a:noFill/>
            <a:miter lim="800000"/>
            <a:headEnd/>
            <a:tailEnd/>
          </a:ln>
        </p:spPr>
      </p:pic>
      <p:sp>
        <p:nvSpPr>
          <p:cNvPr id="59398" name="Text Box 8"/>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a:xfrm>
            <a:off x="468313" y="260350"/>
            <a:ext cx="8229600" cy="1008063"/>
          </a:xfrm>
          <a:solidFill>
            <a:srgbClr val="B8E9FA"/>
          </a:solidFill>
          <a:ln>
            <a:solidFill>
              <a:srgbClr val="0000FF"/>
            </a:solidFill>
          </a:ln>
        </p:spPr>
        <p:txBody>
          <a:bodyPr/>
          <a:lstStyle/>
          <a:p>
            <a:r>
              <a:rPr lang="it-IT" b="1" smtClean="0"/>
              <a:t>Professioni</a:t>
            </a:r>
          </a:p>
        </p:txBody>
      </p:sp>
      <p:sp>
        <p:nvSpPr>
          <p:cNvPr id="61442" name="Rectangle 3"/>
          <p:cNvSpPr>
            <a:spLocks noGrp="1"/>
          </p:cNvSpPr>
          <p:nvPr>
            <p:ph type="body" idx="4294967295"/>
          </p:nvPr>
        </p:nvSpPr>
        <p:spPr>
          <a:xfrm>
            <a:off x="4500563" y="1766888"/>
            <a:ext cx="4500562" cy="2740025"/>
          </a:xfrm>
          <a:solidFill>
            <a:schemeClr val="bg1"/>
          </a:solidFill>
          <a:ln>
            <a:solidFill>
              <a:srgbClr val="0000FF"/>
            </a:solidFill>
          </a:ln>
        </p:spPr>
        <p:txBody>
          <a:bodyPr/>
          <a:lstStyle/>
          <a:p>
            <a:pPr>
              <a:lnSpc>
                <a:spcPct val="90000"/>
              </a:lnSpc>
            </a:pPr>
            <a:r>
              <a:rPr lang="it-IT" smtClean="0"/>
              <a:t>Occupazioni che applicano in modo sistematico un corpo di conoscenze teoriche a problemi connessi con valori a cui la società attribuisce particolare importanza</a:t>
            </a:r>
          </a:p>
        </p:txBody>
      </p:sp>
      <p:pic>
        <p:nvPicPr>
          <p:cNvPr id="61443" name="Picture 4" descr="coro"/>
          <p:cNvPicPr>
            <a:picLocks noChangeAspect="1" noChangeArrowheads="1"/>
          </p:cNvPicPr>
          <p:nvPr/>
        </p:nvPicPr>
        <p:blipFill>
          <a:blip r:embed="rId3"/>
          <a:srcRect/>
          <a:stretch>
            <a:fillRect/>
          </a:stretch>
        </p:blipFill>
        <p:spPr bwMode="auto">
          <a:xfrm>
            <a:off x="0" y="1766888"/>
            <a:ext cx="4392613" cy="4051300"/>
          </a:xfrm>
          <a:prstGeom prst="rect">
            <a:avLst/>
          </a:prstGeom>
          <a:noFill/>
          <a:ln w="9525">
            <a:noFill/>
            <a:miter lim="800000"/>
            <a:headEnd/>
            <a:tailEnd/>
          </a:ln>
        </p:spPr>
      </p:pic>
      <p:sp>
        <p:nvSpPr>
          <p:cNvPr id="61444" name="Text Box 5"/>
          <p:cNvSpPr txBox="1">
            <a:spLocks noChangeArrowheads="1"/>
          </p:cNvSpPr>
          <p:nvPr/>
        </p:nvSpPr>
        <p:spPr bwMode="auto">
          <a:xfrm>
            <a:off x="6335713" y="6553200"/>
            <a:ext cx="2808287"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idx="4294967295"/>
          </p:nvPr>
        </p:nvSpPr>
        <p:spPr>
          <a:xfrm>
            <a:off x="914400" y="503238"/>
            <a:ext cx="7472363" cy="1220787"/>
          </a:xfrm>
          <a:solidFill>
            <a:srgbClr val="B8E9FA"/>
          </a:solidFill>
          <a:ln>
            <a:solidFill>
              <a:srgbClr val="0000FF"/>
            </a:solidFill>
          </a:ln>
        </p:spPr>
        <p:txBody>
          <a:bodyPr/>
          <a:lstStyle/>
          <a:p>
            <a:r>
              <a:rPr lang="it-IT" smtClean="0"/>
              <a:t>Ciclo di vita di una professione</a:t>
            </a:r>
          </a:p>
        </p:txBody>
      </p:sp>
      <p:sp>
        <p:nvSpPr>
          <p:cNvPr id="63490" name="Rectangle 3"/>
          <p:cNvSpPr>
            <a:spLocks noGrp="1"/>
          </p:cNvSpPr>
          <p:nvPr>
            <p:ph type="body" idx="4294967295"/>
          </p:nvPr>
        </p:nvSpPr>
        <p:spPr>
          <a:xfrm>
            <a:off x="1371600" y="3021013"/>
            <a:ext cx="1609725" cy="835025"/>
          </a:xfrm>
        </p:spPr>
        <p:txBody>
          <a:bodyPr/>
          <a:lstStyle/>
          <a:p>
            <a:pPr>
              <a:buFontTx/>
              <a:buNone/>
            </a:pPr>
            <a:r>
              <a:rPr lang="it-IT" sz="3600" b="1" smtClean="0"/>
              <a:t>Nascita</a:t>
            </a:r>
          </a:p>
        </p:txBody>
      </p:sp>
      <p:sp>
        <p:nvSpPr>
          <p:cNvPr id="63491" name="Text Box 4"/>
          <p:cNvSpPr txBox="1">
            <a:spLocks noChangeArrowheads="1"/>
          </p:cNvSpPr>
          <p:nvPr/>
        </p:nvSpPr>
        <p:spPr bwMode="auto">
          <a:xfrm>
            <a:off x="4211638" y="4868863"/>
            <a:ext cx="1800225" cy="579437"/>
          </a:xfrm>
          <a:prstGeom prst="rect">
            <a:avLst/>
          </a:prstGeom>
          <a:noFill/>
          <a:ln w="9525">
            <a:noFill/>
            <a:miter lim="800000"/>
            <a:headEnd/>
            <a:tailEnd/>
          </a:ln>
        </p:spPr>
        <p:txBody>
          <a:bodyPr>
            <a:spAutoFit/>
          </a:bodyPr>
          <a:lstStyle/>
          <a:p>
            <a:pPr>
              <a:spcBef>
                <a:spcPct val="50000"/>
              </a:spcBef>
            </a:pPr>
            <a:r>
              <a:rPr lang="it-IT" sz="3200" b="1"/>
              <a:t>Declino</a:t>
            </a:r>
          </a:p>
        </p:txBody>
      </p:sp>
      <p:sp>
        <p:nvSpPr>
          <p:cNvPr id="63492" name="Text Box 5"/>
          <p:cNvSpPr txBox="1">
            <a:spLocks noChangeArrowheads="1"/>
          </p:cNvSpPr>
          <p:nvPr/>
        </p:nvSpPr>
        <p:spPr bwMode="auto">
          <a:xfrm>
            <a:off x="6011863" y="2565400"/>
            <a:ext cx="2374900" cy="579438"/>
          </a:xfrm>
          <a:prstGeom prst="rect">
            <a:avLst/>
          </a:prstGeom>
          <a:noFill/>
          <a:ln w="9525">
            <a:noFill/>
            <a:miter lim="800000"/>
            <a:headEnd/>
            <a:tailEnd/>
          </a:ln>
        </p:spPr>
        <p:txBody>
          <a:bodyPr>
            <a:spAutoFit/>
          </a:bodyPr>
          <a:lstStyle/>
          <a:p>
            <a:pPr>
              <a:spcBef>
                <a:spcPct val="50000"/>
              </a:spcBef>
            </a:pPr>
            <a:r>
              <a:rPr lang="it-IT" sz="3200" b="1"/>
              <a:t>Sviluppo</a:t>
            </a:r>
          </a:p>
        </p:txBody>
      </p:sp>
      <p:sp>
        <p:nvSpPr>
          <p:cNvPr id="63493" name="Oval 6"/>
          <p:cNvSpPr>
            <a:spLocks noChangeArrowheads="1"/>
          </p:cNvSpPr>
          <p:nvPr/>
        </p:nvSpPr>
        <p:spPr bwMode="auto">
          <a:xfrm>
            <a:off x="395288" y="2997200"/>
            <a:ext cx="2881312" cy="1296988"/>
          </a:xfrm>
          <a:prstGeom prst="ellipse">
            <a:avLst/>
          </a:prstGeom>
          <a:noFill/>
          <a:ln w="9525">
            <a:solidFill>
              <a:schemeClr val="tx1"/>
            </a:solidFill>
            <a:round/>
            <a:headEnd/>
            <a:tailEnd/>
          </a:ln>
        </p:spPr>
        <p:txBody>
          <a:bodyPr wrap="none" anchor="ctr"/>
          <a:lstStyle/>
          <a:p>
            <a:endParaRPr lang="it-IT"/>
          </a:p>
        </p:txBody>
      </p:sp>
      <p:sp>
        <p:nvSpPr>
          <p:cNvPr id="63494" name="Oval 7"/>
          <p:cNvSpPr>
            <a:spLocks noChangeArrowheads="1"/>
          </p:cNvSpPr>
          <p:nvPr/>
        </p:nvSpPr>
        <p:spPr bwMode="auto">
          <a:xfrm>
            <a:off x="3708400" y="4581525"/>
            <a:ext cx="2881313" cy="1296988"/>
          </a:xfrm>
          <a:prstGeom prst="ellipse">
            <a:avLst/>
          </a:prstGeom>
          <a:noFill/>
          <a:ln w="9525">
            <a:solidFill>
              <a:srgbClr val="FF0000"/>
            </a:solidFill>
            <a:round/>
            <a:headEnd/>
            <a:tailEnd/>
          </a:ln>
        </p:spPr>
        <p:txBody>
          <a:bodyPr wrap="none" anchor="ctr"/>
          <a:lstStyle/>
          <a:p>
            <a:endParaRPr lang="it-IT"/>
          </a:p>
        </p:txBody>
      </p:sp>
      <p:sp>
        <p:nvSpPr>
          <p:cNvPr id="63495" name="Oval 8"/>
          <p:cNvSpPr>
            <a:spLocks noChangeArrowheads="1"/>
          </p:cNvSpPr>
          <p:nvPr/>
        </p:nvSpPr>
        <p:spPr bwMode="auto">
          <a:xfrm>
            <a:off x="5580063" y="2276475"/>
            <a:ext cx="2881312" cy="1296988"/>
          </a:xfrm>
          <a:prstGeom prst="ellipse">
            <a:avLst/>
          </a:prstGeom>
          <a:noFill/>
          <a:ln w="9525">
            <a:solidFill>
              <a:srgbClr val="FF00FF"/>
            </a:solidFill>
            <a:round/>
            <a:headEnd/>
            <a:tailEnd/>
          </a:ln>
        </p:spPr>
        <p:txBody>
          <a:bodyPr wrap="none" anchor="ctr"/>
          <a:lstStyle/>
          <a:p>
            <a:endParaRPr lang="it-IT"/>
          </a:p>
        </p:txBody>
      </p:sp>
      <p:pic>
        <p:nvPicPr>
          <p:cNvPr id="63496" name="Picture 9" descr="Frecce-54"/>
          <p:cNvPicPr>
            <a:picLocks noChangeAspect="1" noChangeArrowheads="1"/>
          </p:cNvPicPr>
          <p:nvPr/>
        </p:nvPicPr>
        <p:blipFill>
          <a:blip r:embed="rId3"/>
          <a:srcRect/>
          <a:stretch>
            <a:fillRect/>
          </a:stretch>
        </p:blipFill>
        <p:spPr bwMode="auto">
          <a:xfrm rot="-2821282">
            <a:off x="5904707" y="3850481"/>
            <a:ext cx="1039812" cy="752475"/>
          </a:xfrm>
          <a:prstGeom prst="rect">
            <a:avLst/>
          </a:prstGeom>
          <a:noFill/>
          <a:ln w="9525">
            <a:noFill/>
            <a:miter lim="800000"/>
            <a:headEnd/>
            <a:tailEnd/>
          </a:ln>
        </p:spPr>
      </p:pic>
      <p:pic>
        <p:nvPicPr>
          <p:cNvPr id="63497" name="Picture 10" descr="Frecce-54"/>
          <p:cNvPicPr>
            <a:picLocks noChangeAspect="1" noChangeArrowheads="1"/>
          </p:cNvPicPr>
          <p:nvPr/>
        </p:nvPicPr>
        <p:blipFill>
          <a:blip r:embed="rId3"/>
          <a:srcRect/>
          <a:stretch>
            <a:fillRect/>
          </a:stretch>
        </p:blipFill>
        <p:spPr bwMode="auto">
          <a:xfrm rot="2880903">
            <a:off x="2819400" y="4244975"/>
            <a:ext cx="1008063" cy="671513"/>
          </a:xfrm>
          <a:prstGeom prst="rect">
            <a:avLst/>
          </a:prstGeom>
          <a:noFill/>
          <a:ln w="9525">
            <a:noFill/>
            <a:miter lim="800000"/>
            <a:headEnd/>
            <a:tailEnd/>
          </a:ln>
        </p:spPr>
      </p:pic>
      <p:pic>
        <p:nvPicPr>
          <p:cNvPr id="63498" name="Picture 11" descr="Frecce-54"/>
          <p:cNvPicPr>
            <a:picLocks noChangeAspect="1" noChangeArrowheads="1"/>
          </p:cNvPicPr>
          <p:nvPr/>
        </p:nvPicPr>
        <p:blipFill>
          <a:blip r:embed="rId3"/>
          <a:srcRect/>
          <a:stretch>
            <a:fillRect/>
          </a:stretch>
        </p:blipFill>
        <p:spPr bwMode="auto">
          <a:xfrm rot="9736786">
            <a:off x="3635375" y="2924175"/>
            <a:ext cx="1512888" cy="571500"/>
          </a:xfrm>
          <a:prstGeom prst="rect">
            <a:avLst/>
          </a:prstGeom>
          <a:noFill/>
          <a:ln w="9525">
            <a:noFill/>
            <a:miter lim="800000"/>
            <a:headEnd/>
            <a:tailEnd/>
          </a:ln>
        </p:spPr>
      </p:pic>
      <p:pic>
        <p:nvPicPr>
          <p:cNvPr id="63499" name="Picture 12" descr="CLIP0104_small">
            <a:hlinkClick r:id="rId4"/>
          </p:cNvPr>
          <p:cNvPicPr>
            <a:picLocks noChangeAspect="1" noChangeArrowheads="1"/>
          </p:cNvPicPr>
          <p:nvPr/>
        </p:nvPicPr>
        <p:blipFill>
          <a:blip r:embed="rId5"/>
          <a:srcRect/>
          <a:stretch>
            <a:fillRect/>
          </a:stretch>
        </p:blipFill>
        <p:spPr bwMode="auto">
          <a:xfrm>
            <a:off x="7451725" y="4724400"/>
            <a:ext cx="1343025" cy="1584325"/>
          </a:xfrm>
          <a:prstGeom prst="rect">
            <a:avLst/>
          </a:prstGeom>
          <a:noFill/>
          <a:ln w="9525">
            <a:noFill/>
            <a:miter lim="800000"/>
            <a:headEnd/>
            <a:tailEnd/>
          </a:ln>
        </p:spPr>
      </p:pic>
      <p:sp>
        <p:nvSpPr>
          <p:cNvPr id="63500" name="Text Box 13"/>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a:xfrm>
            <a:off x="914400" y="503238"/>
            <a:ext cx="7510463" cy="1116012"/>
          </a:xfrm>
          <a:solidFill>
            <a:srgbClr val="B8E9FA"/>
          </a:solidFill>
          <a:ln>
            <a:solidFill>
              <a:srgbClr val="0000FF"/>
            </a:solidFill>
          </a:ln>
        </p:spPr>
        <p:txBody>
          <a:bodyPr/>
          <a:lstStyle/>
          <a:p>
            <a:r>
              <a:rPr lang="it-IT" sz="4200" smtClean="0"/>
              <a:t>…Caratteristiche di una professione</a:t>
            </a:r>
          </a:p>
        </p:txBody>
      </p:sp>
      <p:sp>
        <p:nvSpPr>
          <p:cNvPr id="65538" name="Rectangle 3"/>
          <p:cNvSpPr>
            <a:spLocks noGrp="1"/>
          </p:cNvSpPr>
          <p:nvPr>
            <p:ph type="body" idx="4294967295"/>
          </p:nvPr>
        </p:nvSpPr>
        <p:spPr>
          <a:xfrm>
            <a:off x="1763713" y="2133600"/>
            <a:ext cx="6346825" cy="3886200"/>
          </a:xfrm>
          <a:solidFill>
            <a:schemeClr val="bg1"/>
          </a:solidFill>
          <a:ln>
            <a:solidFill>
              <a:srgbClr val="0000FF"/>
            </a:solidFill>
          </a:ln>
        </p:spPr>
        <p:txBody>
          <a:bodyPr/>
          <a:lstStyle/>
          <a:p>
            <a:pPr>
              <a:lnSpc>
                <a:spcPct val="90000"/>
              </a:lnSpc>
            </a:pPr>
            <a:r>
              <a:rPr lang="it-IT" smtClean="0"/>
              <a:t>Utilità sociale</a:t>
            </a:r>
          </a:p>
          <a:p>
            <a:pPr>
              <a:lnSpc>
                <a:spcPct val="90000"/>
              </a:lnSpc>
            </a:pPr>
            <a:r>
              <a:rPr lang="it-IT" smtClean="0"/>
              <a:t>Profilo</a:t>
            </a:r>
          </a:p>
          <a:p>
            <a:pPr>
              <a:lnSpc>
                <a:spcPct val="90000"/>
              </a:lnSpc>
            </a:pPr>
            <a:r>
              <a:rPr lang="it-IT" smtClean="0"/>
              <a:t>Codice Deontologico</a:t>
            </a:r>
          </a:p>
          <a:p>
            <a:pPr>
              <a:lnSpc>
                <a:spcPct val="90000"/>
              </a:lnSpc>
            </a:pPr>
            <a:r>
              <a:rPr lang="it-IT" smtClean="0"/>
              <a:t>Lunga formazione riconosciuta</a:t>
            </a:r>
          </a:p>
          <a:p>
            <a:pPr>
              <a:lnSpc>
                <a:spcPct val="90000"/>
              </a:lnSpc>
            </a:pPr>
            <a:r>
              <a:rPr lang="it-IT" smtClean="0"/>
              <a:t>Oggetto di studio</a:t>
            </a:r>
          </a:p>
          <a:p>
            <a:pPr>
              <a:lnSpc>
                <a:spcPct val="90000"/>
              </a:lnSpc>
            </a:pPr>
            <a:r>
              <a:rPr lang="it-IT" smtClean="0"/>
              <a:t>Campo di attività</a:t>
            </a:r>
          </a:p>
          <a:p>
            <a:pPr>
              <a:lnSpc>
                <a:spcPct val="90000"/>
              </a:lnSpc>
            </a:pPr>
            <a:r>
              <a:rPr lang="it-IT" smtClean="0"/>
              <a:t>Conoscenze specifiche</a:t>
            </a:r>
          </a:p>
        </p:txBody>
      </p:sp>
      <p:sp>
        <p:nvSpPr>
          <p:cNvPr id="65539" name="Text Box 4"/>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idx="4294967295"/>
          </p:nvPr>
        </p:nvSpPr>
        <p:spPr>
          <a:solidFill>
            <a:srgbClr val="B8E9FA"/>
          </a:solidFill>
          <a:ln>
            <a:solidFill>
              <a:srgbClr val="0000FF"/>
            </a:solidFill>
          </a:ln>
        </p:spPr>
        <p:txBody>
          <a:bodyPr/>
          <a:lstStyle/>
          <a:p>
            <a:r>
              <a:rPr lang="it-IT" smtClean="0"/>
              <a:t>Le professioni sanitarie</a:t>
            </a:r>
          </a:p>
        </p:txBody>
      </p:sp>
      <p:sp>
        <p:nvSpPr>
          <p:cNvPr id="67586" name="Rectangle 3"/>
          <p:cNvSpPr>
            <a:spLocks noGrp="1"/>
          </p:cNvSpPr>
          <p:nvPr>
            <p:ph type="body" idx="4294967295"/>
          </p:nvPr>
        </p:nvSpPr>
        <p:spPr>
          <a:xfrm>
            <a:off x="914400" y="1735138"/>
            <a:ext cx="7537450" cy="4470400"/>
          </a:xfrm>
          <a:solidFill>
            <a:schemeClr val="bg1"/>
          </a:solidFill>
          <a:ln>
            <a:solidFill>
              <a:srgbClr val="0000FF"/>
            </a:solidFill>
          </a:ln>
        </p:spPr>
        <p:txBody>
          <a:bodyPr/>
          <a:lstStyle/>
          <a:p>
            <a:pPr>
              <a:lnSpc>
                <a:spcPct val="80000"/>
              </a:lnSpc>
            </a:pPr>
            <a:r>
              <a:rPr lang="it-IT" sz="1800" b="1" smtClean="0"/>
              <a:t>Passato: Centralità del medico</a:t>
            </a:r>
          </a:p>
          <a:p>
            <a:pPr>
              <a:lnSpc>
                <a:spcPct val="80000"/>
              </a:lnSpc>
              <a:buFontTx/>
              <a:buNone/>
            </a:pPr>
            <a:r>
              <a:rPr lang="it-IT" sz="1800" smtClean="0"/>
              <a:t>Il sistema sanitario si pensava retto da un numero ristretto di operatori e di professionisti: </a:t>
            </a:r>
          </a:p>
          <a:p>
            <a:pPr>
              <a:lnSpc>
                <a:spcPct val="80000"/>
              </a:lnSpc>
              <a:buFont typeface="Wingdings" pitchFamily="2" charset="2"/>
              <a:buChar char="Ø"/>
            </a:pPr>
            <a:r>
              <a:rPr lang="it-IT" sz="1800" smtClean="0"/>
              <a:t>Il medico di famiglia (che visitava i pazienti a domicilio)</a:t>
            </a:r>
          </a:p>
          <a:p>
            <a:pPr>
              <a:lnSpc>
                <a:spcPct val="80000"/>
              </a:lnSpc>
              <a:buFont typeface="Wingdings" pitchFamily="2" charset="2"/>
              <a:buChar char="Ø"/>
            </a:pPr>
            <a:r>
              <a:rPr lang="it-IT" sz="1800" smtClean="0"/>
              <a:t>Il medico ospedaliero e lo specialista (che erano inseriti nei vari reparti ospedalieri)</a:t>
            </a:r>
          </a:p>
          <a:p>
            <a:pPr>
              <a:lnSpc>
                <a:spcPct val="80000"/>
              </a:lnSpc>
              <a:buFont typeface="Wingdings" pitchFamily="2" charset="2"/>
              <a:buChar char="Ø"/>
            </a:pPr>
            <a:r>
              <a:rPr lang="it-IT" sz="1800" smtClean="0"/>
              <a:t>Le infermiere e le ostetriche</a:t>
            </a:r>
          </a:p>
          <a:p>
            <a:pPr>
              <a:lnSpc>
                <a:spcPct val="80000"/>
              </a:lnSpc>
              <a:buFont typeface="Wingdings" pitchFamily="2" charset="2"/>
              <a:buChar char="Ø"/>
            </a:pPr>
            <a:r>
              <a:rPr lang="it-IT" sz="1800" smtClean="0"/>
              <a:t>Il fisioterapista</a:t>
            </a:r>
          </a:p>
          <a:p>
            <a:pPr>
              <a:lnSpc>
                <a:spcPct val="80000"/>
              </a:lnSpc>
              <a:buFont typeface="Wingdings" pitchFamily="2" charset="2"/>
              <a:buChar char="Ø"/>
            </a:pPr>
            <a:r>
              <a:rPr lang="it-IT" sz="1800" smtClean="0"/>
              <a:t>Il tecnico di radiologia</a:t>
            </a:r>
          </a:p>
          <a:p>
            <a:pPr>
              <a:lnSpc>
                <a:spcPct val="80000"/>
              </a:lnSpc>
              <a:buFont typeface="Wingdings" pitchFamily="2" charset="2"/>
              <a:buChar char="Ø"/>
            </a:pPr>
            <a:r>
              <a:rPr lang="it-IT" sz="1800" smtClean="0"/>
              <a:t>Il tecnico di laboratorio</a:t>
            </a:r>
          </a:p>
          <a:p>
            <a:pPr>
              <a:lnSpc>
                <a:spcPct val="80000"/>
              </a:lnSpc>
              <a:buFontTx/>
              <a:buNone/>
            </a:pPr>
            <a:endParaRPr lang="it-IT" sz="1800" smtClean="0"/>
          </a:p>
        </p:txBody>
      </p:sp>
      <p:pic>
        <p:nvPicPr>
          <p:cNvPr id="67587" name="Picture 4" descr="dottore2"/>
          <p:cNvPicPr>
            <a:picLocks noChangeAspect="1" noChangeArrowheads="1" noCrop="1"/>
          </p:cNvPicPr>
          <p:nvPr/>
        </p:nvPicPr>
        <p:blipFill>
          <a:blip r:embed="rId3"/>
          <a:srcRect/>
          <a:stretch>
            <a:fillRect/>
          </a:stretch>
        </p:blipFill>
        <p:spPr bwMode="auto">
          <a:xfrm>
            <a:off x="5795963" y="4149725"/>
            <a:ext cx="1581150" cy="1790700"/>
          </a:xfrm>
          <a:prstGeom prst="rect">
            <a:avLst/>
          </a:prstGeom>
          <a:noFill/>
          <a:ln w="9525">
            <a:noFill/>
            <a:miter lim="800000"/>
            <a:headEnd/>
            <a:tailEnd/>
          </a:ln>
        </p:spPr>
      </p:pic>
      <p:sp>
        <p:nvSpPr>
          <p:cNvPr id="67588"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a:spLocks noGrp="1"/>
          </p:cNvSpPr>
          <p:nvPr>
            <p:ph type="title"/>
          </p:nvPr>
        </p:nvSpPr>
        <p:spPr>
          <a:xfrm>
            <a:off x="914400" y="266700"/>
            <a:ext cx="7313613" cy="868363"/>
          </a:xfrm>
          <a:solidFill>
            <a:srgbClr val="B8E9FA"/>
          </a:solidFill>
          <a:ln>
            <a:solidFill>
              <a:srgbClr val="261FFF"/>
            </a:solidFill>
          </a:ln>
        </p:spPr>
        <p:txBody>
          <a:bodyPr/>
          <a:lstStyle/>
          <a:p>
            <a:r>
              <a:rPr lang="it-IT" b="1" smtClean="0"/>
              <a:t>La dichiarazione di Lisbona</a:t>
            </a:r>
          </a:p>
        </p:txBody>
      </p:sp>
      <p:sp>
        <p:nvSpPr>
          <p:cNvPr id="26626" name="Segnaposto contenuto 2"/>
          <p:cNvSpPr>
            <a:spLocks noGrp="1"/>
          </p:cNvSpPr>
          <p:nvPr>
            <p:ph idx="1"/>
          </p:nvPr>
        </p:nvSpPr>
        <p:spPr>
          <a:xfrm>
            <a:off x="914400" y="1295400"/>
            <a:ext cx="7493000" cy="5257800"/>
          </a:xfrm>
          <a:solidFill>
            <a:schemeClr val="bg1"/>
          </a:solidFill>
          <a:ln>
            <a:solidFill>
              <a:srgbClr val="261FFF"/>
            </a:solidFill>
          </a:ln>
        </p:spPr>
        <p:txBody>
          <a:bodyPr/>
          <a:lstStyle/>
          <a:p>
            <a:r>
              <a:rPr lang="it-IT" sz="2000" b="1" smtClean="0"/>
              <a:t>Le Università d’Europa oltre il 2010: Diversità con un Obiettivo Comune </a:t>
            </a:r>
          </a:p>
          <a:p>
            <a:r>
              <a:rPr lang="it-IT" sz="2000" b="1" smtClean="0"/>
              <a:t>Le Università europee, fin dai tempi della loro fondazione oltre 800 anni fa, hanno incoraggiato la ricerca, hanno promosso l’emergere di una società civile e tollerante e hanno preparato i giovani affinché potessero assumere al meglio il loro ruolo nella società e nella vita economica </a:t>
            </a:r>
          </a:p>
          <a:p>
            <a:r>
              <a:rPr lang="it-IT" sz="2000" b="1" smtClean="0"/>
              <a:t>Università e Società della Conoscenza: il compito principale é quello di preparare i cittadini europei – tanto i giovani quanto gli anziani – affinché possano svolgere i loro rispettivi ruoli all’interno della Società della Conoscenza; una società nella quale lo sviluppo economico, quello sociale e lo sviluppo culturale dipendono principalmente dalla creazione e dalla disseminazione di conoscenze e competenze </a:t>
            </a:r>
          </a:p>
        </p:txBody>
      </p:sp>
      <p:sp>
        <p:nvSpPr>
          <p:cNvPr id="26627"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idx="4294967295"/>
          </p:nvPr>
        </p:nvSpPr>
        <p:spPr>
          <a:solidFill>
            <a:srgbClr val="B8E9FA"/>
          </a:solidFill>
          <a:ln>
            <a:solidFill>
              <a:srgbClr val="0000FF"/>
            </a:solidFill>
          </a:ln>
        </p:spPr>
        <p:txBody>
          <a:bodyPr/>
          <a:lstStyle/>
          <a:p>
            <a:r>
              <a:rPr lang="it-IT" smtClean="0"/>
              <a:t>Le professioni sanitarie</a:t>
            </a:r>
          </a:p>
        </p:txBody>
      </p:sp>
      <p:sp>
        <p:nvSpPr>
          <p:cNvPr id="69634" name="Rectangle 3"/>
          <p:cNvSpPr>
            <a:spLocks noGrp="1"/>
          </p:cNvSpPr>
          <p:nvPr>
            <p:ph type="body" idx="4294967295"/>
          </p:nvPr>
        </p:nvSpPr>
        <p:spPr>
          <a:xfrm>
            <a:off x="1958975" y="1735138"/>
            <a:ext cx="6269038" cy="4878387"/>
          </a:xfrm>
          <a:solidFill>
            <a:schemeClr val="bg1"/>
          </a:solidFill>
          <a:ln>
            <a:solidFill>
              <a:srgbClr val="0000FF"/>
            </a:solidFill>
          </a:ln>
        </p:spPr>
        <p:txBody>
          <a:bodyPr/>
          <a:lstStyle/>
          <a:p>
            <a:pPr>
              <a:lnSpc>
                <a:spcPct val="90000"/>
              </a:lnSpc>
            </a:pPr>
            <a:r>
              <a:rPr lang="it-IT" b="1" smtClean="0"/>
              <a:t>Presente: Costante evoluzione delle professioni sanitarie (attualmente 22)</a:t>
            </a:r>
          </a:p>
          <a:p>
            <a:pPr>
              <a:lnSpc>
                <a:spcPct val="90000"/>
              </a:lnSpc>
            </a:pPr>
            <a:r>
              <a:rPr lang="it-IT" smtClean="0"/>
              <a:t>Processo di professionalizzazione: percorso che non solo ha prodotto nuove figure professionali, ma anche trasformato operatori in passato meno qualificati in veri e propri professionisti, riconosciuti sia dalla società che dalla classe politica, che nell’ultimo decennio ha provveduto ad aggiornare e a rendere congrua la normativa specificatamente rivolta a regolamentare la formazione, l’esercizio e l’organizzazione di queste professioni.</a:t>
            </a:r>
          </a:p>
          <a:p>
            <a:pPr>
              <a:lnSpc>
                <a:spcPct val="90000"/>
              </a:lnSpc>
            </a:pPr>
            <a:endParaRPr lang="it-IT" sz="1800" smtClean="0"/>
          </a:p>
        </p:txBody>
      </p:sp>
      <p:pic>
        <p:nvPicPr>
          <p:cNvPr id="69635" name="Picture 4" descr="infermiera2"/>
          <p:cNvPicPr>
            <a:picLocks noChangeAspect="1" noChangeArrowheads="1" noCrop="1"/>
          </p:cNvPicPr>
          <p:nvPr/>
        </p:nvPicPr>
        <p:blipFill>
          <a:blip r:embed="rId3"/>
          <a:srcRect/>
          <a:stretch>
            <a:fillRect/>
          </a:stretch>
        </p:blipFill>
        <p:spPr bwMode="auto">
          <a:xfrm>
            <a:off x="438150" y="5600700"/>
            <a:ext cx="952500" cy="952500"/>
          </a:xfrm>
          <a:prstGeom prst="rect">
            <a:avLst/>
          </a:prstGeom>
          <a:noFill/>
          <a:ln w="9525">
            <a:noFill/>
            <a:miter lim="800000"/>
            <a:headEnd/>
            <a:tailEnd/>
          </a:ln>
        </p:spPr>
      </p:pic>
      <p:sp>
        <p:nvSpPr>
          <p:cNvPr id="69636"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idx="4294967295"/>
          </p:nvPr>
        </p:nvSpPr>
        <p:spPr>
          <a:solidFill>
            <a:srgbClr val="B8E9FA"/>
          </a:solidFill>
          <a:ln>
            <a:solidFill>
              <a:srgbClr val="0000FF"/>
            </a:solidFill>
          </a:ln>
        </p:spPr>
        <p:txBody>
          <a:bodyPr/>
          <a:lstStyle/>
          <a:p>
            <a:r>
              <a:rPr lang="it-IT" smtClean="0"/>
              <a:t>Le professioni sanitarie</a:t>
            </a:r>
          </a:p>
        </p:txBody>
      </p:sp>
      <p:sp>
        <p:nvSpPr>
          <p:cNvPr id="71682" name="Rectangle 3"/>
          <p:cNvSpPr>
            <a:spLocks noGrp="1"/>
          </p:cNvSpPr>
          <p:nvPr>
            <p:ph type="body" idx="4294967295"/>
          </p:nvPr>
        </p:nvSpPr>
        <p:spPr>
          <a:xfrm>
            <a:off x="2351088" y="1735138"/>
            <a:ext cx="5876925" cy="4778375"/>
          </a:xfrm>
          <a:solidFill>
            <a:schemeClr val="bg1"/>
          </a:solidFill>
          <a:ln>
            <a:solidFill>
              <a:srgbClr val="0000FF"/>
            </a:solidFill>
          </a:ln>
        </p:spPr>
        <p:txBody>
          <a:bodyPr/>
          <a:lstStyle/>
          <a:p>
            <a:pPr>
              <a:lnSpc>
                <a:spcPct val="80000"/>
              </a:lnSpc>
            </a:pPr>
            <a:r>
              <a:rPr lang="it-IT" b="1" smtClean="0"/>
              <a:t>Definizione di una </a:t>
            </a:r>
            <a:r>
              <a:rPr lang="it-IT" sz="2800" b="1" smtClean="0">
                <a:solidFill>
                  <a:srgbClr val="261FFF"/>
                </a:solidFill>
              </a:rPr>
              <a:t>precisa area di competenze</a:t>
            </a:r>
            <a:r>
              <a:rPr lang="it-IT" b="1" smtClean="0"/>
              <a:t>, di attività e di responsabilità per ogni professione</a:t>
            </a:r>
            <a:r>
              <a:rPr lang="it-IT" smtClean="0"/>
              <a:t>: emanazione per decreto del Ministero della Sanità di uno specifico </a:t>
            </a:r>
            <a:r>
              <a:rPr lang="it-IT" b="1" u="sng" smtClean="0"/>
              <a:t>profilo professionale</a:t>
            </a:r>
            <a:r>
              <a:rPr lang="it-IT" smtClean="0"/>
              <a:t>, nel quale vengono definiti i requisiti fondamentali alla sua individuazione (requisiti formativi e di altra natura, obbligatori per il possesso del titolo e per l’esercizio della professione, principali aree di competenza e di attività, principali obblighi di natura giuridica e deontologica, ecc.)</a:t>
            </a:r>
          </a:p>
        </p:txBody>
      </p:sp>
      <p:pic>
        <p:nvPicPr>
          <p:cNvPr id="71683" name="Picture 4" descr="medico4"/>
          <p:cNvPicPr>
            <a:picLocks noChangeAspect="1" noChangeArrowheads="1" noCrop="1"/>
          </p:cNvPicPr>
          <p:nvPr/>
        </p:nvPicPr>
        <p:blipFill>
          <a:blip r:embed="rId3"/>
          <a:srcRect/>
          <a:stretch>
            <a:fillRect/>
          </a:stretch>
        </p:blipFill>
        <p:spPr bwMode="auto">
          <a:xfrm>
            <a:off x="4932363" y="5589588"/>
            <a:ext cx="1304925" cy="923925"/>
          </a:xfrm>
          <a:prstGeom prst="rect">
            <a:avLst/>
          </a:prstGeom>
          <a:noFill/>
          <a:ln w="9525">
            <a:noFill/>
            <a:miter lim="800000"/>
            <a:headEnd/>
            <a:tailEnd/>
          </a:ln>
        </p:spPr>
      </p:pic>
      <p:sp>
        <p:nvSpPr>
          <p:cNvPr id="71684"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idx="4294967295"/>
          </p:nvPr>
        </p:nvSpPr>
        <p:spPr>
          <a:solidFill>
            <a:srgbClr val="B8E9FA"/>
          </a:solidFill>
          <a:ln>
            <a:solidFill>
              <a:srgbClr val="0000FF"/>
            </a:solidFill>
          </a:ln>
        </p:spPr>
        <p:txBody>
          <a:bodyPr/>
          <a:lstStyle/>
          <a:p>
            <a:r>
              <a:rPr lang="it-IT" smtClean="0"/>
              <a:t>Le professioni sanitarie</a:t>
            </a:r>
          </a:p>
        </p:txBody>
      </p:sp>
      <p:sp>
        <p:nvSpPr>
          <p:cNvPr id="73730" name="Rectangle 3"/>
          <p:cNvSpPr>
            <a:spLocks noGrp="1"/>
          </p:cNvSpPr>
          <p:nvPr>
            <p:ph type="body" idx="4294967295"/>
          </p:nvPr>
        </p:nvSpPr>
        <p:spPr>
          <a:xfrm>
            <a:off x="1606550" y="1557338"/>
            <a:ext cx="7286625" cy="3236912"/>
          </a:xfrm>
          <a:solidFill>
            <a:schemeClr val="bg1"/>
          </a:solidFill>
          <a:ln>
            <a:solidFill>
              <a:srgbClr val="0000FF"/>
            </a:solidFill>
          </a:ln>
        </p:spPr>
        <p:txBody>
          <a:bodyPr/>
          <a:lstStyle/>
          <a:p>
            <a:r>
              <a:rPr lang="it-IT" sz="2800" smtClean="0"/>
              <a:t>Oggi è possibile inquadrare le professioni sanitarie in modo omogeneo per una molteplicità di motivi legati al comune processo di professionalizzazione, alla formazione universitaria omogenea fino alle stesse leggi di regionalizzazione e di inquadramento professionale</a:t>
            </a:r>
          </a:p>
        </p:txBody>
      </p:sp>
      <p:pic>
        <p:nvPicPr>
          <p:cNvPr id="73731" name="Picture 4" descr="laurea1"/>
          <p:cNvPicPr>
            <a:picLocks noChangeAspect="1" noChangeArrowheads="1"/>
          </p:cNvPicPr>
          <p:nvPr/>
        </p:nvPicPr>
        <p:blipFill>
          <a:blip r:embed="rId3"/>
          <a:srcRect/>
          <a:stretch>
            <a:fillRect/>
          </a:stretch>
        </p:blipFill>
        <p:spPr bwMode="auto">
          <a:xfrm>
            <a:off x="3419475" y="5229225"/>
            <a:ext cx="2017713" cy="1495425"/>
          </a:xfrm>
          <a:prstGeom prst="rect">
            <a:avLst/>
          </a:prstGeom>
          <a:noFill/>
          <a:ln w="9525">
            <a:noFill/>
            <a:miter lim="800000"/>
            <a:headEnd/>
            <a:tailEnd/>
          </a:ln>
        </p:spPr>
      </p:pic>
      <p:sp>
        <p:nvSpPr>
          <p:cNvPr id="73732"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idx="4294967295"/>
          </p:nvPr>
        </p:nvSpPr>
        <p:spPr>
          <a:xfrm>
            <a:off x="914400" y="503238"/>
            <a:ext cx="7313613" cy="1260475"/>
          </a:xfrm>
          <a:solidFill>
            <a:srgbClr val="B8E9FA"/>
          </a:solidFill>
          <a:ln>
            <a:solidFill>
              <a:srgbClr val="0000FF"/>
            </a:solidFill>
          </a:ln>
        </p:spPr>
        <p:txBody>
          <a:bodyPr/>
          <a:lstStyle/>
          <a:p>
            <a:r>
              <a:rPr lang="it-IT" sz="4200" smtClean="0"/>
              <a:t>Il processo di professionalizzazione</a:t>
            </a:r>
          </a:p>
        </p:txBody>
      </p:sp>
      <p:sp>
        <p:nvSpPr>
          <p:cNvPr id="75778" name="Rectangle 3"/>
          <p:cNvSpPr>
            <a:spLocks noGrp="1"/>
          </p:cNvSpPr>
          <p:nvPr>
            <p:ph type="body" idx="4294967295"/>
          </p:nvPr>
        </p:nvSpPr>
        <p:spPr>
          <a:xfrm>
            <a:off x="1920875" y="2503488"/>
            <a:ext cx="6899275" cy="2987675"/>
          </a:xfrm>
          <a:solidFill>
            <a:schemeClr val="bg1"/>
          </a:solidFill>
          <a:ln>
            <a:solidFill>
              <a:srgbClr val="0000FF"/>
            </a:solidFill>
          </a:ln>
        </p:spPr>
        <p:txBody>
          <a:bodyPr/>
          <a:lstStyle/>
          <a:p>
            <a:pPr>
              <a:lnSpc>
                <a:spcPct val="90000"/>
              </a:lnSpc>
            </a:pPr>
            <a:r>
              <a:rPr lang="it-IT" smtClean="0"/>
              <a:t>D. Lgs. 30 dicembre 1992, n. 502 e delle successive modificazioni con particolare riferimento al D. Lgs. 7 dicembre 1993, n. 517, v. art. 6: “Il Ministro della sanità individua con proprio decreto le figure professionali da formare ed i relativi profili”. Si pongono in questo modo le basi per riformare le vecchie figure professionali e adeguarle alla realtà aziendale moderna.</a:t>
            </a:r>
          </a:p>
        </p:txBody>
      </p:sp>
      <p:sp>
        <p:nvSpPr>
          <p:cNvPr id="75779" name="Text Box 4"/>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idx="4294967295"/>
          </p:nvPr>
        </p:nvSpPr>
        <p:spPr>
          <a:xfrm>
            <a:off x="914400" y="503238"/>
            <a:ext cx="7313613" cy="1195387"/>
          </a:xfrm>
          <a:solidFill>
            <a:srgbClr val="B8E9FA"/>
          </a:solidFill>
          <a:ln>
            <a:solidFill>
              <a:srgbClr val="0000FF"/>
            </a:solidFill>
          </a:ln>
        </p:spPr>
        <p:txBody>
          <a:bodyPr/>
          <a:lstStyle/>
          <a:p>
            <a:r>
              <a:rPr lang="it-IT" sz="4200" smtClean="0"/>
              <a:t>Il processo di professionalizzazione</a:t>
            </a:r>
          </a:p>
        </p:txBody>
      </p:sp>
      <p:sp>
        <p:nvSpPr>
          <p:cNvPr id="77826" name="Rectangle 3"/>
          <p:cNvSpPr>
            <a:spLocks noGrp="1"/>
          </p:cNvSpPr>
          <p:nvPr>
            <p:ph type="body" idx="4294967295"/>
          </p:nvPr>
        </p:nvSpPr>
        <p:spPr>
          <a:xfrm>
            <a:off x="1906588" y="1981200"/>
            <a:ext cx="6913562" cy="2133600"/>
          </a:xfrm>
          <a:solidFill>
            <a:schemeClr val="bg1"/>
          </a:solidFill>
          <a:ln>
            <a:solidFill>
              <a:srgbClr val="0000FF"/>
            </a:solidFill>
          </a:ln>
        </p:spPr>
        <p:txBody>
          <a:bodyPr/>
          <a:lstStyle/>
          <a:p>
            <a:r>
              <a:rPr lang="it-IT" smtClean="0"/>
              <a:t>I profili professionali, pubblicati a partire dal 1994-95, sono da considerarsi atti normativi di carattere regolamentare ben diversi dai precedenti mansionari, anche se alcuni profili di alcune figure tecniche assomigliano molto ai vecchi mansionari.</a:t>
            </a:r>
          </a:p>
        </p:txBody>
      </p:sp>
      <p:sp>
        <p:nvSpPr>
          <p:cNvPr id="77827" name="Text Box 4"/>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
        <p:nvSpPr>
          <p:cNvPr id="77828" name="Rectangle 5"/>
          <p:cNvSpPr>
            <a:spLocks/>
          </p:cNvSpPr>
          <p:nvPr/>
        </p:nvSpPr>
        <p:spPr bwMode="auto">
          <a:xfrm>
            <a:off x="914400" y="4289425"/>
            <a:ext cx="8229600" cy="2263775"/>
          </a:xfrm>
          <a:prstGeom prst="rect">
            <a:avLst/>
          </a:prstGeom>
          <a:solidFill>
            <a:schemeClr val="bg1"/>
          </a:solidFill>
          <a:ln w="9525">
            <a:solidFill>
              <a:srgbClr val="0000FF"/>
            </a:solidFill>
            <a:miter lim="800000"/>
            <a:headEnd/>
            <a:tailEnd/>
          </a:ln>
        </p:spPr>
        <p:txBody>
          <a:bodyPr/>
          <a:lstStyle/>
          <a:p>
            <a:pPr marL="463550" indent="-463550" eaLnBrk="0" hangingPunct="0">
              <a:lnSpc>
                <a:spcPct val="90000"/>
              </a:lnSpc>
              <a:spcBef>
                <a:spcPts val="2000"/>
              </a:spcBef>
              <a:buSzPct val="90000"/>
              <a:buFontTx/>
              <a:buBlip>
                <a:blip r:embed="rId3"/>
              </a:buBlip>
            </a:pPr>
            <a:r>
              <a:rPr lang="it-IT">
                <a:latin typeface="Goudy Old Style" pitchFamily="18" charset="0"/>
              </a:rPr>
              <a:t>Sono atti normativi che attribuiscono in modo ampio</a:t>
            </a:r>
            <a:r>
              <a:rPr lang="it-IT" sz="2000">
                <a:solidFill>
                  <a:srgbClr val="261FFF"/>
                </a:solidFill>
                <a:latin typeface="Goudy Old Style" pitchFamily="18" charset="0"/>
              </a:rPr>
              <a:t> competenze </a:t>
            </a:r>
            <a:r>
              <a:rPr lang="it-IT">
                <a:latin typeface="Goudy Old Style" pitchFamily="18" charset="0"/>
              </a:rPr>
              <a:t>a una determinata figura. I profili rappresentano ormai l’unica fonte normativa di abilitazione all’esercizio professionale. </a:t>
            </a:r>
          </a:p>
          <a:p>
            <a:pPr marL="463550" indent="-463550" eaLnBrk="0" hangingPunct="0">
              <a:lnSpc>
                <a:spcPct val="90000"/>
              </a:lnSpc>
              <a:spcBef>
                <a:spcPts val="2000"/>
              </a:spcBef>
              <a:buSzPct val="90000"/>
              <a:buFontTx/>
              <a:buBlip>
                <a:blip r:embed="rId3"/>
              </a:buBlip>
            </a:pPr>
            <a:r>
              <a:rPr lang="it-IT">
                <a:latin typeface="Goudy Old Style" pitchFamily="18" charset="0"/>
              </a:rPr>
              <a:t>Si occupano generalmente  della figura professionale, del suo ambito autonomo e del suo ambito collaborante. Quest’ultimo è generalmente rivolto nei rapporti con la professione medica, talvolta implicitamente, altre volte in modo dichiarato con espressioni del tipo “dietro prescrizione medica”.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p:cNvSpPr>
            <a:spLocks noGrp="1"/>
          </p:cNvSpPr>
          <p:nvPr>
            <p:ph type="body" idx="4294967295"/>
          </p:nvPr>
        </p:nvSpPr>
        <p:spPr>
          <a:xfrm>
            <a:off x="914400" y="1968500"/>
            <a:ext cx="7313613" cy="4056063"/>
          </a:xfrm>
          <a:solidFill>
            <a:schemeClr val="bg1"/>
          </a:solidFill>
        </p:spPr>
        <p:txBody>
          <a:bodyPr/>
          <a:lstStyle/>
          <a:p>
            <a:pPr>
              <a:lnSpc>
                <a:spcPct val="90000"/>
              </a:lnSpc>
            </a:pPr>
            <a:r>
              <a:rPr lang="it-IT" smtClean="0"/>
              <a:t>Il sistema di abilitazione all’esercizio professionale delle professioni sanitarie è regolamentato prevalentemente (ma non esclusivamente) dalla legge 26 febbraio 1999, n. 42 “Disposizioni in materia di professioni sanitarie” che definisce il campo “proprio di attività e di responsabilità” delle professioni sanitarie che poggia su su tre criteri guida rappresentati dal profilo professionale, dal codice deontologico e dalla formazione ricevuta e con due criteri limite dovuti alle  competenze previste per la professione medica e delle altre professioni sanitarie. </a:t>
            </a:r>
          </a:p>
        </p:txBody>
      </p:sp>
      <p:sp>
        <p:nvSpPr>
          <p:cNvPr id="79874" name="Rectangle 2"/>
          <p:cNvSpPr>
            <a:spLocks noGrp="1"/>
          </p:cNvSpPr>
          <p:nvPr>
            <p:ph type="title" idx="4294967295"/>
          </p:nvPr>
        </p:nvSpPr>
        <p:spPr>
          <a:xfrm>
            <a:off x="685800" y="261938"/>
            <a:ext cx="8039100" cy="1473200"/>
          </a:xfrm>
          <a:solidFill>
            <a:srgbClr val="B8E9FA"/>
          </a:solidFill>
          <a:ln>
            <a:solidFill>
              <a:srgbClr val="0000FF"/>
            </a:solidFill>
          </a:ln>
        </p:spPr>
        <p:txBody>
          <a:bodyPr/>
          <a:lstStyle/>
          <a:p>
            <a:r>
              <a:rPr lang="it-IT" sz="3200" smtClean="0"/>
              <a:t>La regolamentazione dell’esercizio delle professioni sanitarie. </a:t>
            </a:r>
            <a:br>
              <a:rPr lang="it-IT" sz="3200" smtClean="0"/>
            </a:br>
            <a:r>
              <a:rPr lang="it-IT" sz="3200" smtClean="0"/>
              <a:t>Il quadro normativo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idx="4294967295"/>
          </p:nvPr>
        </p:nvSpPr>
        <p:spPr>
          <a:xfrm>
            <a:off x="731838" y="71438"/>
            <a:ext cx="7313612" cy="1412875"/>
          </a:xfrm>
          <a:solidFill>
            <a:srgbClr val="B8E9FA"/>
          </a:solidFill>
          <a:ln>
            <a:solidFill>
              <a:srgbClr val="0000FF"/>
            </a:solidFill>
          </a:ln>
        </p:spPr>
        <p:txBody>
          <a:bodyPr/>
          <a:lstStyle/>
          <a:p>
            <a:r>
              <a:rPr lang="it-IT" sz="3200" smtClean="0"/>
              <a:t>La regolamentazione dell’esercizio delle professioni sanitarie. </a:t>
            </a:r>
            <a:br>
              <a:rPr lang="it-IT" sz="3200" smtClean="0"/>
            </a:br>
            <a:r>
              <a:rPr lang="it-IT" sz="3200" smtClean="0"/>
              <a:t>Il quadro normativo</a:t>
            </a:r>
          </a:p>
        </p:txBody>
      </p:sp>
      <p:sp>
        <p:nvSpPr>
          <p:cNvPr id="80898" name="Rectangle 3"/>
          <p:cNvSpPr>
            <a:spLocks noGrp="1"/>
          </p:cNvSpPr>
          <p:nvPr>
            <p:ph type="body" idx="4294967295"/>
          </p:nvPr>
        </p:nvSpPr>
        <p:spPr>
          <a:xfrm>
            <a:off x="1893888" y="1611313"/>
            <a:ext cx="7002462" cy="4941887"/>
          </a:xfrm>
          <a:solidFill>
            <a:schemeClr val="bg1"/>
          </a:solidFill>
          <a:ln>
            <a:solidFill>
              <a:srgbClr val="0000FF"/>
            </a:solidFill>
          </a:ln>
        </p:spPr>
        <p:txBody>
          <a:bodyPr/>
          <a:lstStyle/>
          <a:p>
            <a:pPr>
              <a:lnSpc>
                <a:spcPct val="90000"/>
              </a:lnSpc>
            </a:pPr>
            <a:endParaRPr lang="it-IT" b="1" u="sng" smtClean="0"/>
          </a:p>
          <a:p>
            <a:pPr>
              <a:lnSpc>
                <a:spcPct val="90000"/>
              </a:lnSpc>
            </a:pPr>
            <a:r>
              <a:rPr lang="it-IT" b="1" u="sng" smtClean="0"/>
              <a:t>LEGGE 26 febbraio 1999, n. 42</a:t>
            </a:r>
          </a:p>
          <a:p>
            <a:pPr>
              <a:lnSpc>
                <a:spcPct val="90000"/>
              </a:lnSpc>
            </a:pPr>
            <a:endParaRPr lang="it-IT" b="1" u="sng" smtClean="0"/>
          </a:p>
          <a:p>
            <a:pPr>
              <a:lnSpc>
                <a:spcPct val="90000"/>
              </a:lnSpc>
              <a:buFontTx/>
              <a:buNone/>
            </a:pPr>
            <a:r>
              <a:rPr lang="it-IT" smtClean="0"/>
              <a:t>”Disposizioni in materia di professioni sanitarie”</a:t>
            </a:r>
          </a:p>
          <a:p>
            <a:pPr>
              <a:lnSpc>
                <a:spcPct val="90000"/>
              </a:lnSpc>
              <a:buFont typeface="Wingdings" pitchFamily="2" charset="2"/>
              <a:buChar char="Ø"/>
            </a:pPr>
            <a:r>
              <a:rPr lang="it-IT" sz="1800" smtClean="0"/>
              <a:t>In sintesi aggiorna i criteri fondamentali che regolamentano l’esercizio delle professioni sanitarie, precisando i riferimenti concreti per l’individuazione degli ambiti e dei confini di ciascuna specifica professione. </a:t>
            </a:r>
          </a:p>
          <a:p>
            <a:pPr>
              <a:lnSpc>
                <a:spcPct val="90000"/>
              </a:lnSpc>
              <a:buFont typeface="Wingdings" pitchFamily="2" charset="2"/>
              <a:buChar char="q"/>
            </a:pPr>
            <a:r>
              <a:rPr lang="it-IT" sz="1600" b="1" smtClean="0"/>
              <a:t>PROFILI PROFESSIONALI</a:t>
            </a:r>
          </a:p>
          <a:p>
            <a:pPr>
              <a:lnSpc>
                <a:spcPct val="90000"/>
              </a:lnSpc>
              <a:buFont typeface="Wingdings" pitchFamily="2" charset="2"/>
              <a:buChar char="q"/>
            </a:pPr>
            <a:r>
              <a:rPr lang="it-IT" sz="1600" b="1" smtClean="0"/>
              <a:t>CODICI DEONTOLOGICI</a:t>
            </a:r>
          </a:p>
          <a:p>
            <a:pPr>
              <a:lnSpc>
                <a:spcPct val="90000"/>
              </a:lnSpc>
              <a:buFont typeface="Wingdings" pitchFamily="2" charset="2"/>
              <a:buChar char="q"/>
            </a:pPr>
            <a:r>
              <a:rPr lang="it-IT" sz="1600" b="1" smtClean="0"/>
              <a:t>ORDINAMENTI DIDATTICI DELLA FORMAZIONE DI BASE E POST-BASE</a:t>
            </a:r>
          </a:p>
          <a:p>
            <a:pPr>
              <a:lnSpc>
                <a:spcPct val="90000"/>
              </a:lnSpc>
              <a:buFont typeface="Wingdings" pitchFamily="2" charset="2"/>
              <a:buNone/>
            </a:pPr>
            <a:endParaRPr lang="it-IT" smtClean="0"/>
          </a:p>
        </p:txBody>
      </p:sp>
      <p:pic>
        <p:nvPicPr>
          <p:cNvPr id="80899" name="Picture 4" descr="cerveteriz9a"/>
          <p:cNvPicPr>
            <a:picLocks noChangeAspect="1" noChangeArrowheads="1"/>
          </p:cNvPicPr>
          <p:nvPr/>
        </p:nvPicPr>
        <p:blipFill>
          <a:blip r:embed="rId3"/>
          <a:srcRect/>
          <a:stretch>
            <a:fillRect/>
          </a:stretch>
        </p:blipFill>
        <p:spPr bwMode="auto">
          <a:xfrm>
            <a:off x="7019925" y="1484313"/>
            <a:ext cx="1876425" cy="1381125"/>
          </a:xfrm>
          <a:prstGeom prst="rect">
            <a:avLst/>
          </a:prstGeom>
          <a:noFill/>
          <a:ln w="9525">
            <a:noFill/>
            <a:miter lim="800000"/>
            <a:headEnd/>
            <a:tailEnd/>
          </a:ln>
        </p:spPr>
      </p:pic>
      <p:sp>
        <p:nvSpPr>
          <p:cNvPr id="80900"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p:cNvSpPr>
          <p:nvPr>
            <p:ph type="body" idx="4294967295"/>
          </p:nvPr>
        </p:nvSpPr>
        <p:spPr>
          <a:solidFill>
            <a:schemeClr val="bg1"/>
          </a:solidFill>
          <a:ln>
            <a:solidFill>
              <a:srgbClr val="0000FF"/>
            </a:solidFill>
          </a:ln>
        </p:spPr>
        <p:txBody>
          <a:bodyPr/>
          <a:lstStyle/>
          <a:p>
            <a:r>
              <a:rPr lang="it-IT" sz="2000" smtClean="0"/>
              <a:t>Più precisamente, il secondo comma dell’art. 1 della legge 42/1999 recita testualmente:</a:t>
            </a:r>
            <a:br>
              <a:rPr lang="it-IT" sz="2000" smtClean="0"/>
            </a:br>
            <a:r>
              <a:rPr lang="it-IT" sz="2000" smtClean="0"/>
              <a:t>“</a:t>
            </a:r>
            <a:r>
              <a:rPr lang="it-IT" sz="2000" i="1" smtClean="0"/>
              <a:t>Il </a:t>
            </a:r>
            <a:r>
              <a:rPr lang="it-IT" sz="2000" b="1" i="1" smtClean="0"/>
              <a:t>campo proprio di attività e di responsabilità </a:t>
            </a:r>
            <a:r>
              <a:rPr lang="it-IT" sz="2000" i="1" smtClean="0"/>
              <a:t>delle professioni sanitarie di cui all'articolo 6, comma 3, del decreto legislativo 30 dicembre 1992, n. 502, e successive modificazioni e integrazioni, è determinato dai </a:t>
            </a:r>
            <a:r>
              <a:rPr lang="it-IT" sz="2000" b="1" i="1" smtClean="0"/>
              <a:t>contenuti dei decreti ministeriali istitutivi dei relativi profili professionali</a:t>
            </a:r>
            <a:r>
              <a:rPr lang="it-IT" sz="2000" i="1" smtClean="0"/>
              <a:t> e degli </a:t>
            </a:r>
            <a:r>
              <a:rPr lang="it-IT" sz="2000" b="1" i="1" smtClean="0"/>
              <a:t>ordinamenti didattici</a:t>
            </a:r>
            <a:r>
              <a:rPr lang="it-IT" sz="2000" i="1" smtClean="0"/>
              <a:t> dei rispettivi corsi di diploma universitario e di formazione post-base nonché degli specifici </a:t>
            </a:r>
            <a:r>
              <a:rPr lang="it-IT" sz="2000" b="1" i="1" smtClean="0"/>
              <a:t>codici deontologici</a:t>
            </a:r>
            <a:r>
              <a:rPr lang="it-IT" sz="2000" i="1" smtClean="0"/>
              <a:t>, fatte salve le </a:t>
            </a:r>
            <a:r>
              <a:rPr lang="it-IT" sz="2000" b="1" i="1" smtClean="0"/>
              <a:t>competenze previste per le professioni mediche</a:t>
            </a:r>
            <a:r>
              <a:rPr lang="it-IT" sz="2000" i="1" smtClean="0"/>
              <a:t> e per le altre professioni del ruolo sanitario per l'accesso alle quali è richiesto il possesso del diploma di laurea, nel </a:t>
            </a:r>
            <a:r>
              <a:rPr lang="it-IT" sz="2000" b="1" i="1" smtClean="0"/>
              <a:t>rispetto reciproco delle specifiche competenze professionali”</a:t>
            </a:r>
            <a:r>
              <a:rPr lang="it-IT" sz="2000" i="1" smtClean="0"/>
              <a:t>.</a:t>
            </a:r>
            <a:r>
              <a:rPr lang="it-IT" sz="2000" smtClean="0"/>
              <a:t> </a:t>
            </a:r>
          </a:p>
        </p:txBody>
      </p:sp>
      <p:sp>
        <p:nvSpPr>
          <p:cNvPr id="82946" name="Rectangle 2"/>
          <p:cNvSpPr>
            <a:spLocks/>
          </p:cNvSpPr>
          <p:nvPr/>
        </p:nvSpPr>
        <p:spPr bwMode="auto">
          <a:xfrm>
            <a:off x="731838" y="71438"/>
            <a:ext cx="7313612" cy="1412875"/>
          </a:xfrm>
          <a:prstGeom prst="rect">
            <a:avLst/>
          </a:prstGeom>
          <a:solidFill>
            <a:srgbClr val="B8E9FA"/>
          </a:solidFill>
          <a:ln w="9525">
            <a:solidFill>
              <a:srgbClr val="0000FF"/>
            </a:solidFill>
            <a:miter lim="800000"/>
            <a:headEnd/>
            <a:tailEnd/>
          </a:ln>
        </p:spPr>
        <p:txBody>
          <a:bodyPr anchor="ctr"/>
          <a:lstStyle/>
          <a:p>
            <a:pPr algn="ctr" eaLnBrk="0" hangingPunct="0"/>
            <a:r>
              <a:rPr lang="it-IT" sz="3200">
                <a:latin typeface="Goudy Old Style" pitchFamily="18" charset="0"/>
              </a:rPr>
              <a:t>La regolamentazione dell’esercizio delle professioni sanitarie. </a:t>
            </a:r>
            <a:br>
              <a:rPr lang="it-IT" sz="3200">
                <a:latin typeface="Goudy Old Style" pitchFamily="18" charset="0"/>
              </a:rPr>
            </a:br>
            <a:r>
              <a:rPr lang="it-IT" sz="3200">
                <a:latin typeface="Goudy Old Style" pitchFamily="18" charset="0"/>
              </a:rPr>
              <a:t>Il quadro normativo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Grp="1"/>
          </p:cNvSpPr>
          <p:nvPr>
            <p:ph type="body" idx="4294967295"/>
          </p:nvPr>
        </p:nvSpPr>
        <p:spPr>
          <a:xfrm>
            <a:off x="914400" y="2700338"/>
            <a:ext cx="7313613" cy="3103562"/>
          </a:xfrm>
          <a:solidFill>
            <a:schemeClr val="bg1"/>
          </a:solidFill>
        </p:spPr>
        <p:txBody>
          <a:bodyPr/>
          <a:lstStyle/>
          <a:p>
            <a:r>
              <a:rPr lang="it-IT" b="1" smtClean="0"/>
              <a:t>Le espressioni chiave quindi sono: </a:t>
            </a:r>
            <a:r>
              <a:rPr lang="it-IT" smtClean="0"/>
              <a:t/>
            </a:r>
            <a:br>
              <a:rPr lang="it-IT" smtClean="0"/>
            </a:br>
            <a:r>
              <a:rPr lang="it-IT" smtClean="0"/>
              <a:t>a) campo proprio di attività e responsabilità;</a:t>
            </a:r>
            <a:br>
              <a:rPr lang="it-IT" smtClean="0"/>
            </a:br>
            <a:r>
              <a:rPr lang="it-IT" smtClean="0"/>
              <a:t>b) contenuto dei decreti ministeriali (profili);</a:t>
            </a:r>
            <a:br>
              <a:rPr lang="it-IT" smtClean="0"/>
            </a:br>
            <a:r>
              <a:rPr lang="it-IT" smtClean="0"/>
              <a:t>c) ordinamenti didattici (formazione ricevuta);</a:t>
            </a:r>
            <a:br>
              <a:rPr lang="it-IT" smtClean="0"/>
            </a:br>
            <a:r>
              <a:rPr lang="it-IT" smtClean="0"/>
              <a:t>d) codici deontologici;</a:t>
            </a:r>
            <a:br>
              <a:rPr lang="it-IT" smtClean="0"/>
            </a:br>
            <a:r>
              <a:rPr lang="it-IT" smtClean="0"/>
              <a:t>e) competenze professione mediche;</a:t>
            </a:r>
            <a:br>
              <a:rPr lang="it-IT" smtClean="0"/>
            </a:br>
            <a:r>
              <a:rPr lang="it-IT" smtClean="0"/>
              <a:t>f) rispetto reciproco delle specifiche competenze professionali. </a:t>
            </a:r>
          </a:p>
        </p:txBody>
      </p:sp>
      <p:sp>
        <p:nvSpPr>
          <p:cNvPr id="83970" name="Rectangle 2"/>
          <p:cNvSpPr>
            <a:spLocks noGrp="1"/>
          </p:cNvSpPr>
          <p:nvPr>
            <p:ph type="title" idx="4294967295"/>
          </p:nvPr>
        </p:nvSpPr>
        <p:spPr>
          <a:xfrm>
            <a:off x="355600" y="312738"/>
            <a:ext cx="8407400" cy="1422400"/>
          </a:xfrm>
          <a:solidFill>
            <a:srgbClr val="B8E9FA"/>
          </a:solidFill>
          <a:ln>
            <a:solidFill>
              <a:srgbClr val="0000FF"/>
            </a:solidFill>
          </a:ln>
        </p:spPr>
        <p:txBody>
          <a:bodyPr/>
          <a:lstStyle/>
          <a:p>
            <a:r>
              <a:rPr lang="it-IT" sz="3200" smtClean="0"/>
              <a:t>La regolamentazione dell’esercizio delle professioni sanitarie. </a:t>
            </a:r>
            <a:br>
              <a:rPr lang="it-IT" sz="3200" smtClean="0"/>
            </a:br>
            <a:r>
              <a:rPr lang="it-IT" sz="3200" smtClean="0"/>
              <a:t>Il quadro normativo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p:cNvSpPr>
          <p:nvPr>
            <p:ph type="title" idx="4294967295"/>
          </p:nvPr>
        </p:nvSpPr>
        <p:spPr>
          <a:xfrm>
            <a:off x="914400" y="312738"/>
            <a:ext cx="7537450" cy="1316037"/>
          </a:xfrm>
          <a:solidFill>
            <a:srgbClr val="B8E9FA"/>
          </a:solidFill>
          <a:ln>
            <a:solidFill>
              <a:srgbClr val="0000FF"/>
            </a:solidFill>
          </a:ln>
        </p:spPr>
        <p:txBody>
          <a:bodyPr/>
          <a:lstStyle/>
          <a:p>
            <a:r>
              <a:rPr lang="it-IT" sz="2800" smtClean="0"/>
              <a:t>La regolamentazione dell’esercizio delle professioni sanitarie. </a:t>
            </a:r>
            <a:br>
              <a:rPr lang="it-IT" sz="2800" smtClean="0"/>
            </a:br>
            <a:r>
              <a:rPr lang="it-IT" sz="2800" smtClean="0"/>
              <a:t>Il quadro normativo</a:t>
            </a:r>
          </a:p>
        </p:txBody>
      </p:sp>
      <p:sp>
        <p:nvSpPr>
          <p:cNvPr id="84994" name="Rectangle 3"/>
          <p:cNvSpPr>
            <a:spLocks noGrp="1"/>
          </p:cNvSpPr>
          <p:nvPr>
            <p:ph type="body" idx="4294967295"/>
          </p:nvPr>
        </p:nvSpPr>
        <p:spPr>
          <a:xfrm>
            <a:off x="914400" y="1916113"/>
            <a:ext cx="8229600" cy="4941887"/>
          </a:xfrm>
          <a:solidFill>
            <a:schemeClr val="bg1"/>
          </a:solidFill>
          <a:ln>
            <a:solidFill>
              <a:srgbClr val="0000FF"/>
            </a:solidFill>
          </a:ln>
        </p:spPr>
        <p:txBody>
          <a:bodyPr/>
          <a:lstStyle/>
          <a:p>
            <a:pPr>
              <a:lnSpc>
                <a:spcPct val="80000"/>
              </a:lnSpc>
            </a:pPr>
            <a:r>
              <a:rPr lang="it-IT" sz="1800" b="1" u="sng" smtClean="0"/>
              <a:t>LEGGE 251 del 10 agosto 2000:</a:t>
            </a:r>
          </a:p>
          <a:p>
            <a:pPr>
              <a:lnSpc>
                <a:spcPct val="80000"/>
              </a:lnSpc>
              <a:buFontTx/>
              <a:buNone/>
            </a:pPr>
            <a:endParaRPr lang="it-IT" sz="1800" smtClean="0"/>
          </a:p>
          <a:p>
            <a:pPr>
              <a:lnSpc>
                <a:spcPct val="80000"/>
              </a:lnSpc>
              <a:buFont typeface="Wingdings" pitchFamily="2" charset="2"/>
              <a:buChar char="Ø"/>
            </a:pPr>
            <a:r>
              <a:rPr lang="it-IT" sz="1400" smtClean="0"/>
              <a:t>Determina la struttura utilizzata per la classificazione delle professioni sanitarie, individuando </a:t>
            </a:r>
          </a:p>
          <a:p>
            <a:pPr>
              <a:lnSpc>
                <a:spcPct val="80000"/>
              </a:lnSpc>
              <a:buFont typeface="Wingdings" pitchFamily="2" charset="2"/>
              <a:buChar char="q"/>
            </a:pPr>
            <a:r>
              <a:rPr lang="it-IT" sz="1400" b="1" smtClean="0"/>
              <a:t>le professioni sanitarie infermieristiche e la professione sanitaria</a:t>
            </a:r>
            <a:r>
              <a:rPr lang="it-IT" sz="1400" smtClean="0"/>
              <a:t> (sono incluse le professioni dell’infermiere, dell’ostetrica e dell’infermiere pediatrico),</a:t>
            </a:r>
          </a:p>
          <a:p>
            <a:pPr>
              <a:lnSpc>
                <a:spcPct val="80000"/>
              </a:lnSpc>
              <a:buFont typeface="Wingdings" pitchFamily="2" charset="2"/>
              <a:buChar char="q"/>
            </a:pPr>
            <a:r>
              <a:rPr lang="it-IT" sz="1400" smtClean="0"/>
              <a:t> </a:t>
            </a:r>
            <a:r>
              <a:rPr lang="it-IT" sz="1400" b="1" smtClean="0"/>
              <a:t>le professioni sanitarie della riabilitazione</a:t>
            </a:r>
            <a:r>
              <a:rPr lang="it-IT" sz="1400" smtClean="0"/>
              <a:t> (sono incluse le professioni del podologo, del fisioterapista, del logopedista, dell’ortottista-assistente di oftamologia, del terapista della neuro e psicomotricità dell’età evolutiva,del tecnico della riabilitazione psichiatrica, del terapista occupazionale e dell’educatore professionale)</a:t>
            </a:r>
          </a:p>
          <a:p>
            <a:pPr>
              <a:lnSpc>
                <a:spcPct val="80000"/>
              </a:lnSpc>
              <a:buFont typeface="Wingdings" pitchFamily="2" charset="2"/>
              <a:buChar char="q"/>
            </a:pPr>
            <a:r>
              <a:rPr lang="it-IT" sz="1400" b="1" smtClean="0"/>
              <a:t>le professioni tecnico-sanitarie, a loro volta divise in area tecnico-diagnostica</a:t>
            </a:r>
            <a:r>
              <a:rPr lang="it-IT" sz="1400" smtClean="0"/>
              <a:t> (che include le figure del tecnico audiometrista, del tecnico sanitario di laboratorio biomedico, del tecnico sanitario di radiologia medica, del tecnico di neurofisiopatologia) e un’area tecnico-assistenziale (che include le figure del tecnico ortopedico, del tecnico audioprotesista, del tecnico della fisiopatologia cardiocircolatoria e perfusione cardiovascolare, dell’igienista dentale e del dietista)</a:t>
            </a:r>
          </a:p>
          <a:p>
            <a:pPr>
              <a:lnSpc>
                <a:spcPct val="80000"/>
              </a:lnSpc>
              <a:buFont typeface="Wingdings" pitchFamily="2" charset="2"/>
              <a:buChar char="q"/>
            </a:pPr>
            <a:r>
              <a:rPr lang="it-IT" sz="1400" b="1" smtClean="0"/>
              <a:t>le professioni tecniche della prevenzione</a:t>
            </a:r>
            <a:r>
              <a:rPr lang="it-IT" sz="1400" smtClean="0"/>
              <a:t> (sono incluse le figure del tecnico della prevenzione nell’ambiente e nei luoghi di lavoro e dell’assistente sanitario).</a:t>
            </a:r>
            <a:endParaRPr lang="it-IT" sz="1800" smtClean="0"/>
          </a:p>
        </p:txBody>
      </p:sp>
      <p:pic>
        <p:nvPicPr>
          <p:cNvPr id="84995" name="Picture 4" descr="SO00629_"/>
          <p:cNvPicPr>
            <a:picLocks noChangeAspect="1" noChangeArrowheads="1"/>
          </p:cNvPicPr>
          <p:nvPr/>
        </p:nvPicPr>
        <p:blipFill>
          <a:blip r:embed="rId3"/>
          <a:srcRect/>
          <a:stretch>
            <a:fillRect/>
          </a:stretch>
        </p:blipFill>
        <p:spPr bwMode="auto">
          <a:xfrm>
            <a:off x="7119938" y="1628775"/>
            <a:ext cx="1565275" cy="714375"/>
          </a:xfrm>
          <a:prstGeom prst="rect">
            <a:avLst/>
          </a:prstGeom>
          <a:noFill/>
          <a:ln w="9525">
            <a:noFill/>
            <a:miter lim="800000"/>
            <a:headEnd/>
            <a:tailEnd/>
          </a:ln>
        </p:spPr>
      </p:pic>
      <p:sp>
        <p:nvSpPr>
          <p:cNvPr id="84996"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p:cNvSpPr>
            <a:spLocks noGrp="1"/>
          </p:cNvSpPr>
          <p:nvPr>
            <p:ph type="title"/>
          </p:nvPr>
        </p:nvSpPr>
        <p:spPr>
          <a:solidFill>
            <a:srgbClr val="B8E9FA"/>
          </a:solidFill>
          <a:ln>
            <a:solidFill>
              <a:srgbClr val="261FFF"/>
            </a:solidFill>
          </a:ln>
        </p:spPr>
        <p:txBody>
          <a:bodyPr/>
          <a:lstStyle/>
          <a:p>
            <a:r>
              <a:rPr lang="it-IT" b="1" smtClean="0"/>
              <a:t>La dichiarazione di Lisbona</a:t>
            </a:r>
            <a:endParaRPr lang="it-IT" smtClean="0"/>
          </a:p>
        </p:txBody>
      </p:sp>
      <p:sp>
        <p:nvSpPr>
          <p:cNvPr id="27650" name="Segnaposto contenuto 2"/>
          <p:cNvSpPr>
            <a:spLocks noGrp="1"/>
          </p:cNvSpPr>
          <p:nvPr>
            <p:ph idx="1"/>
          </p:nvPr>
        </p:nvSpPr>
        <p:spPr>
          <a:xfrm>
            <a:off x="914400" y="1790700"/>
            <a:ext cx="7313613" cy="4508500"/>
          </a:xfrm>
          <a:solidFill>
            <a:schemeClr val="bg1"/>
          </a:solidFill>
          <a:ln>
            <a:solidFill>
              <a:srgbClr val="261FFF"/>
            </a:solidFill>
          </a:ln>
        </p:spPr>
        <p:txBody>
          <a:bodyPr/>
          <a:lstStyle/>
          <a:p>
            <a:r>
              <a:rPr lang="it-IT" sz="2000" b="1" smtClean="0"/>
              <a:t>Un sistema universitario diversificato: le università si rendono conto che il passaggio da un’istruzione superiore d’élite ad una di massa implica la coesistenza di università aventi missioni e punti di forza diversi. Ciò implica l’esistenza di un sistema di istituzioni accademiche con profili molto diversi, che attribuisce parità di considerazione alle diverse missioni </a:t>
            </a:r>
          </a:p>
          <a:p>
            <a:r>
              <a:rPr lang="it-IT" sz="2000" b="1" smtClean="0"/>
              <a:t>L’importanza fondamentale dell’autonomia universitaria: l’adattabilità e la flessibilità richieste alle università al fine di rispondere ad una società in continuo cambiamento e alle sue necessità dipendono principalmente da un aumento dell’autonomia e da finanziamenti adeguati, che permettano loro di avere uno spazio all’interno del quale trovare il proprio posto </a:t>
            </a:r>
          </a:p>
          <a:p>
            <a:endParaRPr lang="it-IT" sz="2000" smtClean="0"/>
          </a:p>
        </p:txBody>
      </p:sp>
      <p:sp>
        <p:nvSpPr>
          <p:cNvPr id="27651"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idx="4294967295"/>
          </p:nvPr>
        </p:nvSpPr>
        <p:spPr>
          <a:xfrm>
            <a:off x="0" y="260350"/>
            <a:ext cx="9144000" cy="6381750"/>
          </a:xfrm>
        </p:spPr>
        <p:txBody>
          <a:bodyPr/>
          <a:lstStyle/>
          <a:p>
            <a:pPr>
              <a:defRPr/>
            </a:pPr>
            <a:r>
              <a:rPr lang="it-IT" sz="3800" b="1" smtClean="0">
                <a:solidFill>
                  <a:schemeClr val="hlink"/>
                </a:solidFill>
                <a:effectLst>
                  <a:outerShdw blurRad="38100" dist="38100" dir="2700000" algn="tl">
                    <a:srgbClr val="C0C0C0"/>
                  </a:outerShdw>
                </a:effectLst>
              </a:rPr>
              <a:t> </a:t>
            </a:r>
            <a:br>
              <a:rPr lang="it-IT" sz="3800" b="1" smtClean="0">
                <a:solidFill>
                  <a:schemeClr val="hlink"/>
                </a:solidFill>
                <a:effectLst>
                  <a:outerShdw blurRad="38100" dist="38100" dir="2700000" algn="tl">
                    <a:srgbClr val="C0C0C0"/>
                  </a:outerShdw>
                </a:effectLst>
              </a:rPr>
            </a:br>
            <a:r>
              <a:rPr lang="it-IT" sz="3800" b="1" smtClean="0">
                <a:solidFill>
                  <a:schemeClr val="hlink"/>
                </a:solidFill>
                <a:effectLst>
                  <a:outerShdw blurRad="38100" dist="38100" dir="2700000" algn="tl">
                    <a:srgbClr val="C0C0C0"/>
                  </a:outerShdw>
                </a:effectLst>
              </a:rPr>
              <a:t/>
            </a:r>
            <a:br>
              <a:rPr lang="it-IT" sz="3800" b="1" smtClean="0">
                <a:solidFill>
                  <a:schemeClr val="hlink"/>
                </a:solidFill>
                <a:effectLst>
                  <a:outerShdw blurRad="38100" dist="38100" dir="2700000" algn="tl">
                    <a:srgbClr val="C0C0C0"/>
                  </a:outerShdw>
                </a:effectLst>
              </a:rPr>
            </a:br>
            <a:endParaRPr lang="it-IT" sz="3800" b="1" smtClean="0">
              <a:solidFill>
                <a:srgbClr val="66FF33"/>
              </a:solidFill>
              <a:effectLst>
                <a:outerShdw blurRad="38100" dist="38100" dir="2700000" algn="tl">
                  <a:srgbClr val="C0C0C0"/>
                </a:outerShdw>
              </a:effectLst>
            </a:endParaRPr>
          </a:p>
        </p:txBody>
      </p:sp>
      <p:sp>
        <p:nvSpPr>
          <p:cNvPr id="125955" name="Text Box 3"/>
          <p:cNvSpPr txBox="1">
            <a:spLocks noChangeArrowheads="1"/>
          </p:cNvSpPr>
          <p:nvPr/>
        </p:nvSpPr>
        <p:spPr bwMode="auto">
          <a:xfrm>
            <a:off x="2608263" y="3686175"/>
            <a:ext cx="4700587" cy="519113"/>
          </a:xfrm>
          <a:prstGeom prst="rect">
            <a:avLst/>
          </a:prstGeom>
          <a:noFill/>
          <a:ln w="9525">
            <a:noFill/>
            <a:miter lim="800000"/>
            <a:headEnd/>
            <a:tailEnd/>
          </a:ln>
          <a:effectLst/>
        </p:spPr>
        <p:txBody>
          <a:bodyPr>
            <a:spAutoFit/>
          </a:bodyPr>
          <a:lstStyle/>
          <a:p>
            <a:pPr algn="ctr">
              <a:defRPr/>
            </a:pPr>
            <a:endParaRPr lang="it-IT" sz="2800" b="1">
              <a:solidFill>
                <a:srgbClr val="FF3300"/>
              </a:solidFill>
              <a:effectLst>
                <a:outerShdw blurRad="38100" dist="38100" dir="2700000" algn="tl">
                  <a:srgbClr val="C0C0C0"/>
                </a:outerShdw>
              </a:effectLst>
              <a:latin typeface="Times New Roman" pitchFamily="18" charset="0"/>
            </a:endParaRPr>
          </a:p>
        </p:txBody>
      </p:sp>
      <p:sp>
        <p:nvSpPr>
          <p:cNvPr id="125956" name="Text Box 4"/>
          <p:cNvSpPr txBox="1">
            <a:spLocks noChangeArrowheads="1"/>
          </p:cNvSpPr>
          <p:nvPr/>
        </p:nvSpPr>
        <p:spPr bwMode="auto">
          <a:xfrm>
            <a:off x="1711325" y="1017588"/>
            <a:ext cx="7432675" cy="5337175"/>
          </a:xfrm>
          <a:prstGeom prst="rect">
            <a:avLst/>
          </a:prstGeom>
          <a:solidFill>
            <a:schemeClr val="bg1"/>
          </a:solidFill>
          <a:ln w="9525">
            <a:solidFill>
              <a:srgbClr val="0000FF"/>
            </a:solidFill>
            <a:miter lim="800000"/>
            <a:headEnd/>
            <a:tailEnd/>
          </a:ln>
        </p:spPr>
        <p:txBody>
          <a:bodyPr>
            <a:spAutoFit/>
          </a:bodyPr>
          <a:lstStyle/>
          <a:p>
            <a:pPr marL="457200" indent="-457200" algn="ctr">
              <a:defRPr/>
            </a:pPr>
            <a:r>
              <a:rPr lang="it-IT" sz="2800" b="1">
                <a:solidFill>
                  <a:schemeClr val="tx2"/>
                </a:solidFill>
                <a:latin typeface="Times New Roman" pitchFamily="18" charset="0"/>
                <a:sym typeface="Wingdings" pitchFamily="2" charset="2"/>
              </a:rPr>
              <a:t>Legge 251/2000</a:t>
            </a:r>
          </a:p>
          <a:p>
            <a:pPr marL="457200" indent="-457200" algn="ctr">
              <a:defRPr/>
            </a:pPr>
            <a:r>
              <a:rPr lang="it-IT" sz="2800" b="1">
                <a:latin typeface="Times New Roman" pitchFamily="18" charset="0"/>
                <a:sym typeface="Wingdings" pitchFamily="2" charset="2"/>
              </a:rPr>
              <a:t>Art. 2. </a:t>
            </a:r>
            <a:r>
              <a:rPr lang="it-IT" sz="2800" b="1" i="1">
                <a:latin typeface="Times New Roman" pitchFamily="18" charset="0"/>
                <a:sym typeface="Wingdings" pitchFamily="2" charset="2"/>
              </a:rPr>
              <a:t>Professioni sanitarie riabilitative</a:t>
            </a:r>
          </a:p>
          <a:p>
            <a:pPr marL="457200" indent="-457200" algn="ctr">
              <a:defRPr/>
            </a:pPr>
            <a:r>
              <a:rPr lang="it-IT" sz="2400" b="1">
                <a:latin typeface="Times New Roman" pitchFamily="18" charset="0"/>
                <a:sym typeface="Wingdings" pitchFamily="2" charset="2"/>
              </a:rPr>
              <a:t>Lo Stato e le regioni promuovono (…) lo sviluppo e la </a:t>
            </a:r>
            <a:r>
              <a:rPr lang="it-IT" sz="2400" b="1">
                <a:solidFill>
                  <a:srgbClr val="261FFF"/>
                </a:solidFill>
                <a:latin typeface="Times New Roman" pitchFamily="18" charset="0"/>
                <a:sym typeface="Wingdings" pitchFamily="2" charset="2"/>
              </a:rPr>
              <a:t>valorizzazione delle funzioni delle professioni sanitarie dell'area della riabilitazione</a:t>
            </a:r>
            <a:r>
              <a:rPr lang="it-IT" sz="2400" b="1">
                <a:latin typeface="Times New Roman" pitchFamily="18" charset="0"/>
                <a:sym typeface="Wingdings" pitchFamily="2" charset="2"/>
              </a:rPr>
              <a:t>, al fine di contribuire, anche attraverso la </a:t>
            </a:r>
            <a:r>
              <a:rPr lang="it-IT" sz="2400" b="1">
                <a:solidFill>
                  <a:srgbClr val="261FFF"/>
                </a:solidFill>
                <a:latin typeface="Times New Roman" pitchFamily="18" charset="0"/>
                <a:sym typeface="Wingdings" pitchFamily="2" charset="2"/>
              </a:rPr>
              <a:t>diretta </a:t>
            </a:r>
            <a:r>
              <a:rPr lang="it-IT" sz="2400" b="1" u="sng">
                <a:solidFill>
                  <a:srgbClr val="261FFF"/>
                </a:solidFill>
                <a:latin typeface="Times New Roman" pitchFamily="18" charset="0"/>
                <a:sym typeface="Wingdings" pitchFamily="2" charset="2"/>
              </a:rPr>
              <a:t>responsabilizzazione</a:t>
            </a:r>
            <a:r>
              <a:rPr lang="it-IT" sz="2400" b="1">
                <a:solidFill>
                  <a:srgbClr val="261FFF"/>
                </a:solidFill>
                <a:latin typeface="Times New Roman" pitchFamily="18" charset="0"/>
                <a:sym typeface="Wingdings" pitchFamily="2" charset="2"/>
              </a:rPr>
              <a:t> di funzioni organizzative e didattiche</a:t>
            </a:r>
            <a:r>
              <a:rPr lang="it-IT" sz="2400" b="1">
                <a:latin typeface="Times New Roman" pitchFamily="18" charset="0"/>
                <a:sym typeface="Wingdings" pitchFamily="2" charset="2"/>
              </a:rPr>
              <a:t>, alla realizzazione del diritto alla salute del cittadino, al processo di aziendalizzazione e al miglioramento della qualità organizzativa e professionale nel Servizio sanitario nazionale, con l'obiettivo di una integrazione omogenea con i servizi sanitari e gli ordinamenti degli altri Stati dell'Unione europea. </a:t>
            </a:r>
            <a:r>
              <a:rPr lang="it-IT" sz="2000">
                <a:latin typeface="Times New Roman" pitchFamily="18" charset="0"/>
                <a:sym typeface="Wingdings" pitchFamily="2" charset="2"/>
              </a:rPr>
              <a:t> </a:t>
            </a:r>
            <a:endParaRPr lang="it-IT" sz="2000" b="1">
              <a:solidFill>
                <a:srgbClr val="FF3300"/>
              </a:solidFill>
              <a:effectLst>
                <a:outerShdw blurRad="38100" dist="38100" dir="2700000" algn="tl">
                  <a:srgbClr val="C0C0C0"/>
                </a:outerShdw>
              </a:effectLst>
              <a:latin typeface="Times New Roman" pitchFamily="18" charset="0"/>
            </a:endParaRPr>
          </a:p>
        </p:txBody>
      </p:sp>
      <p:sp>
        <p:nvSpPr>
          <p:cNvPr id="125957" name="Text Box 5"/>
          <p:cNvSpPr txBox="1">
            <a:spLocks noChangeArrowheads="1"/>
          </p:cNvSpPr>
          <p:nvPr/>
        </p:nvSpPr>
        <p:spPr bwMode="auto">
          <a:xfrm>
            <a:off x="684213" y="260350"/>
            <a:ext cx="7956550" cy="528638"/>
          </a:xfrm>
          <a:prstGeom prst="rect">
            <a:avLst/>
          </a:prstGeom>
          <a:solidFill>
            <a:srgbClr val="B8E9FA"/>
          </a:solidFill>
          <a:ln w="9525">
            <a:solidFill>
              <a:srgbClr val="0000FF"/>
            </a:solidFill>
            <a:miter lim="800000"/>
            <a:headEnd/>
            <a:tailEnd/>
          </a:ln>
        </p:spPr>
        <p:txBody>
          <a:bodyPr>
            <a:spAutoFit/>
          </a:bodyPr>
          <a:lstStyle/>
          <a:p>
            <a:pPr algn="ctr">
              <a:spcBef>
                <a:spcPct val="50000"/>
              </a:spcBef>
              <a:defRPr/>
            </a:pPr>
            <a:r>
              <a:rPr lang="it-IT" sz="2800" b="1" u="sng">
                <a:effectLst>
                  <a:outerShdw blurRad="38100" dist="38100" dir="2700000" algn="tl">
                    <a:srgbClr val="C0C0C0"/>
                  </a:outerShdw>
                </a:effectLst>
                <a:latin typeface="Times New Roman" pitchFamily="18" charset="0"/>
              </a:rPr>
              <a:t>Le professioni della riabilitazione</a:t>
            </a:r>
          </a:p>
        </p:txBody>
      </p:sp>
      <p:sp>
        <p:nvSpPr>
          <p:cNvPr id="87045" name="Text Box 6"/>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slide(fromLeft)">
                                      <p:cBhvr>
                                        <p:cTn id="7" dur="500"/>
                                        <p:tgtEl>
                                          <p:spTgt spid="125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idx="4294967295"/>
          </p:nvPr>
        </p:nvSpPr>
        <p:spPr>
          <a:xfrm>
            <a:off x="914400" y="247650"/>
            <a:ext cx="7313613" cy="1436688"/>
          </a:xfrm>
          <a:solidFill>
            <a:srgbClr val="B8E9FA"/>
          </a:solidFill>
          <a:ln>
            <a:solidFill>
              <a:srgbClr val="0000FF"/>
            </a:solidFill>
          </a:ln>
        </p:spPr>
        <p:txBody>
          <a:bodyPr/>
          <a:lstStyle/>
          <a:p>
            <a:r>
              <a:rPr lang="it-IT" sz="2900" b="1" smtClean="0"/>
              <a:t>Contemporaneamente….La formazione universitaria della dirigenza infermieristica, riabilitativa e tecnica</a:t>
            </a:r>
          </a:p>
        </p:txBody>
      </p:sp>
      <p:sp>
        <p:nvSpPr>
          <p:cNvPr id="89090" name="Rectangle 3"/>
          <p:cNvSpPr>
            <a:spLocks noGrp="1"/>
          </p:cNvSpPr>
          <p:nvPr>
            <p:ph type="body" idx="4294967295"/>
          </p:nvPr>
        </p:nvSpPr>
        <p:spPr>
          <a:xfrm>
            <a:off x="1874838" y="2017713"/>
            <a:ext cx="7080250" cy="4383087"/>
          </a:xfrm>
          <a:solidFill>
            <a:schemeClr val="bg1"/>
          </a:solidFill>
          <a:ln>
            <a:solidFill>
              <a:srgbClr val="0000FF"/>
            </a:solidFill>
          </a:ln>
        </p:spPr>
        <p:txBody>
          <a:bodyPr/>
          <a:lstStyle/>
          <a:p>
            <a:r>
              <a:rPr lang="it-IT" sz="2000" smtClean="0"/>
              <a:t>Il M.U.R.S.T., di concerto con il Ministero della Sanità, con specifici decreti, individua i criteri per gli ordinamenti didattici di specifici corsi universitari.</a:t>
            </a:r>
          </a:p>
          <a:p>
            <a:r>
              <a:rPr lang="it-IT" sz="2000" smtClean="0"/>
              <a:t>A questi corsi universitari possono accedere gli esercenti le professioni trattate dalla presente legge, in possesso di Diploma Universitario o di titolo equipollente per legge.</a:t>
            </a:r>
          </a:p>
          <a:p>
            <a:r>
              <a:rPr lang="it-IT" sz="2000" smtClean="0"/>
              <a:t>Le università, nelle quali è attivata la Scuola diretta a fini speciali per docenti e dirigenti dell’assistenza infermieristica, sono autorizzate alla progressiva disattivazione della suddetta scuola, contestualmente con l’attivazione dei corsi universitari</a:t>
            </a:r>
            <a:r>
              <a:rPr lang="it-IT" sz="1600" smtClean="0"/>
              <a:t>.</a:t>
            </a:r>
          </a:p>
        </p:txBody>
      </p:sp>
      <p:sp>
        <p:nvSpPr>
          <p:cNvPr id="89091" name="Text Box 4"/>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pic>
        <p:nvPicPr>
          <p:cNvPr id="108548" name="Picture 4" descr="img00003"/>
          <p:cNvPicPr>
            <a:picLocks noChangeAspect="1" noChangeArrowheads="1"/>
          </p:cNvPicPr>
          <p:nvPr/>
        </p:nvPicPr>
        <p:blipFill>
          <a:blip r:embed="rId2"/>
          <a:srcRect/>
          <a:stretch>
            <a:fillRect/>
          </a:stretch>
        </p:blipFill>
        <p:spPr bwMode="auto">
          <a:xfrm>
            <a:off x="0" y="3679825"/>
            <a:ext cx="1803400" cy="2046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box(in)">
                                      <p:cBhvr>
                                        <p:cTn id="7" dur="5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idx="4294967295"/>
          </p:nvPr>
        </p:nvSpPr>
        <p:spPr>
          <a:solidFill>
            <a:srgbClr val="B8E9FA"/>
          </a:solidFill>
          <a:ln>
            <a:solidFill>
              <a:srgbClr val="0000FF"/>
            </a:solidFill>
          </a:ln>
        </p:spPr>
        <p:txBody>
          <a:bodyPr/>
          <a:lstStyle/>
          <a:p>
            <a:r>
              <a:rPr lang="it-IT" sz="2900" b="1" smtClean="0"/>
              <a:t>La disciplina concorsuale per la dirigenza infermieristica, riabilitativa e tecnica</a:t>
            </a:r>
            <a:endParaRPr lang="it-IT" sz="3800" smtClean="0"/>
          </a:p>
        </p:txBody>
      </p:sp>
      <p:sp>
        <p:nvSpPr>
          <p:cNvPr id="90114" name="Rectangle 3"/>
          <p:cNvSpPr>
            <a:spLocks noGrp="1"/>
          </p:cNvSpPr>
          <p:nvPr>
            <p:ph type="body" idx="4294967295"/>
          </p:nvPr>
        </p:nvSpPr>
        <p:spPr>
          <a:xfrm>
            <a:off x="2411413" y="1557338"/>
            <a:ext cx="6732587" cy="4953000"/>
          </a:xfrm>
          <a:solidFill>
            <a:schemeClr val="bg1"/>
          </a:solidFill>
          <a:ln>
            <a:solidFill>
              <a:srgbClr val="0000FF"/>
            </a:solidFill>
          </a:ln>
        </p:spPr>
        <p:txBody>
          <a:bodyPr/>
          <a:lstStyle/>
          <a:p>
            <a:pPr>
              <a:lnSpc>
                <a:spcPct val="80000"/>
              </a:lnSpc>
            </a:pPr>
            <a:r>
              <a:rPr lang="it-IT" sz="2800" smtClean="0"/>
              <a:t>Il Governo con atto regolamentare (ai sensi dei DLgs. 502/92 e 517/93) definisce la disciplina concorsuale per il personale in possesso dei diplomi rilasciati al termine dei corsi suddetti.</a:t>
            </a:r>
          </a:p>
          <a:p>
            <a:pPr>
              <a:lnSpc>
                <a:spcPct val="80000"/>
              </a:lnSpc>
            </a:pPr>
            <a:r>
              <a:rPr lang="it-IT" sz="2800" smtClean="0"/>
              <a:t>Questi concorsi permettono l’accesso alla</a:t>
            </a:r>
            <a:br>
              <a:rPr lang="it-IT" sz="2800" smtClean="0"/>
            </a:br>
            <a:r>
              <a:rPr lang="it-IT" sz="2800" smtClean="0"/>
              <a:t> </a:t>
            </a:r>
            <a:r>
              <a:rPr lang="it-IT" sz="2800" b="1" u="sng" smtClean="0"/>
              <a:t>nuova qualifica unica di dirigente del ruolo sanitario.</a:t>
            </a:r>
            <a:br>
              <a:rPr lang="it-IT" sz="2800" b="1" u="sng" smtClean="0"/>
            </a:br>
            <a:endParaRPr lang="it-IT" sz="2800" smtClean="0"/>
          </a:p>
          <a:p>
            <a:pPr>
              <a:lnSpc>
                <a:spcPct val="80000"/>
              </a:lnSpc>
            </a:pPr>
            <a:r>
              <a:rPr lang="it-IT" sz="2800" smtClean="0"/>
              <a:t>Si accede alla qualifica con requisiti analoghi a quelli richiesti alla dirigenza del Servizio Sanitario Nazionale.</a:t>
            </a:r>
          </a:p>
        </p:txBody>
      </p:sp>
      <p:pic>
        <p:nvPicPr>
          <p:cNvPr id="90115" name="Picture 4" descr="sanitario5"/>
          <p:cNvPicPr>
            <a:picLocks noChangeAspect="1" noChangeArrowheads="1"/>
          </p:cNvPicPr>
          <p:nvPr/>
        </p:nvPicPr>
        <p:blipFill>
          <a:blip r:embed="rId2"/>
          <a:srcRect/>
          <a:stretch>
            <a:fillRect/>
          </a:stretch>
        </p:blipFill>
        <p:spPr bwMode="auto">
          <a:xfrm>
            <a:off x="0" y="1628775"/>
            <a:ext cx="2874963" cy="4171950"/>
          </a:xfrm>
          <a:prstGeom prst="rect">
            <a:avLst/>
          </a:prstGeom>
          <a:noFill/>
          <a:ln w="9525">
            <a:noFill/>
            <a:miter lim="800000"/>
            <a:headEnd/>
            <a:tailEnd/>
          </a:ln>
        </p:spPr>
      </p:pic>
      <p:sp>
        <p:nvSpPr>
          <p:cNvPr id="90116"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title" idx="4294967295"/>
          </p:nvPr>
        </p:nvSpPr>
        <p:spPr>
          <a:xfrm>
            <a:off x="914400" y="163513"/>
            <a:ext cx="7313613" cy="1208087"/>
          </a:xfrm>
          <a:solidFill>
            <a:srgbClr val="B8E9FA"/>
          </a:solidFill>
          <a:ln>
            <a:solidFill>
              <a:srgbClr val="0000FF"/>
            </a:solidFill>
          </a:ln>
        </p:spPr>
        <p:txBody>
          <a:bodyPr/>
          <a:lstStyle/>
          <a:p>
            <a:r>
              <a:rPr lang="it-IT" sz="2800" smtClean="0"/>
              <a:t>La regolamentazione dell’esercizio delle professioni sanitarie. </a:t>
            </a:r>
            <a:br>
              <a:rPr lang="it-IT" sz="2800" smtClean="0"/>
            </a:br>
            <a:r>
              <a:rPr lang="it-IT" sz="2800" smtClean="0"/>
              <a:t>Il quadro normativo</a:t>
            </a:r>
          </a:p>
        </p:txBody>
      </p:sp>
      <p:sp>
        <p:nvSpPr>
          <p:cNvPr id="91138" name="Rectangle 3"/>
          <p:cNvSpPr>
            <a:spLocks noGrp="1"/>
          </p:cNvSpPr>
          <p:nvPr>
            <p:ph type="body" idx="4294967295"/>
          </p:nvPr>
        </p:nvSpPr>
        <p:spPr>
          <a:xfrm>
            <a:off x="1047750" y="1589088"/>
            <a:ext cx="7942263" cy="4964112"/>
          </a:xfrm>
          <a:solidFill>
            <a:schemeClr val="bg1"/>
          </a:solidFill>
          <a:ln>
            <a:solidFill>
              <a:srgbClr val="0000FF"/>
            </a:solidFill>
          </a:ln>
        </p:spPr>
        <p:txBody>
          <a:bodyPr/>
          <a:lstStyle/>
          <a:p>
            <a:pPr>
              <a:lnSpc>
                <a:spcPct val="90000"/>
              </a:lnSpc>
              <a:buFontTx/>
              <a:buNone/>
            </a:pPr>
            <a:endParaRPr lang="it-IT" b="1" u="sng" smtClean="0"/>
          </a:p>
          <a:p>
            <a:pPr>
              <a:lnSpc>
                <a:spcPct val="90000"/>
              </a:lnSpc>
            </a:pPr>
            <a:r>
              <a:rPr lang="it-IT" b="1" u="sng" smtClean="0">
                <a:solidFill>
                  <a:srgbClr val="261FFF"/>
                </a:solidFill>
              </a:rPr>
              <a:t>Legge 1 febbraio 2006, n. 43</a:t>
            </a:r>
            <a:r>
              <a:rPr lang="it-IT" b="1" u="sng" smtClean="0"/>
              <a:t>:</a:t>
            </a:r>
          </a:p>
          <a:p>
            <a:pPr>
              <a:lnSpc>
                <a:spcPct val="90000"/>
              </a:lnSpc>
              <a:buFontTx/>
              <a:buNone/>
            </a:pPr>
            <a:r>
              <a:rPr lang="it-IT" sz="2000" smtClean="0"/>
              <a:t>“Disposizioni in materia di professioni sanitarie infermieristiche, ostetrica, riabilitative, tecnico-sanitarie e della prevenzione e delega al Governo per l’istituzione dei relativi ordini professionali”</a:t>
            </a:r>
          </a:p>
          <a:p>
            <a:pPr>
              <a:lnSpc>
                <a:spcPct val="90000"/>
              </a:lnSpc>
              <a:buFont typeface="Wingdings" pitchFamily="2" charset="2"/>
              <a:buChar char="Ø"/>
            </a:pPr>
            <a:r>
              <a:rPr lang="it-IT" sz="2000" smtClean="0"/>
              <a:t>Individua i criteri fondamentali che il Governo dovrà rispettare allo scopo di </a:t>
            </a:r>
            <a:r>
              <a:rPr lang="it-IT" sz="2000" b="1" smtClean="0"/>
              <a:t>riformare il sistema degli Ordini professionali</a:t>
            </a:r>
            <a:r>
              <a:rPr lang="it-IT" sz="2000" smtClean="0"/>
              <a:t> e di riclassificare i profili delle professioni sanitarie, con l’emanazione di appositi decreti legislativi entro 6 mesi dall’entrata in vigore della legge. Ora è tutto prorogato a settembre 2007.</a:t>
            </a:r>
          </a:p>
          <a:p>
            <a:pPr>
              <a:lnSpc>
                <a:spcPct val="90000"/>
              </a:lnSpc>
              <a:buFont typeface="Wingdings" pitchFamily="2" charset="2"/>
              <a:buChar char="Ø"/>
            </a:pPr>
            <a:r>
              <a:rPr lang="it-IT" sz="2000" smtClean="0"/>
              <a:t>Prevede la trasformazione dei Collegi professionali, ove esistenti, in Ordini professionali e ribadisce l’obbligatorietà dell’iscrizione all’Ordine, anche per i dipendenti pubblici</a:t>
            </a:r>
          </a:p>
        </p:txBody>
      </p:sp>
      <p:pic>
        <p:nvPicPr>
          <p:cNvPr id="91139" name="Picture 4" descr="Principali Leggi su Prestiti, Finanziamenti, Mutui e Cancellazione Protesti"/>
          <p:cNvPicPr>
            <a:picLocks noChangeAspect="1" noChangeArrowheads="1"/>
          </p:cNvPicPr>
          <p:nvPr/>
        </p:nvPicPr>
        <p:blipFill>
          <a:blip r:embed="rId3"/>
          <a:srcRect/>
          <a:stretch>
            <a:fillRect/>
          </a:stretch>
        </p:blipFill>
        <p:spPr bwMode="auto">
          <a:xfrm>
            <a:off x="7466013" y="419100"/>
            <a:ext cx="1524000" cy="1905000"/>
          </a:xfrm>
          <a:prstGeom prst="rect">
            <a:avLst/>
          </a:prstGeom>
          <a:noFill/>
          <a:ln w="9525">
            <a:noFill/>
            <a:miter lim="800000"/>
            <a:headEnd/>
            <a:tailEnd/>
          </a:ln>
        </p:spPr>
      </p:pic>
      <p:sp>
        <p:nvSpPr>
          <p:cNvPr id="91140"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idx="4294967295"/>
          </p:nvPr>
        </p:nvSpPr>
        <p:spPr>
          <a:xfrm>
            <a:off x="1111250" y="0"/>
            <a:ext cx="7313613" cy="719138"/>
          </a:xfrm>
          <a:solidFill>
            <a:srgbClr val="B8E9FA"/>
          </a:solidFill>
          <a:ln>
            <a:solidFill>
              <a:srgbClr val="0000FF"/>
            </a:solidFill>
          </a:ln>
        </p:spPr>
        <p:txBody>
          <a:bodyPr/>
          <a:lstStyle/>
          <a:p>
            <a:r>
              <a:rPr lang="it-IT" sz="2000" smtClean="0"/>
              <a:t>La regolamentazione dell’esercizio delle professioni sanitarie. </a:t>
            </a:r>
            <a:br>
              <a:rPr lang="it-IT" sz="2000" smtClean="0"/>
            </a:br>
            <a:r>
              <a:rPr lang="it-IT" sz="2000" smtClean="0"/>
              <a:t>Il quadro normativo</a:t>
            </a:r>
          </a:p>
        </p:txBody>
      </p:sp>
      <p:sp>
        <p:nvSpPr>
          <p:cNvPr id="93186" name="Rectangle 3"/>
          <p:cNvSpPr>
            <a:spLocks noGrp="1"/>
          </p:cNvSpPr>
          <p:nvPr>
            <p:ph type="body" idx="4294967295"/>
          </p:nvPr>
        </p:nvSpPr>
        <p:spPr>
          <a:xfrm>
            <a:off x="914400" y="908050"/>
            <a:ext cx="8229600" cy="5646738"/>
          </a:xfrm>
          <a:solidFill>
            <a:schemeClr val="bg1"/>
          </a:solidFill>
          <a:ln>
            <a:solidFill>
              <a:srgbClr val="0000FF"/>
            </a:solidFill>
          </a:ln>
        </p:spPr>
        <p:txBody>
          <a:bodyPr/>
          <a:lstStyle/>
          <a:p>
            <a:pPr>
              <a:lnSpc>
                <a:spcPct val="80000"/>
              </a:lnSpc>
            </a:pPr>
            <a:r>
              <a:rPr lang="it-IT" sz="1800" b="1" u="sng" smtClean="0"/>
              <a:t>Legge 1 febbraio 2006, n. 43:</a:t>
            </a:r>
          </a:p>
          <a:p>
            <a:pPr>
              <a:lnSpc>
                <a:spcPct val="80000"/>
              </a:lnSpc>
              <a:buFontTx/>
              <a:buNone/>
            </a:pPr>
            <a:r>
              <a:rPr lang="it-IT" sz="1800" smtClean="0"/>
              <a:t>“Disposizioni in materia di professioni sanitarie infermieristiche, ostetrica, riabilitative, tecnico-sanitarie e della prevenzione e delega al Governo per l’istituzione dei relativi ordini professionali”</a:t>
            </a:r>
          </a:p>
          <a:p>
            <a:pPr>
              <a:lnSpc>
                <a:spcPct val="80000"/>
              </a:lnSpc>
              <a:buFont typeface="Wingdings" pitchFamily="2" charset="2"/>
              <a:buChar char="Ø"/>
            </a:pPr>
            <a:r>
              <a:rPr lang="it-IT" sz="1600" u="sng" smtClean="0"/>
              <a:t>Articola il personale laureato afferente alle professioni sanitarie in quattro categorie</a:t>
            </a:r>
            <a:r>
              <a:rPr lang="it-IT" sz="1600" smtClean="0"/>
              <a:t> :</a:t>
            </a:r>
          </a:p>
          <a:p>
            <a:pPr>
              <a:lnSpc>
                <a:spcPct val="80000"/>
              </a:lnSpc>
              <a:buFont typeface="Wingdings" pitchFamily="2" charset="2"/>
              <a:buChar char="q"/>
            </a:pPr>
            <a:r>
              <a:rPr lang="it-IT" sz="1600" u="sng" smtClean="0">
                <a:solidFill>
                  <a:srgbClr val="261FFF"/>
                </a:solidFill>
              </a:rPr>
              <a:t>Professionisti,</a:t>
            </a:r>
            <a:r>
              <a:rPr lang="it-IT" sz="1600" smtClean="0"/>
              <a:t> in possesso della laurea di primo livello o altro titolo equipollente ai sensi della legge 26 febbraio 1999, n. 42</a:t>
            </a:r>
          </a:p>
          <a:p>
            <a:pPr>
              <a:lnSpc>
                <a:spcPct val="80000"/>
              </a:lnSpc>
              <a:buFont typeface="Wingdings" pitchFamily="2" charset="2"/>
              <a:buChar char="q"/>
            </a:pPr>
            <a:r>
              <a:rPr lang="it-IT" sz="1600" u="sng" smtClean="0">
                <a:solidFill>
                  <a:srgbClr val="261FFF"/>
                </a:solidFill>
              </a:rPr>
              <a:t>Professionisti coordinatori</a:t>
            </a:r>
            <a:r>
              <a:rPr lang="it-IT" sz="1600" smtClean="0"/>
              <a:t>, in possesso del master universitario di primo livello in management o per le funzioni di coordinamento</a:t>
            </a:r>
          </a:p>
          <a:p>
            <a:pPr>
              <a:lnSpc>
                <a:spcPct val="80000"/>
              </a:lnSpc>
              <a:buFont typeface="Wingdings" pitchFamily="2" charset="2"/>
              <a:buChar char="q"/>
            </a:pPr>
            <a:r>
              <a:rPr lang="it-IT" sz="1600" u="sng" smtClean="0">
                <a:solidFill>
                  <a:srgbClr val="261FFF"/>
                </a:solidFill>
              </a:rPr>
              <a:t>Professionisti specialisti</a:t>
            </a:r>
            <a:r>
              <a:rPr lang="it-IT" sz="1600" smtClean="0"/>
              <a:t>, in possesso del master universitario di primo livello per le funzioni specialistiche (specializzazione in particolari ambiti clinici: area critica, geriatrica, materno-infantile, ecc, ma anche in funzioni quali la didattica e il tutorato, l’infermieristica forense, ecc)</a:t>
            </a:r>
          </a:p>
          <a:p>
            <a:pPr>
              <a:lnSpc>
                <a:spcPct val="80000"/>
              </a:lnSpc>
              <a:buFont typeface="Wingdings" pitchFamily="2" charset="2"/>
              <a:buChar char="q"/>
            </a:pPr>
            <a:r>
              <a:rPr lang="it-IT" sz="1600" u="sng" smtClean="0">
                <a:solidFill>
                  <a:srgbClr val="261FFF"/>
                </a:solidFill>
              </a:rPr>
              <a:t>Professionisti dirigenti</a:t>
            </a:r>
            <a:r>
              <a:rPr lang="it-IT" sz="1600" smtClean="0"/>
              <a:t>, in possesso della laurea magistrale e che abbiamo esercitato l’attività professionale con rapporto di lavoro dipendente per almeno cinque anni, oppure ai quali siano stati conferiti incarichi dirigenziali ai sensi dell’articolo 7 della legge 10 agosto 2000, n. 251</a:t>
            </a:r>
          </a:p>
          <a:p>
            <a:pPr>
              <a:lnSpc>
                <a:spcPct val="80000"/>
              </a:lnSpc>
              <a:buFont typeface="Wingdings" pitchFamily="2" charset="2"/>
              <a:buChar char="q"/>
            </a:pPr>
            <a:r>
              <a:rPr lang="it-IT" sz="1600" smtClean="0"/>
              <a:t>Per ciascuna professione, delle attività il cui esercizio sia riservato agli iscritti all’Ordine  ai singoli albi</a:t>
            </a:r>
          </a:p>
        </p:txBody>
      </p:sp>
      <p:sp>
        <p:nvSpPr>
          <p:cNvPr id="93187" name="Text Box 4"/>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idx="4294967295"/>
          </p:nvPr>
        </p:nvSpPr>
        <p:spPr>
          <a:xfrm>
            <a:off x="914400" y="120650"/>
            <a:ext cx="7313613" cy="765175"/>
          </a:xfrm>
          <a:solidFill>
            <a:srgbClr val="B8E9FA"/>
          </a:solidFill>
          <a:ln>
            <a:solidFill>
              <a:srgbClr val="0000FF"/>
            </a:solidFill>
          </a:ln>
        </p:spPr>
        <p:txBody>
          <a:bodyPr/>
          <a:lstStyle/>
          <a:p>
            <a:r>
              <a:rPr lang="it-IT" sz="2000" b="1" smtClean="0">
                <a:solidFill>
                  <a:schemeClr val="tx2"/>
                </a:solidFill>
              </a:rPr>
              <a:t>Art. 6 </a:t>
            </a:r>
            <a:br>
              <a:rPr lang="it-IT" sz="2000" b="1" smtClean="0">
                <a:solidFill>
                  <a:schemeClr val="tx2"/>
                </a:solidFill>
              </a:rPr>
            </a:br>
            <a:r>
              <a:rPr lang="it-IT" sz="2000" b="1" smtClean="0">
                <a:solidFill>
                  <a:schemeClr val="tx2"/>
                </a:solidFill>
              </a:rPr>
              <a:t>ISTITUZIONE DELLA FUNZIONE DI COORDINAMENTO</a:t>
            </a:r>
          </a:p>
        </p:txBody>
      </p:sp>
      <p:sp>
        <p:nvSpPr>
          <p:cNvPr id="95234" name="Rectangle 3"/>
          <p:cNvSpPr>
            <a:spLocks noGrp="1"/>
          </p:cNvSpPr>
          <p:nvPr>
            <p:ph type="body" sz="half" idx="4294967295"/>
          </p:nvPr>
        </p:nvSpPr>
        <p:spPr>
          <a:xfrm>
            <a:off x="639763" y="1255713"/>
            <a:ext cx="8385175" cy="1512887"/>
          </a:xfrm>
          <a:solidFill>
            <a:schemeClr val="bg1"/>
          </a:solidFill>
          <a:ln>
            <a:solidFill>
              <a:srgbClr val="0000FF"/>
            </a:solidFill>
          </a:ln>
        </p:spPr>
        <p:txBody>
          <a:bodyPr/>
          <a:lstStyle/>
          <a:p>
            <a:pPr>
              <a:lnSpc>
                <a:spcPct val="80000"/>
              </a:lnSpc>
              <a:buFontTx/>
              <a:buNone/>
            </a:pPr>
            <a:r>
              <a:rPr lang="it-IT" sz="2000" b="1" smtClean="0"/>
              <a:t>L’esercizio delle funzioni di coordinamento è espletato da coloro che sono in possesso  di:</a:t>
            </a:r>
          </a:p>
          <a:p>
            <a:pPr>
              <a:lnSpc>
                <a:spcPct val="80000"/>
              </a:lnSpc>
            </a:pPr>
            <a:r>
              <a:rPr lang="it-IT" sz="2000" b="1" smtClean="0"/>
              <a:t>Master di I livello in management, nell’area di appartenenza.</a:t>
            </a:r>
          </a:p>
          <a:p>
            <a:pPr>
              <a:lnSpc>
                <a:spcPct val="80000"/>
              </a:lnSpc>
            </a:pPr>
            <a:r>
              <a:rPr lang="it-IT" sz="2000" b="1" smtClean="0"/>
              <a:t>Esperienza triennale, nel profilo di appartenenza.</a:t>
            </a:r>
          </a:p>
        </p:txBody>
      </p:sp>
      <p:pic>
        <p:nvPicPr>
          <p:cNvPr id="95235" name="Picture 4" descr="j0291990"/>
          <p:cNvPicPr>
            <a:picLocks noChangeAspect="1" noChangeArrowheads="1"/>
          </p:cNvPicPr>
          <p:nvPr/>
        </p:nvPicPr>
        <p:blipFill>
          <a:blip r:embed="rId2"/>
          <a:srcRect/>
          <a:stretch>
            <a:fillRect/>
          </a:stretch>
        </p:blipFill>
        <p:spPr bwMode="auto">
          <a:xfrm>
            <a:off x="319088" y="3536950"/>
            <a:ext cx="1541462" cy="1943100"/>
          </a:xfrm>
          <a:prstGeom prst="rect">
            <a:avLst/>
          </a:prstGeom>
          <a:noFill/>
          <a:ln w="9525">
            <a:noFill/>
            <a:miter lim="800000"/>
            <a:headEnd/>
            <a:tailEnd/>
          </a:ln>
        </p:spPr>
      </p:pic>
      <p:sp>
        <p:nvSpPr>
          <p:cNvPr id="95236" name="Rectangle 5"/>
          <p:cNvSpPr>
            <a:spLocks noChangeArrowheads="1"/>
          </p:cNvSpPr>
          <p:nvPr/>
        </p:nvSpPr>
        <p:spPr bwMode="auto">
          <a:xfrm>
            <a:off x="2081213" y="3030538"/>
            <a:ext cx="6686550" cy="2063750"/>
          </a:xfrm>
          <a:prstGeom prst="rect">
            <a:avLst/>
          </a:prstGeom>
          <a:solidFill>
            <a:schemeClr val="bg1"/>
          </a:solidFill>
          <a:ln w="9525">
            <a:solidFill>
              <a:srgbClr val="0000FF"/>
            </a:solidFill>
            <a:miter lim="800000"/>
            <a:headEnd/>
            <a:tailEnd/>
          </a:ln>
        </p:spPr>
        <p:txBody>
          <a:bodyPr/>
          <a:lstStyle/>
          <a:p>
            <a:pPr marL="463550" indent="-463550" eaLnBrk="0" hangingPunct="0">
              <a:lnSpc>
                <a:spcPct val="90000"/>
              </a:lnSpc>
              <a:spcBef>
                <a:spcPts val="2000"/>
              </a:spcBef>
              <a:buSzPct val="90000"/>
            </a:pPr>
            <a:r>
              <a:rPr lang="it-IT" sz="2000" b="1">
                <a:latin typeface="Goudy Old Style" pitchFamily="18" charset="0"/>
              </a:rPr>
              <a:t>L’esercizio delle funzioni di coordinamento possono essere espletate anche da coloro che sono in possesso  di:</a:t>
            </a:r>
            <a:br>
              <a:rPr lang="it-IT" sz="2000" b="1">
                <a:latin typeface="Goudy Old Style" pitchFamily="18" charset="0"/>
              </a:rPr>
            </a:br>
            <a:endParaRPr lang="it-IT" sz="2000" b="1">
              <a:latin typeface="Goudy Old Style" pitchFamily="18" charset="0"/>
            </a:endParaRPr>
          </a:p>
          <a:p>
            <a:pPr marL="463550" indent="-463550" eaLnBrk="0" hangingPunct="0">
              <a:lnSpc>
                <a:spcPct val="90000"/>
              </a:lnSpc>
              <a:spcBef>
                <a:spcPts val="2000"/>
              </a:spcBef>
              <a:buSzPct val="90000"/>
              <a:buFontTx/>
              <a:buBlip>
                <a:blip r:embed="rId3"/>
              </a:buBlip>
            </a:pPr>
            <a:r>
              <a:rPr lang="it-IT" sz="2000" b="1">
                <a:latin typeface="Goudy Old Style" pitchFamily="18" charset="0"/>
              </a:rPr>
              <a:t>Certificato di abilitazione a funzioni direttive nell’assistenza infermieristica, rilasciato in base alla precedente normativa.</a:t>
            </a:r>
          </a:p>
        </p:txBody>
      </p:sp>
      <p:sp>
        <p:nvSpPr>
          <p:cNvPr id="95237" name="Text Box 6"/>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
        <p:nvSpPr>
          <p:cNvPr id="95238" name="Rectangle 7"/>
          <p:cNvSpPr>
            <a:spLocks noChangeArrowheads="1"/>
          </p:cNvSpPr>
          <p:nvPr/>
        </p:nvSpPr>
        <p:spPr bwMode="auto">
          <a:xfrm>
            <a:off x="1860550" y="5253038"/>
            <a:ext cx="7283450" cy="1095375"/>
          </a:xfrm>
          <a:prstGeom prst="rect">
            <a:avLst/>
          </a:prstGeom>
          <a:solidFill>
            <a:schemeClr val="bg1"/>
          </a:solidFill>
          <a:ln w="9525">
            <a:solidFill>
              <a:srgbClr val="0000FF"/>
            </a:solidFill>
            <a:miter lim="800000"/>
            <a:headEnd/>
            <a:tailEnd/>
          </a:ln>
        </p:spPr>
        <p:txBody>
          <a:bodyPr/>
          <a:lstStyle/>
          <a:p>
            <a:pPr marL="463550" indent="-463550" eaLnBrk="0" hangingPunct="0">
              <a:spcBef>
                <a:spcPts val="2000"/>
              </a:spcBef>
              <a:buSzPct val="90000"/>
              <a:buFontTx/>
              <a:buBlip>
                <a:blip r:embed="rId3"/>
              </a:buBlip>
            </a:pPr>
            <a:r>
              <a:rPr lang="it-IT" sz="2000" b="1">
                <a:latin typeface="Goudy Old Style" pitchFamily="18" charset="0"/>
              </a:rPr>
              <a:t>Le organizzazioni sanitarie e socio-sanitarie, nelle aree a specificità assistenziale, affidano il coordinamento allo </a:t>
            </a:r>
            <a:r>
              <a:rPr lang="it-IT" sz="2000" b="1" i="1">
                <a:solidFill>
                  <a:schemeClr val="tx2"/>
                </a:solidFill>
                <a:latin typeface="Goudy Old Style" pitchFamily="18" charset="0"/>
              </a:rPr>
              <a:t>specifico profilo professionale</a:t>
            </a:r>
            <a:r>
              <a:rPr lang="it-IT" sz="2000" b="1">
                <a:latin typeface="Goudy Old Style" pitchFamily="18" charset="0"/>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468313" y="0"/>
            <a:ext cx="8229600" cy="1139825"/>
          </a:xfrm>
        </p:spPr>
        <p:txBody>
          <a:bodyPr anchorCtr="1"/>
          <a:lstStyle/>
          <a:p>
            <a:pPr eaLnBrk="1" hangingPunct="1"/>
            <a:r>
              <a:rPr lang="it-IT" sz="3300" smtClean="0">
                <a:solidFill>
                  <a:srgbClr val="261FFF"/>
                </a:solidFill>
              </a:rPr>
              <a:t>I riabilitatori che possono assumere certi incarichi dirigenziali</a:t>
            </a:r>
          </a:p>
        </p:txBody>
      </p:sp>
      <p:sp>
        <p:nvSpPr>
          <p:cNvPr id="110595" name="Rectangle 3"/>
          <p:cNvSpPr>
            <a:spLocks noGrp="1" noChangeArrowheads="1"/>
          </p:cNvSpPr>
          <p:nvPr>
            <p:ph type="body" idx="4294967295"/>
          </p:nvPr>
        </p:nvSpPr>
        <p:spPr>
          <a:xfrm>
            <a:off x="468313" y="1125538"/>
            <a:ext cx="8229600" cy="2116137"/>
          </a:xfrm>
          <a:solidFill>
            <a:schemeClr val="bg1"/>
          </a:solidFill>
          <a:ln>
            <a:solidFill>
              <a:srgbClr val="0000FF"/>
            </a:solidFill>
          </a:ln>
        </p:spPr>
        <p:txBody>
          <a:bodyPr/>
          <a:lstStyle/>
          <a:p>
            <a:pPr eaLnBrk="1" hangingPunct="1">
              <a:lnSpc>
                <a:spcPct val="80000"/>
              </a:lnSpc>
            </a:pPr>
            <a:r>
              <a:rPr lang="it-IT" sz="2000" b="1" smtClean="0"/>
              <a:t>sono i </a:t>
            </a:r>
            <a:r>
              <a:rPr lang="it-IT" sz="2000" b="1" i="1" smtClean="0"/>
              <a:t>professionisti dirigenti in possesso della laurea specialistica di cui al decreto del Ministro dell’università e della ricerca scientifica e tecnologica 2 aprile 2001, pubblicato nel supplemento ordinario alla Gazzetta Ufficiale n. 128 del 5 giugno 2001, e che abbiano esercitato l’attività professionale con rapporto di lavoro dipendente per almeno cinque anni, oppure ai quali siano stati conferiti incarichi dirigenziali ai sensi dell’articolo 7 della legge 10 agosto 2000, n. 251, e successive modificazioni.</a:t>
            </a:r>
          </a:p>
        </p:txBody>
      </p:sp>
      <p:sp>
        <p:nvSpPr>
          <p:cNvPr id="110596" name="Text Box 4"/>
          <p:cNvSpPr txBox="1">
            <a:spLocks noChangeArrowheads="1"/>
          </p:cNvSpPr>
          <p:nvPr/>
        </p:nvSpPr>
        <p:spPr bwMode="auto">
          <a:xfrm>
            <a:off x="1244600" y="3789363"/>
            <a:ext cx="4946650" cy="2847975"/>
          </a:xfrm>
          <a:prstGeom prst="rect">
            <a:avLst/>
          </a:prstGeom>
          <a:solidFill>
            <a:schemeClr val="bg1"/>
          </a:solidFill>
          <a:ln w="9525">
            <a:solidFill>
              <a:schemeClr val="accent1"/>
            </a:solidFill>
            <a:miter lim="800000"/>
            <a:headEnd/>
            <a:tailEnd/>
          </a:ln>
        </p:spPr>
        <p:txBody>
          <a:bodyPr>
            <a:spAutoFit/>
          </a:bodyPr>
          <a:lstStyle/>
          <a:p>
            <a:r>
              <a:rPr lang="it-IT" b="1"/>
              <a:t>Le competenze del dirigente della riabilitazione si possono essere</a:t>
            </a:r>
          </a:p>
          <a:p>
            <a:r>
              <a:rPr lang="it-IT" b="1"/>
              <a:t>Associare agli obiettivi formativi qualificanti: </a:t>
            </a:r>
            <a:r>
              <a:rPr lang="it-IT" b="1" i="1">
                <a:solidFill>
                  <a:schemeClr val="accent1"/>
                </a:solidFill>
              </a:rPr>
              <a:t>formazione culturale e professionale avanzata per intervenire con elevate competenze nei processi assistenziali, gestionali, formativi e di ricerca in uno degli ambiti pertinenti alle diverse professioni sanitarie ricomprese nella classe</a:t>
            </a:r>
            <a:r>
              <a:rPr lang="it-IT" b="1">
                <a:solidFill>
                  <a:schemeClr val="accent1"/>
                </a:solidFill>
              </a:rPr>
              <a:t>.</a:t>
            </a:r>
          </a:p>
        </p:txBody>
      </p:sp>
      <p:pic>
        <p:nvPicPr>
          <p:cNvPr id="110598" name="Picture 6" descr="manager"/>
          <p:cNvPicPr>
            <a:picLocks noChangeAspect="1" noChangeArrowheads="1"/>
          </p:cNvPicPr>
          <p:nvPr/>
        </p:nvPicPr>
        <p:blipFill>
          <a:blip r:embed="rId2"/>
          <a:srcRect/>
          <a:stretch>
            <a:fillRect/>
          </a:stretch>
        </p:blipFill>
        <p:spPr bwMode="auto">
          <a:xfrm>
            <a:off x="6443663" y="3357563"/>
            <a:ext cx="2466975" cy="3109912"/>
          </a:xfrm>
          <a:prstGeom prst="rect">
            <a:avLst/>
          </a:prstGeom>
          <a:noFill/>
          <a:ln w="9525">
            <a:noFill/>
            <a:miter lim="800000"/>
            <a:headEnd/>
            <a:tailEnd/>
          </a:ln>
        </p:spPr>
      </p:pic>
      <p:sp>
        <p:nvSpPr>
          <p:cNvPr id="96261" name="Text Box 8"/>
          <p:cNvSpPr txBox="1">
            <a:spLocks noChangeArrowheads="1"/>
          </p:cNvSpPr>
          <p:nvPr/>
        </p:nvSpPr>
        <p:spPr bwMode="auto">
          <a:xfrm>
            <a:off x="5740400" y="6491288"/>
            <a:ext cx="3403600"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box(in)">
                                      <p:cBhvr>
                                        <p:cTn id="7" dur="500"/>
                                        <p:tgtEl>
                                          <p:spTgt spid="11059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0595">
                                            <p:bg/>
                                          </p:spTgt>
                                        </p:tgtEl>
                                        <p:attrNameLst>
                                          <p:attrName>style.visibility</p:attrName>
                                        </p:attrNameLst>
                                      </p:cBhvr>
                                      <p:to>
                                        <p:strVal val="visible"/>
                                      </p:to>
                                    </p:set>
                                    <p:animEffect transition="in" filter="box(in)">
                                      <p:cBhvr>
                                        <p:cTn id="11" dur="500"/>
                                        <p:tgtEl>
                                          <p:spTgt spid="110595">
                                            <p:bg/>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10595">
                                            <p:txEl>
                                              <p:pRg st="0" end="0"/>
                                            </p:txEl>
                                          </p:spTgt>
                                        </p:tgtEl>
                                        <p:attrNameLst>
                                          <p:attrName>style.visibility</p:attrName>
                                        </p:attrNameLst>
                                      </p:cBhvr>
                                      <p:to>
                                        <p:strVal val="visible"/>
                                      </p:to>
                                    </p:set>
                                    <p:animEffect transition="in" filter="box(in)">
                                      <p:cBhvr>
                                        <p:cTn id="15" dur="500"/>
                                        <p:tgtEl>
                                          <p:spTgt spid="110595">
                                            <p:txEl>
                                              <p:pRg st="0" end="0"/>
                                            </p:txEl>
                                          </p:spTgt>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110596">
                                            <p:txEl>
                                              <p:pRg st="0" end="0"/>
                                            </p:txEl>
                                          </p:spTgt>
                                        </p:tgtEl>
                                        <p:attrNameLst>
                                          <p:attrName>style.visibility</p:attrName>
                                        </p:attrNameLst>
                                      </p:cBhvr>
                                      <p:to>
                                        <p:strVal val="visible"/>
                                      </p:to>
                                    </p:set>
                                    <p:animEffect transition="in" filter="box(in)">
                                      <p:cBhvr>
                                        <p:cTn id="19" dur="500"/>
                                        <p:tgtEl>
                                          <p:spTgt spid="110596">
                                            <p:txEl>
                                              <p:pRg st="0" end="0"/>
                                            </p:txEl>
                                          </p:spTgt>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110596">
                                            <p:txEl>
                                              <p:pRg st="1" end="1"/>
                                            </p:txEl>
                                          </p:spTgt>
                                        </p:tgtEl>
                                        <p:attrNameLst>
                                          <p:attrName>style.visibility</p:attrName>
                                        </p:attrNameLst>
                                      </p:cBhvr>
                                      <p:to>
                                        <p:strVal val="visible"/>
                                      </p:to>
                                    </p:set>
                                    <p:animEffect transition="in" filter="box(in)">
                                      <p:cBhvr>
                                        <p:cTn id="23" dur="500"/>
                                        <p:tgtEl>
                                          <p:spTgt spid="110596">
                                            <p:txEl>
                                              <p:pRg st="1" end="1"/>
                                            </p:txEl>
                                          </p:spTgt>
                                        </p:tgtEl>
                                      </p:cBhvr>
                                    </p:animEffect>
                                  </p:childTnLst>
                                </p:cTn>
                              </p:par>
                            </p:childTnLst>
                          </p:cTn>
                        </p:par>
                        <p:par>
                          <p:cTn id="24" fill="hold">
                            <p:stCondLst>
                              <p:cond delay="2500"/>
                            </p:stCondLst>
                            <p:childTnLst>
                              <p:par>
                                <p:cTn id="25" presetID="4" presetClass="entr" presetSubtype="16" fill="hold" nodeType="afterEffect">
                                  <p:stCondLst>
                                    <p:cond delay="0"/>
                                  </p:stCondLst>
                                  <p:childTnLst>
                                    <p:set>
                                      <p:cBhvr>
                                        <p:cTn id="26" dur="1" fill="hold">
                                          <p:stCondLst>
                                            <p:cond delay="0"/>
                                          </p:stCondLst>
                                        </p:cTn>
                                        <p:tgtEl>
                                          <p:spTgt spid="110598"/>
                                        </p:tgtEl>
                                        <p:attrNameLst>
                                          <p:attrName>style.visibility</p:attrName>
                                        </p:attrNameLst>
                                      </p:cBhvr>
                                      <p:to>
                                        <p:strVal val="visible"/>
                                      </p:to>
                                    </p:set>
                                    <p:animEffect transition="in" filter="box(in)">
                                      <p:cBhvr>
                                        <p:cTn id="27" dur="500"/>
                                        <p:tgtEl>
                                          <p:spTgt spid="110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288925" y="0"/>
            <a:ext cx="8588375" cy="1016000"/>
          </a:xfrm>
          <a:solidFill>
            <a:srgbClr val="B8E9FA"/>
          </a:solidFill>
          <a:ln>
            <a:solidFill>
              <a:srgbClr val="261FFF"/>
            </a:solidFill>
          </a:ln>
        </p:spPr>
        <p:txBody>
          <a:bodyPr anchorCtr="1"/>
          <a:lstStyle/>
          <a:p>
            <a:pPr eaLnBrk="1" hangingPunct="1"/>
            <a:r>
              <a:rPr lang="it-IT" sz="3600" smtClean="0"/>
              <a:t>I riabilitatori</a:t>
            </a:r>
            <a:r>
              <a:rPr lang="it-IT" sz="3300" smtClean="0"/>
              <a:t> che possono assumere certi incarichi dirigenziali</a:t>
            </a:r>
          </a:p>
        </p:txBody>
      </p:sp>
      <p:sp>
        <p:nvSpPr>
          <p:cNvPr id="111619" name="Rectangle 3"/>
          <p:cNvSpPr>
            <a:spLocks noGrp="1" noChangeArrowheads="1"/>
          </p:cNvSpPr>
          <p:nvPr>
            <p:ph type="body" idx="4294967295"/>
          </p:nvPr>
        </p:nvSpPr>
        <p:spPr>
          <a:xfrm>
            <a:off x="279400" y="1244600"/>
            <a:ext cx="8418513" cy="1476375"/>
          </a:xfrm>
          <a:solidFill>
            <a:schemeClr val="bg1"/>
          </a:solidFill>
          <a:ln>
            <a:solidFill>
              <a:srgbClr val="0000FF"/>
            </a:solidFill>
          </a:ln>
        </p:spPr>
        <p:txBody>
          <a:bodyPr/>
          <a:lstStyle/>
          <a:p>
            <a:pPr eaLnBrk="1" hangingPunct="1">
              <a:lnSpc>
                <a:spcPct val="80000"/>
              </a:lnSpc>
            </a:pPr>
            <a:r>
              <a:rPr lang="it-IT" sz="2000" b="1" smtClean="0">
                <a:solidFill>
                  <a:srgbClr val="261FFF"/>
                </a:solidFill>
              </a:rPr>
              <a:t>Assunzione di decisioni relative all’organizzazione e alla gestione dei servizi sanitari erogati</a:t>
            </a:r>
            <a:r>
              <a:rPr lang="it-IT" sz="2000" b="1" smtClean="0"/>
              <a:t> da personale con funzioni riabilitative dell’area medica, all’interno di strutture sanitarie di complessità bassa, media o alta e organizzazione dei servizi sanitari, gestione delle risorse umane e delle tecnologiche disponibili, valutando il rapporto costi/benefici</a:t>
            </a:r>
          </a:p>
        </p:txBody>
      </p:sp>
      <p:sp>
        <p:nvSpPr>
          <p:cNvPr id="111620" name="Text Box 4"/>
          <p:cNvSpPr txBox="1">
            <a:spLocks noChangeArrowheads="1"/>
          </p:cNvSpPr>
          <p:nvPr/>
        </p:nvSpPr>
        <p:spPr bwMode="auto">
          <a:xfrm>
            <a:off x="1651000" y="2720975"/>
            <a:ext cx="4721225" cy="2301875"/>
          </a:xfrm>
          <a:prstGeom prst="rect">
            <a:avLst/>
          </a:prstGeom>
          <a:solidFill>
            <a:schemeClr val="bg1"/>
          </a:solidFill>
          <a:ln w="9525">
            <a:solidFill>
              <a:srgbClr val="0000FF"/>
            </a:solidFill>
            <a:miter lim="800000"/>
            <a:headEnd/>
            <a:tailEnd/>
          </a:ln>
        </p:spPr>
        <p:txBody>
          <a:bodyPr>
            <a:spAutoFit/>
          </a:bodyPr>
          <a:lstStyle/>
          <a:p>
            <a:r>
              <a:rPr lang="it-IT" sz="1600" b="1"/>
              <a:t>Ai riabilitatori sono inoltre attribuite </a:t>
            </a:r>
            <a:r>
              <a:rPr lang="it-IT" sz="1600" b="1">
                <a:solidFill>
                  <a:srgbClr val="261FFF"/>
                </a:solidFill>
              </a:rPr>
              <a:t>funzioni didattiche di elevata responsabilizzazione.</a:t>
            </a:r>
            <a:r>
              <a:rPr lang="it-IT" sz="1600" b="1"/>
              <a:t> Nella legge 10 agosto 2000, n. 251, all’art. 2, comma 2 si legge che lo Stato e le regioni promuovono la diretta responsabilizzazione di funzioni didattiche e nei contenuti dei profili professionali si prevedono lo svolgimento di attività di studio, didattica e consulenza professionale.</a:t>
            </a:r>
          </a:p>
        </p:txBody>
      </p:sp>
      <p:sp>
        <p:nvSpPr>
          <p:cNvPr id="111621" name="Text Box 5"/>
          <p:cNvSpPr txBox="1">
            <a:spLocks noChangeArrowheads="1"/>
          </p:cNvSpPr>
          <p:nvPr/>
        </p:nvSpPr>
        <p:spPr bwMode="auto">
          <a:xfrm>
            <a:off x="279400" y="5289550"/>
            <a:ext cx="5724525" cy="1568450"/>
          </a:xfrm>
          <a:prstGeom prst="rect">
            <a:avLst/>
          </a:prstGeom>
          <a:solidFill>
            <a:schemeClr val="bg1"/>
          </a:solidFill>
          <a:ln w="9525">
            <a:solidFill>
              <a:srgbClr val="0000FF"/>
            </a:solidFill>
            <a:miter lim="800000"/>
            <a:headEnd/>
            <a:tailEnd/>
          </a:ln>
        </p:spPr>
        <p:txBody>
          <a:bodyPr>
            <a:spAutoFit/>
          </a:bodyPr>
          <a:lstStyle/>
          <a:p>
            <a:r>
              <a:rPr lang="it-IT" sz="1600" b="1"/>
              <a:t>In relazione al tema della formazione professionale impartita possiamo distinguere due ambiti: la didattica per ambiti disciplinari (MED 45-50) e l’attività formativa pratica, compreso il tirocinio clinico. Il Decreto Ministeriale 4 ottobre 2000 ha ridefinito i settori scientifico-disciplinari individuando le affinità fra di essi.</a:t>
            </a:r>
          </a:p>
        </p:txBody>
      </p:sp>
      <p:pic>
        <p:nvPicPr>
          <p:cNvPr id="111623" name="Picture 7" descr="leader"/>
          <p:cNvPicPr>
            <a:picLocks noChangeAspect="1" noChangeArrowheads="1"/>
          </p:cNvPicPr>
          <p:nvPr/>
        </p:nvPicPr>
        <p:blipFill>
          <a:blip r:embed="rId2"/>
          <a:srcRect/>
          <a:stretch>
            <a:fillRect/>
          </a:stretch>
        </p:blipFill>
        <p:spPr bwMode="auto">
          <a:xfrm>
            <a:off x="6804025" y="3213100"/>
            <a:ext cx="2268538" cy="2736850"/>
          </a:xfrm>
          <a:prstGeom prst="rect">
            <a:avLst/>
          </a:prstGeom>
          <a:noFill/>
          <a:ln w="9525">
            <a:noFill/>
            <a:miter lim="800000"/>
            <a:headEnd/>
            <a:tailEnd/>
          </a:ln>
        </p:spPr>
      </p:pic>
      <p:sp>
        <p:nvSpPr>
          <p:cNvPr id="97286" name="Text Box 8"/>
          <p:cNvSpPr txBox="1">
            <a:spLocks noChangeArrowheads="1"/>
          </p:cNvSpPr>
          <p:nvPr/>
        </p:nvSpPr>
        <p:spPr bwMode="auto">
          <a:xfrm>
            <a:off x="6003925" y="6491288"/>
            <a:ext cx="3140075"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box(in)">
                                      <p:cBhvr>
                                        <p:cTn id="7" dur="500"/>
                                        <p:tgtEl>
                                          <p:spTgt spid="111618"/>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1619">
                                            <p:bg/>
                                          </p:spTgt>
                                        </p:tgtEl>
                                        <p:attrNameLst>
                                          <p:attrName>style.visibility</p:attrName>
                                        </p:attrNameLst>
                                      </p:cBhvr>
                                      <p:to>
                                        <p:strVal val="visible"/>
                                      </p:to>
                                    </p:set>
                                    <p:animEffect transition="in" filter="box(in)">
                                      <p:cBhvr>
                                        <p:cTn id="11" dur="500"/>
                                        <p:tgtEl>
                                          <p:spTgt spid="111619">
                                            <p:bg/>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1619">
                                            <p:txEl>
                                              <p:pRg st="0" end="0"/>
                                            </p:txEl>
                                          </p:spTgt>
                                        </p:tgtEl>
                                        <p:attrNameLst>
                                          <p:attrName>style.visibility</p:attrName>
                                        </p:attrNameLst>
                                      </p:cBhvr>
                                      <p:to>
                                        <p:strVal val="visible"/>
                                      </p:to>
                                    </p:set>
                                    <p:animEffect transition="in" filter="box(in)">
                                      <p:cBhvr>
                                        <p:cTn id="16" dur="500"/>
                                        <p:tgtEl>
                                          <p:spTgt spid="111619">
                                            <p:txEl>
                                              <p:pRg st="0" end="0"/>
                                            </p:txEl>
                                          </p:spTgt>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111620"/>
                                        </p:tgtEl>
                                        <p:attrNameLst>
                                          <p:attrName>style.visibility</p:attrName>
                                        </p:attrNameLst>
                                      </p:cBhvr>
                                      <p:to>
                                        <p:strVal val="visible"/>
                                      </p:to>
                                    </p:set>
                                    <p:animEffect transition="in" filter="box(in)">
                                      <p:cBhvr>
                                        <p:cTn id="20" dur="500"/>
                                        <p:tgtEl>
                                          <p:spTgt spid="111620"/>
                                        </p:tgtEl>
                                      </p:cBhvr>
                                    </p:animEffect>
                                  </p:childTnLst>
                                </p:cTn>
                              </p:par>
                            </p:childTnLst>
                          </p:cTn>
                        </p:par>
                        <p:par>
                          <p:cTn id="21" fill="hold">
                            <p:stCondLst>
                              <p:cond delay="1000"/>
                            </p:stCondLst>
                            <p:childTnLst>
                              <p:par>
                                <p:cTn id="22" presetID="4" presetClass="entr" presetSubtype="16" fill="hold" grpId="0" nodeType="afterEffect">
                                  <p:stCondLst>
                                    <p:cond delay="0"/>
                                  </p:stCondLst>
                                  <p:childTnLst>
                                    <p:set>
                                      <p:cBhvr>
                                        <p:cTn id="23" dur="1" fill="hold">
                                          <p:stCondLst>
                                            <p:cond delay="0"/>
                                          </p:stCondLst>
                                        </p:cTn>
                                        <p:tgtEl>
                                          <p:spTgt spid="111621"/>
                                        </p:tgtEl>
                                        <p:attrNameLst>
                                          <p:attrName>style.visibility</p:attrName>
                                        </p:attrNameLst>
                                      </p:cBhvr>
                                      <p:to>
                                        <p:strVal val="visible"/>
                                      </p:to>
                                    </p:set>
                                    <p:animEffect transition="in" filter="box(in)">
                                      <p:cBhvr>
                                        <p:cTn id="24" dur="500"/>
                                        <p:tgtEl>
                                          <p:spTgt spid="111621"/>
                                        </p:tgtEl>
                                      </p:cBhvr>
                                    </p:animEffect>
                                  </p:childTnLst>
                                </p:cTn>
                              </p:par>
                            </p:childTnLst>
                          </p:cTn>
                        </p:par>
                        <p:par>
                          <p:cTn id="25" fill="hold">
                            <p:stCondLst>
                              <p:cond delay="1500"/>
                            </p:stCondLst>
                            <p:childTnLst>
                              <p:par>
                                <p:cTn id="26" presetID="4" presetClass="entr" presetSubtype="16" fill="hold" nodeType="afterEffect">
                                  <p:stCondLst>
                                    <p:cond delay="0"/>
                                  </p:stCondLst>
                                  <p:childTnLst>
                                    <p:set>
                                      <p:cBhvr>
                                        <p:cTn id="27" dur="1" fill="hold">
                                          <p:stCondLst>
                                            <p:cond delay="0"/>
                                          </p:stCondLst>
                                        </p:cTn>
                                        <p:tgtEl>
                                          <p:spTgt spid="111623"/>
                                        </p:tgtEl>
                                        <p:attrNameLst>
                                          <p:attrName>style.visibility</p:attrName>
                                        </p:attrNameLst>
                                      </p:cBhvr>
                                      <p:to>
                                        <p:strVal val="visible"/>
                                      </p:to>
                                    </p:set>
                                    <p:animEffect transition="in" filter="box(in)">
                                      <p:cBhvr>
                                        <p:cTn id="28" dur="500"/>
                                        <p:tgtEl>
                                          <p:spTgt spid="111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P spid="111619" grpId="0" build="p" animBg="1"/>
      <p:bldP spid="111620" grpId="0" animBg="1"/>
      <p:bldP spid="1116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2771775" y="333375"/>
            <a:ext cx="3744913" cy="955675"/>
          </a:xfrm>
          <a:prstGeom prst="rect">
            <a:avLst/>
          </a:prstGeom>
          <a:noFill/>
          <a:ln w="9525">
            <a:solidFill>
              <a:srgbClr val="0000FF"/>
            </a:solidFill>
            <a:miter lim="800000"/>
            <a:headEnd/>
            <a:tailEnd/>
          </a:ln>
        </p:spPr>
        <p:txBody>
          <a:bodyPr>
            <a:spAutoFit/>
          </a:bodyPr>
          <a:lstStyle/>
          <a:p>
            <a:pPr algn="ctr">
              <a:spcBef>
                <a:spcPct val="50000"/>
              </a:spcBef>
              <a:defRPr/>
            </a:pPr>
            <a:r>
              <a:rPr lang="it-IT" sz="2800" b="1">
                <a:solidFill>
                  <a:srgbClr val="FF3300"/>
                </a:solidFill>
                <a:effectLst>
                  <a:outerShdw blurRad="38100" dist="38100" dir="2700000" algn="tl">
                    <a:srgbClr val="C0C0C0"/>
                  </a:outerShdw>
                </a:effectLst>
                <a:latin typeface="Times New Roman" pitchFamily="18" charset="0"/>
              </a:rPr>
              <a:t>AUTONOMIA E RESPONSABILITA’</a:t>
            </a:r>
          </a:p>
        </p:txBody>
      </p:sp>
      <p:sp>
        <p:nvSpPr>
          <p:cNvPr id="128003" name="Text Box 3"/>
          <p:cNvSpPr txBox="1">
            <a:spLocks noChangeArrowheads="1"/>
          </p:cNvSpPr>
          <p:nvPr/>
        </p:nvSpPr>
        <p:spPr bwMode="auto">
          <a:xfrm>
            <a:off x="179388" y="1557338"/>
            <a:ext cx="3671887" cy="1187450"/>
          </a:xfrm>
          <a:prstGeom prst="rect">
            <a:avLst/>
          </a:prstGeom>
          <a:solidFill>
            <a:schemeClr val="bg1"/>
          </a:solidFill>
          <a:ln w="9525">
            <a:noFill/>
            <a:miter lim="800000"/>
            <a:headEnd/>
            <a:tailEnd/>
          </a:ln>
        </p:spPr>
        <p:txBody>
          <a:bodyPr>
            <a:spAutoFit/>
          </a:bodyPr>
          <a:lstStyle/>
          <a:p>
            <a:pPr algn="ctr">
              <a:spcBef>
                <a:spcPct val="50000"/>
              </a:spcBef>
              <a:defRPr/>
            </a:pPr>
            <a:r>
              <a:rPr lang="it-IT" sz="2400" b="1">
                <a:solidFill>
                  <a:srgbClr val="000000"/>
                </a:solidFill>
                <a:effectLst>
                  <a:outerShdw blurRad="38100" dist="38100" dir="2700000" algn="tl">
                    <a:srgbClr val="C0C0C0"/>
                  </a:outerShdw>
                </a:effectLst>
                <a:latin typeface="Times New Roman" pitchFamily="18" charset="0"/>
              </a:rPr>
              <a:t>STRUMENTI DELLA PRATICA PROFESSIONALE</a:t>
            </a:r>
          </a:p>
        </p:txBody>
      </p:sp>
      <p:sp>
        <p:nvSpPr>
          <p:cNvPr id="128004" name="Text Box 4"/>
          <p:cNvSpPr txBox="1">
            <a:spLocks noChangeArrowheads="1"/>
          </p:cNvSpPr>
          <p:nvPr/>
        </p:nvSpPr>
        <p:spPr bwMode="auto">
          <a:xfrm>
            <a:off x="5508625" y="1484313"/>
            <a:ext cx="3384550" cy="1187450"/>
          </a:xfrm>
          <a:prstGeom prst="rect">
            <a:avLst/>
          </a:prstGeom>
          <a:solidFill>
            <a:schemeClr val="bg1"/>
          </a:solidFill>
          <a:ln w="9525">
            <a:noFill/>
            <a:miter lim="800000"/>
            <a:headEnd/>
            <a:tailEnd/>
          </a:ln>
        </p:spPr>
        <p:txBody>
          <a:bodyPr>
            <a:spAutoFit/>
          </a:bodyPr>
          <a:lstStyle/>
          <a:p>
            <a:pPr algn="ctr">
              <a:spcBef>
                <a:spcPct val="50000"/>
              </a:spcBef>
              <a:defRPr/>
            </a:pPr>
            <a:r>
              <a:rPr lang="it-IT" sz="2400" b="1">
                <a:effectLst>
                  <a:outerShdw blurRad="38100" dist="38100" dir="2700000" algn="tl">
                    <a:srgbClr val="C0C0C0"/>
                  </a:outerShdw>
                </a:effectLst>
                <a:latin typeface="Times New Roman" pitchFamily="18" charset="0"/>
              </a:rPr>
              <a:t>STRUMENTI DI ORIENTAMENTO DELLE POLITICHE</a:t>
            </a:r>
          </a:p>
        </p:txBody>
      </p:sp>
      <p:sp>
        <p:nvSpPr>
          <p:cNvPr id="98308" name="Arc 5"/>
          <p:cNvSpPr>
            <a:spLocks/>
          </p:cNvSpPr>
          <p:nvPr/>
        </p:nvSpPr>
        <p:spPr bwMode="auto">
          <a:xfrm rot="-5400000">
            <a:off x="2664619" y="-1862931"/>
            <a:ext cx="4032250" cy="8424862"/>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722" y="0"/>
                </a:moveTo>
                <a:cubicBezTo>
                  <a:pt x="33604" y="68"/>
                  <a:pt x="43200" y="9718"/>
                  <a:pt x="43200" y="21600"/>
                </a:cubicBezTo>
                <a:cubicBezTo>
                  <a:pt x="43200" y="33529"/>
                  <a:pt x="33529" y="43200"/>
                  <a:pt x="21600" y="43200"/>
                </a:cubicBezTo>
                <a:cubicBezTo>
                  <a:pt x="9670" y="43200"/>
                  <a:pt x="0" y="33529"/>
                  <a:pt x="0" y="21600"/>
                </a:cubicBezTo>
                <a:cubicBezTo>
                  <a:pt x="-1" y="9970"/>
                  <a:pt x="9207" y="428"/>
                  <a:pt x="20829" y="13"/>
                </a:cubicBezTo>
              </a:path>
              <a:path w="43200" h="43200" stroke="0" extrusionOk="0">
                <a:moveTo>
                  <a:pt x="21722" y="0"/>
                </a:moveTo>
                <a:cubicBezTo>
                  <a:pt x="33604" y="68"/>
                  <a:pt x="43200" y="9718"/>
                  <a:pt x="43200" y="21600"/>
                </a:cubicBezTo>
                <a:cubicBezTo>
                  <a:pt x="43200" y="33529"/>
                  <a:pt x="33529" y="43200"/>
                  <a:pt x="21600" y="43200"/>
                </a:cubicBezTo>
                <a:cubicBezTo>
                  <a:pt x="9670" y="43200"/>
                  <a:pt x="0" y="33529"/>
                  <a:pt x="0" y="21600"/>
                </a:cubicBezTo>
                <a:cubicBezTo>
                  <a:pt x="-1" y="9970"/>
                  <a:pt x="9207" y="428"/>
                  <a:pt x="20829" y="13"/>
                </a:cubicBezTo>
                <a:lnTo>
                  <a:pt x="21600" y="21600"/>
                </a:lnTo>
                <a:close/>
              </a:path>
            </a:pathLst>
          </a:custGeom>
          <a:noFill/>
          <a:ln w="9525">
            <a:solidFill>
              <a:schemeClr val="tx1"/>
            </a:solidFill>
            <a:round/>
            <a:headEnd/>
            <a:tailEnd/>
          </a:ln>
        </p:spPr>
        <p:txBody>
          <a:bodyPr vert="eaVert" wrap="none" anchor="ctr"/>
          <a:lstStyle/>
          <a:p>
            <a:endParaRPr lang="it-IT"/>
          </a:p>
        </p:txBody>
      </p:sp>
      <p:sp>
        <p:nvSpPr>
          <p:cNvPr id="98309" name="AutoShape 6"/>
          <p:cNvSpPr>
            <a:spLocks noChangeArrowheads="1"/>
          </p:cNvSpPr>
          <p:nvPr/>
        </p:nvSpPr>
        <p:spPr bwMode="auto">
          <a:xfrm>
            <a:off x="4284663" y="2781300"/>
            <a:ext cx="792162" cy="1584325"/>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it-IT"/>
          </a:p>
        </p:txBody>
      </p:sp>
      <p:sp>
        <p:nvSpPr>
          <p:cNvPr id="128007" name="Text Box 7"/>
          <p:cNvSpPr txBox="1">
            <a:spLocks noChangeArrowheads="1"/>
          </p:cNvSpPr>
          <p:nvPr/>
        </p:nvSpPr>
        <p:spPr bwMode="auto">
          <a:xfrm>
            <a:off x="0" y="4329113"/>
            <a:ext cx="9144000" cy="2162175"/>
          </a:xfrm>
          <a:prstGeom prst="rect">
            <a:avLst/>
          </a:prstGeom>
          <a:solidFill>
            <a:schemeClr val="bg1"/>
          </a:solidFill>
          <a:ln w="9525">
            <a:noFill/>
            <a:miter lim="800000"/>
            <a:headEnd/>
            <a:tailEnd/>
          </a:ln>
        </p:spPr>
        <p:txBody>
          <a:bodyPr>
            <a:spAutoFit/>
          </a:bodyPr>
          <a:lstStyle/>
          <a:p>
            <a:pPr algn="ctr">
              <a:spcBef>
                <a:spcPct val="50000"/>
              </a:spcBef>
              <a:defRPr/>
            </a:pPr>
            <a:r>
              <a:rPr lang="it-IT" sz="2800" b="1">
                <a:solidFill>
                  <a:srgbClr val="FF0000"/>
                </a:solidFill>
                <a:effectLst>
                  <a:outerShdw blurRad="38100" dist="38100" dir="2700000" algn="tl">
                    <a:srgbClr val="C0C0C0"/>
                  </a:outerShdw>
                </a:effectLst>
                <a:latin typeface="Times New Roman" pitchFamily="18" charset="0"/>
              </a:rPr>
              <a:t>GOVERNO CLINICO</a:t>
            </a:r>
          </a:p>
          <a:p>
            <a:pPr algn="ctr">
              <a:spcBef>
                <a:spcPct val="50000"/>
              </a:spcBef>
              <a:defRPr/>
            </a:pPr>
            <a:r>
              <a:rPr lang="it-IT" sz="2400" b="1">
                <a:effectLst>
                  <a:outerShdw blurRad="38100" dist="38100" dir="2700000" algn="tl">
                    <a:srgbClr val="C0C0C0"/>
                  </a:outerShdw>
                </a:effectLst>
                <a:latin typeface="Times New Roman" pitchFamily="18" charset="0"/>
              </a:rPr>
              <a:t>È il mezzo con il quale le organizzazioni, in relazione alle risorse disponibili, assicurano cure cliniche di qualità conferendo responsabilità ai professionisti per stabilire, mantenere e monitorare gli standard di performance</a:t>
            </a:r>
          </a:p>
        </p:txBody>
      </p:sp>
      <p:sp>
        <p:nvSpPr>
          <p:cNvPr id="98311" name="Text Box 8"/>
          <p:cNvSpPr txBox="1">
            <a:spLocks noChangeArrowheads="1"/>
          </p:cNvSpPr>
          <p:nvPr/>
        </p:nvSpPr>
        <p:spPr bwMode="auto">
          <a:xfrm>
            <a:off x="5740400" y="6491288"/>
            <a:ext cx="3403600"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
        <p:nvSpPr>
          <p:cNvPr id="98312" name="Text Box 9"/>
          <p:cNvSpPr txBox="1">
            <a:spLocks noChangeArrowheads="1"/>
          </p:cNvSpPr>
          <p:nvPr/>
        </p:nvSpPr>
        <p:spPr bwMode="auto">
          <a:xfrm>
            <a:off x="179388" y="0"/>
            <a:ext cx="8713787" cy="376238"/>
          </a:xfrm>
          <a:prstGeom prst="rect">
            <a:avLst/>
          </a:prstGeom>
          <a:solidFill>
            <a:srgbClr val="B8E9FA"/>
          </a:solidFill>
          <a:ln w="9525">
            <a:solidFill>
              <a:srgbClr val="0000FF"/>
            </a:solidFill>
            <a:miter lim="800000"/>
            <a:headEnd/>
            <a:tailEnd/>
          </a:ln>
        </p:spPr>
        <p:txBody>
          <a:bodyPr>
            <a:spAutoFit/>
          </a:bodyPr>
          <a:lstStyle/>
          <a:p>
            <a:pPr algn="ctr">
              <a:spcBef>
                <a:spcPct val="50000"/>
              </a:spcBef>
            </a:pPr>
            <a:r>
              <a:rPr lang="it-IT"/>
              <a:t>CONTESTO IN CUI AGISCE IL LAUREATO MAGISTRALE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body" idx="4294967295"/>
          </p:nvPr>
        </p:nvSpPr>
        <p:spPr>
          <a:xfrm>
            <a:off x="539750" y="692150"/>
            <a:ext cx="8229600" cy="2881313"/>
          </a:xfrm>
          <a:solidFill>
            <a:schemeClr val="bg1"/>
          </a:solidFill>
          <a:ln>
            <a:solidFill>
              <a:schemeClr val="tx1"/>
            </a:solidFill>
          </a:ln>
        </p:spPr>
        <p:txBody>
          <a:bodyPr/>
          <a:lstStyle/>
          <a:p>
            <a:pPr>
              <a:lnSpc>
                <a:spcPct val="90000"/>
              </a:lnSpc>
            </a:pPr>
            <a:r>
              <a:rPr lang="it-IT" b="1" smtClean="0"/>
              <a:t>Il 19 febbraio 2009 è stato presentato alla Commissione Affari Sociali della Camera il testo unificato sui “Principi fondamentali in materia di governo delle attività cliniche per una maggiore efficienza e funzionalità del Servizio sanitario nazionale”, dove si legge che </a:t>
            </a:r>
            <a:r>
              <a:rPr lang="it-IT" b="1" smtClean="0">
                <a:solidFill>
                  <a:srgbClr val="261FFF"/>
                </a:solidFill>
              </a:rPr>
              <a:t>la </a:t>
            </a:r>
            <a:r>
              <a:rPr lang="it-IT" b="1" i="1" smtClean="0">
                <a:solidFill>
                  <a:srgbClr val="261FFF"/>
                </a:solidFill>
              </a:rPr>
              <a:t>clinical governance</a:t>
            </a:r>
            <a:r>
              <a:rPr lang="it-IT" b="1" smtClean="0"/>
              <a:t> costituisce il modello organizzativo idoneo a rispondere efficacemente alle esigenze degli utenti e di tutti i professionisti impegnati nel SSN”. </a:t>
            </a:r>
          </a:p>
        </p:txBody>
      </p:sp>
      <p:sp>
        <p:nvSpPr>
          <p:cNvPr id="100354" name="Text Box 3"/>
          <p:cNvSpPr txBox="1">
            <a:spLocks noChangeArrowheads="1"/>
          </p:cNvSpPr>
          <p:nvPr/>
        </p:nvSpPr>
        <p:spPr bwMode="auto">
          <a:xfrm>
            <a:off x="5435600" y="5661025"/>
            <a:ext cx="3168650" cy="304800"/>
          </a:xfrm>
          <a:prstGeom prst="rect">
            <a:avLst/>
          </a:prstGeom>
          <a:noFill/>
          <a:ln w="9525">
            <a:noFill/>
            <a:miter lim="800000"/>
            <a:headEnd/>
            <a:tailEnd/>
          </a:ln>
        </p:spPr>
        <p:txBody>
          <a:bodyPr>
            <a:spAutoFit/>
          </a:bodyPr>
          <a:lstStyle/>
          <a:p>
            <a:pPr>
              <a:spcBef>
                <a:spcPct val="50000"/>
              </a:spcBef>
            </a:pPr>
            <a:r>
              <a:rPr lang="it-IT" sz="1400"/>
              <a:t>Gimbe </a:t>
            </a:r>
            <a:r>
              <a:rPr lang="it-IT" sz="1400" i="1"/>
              <a:t>news, </a:t>
            </a:r>
            <a:r>
              <a:rPr lang="it-IT" sz="1400"/>
              <a:t>Vol.2, n.3 Marzo 2009</a:t>
            </a:r>
          </a:p>
        </p:txBody>
      </p:sp>
      <p:sp>
        <p:nvSpPr>
          <p:cNvPr id="147460" name="Text Box 4"/>
          <p:cNvSpPr txBox="1">
            <a:spLocks noChangeArrowheads="1"/>
          </p:cNvSpPr>
          <p:nvPr/>
        </p:nvSpPr>
        <p:spPr bwMode="auto">
          <a:xfrm>
            <a:off x="2882900" y="3738563"/>
            <a:ext cx="5721350" cy="1749425"/>
          </a:xfrm>
          <a:prstGeom prst="rect">
            <a:avLst/>
          </a:prstGeom>
          <a:solidFill>
            <a:schemeClr val="bg1"/>
          </a:solidFill>
          <a:ln w="9525">
            <a:solidFill>
              <a:srgbClr val="0000FF"/>
            </a:solidFill>
            <a:miter lim="800000"/>
            <a:headEnd/>
            <a:tailEnd/>
          </a:ln>
        </p:spPr>
        <p:txBody>
          <a:bodyPr>
            <a:spAutoFit/>
          </a:bodyPr>
          <a:lstStyle/>
          <a:p>
            <a:pPr>
              <a:spcBef>
                <a:spcPct val="50000"/>
              </a:spcBef>
              <a:defRPr/>
            </a:pPr>
            <a:r>
              <a:rPr lang="it-IT">
                <a:effectLst>
                  <a:outerShdw blurRad="38100" dist="38100" dir="2700000" algn="tl">
                    <a:srgbClr val="C0C0C0"/>
                  </a:outerShdw>
                </a:effectLst>
              </a:rPr>
              <a:t>Nei documenti di programmazione sanitaria, la tentazione di tradurre </a:t>
            </a:r>
            <a:r>
              <a:rPr lang="it-IT" i="1">
                <a:effectLst>
                  <a:outerShdw blurRad="38100" dist="38100" dir="2700000" algn="tl">
                    <a:srgbClr val="C0C0C0"/>
                  </a:outerShdw>
                </a:effectLst>
              </a:rPr>
              <a:t>governance </a:t>
            </a:r>
            <a:r>
              <a:rPr lang="it-IT">
                <a:effectLst>
                  <a:outerShdw blurRad="38100" dist="38100" dir="2700000" algn="tl">
                    <a:srgbClr val="C0C0C0"/>
                  </a:outerShdw>
                </a:effectLst>
              </a:rPr>
              <a:t>in “governo” è sempre stata molto forte, determinando inevitabili distorsioni che si riflettono negativamente sia sulla normativa, sia sulla percezione della Clinical Governance da parte di professionisti e manager.</a:t>
            </a:r>
          </a:p>
        </p:txBody>
      </p:sp>
      <p:sp>
        <p:nvSpPr>
          <p:cNvPr id="100356" name="Text Box 8"/>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a:xfrm>
            <a:off x="914400" y="196850"/>
            <a:ext cx="7313613" cy="614363"/>
          </a:xfrm>
          <a:solidFill>
            <a:srgbClr val="B8E9FA"/>
          </a:solidFill>
          <a:ln>
            <a:solidFill>
              <a:srgbClr val="261FFF"/>
            </a:solidFill>
          </a:ln>
        </p:spPr>
        <p:txBody>
          <a:bodyPr/>
          <a:lstStyle/>
          <a:p>
            <a:r>
              <a:rPr lang="it-IT" smtClean="0"/>
              <a:t>SITUAZIONE EUROPEA</a:t>
            </a:r>
          </a:p>
        </p:txBody>
      </p:sp>
      <p:sp>
        <p:nvSpPr>
          <p:cNvPr id="28674" name="Segnaposto contenuto 2"/>
          <p:cNvSpPr>
            <a:spLocks noGrp="1"/>
          </p:cNvSpPr>
          <p:nvPr>
            <p:ph idx="1"/>
          </p:nvPr>
        </p:nvSpPr>
        <p:spPr>
          <a:xfrm>
            <a:off x="914400" y="1054100"/>
            <a:ext cx="7313613" cy="4056063"/>
          </a:xfrm>
          <a:solidFill>
            <a:schemeClr val="bg1"/>
          </a:solidFill>
          <a:ln>
            <a:solidFill>
              <a:srgbClr val="261FFF"/>
            </a:solidFill>
          </a:ln>
        </p:spPr>
        <p:txBody>
          <a:bodyPr/>
          <a:lstStyle/>
          <a:p>
            <a:r>
              <a:rPr lang="it-IT" smtClean="0"/>
              <a:t>Due stati hanno la formazione infermieristica solo in ambito universitario (Italia e Spagna, negli altri stati c’è doppio canale) </a:t>
            </a:r>
          </a:p>
          <a:p>
            <a:r>
              <a:rPr lang="it-IT" smtClean="0"/>
              <a:t>Per le professioni tecniche e riabilitative la situazione è ancora più poliedrica, alcuni non hanno formazione universitaria, altri hanno lauree quadriennali </a:t>
            </a:r>
          </a:p>
          <a:p>
            <a:r>
              <a:rPr lang="it-IT" smtClean="0"/>
              <a:t>La laurea magistrale( +2 )in molti paesi è prevalentemente in ambito clinico definita master degree </a:t>
            </a:r>
          </a:p>
          <a:p>
            <a:endParaRPr lang="it-IT" smtClean="0"/>
          </a:p>
        </p:txBody>
      </p:sp>
      <p:sp>
        <p:nvSpPr>
          <p:cNvPr id="28675"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p:cNvSpPr>
          <p:nvPr>
            <p:ph type="body" idx="4294967295"/>
          </p:nvPr>
        </p:nvSpPr>
        <p:spPr>
          <a:xfrm>
            <a:off x="1955800" y="793750"/>
            <a:ext cx="6781800" cy="4298950"/>
          </a:xfrm>
          <a:solidFill>
            <a:schemeClr val="bg1"/>
          </a:solidFill>
          <a:ln>
            <a:solidFill>
              <a:schemeClr val="tx1"/>
            </a:solidFill>
          </a:ln>
        </p:spPr>
        <p:txBody>
          <a:bodyPr/>
          <a:lstStyle/>
          <a:p>
            <a:pPr>
              <a:lnSpc>
                <a:spcPct val="80000"/>
              </a:lnSpc>
            </a:pPr>
            <a:r>
              <a:rPr lang="it-IT" sz="2800" smtClean="0"/>
              <a:t>In realtà, il termine governance deve intendersi come la gestione dei processi di consultazione e concertazione per il raggiungimento degli obiettivi; in tal senso, la </a:t>
            </a:r>
            <a:r>
              <a:rPr lang="it-IT" sz="2800" smtClean="0">
                <a:solidFill>
                  <a:srgbClr val="261FFF"/>
                </a:solidFill>
              </a:rPr>
              <a:t>Clinical Governance</a:t>
            </a:r>
            <a:r>
              <a:rPr lang="it-IT" sz="2800" smtClean="0"/>
              <a:t> non può essere imposta dall’alto o dall’esterno, ma consegue all’interazione di numerosi attori che si autogovernano, influenzandosi reciprocamente. Il termine governo (</a:t>
            </a:r>
            <a:r>
              <a:rPr lang="it-IT" sz="2800" i="1" smtClean="0"/>
              <a:t>government</a:t>
            </a:r>
            <a:r>
              <a:rPr lang="it-IT" sz="2800" smtClean="0"/>
              <a:t>) definisce invece il potere normativo esercitato dalle istituzioni.</a:t>
            </a:r>
          </a:p>
        </p:txBody>
      </p:sp>
      <p:sp>
        <p:nvSpPr>
          <p:cNvPr id="101378" name="Text Box 5"/>
          <p:cNvSpPr txBox="1">
            <a:spLocks noChangeArrowheads="1"/>
          </p:cNvSpPr>
          <p:nvPr/>
        </p:nvSpPr>
        <p:spPr bwMode="auto">
          <a:xfrm>
            <a:off x="5568950" y="4787900"/>
            <a:ext cx="3168650" cy="304800"/>
          </a:xfrm>
          <a:prstGeom prst="rect">
            <a:avLst/>
          </a:prstGeom>
          <a:noFill/>
          <a:ln w="9525">
            <a:noFill/>
            <a:miter lim="800000"/>
            <a:headEnd/>
            <a:tailEnd/>
          </a:ln>
        </p:spPr>
        <p:txBody>
          <a:bodyPr>
            <a:spAutoFit/>
          </a:bodyPr>
          <a:lstStyle/>
          <a:p>
            <a:pPr>
              <a:spcBef>
                <a:spcPct val="50000"/>
              </a:spcBef>
            </a:pPr>
            <a:r>
              <a:rPr lang="it-IT" sz="1400"/>
              <a:t>Gimbe </a:t>
            </a:r>
            <a:r>
              <a:rPr lang="it-IT" sz="1400" i="1"/>
              <a:t>news, </a:t>
            </a:r>
            <a:r>
              <a:rPr lang="it-IT" sz="1400"/>
              <a:t>Vol.2, n.3 Marzo 2009</a:t>
            </a:r>
          </a:p>
        </p:txBody>
      </p:sp>
      <p:sp>
        <p:nvSpPr>
          <p:cNvPr id="101379" name="Text Box 8"/>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3"/>
          <p:cNvSpPr txBox="1">
            <a:spLocks noChangeArrowheads="1"/>
          </p:cNvSpPr>
          <p:nvPr/>
        </p:nvSpPr>
        <p:spPr bwMode="auto">
          <a:xfrm>
            <a:off x="508000" y="955675"/>
            <a:ext cx="8445500" cy="4991100"/>
          </a:xfrm>
          <a:prstGeom prst="rect">
            <a:avLst/>
          </a:prstGeom>
          <a:solidFill>
            <a:schemeClr val="bg1"/>
          </a:solidFill>
          <a:ln w="9525">
            <a:solidFill>
              <a:schemeClr val="tx1"/>
            </a:solidFill>
            <a:miter lim="800000"/>
            <a:headEnd/>
            <a:tailEnd/>
          </a:ln>
        </p:spPr>
        <p:txBody>
          <a:bodyPr>
            <a:spAutoFit/>
          </a:bodyPr>
          <a:lstStyle/>
          <a:p>
            <a:pPr>
              <a:buClr>
                <a:schemeClr val="accent2"/>
              </a:buClr>
              <a:buFont typeface="Wingdings" pitchFamily="2" charset="2"/>
              <a:buChar char="v"/>
            </a:pPr>
            <a:r>
              <a:rPr lang="it-IT" sz="1600"/>
              <a:t>Il Collegio di Direzione (CdD) diventa organo dell’Azienda e concorre alla pianificazione strategica, alla valutazione dei risultati in relazione agli obiettivi, alla programmazione e valutazione delle attività tecnico-sanitarie. Inoltre, esprime parere obbligatorio al direttore generale (DG) su: atto aziendale, programmi di ricerca e formazione, obiettivi della contrattazione integrativa aziendale, piano aziendale di formazione. </a:t>
            </a:r>
          </a:p>
          <a:p>
            <a:pPr>
              <a:buClr>
                <a:schemeClr val="accent2"/>
              </a:buClr>
              <a:buFont typeface="Wingdings" pitchFamily="2" charset="2"/>
              <a:buNone/>
            </a:pPr>
            <a:endParaRPr lang="it-IT" sz="1600"/>
          </a:p>
          <a:p>
            <a:pPr>
              <a:buClr>
                <a:schemeClr val="accent2"/>
              </a:buClr>
              <a:buFont typeface="Wingdings" pitchFamily="2" charset="2"/>
              <a:buChar char="v"/>
            </a:pPr>
            <a:r>
              <a:rPr lang="it-IT" sz="1600"/>
              <a:t>Inserimento nel CdD di rappresentanti del settore infermieristico e tecnico-sanitario. </a:t>
            </a:r>
          </a:p>
          <a:p>
            <a:pPr>
              <a:buClr>
                <a:schemeClr val="accent2"/>
              </a:buClr>
              <a:buFont typeface="Wingdings" pitchFamily="2" charset="2"/>
              <a:buNone/>
            </a:pPr>
            <a:endParaRPr lang="it-IT" sz="1600"/>
          </a:p>
          <a:p>
            <a:pPr>
              <a:buClr>
                <a:schemeClr val="accent2"/>
              </a:buClr>
              <a:buFont typeface="Wingdings" pitchFamily="2" charset="2"/>
              <a:buChar char="v"/>
            </a:pPr>
            <a:r>
              <a:rPr lang="it-IT" sz="1600"/>
              <a:t>Legittimazione dell’organizzazione dipartimentale quale “modello ordinario di gestione operativa di tutte le attività delle aziende”, con relativa penalizzazione economica del DG in caso di mancata attuazione. </a:t>
            </a:r>
          </a:p>
          <a:p>
            <a:pPr>
              <a:buClr>
                <a:schemeClr val="accent2"/>
              </a:buClr>
              <a:buFont typeface="Wingdings" pitchFamily="2" charset="2"/>
              <a:buNone/>
            </a:pPr>
            <a:endParaRPr lang="it-IT" sz="1600"/>
          </a:p>
          <a:p>
            <a:pPr>
              <a:buClr>
                <a:schemeClr val="accent2"/>
              </a:buClr>
              <a:buFont typeface="Wingdings" pitchFamily="2" charset="2"/>
              <a:buChar char="v"/>
            </a:pPr>
            <a:r>
              <a:rPr lang="it-IT" sz="1600"/>
              <a:t>Legittimazione del comitato di dipartimento per la “programmazione, realizzazione, monitoraggio e verifica delle attività dipartimentali”. </a:t>
            </a:r>
          </a:p>
          <a:p>
            <a:pPr>
              <a:buClr>
                <a:schemeClr val="accent2"/>
              </a:buClr>
              <a:buFont typeface="Wingdings" pitchFamily="2" charset="2"/>
              <a:buNone/>
            </a:pPr>
            <a:endParaRPr lang="it-IT" sz="1600"/>
          </a:p>
          <a:p>
            <a:pPr>
              <a:buClr>
                <a:schemeClr val="accent2"/>
              </a:buClr>
              <a:buFont typeface="Wingdings" pitchFamily="2" charset="2"/>
              <a:buChar char="v"/>
            </a:pPr>
            <a:r>
              <a:rPr lang="it-IT" sz="1600"/>
              <a:t>Definizione di specifiche responsabilità per i direttori di dipartimento finalizzate a “garantire che ogni assistito abbia accesso ai servizi secondo i principi di ottimizzazione dell’uso delle risorse, di appropriatezza clinica e organizzativa, di efficacia delle prestazioni in base alle evidenze scientifiche, di minimizzazione del rischio di effetti indesiderati e di soddisfazione dei cittadini”. </a:t>
            </a:r>
          </a:p>
        </p:txBody>
      </p:sp>
      <p:sp>
        <p:nvSpPr>
          <p:cNvPr id="102402" name="Text Box 4"/>
          <p:cNvSpPr txBox="1">
            <a:spLocks noChangeArrowheads="1"/>
          </p:cNvSpPr>
          <p:nvPr/>
        </p:nvSpPr>
        <p:spPr bwMode="auto">
          <a:xfrm>
            <a:off x="2081213" y="388938"/>
            <a:ext cx="5472112" cy="376237"/>
          </a:xfrm>
          <a:prstGeom prst="rect">
            <a:avLst/>
          </a:prstGeom>
          <a:solidFill>
            <a:srgbClr val="B8E9FA"/>
          </a:solidFill>
          <a:ln w="9525">
            <a:solidFill>
              <a:schemeClr val="tx1"/>
            </a:solidFill>
            <a:miter lim="800000"/>
            <a:headEnd/>
            <a:tailEnd/>
          </a:ln>
        </p:spPr>
        <p:txBody>
          <a:bodyPr>
            <a:spAutoFit/>
          </a:bodyPr>
          <a:lstStyle/>
          <a:p>
            <a:pPr>
              <a:spcBef>
                <a:spcPct val="50000"/>
              </a:spcBef>
            </a:pPr>
            <a:r>
              <a:rPr lang="it-IT">
                <a:solidFill>
                  <a:srgbClr val="261FFF"/>
                </a:solidFill>
              </a:rPr>
              <a:t>Proposte per l’attuazione della Clinical Governance</a:t>
            </a:r>
          </a:p>
        </p:txBody>
      </p:sp>
      <p:sp>
        <p:nvSpPr>
          <p:cNvPr id="102403" name="Text Box 8"/>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body" idx="4294967295"/>
          </p:nvPr>
        </p:nvSpPr>
        <p:spPr>
          <a:xfrm>
            <a:off x="1258888" y="0"/>
            <a:ext cx="7581900" cy="4103688"/>
          </a:xfrm>
          <a:solidFill>
            <a:schemeClr val="bg1"/>
          </a:solidFill>
          <a:ln>
            <a:solidFill>
              <a:schemeClr val="tx1"/>
            </a:solidFill>
          </a:ln>
        </p:spPr>
        <p:txBody>
          <a:bodyPr/>
          <a:lstStyle/>
          <a:p>
            <a:pPr>
              <a:lnSpc>
                <a:spcPct val="90000"/>
              </a:lnSpc>
            </a:pPr>
            <a:r>
              <a:rPr lang="it-IT" smtClean="0"/>
              <a:t>La </a:t>
            </a:r>
            <a:r>
              <a:rPr lang="it-IT" i="1" smtClean="0"/>
              <a:t>clinical governance</a:t>
            </a:r>
            <a:r>
              <a:rPr lang="it-IT" smtClean="0"/>
              <a:t> (CG) è “una strategia con cui le organizzazioni sanitarie si rendono responsabili del miglioramento continuo della qualità dei servizi e del raggiungimento-mantenimento di elevati standard assistenziali, stimolando la creazione di un ambiente che favorisca l’eccellenza professionale” (</a:t>
            </a:r>
            <a:r>
              <a:rPr lang="it-IT" i="1" smtClean="0"/>
              <a:t>NHS White Paper: A First Class Service, 1998</a:t>
            </a:r>
            <a:r>
              <a:rPr lang="it-IT" smtClean="0"/>
              <a:t>). </a:t>
            </a:r>
          </a:p>
          <a:p>
            <a:pPr>
              <a:lnSpc>
                <a:spcPct val="90000"/>
              </a:lnSpc>
            </a:pPr>
            <a:r>
              <a:rPr lang="it-IT" smtClean="0"/>
              <a:t>Il principale obiettivo della CG è la valutazione continua e il progressivo miglioramento della qualità dell’assistenza</a:t>
            </a:r>
            <a:r>
              <a:rPr lang="it-IT" smtClean="0">
                <a:solidFill>
                  <a:schemeClr val="accent1"/>
                </a:solidFill>
              </a:rPr>
              <a:t>.</a:t>
            </a:r>
          </a:p>
        </p:txBody>
      </p:sp>
      <p:sp>
        <p:nvSpPr>
          <p:cNvPr id="103426" name="Text Box 3"/>
          <p:cNvSpPr txBox="1">
            <a:spLocks noChangeArrowheads="1"/>
          </p:cNvSpPr>
          <p:nvPr/>
        </p:nvSpPr>
        <p:spPr bwMode="auto">
          <a:xfrm>
            <a:off x="1258888" y="4568825"/>
            <a:ext cx="7127875" cy="133826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it-IT"/>
              <a:t>La valutazione multidimensionale della qualità dell’assistenza che si articola in sei aree: </a:t>
            </a:r>
          </a:p>
          <a:p>
            <a:pPr>
              <a:spcBef>
                <a:spcPct val="50000"/>
              </a:spcBef>
            </a:pPr>
            <a:r>
              <a:rPr lang="it-IT">
                <a:solidFill>
                  <a:srgbClr val="261FFF"/>
                </a:solidFill>
              </a:rPr>
              <a:t>sicurezza, efficacia, appropriatezza, coinvolgimento degli utenti, equità d’accesso, efficienza. </a:t>
            </a:r>
          </a:p>
        </p:txBody>
      </p:sp>
      <p:sp>
        <p:nvSpPr>
          <p:cNvPr id="103427" name="Text Box 8"/>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ext Box 3"/>
          <p:cNvSpPr txBox="1">
            <a:spLocks noChangeArrowheads="1"/>
          </p:cNvSpPr>
          <p:nvPr/>
        </p:nvSpPr>
        <p:spPr bwMode="auto">
          <a:xfrm>
            <a:off x="2608263" y="3686175"/>
            <a:ext cx="4700587" cy="519113"/>
          </a:xfrm>
          <a:prstGeom prst="rect">
            <a:avLst/>
          </a:prstGeom>
          <a:noFill/>
          <a:ln w="9525">
            <a:noFill/>
            <a:miter lim="800000"/>
            <a:headEnd/>
            <a:tailEnd/>
          </a:ln>
          <a:effectLst/>
        </p:spPr>
        <p:txBody>
          <a:bodyPr>
            <a:spAutoFit/>
          </a:bodyPr>
          <a:lstStyle/>
          <a:p>
            <a:pPr algn="ctr">
              <a:defRPr/>
            </a:pPr>
            <a:endParaRPr lang="it-IT" sz="2800" b="1">
              <a:solidFill>
                <a:srgbClr val="FF3300"/>
              </a:solidFill>
              <a:effectLst>
                <a:outerShdw blurRad="38100" dist="38100" dir="2700000" algn="tl">
                  <a:srgbClr val="C0C0C0"/>
                </a:outerShdw>
              </a:effectLst>
              <a:latin typeface="Times New Roman" pitchFamily="18" charset="0"/>
            </a:endParaRPr>
          </a:p>
        </p:txBody>
      </p:sp>
      <p:sp>
        <p:nvSpPr>
          <p:cNvPr id="104450" name="Text Box 4"/>
          <p:cNvSpPr txBox="1">
            <a:spLocks noChangeArrowheads="1"/>
          </p:cNvSpPr>
          <p:nvPr/>
        </p:nvSpPr>
        <p:spPr bwMode="auto">
          <a:xfrm>
            <a:off x="611188" y="1196975"/>
            <a:ext cx="8064500" cy="946150"/>
          </a:xfrm>
          <a:prstGeom prst="rect">
            <a:avLst/>
          </a:prstGeom>
          <a:noFill/>
          <a:ln w="9525">
            <a:noFill/>
            <a:miter lim="800000"/>
            <a:headEnd/>
            <a:tailEnd/>
          </a:ln>
        </p:spPr>
        <p:txBody>
          <a:bodyPr>
            <a:spAutoFit/>
          </a:bodyPr>
          <a:lstStyle/>
          <a:p>
            <a:pPr marL="457200" indent="-457200" algn="ctr"/>
            <a:endParaRPr lang="it-IT" sz="2800" b="1">
              <a:solidFill>
                <a:srgbClr val="FF3300"/>
              </a:solidFill>
              <a:latin typeface="Times New Roman" pitchFamily="18" charset="0"/>
              <a:sym typeface="Wingdings" pitchFamily="2" charset="2"/>
            </a:endParaRPr>
          </a:p>
          <a:p>
            <a:pPr marL="457200" indent="-457200" algn="ctr"/>
            <a:endParaRPr lang="it-IT" sz="2800" b="1">
              <a:solidFill>
                <a:srgbClr val="FF3300"/>
              </a:solidFill>
              <a:latin typeface="Times New Roman" pitchFamily="18" charset="0"/>
              <a:sym typeface="Wingdings" pitchFamily="2" charset="2"/>
            </a:endParaRPr>
          </a:p>
        </p:txBody>
      </p:sp>
      <p:sp>
        <p:nvSpPr>
          <p:cNvPr id="104451" name="Text Box 6"/>
          <p:cNvSpPr txBox="1">
            <a:spLocks noChangeArrowheads="1"/>
          </p:cNvSpPr>
          <p:nvPr/>
        </p:nvSpPr>
        <p:spPr bwMode="auto">
          <a:xfrm>
            <a:off x="1296988" y="231775"/>
            <a:ext cx="7378700" cy="5305425"/>
          </a:xfrm>
          <a:prstGeom prst="rect">
            <a:avLst/>
          </a:prstGeom>
          <a:solidFill>
            <a:schemeClr val="bg1"/>
          </a:solidFill>
          <a:ln w="9525">
            <a:solidFill>
              <a:srgbClr val="261FFF"/>
            </a:solidFill>
            <a:miter lim="800000"/>
            <a:headEnd/>
            <a:tailEnd/>
          </a:ln>
        </p:spPr>
        <p:txBody>
          <a:bodyPr>
            <a:spAutoFit/>
          </a:bodyPr>
          <a:lstStyle/>
          <a:p>
            <a:pPr algn="ctr"/>
            <a:r>
              <a:rPr lang="it-IT" sz="2400" b="1">
                <a:solidFill>
                  <a:schemeClr val="tx2"/>
                </a:solidFill>
                <a:latin typeface="Times New Roman" pitchFamily="18" charset="0"/>
              </a:rPr>
              <a:t>Kaldeway</a:t>
            </a:r>
            <a:r>
              <a:rPr lang="it-IT" sz="2400" b="1">
                <a:solidFill>
                  <a:srgbClr val="CC0066"/>
                </a:solidFill>
                <a:latin typeface="Times New Roman" pitchFamily="18" charset="0"/>
              </a:rPr>
              <a:t> </a:t>
            </a:r>
            <a:r>
              <a:rPr lang="it-IT" sz="2400">
                <a:latin typeface="Times New Roman" pitchFamily="18" charset="0"/>
              </a:rPr>
              <a:t>(1999) utilizza una serie di parole chiave per caratterizzare il ruolo del professionista di </a:t>
            </a:r>
            <a:r>
              <a:rPr lang="it-IT" sz="2400">
                <a:solidFill>
                  <a:schemeClr val="tx2"/>
                </a:solidFill>
                <a:latin typeface="Times New Roman" pitchFamily="18" charset="0"/>
              </a:rPr>
              <a:t>domani:</a:t>
            </a:r>
          </a:p>
          <a:p>
            <a:r>
              <a:rPr lang="it-IT" sz="2400" b="1">
                <a:solidFill>
                  <a:schemeClr val="tx2"/>
                </a:solidFill>
                <a:latin typeface="Times New Roman" pitchFamily="18" charset="0"/>
              </a:rPr>
              <a:t>Autonomo:</a:t>
            </a:r>
            <a:r>
              <a:rPr lang="it-IT" sz="2400" b="1">
                <a:latin typeface="Times New Roman" pitchFamily="18" charset="0"/>
              </a:rPr>
              <a:t> imparare ad assumersi le proprie responsabilità</a:t>
            </a:r>
          </a:p>
          <a:p>
            <a:r>
              <a:rPr lang="it-IT" sz="2400" b="1">
                <a:solidFill>
                  <a:schemeClr val="tx2"/>
                </a:solidFill>
                <a:latin typeface="Times New Roman" pitchFamily="18" charset="0"/>
              </a:rPr>
              <a:t>Pragmatico</a:t>
            </a:r>
            <a:r>
              <a:rPr lang="it-IT" sz="2400" b="1">
                <a:latin typeface="Times New Roman" pitchFamily="18" charset="0"/>
              </a:rPr>
              <a:t>: imparare a trattare problemi pratici</a:t>
            </a:r>
          </a:p>
          <a:p>
            <a:r>
              <a:rPr lang="it-IT" sz="2400" b="1">
                <a:solidFill>
                  <a:schemeClr val="tx2"/>
                </a:solidFill>
                <a:latin typeface="Times New Roman" pitchFamily="18" charset="0"/>
              </a:rPr>
              <a:t>Indagatore</a:t>
            </a:r>
            <a:r>
              <a:rPr lang="it-IT" sz="2400" b="1">
                <a:latin typeface="Times New Roman" pitchFamily="18" charset="0"/>
              </a:rPr>
              <a:t>: imparare a raccogliere e a presentare informazioni</a:t>
            </a:r>
          </a:p>
          <a:p>
            <a:r>
              <a:rPr lang="it-IT" sz="2400" b="1">
                <a:solidFill>
                  <a:schemeClr val="tx2"/>
                </a:solidFill>
                <a:latin typeface="Times New Roman" pitchFamily="18" charset="0"/>
              </a:rPr>
              <a:t>Comunicativo</a:t>
            </a:r>
            <a:r>
              <a:rPr lang="it-IT" sz="2400" b="1">
                <a:latin typeface="Times New Roman" pitchFamily="18" charset="0"/>
              </a:rPr>
              <a:t>:imparare a collaborare e  a lavorare in team</a:t>
            </a:r>
          </a:p>
          <a:p>
            <a:r>
              <a:rPr lang="it-IT" sz="2400" b="1">
                <a:solidFill>
                  <a:schemeClr val="tx2"/>
                </a:solidFill>
                <a:latin typeface="Times New Roman" pitchFamily="18" charset="0"/>
              </a:rPr>
              <a:t>Riflessivo</a:t>
            </a:r>
            <a:r>
              <a:rPr lang="it-IT" sz="2400" b="1">
                <a:latin typeface="Times New Roman" pitchFamily="18" charset="0"/>
              </a:rPr>
              <a:t>:imparare ad analizzare e adattare le proprie azioni</a:t>
            </a:r>
          </a:p>
          <a:p>
            <a:r>
              <a:rPr lang="it-IT" sz="2400" b="1">
                <a:solidFill>
                  <a:schemeClr val="tx2"/>
                </a:solidFill>
                <a:latin typeface="Times New Roman" pitchFamily="18" charset="0"/>
              </a:rPr>
              <a:t>Esperto</a:t>
            </a:r>
            <a:r>
              <a:rPr lang="it-IT" sz="2400" b="1">
                <a:latin typeface="Times New Roman" pitchFamily="18" charset="0"/>
              </a:rPr>
              <a:t>:imparare a rimanere al massimo livello di competenza</a:t>
            </a:r>
            <a:endParaRPr lang="it-IT" sz="2400">
              <a:latin typeface="Times New Roman" pitchFamily="18" charset="0"/>
            </a:endParaRPr>
          </a:p>
          <a:p>
            <a:pPr algn="ctr">
              <a:spcBef>
                <a:spcPct val="50000"/>
              </a:spcBef>
            </a:pPr>
            <a:endParaRPr lang="it-IT" sz="2000" b="1">
              <a:solidFill>
                <a:srgbClr val="FF3300"/>
              </a:solidFill>
              <a:latin typeface="Times New Roman" pitchFamily="18" charset="0"/>
            </a:endParaRPr>
          </a:p>
        </p:txBody>
      </p:sp>
      <p:pic>
        <p:nvPicPr>
          <p:cNvPr id="104452" name="Picture 7" descr="professionista">
            <a:hlinkClick r:id="rId3"/>
          </p:cNvPr>
          <p:cNvPicPr>
            <a:picLocks noChangeAspect="1" noChangeArrowheads="1"/>
          </p:cNvPicPr>
          <p:nvPr/>
        </p:nvPicPr>
        <p:blipFill>
          <a:blip r:embed="rId4"/>
          <a:srcRect/>
          <a:stretch>
            <a:fillRect/>
          </a:stretch>
        </p:blipFill>
        <p:spPr bwMode="auto">
          <a:xfrm>
            <a:off x="300038" y="5160963"/>
            <a:ext cx="1485900" cy="1666875"/>
          </a:xfrm>
          <a:prstGeom prst="rect">
            <a:avLst/>
          </a:prstGeom>
          <a:solidFill>
            <a:schemeClr val="bg1"/>
          </a:solidFill>
          <a:ln w="9525">
            <a:noFill/>
            <a:miter lim="800000"/>
            <a:headEnd/>
            <a:tailEnd/>
          </a:ln>
        </p:spPr>
      </p:pic>
      <p:sp>
        <p:nvSpPr>
          <p:cNvPr id="104453" name="Text Box 8"/>
          <p:cNvSpPr txBox="1">
            <a:spLocks noChangeArrowheads="1"/>
          </p:cNvSpPr>
          <p:nvPr/>
        </p:nvSpPr>
        <p:spPr bwMode="auto">
          <a:xfrm>
            <a:off x="5364163" y="6491288"/>
            <a:ext cx="3779837" cy="336550"/>
          </a:xfrm>
          <a:prstGeom prst="rect">
            <a:avLst/>
          </a:prstGeom>
          <a:noFill/>
          <a:ln w="9525">
            <a:noFill/>
            <a:miter lim="800000"/>
            <a:headEnd/>
            <a:tailEnd/>
          </a:ln>
        </p:spPr>
        <p:txBody>
          <a:bodyPr>
            <a:spAutoFit/>
          </a:bodyPr>
          <a:lstStyle/>
          <a:p>
            <a:pPr>
              <a:spcBef>
                <a:spcPct val="50000"/>
              </a:spcBef>
            </a:pPr>
            <a:r>
              <a:rPr lang="it-IT" sz="1600"/>
              <a:t>M.Bacilieri, Università di Ferrara</a:t>
            </a:r>
          </a:p>
        </p:txBody>
      </p:sp>
      <p:sp>
        <p:nvSpPr>
          <p:cNvPr id="104454" name="Text Box 9"/>
          <p:cNvSpPr txBox="1">
            <a:spLocks noChangeArrowheads="1"/>
          </p:cNvSpPr>
          <p:nvPr/>
        </p:nvSpPr>
        <p:spPr bwMode="auto">
          <a:xfrm>
            <a:off x="2960688" y="5788025"/>
            <a:ext cx="4164012" cy="376238"/>
          </a:xfrm>
          <a:prstGeom prst="rect">
            <a:avLst/>
          </a:prstGeom>
          <a:noFill/>
          <a:ln w="9525">
            <a:solidFill>
              <a:srgbClr val="0000FF"/>
            </a:solidFill>
            <a:miter lim="800000"/>
            <a:headEnd/>
            <a:tailEnd/>
          </a:ln>
        </p:spPr>
        <p:txBody>
          <a:bodyPr>
            <a:spAutoFit/>
          </a:bodyPr>
          <a:lstStyle/>
          <a:p>
            <a:pPr>
              <a:spcBef>
                <a:spcPct val="50000"/>
              </a:spcBef>
            </a:pPr>
            <a:r>
              <a:rPr lang="it-IT" b="1"/>
              <a:t>E IL LAUREATO MAGISTRALE?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p:cNvSpPr>
          <p:nvPr>
            <p:ph type="title" idx="4294967295"/>
          </p:nvPr>
        </p:nvSpPr>
        <p:spPr/>
        <p:txBody>
          <a:bodyPr/>
          <a:lstStyle/>
          <a:p>
            <a:r>
              <a:rPr lang="it-IT" smtClean="0"/>
              <a:t>Esempio progetto</a:t>
            </a:r>
          </a:p>
        </p:txBody>
      </p:sp>
      <p:sp>
        <p:nvSpPr>
          <p:cNvPr id="106498" name="Rectangle 3"/>
          <p:cNvSpPr>
            <a:spLocks noGrp="1"/>
          </p:cNvSpPr>
          <p:nvPr>
            <p:ph type="body" idx="4294967295"/>
          </p:nvPr>
        </p:nvSpPr>
        <p:spPr>
          <a:solidFill>
            <a:schemeClr val="bg1"/>
          </a:solidFill>
          <a:ln>
            <a:solidFill>
              <a:srgbClr val="0000FF"/>
            </a:solidFill>
          </a:ln>
        </p:spPr>
        <p:txBody>
          <a:bodyPr/>
          <a:lstStyle/>
          <a:p>
            <a:pPr>
              <a:lnSpc>
                <a:spcPct val="90000"/>
              </a:lnSpc>
            </a:pPr>
            <a:r>
              <a:rPr lang="it-IT" smtClean="0"/>
              <a:t>La Sclerosi multipla è una malattia del sistema nervoso centrale invalidante nel suo decorso e che insorge generalmente tra i 20 e i 30 anni con netta prevalenza nelle donne.</a:t>
            </a:r>
          </a:p>
          <a:p>
            <a:pPr>
              <a:lnSpc>
                <a:spcPct val="90000"/>
              </a:lnSpc>
            </a:pPr>
            <a:r>
              <a:rPr lang="it-IT" smtClean="0"/>
              <a:t>Verificare i bisogni sanitari e sociosanitari per verificare l’appropriatezza della presa in carico (adeguatezza dell’assistenza, delle terapie erogate, delle strutture organizzative)</a:t>
            </a:r>
          </a:p>
          <a:p>
            <a:pPr>
              <a:lnSpc>
                <a:spcPct val="90000"/>
              </a:lnSpc>
            </a:pPr>
            <a:r>
              <a:rPr lang="it-IT" smtClean="0"/>
              <a:t>Attivare nuove progettualità e strumenti volti a migliorare l’integrazione ospedale-territorio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4294967295"/>
          </p:nvPr>
        </p:nvSpPr>
        <p:spPr>
          <a:xfrm>
            <a:off x="684213" y="620713"/>
            <a:ext cx="8229600" cy="4530725"/>
          </a:xfrm>
        </p:spPr>
        <p:txBody>
          <a:bodyPr/>
          <a:lstStyle/>
          <a:p>
            <a:pPr eaLnBrk="1" hangingPunct="1">
              <a:defRPr/>
            </a:pPr>
            <a:r>
              <a:rPr lang="it-IT" sz="2000" smtClean="0">
                <a:solidFill>
                  <a:schemeClr val="accent1"/>
                </a:solidFill>
                <a:effectLst>
                  <a:outerShdw blurRad="38100" dist="38100" dir="2700000" algn="tl">
                    <a:srgbClr val="C0C0C0"/>
                  </a:outerShdw>
                </a:effectLst>
              </a:rPr>
              <a:t>"</a:t>
            </a:r>
            <a:r>
              <a:rPr lang="it-IT" sz="2000" i="1" smtClean="0">
                <a:solidFill>
                  <a:schemeClr val="accent1"/>
                </a:solidFill>
                <a:effectLst>
                  <a:outerShdw blurRad="38100" dist="38100" dir="2700000" algn="tl">
                    <a:srgbClr val="C0C0C0"/>
                  </a:outerShdw>
                </a:effectLst>
              </a:rPr>
              <a:t>Il sapere che permette di salvare vite umane ha poco valore se quella conoscenza non raggiunge le persone che ne hanno bisogno</a:t>
            </a:r>
            <a:r>
              <a:rPr lang="it-IT" sz="2000" smtClean="0">
                <a:solidFill>
                  <a:schemeClr val="accent1"/>
                </a:solidFill>
                <a:effectLst>
                  <a:outerShdw blurRad="38100" dist="38100" dir="2700000" algn="tl">
                    <a:srgbClr val="C0C0C0"/>
                  </a:outerShdw>
                </a:effectLst>
              </a:rPr>
              <a:t>".</a:t>
            </a:r>
            <a:r>
              <a:rPr lang="it-IT" sz="2000" smtClean="0">
                <a:effectLst>
                  <a:outerShdw blurRad="38100" dist="38100" dir="2700000" algn="tl">
                    <a:srgbClr val="C0C0C0"/>
                  </a:outerShdw>
                </a:effectLst>
              </a:rPr>
              <a:t> </a:t>
            </a:r>
          </a:p>
          <a:p>
            <a:pPr eaLnBrk="1" hangingPunct="1">
              <a:buFontTx/>
              <a:buNone/>
              <a:defRPr/>
            </a:pPr>
            <a:r>
              <a:rPr lang="it-IT" sz="2000" b="1" smtClean="0">
                <a:effectLst>
                  <a:outerShdw blurRad="38100" dist="38100" dir="2700000" algn="tl">
                    <a:srgbClr val="C0C0C0"/>
                  </a:outerShdw>
                </a:effectLst>
              </a:rPr>
              <a:t>   </a:t>
            </a:r>
          </a:p>
          <a:p>
            <a:pPr eaLnBrk="1" hangingPunct="1">
              <a:buFontTx/>
              <a:buNone/>
              <a:defRPr/>
            </a:pPr>
            <a:r>
              <a:rPr lang="it-IT" sz="2000" b="1" smtClean="0">
                <a:effectLst>
                  <a:outerShdw blurRad="38100" dist="38100" dir="2700000" algn="tl">
                    <a:srgbClr val="C0C0C0"/>
                  </a:outerShdw>
                </a:effectLst>
              </a:rPr>
              <a:t>    Eiss, Roger I. Glass</a:t>
            </a:r>
            <a:r>
              <a:rPr lang="it-IT" sz="2000" smtClean="0">
                <a:effectLst>
                  <a:outerShdw blurRad="38100" dist="38100" dir="2700000" algn="tl">
                    <a:srgbClr val="C0C0C0"/>
                  </a:outerShdw>
                </a:effectLst>
              </a:rPr>
              <a:t>. JAMA 24/10/2007</a:t>
            </a:r>
            <a:r>
              <a:rPr lang="it-IT" smtClean="0">
                <a:effectLst>
                  <a:outerShdw blurRad="38100" dist="38100" dir="2700000" algn="tl">
                    <a:srgbClr val="C0C0C0"/>
                  </a:outerShdw>
                </a:effectLst>
              </a:rPr>
              <a:t/>
            </a:r>
            <a:br>
              <a:rPr lang="it-IT" smtClean="0">
                <a:effectLst>
                  <a:outerShdw blurRad="38100" dist="38100" dir="2700000" algn="tl">
                    <a:srgbClr val="C0C0C0"/>
                  </a:outerShdw>
                </a:effectLst>
              </a:rPr>
            </a:br>
            <a:endParaRPr lang="it-IT" smtClean="0">
              <a:effectLst>
                <a:outerShdw blurRad="38100" dist="38100" dir="2700000" algn="tl">
                  <a:srgbClr val="C0C0C0"/>
                </a:outerShdw>
              </a:effectLst>
            </a:endParaRPr>
          </a:p>
        </p:txBody>
      </p:sp>
      <p:pic>
        <p:nvPicPr>
          <p:cNvPr id="107522" name="Picture 4" descr="anziani"/>
          <p:cNvPicPr>
            <a:picLocks noChangeAspect="1" noChangeArrowheads="1"/>
          </p:cNvPicPr>
          <p:nvPr/>
        </p:nvPicPr>
        <p:blipFill>
          <a:blip r:embed="rId2"/>
          <a:srcRect/>
          <a:stretch>
            <a:fillRect/>
          </a:stretch>
        </p:blipFill>
        <p:spPr bwMode="auto">
          <a:xfrm>
            <a:off x="2411413" y="3978275"/>
            <a:ext cx="3668712"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914400" y="249238"/>
            <a:ext cx="7313613" cy="912812"/>
          </a:xfrm>
          <a:solidFill>
            <a:srgbClr val="B8E9FA"/>
          </a:solidFill>
          <a:ln>
            <a:solidFill>
              <a:srgbClr val="0000FF"/>
            </a:solidFill>
          </a:ln>
        </p:spPr>
        <p:txBody>
          <a:bodyPr/>
          <a:lstStyle/>
          <a:p>
            <a:r>
              <a:rPr lang="it-IT" b="1" smtClean="0"/>
              <a:t>Laureato magistrale:</a:t>
            </a:r>
          </a:p>
        </p:txBody>
      </p:sp>
      <p:sp>
        <p:nvSpPr>
          <p:cNvPr id="30722" name="Rectangle 3"/>
          <p:cNvSpPr>
            <a:spLocks noGrp="1"/>
          </p:cNvSpPr>
          <p:nvPr>
            <p:ph type="body" idx="4294967295"/>
          </p:nvPr>
        </p:nvSpPr>
        <p:spPr>
          <a:xfrm>
            <a:off x="3487738" y="1516063"/>
            <a:ext cx="5368925" cy="4467225"/>
          </a:xfrm>
          <a:solidFill>
            <a:schemeClr val="bg1"/>
          </a:solidFill>
          <a:ln>
            <a:solidFill>
              <a:srgbClr val="0000FF"/>
            </a:solidFill>
          </a:ln>
        </p:spPr>
        <p:txBody>
          <a:bodyPr/>
          <a:lstStyle/>
          <a:p>
            <a:pPr>
              <a:lnSpc>
                <a:spcPct val="80000"/>
              </a:lnSpc>
            </a:pPr>
            <a:r>
              <a:rPr lang="it-IT" b="1" smtClean="0"/>
              <a:t>Il Percorso è iniziato nel 2004</a:t>
            </a:r>
          </a:p>
          <a:p>
            <a:pPr>
              <a:lnSpc>
                <a:spcPct val="80000"/>
              </a:lnSpc>
            </a:pPr>
            <a:r>
              <a:rPr lang="it-IT" b="1" smtClean="0"/>
              <a:t>In Italia i piani di studi delle lauree magistrali  hanno alcune diversità che portano a un prodotto finale disomogeneo sul territorio nazionale.</a:t>
            </a:r>
          </a:p>
          <a:p>
            <a:pPr>
              <a:lnSpc>
                <a:spcPct val="80000"/>
              </a:lnSpc>
            </a:pPr>
            <a:r>
              <a:rPr lang="it-IT" b="1" smtClean="0"/>
              <a:t>La figura del laureato magistrale è necessaria alle attuali organizzazioni o anche nell’assistenza?</a:t>
            </a:r>
          </a:p>
          <a:p>
            <a:pPr>
              <a:lnSpc>
                <a:spcPct val="80000"/>
              </a:lnSpc>
            </a:pPr>
            <a:r>
              <a:rPr lang="it-IT" b="1" smtClean="0"/>
              <a:t>Se non ci sono le competenze avanzate del laureato magistrale cosa manca nelle organizzazioni?</a:t>
            </a:r>
          </a:p>
        </p:txBody>
      </p:sp>
      <p:sp>
        <p:nvSpPr>
          <p:cNvPr id="30723" name="AutoShape 5" descr="Risultati immagini per laureato magistrale immagini"/>
          <p:cNvSpPr>
            <a:spLocks noChangeAspect="1" noChangeArrowheads="1"/>
          </p:cNvSpPr>
          <p:nvPr/>
        </p:nvSpPr>
        <p:spPr bwMode="auto">
          <a:xfrm>
            <a:off x="3843338" y="2876550"/>
            <a:ext cx="1457325" cy="1104900"/>
          </a:xfrm>
          <a:prstGeom prst="rect">
            <a:avLst/>
          </a:prstGeom>
          <a:noFill/>
          <a:ln w="9525">
            <a:noFill/>
            <a:miter lim="800000"/>
            <a:headEnd/>
            <a:tailEnd/>
          </a:ln>
        </p:spPr>
        <p:txBody>
          <a:bodyPr/>
          <a:lstStyle/>
          <a:p>
            <a:endParaRPr lang="it-IT"/>
          </a:p>
        </p:txBody>
      </p:sp>
      <p:pic>
        <p:nvPicPr>
          <p:cNvPr id="30724" name="Picture 9" descr="Laurea magistrale"/>
          <p:cNvPicPr>
            <a:picLocks noChangeAspect="1" noChangeArrowheads="1"/>
          </p:cNvPicPr>
          <p:nvPr/>
        </p:nvPicPr>
        <p:blipFill>
          <a:blip r:embed="rId2"/>
          <a:srcRect/>
          <a:stretch>
            <a:fillRect/>
          </a:stretch>
        </p:blipFill>
        <p:spPr bwMode="auto">
          <a:xfrm>
            <a:off x="274638" y="1516063"/>
            <a:ext cx="3041650" cy="2311400"/>
          </a:xfrm>
          <a:prstGeom prst="rect">
            <a:avLst/>
          </a:prstGeom>
          <a:noFill/>
          <a:ln w="9525">
            <a:noFill/>
            <a:miter lim="800000"/>
            <a:headEnd/>
            <a:tailEnd/>
          </a:ln>
        </p:spPr>
      </p:pic>
      <p:sp>
        <p:nvSpPr>
          <p:cNvPr id="30725"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p:cNvSpPr>
          <p:nvPr>
            <p:ph type="body" idx="4294967295"/>
          </p:nvPr>
        </p:nvSpPr>
        <p:spPr>
          <a:xfrm>
            <a:off x="3724275" y="1722438"/>
            <a:ext cx="5419725" cy="4678362"/>
          </a:xfrm>
          <a:solidFill>
            <a:schemeClr val="bg1"/>
          </a:solidFill>
          <a:ln>
            <a:solidFill>
              <a:srgbClr val="0000FF"/>
            </a:solidFill>
          </a:ln>
        </p:spPr>
        <p:txBody>
          <a:bodyPr/>
          <a:lstStyle/>
          <a:p>
            <a:pPr>
              <a:lnSpc>
                <a:spcPct val="80000"/>
              </a:lnSpc>
            </a:pPr>
            <a:r>
              <a:rPr lang="it-IT" sz="3200" b="1" smtClean="0"/>
              <a:t>Il Piano di studio del 1 e del 2 anno è teorico ma poi si cercherà l’applicabilità nel tirocinio.</a:t>
            </a:r>
          </a:p>
          <a:p>
            <a:pPr>
              <a:lnSpc>
                <a:spcPct val="80000"/>
              </a:lnSpc>
            </a:pPr>
            <a:r>
              <a:rPr lang="it-IT" sz="3200" b="1" u="sng" smtClean="0"/>
              <a:t>Tematiche fondamentali che affronteremo</a:t>
            </a:r>
            <a:r>
              <a:rPr lang="it-IT" sz="3200" b="1" smtClean="0"/>
              <a:t>: </a:t>
            </a:r>
          </a:p>
          <a:p>
            <a:pPr>
              <a:lnSpc>
                <a:spcPct val="80000"/>
              </a:lnSpc>
            </a:pPr>
            <a:r>
              <a:rPr lang="it-IT" sz="3200" b="1" smtClean="0"/>
              <a:t>Complessità</a:t>
            </a:r>
          </a:p>
          <a:p>
            <a:pPr>
              <a:lnSpc>
                <a:spcPct val="80000"/>
              </a:lnSpc>
            </a:pPr>
            <a:r>
              <a:rPr lang="it-IT" sz="3200" b="1" smtClean="0"/>
              <a:t>Competenze avanzate</a:t>
            </a:r>
          </a:p>
          <a:p>
            <a:pPr>
              <a:lnSpc>
                <a:spcPct val="80000"/>
              </a:lnSpc>
            </a:pPr>
            <a:r>
              <a:rPr lang="it-IT" sz="3200" b="1" smtClean="0"/>
              <a:t>Innovazione</a:t>
            </a:r>
            <a:endParaRPr lang="it-IT" sz="1800" smtClean="0"/>
          </a:p>
        </p:txBody>
      </p:sp>
      <p:sp>
        <p:nvSpPr>
          <p:cNvPr id="31746" name="Rectangle 2"/>
          <p:cNvSpPr>
            <a:spLocks/>
          </p:cNvSpPr>
          <p:nvPr/>
        </p:nvSpPr>
        <p:spPr bwMode="auto">
          <a:xfrm>
            <a:off x="914400" y="249238"/>
            <a:ext cx="7313613" cy="912812"/>
          </a:xfrm>
          <a:prstGeom prst="rect">
            <a:avLst/>
          </a:prstGeom>
          <a:solidFill>
            <a:srgbClr val="B8E9FA"/>
          </a:solidFill>
          <a:ln w="9525">
            <a:solidFill>
              <a:srgbClr val="0000FF"/>
            </a:solidFill>
            <a:miter lim="800000"/>
            <a:headEnd/>
            <a:tailEnd/>
          </a:ln>
        </p:spPr>
        <p:txBody>
          <a:bodyPr anchor="ctr"/>
          <a:lstStyle/>
          <a:p>
            <a:pPr algn="ctr" eaLnBrk="0" hangingPunct="0"/>
            <a:r>
              <a:rPr lang="it-IT" sz="4600" b="1">
                <a:latin typeface="Goudy Old Style" pitchFamily="18" charset="0"/>
              </a:rPr>
              <a:t>Laureato magistrale:</a:t>
            </a:r>
          </a:p>
        </p:txBody>
      </p:sp>
      <p:sp>
        <p:nvSpPr>
          <p:cNvPr id="31747"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pic>
        <p:nvPicPr>
          <p:cNvPr id="31748" name="Picture 9" descr="Laurea magistrale"/>
          <p:cNvPicPr>
            <a:picLocks noChangeAspect="1" noChangeArrowheads="1"/>
          </p:cNvPicPr>
          <p:nvPr/>
        </p:nvPicPr>
        <p:blipFill>
          <a:blip r:embed="rId3"/>
          <a:srcRect/>
          <a:stretch>
            <a:fillRect/>
          </a:stretch>
        </p:blipFill>
        <p:spPr bwMode="auto">
          <a:xfrm>
            <a:off x="274638" y="1516063"/>
            <a:ext cx="3041650" cy="2311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p:cNvSpPr>
          <p:nvPr>
            <p:ph type="body" idx="4294967295"/>
          </p:nvPr>
        </p:nvSpPr>
        <p:spPr>
          <a:xfrm>
            <a:off x="1830388" y="796925"/>
            <a:ext cx="7313612" cy="5538788"/>
          </a:xfrm>
          <a:solidFill>
            <a:schemeClr val="bg1"/>
          </a:solidFill>
          <a:ln>
            <a:solidFill>
              <a:srgbClr val="0000FF"/>
            </a:solidFill>
          </a:ln>
        </p:spPr>
        <p:txBody>
          <a:bodyPr/>
          <a:lstStyle/>
          <a:p>
            <a:r>
              <a:rPr lang="it-IT" sz="2000" b="1" u="sng" smtClean="0"/>
              <a:t>Bologna Process 1999</a:t>
            </a:r>
            <a:r>
              <a:rPr lang="it-IT" sz="2000" smtClean="0"/>
              <a:t> </a:t>
            </a:r>
            <a:r>
              <a:rPr lang="it-IT" sz="2000" b="1" smtClean="0"/>
              <a:t>(E' un imponente processo di armonizzazione dei vari sistemi di istruzione superiore europei, iniziato nel 1999 con la partecipazione dei ministri dell'istruzione superiore di 29 paesi europei, che ha l'obiettivo di creare un'Area Europea dell'Istruzione Superiore e di promuoverla poi su scala mondiale per accrescerne la competitività internazionale). </a:t>
            </a:r>
          </a:p>
          <a:p>
            <a:r>
              <a:rPr lang="it-IT" sz="2000" b="1" smtClean="0"/>
              <a:t>E’ stato sottoscritto un importante documento, la </a:t>
            </a:r>
            <a:r>
              <a:rPr lang="it-IT" sz="2000" b="1" i="1" smtClean="0">
                <a:solidFill>
                  <a:srgbClr val="261FFF"/>
                </a:solidFill>
                <a:hlinkClick r:id="rId3"/>
              </a:rPr>
              <a:t>Dichiarazione di Bologna</a:t>
            </a:r>
            <a:r>
              <a:rPr lang="it-IT" sz="2000" b="1" i="1" smtClean="0"/>
              <a:t>.</a:t>
            </a:r>
            <a:r>
              <a:rPr lang="it-IT" sz="2000" b="1" smtClean="0"/>
              <a:t/>
            </a:r>
            <a:br>
              <a:rPr lang="it-IT" sz="2000" b="1" smtClean="0"/>
            </a:br>
            <a:endParaRPr lang="it-IT" sz="2000" b="1" smtClean="0"/>
          </a:p>
          <a:p>
            <a:r>
              <a:rPr lang="it-IT" sz="2000" b="1" smtClean="0"/>
              <a:t>Un macro obiettivo è favorire gli scambi scientifici e culturali a tutti i livelli e permettere la massima mobilità di lavoratori qualificati, studenti e ricercatori</a:t>
            </a:r>
          </a:p>
          <a:p>
            <a:r>
              <a:rPr lang="it-IT" sz="2000" b="1" smtClean="0"/>
              <a:t>Il raggiungimento di elevati standard di qualità nell'ambito dell'istruzione.</a:t>
            </a:r>
          </a:p>
        </p:txBody>
      </p:sp>
      <p:sp>
        <p:nvSpPr>
          <p:cNvPr id="33794" name="Text Box 3"/>
          <p:cNvSpPr txBox="1">
            <a:spLocks noChangeArrowheads="1"/>
          </p:cNvSpPr>
          <p:nvPr/>
        </p:nvSpPr>
        <p:spPr bwMode="auto">
          <a:xfrm>
            <a:off x="444500" y="180975"/>
            <a:ext cx="8477250" cy="376238"/>
          </a:xfrm>
          <a:prstGeom prst="rect">
            <a:avLst/>
          </a:prstGeom>
          <a:solidFill>
            <a:srgbClr val="B8E9FA"/>
          </a:solidFill>
          <a:ln w="9525">
            <a:solidFill>
              <a:srgbClr val="261FFF"/>
            </a:solidFill>
            <a:miter lim="800000"/>
            <a:headEnd/>
            <a:tailEnd/>
          </a:ln>
        </p:spPr>
        <p:txBody>
          <a:bodyPr>
            <a:spAutoFit/>
          </a:bodyPr>
          <a:lstStyle/>
          <a:p>
            <a:pPr>
              <a:spcBef>
                <a:spcPct val="50000"/>
              </a:spcBef>
            </a:pPr>
            <a:r>
              <a:rPr lang="it-IT"/>
              <a:t>FORMAZIONE DEL LAUREATO MAGISTRALE IN UN CONTESTO EUROPEO</a:t>
            </a:r>
          </a:p>
        </p:txBody>
      </p:sp>
      <p:sp>
        <p:nvSpPr>
          <p:cNvPr id="33795" name="Text Box 5"/>
          <p:cNvSpPr txBox="1">
            <a:spLocks noChangeArrowheads="1"/>
          </p:cNvSpPr>
          <p:nvPr/>
        </p:nvSpPr>
        <p:spPr bwMode="auto">
          <a:xfrm>
            <a:off x="62261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olo 1"/>
          <p:cNvSpPr>
            <a:spLocks noGrp="1"/>
          </p:cNvSpPr>
          <p:nvPr>
            <p:ph type="title"/>
          </p:nvPr>
        </p:nvSpPr>
        <p:spPr>
          <a:xfrm>
            <a:off x="914400" y="254000"/>
            <a:ext cx="7313613" cy="868363"/>
          </a:xfrm>
          <a:solidFill>
            <a:srgbClr val="B8E9FA"/>
          </a:solidFill>
          <a:ln>
            <a:solidFill>
              <a:srgbClr val="261FFF"/>
            </a:solidFill>
          </a:ln>
        </p:spPr>
        <p:txBody>
          <a:bodyPr/>
          <a:lstStyle/>
          <a:p>
            <a:r>
              <a:rPr lang="it-IT" smtClean="0"/>
              <a:t>BOLOGNA PROCESS</a:t>
            </a:r>
          </a:p>
        </p:txBody>
      </p:sp>
      <p:sp>
        <p:nvSpPr>
          <p:cNvPr id="35842" name="Segnaposto contenuto 2"/>
          <p:cNvSpPr>
            <a:spLocks noGrp="1"/>
          </p:cNvSpPr>
          <p:nvPr>
            <p:ph idx="1"/>
          </p:nvPr>
        </p:nvSpPr>
        <p:spPr>
          <a:xfrm>
            <a:off x="914400" y="1358900"/>
            <a:ext cx="7313613" cy="4818063"/>
          </a:xfrm>
          <a:solidFill>
            <a:schemeClr val="bg1"/>
          </a:solidFill>
          <a:ln>
            <a:solidFill>
              <a:srgbClr val="261FFF"/>
            </a:solidFill>
          </a:ln>
        </p:spPr>
        <p:txBody>
          <a:bodyPr/>
          <a:lstStyle/>
          <a:p>
            <a:r>
              <a:rPr lang="it-IT" sz="2000" smtClean="0"/>
              <a:t>L'obiettivo perseguito è che nel 2010 i sistemi di istruzione superiore dei paesi europei e le singole istituzioni siano organizzati in maniera tale da garantire: </a:t>
            </a:r>
          </a:p>
          <a:p>
            <a:r>
              <a:rPr lang="it-IT" sz="2000" b="1" smtClean="0"/>
              <a:t>La</a:t>
            </a:r>
            <a:r>
              <a:rPr lang="it-IT" sz="2000" smtClean="0"/>
              <a:t> </a:t>
            </a:r>
            <a:r>
              <a:rPr lang="it-IT" sz="2000" b="1" smtClean="0"/>
              <a:t>trasparenza e leggibilità dei percorsi formativi e dei titoli di studio </a:t>
            </a:r>
          </a:p>
          <a:p>
            <a:r>
              <a:rPr lang="it-IT" sz="2000" b="1" smtClean="0"/>
              <a:t>La possibilità concreta per studenti e laureati di proseguire agevolmente gli studi o trovare un'occupazione in un altro paese europeo </a:t>
            </a:r>
          </a:p>
          <a:p>
            <a:r>
              <a:rPr lang="it-IT" sz="2000" b="1" smtClean="0"/>
              <a:t>Una maggiore capacità di attrazione dell'istruzione superiore europea nei confronti di cittadini di paesi extra europei </a:t>
            </a:r>
          </a:p>
          <a:p>
            <a:r>
              <a:rPr lang="it-IT" sz="2000" b="1" smtClean="0"/>
              <a:t>L'offerta di un'ampia base di conoscenze di alta qualità per assicurare lo sviluppo economico e sociale dell'Europa </a:t>
            </a:r>
          </a:p>
          <a:p>
            <a:endParaRPr lang="it-IT" smtClean="0"/>
          </a:p>
        </p:txBody>
      </p:sp>
      <p:sp>
        <p:nvSpPr>
          <p:cNvPr id="35843" name="Text Box 5"/>
          <p:cNvSpPr txBox="1">
            <a:spLocks noChangeArrowheads="1"/>
          </p:cNvSpPr>
          <p:nvPr/>
        </p:nvSpPr>
        <p:spPr bwMode="auto">
          <a:xfrm>
            <a:off x="6378575" y="6553200"/>
            <a:ext cx="2917825" cy="304800"/>
          </a:xfrm>
          <a:prstGeom prst="rect">
            <a:avLst/>
          </a:prstGeom>
          <a:noFill/>
          <a:ln w="9525">
            <a:noFill/>
            <a:miter lim="800000"/>
            <a:headEnd/>
            <a:tailEnd/>
          </a:ln>
        </p:spPr>
        <p:txBody>
          <a:bodyPr>
            <a:spAutoFit/>
          </a:bodyPr>
          <a:lstStyle/>
          <a:p>
            <a:pPr>
              <a:spcBef>
                <a:spcPct val="50000"/>
              </a:spcBef>
            </a:pPr>
            <a:r>
              <a:rPr lang="it-IT" sz="1400"/>
              <a:t>M. Bacilieri Università di Ferrara</a:t>
            </a:r>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Calamaio">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Calamaio.thmx</Template>
  <TotalTime>2595</TotalTime>
  <Words>7494</Words>
  <Application>Microsoft Macintosh PowerPoint</Application>
  <PresentationFormat>On-screen Show (4:3)</PresentationFormat>
  <Paragraphs>365</Paragraphs>
  <Slides>55</Slides>
  <Notes>27</Notes>
  <HiddenSlides>0</HiddenSlides>
  <MMClips>0</MMClips>
  <ScaleCrop>false</ScaleCrop>
  <HeadingPairs>
    <vt:vector size="6" baseType="variant">
      <vt:variant>
        <vt:lpstr>Caratteri utilizzati</vt:lpstr>
      </vt:variant>
      <vt:variant>
        <vt:i4>7</vt:i4>
      </vt:variant>
      <vt:variant>
        <vt:lpstr>Modello struttura</vt:lpstr>
      </vt:variant>
      <vt:variant>
        <vt:i4>13</vt:i4>
      </vt:variant>
      <vt:variant>
        <vt:lpstr>Titoli diapositive</vt:lpstr>
      </vt:variant>
      <vt:variant>
        <vt:i4>55</vt:i4>
      </vt:variant>
    </vt:vector>
  </HeadingPairs>
  <TitlesOfParts>
    <vt:vector size="75" baseType="lpstr">
      <vt:lpstr>Arial</vt:lpstr>
      <vt:lpstr>Goudy Old Style</vt:lpstr>
      <vt:lpstr>Calibri</vt:lpstr>
      <vt:lpstr>Rockwell</vt:lpstr>
      <vt:lpstr>Impact</vt:lpstr>
      <vt:lpstr>Wingdings</vt:lpstr>
      <vt:lpstr>Times New Roman</vt:lpstr>
      <vt:lpstr>Calamaio</vt:lpstr>
      <vt:lpstr>Calamaio</vt:lpstr>
      <vt:lpstr>Calamaio</vt:lpstr>
      <vt:lpstr>Calamaio</vt:lpstr>
      <vt:lpstr>Calamaio</vt:lpstr>
      <vt:lpstr>Calamaio</vt:lpstr>
      <vt:lpstr>Calamaio</vt:lpstr>
      <vt:lpstr>Calamaio</vt:lpstr>
      <vt:lpstr>Calamaio</vt:lpstr>
      <vt:lpstr>Calamaio</vt:lpstr>
      <vt:lpstr>Calamaio</vt:lpstr>
      <vt:lpstr>Calamaio</vt:lpstr>
      <vt:lpstr>Calamaio</vt:lpstr>
      <vt:lpstr>TIROCINIO I  ANALISI DEL PROFILO DEL LAUREATO MAGISTRALE.  1° Lezione</vt:lpstr>
      <vt:lpstr>Obiettivi formativi</vt:lpstr>
      <vt:lpstr>La dichiarazione di Lisbona</vt:lpstr>
      <vt:lpstr>La dichiarazione di Lisbona</vt:lpstr>
      <vt:lpstr>SITUAZIONE EUROPEA</vt:lpstr>
      <vt:lpstr>Laureato magistrale:</vt:lpstr>
      <vt:lpstr>Diapositiva 7</vt:lpstr>
      <vt:lpstr>Diapositiva 8</vt:lpstr>
      <vt:lpstr>BOLOGNA PROCESS</vt:lpstr>
      <vt:lpstr>La Dichiarazione di Bologna ha definito sei obiettivi, da conseguire entro il 2010:</vt:lpstr>
      <vt:lpstr>Diapositiva 11</vt:lpstr>
      <vt:lpstr>La formazione universitaria  delle professioni sanitarie</vt:lpstr>
      <vt:lpstr>Gli obiettivi della riforma 1.La realizzazione dell’autonomia didattica</vt:lpstr>
      <vt:lpstr>Diapositiva 14</vt:lpstr>
      <vt:lpstr>La formazione universitaria delle professioni sanitarie</vt:lpstr>
      <vt:lpstr>Diapositiva 16</vt:lpstr>
      <vt:lpstr>Decreto Ministeriale del 2001 CLASSE DELLE LAUREE NELLE PROFESSIONI SANITARIE DELLA RIABILITAZIONE </vt:lpstr>
      <vt:lpstr>Decreto Ministeriale del 2001 CLASSE DELLE LAUREE NELLE PROFESSIONI SANITARIE DELLA RIABILITAZIONE </vt:lpstr>
      <vt:lpstr>Diapositiva 19</vt:lpstr>
      <vt:lpstr>PIANO DI STUDIO SCIENZE RIABILITATIVE DELLE PROFESSIONI SANITARIE</vt:lpstr>
      <vt:lpstr>2004: I Descrittori di Dublino</vt:lpstr>
      <vt:lpstr>Diapositiva 22</vt:lpstr>
      <vt:lpstr>Diapositiva 23</vt:lpstr>
      <vt:lpstr>Diapositiva 24</vt:lpstr>
      <vt:lpstr>DECRETO MINISTERIALE N.270   22 OTTOBRE 2004</vt:lpstr>
      <vt:lpstr>Professioni</vt:lpstr>
      <vt:lpstr>Ciclo di vita di una professione</vt:lpstr>
      <vt:lpstr>…Caratteristiche di una professione</vt:lpstr>
      <vt:lpstr>Le professioni sanitarie</vt:lpstr>
      <vt:lpstr>Le professioni sanitarie</vt:lpstr>
      <vt:lpstr>Le professioni sanitarie</vt:lpstr>
      <vt:lpstr>Le professioni sanitarie</vt:lpstr>
      <vt:lpstr>Il processo di professionalizzazione</vt:lpstr>
      <vt:lpstr>Il processo di professionalizzazione</vt:lpstr>
      <vt:lpstr>La regolamentazione dell’esercizio delle professioni sanitarie.  Il quadro normativo</vt:lpstr>
      <vt:lpstr>La regolamentazione dell’esercizio delle professioni sanitarie.  Il quadro normativo</vt:lpstr>
      <vt:lpstr>Diapositiva 37</vt:lpstr>
      <vt:lpstr>La regolamentazione dell’esercizio delle professioni sanitarie.  Il quadro normativo</vt:lpstr>
      <vt:lpstr>La regolamentazione dell’esercizio delle professioni sanitarie.  Il quadro normativo</vt:lpstr>
      <vt:lpstr>   </vt:lpstr>
      <vt:lpstr>Contemporaneamente….La formazione universitaria della dirigenza infermieristica, riabilitativa e tecnica</vt:lpstr>
      <vt:lpstr>La disciplina concorsuale per la dirigenza infermieristica, riabilitativa e tecnica</vt:lpstr>
      <vt:lpstr>La regolamentazione dell’esercizio delle professioni sanitarie.  Il quadro normativo</vt:lpstr>
      <vt:lpstr>La regolamentazione dell’esercizio delle professioni sanitarie.  Il quadro normativo</vt:lpstr>
      <vt:lpstr>Art. 6  ISTITUZIONE DELLA FUNZIONE DI COORDINAMENTO</vt:lpstr>
      <vt:lpstr>I riabilitatori che possono assumere certi incarichi dirigenziali</vt:lpstr>
      <vt:lpstr>I riabilitatori che possono assumere certi incarichi dirigenziali</vt:lpstr>
      <vt:lpstr>Diapositiva 48</vt:lpstr>
      <vt:lpstr>Diapositiva 49</vt:lpstr>
      <vt:lpstr>Diapositiva 50</vt:lpstr>
      <vt:lpstr>Diapositiva 51</vt:lpstr>
      <vt:lpstr>Diapositiva 52</vt:lpstr>
      <vt:lpstr>Diapositiva 53</vt:lpstr>
      <vt:lpstr>Esempio progetto</vt:lpstr>
      <vt:lpstr>Diapositiva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PDTA STROKE</dc:title>
  <dc:creator>Alessandro</dc:creator>
  <cp:lastModifiedBy>m.bacilieri</cp:lastModifiedBy>
  <cp:revision>122</cp:revision>
  <dcterms:created xsi:type="dcterms:W3CDTF">2015-04-09T08:26:45Z</dcterms:created>
  <dcterms:modified xsi:type="dcterms:W3CDTF">2016-03-02T12:41:24Z</dcterms:modified>
</cp:coreProperties>
</file>