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43"/>
  </p:notesMasterIdLst>
  <p:sldIdLst>
    <p:sldId id="256" r:id="rId2"/>
    <p:sldId id="315" r:id="rId3"/>
    <p:sldId id="323" r:id="rId4"/>
    <p:sldId id="281" r:id="rId5"/>
    <p:sldId id="316" r:id="rId6"/>
    <p:sldId id="318" r:id="rId7"/>
    <p:sldId id="317" r:id="rId8"/>
    <p:sldId id="319" r:id="rId9"/>
    <p:sldId id="289" r:id="rId10"/>
    <p:sldId id="287" r:id="rId11"/>
    <p:sldId id="291" r:id="rId12"/>
    <p:sldId id="321" r:id="rId13"/>
    <p:sldId id="268" r:id="rId14"/>
    <p:sldId id="324" r:id="rId15"/>
    <p:sldId id="267" r:id="rId16"/>
    <p:sldId id="269" r:id="rId17"/>
    <p:sldId id="325" r:id="rId18"/>
    <p:sldId id="303" r:id="rId19"/>
    <p:sldId id="320" r:id="rId20"/>
    <p:sldId id="302" r:id="rId21"/>
    <p:sldId id="311" r:id="rId22"/>
    <p:sldId id="322" r:id="rId23"/>
    <p:sldId id="312" r:id="rId24"/>
    <p:sldId id="326" r:id="rId25"/>
    <p:sldId id="327" r:id="rId26"/>
    <p:sldId id="275" r:id="rId27"/>
    <p:sldId id="314" r:id="rId28"/>
    <p:sldId id="261" r:id="rId29"/>
    <p:sldId id="263" r:id="rId30"/>
    <p:sldId id="264" r:id="rId31"/>
    <p:sldId id="265" r:id="rId32"/>
    <p:sldId id="328" r:id="rId33"/>
    <p:sldId id="271" r:id="rId34"/>
    <p:sldId id="274" r:id="rId35"/>
    <p:sldId id="272" r:id="rId36"/>
    <p:sldId id="295" r:id="rId37"/>
    <p:sldId id="277" r:id="rId38"/>
    <p:sldId id="308" r:id="rId39"/>
    <p:sldId id="309" r:id="rId40"/>
    <p:sldId id="280" r:id="rId41"/>
    <p:sldId id="31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6D1F9-CEEB-4BD4-93FF-1274A4A8142E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1789-6637-442F-8791-5687AC298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50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26C72-ED08-4477-8877-14B0E6324A34}" type="slidenum">
              <a:rPr lang="de-AT" altLang="it-IT"/>
              <a:pPr/>
              <a:t>4</a:t>
            </a:fld>
            <a:endParaRPr lang="de-AT" altLang="it-IT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49300"/>
            <a:ext cx="6665912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5" y="4749800"/>
            <a:ext cx="5041900" cy="4594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17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E18449-FB2E-4082-A4C3-DA83F22578DA}" type="slidenum">
              <a:rPr lang="de-AT" altLang="it-IT"/>
              <a:pPr/>
              <a:t>9</a:t>
            </a:fld>
            <a:endParaRPr lang="de-AT" altLang="it-IT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49300"/>
            <a:ext cx="6665912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5" y="4749800"/>
            <a:ext cx="5041900" cy="4594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21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2C973-234A-41EF-A874-53DC7F1C5B68}" type="slidenum">
              <a:rPr lang="de-AT" altLang="it-IT"/>
              <a:pPr/>
              <a:t>10</a:t>
            </a:fld>
            <a:endParaRPr lang="de-AT" altLang="it-IT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49300"/>
            <a:ext cx="6665912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5" y="4749800"/>
            <a:ext cx="5041900" cy="4594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025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EAEFF1-5FC4-4879-880D-B44758FA9EA1}" type="slidenum">
              <a:rPr lang="de-AT" altLang="it-IT"/>
              <a:pPr/>
              <a:t>11</a:t>
            </a:fld>
            <a:endParaRPr lang="de-AT" altLang="it-IT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49300"/>
            <a:ext cx="6665912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5" y="4749800"/>
            <a:ext cx="5041900" cy="4594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861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1230E6-DE21-402E-9B25-2C26439C56AD}" type="slidenum">
              <a:rPr lang="de-AT" altLang="it-IT"/>
              <a:pPr/>
              <a:t>36</a:t>
            </a:fld>
            <a:endParaRPr lang="de-AT" altLang="it-IT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49300"/>
            <a:ext cx="6665912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5" y="4749800"/>
            <a:ext cx="5041900" cy="4594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784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BB0829-5FE6-4EA4-958C-B73E3233D5AC}" type="slidenum">
              <a:rPr lang="de-AT" altLang="it-IT"/>
              <a:pPr/>
              <a:t>40</a:t>
            </a:fld>
            <a:endParaRPr lang="de-AT" altLang="it-IT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49300"/>
            <a:ext cx="6665912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575" y="4749800"/>
            <a:ext cx="5041900" cy="4594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475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69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45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72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D69CB-BF0D-4E22-9242-9554FD1DB4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84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3470C4F-F5D4-4598-9B2F-308C15A09E5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214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5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9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26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15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52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1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78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27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E31221-68D9-4AA5-90F9-0C5A8AC8CD10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68342C-5111-4E4D-97EC-9A7F888B45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5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rinofree.it/201310051968/cronaca/lilt-campagna-nastro-rosa-per-la-prevenzione-dei-tumori-al-seno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Percorsi di continuità assistenziale: Oltre la Cura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latin typeface="Andalus" panose="02020603050405020304" pitchFamily="18" charset="-78"/>
                <a:cs typeface="Andalus" panose="02020603050405020304" pitchFamily="18" charset="-78"/>
              </a:rPr>
              <a:t>La Crescita Post-Traumatica: risorse e strategie di </a:t>
            </a:r>
            <a:r>
              <a:rPr lang="it-IT" sz="3200" dirty="0" err="1">
                <a:latin typeface="Andalus" panose="02020603050405020304" pitchFamily="18" charset="-78"/>
                <a:cs typeface="Andalus" panose="02020603050405020304" pitchFamily="18" charset="-78"/>
              </a:rPr>
              <a:t>coping</a:t>
            </a:r>
            <a:r>
              <a:rPr lang="it-IT" sz="32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it-IT" sz="32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Dott. </a:t>
            </a:r>
            <a:r>
              <a:rPr lang="it-IT" sz="1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Ssa</a:t>
            </a:r>
            <a:r>
              <a:rPr lang="it-IT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Rosangela </a:t>
            </a:r>
            <a:r>
              <a:rPr lang="it-IT" sz="1800" dirty="0">
                <a:latin typeface="Andalus" panose="02020603050405020304" pitchFamily="18" charset="-78"/>
                <a:cs typeface="Andalus" panose="02020603050405020304" pitchFamily="18" charset="-78"/>
              </a:rPr>
              <a:t>Caruso</a:t>
            </a:r>
            <a:endParaRPr lang="it-IT" sz="1800" dirty="0"/>
          </a:p>
          <a:p>
            <a:endParaRPr lang="it-IT" sz="3200" dirty="0"/>
          </a:p>
        </p:txBody>
      </p:sp>
      <p:sp>
        <p:nvSpPr>
          <p:cNvPr id="5" name="AutoShape 2" descr="data:image/jpeg;base64,/9j/4AAQSkZJRgABAQAAAQABAAD/2wCEAAkGBxQQEhQUEhQUFhUWFxYaFRUXFBcVFRYXFBQWFxYYFBUYHCggGBwlGxcUITEhJSkrLi4uHR8zODMsNygtLisBCgoKDg0OGhAQGiwkHiQtLC0sLCwsLiwsLSwuLCwsNCwsLCs3LC0sLDQsLCwsLCwsLCwsLCwrLywsLCwsLCwsLP/AABEIARMAtwMBIgACEQEDEQH/xAAbAAEAAQUBAAAAAAAAAAAAAAAABAECAwUGB//EADkQAAIBAQQIBAUCBQUBAAAAAAABAgMEESExBRJBUWFxgZEGE6HwIjKxwdFy4UJSgpKyFDNiovEH/8QAGQEBAAMBAQAAAAAAAAAAAAAAAAECBAUD/8QAJhEBAQACAgICAgAHAAAAAAAAAAECEQMSBDEhQSJRIzJCYXGBkf/aAAwDAQACEQMRAD8A9xAAAAAAAAAKNgVBGqW2Cd1973LERryllHu/wmE6qSCM5zX8vd/gjT0qo/Mn0CZjb6bIEOhpOlPKSv44EtMIss9qgAIAAAAAAAAAAAAAAAAAAAZz+lNJOUnCDuSd0mtrWa5LLnebDTmkP9PRnU2pXRW+Twj6/c5TQnxUoPNtO973rO+/jeRWjg49/lW4sEMTd0Vga6w0zZxJRzXdY7RLA5+1u9m7tbNBaamZFenBECtEy2PStSjk74/yvLpuI9WoR5yIarjLNV3WjNJwrxvjg180Xmv24k485sdqlSmpxzWzetqfM9CoVVOKksmk1yavJjDzcXS/HpkABLwAAAAAAAAAAAAAAAjaQtao051JZRTfPclzdyA4rx9pHWnGknhDGX6pLDtH/Ip4Nnr0nHbCT7SxXrrHM2us6knKTvlJtvm3ezbeDbUqdoUZfLUWq/1Zx9cOpX7dOYdePU+nf2eFxMEaKK+WtxZzsstoNteBy9uqXM7SVni80iDa9BUqmaa4p/m8h78XNjj7cLUrFmub23eDprGlUT4TVz/uV/0NDabNUoO6rBxexvJ8pLBlW3Dkwz/lrJBnc+H530Yx2xw+/wBzh7HDXkl35LFnX6AqfFOO9J9nj9UTHj5M/FvQAWc8AAAAAAAAAAAAADkfH1vujCiv4nrS5R+VdXj/AEnWs8q8R23zbRUl/wAnFcFB6q+jfUivfx8e2f8AhrWjLSTTTWad6fFFtNGenEq6ceoaGt3n0YT2tfFwksH6k44nwbbtSbpPKeMeEls6r6HaotHK5sOmdioAJeQY69GM04yimnmmr0+hkMFrraq4vBcwmObq6Lp0KkvLvuaSueKjtaTz3Zl+j56tWL3u59cPrcZq6Ic3c792PbEhu1bjqutRUpF3oqSwAAAAAAAAAAAAACjPG7dhVqLdUmu02eyM8n8T2fy7ZWjsctZf1pSfq2RWrxb+ViLSRKhEj0ETKaKugzUb001g1iumR6Hou2KtTjLb/Et0lmef0kb3w7bPKnqt/DL0ex/YmM3kYdsdz3HXgoipZzlJO41dWprPW/t5b+ufYkW6d/w7M5cti6/YjVGHrx4/aHWIdRE2qRKiKtmLpNHzvpwf/FeiuJBD0T/tR6/5MmFnPymrQABAAAAAAAAAAAB5/wD/AEWxatWnWWUlqS5xxj6N9j0A0/irR3+os04r5l8Uecfyr11Ir14c+ucrzegTqaIVkyNhSRWOpWeESTBGKCJFNEqV1Whbb5kbn80fVbGT6s9VNs5Ww1nTkpLrxW43tprKV12WfO/Ilg5OPWXx6Ym3m83i/foY5MORbJheRhqEaZIqCz0tecY8ceSzD2l1Nt3YaerTityV/PaZyiKkufbv5AAAAAAAAAAAAAAoyoA8003YPItEopfDJ3x5O9rtiuhZSZ1/i/R/mUtdL4oY/wBLuv7YPlecfR9/cq6fDn3wTKaJVMiUyVTYWySqZPs1TC7dka6DJNOVweWU2mNljZa2WuQRIqyfoel80ui+5rnjgb+y0tSKXu/aTHnzZax1+2YAEsgAAAAAAAAAAAAAAAC2cU008U1it6Z59pWwOhVcdmcXvTy64Nc0956GafxLYPNp6y+aGK33bV9H04kV78HJ0y/tXJUmSqZCosm0SHQsSImaEjAi6LDzsS4sXmKMi4IkTtGUtad+yOPv3sN4iFoujqwT2vH8e+JNLMPLl2yAAHmAAAAAAAAAAAAAAAAFGioA4fTNh8mq0l8Lxjy3dMu28spGz8Q1fMeGUL+v83PJdY8TV0d3v3kUvt1eG24TftKSLNYuvwI8pA0kRmTLFDWkovf/AO+9/M1sJEmlO658iVcp8OvirkVMFjr+ZFPvwZnLOZZr4AAAAAAAAAAAAAAAAAAAImkrT5cG1nlHm/xi+hLOb03atadyyjhzf8T+3SQX48O2WkKLIzhqvhs/S/w8OqM0CtaGF+71TzXvcildHH4rFJkdyMrf7cb8mYJMh7aZabM1OZFgzLElSxvNDWnVlqvKX12G/Rx9OR0+j7R5kE9uT5otGHyMNXslAAlmAAAAAAAAAAAAAAAARNJ2ry6bazeEeb28li+hyaePv1J+nrXr1NVZQw/qfzdsF3NdEit3BhrHf7Z4mRGC8r5lxD20wWhXNpZZrk8+z+qI0iVWd64rLjsa6q8jJflcU8n2KvfH0uuL4FqLoExWpNNmy0TatSVz+WWfPY/f2NXAzJkvHPGZTVdigQtFWjXgr81g/syaWc3KauqAAIAAAAAAAAAAAI2kbV5VOUtqyW9vBEk5XxPbr5qCeEc/1NfaL/7B6ceHfLTVt3v31fXMvizBGRfeVdORlvLZsscimsQmRWT7kq26OdOnCf8AMscMm8bu2PfgU0PZfNqpPJYvks/ql1OutlmVSDi9qz3PY+5Mjw5efplJP9uGLossqwcJOLVzTyCZVp9z4SoMypkemzMmSpYn6MtPlzW54P372nSpnHJnR6JtOvC55xw6bC0Y/Iw/qTwASyAAAAAAAAAAAj260qlCU3sV9297F1dyPPqtVybbd7bbb3tu9+p0Hiu23tU1sxlzfyrte+sTm0RW/wAbDU7X7ZosyRkYooviQ1LnISCRN0ZZHUqJbNv39L/QgtmM3W+8OWTUp6zzl9F+cX2NwWwjcklsLi7kZ5XLK2ua8U2LKpFcJXLbsfXLpE59SyPQa9JTi4yxTVzODt1mdGpKD34cVsfX3kVyjd4nJudL9LqTM0GRIMzwkVarEhMl6OtPlzT2PB8mQUy68s88sdzVdoneVNXoW168dV5x9Vs98jaFnLzxuN1QABUAAAAACkipRgebWis5yblm23Lm8/XDohBG28UaP8uprr5amfCe3vnz1jVRK11OPKXGWL4ovUSkEZoIPRWETpfD9k1Y6zzeC5bfX6GjstHXkkjsaNPVSSyWBMZfJz1Oq8AEsIaPxPYNeHmLOGf6f2z5Xm8KSjeFsMrjluPOoMyxkZdLWPyajjszj+l5dsunEwJnm7GOUym4kwkX3kaLMqY2WJNjrunNSWzPimdfRqKSTWKavRyNiszqzUd+b3Lazr6cEkkskrl0Lxg8rW5+1wAJZAAAAAAAAEPStiVanKDzeMXuksn72XnB3NO54NO5rc1g0z0g5HxLYtSprr5Z+kkse6x6MitPj56vVqomemYaaJVKF7SRDbtu/D9mvvm9mC5tfj6m9MFjoakFHhjzeZnLOZyZ9srQABQAAGs09YPNp3pfFG9rirsY9fqkcYsMPbR6Mcf4k0f5c9ePyyvfJ5yXXPuVsbPF5dXrWrizNTZHibnQFj153tYRx67PfAiNvJnMcd1vNDWLy4XtfFLF8Ny97bzYhAu4+WVyu6AAIAAAAAAAACHpWx+dTlDbnF7pLL8EwBMurtwEI3Z4b1ue42+gLPrz1tkceuz89B4isepPXWU3jwl+6x7m60PZfLppbXi+uS7XENfJy/w9z7TgASxgAAAAAR7dZlVg4Pbt3PNNdSQAenn87M4TcWrrs/24HY6Hsvl00nm8X1/a4st2jFUnCe5rW4pY/tyfA2KIkaOXm74yf9VABLOAAAAAAAAAAAAAMdeipq6STWDufB3ovSKgAAAAAAAAAAAAAAAAAAAAAAAAAAAAAAAAAAAAAAAAAAAAAA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43413" y="-17907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11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208213" y="6207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de-AT" altLang="it-IT" sz="3200" b="1" dirty="0" err="1">
                <a:solidFill>
                  <a:schemeClr val="tx1"/>
                </a:solidFill>
                <a:latin typeface="Arial" panose="020B0604020202020204" pitchFamily="34" charset="0"/>
              </a:rPr>
              <a:t>Effetti</a:t>
            </a:r>
            <a:r>
              <a:rPr lang="de-AT" altLang="it-IT" sz="32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AT" altLang="it-IT" sz="3200" b="1" dirty="0" err="1">
                <a:solidFill>
                  <a:schemeClr val="tx1"/>
                </a:solidFill>
                <a:latin typeface="Arial" panose="020B0604020202020204" pitchFamily="34" charset="0"/>
              </a:rPr>
              <a:t>positivi</a:t>
            </a:r>
            <a:r>
              <a:rPr lang="de-AT" altLang="it-IT" sz="32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AT" altLang="it-IT" sz="32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degli</a:t>
            </a:r>
            <a:r>
              <a:rPr lang="de-A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AT" altLang="it-IT" sz="32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interventi</a:t>
            </a:r>
            <a:r>
              <a:rPr lang="de-A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AT" altLang="it-IT" sz="32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de-A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AT" altLang="it-IT" sz="32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promuovono</a:t>
            </a:r>
            <a:r>
              <a:rPr lang="de-A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it-IT" sz="3200" b="1" dirty="0" err="1">
                <a:solidFill>
                  <a:schemeClr val="tx1"/>
                </a:solidFill>
                <a:latin typeface="Arial" panose="020B0604020202020204" pitchFamily="34" charset="0"/>
              </a:rPr>
              <a:t>speranza</a:t>
            </a:r>
            <a:endParaRPr lang="en-US" altLang="it-IT" sz="3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Migliorato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sè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Sentimenti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</a:t>
            </a:r>
          </a:p>
          <a:p>
            <a:pPr lvl="7"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Duggleby</a:t>
            </a:r>
            <a:r>
              <a:rPr lang="en-US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2012)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0" y="6172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de-AT" altLang="it-IT" sz="1400" dirty="0">
                <a:solidFill>
                  <a:srgbClr val="00FF00"/>
                </a:solidFill>
                <a:latin typeface="Arial" panose="020B0604020202020204" pitchFamily="34" charset="0"/>
              </a:rPr>
              <a:t>___________________________________________________________________________________________       </a:t>
            </a:r>
            <a:r>
              <a:rPr lang="it-IT" altLang="it-IT" sz="1400" dirty="0" smtClean="0">
                <a:solidFill>
                  <a:srgbClr val="00FF00"/>
                </a:solidFill>
                <a:latin typeface="Arial" panose="020B0604020202020204" pitchFamily="34" charset="0"/>
              </a:rPr>
              <a:t>Università degli Studi di Ferrara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</a:rPr>
              <a:t>                                      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</a:rPr>
              <a:t>R.Caruso,M.G.Nanni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</a:rPr>
              <a:t>,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</a:rPr>
              <a:t>L.Grassi</a:t>
            </a:r>
            <a:endParaRPr lang="de-AT" altLang="it-IT" sz="14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13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35188" y="404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de-AT" altLang="it-IT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de-AT" altLang="it-IT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Illusione</a:t>
            </a:r>
            <a:r>
              <a:rPr lang="de-AT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Falsa </a:t>
            </a:r>
            <a:r>
              <a:rPr lang="de-AT" altLang="it-IT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AT" altLang="it-IT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altLang="it-IT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it-IT" sz="3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63750" y="17002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500"/>
              </a:spcBef>
            </a:pP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Guarigione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termini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carichi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ambivalenza</a:t>
            </a:r>
            <a:endParaRPr lang="de-AT" alt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endParaRPr lang="de-AT" alt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n-US" alt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 </a:t>
            </a:r>
            <a:r>
              <a:rPr lang="en-US" altLang="it-IT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en-US" alt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giungere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en-US" alt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basata</a:t>
            </a:r>
            <a:r>
              <a:rPr lang="en-US" alt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r>
              <a:rPr lang="en-US" alt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realtà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somiglia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ciò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vita pone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loro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innanzi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50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falsa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indurre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trascurare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aggiungere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difficoltà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peso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famiglie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500"/>
              </a:spcBef>
            </a:pPr>
            <a:endParaRPr lang="de-AT" alt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350"/>
              </a:spcBef>
            </a:pPr>
            <a:r>
              <a:rPr lang="en-US" alt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(McClement S.E., </a:t>
            </a:r>
            <a:r>
              <a:rPr lang="en-US" alt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Chochinov</a:t>
            </a:r>
            <a:r>
              <a:rPr lang="en-US" alt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H.M. 2008)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0" y="6172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de-AT" altLang="it-IT" sz="1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       </a:t>
            </a:r>
            <a:r>
              <a:rPr lang="it-I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degli Studi di Ferrara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R.Caruso,M.G.Nanni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L.Grassi</a:t>
            </a:r>
            <a:endParaRPr lang="de-AT" altLang="it-IT" sz="1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85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095500"/>
            <a:ext cx="4762500" cy="2667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19950444">
            <a:off x="674223" y="1850133"/>
            <a:ext cx="334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Resilienza e </a:t>
            </a:r>
            <a:r>
              <a:rPr lang="it-IT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Coping</a:t>
            </a:r>
            <a:endParaRPr lang="it-IT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18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1"/>
            <a:ext cx="8001000" cy="900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sz="4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Resilienza</a:t>
            </a:r>
            <a:r>
              <a:rPr lang="it-IT" sz="42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cos’è</a:t>
            </a:r>
            <a:endParaRPr lang="it-IT" sz="42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600200"/>
            <a:ext cx="7353300" cy="4648200"/>
          </a:xfrm>
        </p:spPr>
        <p:txBody>
          <a:bodyPr>
            <a:normAutofit/>
          </a:bodyPr>
          <a:lstStyle/>
          <a:p>
            <a:pPr marL="469900" indent="-457200">
              <a:spcBef>
                <a:spcPct val="85000"/>
              </a:spcBef>
            </a:pPr>
            <a:r>
              <a:rPr lang="it-IT" dirty="0" smtClean="0">
                <a:solidFill>
                  <a:schemeClr val="tx1"/>
                </a:solidFill>
              </a:rPr>
              <a:t>Capacità di fare fronte in maniera positiva a eventi traumatici;  riorganizzare positivamente la propria vita, restando sensibili alle opportunità che la vita offre, senza alienare la propria identità; ricostruire il proprio equilibrio crescendo come individuo e sviluppando le proprie competenze individuali.</a:t>
            </a:r>
          </a:p>
          <a:p>
            <a:pPr marL="469900" indent="-457200">
              <a:spcBef>
                <a:spcPct val="85000"/>
              </a:spcBef>
            </a:pPr>
            <a:r>
              <a:rPr lang="it-IT" dirty="0" smtClean="0">
                <a:solidFill>
                  <a:schemeClr val="tx1"/>
                </a:solidFill>
              </a:rPr>
              <a:t>Dimensione temporale</a:t>
            </a:r>
          </a:p>
          <a:p>
            <a:pPr marL="469900" indent="-457200">
              <a:spcBef>
                <a:spcPct val="85000"/>
              </a:spcBef>
            </a:pPr>
            <a:r>
              <a:rPr lang="it-IT" dirty="0" smtClean="0">
                <a:solidFill>
                  <a:schemeClr val="tx1"/>
                </a:solidFill>
              </a:rPr>
              <a:t>Correlazione con alcune caratteristiche di personalità, che possono essere sviluppate grazie ad un ambiente che offra un sostegno adeguato</a:t>
            </a:r>
          </a:p>
          <a:p>
            <a:pPr marL="469900" indent="0">
              <a:spcBef>
                <a:spcPct val="85000"/>
              </a:spcBef>
            </a:pPr>
            <a:endParaRPr lang="it-IT" dirty="0">
              <a:latin typeface="Arial" charset="0"/>
              <a:ea typeface="Arial" charset="0"/>
              <a:cs typeface="Arial" charset="0"/>
            </a:endParaRPr>
          </a:p>
          <a:p>
            <a:pPr marL="355600" indent="-342900">
              <a:spcBef>
                <a:spcPct val="55000"/>
              </a:spcBef>
              <a:buNone/>
            </a:pPr>
            <a:endParaRPr lang="it-IT" dirty="0">
              <a:latin typeface="Arial" charset="0"/>
              <a:ea typeface="Arial" charset="0"/>
              <a:cs typeface="Arial" charset="0"/>
            </a:endParaRPr>
          </a:p>
          <a:p>
            <a:pPr marL="355600" indent="-342900">
              <a:spcBef>
                <a:spcPct val="55000"/>
              </a:spcBef>
              <a:buNone/>
            </a:pPr>
            <a:endParaRPr lang="it-IT" dirty="0">
              <a:latin typeface="Arial" charset="0"/>
              <a:ea typeface="Arial" charset="0"/>
              <a:cs typeface="Arial" charset="0"/>
            </a:endParaRPr>
          </a:p>
          <a:p>
            <a:pPr marL="355600" indent="-342900">
              <a:spcBef>
                <a:spcPct val="55000"/>
              </a:spcBef>
            </a:pPr>
            <a:endParaRPr lang="it-IT" dirty="0">
              <a:latin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524001" y="1268760"/>
            <a:ext cx="9180513" cy="0"/>
          </a:xfrm>
          <a:prstGeom prst="line">
            <a:avLst/>
          </a:prstGeom>
          <a:noFill/>
          <a:ln w="57150" cap="flat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905000"/>
            <a:ext cx="2819400" cy="41910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98992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Resilienza: </a:t>
            </a:r>
            <a:r>
              <a:rPr lang="it-IT" dirty="0" smtClean="0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dono innato </a:t>
            </a:r>
            <a:r>
              <a:rPr lang="it-IT" dirty="0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 </a:t>
            </a:r>
            <a:r>
              <a:rPr lang="it-IT" dirty="0" smtClean="0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abilità appresa</a:t>
            </a:r>
            <a:r>
              <a:rPr lang="it-IT" dirty="0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1" y="20574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03116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345362" cy="1111250"/>
          </a:xfrm>
        </p:spPr>
        <p:txBody>
          <a:bodyPr>
            <a:normAutofit/>
          </a:bodyPr>
          <a:lstStyle/>
          <a:p>
            <a:endParaRPr lang="it-IT" sz="4200" dirty="0">
              <a:ln>
                <a:prstDash val="solid"/>
              </a:ln>
              <a:solidFill>
                <a:srgbClr val="008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2600" y="1524000"/>
            <a:ext cx="8686800" cy="5562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it-IT" sz="2200" i="1" dirty="0" smtClean="0">
                <a:solidFill>
                  <a:schemeClr val="tx1"/>
                </a:solidFill>
              </a:rPr>
              <a:t>Essere </a:t>
            </a:r>
            <a:r>
              <a:rPr lang="it-IT" sz="2200" i="1" dirty="0">
                <a:solidFill>
                  <a:schemeClr val="tx1"/>
                </a:solidFill>
              </a:rPr>
              <a:t>resiliente significa crescere verso qualcosa di nuovo (…), occorre fare un salto in avanti, aprire porte, senza negare il passato doloroso, ma superandolo.  La persona resiliente è quella che dal trauma apprende nuove capacità e competenze, </a:t>
            </a:r>
            <a:r>
              <a:rPr lang="it-IT" sz="2200" b="1" i="1" dirty="0">
                <a:solidFill>
                  <a:schemeClr val="tx1"/>
                </a:solidFill>
              </a:rPr>
              <a:t>inserendo il trauma nella sua storia </a:t>
            </a:r>
            <a:r>
              <a:rPr lang="it-IT" sz="2200" i="1" dirty="0">
                <a:solidFill>
                  <a:schemeClr val="tx1"/>
                </a:solidFill>
              </a:rPr>
              <a:t>e mantenendo un senso di scopo e significato nella vita</a:t>
            </a:r>
            <a:r>
              <a:rPr lang="it-IT" sz="2200" dirty="0">
                <a:solidFill>
                  <a:schemeClr val="tx1"/>
                </a:solidFill>
              </a:rPr>
              <a:t>.  </a:t>
            </a:r>
            <a:r>
              <a:rPr lang="it-IT" sz="2200" dirty="0" err="1">
                <a:solidFill>
                  <a:schemeClr val="tx1"/>
                </a:solidFill>
              </a:rPr>
              <a:t>Manciaux</a:t>
            </a:r>
            <a:r>
              <a:rPr lang="it-IT" sz="2200" dirty="0">
                <a:solidFill>
                  <a:schemeClr val="tx1"/>
                </a:solidFill>
              </a:rPr>
              <a:t>, 2003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it-IT" sz="2200" i="1" dirty="0">
                <a:solidFill>
                  <a:schemeClr val="tx1"/>
                </a:solidFill>
              </a:rPr>
              <a:t>(</a:t>
            </a:r>
            <a:r>
              <a:rPr lang="it-IT" sz="2200" i="1" dirty="0" err="1">
                <a:solidFill>
                  <a:schemeClr val="tx1"/>
                </a:solidFill>
              </a:rPr>
              <a:t>…</a:t>
            </a:r>
            <a:r>
              <a:rPr lang="it-IT" sz="2200" i="1" dirty="0">
                <a:solidFill>
                  <a:schemeClr val="tx1"/>
                </a:solidFill>
              </a:rPr>
              <a:t>) non può essere considerata come un attributo innato. (</a:t>
            </a:r>
            <a:r>
              <a:rPr lang="it-IT" sz="2200" i="1" dirty="0" err="1">
                <a:solidFill>
                  <a:schemeClr val="tx1"/>
                </a:solidFill>
              </a:rPr>
              <a:t>…</a:t>
            </a:r>
            <a:r>
              <a:rPr lang="it-IT" sz="2200" i="1" dirty="0">
                <a:solidFill>
                  <a:schemeClr val="tx1"/>
                </a:solidFill>
              </a:rPr>
              <a:t>) si tratta piuttosto di un processo interattivo che si instaura tra il soggetto e il suo contesto.                                </a:t>
            </a:r>
            <a:r>
              <a:rPr lang="it-IT" sz="2200" dirty="0" err="1">
                <a:solidFill>
                  <a:schemeClr val="tx1"/>
                </a:solidFill>
              </a:rPr>
              <a:t>Rutter</a:t>
            </a:r>
            <a:r>
              <a:rPr lang="it-IT" sz="2200" dirty="0">
                <a:solidFill>
                  <a:schemeClr val="tx1"/>
                </a:solidFill>
              </a:rPr>
              <a:t>, 1992</a:t>
            </a:r>
            <a:r>
              <a:rPr lang="it-IT" sz="2200" i="1" dirty="0">
                <a:solidFill>
                  <a:schemeClr val="tx1"/>
                </a:solidFill>
              </a:rPr>
              <a:t>                                                     </a:t>
            </a:r>
            <a:endParaRPr lang="it-IT" sz="2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it-IT" sz="2200" i="1" dirty="0">
                <a:solidFill>
                  <a:schemeClr val="tx1"/>
                </a:solidFill>
              </a:rPr>
              <a:t>La storia dell’umanità è costellata di gruppi umani e persone che (…) sono riusciti a resistere, far fronte, trasformare, integrare e costruire una personale e collettiva resilienza. </a:t>
            </a:r>
            <a:r>
              <a:rPr lang="it-IT" sz="2200" i="1" dirty="0" smtClean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Cyrulnik</a:t>
            </a:r>
            <a:r>
              <a:rPr lang="it-IT" sz="2200" dirty="0">
                <a:solidFill>
                  <a:schemeClr val="tx1"/>
                </a:solidFill>
              </a:rPr>
              <a:t>, 2005</a:t>
            </a:r>
            <a:r>
              <a:rPr lang="it-IT" sz="2200" i="1" dirty="0">
                <a:solidFill>
                  <a:schemeClr val="tx1"/>
                </a:solidFill>
              </a:rPr>
              <a:t>  </a:t>
            </a:r>
            <a:r>
              <a:rPr lang="it-IT" sz="2200" i="1" dirty="0"/>
              <a:t>                   </a:t>
            </a:r>
            <a:endParaRPr lang="it-IT" sz="2200" dirty="0"/>
          </a:p>
          <a:p>
            <a:pPr>
              <a:buNone/>
            </a:pPr>
            <a:endParaRPr lang="it-IT" sz="2200" dirty="0"/>
          </a:p>
          <a:p>
            <a:endParaRPr lang="it-IT" sz="2200" dirty="0"/>
          </a:p>
          <a:p>
            <a:endParaRPr lang="it-IT" sz="2200" i="1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24001" y="1268760"/>
            <a:ext cx="9180513" cy="0"/>
          </a:xfrm>
          <a:prstGeom prst="line">
            <a:avLst/>
          </a:prstGeom>
          <a:noFill/>
          <a:ln w="57150" cap="flat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15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153400" cy="1143000"/>
          </a:xfrm>
        </p:spPr>
        <p:txBody>
          <a:bodyPr>
            <a:normAutofit/>
          </a:bodyPr>
          <a:lstStyle/>
          <a:p>
            <a:r>
              <a:rPr lang="en-CA" sz="4200" dirty="0" err="1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Resilienza</a:t>
            </a:r>
            <a:r>
              <a:rPr lang="en-CA" sz="4200" dirty="0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in </a:t>
            </a:r>
            <a:r>
              <a:rPr lang="en-CA" sz="4200" dirty="0" err="1">
                <a:ln>
                  <a:prstDash val="solid"/>
                </a:ln>
                <a:solidFill>
                  <a:srgbClr val="008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Psiconcologia</a:t>
            </a:r>
            <a:endParaRPr lang="en-CA" sz="4200" dirty="0">
              <a:ln>
                <a:prstDash val="solid"/>
              </a:ln>
              <a:solidFill>
                <a:srgbClr val="008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3600" y="1752600"/>
            <a:ext cx="8001000" cy="1296144"/>
          </a:xfrm>
        </p:spPr>
        <p:txBody>
          <a:bodyPr>
            <a:normAutofit/>
          </a:bodyPr>
          <a:lstStyle/>
          <a:p>
            <a:r>
              <a:rPr lang="en-CA" dirty="0" err="1" smtClean="0"/>
              <a:t>Crescente</a:t>
            </a:r>
            <a:r>
              <a:rPr lang="en-CA" dirty="0" smtClean="0"/>
              <a:t> </a:t>
            </a:r>
            <a:r>
              <a:rPr lang="en-CA" dirty="0" err="1" smtClean="0"/>
              <a:t>letteratura</a:t>
            </a:r>
            <a:r>
              <a:rPr lang="en-CA" dirty="0" smtClean="0"/>
              <a:t> </a:t>
            </a:r>
            <a:r>
              <a:rPr lang="en-CA" dirty="0" err="1" smtClean="0"/>
              <a:t>su</a:t>
            </a:r>
            <a:r>
              <a:rPr lang="en-CA" dirty="0" smtClean="0"/>
              <a:t> </a:t>
            </a:r>
            <a:r>
              <a:rPr lang="en-CA" b="1" dirty="0" err="1" smtClean="0"/>
              <a:t>resilienza</a:t>
            </a:r>
            <a:r>
              <a:rPr lang="en-CA" dirty="0" smtClean="0"/>
              <a:t> </a:t>
            </a:r>
            <a:r>
              <a:rPr lang="en-CA" dirty="0" err="1" smtClean="0"/>
              <a:t>e</a:t>
            </a:r>
            <a:r>
              <a:rPr lang="en-CA" dirty="0" smtClean="0"/>
              <a:t> </a:t>
            </a:r>
            <a:r>
              <a:rPr lang="en-CA" b="1" dirty="0" err="1" smtClean="0"/>
              <a:t>fattori</a:t>
            </a:r>
            <a:r>
              <a:rPr lang="en-CA" b="1" dirty="0" smtClean="0"/>
              <a:t> </a:t>
            </a:r>
            <a:r>
              <a:rPr lang="en-CA" b="1" dirty="0" err="1" smtClean="0"/>
              <a:t>che</a:t>
            </a:r>
            <a:r>
              <a:rPr lang="en-CA" b="1" dirty="0" smtClean="0"/>
              <a:t> </a:t>
            </a:r>
            <a:r>
              <a:rPr lang="en-CA" b="1" dirty="0" err="1" smtClean="0"/>
              <a:t>mediano</a:t>
            </a:r>
            <a:r>
              <a:rPr lang="en-CA" b="1" dirty="0" smtClean="0"/>
              <a:t> </a:t>
            </a:r>
            <a:r>
              <a:rPr lang="en-CA" b="1" dirty="0" err="1" smtClean="0"/>
              <a:t>l’adattamento</a:t>
            </a:r>
            <a:r>
              <a:rPr lang="en-CA" b="1" dirty="0" smtClean="0"/>
              <a:t> </a:t>
            </a:r>
            <a:r>
              <a:rPr lang="en-CA" b="1" dirty="0" err="1" smtClean="0"/>
              <a:t>positivo</a:t>
            </a:r>
            <a:r>
              <a:rPr lang="en-CA" b="1" dirty="0" smtClean="0"/>
              <a:t> </a:t>
            </a:r>
            <a:r>
              <a:rPr lang="en-CA" dirty="0" err="1" smtClean="0"/>
              <a:t>nei</a:t>
            </a:r>
            <a:r>
              <a:rPr lang="en-CA" dirty="0" smtClean="0"/>
              <a:t> </a:t>
            </a:r>
            <a:r>
              <a:rPr lang="en-CA" dirty="0" err="1" smtClean="0"/>
              <a:t>confronti</a:t>
            </a:r>
            <a:r>
              <a:rPr lang="en-CA" dirty="0" smtClean="0"/>
              <a:t> del </a:t>
            </a:r>
            <a:r>
              <a:rPr lang="en-CA" dirty="0" err="1" smtClean="0"/>
              <a:t>cancro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2209800" y="2667000"/>
            <a:ext cx="807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Font typeface="Symbol" charset="0"/>
              <a:buChar char="·"/>
              <a:defRPr sz="3200">
                <a:solidFill>
                  <a:schemeClr val="tx1"/>
                </a:solidFill>
                <a:latin typeface="Arial Narrow"/>
                <a:ea typeface="ＭＳ Ｐゴシック" pitchFamily="-108" charset="-128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5000"/>
              <a:buFont typeface="Tahoma" charset="0"/>
              <a:buChar char="̶"/>
              <a:defRPr sz="2800">
                <a:solidFill>
                  <a:schemeClr val="tx1"/>
                </a:solidFill>
                <a:latin typeface="Arial Narrow"/>
                <a:ea typeface="ＭＳ Ｐゴシック" pitchFamily="-108" charset="-128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Arial Narrow"/>
                <a:ea typeface="ＭＳ Ｐゴシック" pitchFamily="-108" charset="-128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Arial Narrow"/>
                <a:ea typeface="ＭＳ Ｐゴシック" pitchFamily="-108" charset="-128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Arial Narrow"/>
                <a:ea typeface="ＭＳ Ｐゴシック" pitchFamily="-108" charset="-128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CA" dirty="0" err="1"/>
              <a:t>Resilienza</a:t>
            </a:r>
            <a:r>
              <a:rPr lang="en-CA" dirty="0"/>
              <a:t> non solo come </a:t>
            </a:r>
            <a:r>
              <a:rPr lang="en-CA" dirty="0" err="1"/>
              <a:t>condizione</a:t>
            </a:r>
            <a:r>
              <a:rPr lang="en-CA" dirty="0"/>
              <a:t> </a:t>
            </a:r>
            <a:r>
              <a:rPr lang="en-CA" dirty="0" err="1"/>
              <a:t>di</a:t>
            </a:r>
            <a:r>
              <a:rPr lang="en-CA" dirty="0"/>
              <a:t> </a:t>
            </a:r>
            <a:r>
              <a:rPr lang="en-CA" dirty="0" err="1"/>
              <a:t>tratto</a:t>
            </a:r>
            <a:r>
              <a:rPr lang="en-CA" dirty="0"/>
              <a:t>, ma come </a:t>
            </a:r>
            <a:r>
              <a:rPr lang="en-CA" dirty="0" err="1"/>
              <a:t>costrutto</a:t>
            </a:r>
            <a:r>
              <a:rPr lang="en-CA" dirty="0"/>
              <a:t> </a:t>
            </a:r>
            <a:r>
              <a:rPr lang="en-CA" dirty="0" err="1"/>
              <a:t>multidimensionale</a:t>
            </a:r>
            <a:r>
              <a:rPr lang="en-CA" dirty="0"/>
              <a:t> </a:t>
            </a:r>
            <a:r>
              <a:rPr lang="en-CA" dirty="0" err="1"/>
              <a:t>e</a:t>
            </a:r>
            <a:r>
              <a:rPr lang="en-CA" dirty="0"/>
              <a:t> </a:t>
            </a:r>
            <a:r>
              <a:rPr lang="en-CA" dirty="0" err="1"/>
              <a:t>dinamico</a:t>
            </a:r>
            <a:r>
              <a:rPr lang="en-CA" dirty="0"/>
              <a:t>, </a:t>
            </a:r>
            <a:r>
              <a:rPr lang="en-CA" dirty="0" err="1"/>
              <a:t>modificabile</a:t>
            </a:r>
            <a:r>
              <a:rPr lang="en-CA" dirty="0"/>
              <a:t> </a:t>
            </a:r>
            <a:r>
              <a:rPr lang="en-CA" dirty="0" err="1"/>
              <a:t>attraverso</a:t>
            </a:r>
            <a:r>
              <a:rPr lang="en-CA" dirty="0"/>
              <a:t> </a:t>
            </a:r>
            <a:r>
              <a:rPr lang="en-CA" dirty="0" err="1"/>
              <a:t>interventi</a:t>
            </a:r>
            <a:r>
              <a:rPr lang="en-CA" dirty="0"/>
              <a:t> </a:t>
            </a:r>
            <a:r>
              <a:rPr lang="en-CA" dirty="0" err="1"/>
              <a:t>orientati</a:t>
            </a:r>
            <a:r>
              <a:rPr lang="en-CA" dirty="0"/>
              <a:t> al </a:t>
            </a:r>
            <a:r>
              <a:rPr lang="en-CA" dirty="0" err="1"/>
              <a:t>benessere</a:t>
            </a:r>
            <a:endParaRPr lang="en-CA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524001" y="1268760"/>
            <a:ext cx="9180513" cy="0"/>
          </a:xfrm>
          <a:prstGeom prst="line">
            <a:avLst/>
          </a:prstGeom>
          <a:noFill/>
          <a:ln w="57150" cap="flat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it-IT"/>
          </a:p>
        </p:txBody>
      </p:sp>
      <p:pic>
        <p:nvPicPr>
          <p:cNvPr id="10" name="Immagine 9" descr="Nuovo logo UNIF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4" y="343174"/>
            <a:ext cx="1008112" cy="9255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648200"/>
            <a:ext cx="251460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953000"/>
            <a:ext cx="2715658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648200"/>
            <a:ext cx="2514600" cy="1942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881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130" y="189082"/>
            <a:ext cx="10701463" cy="135636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 diversi stili di </a:t>
            </a:r>
            <a:r>
              <a:rPr lang="it-IT" dirty="0" err="1" smtClean="0">
                <a:solidFill>
                  <a:schemeClr val="tx1"/>
                </a:solidFill>
              </a:rPr>
              <a:t>coping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76" y="698293"/>
            <a:ext cx="1828800" cy="185623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96" y="1183101"/>
            <a:ext cx="1562100" cy="1866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1516017"/>
            <a:ext cx="3771900" cy="50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45" y="3186204"/>
            <a:ext cx="6032182" cy="34098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6" y="462406"/>
            <a:ext cx="1342345" cy="18478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647214"/>
            <a:ext cx="2783846" cy="29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dirty="0" err="1" smtClean="0">
                <a:solidFill>
                  <a:schemeClr val="tx1"/>
                </a:solidFill>
              </a:rPr>
              <a:t>coping</a:t>
            </a:r>
            <a:r>
              <a:rPr lang="it-IT" dirty="0" smtClean="0">
                <a:solidFill>
                  <a:schemeClr val="tx1"/>
                </a:solidFill>
              </a:rPr>
              <a:t> efficace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/>
                </a:solidFill>
              </a:rPr>
              <a:t> la capacità di identificare i problemi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/>
                </a:solidFill>
              </a:rPr>
              <a:t> la capacità di comunicare e condividere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/>
                </a:solidFill>
              </a:rPr>
              <a:t>la capacità di sviluppare una scelta di possibili soluzioni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/>
                </a:solidFill>
              </a:rPr>
              <a:t> la capacità di organizzare alternative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/>
                </a:solidFill>
              </a:rPr>
              <a:t>la capacità di discutere, valutare e apprendere</a:t>
            </a:r>
          </a:p>
        </p:txBody>
      </p:sp>
    </p:spTree>
    <p:extLst>
      <p:ext uri="{BB962C8B-B14F-4D97-AF65-F5344CB8AC3E}">
        <p14:creationId xmlns:p14="http://schemas.microsoft.com/office/powerpoint/2010/main" val="223425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Rischio e Opportunità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L’adattamento della persona alla diagnosi di cancro è un processo continuo </a:t>
            </a:r>
            <a:r>
              <a:rPr lang="it-IT" sz="3200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scandìto</a:t>
            </a:r>
            <a:r>
              <a:rPr lang="it-IT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da numerosi momenti critici.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Poiché la crisi è, al tempo stesso, un rischio ed una opportunità, il possibile sbilanciamento della persona può essere inteso come una opportunità di acquisire resilienza e benessere nonché di apprendere nuove strategie adattive.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941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punti</a:t>
            </a:r>
            <a:endParaRPr lang="it-IT" sz="5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Speranza </a:t>
            </a:r>
          </a:p>
          <a:p>
            <a:r>
              <a:rPr lang="it-IT" sz="36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Resilienza e </a:t>
            </a:r>
            <a:r>
              <a:rPr lang="it-IT" sz="36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stili di </a:t>
            </a:r>
            <a:r>
              <a:rPr lang="it-IT" sz="36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fronteggiamento</a:t>
            </a:r>
            <a:endParaRPr lang="it-IT" sz="36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it-IT" sz="36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Malattia e Crescita</a:t>
            </a:r>
          </a:p>
          <a:p>
            <a:r>
              <a:rPr lang="it-IT" sz="36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Psicoterapia e la Speranza in oncologia</a:t>
            </a:r>
            <a:endParaRPr lang="it-IT" sz="3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588" y="5096691"/>
            <a:ext cx="1657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Malattia e Crescita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935480"/>
            <a:ext cx="5482952" cy="4389120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4" name="Picture 2" descr="C:\Users\Gianpiero\Downloads\DSCF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926" y="1619794"/>
            <a:ext cx="8686074" cy="4704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11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crescita Post-Traumatica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43001" y="2057400"/>
            <a:ext cx="3272246" cy="4038600"/>
          </a:xfrm>
        </p:spPr>
        <p:txBody>
          <a:bodyPr/>
          <a:lstStyle/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</a:rPr>
              <a:t>Già in antichità la filosofia e la religione hanno riconosciuto il potenziale impatto positivo di eventi dolorosi sulla vita delle persone, rendendole più sagge e protagoniste di cambiamenti di vita positivi, tramutando il trauma in crescita.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2057399"/>
            <a:ext cx="3320143" cy="30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Trasformazioni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Possibilità </a:t>
            </a:r>
            <a:r>
              <a:rPr lang="it-IT" dirty="0">
                <a:solidFill>
                  <a:schemeClr val="tx1"/>
                </a:solidFill>
              </a:rPr>
              <a:t>di una persona di vivere, dopo un evento traumatico, trasformazioni positive in particolare in 3 aree specifiche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</a:p>
          <a:p>
            <a:r>
              <a:rPr lang="it-IT" i="1" dirty="0" smtClean="0">
                <a:solidFill>
                  <a:schemeClr val="tx1"/>
                </a:solidFill>
              </a:rPr>
              <a:t>percezione </a:t>
            </a:r>
            <a:r>
              <a:rPr lang="it-IT" i="1" dirty="0">
                <a:solidFill>
                  <a:schemeClr val="tx1"/>
                </a:solidFill>
              </a:rPr>
              <a:t>di </a:t>
            </a:r>
            <a:r>
              <a:rPr lang="it-IT" i="1" dirty="0" smtClean="0">
                <a:solidFill>
                  <a:schemeClr val="tx1"/>
                </a:solidFill>
              </a:rPr>
              <a:t>sé</a:t>
            </a:r>
          </a:p>
          <a:p>
            <a:r>
              <a:rPr lang="it-IT" i="1" dirty="0" smtClean="0">
                <a:solidFill>
                  <a:schemeClr val="tx1"/>
                </a:solidFill>
              </a:rPr>
              <a:t>relazioni </a:t>
            </a:r>
            <a:r>
              <a:rPr lang="it-IT" i="1" dirty="0">
                <a:solidFill>
                  <a:schemeClr val="tx1"/>
                </a:solidFill>
              </a:rPr>
              <a:t>interpersonali </a:t>
            </a:r>
            <a:endParaRPr lang="it-IT" i="1" dirty="0" smtClean="0">
              <a:solidFill>
                <a:schemeClr val="tx1"/>
              </a:solidFill>
            </a:endParaRPr>
          </a:p>
          <a:p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i="1" dirty="0">
                <a:solidFill>
                  <a:schemeClr val="tx1"/>
                </a:solidFill>
              </a:rPr>
              <a:t>filosofia di </a:t>
            </a:r>
            <a:r>
              <a:rPr lang="it-IT" i="1" dirty="0" smtClean="0">
                <a:solidFill>
                  <a:schemeClr val="tx1"/>
                </a:solidFill>
              </a:rPr>
              <a:t>vita</a:t>
            </a:r>
            <a:endParaRPr lang="it-IT" i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45" y="2455816"/>
            <a:ext cx="4572000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Percezione di sé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0" y="1881051"/>
            <a:ext cx="4330337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</a:rPr>
              <a:t>C</a:t>
            </a:r>
            <a:r>
              <a:rPr lang="it-IT" dirty="0" smtClean="0">
                <a:solidFill>
                  <a:schemeClr val="tx1"/>
                </a:solidFill>
              </a:rPr>
              <a:t>onnessa </a:t>
            </a:r>
            <a:r>
              <a:rPr lang="it-IT" dirty="0">
                <a:solidFill>
                  <a:schemeClr val="tx1"/>
                </a:solidFill>
              </a:rPr>
              <a:t>all’idea di non sentirsi più “vittime”, ma persone che hanno superato un evento difficile, aumentando quindi la fiducia in se </a:t>
            </a:r>
            <a:r>
              <a:rPr lang="it-IT" dirty="0" smtClean="0">
                <a:solidFill>
                  <a:schemeClr val="tx1"/>
                </a:solidFill>
              </a:rPr>
              <a:t>stesse, </a:t>
            </a:r>
            <a:r>
              <a:rPr lang="it-IT" dirty="0">
                <a:solidFill>
                  <a:schemeClr val="tx1"/>
                </a:solidFill>
              </a:rPr>
              <a:t>ma allo stesso tempo riconoscendo la vulnerabilità della natura </a:t>
            </a:r>
            <a:r>
              <a:rPr lang="it-IT" dirty="0" smtClean="0">
                <a:solidFill>
                  <a:schemeClr val="tx1"/>
                </a:solidFill>
              </a:rPr>
              <a:t>umana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41" y="1645920"/>
            <a:ext cx="4718005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42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Relazioni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0" y="2070463"/>
            <a:ext cx="4029891" cy="4038600"/>
          </a:xfrm>
        </p:spPr>
        <p:txBody>
          <a:bodyPr/>
          <a:lstStyle/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</a:rPr>
              <a:t>In secondo luogo queste persone possono sentire più </a:t>
            </a:r>
            <a:r>
              <a:rPr lang="it-IT" b="1" dirty="0">
                <a:solidFill>
                  <a:schemeClr val="tx1"/>
                </a:solidFill>
              </a:rPr>
              <a:t>intensamente la vicinanza affettiva delle persone significative</a:t>
            </a:r>
            <a:r>
              <a:rPr lang="it-IT" dirty="0">
                <a:solidFill>
                  <a:schemeClr val="tx1"/>
                </a:solidFill>
              </a:rPr>
              <a:t>, riscoprendo vecchie e nuove relazioni e ponendo fine a quelle meno importanti e sincere, in una nuova e più empatica visione delle relazioni interpersonali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0" y="898887"/>
            <a:ext cx="436734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2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Filosofia di vita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1" y="2057400"/>
            <a:ext cx="4865914" cy="4038600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chemeClr val="tx1"/>
                </a:solidFill>
              </a:rPr>
              <a:t>Infine il cambiamento positivo può </a:t>
            </a:r>
            <a:r>
              <a:rPr lang="it-IT" b="1" dirty="0">
                <a:solidFill>
                  <a:schemeClr val="tx1"/>
                </a:solidFill>
              </a:rPr>
              <a:t>riguardare il concetto stesso di vita e il suo significato</a:t>
            </a:r>
            <a:r>
              <a:rPr lang="it-IT" dirty="0">
                <a:solidFill>
                  <a:schemeClr val="tx1"/>
                </a:solidFill>
              </a:rPr>
              <a:t>; molto spesso infatti le persone che hanno sentito minacciata la propria vita riescono poi ad apprezzarla in maniera più piena e intensa godendone ogni singolo momento e rivedendone le priorità. Il trauma si connota in questa prospettiva come un evento che “ferisce” l’identità del soggetto e costituisce una svolta nella personale storia di vita , richiedendo una trasformazione degli abituali schemi di interpretazione di sé e del mondo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1287780"/>
            <a:ext cx="4495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88" y="1623154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altLang="it-IT" sz="3600" b="1" dirty="0">
                <a:solidFill>
                  <a:srgbClr val="800000"/>
                </a:solidFill>
                <a:latin typeface="Bradley Hand ITC" panose="03070402050302030203" pitchFamily="66" charset="0"/>
              </a:rPr>
              <a:t>Come possono i nostri interventi aiutare a promuovere queste dimensioni e offrire significato di fronte alla malattia?</a:t>
            </a:r>
            <a:br>
              <a:rPr lang="it-IT" altLang="it-IT" sz="3600" b="1" dirty="0">
                <a:solidFill>
                  <a:srgbClr val="800000"/>
                </a:solidFill>
                <a:latin typeface="Bradley Hand ITC" panose="03070402050302030203" pitchFamily="66" charset="0"/>
              </a:rPr>
            </a:br>
            <a:r>
              <a:rPr lang="it-IT" altLang="it-IT" sz="3600" dirty="0">
                <a:latin typeface="Calibri" panose="020F0502020204030204" pitchFamily="34" charset="0"/>
              </a:rPr>
              <a:t/>
            </a:r>
            <a:br>
              <a:rPr lang="it-IT" altLang="it-IT" sz="3600" dirty="0">
                <a:latin typeface="Calibri" panose="020F0502020204030204" pitchFamily="34" charset="0"/>
              </a:rPr>
            </a:br>
            <a:endParaRPr lang="it-IT" altLang="it-IT" sz="36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70088" y="2100264"/>
            <a:ext cx="8229600" cy="3921125"/>
          </a:xfrm>
        </p:spPr>
        <p:txBody>
          <a:bodyPr/>
          <a:lstStyle/>
          <a:p>
            <a:pPr marL="0" indent="0" algn="just">
              <a:buNone/>
            </a:pPr>
            <a:endParaRPr lang="it-IT" altLang="it-IT" dirty="0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it-IT" altLang="it-IT" sz="14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it-IT" altLang="it-IT" sz="14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23556" name="Picture 5" descr="pablo picasso ragazza di fronte allo specchio 1932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56" y="3545749"/>
            <a:ext cx="22145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85246"/>
      </p:ext>
    </p:extLst>
  </p:cSld>
  <p:clrMapOvr>
    <a:masterClrMapping/>
  </p:clrMapOvr>
  <p:transition spd="med">
    <p:push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Psicoterapie in oncologia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600" dirty="0" smtClean="0">
                <a:solidFill>
                  <a:schemeClr val="tx1"/>
                </a:solidFill>
              </a:rPr>
              <a:t>La psicoterapia aiuta a promuovere </a:t>
            </a:r>
            <a:r>
              <a:rPr lang="it-IT" sz="3600" dirty="0">
                <a:solidFill>
                  <a:schemeClr val="tx1"/>
                </a:solidFill>
              </a:rPr>
              <a:t>cambiamenti </a:t>
            </a:r>
            <a:r>
              <a:rPr lang="it-IT" sz="3600" dirty="0" smtClean="0">
                <a:solidFill>
                  <a:schemeClr val="tx1"/>
                </a:solidFill>
              </a:rPr>
              <a:t>positivi, relazioni </a:t>
            </a:r>
            <a:r>
              <a:rPr lang="it-IT" sz="3600" dirty="0">
                <a:solidFill>
                  <a:schemeClr val="tx1"/>
                </a:solidFill>
              </a:rPr>
              <a:t>interpersonali più strette ed intime, </a:t>
            </a:r>
            <a:r>
              <a:rPr lang="it-IT" sz="3600" dirty="0" smtClean="0">
                <a:solidFill>
                  <a:schemeClr val="tx1"/>
                </a:solidFill>
              </a:rPr>
              <a:t>e </a:t>
            </a:r>
            <a:r>
              <a:rPr lang="it-IT" sz="3600" dirty="0">
                <a:solidFill>
                  <a:schemeClr val="tx1"/>
                </a:solidFill>
              </a:rPr>
              <a:t>un aumento del senso di forza personale </a:t>
            </a:r>
            <a:r>
              <a:rPr lang="it-IT" sz="3600" dirty="0" smtClean="0">
                <a:solidFill>
                  <a:schemeClr val="tx1"/>
                </a:solidFill>
              </a:rPr>
              <a:t>e maggiore </a:t>
            </a:r>
            <a:r>
              <a:rPr lang="it-IT" sz="3600" dirty="0">
                <a:solidFill>
                  <a:schemeClr val="tx1"/>
                </a:solidFill>
              </a:rPr>
              <a:t>apprezzamento della vita nella sua </a:t>
            </a:r>
            <a:r>
              <a:rPr lang="it-IT" sz="3600" dirty="0" smtClean="0">
                <a:solidFill>
                  <a:schemeClr val="tx1"/>
                </a:solidFill>
              </a:rPr>
              <a:t>pienezza.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03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chemeClr val="tx1"/>
                </a:solidFill>
                <a:latin typeface="Arial" panose="020B0604020202020204" pitchFamily="34" charset="0"/>
              </a:rPr>
              <a:t>Psicoterapia di Gruppo </a:t>
            </a:r>
            <a:br>
              <a:rPr lang="it-IT" altLang="it-IT" sz="28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it-IT" altLang="it-IT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Supportivo</a:t>
            </a:r>
            <a:r>
              <a:rPr lang="it-IT" altLang="it-IT" sz="2800" b="1" dirty="0">
                <a:solidFill>
                  <a:schemeClr val="tx1"/>
                </a:solidFill>
                <a:latin typeface="Arial" panose="020B0604020202020204" pitchFamily="34" charset="0"/>
              </a:rPr>
              <a:t>-Espressiva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it-IT" altLang="it-IT" sz="1800" b="1" i="1" dirty="0">
                <a:solidFill>
                  <a:schemeClr val="tx1"/>
                </a:solidFill>
              </a:rPr>
              <a:t>Psicoterapia di Gruppo </a:t>
            </a:r>
            <a:r>
              <a:rPr lang="it-IT" altLang="it-IT" sz="1800" b="1" i="1" dirty="0" err="1">
                <a:solidFill>
                  <a:schemeClr val="tx1"/>
                </a:solidFill>
              </a:rPr>
              <a:t>Supportivo</a:t>
            </a:r>
            <a:r>
              <a:rPr lang="it-IT" altLang="it-IT" sz="1800" b="1" i="1" dirty="0">
                <a:solidFill>
                  <a:schemeClr val="tx1"/>
                </a:solidFill>
              </a:rPr>
              <a:t>-Espressiva per donne operate di tumore al seno, </a:t>
            </a:r>
            <a:r>
              <a:rPr lang="it-IT" altLang="it-IT" sz="1800" dirty="0" smtClean="0">
                <a:solidFill>
                  <a:schemeClr val="tx1"/>
                </a:solidFill>
              </a:rPr>
              <a:t>finalizzata </a:t>
            </a:r>
            <a:r>
              <a:rPr lang="it-IT" altLang="it-IT" sz="1800" dirty="0">
                <a:solidFill>
                  <a:schemeClr val="tx1"/>
                </a:solidFill>
              </a:rPr>
              <a:t>alla: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b="1" i="1" dirty="0">
                <a:solidFill>
                  <a:schemeClr val="tx1"/>
                </a:solidFill>
              </a:rPr>
              <a:t>	- condivisione: </a:t>
            </a:r>
            <a:r>
              <a:rPr lang="it-IT" altLang="it-IT" sz="1800" dirty="0">
                <a:solidFill>
                  <a:schemeClr val="tx1"/>
                </a:solidFill>
              </a:rPr>
              <a:t>esprimere le proprie esperienze all’interno di un gruppo facilita la liberazione delle emozioni negative e migliora la capacità di comunicazione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	</a:t>
            </a:r>
            <a:r>
              <a:rPr lang="it-IT" altLang="it-IT" sz="1800" b="1" i="1" dirty="0">
                <a:solidFill>
                  <a:schemeClr val="tx1"/>
                </a:solidFill>
              </a:rPr>
              <a:t>- autostima:</a:t>
            </a:r>
            <a:r>
              <a:rPr lang="it-IT" altLang="it-IT" sz="1800" dirty="0">
                <a:solidFill>
                  <a:schemeClr val="tx1"/>
                </a:solidFill>
              </a:rPr>
              <a:t> diventare un punto di riferimento per gli altri contrasta i sentimenti di inutilità e riaccende la voglia di mettersi in gioco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	</a:t>
            </a:r>
            <a:r>
              <a:rPr lang="it-IT" altLang="it-IT" sz="1800" b="1" i="1" dirty="0">
                <a:solidFill>
                  <a:schemeClr val="tx1"/>
                </a:solidFill>
              </a:rPr>
              <a:t>- supporto:</a:t>
            </a:r>
            <a:r>
              <a:rPr lang="it-IT" altLang="it-IT" sz="1800" dirty="0">
                <a:solidFill>
                  <a:schemeClr val="tx1"/>
                </a:solidFill>
              </a:rPr>
              <a:t> la fiducia nel gruppo dà la sicurezza di avere sempre un aiuto concreto, sincero e continuo</a:t>
            </a:r>
          </a:p>
          <a:p>
            <a:pPr eaLnBrk="1" hangingPunct="1">
              <a:lnSpc>
                <a:spcPct val="80000"/>
              </a:lnSpc>
            </a:pPr>
            <a:endParaRPr lang="it-IT" alt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092" y="1700213"/>
            <a:ext cx="2130712" cy="4258914"/>
          </a:xfrm>
          <a:prstGeom prst="rect">
            <a:avLst/>
          </a:prstGeom>
          <a:effectLst>
            <a:glow rad="101600">
              <a:schemeClr val="accent2">
                <a:lumMod val="5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6959601" y="1700213"/>
            <a:ext cx="309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 b="1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5" y="5096692"/>
            <a:ext cx="1657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8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277813"/>
            <a:ext cx="7978775" cy="1143000"/>
          </a:xfrm>
        </p:spPr>
        <p:txBody>
          <a:bodyPr/>
          <a:lstStyle/>
          <a:p>
            <a:pPr eaLnBrk="1" hangingPunct="1"/>
            <a:endParaRPr lang="it-IT" altLang="it-IT" sz="2400" b="1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pic>
        <p:nvPicPr>
          <p:cNvPr id="33795" name="Picture 3" descr="Matis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615699"/>
            <a:ext cx="7775575" cy="4530725"/>
          </a:xfr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82889" y="1916114"/>
            <a:ext cx="66960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</a:pPr>
            <a:r>
              <a:rPr lang="it-IT" altLang="it-IT" sz="1800" b="1" dirty="0"/>
              <a:t> Raggiungere una maggiore apertura ed espressività emozionale, sia all’interno che all’esterno del gruppo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Le pazienti sono spesso spinte ad apparire forti e capaci di affrontare la malattia, sentono di non poter mostrare le loro reali emozioni e di dover mantenere </a:t>
            </a:r>
            <a:r>
              <a:rPr lang="it-IT" altLang="it-IT" sz="1800" dirty="0" smtClean="0"/>
              <a:t>ad ogni costo un </a:t>
            </a:r>
            <a:r>
              <a:rPr lang="it-IT" altLang="it-IT" sz="1800" dirty="0"/>
              <a:t>“atteggiamento positivo”. Scopo </a:t>
            </a:r>
            <a:r>
              <a:rPr lang="it-IT" altLang="it-IT" sz="1800" dirty="0" smtClean="0"/>
              <a:t>del percorso di psicoterapia è </a:t>
            </a:r>
            <a:r>
              <a:rPr lang="it-IT" altLang="it-IT" sz="1800" dirty="0"/>
              <a:t>di far </a:t>
            </a:r>
            <a:r>
              <a:rPr lang="it-IT" altLang="it-IT" sz="1800" dirty="0" smtClean="0"/>
              <a:t>sì </a:t>
            </a:r>
            <a:r>
              <a:rPr lang="it-IT" altLang="it-IT" sz="1800" dirty="0"/>
              <a:t>che le pazienti diventino capaci di esprimere tutte le emozioni. La libera espressione delle emozioni negative permette </a:t>
            </a:r>
            <a:r>
              <a:rPr lang="it-IT" altLang="it-IT" sz="1800" dirty="0" smtClean="0"/>
              <a:t>al paziente </a:t>
            </a:r>
            <a:r>
              <a:rPr lang="it-IT" altLang="it-IT" sz="1800" dirty="0"/>
              <a:t>di sperimentare sollievo e incoraggiamento, facendola sentire capace di tollerare anche i sentimenti più negativi.</a:t>
            </a:r>
            <a:endParaRPr lang="it-IT" altLang="it-IT" sz="18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>
              <a:latin typeface="Script MT Bold" panose="03040602040607080904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endParaRPr lang="it-IT" altLang="it-IT" sz="2000" dirty="0">
              <a:latin typeface="Script MT Bold" panose="030406020406070809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/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6383338" y="5516564"/>
            <a:ext cx="403225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“Qui ci siamo concesse di non dover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dimostrare una “normalità” a volte faticosa e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 che fuori gli altri si aspettano da noi …”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Daniela</a:t>
            </a:r>
          </a:p>
        </p:txBody>
      </p:sp>
    </p:spTree>
    <p:extLst>
      <p:ext uri="{BB962C8B-B14F-4D97-AF65-F5344CB8AC3E}">
        <p14:creationId xmlns:p14="http://schemas.microsoft.com/office/powerpoint/2010/main" val="274805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Spes</a:t>
            </a:r>
            <a:r>
              <a:rPr lang="it-IT" dirty="0" smtClean="0">
                <a:solidFill>
                  <a:schemeClr val="tx1"/>
                </a:solidFill>
              </a:rPr>
              <a:t>, ultima </a:t>
            </a:r>
            <a:r>
              <a:rPr lang="it-IT" dirty="0">
                <a:solidFill>
                  <a:schemeClr val="tx1"/>
                </a:solidFill>
              </a:rPr>
              <a:t>d</a:t>
            </a:r>
            <a:r>
              <a:rPr lang="it-IT" dirty="0" smtClean="0">
                <a:solidFill>
                  <a:schemeClr val="tx1"/>
                </a:solidFill>
              </a:rPr>
              <a:t>ea?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2063932"/>
            <a:ext cx="7210697" cy="399723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5" y="5109754"/>
            <a:ext cx="1657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277813"/>
            <a:ext cx="7978775" cy="1143000"/>
          </a:xfrm>
        </p:spPr>
        <p:txBody>
          <a:bodyPr/>
          <a:lstStyle/>
          <a:p>
            <a:pPr eaLnBrk="1" hangingPunct="1"/>
            <a:endParaRPr lang="it-IT" altLang="it-IT" sz="2400" b="1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3" descr="Matis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600201"/>
            <a:ext cx="7775575" cy="4530725"/>
          </a:xfr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782889" y="1916114"/>
            <a:ext cx="66960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</a:pPr>
            <a:r>
              <a:rPr lang="it-IT" altLang="it-IT" sz="2000" b="1" dirty="0"/>
              <a:t> Integrare, all’interno della visione che la paziente ha di sé, un’immagine diversa del proprio corpo e, di conseguenza, di se stessa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/>
              <a:t>La diagnosi e il trattamento di un cancro al seno hanno effetti profondi sull’immagine corporea e sul sé di una donna... Identificare ciò che è stato irrevocabilmente alterato o perduto e provarne dolore, rappresenta una parte necessaria del processo verso la definizione di come il cancro ha cambiato l’esistenza. L’accettazione di questo nuovo corpo e la sua integrazione in un’immagine positiva di sé assumono un’importanza fondamentale.</a:t>
            </a:r>
            <a:endParaRPr lang="it-IT" altLang="it-IT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000" dirty="0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008438" y="5516564"/>
            <a:ext cx="640715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“Stare con voi mi ha fatto sentire parte di un qualcosa in un momento in cui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non sapevo più che fare di me e dove mettermi …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E mi spostavo come una bambola nei diversi scenari della mia vita.”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Paola</a:t>
            </a:r>
          </a:p>
        </p:txBody>
      </p:sp>
    </p:spTree>
    <p:extLst>
      <p:ext uri="{BB962C8B-B14F-4D97-AF65-F5344CB8AC3E}">
        <p14:creationId xmlns:p14="http://schemas.microsoft.com/office/powerpoint/2010/main" val="1389024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277813"/>
            <a:ext cx="7978775" cy="1143000"/>
          </a:xfrm>
        </p:spPr>
        <p:txBody>
          <a:bodyPr/>
          <a:lstStyle/>
          <a:p>
            <a:pPr eaLnBrk="1" hangingPunct="1"/>
            <a:endParaRPr lang="it-IT" altLang="it-IT" sz="2400" b="1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pic>
        <p:nvPicPr>
          <p:cNvPr id="37891" name="Picture 3" descr="Matis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600201"/>
            <a:ext cx="7775575" cy="4530725"/>
          </a:xfr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782889" y="1916114"/>
            <a:ext cx="66960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</a:pPr>
            <a:r>
              <a:rPr lang="it-IT" altLang="it-IT" sz="2000" b="1" dirty="0"/>
              <a:t> Sviluppare nuovi progetti di vita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/>
              <a:t>Aiutare ogni </a:t>
            </a:r>
            <a:r>
              <a:rPr lang="it-IT" altLang="it-IT" sz="2000" dirty="0" smtClean="0"/>
              <a:t>paziente </a:t>
            </a:r>
            <a:r>
              <a:rPr lang="it-IT" altLang="it-IT" sz="2000" dirty="0"/>
              <a:t>a sviluppare e ridefinire un progetto di vita. Questo implica l’acquisizione di una certa chiarezza sia sui propri valori e scopi nella vita che sul modo in cui si desidera usare il proprio tempo.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 dirty="0"/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</a:pPr>
            <a:r>
              <a:rPr lang="it-IT" altLang="it-IT" sz="2000" b="1" dirty="0"/>
              <a:t> Migliorare la qualità della vita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/>
              <a:t>La qualità della vita viene ampiamente migliorata nel momento in cui </a:t>
            </a:r>
            <a:r>
              <a:rPr lang="it-IT" altLang="it-IT" sz="2000" dirty="0" smtClean="0"/>
              <a:t>il paziente si </a:t>
            </a:r>
            <a:r>
              <a:rPr lang="it-IT" altLang="it-IT" sz="2000" dirty="0"/>
              <a:t>trova </a:t>
            </a:r>
            <a:r>
              <a:rPr lang="it-IT" altLang="it-IT" sz="2000" dirty="0" smtClean="0"/>
              <a:t>circondato </a:t>
            </a:r>
            <a:r>
              <a:rPr lang="it-IT" altLang="it-IT" sz="2000" dirty="0"/>
              <a:t>da un efficace sistema di sostegno sociale in cui potersi esprimere completamente e al quale sentire di appartenere.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87714" y="5734050"/>
            <a:ext cx="71278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“Aspettare il lunedì è diventato un punto di riferimento.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Abbiamo riso, qualcuna ha pianto, ci siamo fidate e ci siamo regalate le nostre fragilità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 che nella vita, e soprattutto di questi tempi, tutti si negano.”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>
                <a:latin typeface="Script MT Bold" panose="03040602040607080904" pitchFamily="66" charset="0"/>
              </a:rPr>
              <a:t>Teresa</a:t>
            </a:r>
          </a:p>
        </p:txBody>
      </p:sp>
    </p:spTree>
    <p:extLst>
      <p:ext uri="{BB962C8B-B14F-4D97-AF65-F5344CB8AC3E}">
        <p14:creationId xmlns:p14="http://schemas.microsoft.com/office/powerpoint/2010/main" val="317848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33CC"/>
                </a:solidFill>
              </a:rPr>
              <a:t>Le Psicoterapie centrate sul Significato</a:t>
            </a:r>
            <a:endParaRPr lang="it-IT" dirty="0">
              <a:solidFill>
                <a:srgbClr val="FF33CC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91" y="2057400"/>
            <a:ext cx="7269480" cy="4038600"/>
          </a:xfrm>
        </p:spPr>
      </p:pic>
      <p:sp>
        <p:nvSpPr>
          <p:cNvPr id="5" name="CasellaDiTesto 4"/>
          <p:cNvSpPr txBox="1"/>
          <p:nvPr/>
        </p:nvSpPr>
        <p:spPr>
          <a:xfrm>
            <a:off x="5373858" y="2574388"/>
            <a:ext cx="358726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«Qualsiasi cosa può essere portata via a un essere umano, tranne una: la  libertà di scegliere il proprio atteggiamento in una data circostanza, di scegliere la propria via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5" y="328748"/>
            <a:ext cx="1657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/>
              <a:t>Principio del significato/Principio di piacere</a:t>
            </a:r>
          </a:p>
        </p:txBody>
      </p:sp>
      <p:pic>
        <p:nvPicPr>
          <p:cNvPr id="20484" name="Picture 2" descr="C:\Users\Gianpiero\Picture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18" y="1921184"/>
            <a:ext cx="2432497" cy="2631097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Gianpiero\Pictures\fre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95" y="1344245"/>
            <a:ext cx="2879725" cy="2952750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asellaDiTesto 5"/>
          <p:cNvSpPr txBox="1">
            <a:spLocks noChangeArrowheads="1"/>
          </p:cNvSpPr>
          <p:nvPr/>
        </p:nvSpPr>
        <p:spPr bwMode="auto">
          <a:xfrm>
            <a:off x="4724400" y="4685507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/>
              <a:t>Viktor </a:t>
            </a:r>
            <a:r>
              <a:rPr lang="it-IT" altLang="it-IT" dirty="0" err="1"/>
              <a:t>Frankl</a:t>
            </a:r>
            <a:endParaRPr lang="it-IT" altLang="it-IT" dirty="0"/>
          </a:p>
        </p:txBody>
      </p:sp>
      <p:sp>
        <p:nvSpPr>
          <p:cNvPr id="20487" name="CasellaDiTesto 6"/>
          <p:cNvSpPr txBox="1">
            <a:spLocks noChangeArrowheads="1"/>
          </p:cNvSpPr>
          <p:nvPr/>
        </p:nvSpPr>
        <p:spPr bwMode="auto">
          <a:xfrm>
            <a:off x="7966213" y="4575618"/>
            <a:ext cx="159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/>
              <a:t>Sigmund Freud</a:t>
            </a:r>
          </a:p>
        </p:txBody>
      </p:sp>
      <p:sp>
        <p:nvSpPr>
          <p:cNvPr id="2" name="Rettangolo 1"/>
          <p:cNvSpPr/>
          <p:nvPr/>
        </p:nvSpPr>
        <p:spPr>
          <a:xfrm>
            <a:off x="771743" y="486965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000" b="1" i="1" dirty="0" smtClean="0">
                <a:latin typeface="AR DECODE" panose="02000000000000000000" pitchFamily="2" charset="0"/>
              </a:rPr>
              <a:t>«Colui </a:t>
            </a:r>
            <a:r>
              <a:rPr lang="it-IT" sz="4000" b="1" i="1" dirty="0">
                <a:latin typeface="AR DECODE" panose="02000000000000000000" pitchFamily="2" charset="0"/>
              </a:rPr>
              <a:t>che ha un perché nella vita può sopportare  quasi qualunque </a:t>
            </a:r>
            <a:r>
              <a:rPr lang="it-IT" sz="4000" b="1" i="1" dirty="0" smtClean="0">
                <a:latin typeface="AR DECODE" panose="02000000000000000000" pitchFamily="2" charset="0"/>
              </a:rPr>
              <a:t>come»</a:t>
            </a:r>
            <a:endParaRPr lang="it-IT" sz="4000" b="1" i="1" dirty="0">
              <a:latin typeface="AR DECODE" panose="02000000000000000000" pitchFamily="2" charset="0"/>
            </a:endParaRPr>
          </a:p>
        </p:txBody>
      </p:sp>
      <p:pic>
        <p:nvPicPr>
          <p:cNvPr id="8" name="Segnaposto SmartArt 3"/>
          <p:cNvPicPr>
            <a:picLocks noGrp="1" noChangeAspect="1"/>
          </p:cNvPicPr>
          <p:nvPr>
            <p:ph type="dgm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0" y="1918069"/>
            <a:ext cx="2143125" cy="21431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3" name="Rettangolo 2"/>
          <p:cNvSpPr/>
          <p:nvPr/>
        </p:nvSpPr>
        <p:spPr>
          <a:xfrm>
            <a:off x="920644" y="4673542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Friedrich Nietzsche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358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248195"/>
            <a:ext cx="11717382" cy="6374674"/>
          </a:xfrm>
          <a:prstGeom prst="rect">
            <a:avLst/>
          </a:prstGeom>
        </p:spPr>
      </p:pic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7027816" y="654597"/>
            <a:ext cx="4554583" cy="1139825"/>
          </a:xfrm>
        </p:spPr>
        <p:txBody>
          <a:bodyPr>
            <a:normAutofit fontScale="90000"/>
          </a:bodyPr>
          <a:lstStyle/>
          <a:p>
            <a:r>
              <a:rPr lang="en-US" altLang="it-IT" sz="3200" dirty="0">
                <a:solidFill>
                  <a:srgbClr val="C00000"/>
                </a:solidFill>
              </a:rPr>
              <a:t/>
            </a:r>
            <a:br>
              <a:rPr lang="en-US" altLang="it-IT" sz="3200" dirty="0">
                <a:solidFill>
                  <a:srgbClr val="C00000"/>
                </a:solidFill>
              </a:rPr>
            </a:br>
            <a:r>
              <a:rPr lang="en-US" altLang="it-IT" sz="3200" dirty="0">
                <a:solidFill>
                  <a:srgbClr val="C00000"/>
                </a:solidFill>
              </a:rPr>
              <a:t/>
            </a:r>
            <a:br>
              <a:rPr lang="en-US" altLang="it-IT" sz="3200" dirty="0">
                <a:solidFill>
                  <a:srgbClr val="C00000"/>
                </a:solidFill>
              </a:rPr>
            </a:br>
            <a:r>
              <a:rPr lang="en-US" altLang="it-IT" sz="3200" dirty="0">
                <a:solidFill>
                  <a:srgbClr val="C00000"/>
                </a:solidFill>
              </a:rPr>
              <a:t/>
            </a:r>
            <a:br>
              <a:rPr lang="en-US" altLang="it-IT" sz="3200" dirty="0">
                <a:solidFill>
                  <a:srgbClr val="C00000"/>
                </a:solidFill>
              </a:rPr>
            </a:br>
            <a:r>
              <a:rPr lang="en-US" altLang="it-IT" sz="3200" dirty="0">
                <a:solidFill>
                  <a:srgbClr val="C00000"/>
                </a:solidFill>
              </a:rPr>
              <a:t/>
            </a:r>
            <a:br>
              <a:rPr lang="en-US" altLang="it-IT" sz="3200" dirty="0">
                <a:solidFill>
                  <a:srgbClr val="C00000"/>
                </a:solidFill>
              </a:rPr>
            </a:br>
            <a:r>
              <a:rPr lang="en-US" altLang="it-IT" sz="3200" dirty="0">
                <a:solidFill>
                  <a:srgbClr val="C00000"/>
                </a:solidFill>
              </a:rPr>
              <a:t/>
            </a:r>
            <a:br>
              <a:rPr lang="en-US" altLang="it-IT" sz="3200" dirty="0">
                <a:solidFill>
                  <a:srgbClr val="C00000"/>
                </a:solidFill>
              </a:rPr>
            </a:br>
            <a:r>
              <a:rPr lang="en-US" altLang="it-IT" sz="3200" dirty="0">
                <a:solidFill>
                  <a:srgbClr val="C00000"/>
                </a:solidFill>
              </a:rPr>
              <a:t/>
            </a:r>
            <a:br>
              <a:rPr lang="en-US" altLang="it-IT" sz="3200" dirty="0">
                <a:solidFill>
                  <a:srgbClr val="C00000"/>
                </a:solidFill>
              </a:rPr>
            </a:br>
            <a:r>
              <a:rPr lang="en-US" altLang="it-IT" sz="3200" dirty="0">
                <a:solidFill>
                  <a:srgbClr val="C00000"/>
                </a:solidFill>
              </a:rPr>
              <a:t/>
            </a:r>
            <a:br>
              <a:rPr lang="en-US" altLang="it-IT" sz="3200" dirty="0">
                <a:solidFill>
                  <a:srgbClr val="C00000"/>
                </a:solidFill>
              </a:rPr>
            </a:br>
            <a:endParaRPr lang="it-IT" altLang="it-IT" sz="2800" b="1" dirty="0">
              <a:solidFill>
                <a:srgbClr val="C00000"/>
              </a:solidFill>
            </a:endParaRPr>
          </a:p>
        </p:txBody>
      </p:sp>
      <p:sp>
        <p:nvSpPr>
          <p:cNvPr id="22532" name="CasellaDiTesto 3"/>
          <p:cNvSpPr txBox="1">
            <a:spLocks noChangeArrowheads="1"/>
          </p:cNvSpPr>
          <p:nvPr/>
        </p:nvSpPr>
        <p:spPr bwMode="auto">
          <a:xfrm>
            <a:off x="732108" y="2299063"/>
            <a:ext cx="7771811" cy="26776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 b="1" dirty="0" err="1" smtClean="0">
                <a:solidFill>
                  <a:schemeClr val="bg1"/>
                </a:solidFill>
              </a:rPr>
              <a:t>Dalla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sua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esperienza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nel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campo di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concentramento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di  Auschwitz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durante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la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seconda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Guerra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mondiale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, </a:t>
            </a:r>
            <a:r>
              <a:rPr lang="en-US" altLang="it-IT" sz="2400" b="1" dirty="0">
                <a:solidFill>
                  <a:schemeClr val="bg1"/>
                </a:solidFill>
              </a:rPr>
              <a:t>V. Frankl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sviluppò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il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proprio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metodo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psicoterapeutico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,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che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prevede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l’identificazione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di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uno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scopo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nella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vita. Frankl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credeva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che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è la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ricerca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e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il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bisogno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di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significato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, non del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piacere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,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che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soprattutto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spinge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l’uomo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e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differenzia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gli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esseri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umani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dalle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altre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bg1"/>
                </a:solidFill>
              </a:rPr>
              <a:t>forme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 di vita. </a:t>
            </a:r>
            <a:endParaRPr lang="it-IT" altLang="it-IT" sz="24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32108" y="654597"/>
            <a:ext cx="10946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altLang="it-IT" sz="3600" dirty="0">
              <a:solidFill>
                <a:srgbClr val="FF33CC"/>
              </a:solidFill>
              <a:latin typeface="Bradley Hand ITC" panose="03070402050302030203" pitchFamily="66" charset="0"/>
            </a:endParaRPr>
          </a:p>
          <a:p>
            <a:r>
              <a:rPr lang="it-IT" altLang="it-IT" sz="3600" dirty="0">
                <a:solidFill>
                  <a:srgbClr val="FF33CC"/>
                </a:solidFill>
                <a:latin typeface="Bradley Hand ITC" panose="03070402050302030203" pitchFamily="66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849568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dirty="0" smtClean="0">
              <a:solidFill>
                <a:srgbClr val="FF33CC"/>
              </a:solidFill>
            </a:endParaRPr>
          </a:p>
        </p:txBody>
      </p:sp>
      <p:sp>
        <p:nvSpPr>
          <p:cNvPr id="21508" name="CasellaDiTesto 3"/>
          <p:cNvSpPr txBox="1">
            <a:spLocks noChangeArrowheads="1"/>
          </p:cNvSpPr>
          <p:nvPr/>
        </p:nvSpPr>
        <p:spPr bwMode="auto">
          <a:xfrm>
            <a:off x="2208212" y="2167301"/>
            <a:ext cx="77755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3200" b="1" dirty="0" smtClean="0"/>
              <a:t>Le psicoterapie centrate sul significato sono interventi ispirati alla logoterapia di Viktor </a:t>
            </a:r>
            <a:r>
              <a:rPr lang="it-IT" altLang="it-IT" sz="3200" b="1" dirty="0" err="1" smtClean="0"/>
              <a:t>Frankl</a:t>
            </a:r>
            <a:r>
              <a:rPr lang="it-IT" altLang="it-IT" sz="3200" b="1" dirty="0" smtClean="0"/>
              <a:t> e basati sull’idea che l’uomo necessita di un senso di significato e scopo per continuare a credere che la sua vita valga la pena di essere vissuta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86784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09800" y="4143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de-AT" altLang="it-I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Psicoterapia</a:t>
            </a:r>
            <a:r>
              <a:rPr lang="de-A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de-AT" altLang="it-I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dignità</a:t>
            </a:r>
            <a:r>
              <a:rPr lang="de-A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de-AT" altLang="it-I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DIGNITY THERAPY</a:t>
            </a:r>
            <a:endParaRPr lang="de-AT" alt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09800" y="1985554"/>
            <a:ext cx="7772400" cy="42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50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contiene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finalizzati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dignità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50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endParaRPr lang="en-US" alt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500"/>
              </a:spcBef>
              <a:buClr>
                <a:srgbClr val="66FF66"/>
              </a:buClr>
            </a:pPr>
            <a:endParaRPr lang="en-US" alt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GENERATIVITA’</a:t>
            </a:r>
          </a:p>
          <a:p>
            <a:pPr>
              <a:spcBef>
                <a:spcPts val="400"/>
              </a:spcBef>
            </a:pP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EREDITA’</a:t>
            </a:r>
            <a:endParaRPr lang="en-US" altLang="it-IT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AUTODETERMINAZIONE</a:t>
            </a:r>
          </a:p>
          <a:p>
            <a:pPr>
              <a:spcBef>
                <a:spcPts val="400"/>
              </a:spcBef>
            </a:pPr>
            <a:endParaRPr lang="en-US" alt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(</a:t>
            </a:r>
            <a:r>
              <a:rPr lang="en-US" alt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Chochinov</a:t>
            </a:r>
            <a:r>
              <a:rPr lang="en-US" alt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HM.; 2002)</a:t>
            </a:r>
          </a:p>
          <a:p>
            <a:pPr>
              <a:spcBef>
                <a:spcPts val="400"/>
              </a:spcBef>
            </a:pPr>
            <a:endParaRPr lang="en-US" alt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0" y="6172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de-AT" altLang="it-IT" sz="1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       </a:t>
            </a:r>
            <a:r>
              <a:rPr lang="it-I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degli Studi di Ferrara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R.Caruso,M.G.Nanni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L.Grassi</a:t>
            </a:r>
            <a:endParaRPr lang="de-AT" altLang="it-IT" sz="1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56" y="671104"/>
            <a:ext cx="1743075" cy="26289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1" y="315685"/>
            <a:ext cx="1657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47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33376"/>
            <a:ext cx="8229600" cy="1139825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800000"/>
                </a:solidFill>
                <a:latin typeface="Calibri" panose="020F0502020204030204" pitchFamily="34" charset="0"/>
              </a:rPr>
              <a:t>Spiritualità e Significato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989139"/>
            <a:ext cx="4859338" cy="5184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mtClean="0">
                <a:solidFill>
                  <a:srgbClr val="800000"/>
                </a:solidFill>
                <a:latin typeface="Calibri" panose="020F0502020204030204" pitchFamily="34" charset="0"/>
              </a:rPr>
              <a:t>Relazione con una divinità, un’entità superiore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mtClean="0">
                <a:solidFill>
                  <a:srgbClr val="800000"/>
                </a:solidFill>
                <a:latin typeface="Calibri" panose="020F0502020204030204" pitchFamily="34" charset="0"/>
              </a:rPr>
              <a:t>Senso di trascendenza, non direttamente dipendente da una fede religiosa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mtClean="0">
                <a:solidFill>
                  <a:srgbClr val="800000"/>
                </a:solidFill>
                <a:latin typeface="Calibri" panose="020F0502020204030204" pitchFamily="34" charset="0"/>
              </a:rPr>
              <a:t>Capacità di dare un senso e di </a:t>
            </a:r>
            <a:r>
              <a:rPr lang="it-IT" altLang="it-IT" i="1" smtClean="0">
                <a:solidFill>
                  <a:srgbClr val="800000"/>
                </a:solidFill>
                <a:latin typeface="Calibri" panose="020F0502020204030204" pitchFamily="34" charset="0"/>
              </a:rPr>
              <a:t>significare</a:t>
            </a:r>
            <a:r>
              <a:rPr lang="it-IT" altLang="it-IT" smtClean="0">
                <a:solidFill>
                  <a:srgbClr val="800000"/>
                </a:solidFill>
                <a:latin typeface="Calibri" panose="020F0502020204030204" pitchFamily="34" charset="0"/>
              </a:rPr>
              <a:t> la propria esistenza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mtClean="0">
                <a:solidFill>
                  <a:srgbClr val="800000"/>
                </a:solidFill>
                <a:latin typeface="Calibri" panose="020F0502020204030204" pitchFamily="34" charset="0"/>
              </a:rPr>
              <a:t>“</a:t>
            </a:r>
            <a:r>
              <a:rPr lang="it-IT" altLang="it-IT" i="1" smtClean="0">
                <a:solidFill>
                  <a:srgbClr val="800000"/>
                </a:solidFill>
                <a:latin typeface="Calibri" panose="020F0502020204030204" pitchFamily="34" charset="0"/>
              </a:rPr>
              <a:t>Energia vitale</a:t>
            </a:r>
            <a:r>
              <a:rPr lang="it-IT" altLang="it-IT" smtClean="0">
                <a:solidFill>
                  <a:srgbClr val="800000"/>
                </a:solidFill>
                <a:latin typeface="Calibri" panose="020F0502020204030204" pitchFamily="34" charset="0"/>
              </a:rPr>
              <a:t>”</a:t>
            </a:r>
            <a:r>
              <a:rPr lang="it-IT" altLang="it-IT" smtClean="0">
                <a:solidFill>
                  <a:srgbClr val="FBED3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5604" name="Picture 5" descr="pablo picasso ragazza di fronte allo specchio 1932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33375"/>
            <a:ext cx="22145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959601" y="4005263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b="1" i="1">
                <a:solidFill>
                  <a:srgbClr val="800000"/>
                </a:solidFill>
              </a:rPr>
              <a:t>Significato Esistenziale</a:t>
            </a:r>
          </a:p>
        </p:txBody>
      </p:sp>
    </p:spTree>
    <p:extLst>
      <p:ext uri="{BB962C8B-B14F-4D97-AF65-F5344CB8AC3E}">
        <p14:creationId xmlns:p14="http://schemas.microsoft.com/office/powerpoint/2010/main" val="4060117727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490538"/>
            <a:ext cx="8064500" cy="1066800"/>
          </a:xfrm>
        </p:spPr>
        <p:txBody>
          <a:bodyPr>
            <a:normAutofit fontScale="90000"/>
          </a:bodyPr>
          <a:lstStyle/>
          <a:p>
            <a:r>
              <a:rPr lang="it-IT" altLang="it-IT" sz="4000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it-IT" altLang="it-IT" sz="40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it-IT" altLang="it-IT" sz="4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Significato </a:t>
            </a:r>
            <a:r>
              <a:rPr lang="it-IT" altLang="it-IT" sz="4000" dirty="0">
                <a:solidFill>
                  <a:srgbClr val="800000"/>
                </a:solidFill>
                <a:latin typeface="Calibri" panose="020F0502020204030204" pitchFamily="34" charset="0"/>
              </a:rPr>
              <a:t>e Qualità della Vita</a:t>
            </a:r>
          </a:p>
        </p:txBody>
      </p:sp>
      <p:graphicFrame>
        <p:nvGraphicFramePr>
          <p:cNvPr id="624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95550" y="2060576"/>
          <a:ext cx="7315200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Grafico" r:id="rId3" imgW="6096075" imgH="4067089" progId="MSGraph.Chart.8">
                  <p:embed followColorScheme="full"/>
                </p:oleObj>
              </mc:Choice>
              <mc:Fallback>
                <p:oleObj name="Grafico" r:id="rId3" imgW="6096075" imgH="4067089" progId="MSGraph.Chart.8">
                  <p:embed followColorScheme="full"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060576"/>
                        <a:ext cx="7315200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992313" y="6249989"/>
            <a:ext cx="403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>
                <a:solidFill>
                  <a:srgbClr val="800000"/>
                </a:solidFill>
              </a:rPr>
              <a:t>(Brady M.J. Et Al. Psychooncolgy, 1999)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319964" y="5805488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>
                <a:latin typeface="Garamond" panose="02020404030301010803" pitchFamily="18" charset="0"/>
              </a:rPr>
              <a:t>(P=0,001)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063750" y="1484314"/>
            <a:ext cx="81359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100">
                <a:solidFill>
                  <a:srgbClr val="800000"/>
                </a:solidFill>
              </a:rPr>
              <a:t>Correlazione positiva tra punteggio alla sottoscala del SIGNIFICATO (Facit sp) e qualità della vita in un campione di 1610 pazienti con cancro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116139" y="3673475"/>
            <a:ext cx="6110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/>
              <a:t>QoL</a:t>
            </a:r>
          </a:p>
        </p:txBody>
      </p:sp>
    </p:spTree>
    <p:extLst>
      <p:ext uri="{BB962C8B-B14F-4D97-AF65-F5344CB8AC3E}">
        <p14:creationId xmlns:p14="http://schemas.microsoft.com/office/powerpoint/2010/main" val="3904838677"/>
      </p:ext>
    </p:extLst>
  </p:cSld>
  <p:clrMapOvr>
    <a:masterClrMapping/>
  </p:clrMapOvr>
  <p:transition spd="med">
    <p:cover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1" y="333376"/>
            <a:ext cx="7559675" cy="1139825"/>
          </a:xfrm>
          <a:noFill/>
          <a:ln/>
        </p:spPr>
        <p:txBody>
          <a:bodyPr anchor="ctr" anchorCtr="1">
            <a:normAutofit fontScale="90000"/>
          </a:bodyPr>
          <a:lstStyle/>
          <a:p>
            <a:r>
              <a:rPr lang="it-IT" altLang="it-IT" sz="4000">
                <a:solidFill>
                  <a:srgbClr val="800000"/>
                </a:solidFill>
                <a:latin typeface="Calibri" panose="020F0502020204030204" pitchFamily="34" charset="0"/>
              </a:rPr>
              <a:t>Spiritualità, Ideazione Suicidaria e Perdita di Speranza</a:t>
            </a:r>
          </a:p>
        </p:txBody>
      </p:sp>
      <p:graphicFrame>
        <p:nvGraphicFramePr>
          <p:cNvPr id="5222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92314" y="2205039"/>
          <a:ext cx="4403725" cy="304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Grafico" r:id="rId3" imgW="4429190" imgH="3066985" progId="MSGraph.Chart.8">
                  <p:embed followColorScheme="full"/>
                </p:oleObj>
              </mc:Choice>
              <mc:Fallback>
                <p:oleObj name="Grafico" r:id="rId3" imgW="4429190" imgH="3066985" progId="MSGraph.Chart.8">
                  <p:embed followColorScheme="full"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205039"/>
                        <a:ext cx="4403725" cy="304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24114" y="1557339"/>
            <a:ext cx="6480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Studio su un campione di 162 pazienti affetti da cancro in fase terminale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503614" y="4724401"/>
            <a:ext cx="19446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Livello di spiritualità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sz="1200">
                <a:latin typeface="Arial" panose="020B0604020202020204" pitchFamily="34" charset="0"/>
              </a:rPr>
              <a:t>(FACIT Spiritual Well-Being Scale Score)</a:t>
            </a:r>
          </a:p>
          <a:p>
            <a:pPr>
              <a:spcBef>
                <a:spcPct val="50000"/>
              </a:spcBef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74825" y="3141664"/>
            <a:ext cx="12588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% di pazienti con ideazione suicidaria  (N=30/160) </a:t>
            </a:r>
          </a:p>
        </p:txBody>
      </p:sp>
      <p:graphicFrame>
        <p:nvGraphicFramePr>
          <p:cNvPr id="5223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951538" y="2492375"/>
          <a:ext cx="34591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Grafico" r:id="rId5" imgW="4000524" imgH="2828904" progId="MSGraph.Chart.8">
                  <p:embed followColorScheme="full"/>
                </p:oleObj>
              </mc:Choice>
              <mc:Fallback>
                <p:oleObj name="Grafico" r:id="rId5" imgW="4000524" imgH="2828904" progId="MSGraph.Chart.8">
                  <p:embed followColorScheme="full"/>
                  <p:pic>
                    <p:nvPicPr>
                      <p:cNvPr id="52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2492375"/>
                        <a:ext cx="345916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743700" y="4652964"/>
            <a:ext cx="1944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Livello di spiritualità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sz="1200">
                <a:latin typeface="Arial" panose="020B0604020202020204" pitchFamily="34" charset="0"/>
              </a:rPr>
              <a:t>(FACIT Spiritual Well-Being Scale Score)</a:t>
            </a:r>
          </a:p>
          <a:p>
            <a:pPr>
              <a:spcBef>
                <a:spcPct val="50000"/>
              </a:spcBef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048750" y="3068638"/>
            <a:ext cx="14033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Beck </a:t>
            </a:r>
            <a:r>
              <a:rPr lang="it-IT" altLang="it-IT" sz="1400" u="sng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Hopelessness</a:t>
            </a:r>
            <a:r>
              <a:rPr lang="it-IT" altLang="it-IT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Scale Score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847851" y="6178550"/>
            <a:ext cx="5256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>
                <a:solidFill>
                  <a:srgbClr val="800000"/>
                </a:solidFill>
              </a:rPr>
              <a:t>(Brietbert W., Rosenfeld B., Nelson C.J., Psychosomatics, 2002)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9336089" y="5661025"/>
            <a:ext cx="1081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>
                <a:latin typeface="Garamond" panose="02020404030301010803" pitchFamily="18" charset="0"/>
              </a:rPr>
              <a:t>(P</a:t>
            </a:r>
            <a:r>
              <a:rPr lang="en-US" altLang="it-IT" sz="16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it-IT" altLang="it-IT" sz="1600">
                <a:latin typeface="Garamond" panose="02020404030301010803" pitchFamily="18" charset="0"/>
              </a:rPr>
              <a:t>0,001)</a:t>
            </a:r>
          </a:p>
        </p:txBody>
      </p:sp>
    </p:spTree>
    <p:extLst>
      <p:ext uri="{BB962C8B-B14F-4D97-AF65-F5344CB8AC3E}">
        <p14:creationId xmlns:p14="http://schemas.microsoft.com/office/powerpoint/2010/main" val="73875152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US" altLang="it-IT" sz="3200" b="1" dirty="0" err="1">
                <a:solidFill>
                  <a:schemeClr val="tx1"/>
                </a:solidFill>
                <a:latin typeface="Arial" panose="020B0604020202020204" pitchFamily="34" charset="0"/>
              </a:rPr>
              <a:t>Definizioni</a:t>
            </a:r>
            <a:r>
              <a:rPr lang="en-US" altLang="it-IT" sz="3200" b="1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3200" b="1" dirty="0" err="1">
                <a:solidFill>
                  <a:schemeClr val="tx1"/>
                </a:solidFill>
                <a:latin typeface="Arial" panose="020B0604020202020204" pitchFamily="34" charset="0"/>
              </a:rPr>
              <a:t>speranza</a:t>
            </a:r>
            <a:r>
              <a:rPr lang="de-AT" altLang="it-IT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5131" y="1700213"/>
            <a:ext cx="11717383" cy="471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400"/>
              </a:spcBef>
            </a:pPr>
            <a:r>
              <a:rPr lang="de-AT" altLang="it-IT" sz="1600" dirty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ts val="50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Un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desiderio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qualcosa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accada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un’aspettativa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it-IT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35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Aspetto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individuale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orientamento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verso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futuro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  </a:t>
            </a:r>
            <a:r>
              <a:rPr lang="en-US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partecipazione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attiva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da parte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dell’individuo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, con la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possibilità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di un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risultato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positivo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McClement - </a:t>
            </a:r>
            <a:r>
              <a:rPr lang="en-US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Chochinov</a:t>
            </a:r>
            <a:r>
              <a:rPr lang="en-US" altLang="it-IT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2008)</a:t>
            </a:r>
          </a:p>
          <a:p>
            <a:pPr algn="just">
              <a:spcBef>
                <a:spcPts val="35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esistere</a:t>
            </a: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alt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5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de-AT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C‘è</a:t>
            </a: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diritto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sperare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disperazione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totale,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nello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insopportabile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malattia</a:t>
            </a: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5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AT" altLang="it-IT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</a:t>
            </a:r>
            <a:r>
              <a:rPr lang="de-AT" alt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uno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scopo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preciso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forza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è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forza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vitale di per se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stessa</a:t>
            </a:r>
            <a:r>
              <a:rPr lang="de-AT" alt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AT" alt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Penson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2007)</a:t>
            </a:r>
          </a:p>
          <a:p>
            <a:pPr algn="just">
              <a:spcBef>
                <a:spcPts val="35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l‘estrema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forza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vitale per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chiunque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stia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soffrendo</a:t>
            </a:r>
            <a:r>
              <a:rPr lang="de-AT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5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endParaRPr lang="de-AT" alt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en-US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0" y="6172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de-AT" altLang="it-IT" sz="1400" dirty="0">
                <a:solidFill>
                  <a:srgbClr val="00FF00"/>
                </a:solidFill>
                <a:latin typeface="Arial" panose="020B0604020202020204" pitchFamily="34" charset="0"/>
              </a:rPr>
              <a:t>___________________________________________________________________________________________       </a:t>
            </a:r>
            <a:r>
              <a:rPr lang="it-IT" altLang="it-IT" sz="1400" dirty="0" smtClean="0">
                <a:solidFill>
                  <a:srgbClr val="00FF00"/>
                </a:solidFill>
                <a:latin typeface="Arial" panose="020B0604020202020204" pitchFamily="34" charset="0"/>
              </a:rPr>
              <a:t>Università degli Studi di Ferrara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</a:rPr>
              <a:t>                                                                                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</a:rPr>
              <a:t>R.Caruso</a:t>
            </a:r>
            <a:endParaRPr lang="de-AT" altLang="it-IT" sz="14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64" y="392907"/>
            <a:ext cx="1657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501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24000" y="6172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de-AT" altLang="it-IT" sz="1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       </a:t>
            </a:r>
            <a:r>
              <a:rPr lang="it-I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degli Studi di Ferrara</a:t>
            </a:r>
            <a:r>
              <a:rPr lang="de-AT" altLang="it-IT" sz="1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r>
              <a:rPr lang="de-AT" altLang="it-IT" sz="14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R.Caruso</a:t>
            </a:r>
            <a:endParaRPr lang="de-AT" altLang="it-IT" sz="1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2526" y="822765"/>
            <a:ext cx="6596156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r>
              <a:rPr lang="de-AT" altLang="it-IT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</a:t>
            </a:r>
            <a:r>
              <a:rPr lang="de-AT" altLang="it-IT" sz="32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parola</a:t>
            </a:r>
            <a:r>
              <a:rPr lang="de-AT" altLang="it-IT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ai </a:t>
            </a:r>
            <a:r>
              <a:rPr lang="de-AT" altLang="it-IT" sz="32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pazienti</a:t>
            </a:r>
            <a:endParaRPr lang="de-AT" altLang="it-IT" sz="32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de-AT" altLang="it-IT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de-AT" altLang="it-IT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„Dal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momento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della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diagnosi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ho dato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nuove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priorità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alla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mia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vita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“.</a:t>
            </a:r>
          </a:p>
          <a:p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Sono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stata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mastectomizzata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 33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anni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per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tumore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poi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ho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lottato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più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ardore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per i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miei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obiettivi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“.</a:t>
            </a:r>
            <a:endParaRPr lang="de-AT" altLang="it-IT" sz="2400" b="1" i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„Non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avevo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mai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pensato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perchè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Io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ero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“;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adesso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sto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imparando</a:t>
            </a:r>
            <a:r>
              <a:rPr lang="de-AT" altLang="it-IT" sz="2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 „ </a:t>
            </a:r>
            <a:r>
              <a:rPr lang="de-AT" altLang="it-IT" sz="2400" b="1" i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essere</a:t>
            </a:r>
            <a:r>
              <a:rPr lang="de-AT" altLang="it-IT" sz="2400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“.</a:t>
            </a:r>
          </a:p>
          <a:p>
            <a:endParaRPr lang="de-AT" altLang="it-IT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it-IT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2" y="268941"/>
            <a:ext cx="5056094" cy="6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0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800000"/>
                </a:solidFill>
                <a:latin typeface="AR BLANCA" panose="02000000000000000000" pitchFamily="2" charset="0"/>
              </a:rPr>
              <a:t>Grazie per l’attenzione!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262" y="1694091"/>
            <a:ext cx="4752975" cy="4530725"/>
          </a:xfrm>
        </p:spPr>
        <p:txBody>
          <a:bodyPr/>
          <a:lstStyle/>
          <a:p>
            <a:pPr indent="14288">
              <a:lnSpc>
                <a:spcPct val="80000"/>
              </a:lnSpc>
              <a:buNone/>
            </a:pPr>
            <a:r>
              <a:rPr lang="it-IT" altLang="it-IT" dirty="0">
                <a:solidFill>
                  <a:srgbClr val="800000"/>
                </a:solidFill>
                <a:latin typeface="Calibri" panose="020F0502020204030204" pitchFamily="34" charset="0"/>
              </a:rPr>
              <a:t>   </a:t>
            </a:r>
          </a:p>
          <a:p>
            <a:pPr indent="14288">
              <a:lnSpc>
                <a:spcPct val="80000"/>
              </a:lnSpc>
              <a:buNone/>
            </a:pPr>
            <a:r>
              <a:rPr lang="it-IT" altLang="it-IT" dirty="0">
                <a:solidFill>
                  <a:srgbClr val="800000"/>
                </a:solidFill>
                <a:latin typeface="Calibri" panose="020F0502020204030204" pitchFamily="34" charset="0"/>
              </a:rPr>
              <a:t>“</a:t>
            </a:r>
            <a: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  <a:t>Speranza e ottimismo</a:t>
            </a:r>
            <a:b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</a:br>
            <a: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  <a:t>non sono la stessa cosa.</a:t>
            </a:r>
            <a:b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</a:br>
            <a: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  <a:t>La speranza non è la convinzione</a:t>
            </a:r>
            <a:b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</a:br>
            <a: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  <a:t>che una determinata cosa andrà bene,</a:t>
            </a:r>
            <a:b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</a:br>
            <a: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  <a:t>ma la certezza che essa ha un senso,</a:t>
            </a:r>
            <a:b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</a:br>
            <a:r>
              <a:rPr lang="it-IT" altLang="it-IT" i="1" dirty="0">
                <a:solidFill>
                  <a:srgbClr val="800000"/>
                </a:solidFill>
                <a:latin typeface="Calibri" panose="020F0502020204030204" pitchFamily="34" charset="0"/>
              </a:rPr>
              <a:t>indipendentemente da come andrà a finire”.</a:t>
            </a:r>
          </a:p>
          <a:p>
            <a:pPr indent="14288">
              <a:lnSpc>
                <a:spcPct val="80000"/>
              </a:lnSpc>
              <a:buNone/>
            </a:pPr>
            <a:r>
              <a:rPr lang="it-IT" altLang="it-IT" dirty="0">
                <a:solidFill>
                  <a:srgbClr val="800000"/>
                </a:solidFill>
                <a:latin typeface="Calibri" panose="020F0502020204030204" pitchFamily="34" charset="0"/>
              </a:rPr>
              <a:t>			</a:t>
            </a:r>
          </a:p>
          <a:p>
            <a:pPr indent="14288">
              <a:lnSpc>
                <a:spcPct val="80000"/>
              </a:lnSpc>
              <a:buNone/>
            </a:pPr>
            <a:r>
              <a:rPr lang="it-IT" altLang="it-IT" dirty="0">
                <a:solidFill>
                  <a:srgbClr val="800000"/>
                </a:solidFill>
                <a:latin typeface="Calibri" panose="020F0502020204030204" pitchFamily="34" charset="0"/>
              </a:rPr>
              <a:t>			</a:t>
            </a:r>
            <a:r>
              <a:rPr lang="it-IT" altLang="it-IT" dirty="0" err="1">
                <a:solidFill>
                  <a:srgbClr val="800000"/>
                </a:solidFill>
                <a:latin typeface="Calibri" panose="020F0502020204030204" pitchFamily="34" charset="0"/>
              </a:rPr>
              <a:t>Vaclav</a:t>
            </a:r>
            <a:r>
              <a:rPr lang="it-IT" altLang="it-IT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rgbClr val="800000"/>
                </a:solidFill>
                <a:latin typeface="Calibri" panose="020F0502020204030204" pitchFamily="34" charset="0"/>
              </a:rPr>
              <a:t>Havel</a:t>
            </a:r>
            <a:endParaRPr lang="it-IT" altLang="it-IT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3" y="1661434"/>
            <a:ext cx="5715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784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60766" y="6622869"/>
            <a:ext cx="6442212" cy="2351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89020" y="6413863"/>
            <a:ext cx="6413957" cy="209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984954" y="58787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ualcosa</a:t>
            </a:r>
            <a:r>
              <a:rPr lang="en-US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profondamente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stessi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rimane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qualunque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accada</a:t>
            </a:r>
            <a:endParaRPr lang="en-US" alt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32320" y="2086651"/>
            <a:ext cx="2392680" cy="4536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325189" y="2086651"/>
            <a:ext cx="1946365" cy="4425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06977" y="2184975"/>
            <a:ext cx="1600154" cy="3719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54389" y="2184975"/>
            <a:ext cx="1948588" cy="3889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2086651"/>
            <a:ext cx="3981450" cy="39093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5474" y="1695712"/>
            <a:ext cx="2189480" cy="2554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it-IT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it-IT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it-IT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Una dimensione</a:t>
            </a:r>
            <a:endParaRPr lang="it-IT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04125" y="2482322"/>
            <a:ext cx="2159000" cy="2554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it-IT" sz="3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it-IT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it-IT" sz="3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it-IT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it-IT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ell’Essere</a:t>
            </a:r>
            <a:endParaRPr lang="it-IT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52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02139" y="1885434"/>
            <a:ext cx="2108269" cy="10772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it-IT" sz="3200" dirty="0">
                <a:latin typeface="Andalus" panose="02020603050405020304" pitchFamily="18" charset="-78"/>
                <a:cs typeface="Andalus" panose="02020603050405020304" pitchFamily="18" charset="-78"/>
              </a:rPr>
              <a:t>Una </a:t>
            </a:r>
            <a:endParaRPr lang="it-IT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dimensione</a:t>
            </a:r>
            <a:endParaRPr lang="it-IT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41908" y="3295775"/>
            <a:ext cx="196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it-IT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el Fare</a:t>
            </a:r>
            <a:endParaRPr lang="it-IT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54350" y="845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n’entità</a:t>
            </a:r>
            <a:r>
              <a:rPr lang="en-US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pragmatica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pone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situazioni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4" y="1990860"/>
            <a:ext cx="56007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93819" y="1775173"/>
            <a:ext cx="21082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Una </a:t>
            </a:r>
            <a:endParaRPr lang="it-IT" sz="3200" dirty="0" smtClean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it-IT" sz="32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dimensione</a:t>
            </a:r>
            <a:endParaRPr lang="it-IT" sz="32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54309" y="1775173"/>
            <a:ext cx="1648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Del</a:t>
            </a:r>
          </a:p>
          <a:p>
            <a:r>
              <a:rPr lang="it-IT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Divenire</a:t>
            </a:r>
            <a:endParaRPr lang="it-IT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01120" y="5994113"/>
            <a:ext cx="6211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apace</a:t>
            </a:r>
            <a:r>
              <a:rPr lang="en-US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anticipare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possibilità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future, </a:t>
            </a:r>
            <a:r>
              <a:rPr lang="en-US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positivi</a:t>
            </a:r>
            <a:r>
              <a:rPr lang="en-US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345474"/>
            <a:ext cx="4937760" cy="40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2469763"/>
            <a:ext cx="6096000" cy="2039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lang="en-US" alt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scelta</a:t>
            </a:r>
            <a:endParaRPr lang="en-US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alt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Coinvolge</a:t>
            </a:r>
            <a:r>
              <a:rPr lang="en-US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volontà</a:t>
            </a:r>
            <a:r>
              <a:rPr lang="en-US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50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r>
              <a:rPr lang="en-US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E’ un </a:t>
            </a:r>
            <a:r>
              <a:rPr lang="en-US" alt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US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</a:t>
            </a:r>
            <a:endParaRPr lang="en-US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66FF66"/>
              </a:buClr>
              <a:buFont typeface="Arial" panose="020B0604020202020204" pitchFamily="34" charset="0"/>
              <a:buChar char="•"/>
            </a:pP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850501" y="5530334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Duggleby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et al 2012)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4500" y="558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Inoltre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0205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208213" y="476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de-AT" altLang="it-IT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Caratteristiche</a:t>
            </a:r>
            <a:r>
              <a:rPr lang="de-AT" altLang="it-IT" sz="3200" dirty="0">
                <a:solidFill>
                  <a:schemeClr val="tx1"/>
                </a:solidFill>
                <a:latin typeface="Arial" panose="020B0604020202020204" pitchFamily="34" charset="0"/>
              </a:rPr>
              <a:t> della </a:t>
            </a:r>
            <a:r>
              <a:rPr lang="de-AT" altLang="it-IT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speranza</a:t>
            </a:r>
            <a:endParaRPr lang="de-AT" altLang="it-IT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85108" y="1449978"/>
            <a:ext cx="8982891" cy="66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600"/>
              </a:spcBef>
            </a:pPr>
            <a:endParaRPr lang="de-AT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de-AT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 </a:t>
            </a:r>
            <a:r>
              <a:rPr lang="de-AT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dinamica</a:t>
            </a:r>
            <a:r>
              <a:rPr lang="de-AT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de-AT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situazionale</a:t>
            </a:r>
            <a:endParaRPr lang="de-AT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Centrata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tipi di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coesistere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volontà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scelta</a:t>
            </a: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possibilità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realistica</a:t>
            </a:r>
            <a:endParaRPr lang="en-US" altLang="it-IT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significato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forse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meglio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compreso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conseguenze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de-AT" altLang="it-IT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it-IT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assenza</a:t>
            </a:r>
            <a:endParaRPr lang="de-AT" altLang="it-IT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66FF66"/>
              </a:buClr>
              <a:buFont typeface="Wingdings" panose="05000000000000000000" pitchFamily="2" charset="2"/>
              <a:buChar char=""/>
            </a:pPr>
            <a:endParaRPr lang="en-US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endParaRPr lang="en-US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endParaRPr lang="en-US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0" y="6092826"/>
            <a:ext cx="9144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6FF66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de-AT" altLang="it-IT" sz="1400" dirty="0">
                <a:solidFill>
                  <a:srgbClr val="00FF00"/>
                </a:solidFill>
                <a:latin typeface="Arial" panose="020B0604020202020204" pitchFamily="34" charset="0"/>
              </a:rPr>
              <a:t>___________________________________________________________________________________________</a:t>
            </a:r>
          </a:p>
          <a:p>
            <a:pPr eaLnBrk="1" hangingPunct="1"/>
            <a:endParaRPr lang="de-AT" altLang="it-IT" sz="1400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de-AT" altLang="it-IT" sz="1400" dirty="0">
                <a:solidFill>
                  <a:srgbClr val="00FF00"/>
                </a:solidFill>
                <a:latin typeface="Arial" panose="020B0604020202020204" pitchFamily="34" charset="0"/>
              </a:rPr>
              <a:t>     </a:t>
            </a:r>
            <a:r>
              <a:rPr lang="de-AT" altLang="it-IT" sz="1400" dirty="0">
                <a:solidFill>
                  <a:srgbClr val="FEF800"/>
                </a:solidFill>
                <a:latin typeface="Arial" panose="020B0604020202020204" pitchFamily="34" charset="0"/>
              </a:rPr>
              <a:t>Medizinische Universitätsklinik Graz		                            </a:t>
            </a:r>
            <a:r>
              <a:rPr lang="de-AT" altLang="it-IT" sz="1400" dirty="0" err="1" smtClean="0">
                <a:solidFill>
                  <a:srgbClr val="FEF800"/>
                </a:solidFill>
                <a:latin typeface="Arial" panose="020B0604020202020204" pitchFamily="34" charset="0"/>
              </a:rPr>
              <a:t>R.Caruso,M.G.Nanni</a:t>
            </a:r>
            <a:r>
              <a:rPr lang="de-AT" altLang="it-IT" sz="1400" dirty="0" smtClean="0">
                <a:solidFill>
                  <a:srgbClr val="FEF800"/>
                </a:solidFill>
                <a:latin typeface="Arial" panose="020B0604020202020204" pitchFamily="34" charset="0"/>
              </a:rPr>
              <a:t>, </a:t>
            </a:r>
            <a:r>
              <a:rPr lang="de-AT" altLang="it-IT" sz="1400" dirty="0" err="1" smtClean="0">
                <a:solidFill>
                  <a:srgbClr val="FEF800"/>
                </a:solidFill>
                <a:latin typeface="Arial" panose="020B0604020202020204" pitchFamily="34" charset="0"/>
              </a:rPr>
              <a:t>L.Grassi</a:t>
            </a:r>
            <a:endParaRPr lang="de-AT" altLang="it-IT" sz="1400" dirty="0">
              <a:solidFill>
                <a:srgbClr val="FEF8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17" y="285750"/>
            <a:ext cx="1657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7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1072</TotalTime>
  <Words>1783</Words>
  <Application>Microsoft Office PowerPoint</Application>
  <PresentationFormat>Personalizzato</PresentationFormat>
  <Paragraphs>205</Paragraphs>
  <Slides>41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Base</vt:lpstr>
      <vt:lpstr>Grafico</vt:lpstr>
      <vt:lpstr>Percorsi di continuità assistenziale: Oltre la Cura</vt:lpstr>
      <vt:lpstr>I punti</vt:lpstr>
      <vt:lpstr>Spes, ultima dea?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Resilienza: cos’è</vt:lpstr>
      <vt:lpstr>Resilienza: dono innato o abilità appresa?</vt:lpstr>
      <vt:lpstr>Presentazione standard di PowerPoint</vt:lpstr>
      <vt:lpstr>Resilienza in Psiconcologia</vt:lpstr>
      <vt:lpstr>I diversi stili di coping</vt:lpstr>
      <vt:lpstr>Il coping efficace</vt:lpstr>
      <vt:lpstr>Rischio e Opportunità</vt:lpstr>
      <vt:lpstr>Malattia e Crescita</vt:lpstr>
      <vt:lpstr>La crescita Post-Traumatica</vt:lpstr>
      <vt:lpstr>Trasformazioni</vt:lpstr>
      <vt:lpstr>Percezione di sé</vt:lpstr>
      <vt:lpstr>Relazioni</vt:lpstr>
      <vt:lpstr>Filosofia di vita</vt:lpstr>
      <vt:lpstr>Come possono i nostri interventi aiutare a promuovere queste dimensioni e offrire significato di fronte alla malattia?  </vt:lpstr>
      <vt:lpstr>Psicoterapie in oncologia</vt:lpstr>
      <vt:lpstr>Psicoterapia di Gruppo  Supportivo-Espressiva</vt:lpstr>
      <vt:lpstr>Presentazione standard di PowerPoint</vt:lpstr>
      <vt:lpstr>Presentazione standard di PowerPoint</vt:lpstr>
      <vt:lpstr>Presentazione standard di PowerPoint</vt:lpstr>
      <vt:lpstr>Le Psicoterapie centrate sul Significato</vt:lpstr>
      <vt:lpstr>Principio del significato/Principio di piacere</vt:lpstr>
      <vt:lpstr>       </vt:lpstr>
      <vt:lpstr>Presentazione standard di PowerPoint</vt:lpstr>
      <vt:lpstr>Presentazione standard di PowerPoint</vt:lpstr>
      <vt:lpstr>Spiritualità e Significato</vt:lpstr>
      <vt:lpstr> Significato e Qualità della Vita</vt:lpstr>
      <vt:lpstr>Spiritualità, Ideazione Suicidaria e Perdita di Speranza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Gianpiero</dc:creator>
  <cp:lastModifiedBy>Biblioteca1</cp:lastModifiedBy>
  <cp:revision>14</cp:revision>
  <dcterms:created xsi:type="dcterms:W3CDTF">2016-03-06T11:41:00Z</dcterms:created>
  <dcterms:modified xsi:type="dcterms:W3CDTF">2016-05-03T06:48:16Z</dcterms:modified>
</cp:coreProperties>
</file>