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52463" y="769938"/>
            <a:ext cx="55499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52463" y="4002088"/>
            <a:ext cx="5549900" cy="430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338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3B479EF-987D-489D-B7EA-702C51A9CC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9465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F2B2F8-2DA4-4B7E-B1F7-DE43252141A0}" type="slidenum">
              <a:rPr lang="it-IT" altLang="it-IT" smtClean="0"/>
              <a:pPr/>
              <a:t>1</a:t>
            </a:fld>
            <a:endParaRPr lang="it-IT" altLang="it-IT" smtClean="0"/>
          </a:p>
        </p:txBody>
      </p:sp>
      <p:sp>
        <p:nvSpPr>
          <p:cNvPr id="3993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9073B0-B8A1-48B5-840D-3EF9D7314CB8}" type="slidenum">
              <a:rPr lang="it-IT" altLang="it-IT" smtClean="0"/>
              <a:pPr/>
              <a:t>10</a:t>
            </a:fld>
            <a:endParaRPr lang="it-IT" altLang="it-IT" smtClean="0"/>
          </a:p>
        </p:txBody>
      </p:sp>
      <p:sp>
        <p:nvSpPr>
          <p:cNvPr id="5837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21787F-9467-44EB-B00B-376AEC15E96D}" type="slidenum">
              <a:rPr lang="it-IT" altLang="it-IT" smtClean="0"/>
              <a:pPr/>
              <a:t>11</a:t>
            </a:fld>
            <a:endParaRPr lang="it-IT" altLang="it-IT" smtClean="0"/>
          </a:p>
        </p:txBody>
      </p:sp>
      <p:sp>
        <p:nvSpPr>
          <p:cNvPr id="6041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20B90C-81A1-447C-9A90-6E31CE27DF3E}" type="slidenum">
              <a:rPr lang="it-IT" altLang="it-IT" smtClean="0"/>
              <a:pPr/>
              <a:t>12</a:t>
            </a:fld>
            <a:endParaRPr lang="it-IT" altLang="it-IT" smtClean="0"/>
          </a:p>
        </p:txBody>
      </p:sp>
      <p:sp>
        <p:nvSpPr>
          <p:cNvPr id="6246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FD0B18-97EE-444A-A38F-D61DF29F8D9F}" type="slidenum">
              <a:rPr lang="it-IT" altLang="it-IT" smtClean="0"/>
              <a:pPr/>
              <a:t>13</a:t>
            </a:fld>
            <a:endParaRPr lang="it-IT" altLang="it-IT" smtClean="0"/>
          </a:p>
        </p:txBody>
      </p:sp>
      <p:sp>
        <p:nvSpPr>
          <p:cNvPr id="6451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4B459F-7DC3-47BE-B54F-81B11337468B}" type="slidenum">
              <a:rPr lang="it-IT" altLang="it-IT" smtClean="0"/>
              <a:pPr/>
              <a:t>14</a:t>
            </a:fld>
            <a:endParaRPr lang="it-IT" altLang="it-IT" smtClean="0"/>
          </a:p>
        </p:txBody>
      </p:sp>
      <p:sp>
        <p:nvSpPr>
          <p:cNvPr id="6656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BD510B-7F78-4A39-8CB0-535CB3F03953}" type="slidenum">
              <a:rPr lang="it-IT" altLang="it-IT" smtClean="0"/>
              <a:pPr/>
              <a:t>15</a:t>
            </a:fld>
            <a:endParaRPr lang="it-IT" altLang="it-IT" smtClean="0"/>
          </a:p>
        </p:txBody>
      </p:sp>
      <p:sp>
        <p:nvSpPr>
          <p:cNvPr id="6861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8A25E0-CBF6-412C-A270-6046F9F8DD8E}" type="slidenum">
              <a:rPr lang="it-IT" altLang="it-IT" smtClean="0"/>
              <a:pPr/>
              <a:t>16</a:t>
            </a:fld>
            <a:endParaRPr lang="it-IT" altLang="it-IT" smtClean="0"/>
          </a:p>
        </p:txBody>
      </p:sp>
      <p:sp>
        <p:nvSpPr>
          <p:cNvPr id="7065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74C0CD-1BEF-4725-81FF-DEDA636B5A08}" type="slidenum">
              <a:rPr lang="it-IT" altLang="it-IT" smtClean="0"/>
              <a:pPr/>
              <a:t>17</a:t>
            </a:fld>
            <a:endParaRPr lang="it-IT" altLang="it-IT" smtClean="0"/>
          </a:p>
        </p:txBody>
      </p:sp>
      <p:sp>
        <p:nvSpPr>
          <p:cNvPr id="7270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A4DBCE-02D8-4479-8166-1BB376A63142}" type="slidenum">
              <a:rPr lang="it-IT" altLang="it-IT" smtClean="0"/>
              <a:pPr/>
              <a:t>18</a:t>
            </a:fld>
            <a:endParaRPr lang="it-IT" altLang="it-IT" smtClean="0"/>
          </a:p>
        </p:txBody>
      </p:sp>
      <p:sp>
        <p:nvSpPr>
          <p:cNvPr id="7475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53D470-9646-41C9-961C-F63560DEF4B9}" type="slidenum">
              <a:rPr lang="it-IT" altLang="it-IT" smtClean="0"/>
              <a:pPr/>
              <a:t>19</a:t>
            </a:fld>
            <a:endParaRPr lang="it-IT" altLang="it-IT" smtClean="0"/>
          </a:p>
        </p:txBody>
      </p:sp>
      <p:sp>
        <p:nvSpPr>
          <p:cNvPr id="7680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069F6E-4A55-46BC-B7E0-F85CBA3D5291}" type="slidenum">
              <a:rPr lang="it-IT" altLang="it-IT" smtClean="0"/>
              <a:pPr/>
              <a:t>2</a:t>
            </a:fld>
            <a:endParaRPr lang="it-IT" altLang="it-IT" smtClean="0"/>
          </a:p>
        </p:txBody>
      </p:sp>
      <p:sp>
        <p:nvSpPr>
          <p:cNvPr id="4198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6D1E43-57E4-405A-A50D-F90D759EFCB6}" type="slidenum">
              <a:rPr lang="it-IT" altLang="it-IT" smtClean="0"/>
              <a:pPr/>
              <a:t>20</a:t>
            </a:fld>
            <a:endParaRPr lang="it-IT" altLang="it-IT" smtClean="0"/>
          </a:p>
        </p:txBody>
      </p:sp>
      <p:sp>
        <p:nvSpPr>
          <p:cNvPr id="7885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FCE313-386B-4F2E-8489-F6B482E0D6F3}" type="slidenum">
              <a:rPr lang="it-IT" altLang="it-IT" smtClean="0"/>
              <a:pPr/>
              <a:t>21</a:t>
            </a:fld>
            <a:endParaRPr lang="it-IT" altLang="it-IT" smtClean="0"/>
          </a:p>
        </p:txBody>
      </p:sp>
      <p:sp>
        <p:nvSpPr>
          <p:cNvPr id="8089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2F4A24-2A49-4595-A02F-08A817767016}" type="slidenum">
              <a:rPr lang="it-IT" altLang="it-IT" smtClean="0"/>
              <a:pPr/>
              <a:t>22</a:t>
            </a:fld>
            <a:endParaRPr lang="it-IT" altLang="it-IT" smtClean="0"/>
          </a:p>
        </p:txBody>
      </p:sp>
      <p:sp>
        <p:nvSpPr>
          <p:cNvPr id="8294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38F5EE-6CAF-4D07-A427-1D0CE9A5321A}" type="slidenum">
              <a:rPr lang="it-IT" altLang="it-IT" smtClean="0"/>
              <a:pPr/>
              <a:t>23</a:t>
            </a:fld>
            <a:endParaRPr lang="it-IT" altLang="it-IT" smtClean="0"/>
          </a:p>
        </p:txBody>
      </p:sp>
      <p:sp>
        <p:nvSpPr>
          <p:cNvPr id="8499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1A106B-377D-45E5-B2E8-03F3BCE48FB3}" type="slidenum">
              <a:rPr lang="it-IT" altLang="it-IT" smtClean="0"/>
              <a:pPr/>
              <a:t>24</a:t>
            </a:fld>
            <a:endParaRPr lang="it-IT" altLang="it-IT" smtClean="0"/>
          </a:p>
        </p:txBody>
      </p:sp>
      <p:sp>
        <p:nvSpPr>
          <p:cNvPr id="8704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EA8CF5-B4B3-4DF2-A438-6442BF442114}" type="slidenum">
              <a:rPr lang="it-IT" altLang="it-IT" smtClean="0"/>
              <a:pPr/>
              <a:t>25</a:t>
            </a:fld>
            <a:endParaRPr lang="it-IT" altLang="it-IT" smtClean="0"/>
          </a:p>
        </p:txBody>
      </p:sp>
      <p:sp>
        <p:nvSpPr>
          <p:cNvPr id="8909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46603E-FF09-4F12-BF58-4883046F70CC}" type="slidenum">
              <a:rPr lang="it-IT" altLang="it-IT" smtClean="0"/>
              <a:pPr/>
              <a:t>26</a:t>
            </a:fld>
            <a:endParaRPr lang="it-IT" altLang="it-IT" smtClean="0"/>
          </a:p>
        </p:txBody>
      </p:sp>
      <p:sp>
        <p:nvSpPr>
          <p:cNvPr id="9113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11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920157-CF03-485D-843D-8B163C9066F1}" type="slidenum">
              <a:rPr lang="it-IT" altLang="it-IT" smtClean="0"/>
              <a:pPr/>
              <a:t>27</a:t>
            </a:fld>
            <a:endParaRPr lang="it-IT" altLang="it-IT" smtClean="0"/>
          </a:p>
        </p:txBody>
      </p:sp>
      <p:sp>
        <p:nvSpPr>
          <p:cNvPr id="9318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31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F15939-6153-4C16-ABAC-14E62BD1EE67}" type="slidenum">
              <a:rPr lang="it-IT" altLang="it-IT" smtClean="0"/>
              <a:pPr/>
              <a:t>28</a:t>
            </a:fld>
            <a:endParaRPr lang="it-IT" altLang="it-IT" smtClean="0"/>
          </a:p>
        </p:txBody>
      </p:sp>
      <p:sp>
        <p:nvSpPr>
          <p:cNvPr id="9523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5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C71F2F-44DF-447C-8BA1-F548074A80F8}" type="slidenum">
              <a:rPr lang="it-IT" altLang="it-IT" smtClean="0"/>
              <a:pPr/>
              <a:t>29</a:t>
            </a:fld>
            <a:endParaRPr lang="it-IT" altLang="it-IT" smtClean="0"/>
          </a:p>
        </p:txBody>
      </p:sp>
      <p:sp>
        <p:nvSpPr>
          <p:cNvPr id="9728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72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CA426F-5B1E-4393-9229-FDD4E4456C6B}" type="slidenum">
              <a:rPr lang="it-IT" altLang="it-IT" smtClean="0"/>
              <a:pPr/>
              <a:t>3</a:t>
            </a:fld>
            <a:endParaRPr lang="it-IT" altLang="it-IT" smtClean="0"/>
          </a:p>
        </p:txBody>
      </p:sp>
      <p:sp>
        <p:nvSpPr>
          <p:cNvPr id="4403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096DC5-E7E2-45CB-82CE-EAB701EBB331}" type="slidenum">
              <a:rPr lang="it-IT" altLang="it-IT" smtClean="0"/>
              <a:pPr/>
              <a:t>30</a:t>
            </a:fld>
            <a:endParaRPr lang="it-IT" altLang="it-IT" smtClean="0"/>
          </a:p>
        </p:txBody>
      </p:sp>
      <p:sp>
        <p:nvSpPr>
          <p:cNvPr id="9933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93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1AE08E-456C-487B-9609-20DD5EB7EB68}" type="slidenum">
              <a:rPr lang="it-IT" altLang="it-IT" smtClean="0"/>
              <a:pPr/>
              <a:t>31</a:t>
            </a:fld>
            <a:endParaRPr lang="it-IT" altLang="it-IT" smtClean="0"/>
          </a:p>
        </p:txBody>
      </p:sp>
      <p:sp>
        <p:nvSpPr>
          <p:cNvPr id="10137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A79E66-1822-460D-9A63-5C53EE337CE1}" type="slidenum">
              <a:rPr lang="it-IT" altLang="it-IT" smtClean="0"/>
              <a:pPr/>
              <a:t>32</a:t>
            </a:fld>
            <a:endParaRPr lang="it-IT" altLang="it-IT" smtClean="0"/>
          </a:p>
        </p:txBody>
      </p:sp>
      <p:sp>
        <p:nvSpPr>
          <p:cNvPr id="10342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034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7FA5AF-562E-4E66-BD3E-EE8068A38C20}" type="slidenum">
              <a:rPr lang="it-IT" altLang="it-IT" smtClean="0"/>
              <a:pPr/>
              <a:t>33</a:t>
            </a:fld>
            <a:endParaRPr lang="it-IT" altLang="it-IT" smtClean="0"/>
          </a:p>
        </p:txBody>
      </p:sp>
      <p:sp>
        <p:nvSpPr>
          <p:cNvPr id="10547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054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DAA859-F94E-41C3-8B53-838BA5BD3173}" type="slidenum">
              <a:rPr lang="it-IT" altLang="it-IT" smtClean="0"/>
              <a:pPr/>
              <a:t>34</a:t>
            </a:fld>
            <a:endParaRPr lang="it-IT" altLang="it-IT" smtClean="0"/>
          </a:p>
        </p:txBody>
      </p:sp>
      <p:sp>
        <p:nvSpPr>
          <p:cNvPr id="10752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075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A3C94E-5618-42CA-9E93-74AEABFD8C69}" type="slidenum">
              <a:rPr lang="it-IT" altLang="it-IT" smtClean="0"/>
              <a:pPr/>
              <a:t>35</a:t>
            </a:fld>
            <a:endParaRPr lang="it-IT" altLang="it-IT" smtClean="0"/>
          </a:p>
        </p:txBody>
      </p:sp>
      <p:sp>
        <p:nvSpPr>
          <p:cNvPr id="10957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095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CF8F67-0294-4501-ADB6-4B72CA0E8797}" type="slidenum">
              <a:rPr lang="it-IT" altLang="it-IT" smtClean="0"/>
              <a:pPr/>
              <a:t>4</a:t>
            </a:fld>
            <a:endParaRPr lang="it-IT" altLang="it-IT" smtClean="0"/>
          </a:p>
        </p:txBody>
      </p:sp>
      <p:sp>
        <p:nvSpPr>
          <p:cNvPr id="4608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BEF694-A10C-4898-81F8-7414EDAD2C8B}" type="slidenum">
              <a:rPr lang="it-IT" altLang="it-IT" smtClean="0"/>
              <a:pPr/>
              <a:t>5</a:t>
            </a:fld>
            <a:endParaRPr lang="it-IT" altLang="it-IT" smtClean="0"/>
          </a:p>
        </p:txBody>
      </p:sp>
      <p:sp>
        <p:nvSpPr>
          <p:cNvPr id="48131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5F8745-179B-404F-8C72-A3544B754BF6}" type="slidenum">
              <a:rPr lang="it-IT" altLang="it-IT" smtClean="0"/>
              <a:pPr/>
              <a:t>6</a:t>
            </a:fld>
            <a:endParaRPr lang="it-IT" altLang="it-IT" smtClean="0"/>
          </a:p>
        </p:txBody>
      </p:sp>
      <p:sp>
        <p:nvSpPr>
          <p:cNvPr id="50179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DB5F8E-5640-4289-9F07-D002BCDF9B95}" type="slidenum">
              <a:rPr lang="it-IT" altLang="it-IT" smtClean="0"/>
              <a:pPr/>
              <a:t>7</a:t>
            </a:fld>
            <a:endParaRPr lang="it-IT" altLang="it-IT" smtClean="0"/>
          </a:p>
        </p:txBody>
      </p:sp>
      <p:sp>
        <p:nvSpPr>
          <p:cNvPr id="52227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9838B0-8769-4787-BF09-26AE276E4E92}" type="slidenum">
              <a:rPr lang="it-IT" altLang="it-IT" smtClean="0"/>
              <a:pPr/>
              <a:t>8</a:t>
            </a:fld>
            <a:endParaRPr lang="it-IT" altLang="it-IT" smtClean="0"/>
          </a:p>
        </p:txBody>
      </p:sp>
      <p:sp>
        <p:nvSpPr>
          <p:cNvPr id="54275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86487A-D07A-4E45-A40C-7CD88B1A2A8F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  <p:sp>
        <p:nvSpPr>
          <p:cNvPr id="56323" name="Rectangle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2463" y="4002088"/>
            <a:ext cx="5551487" cy="4310062"/>
          </a:xfrm>
          <a:noFill/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1AD52-6820-4E35-933D-37CBF12379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4277A-5935-47B3-98FC-75A99749F2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94500" y="49213"/>
            <a:ext cx="2159000" cy="60055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7500" y="49213"/>
            <a:ext cx="6324600" cy="60055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FC018-EDA9-49EF-88A6-AD14C26A88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E425D-8E6F-409B-80E3-9A099F4ABE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7440-7097-470E-A836-7DB40751ED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3400-E0ED-465F-A34B-39B51125AF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567DE-9CAA-4683-83EF-A32892D5A2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EE94-3A84-4F03-8970-998FC23F8A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2153-F7DA-4FC7-A52F-37F1BD516E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68457-F581-48F5-89CB-D5A6A51C5C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A39B2-878B-40B4-AAB2-E0F5A00264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6E9C-535A-4BA8-ADB7-4AF7B4801D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51F52-547F-4A39-91F9-9A5D672FD0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B0D47-D5DE-4152-B57A-D0EA6776AA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1825625"/>
            <a:ext cx="2032000" cy="43513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5948363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C791-7C12-4F63-83A7-5CD641959C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657B3-C5B3-4717-A052-543262C31A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2A3D-C4F9-4033-B26F-51D4528745B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76174-D98E-4F96-B2CF-6299B98BDC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54175"/>
            <a:ext cx="4037013" cy="39751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54175"/>
            <a:ext cx="4038600" cy="39751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8366E-434F-44D9-815A-E52ADD2C3B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B05B3-23F1-4E2E-BCBB-1555946B3E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725A-016F-456D-B3B9-9B952FE2C7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EDC5B-5A11-4DAA-995F-7E00F66D63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76052-1CE9-458D-BC49-16B4CAD4FC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708CE-EE1D-41E9-A456-AEB783F6C2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7525-9495-461E-9B50-DB10DED068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640A4-2469-492D-8A70-BF5F346BBE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5813" cy="53689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3689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8778C-CE2D-4B2E-852B-B39CD9A969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3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7488" cy="4113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657D-F857-4C8A-8BE1-7F7F1B1BF1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015D-DF28-41D1-805F-4E78C966D9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F003-81AA-4D19-832D-46CE393B21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0005-3F6A-4174-B9E6-E25F177A53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D22FE-C705-4F4F-80D6-E4C5CFFD41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FFCEE-EF91-4DC7-83D1-37D56DA003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7938" y="1636713"/>
            <a:ext cx="9147176" cy="4616450"/>
            <a:chOff x="-5" y="1031"/>
            <a:chExt cx="5762" cy="290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78" y="3893"/>
              <a:ext cx="1979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5" y="1031"/>
              <a:ext cx="2831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49213"/>
            <a:ext cx="8636000" cy="1433512"/>
          </a:xfrm>
          <a:prstGeom prst="rect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Fai clic per modificare il formato del testo del titolo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7375" cy="4113212"/>
          </a:xfrm>
          <a:prstGeom prst="rect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Fai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433763" y="6343650"/>
            <a:ext cx="190341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6108700" y="6343650"/>
            <a:ext cx="2894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146050" y="6361113"/>
            <a:ext cx="1903413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A52B126-56AC-4830-9421-D73E6C57BE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FFFFCC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FFFFCC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CC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0" y="0"/>
            <a:ext cx="9142413" cy="3363913"/>
            <a:chOff x="0" y="0"/>
            <a:chExt cx="5759" cy="2119"/>
          </a:xfrm>
        </p:grpSpPr>
        <p:pic>
          <p:nvPicPr>
            <p:cNvPr id="13320" name="Picture 2"/>
            <p:cNvPicPr>
              <a:picLocks noChangeAspect="1" noChangeArrowheads="1"/>
            </p:cNvPicPr>
            <p:nvPr/>
          </p:nvPicPr>
          <p:blipFill>
            <a:blip r:embed="rId14"/>
            <a:srcRect l="8125"/>
            <a:stretch>
              <a:fillRect/>
            </a:stretch>
          </p:blipFill>
          <p:spPr bwMode="auto">
            <a:xfrm>
              <a:off x="0" y="0"/>
              <a:ext cx="5759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688" y="2059"/>
              <a:ext cx="2831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77708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Fai clic per modificare il formato del testo del titolo</a:t>
            </a:r>
          </a:p>
        </p:txBody>
      </p:sp>
      <p:sp>
        <p:nvSpPr>
          <p:cNvPr id="2053" name="Rectangle 5"/>
          <p:cNvSpPr>
            <a:spLocks noGrp="1" noChangeArrowheads="1"/>
          </p:cNvSpPr>
          <p:nvPr/>
        </p:nvSpPr>
        <p:spPr bwMode="auto">
          <a:xfrm>
            <a:off x="2686050" y="3492500"/>
            <a:ext cx="6100763" cy="175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algn="r">
              <a:spcBef>
                <a:spcPts val="800"/>
              </a:spcBef>
              <a:defRPr sz="3200">
                <a:solidFill>
                  <a:srgbClr val="FFFFCC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 algn="r">
              <a:spcBef>
                <a:spcPts val="800"/>
              </a:spcBef>
              <a:defRPr sz="3200">
                <a:solidFill>
                  <a:srgbClr val="FFFFCC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 algn="r">
              <a:spcBef>
                <a:spcPts val="800"/>
              </a:spcBef>
              <a:defRPr sz="3200">
                <a:solidFill>
                  <a:srgbClr val="FFFFCC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371600" algn="r">
              <a:spcBef>
                <a:spcPts val="800"/>
              </a:spcBef>
              <a:defRPr sz="3200">
                <a:solidFill>
                  <a:srgbClr val="FFFFCC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28800" algn="r">
              <a:spcBef>
                <a:spcPts val="800"/>
              </a:spcBef>
              <a:defRPr sz="3200">
                <a:solidFill>
                  <a:srgbClr val="FFFFCC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algn="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CC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algn="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CC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algn="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CC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algn="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CC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it-IT">
                <a:cs typeface="+mn-cs"/>
              </a:rPr>
              <a:t>Fai clic per aggiungere del testo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359150" y="6343650"/>
            <a:ext cx="19034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CC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GB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6019800" y="6343650"/>
            <a:ext cx="2894013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FFFFCC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125413" y="6361113"/>
            <a:ext cx="1903412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FFFFCC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21D93A8-3F58-4F57-A8BA-7768E1A41A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rgbClr val="FFCC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CC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r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FFFFCC"/>
          </a:solidFill>
          <a:latin typeface="+mn-lt"/>
          <a:ea typeface="+mn-ea"/>
          <a:cs typeface="+mn-cs"/>
        </a:defRPr>
      </a:lvl2pPr>
      <a:lvl3pPr marL="11430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FFFFCC"/>
          </a:solidFill>
          <a:latin typeface="+mn-lt"/>
          <a:ea typeface="+mn-ea"/>
          <a:cs typeface="+mn-cs"/>
        </a:defRPr>
      </a:lvl3pPr>
      <a:lvl4pPr marL="1600200" indent="-228600" algn="ctr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CC"/>
          </a:solidFill>
          <a:latin typeface="+mn-lt"/>
          <a:ea typeface="+mn-ea"/>
          <a:cs typeface="+mn-cs"/>
        </a:defRPr>
      </a:lvl4pPr>
      <a:lvl5pPr marL="2057400" indent="-228600" algn="ctr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280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Fai clic per modificare il formato del testo del titolo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4175"/>
            <a:ext cx="822801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Fai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C8239335-E755-429B-BCA8-6AD0BC0DD9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700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700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700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700">
          <a:solidFill>
            <a:srgbClr val="FFFFFF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388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13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38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5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520700"/>
            <a:ext cx="9144000" cy="21050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it-IT" altLang="it-IT" sz="4000" b="1" smtClean="0">
                <a:solidFill>
                  <a:srgbClr val="800000"/>
                </a:solidFill>
              </a:rPr>
              <a:t>Percorsi di continuità assistenziale nella gestione del paziente cronico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221163"/>
          </a:xfrm>
          <a:extLst/>
        </p:spPr>
        <p:txBody>
          <a:bodyPr lIns="90000" tIns="46800" rIns="90000" bIns="46800"/>
          <a:lstStyle/>
          <a:p>
            <a:pPr lvl="2" algn="ctr" eaLnBrk="1">
              <a:lnSpc>
                <a:spcPct val="100000"/>
              </a:lnSpc>
              <a:buClr>
                <a:srgbClr val="0099CC"/>
              </a:buClr>
              <a:buSzPct val="6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9600" dirty="0">
                <a:solidFill>
                  <a:srgbClr val="6B4794"/>
                </a:solidFill>
                <a:latin typeface="AR BLANCA" panose="02000000000000000000" pitchFamily="2" charset="0"/>
              </a:rPr>
              <a:t>Il </a:t>
            </a:r>
            <a:r>
              <a:rPr lang="it-IT" altLang="it-IT" sz="9600" dirty="0" smtClean="0">
                <a:solidFill>
                  <a:srgbClr val="6B4794"/>
                </a:solidFill>
                <a:latin typeface="AR BLANCA" panose="02000000000000000000" pitchFamily="2" charset="0"/>
              </a:rPr>
              <a:t>Delirium</a:t>
            </a:r>
          </a:p>
          <a:p>
            <a:pPr lvl="2" eaLnBrk="1">
              <a:lnSpc>
                <a:spcPct val="100000"/>
              </a:lnSpc>
              <a:buClr>
                <a:srgbClr val="0099CC"/>
              </a:buClr>
              <a:buSzPct val="6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1400" dirty="0" smtClean="0">
                <a:solidFill>
                  <a:srgbClr val="6B4794"/>
                </a:solidFill>
                <a:latin typeface="+mj-lt"/>
              </a:rPr>
              <a:t>				</a:t>
            </a:r>
            <a:r>
              <a:rPr lang="it-IT" altLang="it-IT" sz="2000" smtClean="0">
                <a:solidFill>
                  <a:srgbClr val="6B4794"/>
                </a:solidFill>
                <a:latin typeface="+mj-lt"/>
              </a:rPr>
              <a:t>         </a:t>
            </a:r>
            <a:r>
              <a:rPr lang="it-IT" altLang="it-IT" sz="2000" dirty="0" smtClean="0">
                <a:solidFill>
                  <a:srgbClr val="6B4794"/>
                </a:solidFill>
                <a:latin typeface="+mj-lt"/>
              </a:rPr>
              <a:t>Dottoressa Rosangela Caruso</a:t>
            </a:r>
            <a:endParaRPr lang="it-IT" altLang="it-IT" sz="2000" dirty="0">
              <a:solidFill>
                <a:srgbClr val="6B4794"/>
              </a:solidFill>
              <a:latin typeface="+mj-lt"/>
            </a:endParaRPr>
          </a:p>
          <a:p>
            <a:pPr lvl="2" eaLnBrk="1">
              <a:lnSpc>
                <a:spcPct val="100000"/>
              </a:lnSpc>
              <a:buClr>
                <a:srgbClr val="0099CC"/>
              </a:buClr>
              <a:buSzPct val="6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it-IT" altLang="it-IT" sz="9600" dirty="0">
              <a:solidFill>
                <a:srgbClr val="6B4794"/>
              </a:solidFill>
              <a:latin typeface="AR BLANCA" panose="02000000000000000000" pitchFamily="2" charset="0"/>
            </a:endParaRPr>
          </a:p>
        </p:txBody>
      </p:sp>
      <p:pic>
        <p:nvPicPr>
          <p:cNvPr id="38915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4808538"/>
            <a:ext cx="2228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Delirium Iperattivo: Sintomatologia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4114800"/>
          </a:xfrm>
        </p:spPr>
        <p:txBody>
          <a:bodyPr lIns="90000" tIns="46800" rIns="90000" bIns="46800"/>
          <a:lstStyle/>
          <a:p>
            <a:pPr marL="341313" indent="-34131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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800" b="1" smtClean="0">
                <a:solidFill>
                  <a:srgbClr val="800000"/>
                </a:solidFill>
              </a:rPr>
              <a:t>Alterato stato di coscienza e riduzione globale delle funzioni cognitive</a:t>
            </a:r>
          </a:p>
          <a:p>
            <a:pPr marL="341313" indent="-34131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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800" b="1" smtClean="0">
                <a:solidFill>
                  <a:srgbClr val="800000"/>
                </a:solidFill>
              </a:rPr>
              <a:t>Deficit dell’attenzione </a:t>
            </a:r>
            <a:r>
              <a:rPr lang="it-IT" altLang="it-IT" sz="2800" smtClean="0">
                <a:solidFill>
                  <a:srgbClr val="800000"/>
                </a:solidFill>
              </a:rPr>
              <a:t>(DISTRAIBILITA’/PERSEVERAZIONE)</a:t>
            </a:r>
          </a:p>
          <a:p>
            <a:pPr marL="341313" indent="-34131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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800" b="1" smtClean="0">
                <a:solidFill>
                  <a:srgbClr val="800000"/>
                </a:solidFill>
              </a:rPr>
              <a:t>Deficit della memoria </a:t>
            </a:r>
            <a:r>
              <a:rPr lang="it-IT" altLang="it-IT" sz="2800" smtClean="0">
                <a:solidFill>
                  <a:srgbClr val="800000"/>
                </a:solidFill>
              </a:rPr>
              <a:t>(soprattutto immediata e recente)</a:t>
            </a:r>
          </a:p>
          <a:p>
            <a:pPr marL="341313" indent="-34131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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800" b="1" smtClean="0">
                <a:solidFill>
                  <a:srgbClr val="800000"/>
                </a:solidFill>
              </a:rPr>
              <a:t>Disorientamento, </a:t>
            </a:r>
            <a:r>
              <a:rPr lang="it-IT" altLang="it-IT" sz="2800" smtClean="0">
                <a:solidFill>
                  <a:srgbClr val="800000"/>
                </a:solidFill>
              </a:rPr>
              <a:t>dapprima nel tempo, poi nel luogo ed infine verso le persone (con possibilità di falsi riconoscimenti)</a:t>
            </a:r>
          </a:p>
          <a:p>
            <a:pPr marL="341313" indent="-34131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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endParaRPr lang="it-IT" altLang="it-IT" sz="2000" b="1" smtClean="0">
              <a:solidFill>
                <a:srgbClr val="800000"/>
              </a:solidFill>
            </a:endParaRPr>
          </a:p>
        </p:txBody>
      </p:sp>
      <p:sp>
        <p:nvSpPr>
          <p:cNvPr id="57347" name="Line 3"/>
          <p:cNvSpPr>
            <a:spLocks noChangeShapeType="1"/>
          </p:cNvSpPr>
          <p:nvPr/>
        </p:nvSpPr>
        <p:spPr bwMode="auto">
          <a:xfrm>
            <a:off x="6172200" y="4419600"/>
            <a:ext cx="228600" cy="1588"/>
          </a:xfrm>
          <a:prstGeom prst="line">
            <a:avLst/>
          </a:prstGeom>
          <a:noFill/>
          <a:ln w="9360" cap="sq">
            <a:solidFill>
              <a:srgbClr val="FFFF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6934200" y="4419600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08000"/>
          </a:solidFill>
          <a:ln w="9360" cap="sq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ea typeface="Droid Sans Fallback"/>
              <a:cs typeface="Droid Sans Fallback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Delirium Iperattivo: Sintomatologia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0888" y="1773238"/>
            <a:ext cx="7772400" cy="4114800"/>
          </a:xfrm>
        </p:spPr>
        <p:txBody>
          <a:bodyPr lIns="90000" tIns="46800" rIns="90000" bIns="46800"/>
          <a:lstStyle/>
          <a:p>
            <a:pPr marL="341313" indent="-34131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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800" b="1" smtClean="0">
                <a:solidFill>
                  <a:srgbClr val="800000"/>
                </a:solidFill>
              </a:rPr>
              <a:t>Disturbi della forma (illogicità, incongruenza) e del contenuto del pensiero (deliri frammentati e poco sistematizzati, di natura soprattutto persecutoria)</a:t>
            </a:r>
          </a:p>
          <a:p>
            <a:pPr marL="341313" indent="-34131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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800" b="1" smtClean="0">
                <a:solidFill>
                  <a:srgbClr val="800000"/>
                </a:solidFill>
              </a:rPr>
              <a:t>Dispercezioni </a:t>
            </a:r>
            <a:r>
              <a:rPr lang="it-IT" altLang="it-IT" sz="2800" smtClean="0">
                <a:solidFill>
                  <a:srgbClr val="800000"/>
                </a:solidFill>
              </a:rPr>
              <a:t>(allucinazioni più spesso di natura visiva)</a:t>
            </a:r>
            <a:r>
              <a:rPr lang="it-IT" altLang="it-IT" sz="2800" b="1" smtClean="0">
                <a:solidFill>
                  <a:srgbClr val="800000"/>
                </a:solidFill>
              </a:rPr>
              <a:t>        “reazioni di fuga”</a:t>
            </a:r>
          </a:p>
          <a:p>
            <a:pPr marL="341313" indent="-34131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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800" b="1" smtClean="0">
                <a:solidFill>
                  <a:srgbClr val="800000"/>
                </a:solidFill>
              </a:rPr>
              <a:t>Marcata attivazione autonomica </a:t>
            </a:r>
            <a:r>
              <a:rPr lang="it-IT" altLang="it-IT" sz="2800" smtClean="0">
                <a:solidFill>
                  <a:srgbClr val="800000"/>
                </a:solidFill>
              </a:rPr>
              <a:t>(midriasi, aumento PA,tachicardia, sudorazione, vomito, diarrea, mioclono fino a convulsioni generalizzate)</a:t>
            </a:r>
          </a:p>
          <a:p>
            <a:pPr marL="341313" indent="-34131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Char char="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800" b="1" smtClean="0">
                <a:solidFill>
                  <a:srgbClr val="800000"/>
                </a:solidFill>
              </a:rPr>
              <a:t>AGITAZIONE PSICOMOTORIA</a:t>
            </a:r>
          </a:p>
          <a:p>
            <a:pPr marL="341313" indent="-34131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endParaRPr lang="it-IT" altLang="it-IT" sz="2800" b="1" smtClean="0">
              <a:solidFill>
                <a:srgbClr val="800000"/>
              </a:solidFill>
            </a:endParaRP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6172200" y="4419600"/>
            <a:ext cx="228600" cy="1588"/>
          </a:xfrm>
          <a:prstGeom prst="line">
            <a:avLst/>
          </a:prstGeom>
          <a:noFill/>
          <a:ln w="9360" cap="sq">
            <a:solidFill>
              <a:srgbClr val="FFFF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Variante Ipoattiva: Sintomatologia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4114800"/>
          </a:xfrm>
        </p:spPr>
        <p:txBody>
          <a:bodyPr lIns="90000" tIns="46800" rIns="90000" bIns="46800"/>
          <a:lstStyle/>
          <a:p>
            <a:pPr indent="-34131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mtClean="0">
                <a:solidFill>
                  <a:srgbClr val="CC3300"/>
                </a:solidFill>
              </a:rPr>
              <a:t>    </a:t>
            </a:r>
          </a:p>
          <a:p>
            <a:pPr indent="-34131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mtClean="0">
                <a:solidFill>
                  <a:srgbClr val="CC3300"/>
                </a:solidFill>
              </a:rPr>
              <a:t>   </a:t>
            </a:r>
            <a:r>
              <a:rPr lang="it-IT" altLang="it-IT" smtClean="0">
                <a:solidFill>
                  <a:srgbClr val="800000"/>
                </a:solidFill>
              </a:rPr>
              <a:t>Ridotta attività psicomotoria, sonnolenza, letargia, ridotta risposta agli stimoli esterni (spesso con rallentamento del ritmo di fondo dell’EEG)</a:t>
            </a:r>
          </a:p>
          <a:p>
            <a:pPr indent="-34131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mtClean="0">
                <a:solidFill>
                  <a:srgbClr val="800000"/>
                </a:solidFill>
              </a:rPr>
              <a:t>   </a:t>
            </a:r>
          </a:p>
          <a:p>
            <a:pPr indent="-34131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mtClean="0">
                <a:solidFill>
                  <a:srgbClr val="800000"/>
                </a:solidFill>
              </a:rPr>
              <a:t>   Esiste, infine, una “variante mista”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473075" y="-642938"/>
            <a:ext cx="7772400" cy="6767513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4000" b="1" smtClean="0">
                <a:solidFill>
                  <a:srgbClr val="800000"/>
                </a:solidFill>
              </a:rPr>
              <a:t>Fase Prodromica del Delirium</a:t>
            </a:r>
            <a:br>
              <a:rPr lang="it-IT" altLang="it-IT" sz="4000" b="1" smtClean="0">
                <a:solidFill>
                  <a:srgbClr val="800000"/>
                </a:solidFill>
              </a:rPr>
            </a:br>
            <a:r>
              <a:rPr lang="it-IT" altLang="it-IT" sz="2300" b="1" smtClean="0">
                <a:solidFill>
                  <a:srgbClr val="800000"/>
                </a:solidFill>
              </a:rPr>
              <a:t/>
            </a:r>
            <a:br>
              <a:rPr lang="it-IT" altLang="it-IT" sz="2300" b="1" smtClean="0">
                <a:solidFill>
                  <a:srgbClr val="800000"/>
                </a:solidFill>
              </a:rPr>
            </a:br>
            <a:r>
              <a:rPr lang="it-IT" altLang="it-IT" sz="2300" b="1" smtClean="0">
                <a:solidFill>
                  <a:srgbClr val="800000"/>
                </a:solidFill>
              </a:rPr>
              <a:t/>
            </a:r>
            <a:br>
              <a:rPr lang="it-IT" altLang="it-IT" sz="2300" b="1" smtClean="0">
                <a:solidFill>
                  <a:srgbClr val="800000"/>
                </a:solidFill>
              </a:rPr>
            </a:br>
            <a:r>
              <a:rPr lang="it-IT" altLang="it-IT" sz="2300" b="1" smtClean="0">
                <a:solidFill>
                  <a:srgbClr val="800000"/>
                </a:solidFill>
              </a:rPr>
              <a:t>I</a:t>
            </a:r>
            <a:r>
              <a:rPr lang="it-IT" altLang="it-IT" sz="2200" b="1" smtClean="0">
                <a:solidFill>
                  <a:srgbClr val="800000"/>
                </a:solidFill>
              </a:rPr>
              <a:t>rritabilità, ansia, depressione, malessere, cefalea, ipersensibilità agli stimoli visivi ed uditivi, illusioni, insonnia, sonnolenza diurna, sogni vividi, incubi, ridotta concentrazione, ridotta attanzione e lieve disorientamento</a:t>
            </a:r>
            <a:r>
              <a:rPr lang="it-IT" altLang="it-IT" sz="2200" smtClean="0">
                <a:solidFill>
                  <a:srgbClr val="800000"/>
                </a:solidFill>
              </a:rPr>
              <a:t>. Può presentarsi inizialmente durante la notte: episodi notturni di disorganizzazione cognitiva sono </a:t>
            </a:r>
            <a:r>
              <a:rPr lang="it-IT" altLang="it-IT" sz="2200" b="1" smtClean="0">
                <a:solidFill>
                  <a:srgbClr val="800000"/>
                </a:solidFill>
              </a:rPr>
              <a:t>l’indice più sensibile</a:t>
            </a:r>
            <a:r>
              <a:rPr lang="it-IT" altLang="it-IT" sz="2200" smtClean="0">
                <a:solidFill>
                  <a:srgbClr val="800000"/>
                </a:solidFill>
              </a:rPr>
              <a:t> di delirium incipiente e richiedono un monitoraggio attento dello stato mentale, stretta supervisione e studio approfondito delle condizioni organiche. Questa fase prodromica può regredire oppure progredire a </a:t>
            </a:r>
            <a:r>
              <a:rPr lang="it-IT" altLang="it-IT" sz="2200" b="1" smtClean="0">
                <a:solidFill>
                  <a:srgbClr val="800000"/>
                </a:solidFill>
              </a:rPr>
              <a:t>fasi più floride</a:t>
            </a:r>
            <a:r>
              <a:rPr lang="it-IT" altLang="it-IT" sz="2200" smtClean="0">
                <a:solidFill>
                  <a:srgbClr val="800000"/>
                </a:solidFill>
              </a:rPr>
              <a:t> di delirium</a:t>
            </a:r>
            <a:r>
              <a:rPr lang="it-IT" altLang="it-IT" sz="2200" smtClean="0">
                <a:solidFill>
                  <a:srgbClr val="CC3300"/>
                </a:solidFill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Categorie a rischio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4114800"/>
          </a:xfrm>
          <a:extLst/>
        </p:spPr>
        <p:txBody>
          <a:bodyPr lIns="90000" tIns="46800" rIns="90000" bIns="46800"/>
          <a:lstStyle/>
          <a:p>
            <a:pPr marL="431800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>
                <a:solidFill>
                  <a:srgbClr val="800000"/>
                </a:solidFill>
              </a:rPr>
              <a:t>Anziani</a:t>
            </a:r>
          </a:p>
          <a:p>
            <a:pPr marL="431800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>
                <a:solidFill>
                  <a:srgbClr val="800000"/>
                </a:solidFill>
              </a:rPr>
              <a:t>Postoperati</a:t>
            </a:r>
          </a:p>
          <a:p>
            <a:pPr marL="431800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>
                <a:solidFill>
                  <a:srgbClr val="800000"/>
                </a:solidFill>
              </a:rPr>
              <a:t>Alcolisti</a:t>
            </a:r>
          </a:p>
          <a:p>
            <a:pPr marL="431800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>
                <a:solidFill>
                  <a:srgbClr val="800000"/>
                </a:solidFill>
              </a:rPr>
              <a:t>Bambini</a:t>
            </a:r>
          </a:p>
          <a:p>
            <a:pPr marL="431800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>
                <a:solidFill>
                  <a:srgbClr val="800000"/>
                </a:solidFill>
              </a:rPr>
              <a:t>Pazienti oncologici in stato avanzato di malattia</a:t>
            </a:r>
          </a:p>
          <a:p>
            <a:pPr marL="431800" indent="-43021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it-IT" altLang="it-IT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repl"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Delirium: Approccio Diagnostico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4114800"/>
          </a:xfrm>
          <a:extLst/>
        </p:spPr>
        <p:txBody>
          <a:bodyPr lIns="90000" tIns="46800" rIns="90000" bIns="46800"/>
          <a:lstStyle/>
          <a:p>
            <a:pPr indent="-341313" eaLnBrk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3000" u="sng">
                <a:solidFill>
                  <a:srgbClr val="800000"/>
                </a:solidFill>
              </a:rPr>
              <a:t>Valutazione di</a:t>
            </a:r>
            <a:r>
              <a:rPr lang="it-IT" altLang="it-IT" sz="3000">
                <a:solidFill>
                  <a:srgbClr val="800000"/>
                </a:solidFill>
              </a:rPr>
              <a:t>:</a:t>
            </a:r>
          </a:p>
          <a:p>
            <a:pPr marL="341313" indent="-339725" eaLnBrk="1">
              <a:lnSpc>
                <a:spcPct val="160000"/>
              </a:lnSpc>
              <a:spcBef>
                <a:spcPts val="75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3000">
                <a:solidFill>
                  <a:srgbClr val="800000"/>
                </a:solidFill>
              </a:rPr>
              <a:t>Anamnesi</a:t>
            </a:r>
          </a:p>
          <a:p>
            <a:pPr marL="341313" indent="-339725" eaLnBrk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3000">
                <a:solidFill>
                  <a:srgbClr val="800000"/>
                </a:solidFill>
              </a:rPr>
              <a:t>Esame Clinico (con particolare attenzione </a:t>
            </a:r>
            <a:r>
              <a:rPr lang="it-IT" altLang="it-IT" sz="3000" b="1">
                <a:solidFill>
                  <a:srgbClr val="800000"/>
                </a:solidFill>
              </a:rPr>
              <a:t>all’esame delle funzioni cognitive e psichiche)</a:t>
            </a:r>
          </a:p>
          <a:p>
            <a:pPr marL="341313" indent="-339725" eaLnBrk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3000">
                <a:solidFill>
                  <a:srgbClr val="800000"/>
                </a:solidFill>
              </a:rPr>
              <a:t>Decorso</a:t>
            </a:r>
          </a:p>
          <a:p>
            <a:pPr indent="-341313" eaLnBrk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it-IT" altLang="it-IT" sz="3000" b="1">
              <a:solidFill>
                <a:srgbClr val="800000"/>
              </a:solidFill>
            </a:endParaRPr>
          </a:p>
          <a:p>
            <a:pPr indent="-341313" eaLnBrk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it-IT" altLang="it-IT" sz="30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37588" cy="14319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Confusion Assessment Method</a:t>
            </a:r>
            <a:br>
              <a:rPr lang="it-IT" altLang="it-IT" b="1" smtClean="0">
                <a:solidFill>
                  <a:srgbClr val="800000"/>
                </a:solidFill>
              </a:rPr>
            </a:br>
            <a:r>
              <a:rPr lang="it-IT" altLang="it-IT" b="1" smtClean="0">
                <a:solidFill>
                  <a:srgbClr val="800000"/>
                </a:solidFill>
              </a:rPr>
              <a:t>(CAM):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08963" cy="4114800"/>
          </a:xfrm>
        </p:spPr>
        <p:txBody>
          <a:bodyPr lIns="90000" tIns="46800" rIns="90000" bIns="46800"/>
          <a:lstStyle/>
          <a:p>
            <a:pPr marL="531813" indent="-5318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800" smtClean="0">
                <a:solidFill>
                  <a:srgbClr val="800000"/>
                </a:solidFill>
              </a:rPr>
              <a:t>Cambiamento acuto nello stato mentale</a:t>
            </a:r>
          </a:p>
          <a:p>
            <a:pPr marL="531813" indent="-5318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800" smtClean="0">
                <a:solidFill>
                  <a:srgbClr val="800000"/>
                </a:solidFill>
              </a:rPr>
              <a:t>Pensiero disorganizzato</a:t>
            </a:r>
          </a:p>
          <a:p>
            <a:pPr marL="531813" indent="-5318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800" smtClean="0">
                <a:solidFill>
                  <a:srgbClr val="800000"/>
                </a:solidFill>
              </a:rPr>
              <a:t>Alterazione dello stato di coscienza</a:t>
            </a:r>
          </a:p>
          <a:p>
            <a:pPr marL="531813" indent="-5318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800" smtClean="0">
                <a:solidFill>
                  <a:srgbClr val="800000"/>
                </a:solidFill>
              </a:rPr>
              <a:t>Inattenzione, fluttuazione</a:t>
            </a:r>
          </a:p>
          <a:p>
            <a:pPr marL="531813" indent="-5318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800" smtClean="0">
                <a:solidFill>
                  <a:srgbClr val="800000"/>
                </a:solidFill>
              </a:rPr>
              <a:t>Comportamento motorio aberrante (agitazione, sopore)</a:t>
            </a:r>
          </a:p>
          <a:p>
            <a:pPr marL="531813" indent="-5318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800" smtClean="0">
                <a:solidFill>
                  <a:srgbClr val="800000"/>
                </a:solidFill>
              </a:rPr>
              <a:t>Disturbi percettivi</a:t>
            </a:r>
          </a:p>
          <a:p>
            <a:pPr marL="531813" indent="-5318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800" smtClean="0">
                <a:solidFill>
                  <a:srgbClr val="800000"/>
                </a:solidFill>
              </a:rPr>
              <a:t>Disorientamento</a:t>
            </a:r>
          </a:p>
          <a:p>
            <a:pPr marL="531813" indent="-5318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800" smtClean="0">
                <a:solidFill>
                  <a:srgbClr val="800000"/>
                </a:solidFill>
              </a:rPr>
              <a:t>Alterazione del ritmo sonno-veglia</a:t>
            </a:r>
          </a:p>
          <a:p>
            <a:pPr marL="531813" indent="-5318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6699FF"/>
              </a:buClr>
              <a:buSzPct val="70000"/>
              <a:buFont typeface="Times New Roman" pitchFamily="18" charset="0"/>
              <a:buAutoNum type="arabicPeriod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800" smtClean="0">
                <a:solidFill>
                  <a:srgbClr val="800000"/>
                </a:solidFill>
              </a:rPr>
              <a:t>Disturbi di memoria</a:t>
            </a:r>
          </a:p>
          <a:p>
            <a:pPr marL="531813" indent="-5318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CCFF33"/>
              </a:buClr>
              <a:buSzPct val="70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280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Diagnosi Etiologica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4114800"/>
          </a:xfrm>
        </p:spPr>
        <p:txBody>
          <a:bodyPr lIns="90000" tIns="46800" rIns="90000" bIns="46800"/>
          <a:lstStyle/>
          <a:p>
            <a:pPr marL="431800" indent="-323850" eaLnBrk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600" smtClean="0">
                <a:solidFill>
                  <a:srgbClr val="800000"/>
                </a:solidFill>
              </a:rPr>
              <a:t>Anamnesi completa ( </a:t>
            </a:r>
            <a:r>
              <a:rPr lang="it-IT" altLang="it-IT" sz="2600" smtClean="0">
                <a:solidFill>
                  <a:srgbClr val="800000"/>
                </a:solidFill>
              </a:rPr>
              <a:t>inclusa</a:t>
            </a:r>
            <a:r>
              <a:rPr lang="it-IT" altLang="it-IT" sz="3600" smtClean="0">
                <a:solidFill>
                  <a:srgbClr val="800000"/>
                </a:solidFill>
              </a:rPr>
              <a:t> </a:t>
            </a:r>
            <a:r>
              <a:rPr lang="it-IT" altLang="it-IT" sz="2600" smtClean="0">
                <a:solidFill>
                  <a:srgbClr val="800000"/>
                </a:solidFill>
              </a:rPr>
              <a:t>modalità di insorgenza del delirium, revisione di tutta la terapia assunta dal paziente prima della comparsa di delirium)</a:t>
            </a:r>
          </a:p>
          <a:p>
            <a:pPr marL="431800" indent="-323850" eaLnBrk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600" smtClean="0">
                <a:solidFill>
                  <a:srgbClr val="800000"/>
                </a:solidFill>
              </a:rPr>
              <a:t>Esame neurologico ed obiettivo completi</a:t>
            </a:r>
          </a:p>
          <a:p>
            <a:pPr marL="431800" indent="-323850" eaLnBrk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600" smtClean="0">
                <a:solidFill>
                  <a:srgbClr val="800000"/>
                </a:solidFill>
              </a:rPr>
              <a:t>Test di laboratorio</a:t>
            </a:r>
          </a:p>
          <a:p>
            <a:pPr marL="431800" indent="-323850" eaLnBrk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600" smtClean="0">
                <a:solidFill>
                  <a:srgbClr val="800000"/>
                </a:solidFill>
              </a:rPr>
              <a:t>Eventualmente TC o RM</a:t>
            </a:r>
          </a:p>
          <a:p>
            <a:pPr marL="431800" indent="-323850" eaLnBrk="1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60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52388"/>
            <a:ext cx="8637588" cy="14319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smtClean="0">
                <a:solidFill>
                  <a:srgbClr val="800000"/>
                </a:solidFill>
              </a:rPr>
              <a:t>Il Delirium: Diagnosi Differenziale (alcuni esempi)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4114800"/>
          </a:xfrm>
        </p:spPr>
        <p:txBody>
          <a:bodyPr lIns="90000" tIns="46800" rIns="90000" bIns="46800"/>
          <a:lstStyle/>
          <a:p>
            <a:pPr marL="431800" indent="-323850" eaLnBrk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 smtClean="0">
                <a:solidFill>
                  <a:srgbClr val="800000"/>
                </a:solidFill>
              </a:rPr>
              <a:t>Demenze: deficit cognitivo globale, ma in assenza di un sensorio obnubilato (a volte la D.D. è difficile, perchè il delirium può sovrapporsi a demenza). Inizio insidioso, lunga durata, sintomi non fluttuanti</a:t>
            </a:r>
          </a:p>
          <a:p>
            <a:pPr marL="431800" indent="-323850" eaLnBrk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 smtClean="0">
                <a:solidFill>
                  <a:srgbClr val="800000"/>
                </a:solidFill>
              </a:rPr>
              <a:t>Psicosi acute: allucinazioni più frequentemente uditive, mancanza di fluttuazione  di coscienza, stato di vigilanza conservato e</a:t>
            </a:r>
          </a:p>
          <a:p>
            <a:pPr marL="431800" indent="-323850" eaLnBrk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 smtClean="0">
                <a:solidFill>
                  <a:srgbClr val="800000"/>
                </a:solidFill>
              </a:rPr>
              <a:t> storia di patologia psichiatrica</a:t>
            </a:r>
          </a:p>
          <a:p>
            <a:pPr marL="431800" indent="-323850" eaLnBrk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 smtClean="0">
                <a:solidFill>
                  <a:srgbClr val="800000"/>
                </a:solidFill>
              </a:rPr>
              <a:t>Depressione con marcato ritardo psicomotorio: può simulare la forma ipoattiva del delirium, nel quale, tuttavia, manca il classico d. dell’umore.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"/>
            <a:ext cx="85344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4319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Delirium: Inquadramento diagnostico e definizione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4221163"/>
          </a:xfrm>
          <a:extLst/>
        </p:spPr>
        <p:txBody>
          <a:bodyPr lIns="90000" tIns="46800" rIns="90000" bIns="46800"/>
          <a:lstStyle/>
          <a:p>
            <a:pPr indent="-3413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it-IT" altLang="it-IT" sz="2800">
              <a:solidFill>
                <a:srgbClr val="FFFF00"/>
              </a:solidFill>
            </a:endParaRPr>
          </a:p>
          <a:p>
            <a:pPr marL="558800" indent="-5572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4400">
                <a:solidFill>
                  <a:srgbClr val="FFFF00"/>
                </a:solidFill>
              </a:rPr>
              <a:t>    </a:t>
            </a:r>
            <a:r>
              <a:rPr lang="it-IT" altLang="it-IT" sz="4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 delirium o stato confusionale acuto - è una </a:t>
            </a:r>
            <a:r>
              <a:rPr lang="it-IT" altLang="it-IT" sz="4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sindrome cerebrale organica</a:t>
            </a:r>
            <a:r>
              <a:rPr lang="it-IT" altLang="it-IT" sz="2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altLang="it-IT" sz="28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558800" indent="-5572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it-IT" altLang="it-IT" sz="280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Errore diagnostico</a:t>
            </a: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04800" y="1981200"/>
            <a:ext cx="8208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31800" indent="-323850">
              <a:spcBef>
                <a:spcPts val="8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800000"/>
                </a:solidFill>
                <a:latin typeface="Arial" charset="0"/>
                <a:ea typeface="Droid Sans Fallback"/>
                <a:cs typeface="Droid Sans Fallback"/>
              </a:rPr>
              <a:t>Mancata diagnosi e errore diagnostico fino all’80% dei casi</a:t>
            </a:r>
          </a:p>
          <a:p>
            <a:pPr marL="431800" indent="-323850">
              <a:spcBef>
                <a:spcPts val="80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800000"/>
                </a:solidFill>
                <a:latin typeface="Arial" charset="0"/>
                <a:ea typeface="Droid Sans Fallback"/>
                <a:cs typeface="Droid Sans Fallback"/>
              </a:rPr>
              <a:t>Il delirium può a volte essere un indicatore della qualità di assistenza sanitaria fornita al paziente in caso di ricovero ospedaliero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Complicanze: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752600"/>
            <a:ext cx="8208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31800" indent="-323850">
              <a:spcBef>
                <a:spcPts val="6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>
                <a:solidFill>
                  <a:srgbClr val="800000"/>
                </a:solidFill>
                <a:latin typeface="Arial" charset="0"/>
                <a:ea typeface="Droid Sans Fallback"/>
                <a:cs typeface="Droid Sans Fallback"/>
              </a:rPr>
              <a:t>Problemi iatrogeni collegati alla contenzione fisica o farmacologica</a:t>
            </a:r>
          </a:p>
          <a:p>
            <a:pPr marL="431800" indent="-323850">
              <a:spcBef>
                <a:spcPts val="6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>
                <a:solidFill>
                  <a:srgbClr val="800000"/>
                </a:solidFill>
                <a:latin typeface="Arial" charset="0"/>
                <a:ea typeface="Droid Sans Fallback"/>
                <a:cs typeface="Droid Sans Fallback"/>
              </a:rPr>
              <a:t>Incontinenza/ritenzione urinaria</a:t>
            </a:r>
          </a:p>
          <a:p>
            <a:pPr marL="431800" indent="-323850">
              <a:spcBef>
                <a:spcPts val="6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>
                <a:solidFill>
                  <a:srgbClr val="800000"/>
                </a:solidFill>
                <a:latin typeface="Arial" charset="0"/>
                <a:ea typeface="Droid Sans Fallback"/>
                <a:cs typeface="Droid Sans Fallback"/>
              </a:rPr>
              <a:t>Atelettasia</a:t>
            </a:r>
          </a:p>
          <a:p>
            <a:pPr marL="431800" indent="-323850">
              <a:spcBef>
                <a:spcPts val="6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>
                <a:solidFill>
                  <a:srgbClr val="800000"/>
                </a:solidFill>
                <a:latin typeface="Arial" charset="0"/>
                <a:ea typeface="Droid Sans Fallback"/>
                <a:cs typeface="Droid Sans Fallback"/>
              </a:rPr>
              <a:t>Sindrome da immobilizzazione</a:t>
            </a:r>
          </a:p>
          <a:p>
            <a:pPr marL="431800" indent="-323850">
              <a:spcBef>
                <a:spcPts val="6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>
                <a:solidFill>
                  <a:srgbClr val="800000"/>
                </a:solidFill>
                <a:latin typeface="Arial" charset="0"/>
                <a:ea typeface="Droid Sans Fallback"/>
                <a:cs typeface="Droid Sans Fallback"/>
              </a:rPr>
              <a:t>Piaghe da decubito</a:t>
            </a:r>
          </a:p>
          <a:p>
            <a:pPr marL="431800" indent="-323850">
              <a:spcBef>
                <a:spcPts val="6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>
                <a:solidFill>
                  <a:srgbClr val="800000"/>
                </a:solidFill>
                <a:latin typeface="Arial" charset="0"/>
                <a:ea typeface="Droid Sans Fallback"/>
                <a:cs typeface="Droid Sans Fallback"/>
              </a:rPr>
              <a:t>Malnutrizione acuta</a:t>
            </a:r>
          </a:p>
          <a:p>
            <a:pPr marL="431800" indent="-323850">
              <a:spcBef>
                <a:spcPts val="6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>
                <a:solidFill>
                  <a:srgbClr val="800000"/>
                </a:solidFill>
                <a:latin typeface="Arial" charset="0"/>
                <a:ea typeface="Droid Sans Fallback"/>
                <a:cs typeface="Droid Sans Fallback"/>
              </a:rPr>
              <a:t>Rischio 10 volte maggiore di complicanze mediche (incluso il decesso) negli ospedalizzati</a:t>
            </a:r>
          </a:p>
          <a:p>
            <a:pPr marL="431800" indent="-323850">
              <a:spcBef>
                <a:spcPts val="650"/>
              </a:spcBef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2600">
                <a:solidFill>
                  <a:srgbClr val="800000"/>
                </a:solidFill>
                <a:latin typeface="Arial" charset="0"/>
                <a:ea typeface="Droid Sans Fallback"/>
                <a:cs typeface="Droid Sans Fallback"/>
              </a:rPr>
              <a:t>Prolungamento dei tempi di degenza</a:t>
            </a:r>
          </a:p>
          <a:p>
            <a:pPr marL="431800" indent="-323850">
              <a:spcBef>
                <a:spcPts val="65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2600">
              <a:solidFill>
                <a:srgbClr val="800000"/>
              </a:solidFill>
              <a:latin typeface="Arial" charset="0"/>
              <a:ea typeface="Droid Sans Fallback"/>
              <a:cs typeface="Droid Sans Fallback"/>
            </a:endParaRPr>
          </a:p>
          <a:p>
            <a:pPr marL="431800" indent="-323850">
              <a:spcBef>
                <a:spcPts val="8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800000"/>
              </a:solidFill>
              <a:latin typeface="Arial" charset="0"/>
              <a:ea typeface="Droid Sans Fallback"/>
              <a:cs typeface="Droid Sans Fallback"/>
            </a:endParaRPr>
          </a:p>
          <a:p>
            <a:pPr marL="431800" indent="-323850">
              <a:spcBef>
                <a:spcPts val="800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800000"/>
              </a:solidFill>
              <a:latin typeface="Arial" charset="0"/>
              <a:ea typeface="Droid Sans Fallback"/>
              <a:cs typeface="Droid Sans Fallback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6367463" cy="1131888"/>
          </a:xfrm>
        </p:spPr>
        <p:txBody>
          <a:bodyPr tIns="32893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it-IT" altLang="it-IT" smtClean="0">
                <a:solidFill>
                  <a:srgbClr val="000000"/>
                </a:solidFill>
              </a:rPr>
              <a:t>“Entrare nel delirium”: approccio biopsicosociale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54175"/>
            <a:ext cx="8229600" cy="3976688"/>
          </a:xfrm>
        </p:spPr>
        <p:txBody>
          <a:bodyPr/>
          <a:lstStyle/>
          <a:p>
            <a:pPr eaLnBrk="1"/>
            <a:endParaRPr lang="it-IT" altLang="it-IT" smtClean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8" y="1654175"/>
            <a:ext cx="3894137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>Il caso di Mara</a:t>
            </a: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468313" y="2133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Mara - 46 anni – ricoverata nel reparto di Oncologia per metastasi ossee da carcinoma della mammella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Richiesta: consulenza urgente per stato confusionale acuto e di trasferimento nel reparto di Psichiatria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>La Storia Clinica- I</a:t>
            </a: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Cinque anni prima, diagnosi di neoplasia T1N1M0, con interessamento di linfonodi locoregionali</a:t>
            </a:r>
          </a:p>
          <a:p>
            <a:pPr marL="342900" indent="-341313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000000"/>
              </a:solidFill>
              <a:latin typeface="Calibri" pitchFamily="34" charset="0"/>
              <a:ea typeface="Droid Sans Fallback"/>
              <a:cs typeface="Droid Sans Fallback"/>
            </a:endParaRP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Intervento chirurgico seguito da chemioterapia adiuvante (Mara completa le cure tollerando bene le collateralità)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>La Storia Clinica - II</a:t>
            </a:r>
          </a:p>
        </p:txBody>
      </p:sp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Follow-up in un’altra regione (maggiore fiducia in un altro centro)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Dopo 3 anni diagnosi di </a:t>
            </a:r>
            <a:r>
              <a:rPr lang="it-IT" altLang="it-IT" sz="3200" i="1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recidiva di malattia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Chemioterapia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Progressione e metastasi ossee al bacino e alle vertebre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Attuale ricovero per dolore, astenia, difficoltà ad alimentarsi</a:t>
            </a:r>
          </a:p>
          <a:p>
            <a:pPr marL="342900" indent="-341313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000000"/>
              </a:solidFill>
              <a:latin typeface="Calibri" pitchFamily="34" charset="0"/>
              <a:ea typeface="Droid Sans Fallback"/>
              <a:cs typeface="Droid Sans Fallb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>La Storia Personale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Anamnesi negativa per disturbi psichiatrici</a:t>
            </a:r>
          </a:p>
          <a:p>
            <a:pPr marL="342900" indent="-341313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000000"/>
              </a:solidFill>
              <a:latin typeface="Calibri" pitchFamily="34" charset="0"/>
              <a:ea typeface="Droid Sans Fallback"/>
              <a:cs typeface="Droid Sans Fallback"/>
            </a:endParaRP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Non conosciuta al Servizio di Psico-oncologia o di Psichiatria di Consultazione</a:t>
            </a:r>
          </a:p>
          <a:p>
            <a:pPr marL="342900" indent="-341313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000000"/>
              </a:solidFill>
              <a:latin typeface="Calibri" pitchFamily="34" charset="0"/>
              <a:ea typeface="Droid Sans Fallback"/>
              <a:cs typeface="Droid Sans Fallback"/>
            </a:endParaRP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Vive da sola. Nessun supporto familiare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>Il Delirium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05700" y="-11225213"/>
            <a:ext cx="24155400" cy="293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E46C0A"/>
                </a:solidFill>
                <a:latin typeface="Calibri" pitchFamily="34" charset="0"/>
              </a:rPr>
              <a:t>La situazione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>
              <a:spcBef>
                <a:spcPts val="650"/>
              </a:spcBef>
              <a:buClr>
                <a:srgbClr val="EBF1DE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EBF1DE"/>
                </a:solidFill>
                <a:latin typeface="Calibri" pitchFamily="34" charset="0"/>
                <a:ea typeface="Droid Sans Fallback"/>
                <a:cs typeface="Droid Sans Fallback"/>
              </a:rPr>
              <a:t>Comparsa di uno stato confusionale iperattivo, con agitazione intensa </a:t>
            </a:r>
            <a:r>
              <a:rPr lang="it-IT" altLang="it-IT" sz="3200" i="1">
                <a:solidFill>
                  <a:srgbClr val="EBF1DE"/>
                </a:solidFill>
                <a:latin typeface="Calibri" pitchFamily="34" charset="0"/>
                <a:ea typeface="Droid Sans Fallback"/>
                <a:cs typeface="Droid Sans Fallback"/>
              </a:rPr>
              <a:t>(vuole fuggire e ha comportamenti violenti)</a:t>
            </a:r>
          </a:p>
          <a:p>
            <a:pPr marL="342900" indent="-341313">
              <a:spcBef>
                <a:spcPts val="650"/>
              </a:spcBef>
              <a:buClr>
                <a:srgbClr val="EBF1DE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EBF1DE"/>
                </a:solidFill>
                <a:latin typeface="Calibri" pitchFamily="34" charset="0"/>
                <a:ea typeface="Droid Sans Fallback"/>
                <a:cs typeface="Droid Sans Fallback"/>
              </a:rPr>
              <a:t>Disorientamento nel tempo e nello spazio </a:t>
            </a:r>
            <a:r>
              <a:rPr lang="it-IT" altLang="it-IT" sz="3200" i="1">
                <a:solidFill>
                  <a:srgbClr val="EBF1DE"/>
                </a:solidFill>
                <a:latin typeface="Calibri" pitchFamily="34" charset="0"/>
                <a:ea typeface="Droid Sans Fallback"/>
                <a:cs typeface="Droid Sans Fallback"/>
              </a:rPr>
              <a:t>(crede di essere all’Inferno)</a:t>
            </a:r>
          </a:p>
          <a:p>
            <a:pPr marL="342900" indent="-341313">
              <a:spcBef>
                <a:spcPts val="650"/>
              </a:spcBef>
              <a:buClr>
                <a:srgbClr val="EBF1DE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EBF1DE"/>
                </a:solidFill>
                <a:latin typeface="Calibri" pitchFamily="34" charset="0"/>
                <a:ea typeface="Droid Sans Fallback"/>
                <a:cs typeface="Droid Sans Fallback"/>
              </a:rPr>
              <a:t>Allucinazioni visive </a:t>
            </a:r>
            <a:r>
              <a:rPr lang="it-IT" altLang="it-IT" sz="3200" i="1">
                <a:solidFill>
                  <a:srgbClr val="EBF1DE"/>
                </a:solidFill>
                <a:latin typeface="Calibri" pitchFamily="34" charset="0"/>
                <a:ea typeface="Droid Sans Fallback"/>
                <a:cs typeface="Droid Sans Fallback"/>
              </a:rPr>
              <a:t>(attorno a sé nemici. Gli infermieri sono messi del demonio sotto mentite spoglie)</a:t>
            </a:r>
          </a:p>
          <a:p>
            <a:pPr marL="342900" indent="-341313">
              <a:spcBef>
                <a:spcPts val="650"/>
              </a:spcBef>
              <a:buClr>
                <a:srgbClr val="EBF1DE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EBF1DE"/>
                </a:solidFill>
                <a:latin typeface="Calibri" pitchFamily="34" charset="0"/>
                <a:ea typeface="Droid Sans Fallback"/>
                <a:cs typeface="Droid Sans Fallback"/>
              </a:rPr>
              <a:t>Allucinazioni uditive </a:t>
            </a:r>
            <a:r>
              <a:rPr lang="it-IT" altLang="it-IT" sz="3200" i="1">
                <a:solidFill>
                  <a:srgbClr val="EBF1DE"/>
                </a:solidFill>
                <a:latin typeface="Calibri" pitchFamily="34" charset="0"/>
                <a:ea typeface="Droid Sans Fallback"/>
                <a:cs typeface="Droid Sans Fallback"/>
              </a:rPr>
              <a:t>(voci le ripetono “per te è finita”)</a:t>
            </a:r>
          </a:p>
          <a:p>
            <a:pPr marL="342900" indent="-341313">
              <a:spcBef>
                <a:spcPts val="650"/>
              </a:spcBef>
              <a:buClr>
                <a:srgbClr val="EBF1DE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EBF1DE"/>
                </a:solidFill>
                <a:latin typeface="Calibri" pitchFamily="34" charset="0"/>
                <a:ea typeface="Droid Sans Fallback"/>
                <a:cs typeface="Droid Sans Fallback"/>
              </a:rPr>
              <a:t>Agli esami ematochimici: grave ipercalcemia</a:t>
            </a:r>
          </a:p>
          <a:p>
            <a:pPr marL="342900" indent="-341313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000000"/>
              </a:solidFill>
              <a:latin typeface="Calibri" pitchFamily="34" charset="0"/>
              <a:ea typeface="Droid Sans Fallback"/>
              <a:cs typeface="Droid Sans Fallb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8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>Intervento</a:t>
            </a: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000000"/>
              </a:solidFill>
              <a:latin typeface="Calibri" pitchFamily="34" charset="0"/>
              <a:ea typeface="Droid Sans Fallback"/>
              <a:cs typeface="Droid Sans Fallback"/>
            </a:endParaRP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Trattamento dell’Ipercalcemia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Psicofarmacoterapia con Aloperidolo, 2 mg x 2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Supporto allo staff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Mantenimento consulenza senza trasferimento in Psichiatria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43192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Delirium: Inquadramento diagnostico e definizione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4221163"/>
          </a:xfrm>
          <a:extLst/>
        </p:spPr>
        <p:txBody>
          <a:bodyPr lIns="90000" tIns="46800" rIns="90000" bIns="46800"/>
          <a:lstStyle/>
          <a:p>
            <a:pPr indent="-3413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it-IT" altLang="it-IT" sz="2800" dirty="0">
              <a:solidFill>
                <a:srgbClr val="FFFF00"/>
              </a:solidFill>
            </a:endParaRPr>
          </a:p>
          <a:p>
            <a:pPr marL="558800" indent="-5572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Compromissione globale acuta della sfera cognitiva (</a:t>
            </a:r>
            <a:r>
              <a:rPr lang="it-IT" altLang="it-IT" sz="28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attenzione,pensiero,memoria,orientamento,per</a:t>
            </a:r>
            <a:r>
              <a:rPr lang="it-IT" altLang="it-IT" sz="280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  <a:p>
            <a:pPr marL="558800" indent="-5572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28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cezione</a:t>
            </a:r>
            <a:r>
              <a:rPr lang="it-IT" altLang="it-IT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e </a:t>
            </a:r>
          </a:p>
          <a:p>
            <a:pPr marL="558800" indent="-5572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Alterato stato di coscienza, agitazione o ritardo psicomotorio ed alterazioni del ritmo sonno veglia di breve durata e  natura transitoria.</a:t>
            </a:r>
          </a:p>
          <a:p>
            <a:pPr marL="558800" indent="-55721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it-IT" altLang="it-IT" sz="28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>Conseguenze dell’intervento</a:t>
            </a:r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468313" y="18446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Rientro graduale della sintomatologia confusionale 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Normalizzazione delle manifestazioni comportamentali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Dimissione dopo 5 giorni con attivazione Assistenza Domiciliare Integrata (ADI)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>Intervento Domiciliare</a:t>
            </a:r>
            <a:b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</a:br>
            <a:endParaRPr lang="it-IT" altLang="it-IT" sz="44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In una successiva visita domiciliare emergono aspetti e tematiche di vita importanti e ignoti ai medici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La casa ha le pareti quasi interamente tappezzate da immagini sacre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Mara racconta che il padre, affetto da linfoma, si suicidò molti anni prima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Poco tempo dopo, la madre si ammalò di cancro alla mammella e Mara la seguì fino alla fase terminale di malattia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>La fede religiosa</a:t>
            </a:r>
          </a:p>
        </p:txBody>
      </p:sp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Da allora, Mara si era avvicinata a un gruppo iniziatico dal nome “gli Angeli del Signore”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Incontri di ritiro e canto trascendentale che la portava più vicina a Dio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Dopo la comparsa della malattia, Mara era ripetutamente partita in pellegrinaggi a santuari e luoghi di culto</a:t>
            </a: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Ne aveva tratto </a:t>
            </a:r>
            <a:r>
              <a:rPr lang="it-IT" altLang="it-IT" sz="3200" i="1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grande beneficio e si era sentita in contatto con le forze del bene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>La richiesta di Mara</a:t>
            </a:r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68313" y="1989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Ora Mara chiede di avere il conforto di qualche persona a casa, non avendo nessun familiare su cui fare affidamento</a:t>
            </a:r>
          </a:p>
          <a:p>
            <a:pPr marL="342900" indent="-341313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000000"/>
              </a:solidFill>
              <a:latin typeface="Calibri" pitchFamily="34" charset="0"/>
              <a:ea typeface="Droid Sans Fallback"/>
              <a:cs typeface="Droid Sans Fallback"/>
            </a:endParaRP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Non sa se continuerà a prendere farmaci, poiché sente che </a:t>
            </a:r>
            <a:r>
              <a:rPr lang="it-IT" altLang="it-IT" sz="3200" i="1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il tempo che resta è breve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4400" smtClean="0">
                <a:solidFill>
                  <a:srgbClr val="000000"/>
                </a:solidFill>
                <a:latin typeface="Calibri" pitchFamily="34" charset="0"/>
              </a:rPr>
              <a:t>Riflessioni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Punti chiave e snodi in questa storia</a:t>
            </a:r>
          </a:p>
          <a:p>
            <a:pPr marL="342900" indent="-341313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000000"/>
              </a:solidFill>
              <a:latin typeface="Calibri" pitchFamily="34" charset="0"/>
              <a:ea typeface="Droid Sans Fallback"/>
              <a:cs typeface="Droid Sans Fallback"/>
            </a:endParaRP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Strumenti di valutazione per delirium</a:t>
            </a:r>
          </a:p>
          <a:p>
            <a:pPr marL="342900" indent="-341313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000000"/>
              </a:solidFill>
              <a:latin typeface="Calibri" pitchFamily="34" charset="0"/>
              <a:ea typeface="Droid Sans Fallback"/>
              <a:cs typeface="Droid Sans Fallback"/>
            </a:endParaRP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Senso e significato dei sintomi in ottica</a:t>
            </a:r>
          </a:p>
          <a:p>
            <a:pPr marL="342900" indent="-341313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    bio-psico-sociale</a:t>
            </a:r>
          </a:p>
          <a:p>
            <a:pPr marL="342900" indent="-341313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it-IT" altLang="it-IT" sz="3200">
              <a:solidFill>
                <a:srgbClr val="000000"/>
              </a:solidFill>
              <a:latin typeface="Calibri" pitchFamily="34" charset="0"/>
              <a:ea typeface="Droid Sans Fallback"/>
              <a:cs typeface="Droid Sans Fallback"/>
            </a:endParaRPr>
          </a:p>
          <a:p>
            <a:pPr marL="342900" indent="-341313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z="3200">
                <a:solidFill>
                  <a:srgbClr val="000000"/>
                </a:solidFill>
                <a:latin typeface="Calibri" pitchFamily="34" charset="0"/>
                <a:ea typeface="Droid Sans Fallback"/>
                <a:cs typeface="Droid Sans Fallback"/>
              </a:rPr>
              <a:t>Progettualità funzionali nella gestione di questo casi in acuto e in continuità terapeutica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indefinite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set>
                                      <p:cBhvr additive="repl">
                                        <p:cTn id="37" dur="indefinite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set>
                                      <p:cBhvr additive="repl">
                                        <p:cTn id="38" dur="indefinite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80400" cy="59055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mtClean="0">
                <a:solidFill>
                  <a:schemeClr val="tx1"/>
                </a:solidFill>
              </a:rPr>
              <a:t>Attenzione alle paure del giorno. Amano rubare i sogni della notte.</a:t>
            </a:r>
            <a:br>
              <a:rPr lang="it-IT" altLang="it-IT" smtClean="0">
                <a:solidFill>
                  <a:schemeClr val="tx1"/>
                </a:solidFill>
              </a:rPr>
            </a:br>
            <a:r>
              <a:rPr lang="it-IT" altLang="it-IT" smtClean="0">
                <a:solidFill>
                  <a:schemeClr val="tx1"/>
                </a:solidFill>
              </a:rPr>
              <a:t>(Fabrizio Caramagna)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De-lirium : ‘</a:t>
            </a:r>
            <a:r>
              <a:rPr lang="it-IT" altLang="it-IT" b="1" i="1" smtClean="0">
                <a:solidFill>
                  <a:srgbClr val="800000"/>
                </a:solidFill>
              </a:rPr>
              <a:t>fuori dal tracciato’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4114800"/>
          </a:xfrm>
        </p:spPr>
        <p:txBody>
          <a:bodyPr lIns="90000" tIns="46800" rIns="90000" bIns="46800"/>
          <a:lstStyle/>
          <a:p>
            <a:pPr indent="-34131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mtClean="0">
                <a:solidFill>
                  <a:srgbClr val="800000"/>
                </a:solidFill>
              </a:rPr>
              <a:t>   </a:t>
            </a:r>
          </a:p>
          <a:p>
            <a:pPr marL="741363" lvl="1" indent="-284163" eaLnBrk="1">
              <a:lnSpc>
                <a:spcPct val="100000"/>
              </a:lnSpc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smtClean="0">
                <a:solidFill>
                  <a:srgbClr val="800000"/>
                </a:solidFill>
              </a:rPr>
              <a:t>Celso -I secolo d.C –   </a:t>
            </a:r>
            <a:r>
              <a:rPr lang="it-IT" altLang="it-IT" b="1" i="1" smtClean="0">
                <a:solidFill>
                  <a:srgbClr val="800000"/>
                </a:solidFill>
              </a:rPr>
              <a:t>delirium</a:t>
            </a:r>
            <a:r>
              <a:rPr lang="it-IT" altLang="it-IT" smtClean="0">
                <a:solidFill>
                  <a:srgbClr val="800000"/>
                </a:solidFill>
              </a:rPr>
              <a:t> (</a:t>
            </a:r>
            <a:r>
              <a:rPr lang="it-IT" altLang="it-IT" i="1" smtClean="0">
                <a:solidFill>
                  <a:srgbClr val="800000"/>
                </a:solidFill>
              </a:rPr>
              <a:t> de: “via da/ fuori”</a:t>
            </a:r>
            <a:r>
              <a:rPr lang="it-IT" altLang="it-IT" smtClean="0">
                <a:solidFill>
                  <a:srgbClr val="800000"/>
                </a:solidFill>
              </a:rPr>
              <a:t> e </a:t>
            </a:r>
            <a:r>
              <a:rPr lang="it-IT" altLang="it-IT" i="1" smtClean="0">
                <a:solidFill>
                  <a:srgbClr val="800000"/>
                </a:solidFill>
              </a:rPr>
              <a:t>lira:“solco/traccia”</a:t>
            </a:r>
            <a:r>
              <a:rPr lang="it-IT" altLang="it-IT" smtClean="0">
                <a:solidFill>
                  <a:srgbClr val="800000"/>
                </a:solidFill>
              </a:rPr>
              <a:t>)  per indicare un quadro psichico temporaneo, durante un episodio febbrile, caratterizzato da agitazione psicomotoria.</a:t>
            </a:r>
          </a:p>
          <a:p>
            <a:pPr indent="-34131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it-IT" altLang="it-IT" i="1" smtClean="0">
                <a:solidFill>
                  <a:srgbClr val="CC9900"/>
                </a:solidFill>
              </a:rPr>
              <a:t>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Cause di Delirium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8613" y="1941513"/>
            <a:ext cx="8208962" cy="4114800"/>
          </a:xfrm>
          <a:extLst/>
        </p:spPr>
        <p:txBody>
          <a:bodyPr lIns="90000" tIns="46800" rIns="90000" bIns="46800"/>
          <a:lstStyle/>
          <a:p>
            <a:pPr marL="609600" indent="-608013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2800">
                <a:solidFill>
                  <a:srgbClr val="CC3300"/>
                </a:solidFill>
              </a:rPr>
              <a:t> </a:t>
            </a:r>
            <a:r>
              <a:rPr lang="it-IT" altLang="it-IT" sz="2800" u="sng">
                <a:solidFill>
                  <a:srgbClr val="800000"/>
                </a:solidFill>
              </a:rPr>
              <a:t>Molteplici (sistemiche e cerebrali) e raggruppabili in 5 classi</a:t>
            </a:r>
            <a:r>
              <a:rPr lang="it-IT" altLang="it-IT" sz="2400">
                <a:solidFill>
                  <a:srgbClr val="800000"/>
                </a:solidFill>
              </a:rPr>
              <a:t>:</a:t>
            </a:r>
          </a:p>
          <a:p>
            <a:pPr marL="609600" indent="-608013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it-IT" altLang="it-IT" sz="2400">
              <a:solidFill>
                <a:srgbClr val="800000"/>
              </a:solidFill>
            </a:endParaRPr>
          </a:p>
          <a:p>
            <a:pPr marL="608013" indent="-606425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2400">
                <a:solidFill>
                  <a:srgbClr val="800000"/>
                </a:solidFill>
              </a:rPr>
              <a:t>Malattie primarie dell’SNC (infezioni, neoplasie, traumi cranici, epilessia, infarto, mal.degenerative)</a:t>
            </a:r>
          </a:p>
          <a:p>
            <a:pPr marL="608013" indent="-606425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2400">
                <a:solidFill>
                  <a:srgbClr val="800000"/>
                </a:solidFill>
              </a:rPr>
              <a:t>Malattie sistemiche che interessano l’SNC (encefalopatie metaboliche, infezioni, mal.cardiache)</a:t>
            </a:r>
          </a:p>
          <a:p>
            <a:pPr marL="608013" indent="-606425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2400">
                <a:solidFill>
                  <a:srgbClr val="800000"/>
                </a:solidFill>
              </a:rPr>
              <a:t>Intossicazione da sostanze esogene (farmaci, droghe ed alcol, tossici ambientali, inalanti)</a:t>
            </a:r>
          </a:p>
          <a:p>
            <a:pPr marL="608013" indent="-606425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2400">
                <a:solidFill>
                  <a:srgbClr val="800000"/>
                </a:solidFill>
              </a:rPr>
              <a:t>Astinenza da alcol e psicofarmaci</a:t>
            </a:r>
          </a:p>
          <a:p>
            <a:pPr marL="608013" indent="-606425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Char char="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it-IT" altLang="it-IT" sz="2400">
                <a:solidFill>
                  <a:srgbClr val="800000"/>
                </a:solidFill>
              </a:rPr>
              <a:t>Delirium perioperatorio (costellazione di cause)</a:t>
            </a:r>
          </a:p>
          <a:p>
            <a:pPr marL="608013" indent="-606425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anose="05000000000000000000" pitchFamily="2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it-IT" altLang="it-IT" sz="2400">
              <a:solidFill>
                <a:srgbClr val="800000"/>
              </a:solidFill>
            </a:endParaRPr>
          </a:p>
          <a:p>
            <a:pPr marL="609600" indent="-608013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endParaRPr lang="it-IT" altLang="it-IT" sz="24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1152525" y="909638"/>
            <a:ext cx="6705600" cy="4057650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it-IT" altLang="it-IT" sz="2800" smtClean="0">
                <a:solidFill>
                  <a:srgbClr val="800000"/>
                </a:solidFill>
              </a:rPr>
              <a:t>Qualsiasi fattore in grado di interferire con il </a:t>
            </a:r>
            <a:r>
              <a:rPr lang="it-IT" altLang="it-IT" sz="2800" b="1" smtClean="0">
                <a:solidFill>
                  <a:srgbClr val="800000"/>
                </a:solidFill>
              </a:rPr>
              <a:t>metabolismo cerebrale</a:t>
            </a:r>
            <a:r>
              <a:rPr lang="it-IT" altLang="it-IT" sz="2800" smtClean="0">
                <a:solidFill>
                  <a:srgbClr val="800000"/>
                </a:solidFill>
              </a:rPr>
              <a:t> (rifornimento ed utilizzazione di glucosio e/o ossigeno a livello neuronale), e di causare quindi un disturbo diffuso delle strutture corticali e sottocorticali,  può essere causa di </a:t>
            </a:r>
            <a:r>
              <a:rPr lang="it-IT" altLang="it-IT" sz="2800" b="1" smtClean="0">
                <a:solidFill>
                  <a:srgbClr val="800000"/>
                </a:solidFill>
              </a:rPr>
              <a:t>Delirium</a:t>
            </a:r>
            <a:r>
              <a:rPr lang="it-IT" altLang="it-IT" sz="3600" smtClean="0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1511300"/>
            <a:ext cx="7848600" cy="2771775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mtClean="0">
                <a:solidFill>
                  <a:srgbClr val="800000"/>
                </a:solidFill>
              </a:rPr>
              <a:t>Non disturbo patognomonico di una determinata causa, ma MANIFESTAZIONE ASPECIFICA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19075"/>
            <a:ext cx="7772400" cy="1312863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4000" b="1" smtClean="0">
                <a:solidFill>
                  <a:srgbClr val="800000"/>
                </a:solidFill>
              </a:rPr>
              <a:t>Epidemiologia dello stato confusionale acuto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 lIns="90000" tIns="46800" rIns="90000" bIns="46800"/>
          <a:lstStyle/>
          <a:p>
            <a:pPr marL="431800" indent="-323850" eaLnBrk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600" smtClean="0">
                <a:solidFill>
                  <a:srgbClr val="800000"/>
                </a:solidFill>
              </a:rPr>
              <a:t>Dal 10 al 30 % dei pazienti ospedalizzati  può presentare tale quadro clinico.</a:t>
            </a:r>
          </a:p>
          <a:p>
            <a:pPr marL="431800" indent="-323850" eaLnBrk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600" smtClean="0">
                <a:solidFill>
                  <a:srgbClr val="800000"/>
                </a:solidFill>
              </a:rPr>
              <a:t>Tale percentuale sale fino al 40% per una coorte di pazienti con età superiore ai 65 aa.</a:t>
            </a:r>
          </a:p>
          <a:p>
            <a:pPr marL="431800" indent="-323850" eaLnBrk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600" smtClean="0">
                <a:solidFill>
                  <a:srgbClr val="800000"/>
                </a:solidFill>
              </a:rPr>
              <a:t>Circa l’80% dei pazienti in fase terminale presenta un quadro più o meno conclamato di stato confusionale acuto.</a:t>
            </a:r>
          </a:p>
          <a:p>
            <a:pPr marL="431800" indent="-323850" eaLnBrk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it-IT" altLang="it-IT" sz="2600" smtClean="0">
                <a:solidFill>
                  <a:srgbClr val="800000"/>
                </a:solidFill>
              </a:rPr>
              <a:t>La presenza di un episodio di Delirium per un soggetto è segno prognostico negativo </a:t>
            </a:r>
            <a:r>
              <a:rPr lang="it-IT" altLang="it-IT" sz="2600" i="1" smtClean="0">
                <a:solidFill>
                  <a:srgbClr val="800000"/>
                </a:solidFill>
              </a:rPr>
              <a:t>quoad vitam:</a:t>
            </a:r>
            <a:r>
              <a:rPr lang="it-IT" altLang="it-IT" sz="2600" smtClean="0">
                <a:solidFill>
                  <a:srgbClr val="800000"/>
                </a:solidFill>
              </a:rPr>
              <a:t> dal 23 al 33 % di questi muore entro 3 mesi ed oltre il 50% entro un anno dall’episodio.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 lIns="90000" tIns="46800" rIns="90000" bIns="46800" anchor="b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it-IT" altLang="it-IT" b="1" smtClean="0">
                <a:solidFill>
                  <a:srgbClr val="800000"/>
                </a:solidFill>
              </a:rPr>
              <a:t>Caratteristiche del Delirium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  <a:extLst/>
        </p:spPr>
        <p:txBody>
          <a:bodyPr lIns="90000" tIns="46800" rIns="90000" bIns="46800"/>
          <a:lstStyle/>
          <a:p>
            <a:pPr marL="431800" indent="-323850" eaLnBrk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it-IT" altLang="it-IT">
                <a:solidFill>
                  <a:srgbClr val="800000"/>
                </a:solidFill>
              </a:rPr>
              <a:t>Insorgenza rapida (ore/giorni)</a:t>
            </a:r>
          </a:p>
          <a:p>
            <a:pPr marL="431800" indent="-323850" eaLnBrk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it-IT" altLang="it-IT">
                <a:solidFill>
                  <a:srgbClr val="800000"/>
                </a:solidFill>
              </a:rPr>
              <a:t>Tendenza a fluttuare nell’ambito della giornata (intervalli lucidi, soprattutto al mattino, vs esacerbazioni di notte ed in condizioni di deprivazione sensoriale)</a:t>
            </a:r>
          </a:p>
          <a:p>
            <a:pPr marL="431800" indent="-323850" eaLnBrk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r>
              <a:rPr lang="it-IT" altLang="it-IT">
                <a:solidFill>
                  <a:srgbClr val="800000"/>
                </a:solidFill>
              </a:rPr>
              <a:t>Presenza di due varianti: iperattiva e ipoattiva, che possono sfumare l’una nell’altra</a:t>
            </a:r>
          </a:p>
          <a:p>
            <a:pPr marL="431800" indent="-430213" eaLnBrk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Pct val="7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/>
            </a:pPr>
            <a:endParaRPr lang="it-IT" altLang="it-IT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1348</Words>
  <Application>Microsoft Office PowerPoint</Application>
  <PresentationFormat>Presentazione su schermo (4:3)</PresentationFormat>
  <Paragraphs>190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35</vt:i4>
      </vt:variant>
    </vt:vector>
  </HeadingPairs>
  <TitlesOfParts>
    <vt:vector size="38" baseType="lpstr">
      <vt:lpstr>Tema di Office</vt:lpstr>
      <vt:lpstr>Tema di Office</vt:lpstr>
      <vt:lpstr>Tema di Office</vt:lpstr>
      <vt:lpstr>Percorsi di continuità assistenziale nella gestione del paziente cronico</vt:lpstr>
      <vt:lpstr>Delirium: Inquadramento diagnostico e definizione</vt:lpstr>
      <vt:lpstr>Delirium: Inquadramento diagnostico e definizione</vt:lpstr>
      <vt:lpstr>De-lirium : ‘fuori dal tracciato’</vt:lpstr>
      <vt:lpstr>Cause di Delirium</vt:lpstr>
      <vt:lpstr>Qualsiasi fattore in grado di interferire con il metabolismo cerebrale (rifornimento ed utilizzazione di glucosio e/o ossigeno a livello neuronale), e di causare quindi un disturbo diffuso delle strutture corticali e sottocorticali,  può essere causa di Delirium.</vt:lpstr>
      <vt:lpstr>Non disturbo patognomonico di una determinata causa, ma MANIFESTAZIONE ASPECIFICA</vt:lpstr>
      <vt:lpstr>Epidemiologia dello stato confusionale acuto</vt:lpstr>
      <vt:lpstr>Caratteristiche del Delirium</vt:lpstr>
      <vt:lpstr>Delirium Iperattivo: Sintomatologia</vt:lpstr>
      <vt:lpstr>Delirium Iperattivo: Sintomatologia</vt:lpstr>
      <vt:lpstr>Variante Ipoattiva: Sintomatologia</vt:lpstr>
      <vt:lpstr>Fase Prodromica del Delirium   Irritabilità, ansia, depressione, malessere, cefalea, ipersensibilità agli stimoli visivi ed uditivi, illusioni, insonnia, sonnolenza diurna, sogni vividi, incubi, ridotta concentrazione, ridotta attanzione e lieve disorientamento. Può presentarsi inizialmente durante la notte: episodi notturni di disorganizzazione cognitiva sono l’indice più sensibile di delirium incipiente e richiedono un monitoraggio attento dello stato mentale, stretta supervisione e studio approfondito delle condizioni organiche. Questa fase prodromica può regredire oppure progredire a fasi più floride di delirium.</vt:lpstr>
      <vt:lpstr>Categorie a rischio</vt:lpstr>
      <vt:lpstr>Delirium: Approccio Diagnostico</vt:lpstr>
      <vt:lpstr>Confusion Assessment Method (CAM):</vt:lpstr>
      <vt:lpstr>Diagnosi Etiologica</vt:lpstr>
      <vt:lpstr>Il Delirium: Diagnosi Differenziale (alcuni esempi)</vt:lpstr>
      <vt:lpstr>Presentazione standard di PowerPoint</vt:lpstr>
      <vt:lpstr>Errore diagnostico</vt:lpstr>
      <vt:lpstr>Complicanze:</vt:lpstr>
      <vt:lpstr>“Entrare nel delirium”: approccio biopsicosociale</vt:lpstr>
      <vt:lpstr>Il caso di Mara</vt:lpstr>
      <vt:lpstr>La Storia Clinica- I</vt:lpstr>
      <vt:lpstr>La Storia Clinica - II</vt:lpstr>
      <vt:lpstr>La Storia Personale</vt:lpstr>
      <vt:lpstr>Il Delirium</vt:lpstr>
      <vt:lpstr>La situazione </vt:lpstr>
      <vt:lpstr>Intervento</vt:lpstr>
      <vt:lpstr>Conseguenze dell’intervento</vt:lpstr>
      <vt:lpstr> Intervento Domiciliare </vt:lpstr>
      <vt:lpstr>La fede religiosa</vt:lpstr>
      <vt:lpstr>La richiesta di Mara</vt:lpstr>
      <vt:lpstr>Riflessioni</vt:lpstr>
      <vt:lpstr>Attenzione alle paure del giorno. Amano rubare i sogni della notte. (Fabrizio Caramagna)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Sez. di Psichiatria</dc:creator>
  <cp:keywords/>
  <dc:description/>
  <cp:lastModifiedBy>Aula Canani</cp:lastModifiedBy>
  <cp:revision>21</cp:revision>
  <cp:lastPrinted>1601-01-01T00:00:00Z</cp:lastPrinted>
  <dcterms:created xsi:type="dcterms:W3CDTF">2008-10-07T14:29:22Z</dcterms:created>
  <dcterms:modified xsi:type="dcterms:W3CDTF">2016-04-13T07:08:34Z</dcterms:modified>
</cp:coreProperties>
</file>