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49"/>
  </p:notesMasterIdLst>
  <p:sldIdLst>
    <p:sldId id="256" r:id="rId4"/>
    <p:sldId id="297" r:id="rId5"/>
    <p:sldId id="298" r:id="rId6"/>
    <p:sldId id="258" r:id="rId7"/>
    <p:sldId id="257" r:id="rId8"/>
    <p:sldId id="259" r:id="rId9"/>
    <p:sldId id="260" r:id="rId10"/>
    <p:sldId id="261" r:id="rId11"/>
    <p:sldId id="262" r:id="rId12"/>
    <p:sldId id="263" r:id="rId13"/>
    <p:sldId id="264" r:id="rId14"/>
    <p:sldId id="265" r:id="rId15"/>
    <p:sldId id="266" r:id="rId16"/>
    <p:sldId id="267" r:id="rId17"/>
    <p:sldId id="296" r:id="rId18"/>
    <p:sldId id="295"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9" r:id="rId45"/>
    <p:sldId id="300" r:id="rId46"/>
    <p:sldId id="293" r:id="rId47"/>
    <p:sldId id="294" r:id="rId48"/>
  </p:sldIdLst>
  <p:sldSz cx="9144000" cy="6858000" type="screen4x3"/>
  <p:notesSz cx="6858000" cy="91440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4" y="5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098"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099" name="Rectangle 3"/>
          <p:cNvSpPr>
            <a:spLocks noGrp="1" noRot="1" noChangeAspect="1" noChangeArrowheads="1"/>
          </p:cNvSpPr>
          <p:nvPr>
            <p:ph type="sldImg"/>
          </p:nvPr>
        </p:nvSpPr>
        <p:spPr bwMode="auto">
          <a:xfrm>
            <a:off x="1106488" y="812800"/>
            <a:ext cx="5340350" cy="400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00" name="Rectangle 4"/>
          <p:cNvSpPr>
            <a:spLocks noGrp="1" noChangeArrowheads="1"/>
          </p:cNvSpPr>
          <p:nvPr>
            <p:ph type="body"/>
          </p:nvPr>
        </p:nvSpPr>
        <p:spPr bwMode="auto">
          <a:xfrm>
            <a:off x="755650" y="5078413"/>
            <a:ext cx="6043613" cy="480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a:p>
        </p:txBody>
      </p:sp>
      <p:sp>
        <p:nvSpPr>
          <p:cNvPr id="4101" name="Text Box 5"/>
          <p:cNvSpPr txBox="1">
            <a:spLocks noChangeArrowheads="1"/>
          </p:cNvSpPr>
          <p:nvPr/>
        </p:nvSpPr>
        <p:spPr bwMode="auto">
          <a:xfrm>
            <a:off x="0" y="0"/>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102" name="Text Box 6"/>
          <p:cNvSpPr txBox="1">
            <a:spLocks noChangeArrowheads="1"/>
          </p:cNvSpPr>
          <p:nvPr/>
        </p:nvSpPr>
        <p:spPr bwMode="auto">
          <a:xfrm>
            <a:off x="4278313" y="0"/>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103" name="Text Box 7"/>
          <p:cNvSpPr txBox="1">
            <a:spLocks noChangeArrowheads="1"/>
          </p:cNvSpPr>
          <p:nvPr/>
        </p:nvSpPr>
        <p:spPr bwMode="auto">
          <a:xfrm>
            <a:off x="0" y="10156825"/>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104" name="Rectangle 8"/>
          <p:cNvSpPr>
            <a:spLocks noGrp="1" noChangeArrowheads="1"/>
          </p:cNvSpPr>
          <p:nvPr>
            <p:ph type="sldNum"/>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fld id="{72E13D0A-25CF-4EB2-A82F-DB9F91AB1559}" type="slidenum">
              <a:rPr lang="it-IT" altLang="it-IT"/>
              <a:pPr/>
              <a:t>‹N›</a:t>
            </a:fld>
            <a:endParaRPr lang="it-IT" altLang="it-IT"/>
          </a:p>
        </p:txBody>
      </p:sp>
    </p:spTree>
    <p:extLst>
      <p:ext uri="{BB962C8B-B14F-4D97-AF65-F5344CB8AC3E}">
        <p14:creationId xmlns:p14="http://schemas.microsoft.com/office/powerpoint/2010/main" val="123937285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FC46B72-E03D-48F5-8AEB-7B4D2DDDA74B}" type="slidenum">
              <a:rPr lang="it-IT" altLang="it-IT"/>
              <a:pPr/>
              <a:t>1</a:t>
            </a:fld>
            <a:endParaRPr lang="it-IT" altLang="it-IT"/>
          </a:p>
        </p:txBody>
      </p:sp>
      <p:sp>
        <p:nvSpPr>
          <p:cNvPr id="4608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4CA53463-5617-4F15-B052-9E3A2DF28F08}" type="slidenum">
              <a:rPr lang="it-IT" altLang="it-IT" sz="1400">
                <a:solidFill>
                  <a:srgbClr val="000000"/>
                </a:solidFill>
                <a:latin typeface="Times New Roman" panose="02020603050405020304" pitchFamily="18" charset="0"/>
              </a:rPr>
              <a:pPr algn="r">
                <a:lnSpc>
                  <a:spcPct val="95000"/>
                </a:lnSpc>
              </a:pPr>
              <a:t>1</a:t>
            </a:fld>
            <a:endParaRPr lang="it-IT" altLang="it-IT" sz="1400">
              <a:solidFill>
                <a:srgbClr val="000000"/>
              </a:solidFill>
              <a:latin typeface="Times New Roman" panose="02020603050405020304" pitchFamily="18" charset="0"/>
            </a:endParaRPr>
          </a:p>
        </p:txBody>
      </p:sp>
      <p:sp>
        <p:nvSpPr>
          <p:cNvPr id="46082"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6083"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88611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93931A8-15A6-42E5-9AD7-5F0CABAA005B}" type="slidenum">
              <a:rPr lang="it-IT" altLang="it-IT"/>
              <a:pPr/>
              <a:t>12</a:t>
            </a:fld>
            <a:endParaRPr lang="it-IT" altLang="it-IT"/>
          </a:p>
        </p:txBody>
      </p:sp>
      <p:sp>
        <p:nvSpPr>
          <p:cNvPr id="55297"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B9B0CA20-94B4-4F8A-A673-CB05C8DBE0FA}" type="slidenum">
              <a:rPr lang="it-IT" altLang="it-IT" sz="1400">
                <a:solidFill>
                  <a:srgbClr val="000000"/>
                </a:solidFill>
                <a:latin typeface="Times New Roman" panose="02020603050405020304" pitchFamily="18" charset="0"/>
              </a:rPr>
              <a:pPr algn="r">
                <a:lnSpc>
                  <a:spcPct val="95000"/>
                </a:lnSpc>
              </a:pPr>
              <a:t>12</a:t>
            </a:fld>
            <a:endParaRPr lang="it-IT" altLang="it-IT" sz="1400">
              <a:solidFill>
                <a:srgbClr val="000000"/>
              </a:solidFill>
              <a:latin typeface="Times New Roman" panose="02020603050405020304" pitchFamily="18" charset="0"/>
            </a:endParaRPr>
          </a:p>
        </p:txBody>
      </p:sp>
      <p:sp>
        <p:nvSpPr>
          <p:cNvPr id="55298"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5299"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50624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26F9CFC-0F41-420F-9EC4-C9B1940F6500}" type="slidenum">
              <a:rPr lang="it-IT" altLang="it-IT"/>
              <a:pPr/>
              <a:t>13</a:t>
            </a:fld>
            <a:endParaRPr lang="it-IT" altLang="it-IT"/>
          </a:p>
        </p:txBody>
      </p:sp>
      <p:sp>
        <p:nvSpPr>
          <p:cNvPr id="5632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7BE15B4B-64B6-4AE3-944C-560510179145}" type="slidenum">
              <a:rPr lang="it-IT" altLang="it-IT" sz="1400">
                <a:solidFill>
                  <a:srgbClr val="000000"/>
                </a:solidFill>
                <a:latin typeface="Times New Roman" panose="02020603050405020304" pitchFamily="18" charset="0"/>
              </a:rPr>
              <a:pPr algn="r">
                <a:lnSpc>
                  <a:spcPct val="95000"/>
                </a:lnSpc>
              </a:pPr>
              <a:t>13</a:t>
            </a:fld>
            <a:endParaRPr lang="it-IT" altLang="it-IT" sz="1400">
              <a:solidFill>
                <a:srgbClr val="000000"/>
              </a:solidFill>
              <a:latin typeface="Times New Roman" panose="02020603050405020304" pitchFamily="18" charset="0"/>
            </a:endParaRPr>
          </a:p>
        </p:txBody>
      </p:sp>
      <p:sp>
        <p:nvSpPr>
          <p:cNvPr id="56322"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6323"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85994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71E1A99-E62A-4708-8756-00CDFFCA997A}" type="slidenum">
              <a:rPr lang="it-IT" altLang="it-IT"/>
              <a:pPr/>
              <a:t>14</a:t>
            </a:fld>
            <a:endParaRPr lang="it-IT" altLang="it-IT"/>
          </a:p>
        </p:txBody>
      </p:sp>
      <p:sp>
        <p:nvSpPr>
          <p:cNvPr id="57345"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E4DDEC2A-CC0D-4238-8B9C-F0D67AFB7BCC}" type="slidenum">
              <a:rPr lang="it-IT" altLang="it-IT" sz="1400">
                <a:solidFill>
                  <a:srgbClr val="000000"/>
                </a:solidFill>
                <a:latin typeface="Times New Roman" panose="02020603050405020304" pitchFamily="18" charset="0"/>
              </a:rPr>
              <a:pPr algn="r">
                <a:lnSpc>
                  <a:spcPct val="95000"/>
                </a:lnSpc>
              </a:pPr>
              <a:t>14</a:t>
            </a:fld>
            <a:endParaRPr lang="it-IT" altLang="it-IT" sz="1400">
              <a:solidFill>
                <a:srgbClr val="000000"/>
              </a:solidFill>
              <a:latin typeface="Times New Roman" panose="02020603050405020304" pitchFamily="18" charset="0"/>
            </a:endParaRPr>
          </a:p>
        </p:txBody>
      </p:sp>
      <p:sp>
        <p:nvSpPr>
          <p:cNvPr id="57346"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7347"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764720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A96C2EE-9EAD-4E24-810B-725ADB08170A}" type="slidenum">
              <a:rPr lang="it-IT" altLang="it-IT"/>
              <a:pPr/>
              <a:t>17</a:t>
            </a:fld>
            <a:endParaRPr lang="it-IT" altLang="it-IT"/>
          </a:p>
        </p:txBody>
      </p:sp>
      <p:sp>
        <p:nvSpPr>
          <p:cNvPr id="5836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10835D3D-C6CF-4D35-A40D-30A96E32E50B}" type="slidenum">
              <a:rPr lang="it-IT" altLang="it-IT" sz="1400">
                <a:solidFill>
                  <a:srgbClr val="000000"/>
                </a:solidFill>
                <a:latin typeface="Times New Roman" panose="02020603050405020304" pitchFamily="18" charset="0"/>
              </a:rPr>
              <a:pPr algn="r">
                <a:lnSpc>
                  <a:spcPct val="95000"/>
                </a:lnSpc>
              </a:pPr>
              <a:t>17</a:t>
            </a:fld>
            <a:endParaRPr lang="it-IT" altLang="it-IT" sz="1400">
              <a:solidFill>
                <a:srgbClr val="000000"/>
              </a:solidFill>
              <a:latin typeface="Times New Roman" panose="02020603050405020304" pitchFamily="18" charset="0"/>
            </a:endParaRPr>
          </a:p>
        </p:txBody>
      </p:sp>
      <p:sp>
        <p:nvSpPr>
          <p:cNvPr id="58370"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8371"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483181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889D203F-64C5-4482-9C9B-142BE7A53F08}" type="slidenum">
              <a:rPr lang="it-IT" altLang="it-IT"/>
              <a:pPr/>
              <a:t>18</a:t>
            </a:fld>
            <a:endParaRPr lang="it-IT" altLang="it-IT"/>
          </a:p>
        </p:txBody>
      </p:sp>
      <p:sp>
        <p:nvSpPr>
          <p:cNvPr id="5939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E8C2FC17-3D49-4E34-9C7E-1A63685B4F15}" type="slidenum">
              <a:rPr lang="it-IT" altLang="it-IT" sz="1400">
                <a:solidFill>
                  <a:srgbClr val="000000"/>
                </a:solidFill>
                <a:latin typeface="Times New Roman" panose="02020603050405020304" pitchFamily="18" charset="0"/>
              </a:rPr>
              <a:pPr algn="r">
                <a:lnSpc>
                  <a:spcPct val="95000"/>
                </a:lnSpc>
              </a:pPr>
              <a:t>18</a:t>
            </a:fld>
            <a:endParaRPr lang="it-IT" altLang="it-IT" sz="1400">
              <a:solidFill>
                <a:srgbClr val="000000"/>
              </a:solidFill>
              <a:latin typeface="Times New Roman" panose="02020603050405020304" pitchFamily="18" charset="0"/>
            </a:endParaRPr>
          </a:p>
        </p:txBody>
      </p:sp>
      <p:sp>
        <p:nvSpPr>
          <p:cNvPr id="59394"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9395"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99954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1CB6B43-2653-4E2E-B467-BA9F7DD28B42}" type="slidenum">
              <a:rPr lang="it-IT" altLang="it-IT"/>
              <a:pPr/>
              <a:t>19</a:t>
            </a:fld>
            <a:endParaRPr lang="it-IT" altLang="it-IT"/>
          </a:p>
        </p:txBody>
      </p:sp>
      <p:sp>
        <p:nvSpPr>
          <p:cNvPr id="60417"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5AB3788D-978A-440C-BCEE-2CF9E4A951C9}" type="slidenum">
              <a:rPr lang="it-IT" altLang="it-IT" sz="1400">
                <a:solidFill>
                  <a:srgbClr val="000000"/>
                </a:solidFill>
                <a:latin typeface="Times New Roman" panose="02020603050405020304" pitchFamily="18" charset="0"/>
              </a:rPr>
              <a:pPr algn="r">
                <a:lnSpc>
                  <a:spcPct val="95000"/>
                </a:lnSpc>
              </a:pPr>
              <a:t>19</a:t>
            </a:fld>
            <a:endParaRPr lang="it-IT" altLang="it-IT" sz="1400">
              <a:solidFill>
                <a:srgbClr val="000000"/>
              </a:solidFill>
              <a:latin typeface="Times New Roman" panose="02020603050405020304" pitchFamily="18" charset="0"/>
            </a:endParaRPr>
          </a:p>
        </p:txBody>
      </p:sp>
      <p:sp>
        <p:nvSpPr>
          <p:cNvPr id="60418"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0419"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32975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332F189A-3AA8-4104-9176-ACF5F610FECF}" type="slidenum">
              <a:rPr lang="it-IT" altLang="it-IT"/>
              <a:pPr/>
              <a:t>20</a:t>
            </a:fld>
            <a:endParaRPr lang="it-IT" altLang="it-IT"/>
          </a:p>
        </p:txBody>
      </p:sp>
      <p:sp>
        <p:nvSpPr>
          <p:cNvPr id="6144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057C6D95-B547-46B2-B798-E9EBFB837DC1}" type="slidenum">
              <a:rPr lang="it-IT" altLang="it-IT" sz="1400">
                <a:solidFill>
                  <a:srgbClr val="000000"/>
                </a:solidFill>
                <a:latin typeface="Times New Roman" panose="02020603050405020304" pitchFamily="18" charset="0"/>
              </a:rPr>
              <a:pPr algn="r">
                <a:lnSpc>
                  <a:spcPct val="95000"/>
                </a:lnSpc>
              </a:pPr>
              <a:t>20</a:t>
            </a:fld>
            <a:endParaRPr lang="it-IT" altLang="it-IT" sz="1400">
              <a:solidFill>
                <a:srgbClr val="000000"/>
              </a:solidFill>
              <a:latin typeface="Times New Roman" panose="02020603050405020304" pitchFamily="18" charset="0"/>
            </a:endParaRPr>
          </a:p>
        </p:txBody>
      </p:sp>
      <p:sp>
        <p:nvSpPr>
          <p:cNvPr id="61442"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43"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55612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CDEA3DA-708C-46C0-B7D7-73C3B8FB85FB}" type="slidenum">
              <a:rPr lang="it-IT" altLang="it-IT"/>
              <a:pPr/>
              <a:t>21</a:t>
            </a:fld>
            <a:endParaRPr lang="it-IT" altLang="it-IT"/>
          </a:p>
        </p:txBody>
      </p:sp>
      <p:sp>
        <p:nvSpPr>
          <p:cNvPr id="62465"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237055F3-E3BE-438C-B714-75DCDDA3FF70}" type="slidenum">
              <a:rPr lang="it-IT" altLang="it-IT" sz="1400">
                <a:solidFill>
                  <a:srgbClr val="000000"/>
                </a:solidFill>
                <a:latin typeface="Times New Roman" panose="02020603050405020304" pitchFamily="18" charset="0"/>
              </a:rPr>
              <a:pPr algn="r">
                <a:lnSpc>
                  <a:spcPct val="95000"/>
                </a:lnSpc>
              </a:pPr>
              <a:t>21</a:t>
            </a:fld>
            <a:endParaRPr lang="it-IT" altLang="it-IT" sz="1400">
              <a:solidFill>
                <a:srgbClr val="000000"/>
              </a:solidFill>
              <a:latin typeface="Times New Roman" panose="02020603050405020304" pitchFamily="18" charset="0"/>
            </a:endParaRPr>
          </a:p>
        </p:txBody>
      </p:sp>
      <p:sp>
        <p:nvSpPr>
          <p:cNvPr id="62466"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2467"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20261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CA73398D-0626-4B5B-B882-CD64BE19F3D4}" type="slidenum">
              <a:rPr lang="it-IT" altLang="it-IT"/>
              <a:pPr/>
              <a:t>22</a:t>
            </a:fld>
            <a:endParaRPr lang="it-IT" altLang="it-IT"/>
          </a:p>
        </p:txBody>
      </p:sp>
      <p:sp>
        <p:nvSpPr>
          <p:cNvPr id="6348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8BDB4B44-3FF3-4A18-AB0D-648F2305D7E9}" type="slidenum">
              <a:rPr lang="it-IT" altLang="it-IT" sz="1400">
                <a:solidFill>
                  <a:srgbClr val="000000"/>
                </a:solidFill>
                <a:latin typeface="Times New Roman" panose="02020603050405020304" pitchFamily="18" charset="0"/>
              </a:rPr>
              <a:pPr algn="r">
                <a:lnSpc>
                  <a:spcPct val="95000"/>
                </a:lnSpc>
              </a:pPr>
              <a:t>22</a:t>
            </a:fld>
            <a:endParaRPr lang="it-IT" altLang="it-IT" sz="1400">
              <a:solidFill>
                <a:srgbClr val="000000"/>
              </a:solidFill>
              <a:latin typeface="Times New Roman" panose="02020603050405020304" pitchFamily="18" charset="0"/>
            </a:endParaRPr>
          </a:p>
        </p:txBody>
      </p:sp>
      <p:sp>
        <p:nvSpPr>
          <p:cNvPr id="63490"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3491"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530594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340EADA-4026-4042-99CC-FEB62CCCCF3B}" type="slidenum">
              <a:rPr lang="it-IT" altLang="it-IT"/>
              <a:pPr/>
              <a:t>23</a:t>
            </a:fld>
            <a:endParaRPr lang="it-IT" altLang="it-IT"/>
          </a:p>
        </p:txBody>
      </p:sp>
      <p:sp>
        <p:nvSpPr>
          <p:cNvPr id="6451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2C6BA070-8924-436C-8044-5F6F3E594BEA}" type="slidenum">
              <a:rPr lang="it-IT" altLang="it-IT" sz="1400">
                <a:solidFill>
                  <a:srgbClr val="000000"/>
                </a:solidFill>
                <a:latin typeface="Times New Roman" panose="02020603050405020304" pitchFamily="18" charset="0"/>
              </a:rPr>
              <a:pPr algn="r">
                <a:lnSpc>
                  <a:spcPct val="95000"/>
                </a:lnSpc>
              </a:pPr>
              <a:t>23</a:t>
            </a:fld>
            <a:endParaRPr lang="it-IT" altLang="it-IT" sz="1400">
              <a:solidFill>
                <a:srgbClr val="000000"/>
              </a:solidFill>
              <a:latin typeface="Times New Roman" panose="02020603050405020304" pitchFamily="18" charset="0"/>
            </a:endParaRPr>
          </a:p>
        </p:txBody>
      </p:sp>
      <p:sp>
        <p:nvSpPr>
          <p:cNvPr id="64514"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4515"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242480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2CC7CCB-E477-4AAF-9919-CD43CE7A9A67}" type="slidenum">
              <a:rPr lang="it-IT" altLang="it-IT"/>
              <a:pPr/>
              <a:t>4</a:t>
            </a:fld>
            <a:endParaRPr lang="it-IT" altLang="it-IT"/>
          </a:p>
        </p:txBody>
      </p:sp>
      <p:sp>
        <p:nvSpPr>
          <p:cNvPr id="4812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E3999E35-3796-4DB9-8F21-4F40AA2A6982}" type="slidenum">
              <a:rPr lang="it-IT" altLang="it-IT" sz="1400">
                <a:solidFill>
                  <a:srgbClr val="000000"/>
                </a:solidFill>
                <a:latin typeface="Times New Roman" panose="02020603050405020304" pitchFamily="18" charset="0"/>
              </a:rPr>
              <a:pPr algn="r">
                <a:lnSpc>
                  <a:spcPct val="95000"/>
                </a:lnSpc>
              </a:pPr>
              <a:t>4</a:t>
            </a:fld>
            <a:endParaRPr lang="it-IT" altLang="it-IT" sz="1400">
              <a:solidFill>
                <a:srgbClr val="000000"/>
              </a:solidFill>
              <a:latin typeface="Times New Roman" panose="02020603050405020304" pitchFamily="18" charset="0"/>
            </a:endParaRPr>
          </a:p>
        </p:txBody>
      </p:sp>
      <p:sp>
        <p:nvSpPr>
          <p:cNvPr id="48130"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8131"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595230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9DD21B2-3BA4-487A-BF4A-7525146F57F1}" type="slidenum">
              <a:rPr lang="it-IT" altLang="it-IT"/>
              <a:pPr/>
              <a:t>24</a:t>
            </a:fld>
            <a:endParaRPr lang="it-IT" altLang="it-IT"/>
          </a:p>
        </p:txBody>
      </p:sp>
      <p:sp>
        <p:nvSpPr>
          <p:cNvPr id="65537"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2175427D-BD36-412A-BDE0-9E1D16796C92}" type="slidenum">
              <a:rPr lang="it-IT" altLang="it-IT" sz="1400">
                <a:solidFill>
                  <a:srgbClr val="000000"/>
                </a:solidFill>
                <a:latin typeface="Times New Roman" panose="02020603050405020304" pitchFamily="18" charset="0"/>
              </a:rPr>
              <a:pPr algn="r">
                <a:lnSpc>
                  <a:spcPct val="95000"/>
                </a:lnSpc>
              </a:pPr>
              <a:t>24</a:t>
            </a:fld>
            <a:endParaRPr lang="it-IT" altLang="it-IT" sz="1400">
              <a:solidFill>
                <a:srgbClr val="000000"/>
              </a:solidFill>
              <a:latin typeface="Times New Roman" panose="02020603050405020304" pitchFamily="18" charset="0"/>
            </a:endParaRPr>
          </a:p>
        </p:txBody>
      </p:sp>
      <p:sp>
        <p:nvSpPr>
          <p:cNvPr id="65538"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5539"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58654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1843DB60-FB57-4967-96B5-21BEB0CABB2D}" type="slidenum">
              <a:rPr lang="it-IT" altLang="it-IT"/>
              <a:pPr/>
              <a:t>25</a:t>
            </a:fld>
            <a:endParaRPr lang="it-IT" altLang="it-IT"/>
          </a:p>
        </p:txBody>
      </p:sp>
      <p:sp>
        <p:nvSpPr>
          <p:cNvPr id="6656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688491FE-1483-4A42-93E4-44D9C4864779}" type="slidenum">
              <a:rPr lang="it-IT" altLang="it-IT" sz="1400">
                <a:solidFill>
                  <a:srgbClr val="000000"/>
                </a:solidFill>
                <a:latin typeface="Times New Roman" panose="02020603050405020304" pitchFamily="18" charset="0"/>
              </a:rPr>
              <a:pPr algn="r">
                <a:lnSpc>
                  <a:spcPct val="95000"/>
                </a:lnSpc>
              </a:pPr>
              <a:t>25</a:t>
            </a:fld>
            <a:endParaRPr lang="it-IT" altLang="it-IT" sz="1400">
              <a:solidFill>
                <a:srgbClr val="000000"/>
              </a:solidFill>
              <a:latin typeface="Times New Roman" panose="02020603050405020304" pitchFamily="18" charset="0"/>
            </a:endParaRPr>
          </a:p>
        </p:txBody>
      </p:sp>
      <p:sp>
        <p:nvSpPr>
          <p:cNvPr id="66562"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6563"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03048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8D670F8A-40FF-4FC7-A57B-5302E5200110}" type="slidenum">
              <a:rPr lang="it-IT" altLang="it-IT"/>
              <a:pPr/>
              <a:t>26</a:t>
            </a:fld>
            <a:endParaRPr lang="it-IT" altLang="it-IT"/>
          </a:p>
        </p:txBody>
      </p:sp>
      <p:sp>
        <p:nvSpPr>
          <p:cNvPr id="67585"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E3283794-0B78-47A2-BF20-F90FFE30D688}" type="slidenum">
              <a:rPr lang="it-IT" altLang="it-IT" sz="1400">
                <a:solidFill>
                  <a:srgbClr val="000000"/>
                </a:solidFill>
                <a:latin typeface="Times New Roman" panose="02020603050405020304" pitchFamily="18" charset="0"/>
              </a:rPr>
              <a:pPr algn="r">
                <a:lnSpc>
                  <a:spcPct val="95000"/>
                </a:lnSpc>
              </a:pPr>
              <a:t>26</a:t>
            </a:fld>
            <a:endParaRPr lang="it-IT" altLang="it-IT" sz="1400">
              <a:solidFill>
                <a:srgbClr val="000000"/>
              </a:solidFill>
              <a:latin typeface="Times New Roman" panose="02020603050405020304" pitchFamily="18" charset="0"/>
            </a:endParaRPr>
          </a:p>
        </p:txBody>
      </p:sp>
      <p:sp>
        <p:nvSpPr>
          <p:cNvPr id="67586"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7587"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25360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307125EB-EBF5-45D6-9E52-0D449FF6EB55}" type="slidenum">
              <a:rPr lang="it-IT" altLang="it-IT"/>
              <a:pPr/>
              <a:t>27</a:t>
            </a:fld>
            <a:endParaRPr lang="it-IT" altLang="it-IT"/>
          </a:p>
        </p:txBody>
      </p:sp>
      <p:sp>
        <p:nvSpPr>
          <p:cNvPr id="6860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66B23D3A-4DA6-4D27-A9CF-1C0AAE6A82CA}" type="slidenum">
              <a:rPr lang="it-IT" altLang="it-IT" sz="1400">
                <a:solidFill>
                  <a:srgbClr val="000000"/>
                </a:solidFill>
                <a:latin typeface="Times New Roman" panose="02020603050405020304" pitchFamily="18" charset="0"/>
              </a:rPr>
              <a:pPr algn="r">
                <a:lnSpc>
                  <a:spcPct val="95000"/>
                </a:lnSpc>
              </a:pPr>
              <a:t>27</a:t>
            </a:fld>
            <a:endParaRPr lang="it-IT" altLang="it-IT" sz="1400">
              <a:solidFill>
                <a:srgbClr val="000000"/>
              </a:solidFill>
              <a:latin typeface="Times New Roman" panose="02020603050405020304" pitchFamily="18" charset="0"/>
            </a:endParaRPr>
          </a:p>
        </p:txBody>
      </p:sp>
      <p:sp>
        <p:nvSpPr>
          <p:cNvPr id="68610" name="Text Box 2"/>
          <p:cNvSpPr txBox="1">
            <a:spLocks noChangeArrowheads="1"/>
          </p:cNvSpPr>
          <p:nvPr/>
        </p:nvSpPr>
        <p:spPr bwMode="auto">
          <a:xfrm>
            <a:off x="0" y="0"/>
            <a:ext cx="1588" cy="1588"/>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560" rIns="90000" bIns="450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95000"/>
              </a:lnSpc>
            </a:pPr>
            <a:fld id="{9B01C4B9-3696-4F2A-9785-2BAE3C41AFEA}" type="slidenum">
              <a:rPr lang="it-IT" altLang="it-IT" sz="1200">
                <a:solidFill>
                  <a:srgbClr val="000000"/>
                </a:solidFill>
                <a:latin typeface="Times New Roman" panose="02020603050405020304" pitchFamily="18" charset="0"/>
              </a:rPr>
              <a:pPr hangingPunct="1">
                <a:lnSpc>
                  <a:spcPct val="95000"/>
                </a:lnSpc>
              </a:pPr>
              <a:t>27</a:t>
            </a:fld>
            <a:fld id="{A57D5CEA-5AB5-48D0-B8C7-6B397255187C}" type="slidenum">
              <a:rPr lang="it-IT" altLang="it-IT" sz="1200">
                <a:solidFill>
                  <a:srgbClr val="000000"/>
                </a:solidFill>
                <a:latin typeface="Times New Roman" panose="02020603050405020304" pitchFamily="18" charset="0"/>
              </a:rPr>
              <a:pPr hangingPunct="1">
                <a:lnSpc>
                  <a:spcPct val="95000"/>
                </a:lnSpc>
              </a:pPr>
              <a:t>27</a:t>
            </a:fld>
            <a:endParaRPr lang="it-IT" altLang="it-IT" sz="1200">
              <a:solidFill>
                <a:srgbClr val="000000"/>
              </a:solidFill>
              <a:latin typeface="Times New Roman" panose="02020603050405020304" pitchFamily="18" charset="0"/>
            </a:endParaRPr>
          </a:p>
        </p:txBody>
      </p:sp>
      <p:sp>
        <p:nvSpPr>
          <p:cNvPr id="68611" name="Text Box 3"/>
          <p:cNvSpPr txBox="1">
            <a:spLocks noChangeArrowheads="1"/>
          </p:cNvSpPr>
          <p:nvPr/>
        </p:nvSpPr>
        <p:spPr bwMode="auto">
          <a:xfrm>
            <a:off x="0" y="0"/>
            <a:ext cx="1588"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8612" name="Text Box 4"/>
          <p:cNvSpPr txBox="1">
            <a:spLocks noGrp="1" noChangeArrowheads="1"/>
          </p:cNvSpPr>
          <p:nvPr>
            <p:ph type="body"/>
          </p:nvPr>
        </p:nvSpPr>
        <p:spPr bwMode="auto">
          <a:xfrm>
            <a:off x="0" y="0"/>
            <a:ext cx="1588" cy="36106100"/>
          </a:xfrm>
          <a:prstGeom prst="rect">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p>
            <a:pPr eaLnBrk="1" hangingPunct="1">
              <a:lnSpc>
                <a:spcPct val="93000"/>
              </a:lnSpc>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a:latin typeface="Arial" panose="020B0604020202020204" pitchFamily="34" charset="0"/>
                <a:ea typeface="ＭＳ Ｐゴシック" panose="020B0600070205080204" pitchFamily="34" charset="-128"/>
              </a:rPr>
              <a:t>Oncotalk( the name of the retreat)  is held twice yearly in Aspen Colorado as a training opportunity for medical oncology fellows who apply to participate in the program. The teaching program  is anchored by didactic lessons which are followed by interviews with trained standardized patients who portray cancer patients as they progress from a suspicious laboratory finding to end of life decisions. There are also “ reflective exercises” which focus on the emotional work of taking care of seriously ill patients. The goal of the retreat is to provide fellows with a framework for a set of specific communication skills relevant to these patients and an opportunity to acquire confidence in using them through guided practice.</a:t>
            </a:r>
          </a:p>
        </p:txBody>
      </p:sp>
    </p:spTree>
    <p:extLst>
      <p:ext uri="{BB962C8B-B14F-4D97-AF65-F5344CB8AC3E}">
        <p14:creationId xmlns:p14="http://schemas.microsoft.com/office/powerpoint/2010/main" val="2066262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A172F025-80FD-4528-9AA1-F0ABF2209227}" type="slidenum">
              <a:rPr lang="it-IT" altLang="it-IT"/>
              <a:pPr/>
              <a:t>28</a:t>
            </a:fld>
            <a:endParaRPr lang="it-IT" altLang="it-IT"/>
          </a:p>
        </p:txBody>
      </p:sp>
      <p:sp>
        <p:nvSpPr>
          <p:cNvPr id="6963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6C24185D-E41A-496C-9D54-3B6DF3DC759D}" type="slidenum">
              <a:rPr lang="it-IT" altLang="it-IT" sz="1400">
                <a:solidFill>
                  <a:srgbClr val="000000"/>
                </a:solidFill>
                <a:latin typeface="Times New Roman" panose="02020603050405020304" pitchFamily="18" charset="0"/>
              </a:rPr>
              <a:pPr algn="r">
                <a:lnSpc>
                  <a:spcPct val="95000"/>
                </a:lnSpc>
              </a:pPr>
              <a:t>28</a:t>
            </a:fld>
            <a:endParaRPr lang="it-IT" altLang="it-IT" sz="1400">
              <a:solidFill>
                <a:srgbClr val="000000"/>
              </a:solidFill>
              <a:latin typeface="Times New Roman" panose="02020603050405020304" pitchFamily="18" charset="0"/>
            </a:endParaRPr>
          </a:p>
        </p:txBody>
      </p:sp>
      <p:sp>
        <p:nvSpPr>
          <p:cNvPr id="69634" name="Text Box 2"/>
          <p:cNvSpPr txBox="1">
            <a:spLocks noChangeArrowheads="1"/>
          </p:cNvSpPr>
          <p:nvPr/>
        </p:nvSpPr>
        <p:spPr bwMode="auto">
          <a:xfrm>
            <a:off x="0" y="0"/>
            <a:ext cx="1588"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9635" name="Rectangle 3"/>
          <p:cNvSpPr txBox="1">
            <a:spLocks noGrp="1" noChangeArrowheads="1"/>
          </p:cNvSpPr>
          <p:nvPr>
            <p:ph type="body"/>
          </p:nvPr>
        </p:nvSpPr>
        <p:spPr bwMode="auto">
          <a:xfrm>
            <a:off x="755650" y="5078413"/>
            <a:ext cx="6045200" cy="4818062"/>
          </a:xfrm>
          <a:prstGeom prst="rect">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69636" name="Text Box 4"/>
          <p:cNvSpPr txBox="1">
            <a:spLocks noChangeArrowheads="1"/>
          </p:cNvSpPr>
          <p:nvPr/>
        </p:nvSpPr>
        <p:spPr bwMode="auto">
          <a:xfrm>
            <a:off x="0" y="0"/>
            <a:ext cx="1588" cy="1588"/>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560" rIns="90000" bIns="450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95000"/>
              </a:lnSpc>
            </a:pPr>
            <a:fld id="{82873937-B727-4609-9A8D-40752F296F2A}" type="slidenum">
              <a:rPr lang="it-IT" altLang="it-IT" sz="1200">
                <a:solidFill>
                  <a:srgbClr val="000000"/>
                </a:solidFill>
                <a:latin typeface="Times New Roman" panose="02020603050405020304" pitchFamily="18" charset="0"/>
              </a:rPr>
              <a:pPr hangingPunct="1">
                <a:lnSpc>
                  <a:spcPct val="95000"/>
                </a:lnSpc>
              </a:pPr>
              <a:t>28</a:t>
            </a:fld>
            <a:fld id="{0E170A73-2602-4F8B-829E-B0854843A756}" type="slidenum">
              <a:rPr lang="it-IT" altLang="it-IT" sz="1200">
                <a:solidFill>
                  <a:srgbClr val="000000"/>
                </a:solidFill>
                <a:latin typeface="Times New Roman" panose="02020603050405020304" pitchFamily="18" charset="0"/>
              </a:rPr>
              <a:pPr hangingPunct="1">
                <a:lnSpc>
                  <a:spcPct val="95000"/>
                </a:lnSpc>
              </a:pPr>
              <a:t>28</a:t>
            </a:fld>
            <a:endParaRPr lang="it-IT" altLang="it-IT"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37434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FF84BD10-5381-4C99-8F0B-21240C8660DC}" type="slidenum">
              <a:rPr lang="it-IT" altLang="it-IT"/>
              <a:pPr/>
              <a:t>29</a:t>
            </a:fld>
            <a:endParaRPr lang="it-IT" altLang="it-IT"/>
          </a:p>
        </p:txBody>
      </p:sp>
      <p:sp>
        <p:nvSpPr>
          <p:cNvPr id="70657"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CDFCFF0D-CB45-4ABE-9890-5AD880B7815A}" type="slidenum">
              <a:rPr lang="it-IT" altLang="it-IT" sz="1400">
                <a:solidFill>
                  <a:srgbClr val="000000"/>
                </a:solidFill>
                <a:latin typeface="Times New Roman" panose="02020603050405020304" pitchFamily="18" charset="0"/>
              </a:rPr>
              <a:pPr algn="r">
                <a:lnSpc>
                  <a:spcPct val="95000"/>
                </a:lnSpc>
              </a:pPr>
              <a:t>29</a:t>
            </a:fld>
            <a:endParaRPr lang="it-IT" altLang="it-IT" sz="1400">
              <a:solidFill>
                <a:srgbClr val="000000"/>
              </a:solidFill>
              <a:latin typeface="Times New Roman" panose="02020603050405020304" pitchFamily="18" charset="0"/>
            </a:endParaRPr>
          </a:p>
        </p:txBody>
      </p:sp>
      <p:sp>
        <p:nvSpPr>
          <p:cNvPr id="70658" name="Text Box 2"/>
          <p:cNvSpPr txBox="1">
            <a:spLocks noChangeArrowheads="1"/>
          </p:cNvSpPr>
          <p:nvPr/>
        </p:nvSpPr>
        <p:spPr bwMode="auto">
          <a:xfrm>
            <a:off x="0" y="0"/>
            <a:ext cx="1588" cy="1588"/>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560" rIns="90000" bIns="450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95000"/>
              </a:lnSpc>
            </a:pPr>
            <a:fld id="{6A38C622-4553-4857-8434-6D05719DE810}" type="slidenum">
              <a:rPr lang="it-IT" altLang="it-IT" sz="1200">
                <a:solidFill>
                  <a:srgbClr val="000000"/>
                </a:solidFill>
                <a:latin typeface="Times New Roman" panose="02020603050405020304" pitchFamily="18" charset="0"/>
              </a:rPr>
              <a:pPr hangingPunct="1">
                <a:lnSpc>
                  <a:spcPct val="95000"/>
                </a:lnSpc>
              </a:pPr>
              <a:t>29</a:t>
            </a:fld>
            <a:fld id="{F2B2F077-F5D3-4797-8C26-273F5AE55707}" type="slidenum">
              <a:rPr lang="it-IT" altLang="it-IT" sz="1200">
                <a:solidFill>
                  <a:srgbClr val="000000"/>
                </a:solidFill>
                <a:latin typeface="Times New Roman" panose="02020603050405020304" pitchFamily="18" charset="0"/>
              </a:rPr>
              <a:pPr hangingPunct="1">
                <a:lnSpc>
                  <a:spcPct val="95000"/>
                </a:lnSpc>
              </a:pPr>
              <a:t>29</a:t>
            </a:fld>
            <a:endParaRPr lang="it-IT" altLang="it-IT" sz="1200">
              <a:solidFill>
                <a:srgbClr val="000000"/>
              </a:solidFill>
              <a:latin typeface="Times New Roman" panose="02020603050405020304" pitchFamily="18" charset="0"/>
            </a:endParaRPr>
          </a:p>
        </p:txBody>
      </p:sp>
      <p:sp>
        <p:nvSpPr>
          <p:cNvPr id="70659" name="Text Box 3"/>
          <p:cNvSpPr txBox="1">
            <a:spLocks noChangeArrowheads="1"/>
          </p:cNvSpPr>
          <p:nvPr/>
        </p:nvSpPr>
        <p:spPr bwMode="auto">
          <a:xfrm>
            <a:off x="0" y="0"/>
            <a:ext cx="1588"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0660" name="Text Box 4"/>
          <p:cNvSpPr txBox="1">
            <a:spLocks noGrp="1" noChangeArrowheads="1"/>
          </p:cNvSpPr>
          <p:nvPr>
            <p:ph type="body"/>
          </p:nvPr>
        </p:nvSpPr>
        <p:spPr bwMode="auto">
          <a:xfrm>
            <a:off x="0" y="0"/>
            <a:ext cx="1588" cy="36106100"/>
          </a:xfrm>
          <a:prstGeom prst="rect">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p>
            <a:pPr eaLnBrk="1" hangingPunct="1">
              <a:lnSpc>
                <a:spcPct val="93000"/>
              </a:lnSpc>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a:latin typeface="Arial" panose="020B0604020202020204" pitchFamily="34" charset="0"/>
                <a:ea typeface="ＭＳ Ｐゴシック" panose="020B0600070205080204" pitchFamily="34" charset="-128"/>
              </a:rPr>
              <a:t>We may think of the process whereby the acquires new skills as a series of rough steps or stages. The first stage is the initial anxiety or awkwardness which is related to performing in front of peers or participating in a learning format with which the learner is unfamiliar. In the next stage the learner ‘ tries on for size’ new techniques or strategies suggested in the formal lectures/didactics. In the third stage the learner explores any barriers which emerge during the interview and which impede learning the new skill. In the next stage the learner experiments with new communication strategies which result from coaching, reflection and group input. In the last stage the learner begin to acquire confidence in his or her new skills. This often occurs from establishing an empathic connection with a patient and experiencing the effect of this as a healing event for the patient. </a:t>
            </a:r>
          </a:p>
        </p:txBody>
      </p:sp>
    </p:spTree>
    <p:extLst>
      <p:ext uri="{BB962C8B-B14F-4D97-AF65-F5344CB8AC3E}">
        <p14:creationId xmlns:p14="http://schemas.microsoft.com/office/powerpoint/2010/main" val="3534267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D2DE2AB-4C73-47A0-A35E-19B961862398}" type="slidenum">
              <a:rPr lang="it-IT" altLang="it-IT"/>
              <a:pPr/>
              <a:t>30</a:t>
            </a:fld>
            <a:endParaRPr lang="it-IT" altLang="it-IT"/>
          </a:p>
        </p:txBody>
      </p:sp>
      <p:sp>
        <p:nvSpPr>
          <p:cNvPr id="7168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CC069917-88D6-4509-A978-B4828533E3CF}" type="slidenum">
              <a:rPr lang="it-IT" altLang="it-IT" sz="1400">
                <a:solidFill>
                  <a:srgbClr val="000000"/>
                </a:solidFill>
                <a:latin typeface="Times New Roman" panose="02020603050405020304" pitchFamily="18" charset="0"/>
              </a:rPr>
              <a:pPr algn="r">
                <a:lnSpc>
                  <a:spcPct val="95000"/>
                </a:lnSpc>
              </a:pPr>
              <a:t>30</a:t>
            </a:fld>
            <a:endParaRPr lang="it-IT" altLang="it-IT" sz="1400">
              <a:solidFill>
                <a:srgbClr val="000000"/>
              </a:solidFill>
              <a:latin typeface="Times New Roman" panose="02020603050405020304" pitchFamily="18" charset="0"/>
            </a:endParaRPr>
          </a:p>
        </p:txBody>
      </p:sp>
      <p:sp>
        <p:nvSpPr>
          <p:cNvPr id="71682"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1683"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63064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B0375AA-DE98-449E-8DC3-903A2A04522D}" type="slidenum">
              <a:rPr lang="it-IT" altLang="it-IT"/>
              <a:pPr/>
              <a:t>31</a:t>
            </a:fld>
            <a:endParaRPr lang="it-IT" altLang="it-IT"/>
          </a:p>
        </p:txBody>
      </p:sp>
      <p:sp>
        <p:nvSpPr>
          <p:cNvPr id="72705"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4AA8FC3B-4E3D-4170-898C-02304BB55604}" type="slidenum">
              <a:rPr lang="it-IT" altLang="it-IT" sz="1400">
                <a:solidFill>
                  <a:srgbClr val="000000"/>
                </a:solidFill>
                <a:latin typeface="Times New Roman" panose="02020603050405020304" pitchFamily="18" charset="0"/>
              </a:rPr>
              <a:pPr algn="r">
                <a:lnSpc>
                  <a:spcPct val="95000"/>
                </a:lnSpc>
              </a:pPr>
              <a:t>31</a:t>
            </a:fld>
            <a:endParaRPr lang="it-IT" altLang="it-IT" sz="1400">
              <a:solidFill>
                <a:srgbClr val="000000"/>
              </a:solidFill>
              <a:latin typeface="Times New Roman" panose="02020603050405020304" pitchFamily="18" charset="0"/>
            </a:endParaRPr>
          </a:p>
        </p:txBody>
      </p:sp>
      <p:sp>
        <p:nvSpPr>
          <p:cNvPr id="72706"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2707"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44205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3699EC56-9A97-4BBB-9A29-42E999DF0674}" type="slidenum">
              <a:rPr lang="it-IT" altLang="it-IT"/>
              <a:pPr/>
              <a:t>32</a:t>
            </a:fld>
            <a:endParaRPr lang="it-IT" altLang="it-IT"/>
          </a:p>
        </p:txBody>
      </p:sp>
      <p:sp>
        <p:nvSpPr>
          <p:cNvPr id="7372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EC6D6635-2F0C-472F-9DE8-A3B9C1B42D35}" type="slidenum">
              <a:rPr lang="it-IT" altLang="it-IT" sz="1400">
                <a:solidFill>
                  <a:srgbClr val="000000"/>
                </a:solidFill>
                <a:latin typeface="Times New Roman" panose="02020603050405020304" pitchFamily="18" charset="0"/>
              </a:rPr>
              <a:pPr algn="r">
                <a:lnSpc>
                  <a:spcPct val="95000"/>
                </a:lnSpc>
              </a:pPr>
              <a:t>32</a:t>
            </a:fld>
            <a:endParaRPr lang="it-IT" altLang="it-IT" sz="1400">
              <a:solidFill>
                <a:srgbClr val="000000"/>
              </a:solidFill>
              <a:latin typeface="Times New Roman" panose="02020603050405020304" pitchFamily="18" charset="0"/>
            </a:endParaRPr>
          </a:p>
        </p:txBody>
      </p:sp>
      <p:sp>
        <p:nvSpPr>
          <p:cNvPr id="73730"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3731"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669805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9A5F09C5-A780-4D8C-A2AD-D48DFED0BD73}" type="slidenum">
              <a:rPr lang="it-IT" altLang="it-IT"/>
              <a:pPr/>
              <a:t>33</a:t>
            </a:fld>
            <a:endParaRPr lang="it-IT" altLang="it-IT"/>
          </a:p>
        </p:txBody>
      </p:sp>
      <p:sp>
        <p:nvSpPr>
          <p:cNvPr id="7475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81F7BD25-E1E8-4CEB-BFE3-701F67828C2A}" type="slidenum">
              <a:rPr lang="it-IT" altLang="it-IT" sz="1400">
                <a:solidFill>
                  <a:srgbClr val="000000"/>
                </a:solidFill>
                <a:latin typeface="Times New Roman" panose="02020603050405020304" pitchFamily="18" charset="0"/>
              </a:rPr>
              <a:pPr algn="r">
                <a:lnSpc>
                  <a:spcPct val="95000"/>
                </a:lnSpc>
              </a:pPr>
              <a:t>33</a:t>
            </a:fld>
            <a:endParaRPr lang="it-IT" altLang="it-IT" sz="1400">
              <a:solidFill>
                <a:srgbClr val="000000"/>
              </a:solidFill>
              <a:latin typeface="Times New Roman" panose="02020603050405020304" pitchFamily="18" charset="0"/>
            </a:endParaRPr>
          </a:p>
        </p:txBody>
      </p:sp>
      <p:sp>
        <p:nvSpPr>
          <p:cNvPr id="74754"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4755"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49943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8A7DDC7-5A1B-4C0A-9CFC-F93A56D50DE1}" type="slidenum">
              <a:rPr lang="it-IT" altLang="it-IT"/>
              <a:pPr/>
              <a:t>5</a:t>
            </a:fld>
            <a:endParaRPr lang="it-IT" altLang="it-IT"/>
          </a:p>
        </p:txBody>
      </p:sp>
      <p:sp>
        <p:nvSpPr>
          <p:cNvPr id="47105"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7BED9642-0200-4DB1-906D-5D82A3CF2104}" type="slidenum">
              <a:rPr lang="it-IT" altLang="it-IT" sz="1400">
                <a:solidFill>
                  <a:srgbClr val="000000"/>
                </a:solidFill>
                <a:latin typeface="Times New Roman" panose="02020603050405020304" pitchFamily="18" charset="0"/>
              </a:rPr>
              <a:pPr algn="r">
                <a:lnSpc>
                  <a:spcPct val="95000"/>
                </a:lnSpc>
              </a:pPr>
              <a:t>5</a:t>
            </a:fld>
            <a:endParaRPr lang="it-IT" altLang="it-IT" sz="1400">
              <a:solidFill>
                <a:srgbClr val="000000"/>
              </a:solidFill>
              <a:latin typeface="Times New Roman" panose="02020603050405020304" pitchFamily="18" charset="0"/>
            </a:endParaRPr>
          </a:p>
        </p:txBody>
      </p:sp>
      <p:sp>
        <p:nvSpPr>
          <p:cNvPr id="47106"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7107"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3988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18024271-FB4E-458C-840F-35219AD8FE40}" type="slidenum">
              <a:rPr lang="it-IT" altLang="it-IT"/>
              <a:pPr/>
              <a:t>34</a:t>
            </a:fld>
            <a:endParaRPr lang="it-IT" altLang="it-IT"/>
          </a:p>
        </p:txBody>
      </p:sp>
      <p:sp>
        <p:nvSpPr>
          <p:cNvPr id="75777"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069EBA5C-B96F-4FC5-B327-724DF45AEAC2}" type="slidenum">
              <a:rPr lang="it-IT" altLang="it-IT" sz="1400">
                <a:solidFill>
                  <a:srgbClr val="000000"/>
                </a:solidFill>
                <a:latin typeface="Times New Roman" panose="02020603050405020304" pitchFamily="18" charset="0"/>
              </a:rPr>
              <a:pPr algn="r">
                <a:lnSpc>
                  <a:spcPct val="95000"/>
                </a:lnSpc>
              </a:pPr>
              <a:t>34</a:t>
            </a:fld>
            <a:endParaRPr lang="it-IT" altLang="it-IT" sz="1400">
              <a:solidFill>
                <a:srgbClr val="000000"/>
              </a:solidFill>
              <a:latin typeface="Times New Roman" panose="02020603050405020304" pitchFamily="18" charset="0"/>
            </a:endParaRPr>
          </a:p>
        </p:txBody>
      </p:sp>
      <p:sp>
        <p:nvSpPr>
          <p:cNvPr id="75778"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5779"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646193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1425659-6DA7-4393-916E-416AF8ED3FD0}" type="slidenum">
              <a:rPr lang="it-IT" altLang="it-IT"/>
              <a:pPr/>
              <a:t>35</a:t>
            </a:fld>
            <a:endParaRPr lang="it-IT" altLang="it-IT"/>
          </a:p>
        </p:txBody>
      </p:sp>
      <p:sp>
        <p:nvSpPr>
          <p:cNvPr id="7680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EEFA4F66-7305-4CF8-9A06-984DFB1341AA}" type="slidenum">
              <a:rPr lang="it-IT" altLang="it-IT" sz="1400">
                <a:solidFill>
                  <a:srgbClr val="000000"/>
                </a:solidFill>
                <a:latin typeface="Times New Roman" panose="02020603050405020304" pitchFamily="18" charset="0"/>
              </a:rPr>
              <a:pPr algn="r">
                <a:lnSpc>
                  <a:spcPct val="95000"/>
                </a:lnSpc>
              </a:pPr>
              <a:t>35</a:t>
            </a:fld>
            <a:endParaRPr lang="it-IT" altLang="it-IT" sz="1400">
              <a:solidFill>
                <a:srgbClr val="000000"/>
              </a:solidFill>
              <a:latin typeface="Times New Roman" panose="02020603050405020304" pitchFamily="18" charset="0"/>
            </a:endParaRPr>
          </a:p>
        </p:txBody>
      </p:sp>
      <p:sp>
        <p:nvSpPr>
          <p:cNvPr id="76802"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6803"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89599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E097EB3-878C-430D-90A9-487E09DBC55A}" type="slidenum">
              <a:rPr lang="it-IT" altLang="it-IT"/>
              <a:pPr/>
              <a:t>36</a:t>
            </a:fld>
            <a:endParaRPr lang="it-IT" altLang="it-IT"/>
          </a:p>
        </p:txBody>
      </p:sp>
      <p:sp>
        <p:nvSpPr>
          <p:cNvPr id="77825"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BC707DAD-CCF6-45C1-AEBD-8D43E3B7B461}" type="slidenum">
              <a:rPr lang="it-IT" altLang="it-IT" sz="1400">
                <a:solidFill>
                  <a:srgbClr val="000000"/>
                </a:solidFill>
                <a:latin typeface="Times New Roman" panose="02020603050405020304" pitchFamily="18" charset="0"/>
              </a:rPr>
              <a:pPr algn="r">
                <a:lnSpc>
                  <a:spcPct val="95000"/>
                </a:lnSpc>
              </a:pPr>
              <a:t>36</a:t>
            </a:fld>
            <a:endParaRPr lang="it-IT" altLang="it-IT" sz="1400">
              <a:solidFill>
                <a:srgbClr val="000000"/>
              </a:solidFill>
              <a:latin typeface="Times New Roman" panose="02020603050405020304" pitchFamily="18" charset="0"/>
            </a:endParaRPr>
          </a:p>
        </p:txBody>
      </p:sp>
      <p:sp>
        <p:nvSpPr>
          <p:cNvPr id="77826"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7827"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288262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911117D-3023-4464-8F0E-5EA6B79ACA98}" type="slidenum">
              <a:rPr lang="it-IT" altLang="it-IT"/>
              <a:pPr/>
              <a:t>37</a:t>
            </a:fld>
            <a:endParaRPr lang="it-IT" altLang="it-IT"/>
          </a:p>
        </p:txBody>
      </p:sp>
      <p:sp>
        <p:nvSpPr>
          <p:cNvPr id="7884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EF2CD244-DE85-4EAE-8C7C-975571AF975D}" type="slidenum">
              <a:rPr lang="it-IT" altLang="it-IT" sz="1400">
                <a:solidFill>
                  <a:srgbClr val="000000"/>
                </a:solidFill>
                <a:latin typeface="Times New Roman" panose="02020603050405020304" pitchFamily="18" charset="0"/>
              </a:rPr>
              <a:pPr algn="r">
                <a:lnSpc>
                  <a:spcPct val="95000"/>
                </a:lnSpc>
              </a:pPr>
              <a:t>37</a:t>
            </a:fld>
            <a:endParaRPr lang="it-IT" altLang="it-IT" sz="1400">
              <a:solidFill>
                <a:srgbClr val="000000"/>
              </a:solidFill>
              <a:latin typeface="Times New Roman" panose="02020603050405020304" pitchFamily="18" charset="0"/>
            </a:endParaRPr>
          </a:p>
        </p:txBody>
      </p:sp>
      <p:sp>
        <p:nvSpPr>
          <p:cNvPr id="78850"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8851"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42384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E52F138-BA53-43AE-8303-CEC7293621BA}" type="slidenum">
              <a:rPr lang="it-IT" altLang="it-IT"/>
              <a:pPr/>
              <a:t>38</a:t>
            </a:fld>
            <a:endParaRPr lang="it-IT" altLang="it-IT"/>
          </a:p>
        </p:txBody>
      </p:sp>
      <p:sp>
        <p:nvSpPr>
          <p:cNvPr id="7987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2CD99BCA-E8DC-4488-8140-5E94FC187138}" type="slidenum">
              <a:rPr lang="it-IT" altLang="it-IT" sz="1400">
                <a:solidFill>
                  <a:srgbClr val="000000"/>
                </a:solidFill>
                <a:latin typeface="Times New Roman" panose="02020603050405020304" pitchFamily="18" charset="0"/>
              </a:rPr>
              <a:pPr algn="r">
                <a:lnSpc>
                  <a:spcPct val="95000"/>
                </a:lnSpc>
              </a:pPr>
              <a:t>38</a:t>
            </a:fld>
            <a:endParaRPr lang="it-IT" altLang="it-IT" sz="1400">
              <a:solidFill>
                <a:srgbClr val="000000"/>
              </a:solidFill>
              <a:latin typeface="Times New Roman" panose="02020603050405020304" pitchFamily="18" charset="0"/>
            </a:endParaRPr>
          </a:p>
        </p:txBody>
      </p:sp>
      <p:sp>
        <p:nvSpPr>
          <p:cNvPr id="79874"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9875"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55894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5B78A2B-FACA-4BCA-BBE9-26194FFEAE34}" type="slidenum">
              <a:rPr lang="it-IT" altLang="it-IT"/>
              <a:pPr/>
              <a:t>39</a:t>
            </a:fld>
            <a:endParaRPr lang="it-IT" altLang="it-IT"/>
          </a:p>
        </p:txBody>
      </p:sp>
      <p:sp>
        <p:nvSpPr>
          <p:cNvPr id="80897"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8C92B5FC-592C-4D9F-B609-CCDEE08805BB}" type="slidenum">
              <a:rPr lang="it-IT" altLang="it-IT" sz="1400">
                <a:solidFill>
                  <a:srgbClr val="000000"/>
                </a:solidFill>
                <a:latin typeface="Times New Roman" panose="02020603050405020304" pitchFamily="18" charset="0"/>
              </a:rPr>
              <a:pPr algn="r">
                <a:lnSpc>
                  <a:spcPct val="95000"/>
                </a:lnSpc>
              </a:pPr>
              <a:t>39</a:t>
            </a:fld>
            <a:endParaRPr lang="it-IT" altLang="it-IT" sz="1400">
              <a:solidFill>
                <a:srgbClr val="000000"/>
              </a:solidFill>
              <a:latin typeface="Times New Roman" panose="02020603050405020304" pitchFamily="18" charset="0"/>
            </a:endParaRPr>
          </a:p>
        </p:txBody>
      </p:sp>
      <p:sp>
        <p:nvSpPr>
          <p:cNvPr id="80898"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0899"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971085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779C294-9CBE-49EF-937A-E1458B759ED3}" type="slidenum">
              <a:rPr lang="it-IT" altLang="it-IT"/>
              <a:pPr/>
              <a:t>40</a:t>
            </a:fld>
            <a:endParaRPr lang="it-IT" altLang="it-IT"/>
          </a:p>
        </p:txBody>
      </p:sp>
      <p:sp>
        <p:nvSpPr>
          <p:cNvPr id="8192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1B44C5A1-B272-4113-9153-61412C8BA46F}" type="slidenum">
              <a:rPr lang="it-IT" altLang="it-IT" sz="1400">
                <a:solidFill>
                  <a:srgbClr val="000000"/>
                </a:solidFill>
                <a:latin typeface="Times New Roman" panose="02020603050405020304" pitchFamily="18" charset="0"/>
              </a:rPr>
              <a:pPr algn="r">
                <a:lnSpc>
                  <a:spcPct val="95000"/>
                </a:lnSpc>
              </a:pPr>
              <a:t>40</a:t>
            </a:fld>
            <a:endParaRPr lang="it-IT" altLang="it-IT" sz="1400">
              <a:solidFill>
                <a:srgbClr val="000000"/>
              </a:solidFill>
              <a:latin typeface="Times New Roman" panose="02020603050405020304" pitchFamily="18" charset="0"/>
            </a:endParaRPr>
          </a:p>
        </p:txBody>
      </p:sp>
      <p:sp>
        <p:nvSpPr>
          <p:cNvPr id="81922"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1923"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50376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8ECFB6A-1389-4A65-8A5F-FA7535FC569D}" type="slidenum">
              <a:rPr lang="it-IT" altLang="it-IT"/>
              <a:pPr/>
              <a:t>41</a:t>
            </a:fld>
            <a:endParaRPr lang="it-IT" altLang="it-IT"/>
          </a:p>
        </p:txBody>
      </p:sp>
      <p:sp>
        <p:nvSpPr>
          <p:cNvPr id="82945"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252F0349-7B83-4CB6-B47E-0C11CAA57105}" type="slidenum">
              <a:rPr lang="it-IT" altLang="it-IT" sz="1400">
                <a:solidFill>
                  <a:srgbClr val="000000"/>
                </a:solidFill>
                <a:latin typeface="Times New Roman" panose="02020603050405020304" pitchFamily="18" charset="0"/>
              </a:rPr>
              <a:pPr algn="r">
                <a:lnSpc>
                  <a:spcPct val="95000"/>
                </a:lnSpc>
              </a:pPr>
              <a:t>41</a:t>
            </a:fld>
            <a:endParaRPr lang="it-IT" altLang="it-IT" sz="1400">
              <a:solidFill>
                <a:srgbClr val="000000"/>
              </a:solidFill>
              <a:latin typeface="Times New Roman" panose="02020603050405020304" pitchFamily="18" charset="0"/>
            </a:endParaRPr>
          </a:p>
        </p:txBody>
      </p:sp>
      <p:sp>
        <p:nvSpPr>
          <p:cNvPr id="82946"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947"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675589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58493CA-C949-4F6A-AF20-A27FB13A4823}" type="slidenum">
              <a:rPr lang="it-IT" altLang="it-IT"/>
              <a:pPr/>
              <a:t>44</a:t>
            </a:fld>
            <a:endParaRPr lang="it-IT" altLang="it-IT"/>
          </a:p>
        </p:txBody>
      </p:sp>
      <p:sp>
        <p:nvSpPr>
          <p:cNvPr id="8396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5650505F-92D1-4F93-869A-0C153C493698}" type="slidenum">
              <a:rPr lang="it-IT" altLang="it-IT" sz="1400">
                <a:solidFill>
                  <a:srgbClr val="000000"/>
                </a:solidFill>
                <a:latin typeface="Times New Roman" panose="02020603050405020304" pitchFamily="18" charset="0"/>
              </a:rPr>
              <a:pPr algn="r">
                <a:lnSpc>
                  <a:spcPct val="95000"/>
                </a:lnSpc>
              </a:pPr>
              <a:t>44</a:t>
            </a:fld>
            <a:endParaRPr lang="it-IT" altLang="it-IT" sz="1400">
              <a:solidFill>
                <a:srgbClr val="000000"/>
              </a:solidFill>
              <a:latin typeface="Times New Roman" panose="02020603050405020304" pitchFamily="18" charset="0"/>
            </a:endParaRPr>
          </a:p>
        </p:txBody>
      </p:sp>
      <p:sp>
        <p:nvSpPr>
          <p:cNvPr id="83970"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3971"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901798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4EB24ED-6BC8-48B8-9CEB-0BA6728C2694}" type="slidenum">
              <a:rPr lang="it-IT" altLang="it-IT"/>
              <a:pPr/>
              <a:t>45</a:t>
            </a:fld>
            <a:endParaRPr lang="it-IT" altLang="it-IT"/>
          </a:p>
        </p:txBody>
      </p:sp>
      <p:sp>
        <p:nvSpPr>
          <p:cNvPr id="8499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50579990-7834-468F-808A-3E7B1C14CF42}" type="slidenum">
              <a:rPr lang="it-IT" altLang="it-IT" sz="1400">
                <a:solidFill>
                  <a:srgbClr val="000000"/>
                </a:solidFill>
                <a:latin typeface="Times New Roman" panose="02020603050405020304" pitchFamily="18" charset="0"/>
              </a:rPr>
              <a:pPr algn="r">
                <a:lnSpc>
                  <a:spcPct val="95000"/>
                </a:lnSpc>
              </a:pPr>
              <a:t>45</a:t>
            </a:fld>
            <a:endParaRPr lang="it-IT" altLang="it-IT" sz="1400">
              <a:solidFill>
                <a:srgbClr val="000000"/>
              </a:solidFill>
              <a:latin typeface="Times New Roman" panose="02020603050405020304" pitchFamily="18" charset="0"/>
            </a:endParaRPr>
          </a:p>
        </p:txBody>
      </p:sp>
      <p:sp>
        <p:nvSpPr>
          <p:cNvPr id="84994"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4995"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2412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5B24536-48A5-486E-B685-5116791BF958}" type="slidenum">
              <a:rPr lang="it-IT" altLang="it-IT"/>
              <a:pPr/>
              <a:t>6</a:t>
            </a:fld>
            <a:endParaRPr lang="it-IT" altLang="it-IT"/>
          </a:p>
        </p:txBody>
      </p:sp>
      <p:sp>
        <p:nvSpPr>
          <p:cNvPr id="4915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F39BC9DF-1903-4770-B25F-C8E279254752}" type="slidenum">
              <a:rPr lang="it-IT" altLang="it-IT" sz="1400">
                <a:solidFill>
                  <a:srgbClr val="000000"/>
                </a:solidFill>
                <a:latin typeface="Times New Roman" panose="02020603050405020304" pitchFamily="18" charset="0"/>
              </a:rPr>
              <a:pPr algn="r">
                <a:lnSpc>
                  <a:spcPct val="95000"/>
                </a:lnSpc>
              </a:pPr>
              <a:t>6</a:t>
            </a:fld>
            <a:endParaRPr lang="it-IT" altLang="it-IT" sz="1400">
              <a:solidFill>
                <a:srgbClr val="000000"/>
              </a:solidFill>
              <a:latin typeface="Times New Roman" panose="02020603050405020304" pitchFamily="18" charset="0"/>
            </a:endParaRPr>
          </a:p>
        </p:txBody>
      </p:sp>
      <p:sp>
        <p:nvSpPr>
          <p:cNvPr id="49154"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5"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4158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C1C20B3C-B846-42F8-B984-8C07CE57E08D}" type="slidenum">
              <a:rPr lang="it-IT" altLang="it-IT"/>
              <a:pPr/>
              <a:t>7</a:t>
            </a:fld>
            <a:endParaRPr lang="it-IT" altLang="it-IT"/>
          </a:p>
        </p:txBody>
      </p:sp>
      <p:sp>
        <p:nvSpPr>
          <p:cNvPr id="50177"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026663E0-2EFB-48F5-8AC9-C6B1FA5DDCE2}" type="slidenum">
              <a:rPr lang="it-IT" altLang="it-IT" sz="1400">
                <a:solidFill>
                  <a:srgbClr val="000000"/>
                </a:solidFill>
                <a:latin typeface="Times New Roman" panose="02020603050405020304" pitchFamily="18" charset="0"/>
              </a:rPr>
              <a:pPr algn="r">
                <a:lnSpc>
                  <a:spcPct val="95000"/>
                </a:lnSpc>
              </a:pPr>
              <a:t>7</a:t>
            </a:fld>
            <a:endParaRPr lang="it-IT" altLang="it-IT" sz="1400">
              <a:solidFill>
                <a:srgbClr val="000000"/>
              </a:solidFill>
              <a:latin typeface="Times New Roman" panose="02020603050405020304" pitchFamily="18" charset="0"/>
            </a:endParaRPr>
          </a:p>
        </p:txBody>
      </p:sp>
      <p:sp>
        <p:nvSpPr>
          <p:cNvPr id="50178"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0179"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5147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08BECD9-E6B9-4B39-B3DA-BFEDE8D81AF2}" type="slidenum">
              <a:rPr lang="it-IT" altLang="it-IT"/>
              <a:pPr/>
              <a:t>8</a:t>
            </a:fld>
            <a:endParaRPr lang="it-IT" altLang="it-IT"/>
          </a:p>
        </p:txBody>
      </p:sp>
      <p:sp>
        <p:nvSpPr>
          <p:cNvPr id="5120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5BB60C84-877A-483A-A123-E43A96674B75}" type="slidenum">
              <a:rPr lang="it-IT" altLang="it-IT" sz="1400">
                <a:solidFill>
                  <a:srgbClr val="000000"/>
                </a:solidFill>
                <a:latin typeface="Times New Roman" panose="02020603050405020304" pitchFamily="18" charset="0"/>
              </a:rPr>
              <a:pPr algn="r">
                <a:lnSpc>
                  <a:spcPct val="95000"/>
                </a:lnSpc>
              </a:pPr>
              <a:t>8</a:t>
            </a:fld>
            <a:endParaRPr lang="it-IT" altLang="it-IT" sz="1400">
              <a:solidFill>
                <a:srgbClr val="000000"/>
              </a:solidFill>
              <a:latin typeface="Times New Roman" panose="02020603050405020304" pitchFamily="18" charset="0"/>
            </a:endParaRPr>
          </a:p>
        </p:txBody>
      </p:sp>
      <p:sp>
        <p:nvSpPr>
          <p:cNvPr id="51202"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03"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490891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C682A2E-01E5-425A-90A5-749E6B0177D2}" type="slidenum">
              <a:rPr lang="it-IT" altLang="it-IT"/>
              <a:pPr/>
              <a:t>9</a:t>
            </a:fld>
            <a:endParaRPr lang="it-IT" altLang="it-IT"/>
          </a:p>
        </p:txBody>
      </p:sp>
      <p:sp>
        <p:nvSpPr>
          <p:cNvPr id="52225"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06629F4B-3E16-412B-9B35-93EE1559519B}" type="slidenum">
              <a:rPr lang="it-IT" altLang="it-IT" sz="1400">
                <a:solidFill>
                  <a:srgbClr val="000000"/>
                </a:solidFill>
                <a:latin typeface="Times New Roman" panose="02020603050405020304" pitchFamily="18" charset="0"/>
              </a:rPr>
              <a:pPr algn="r">
                <a:lnSpc>
                  <a:spcPct val="95000"/>
                </a:lnSpc>
              </a:pPr>
              <a:t>9</a:t>
            </a:fld>
            <a:endParaRPr lang="it-IT" altLang="it-IT" sz="1400">
              <a:solidFill>
                <a:srgbClr val="000000"/>
              </a:solidFill>
              <a:latin typeface="Times New Roman" panose="02020603050405020304" pitchFamily="18" charset="0"/>
            </a:endParaRPr>
          </a:p>
        </p:txBody>
      </p:sp>
      <p:sp>
        <p:nvSpPr>
          <p:cNvPr id="52226"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2227"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46039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2E569DB6-EAF2-4062-B2DA-AD11B9CFA8D9}" type="slidenum">
              <a:rPr lang="it-IT" altLang="it-IT"/>
              <a:pPr/>
              <a:t>10</a:t>
            </a:fld>
            <a:endParaRPr lang="it-IT" altLang="it-IT"/>
          </a:p>
        </p:txBody>
      </p:sp>
      <p:sp>
        <p:nvSpPr>
          <p:cNvPr id="5324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7D233B7A-C831-4F4D-8843-8DD8DE865D49}" type="slidenum">
              <a:rPr lang="it-IT" altLang="it-IT" sz="1400">
                <a:solidFill>
                  <a:srgbClr val="000000"/>
                </a:solidFill>
                <a:latin typeface="Times New Roman" panose="02020603050405020304" pitchFamily="18" charset="0"/>
              </a:rPr>
              <a:pPr algn="r">
                <a:lnSpc>
                  <a:spcPct val="95000"/>
                </a:lnSpc>
              </a:pPr>
              <a:t>10</a:t>
            </a:fld>
            <a:endParaRPr lang="it-IT" altLang="it-IT" sz="1400">
              <a:solidFill>
                <a:srgbClr val="000000"/>
              </a:solidFill>
              <a:latin typeface="Times New Roman" panose="02020603050405020304" pitchFamily="18" charset="0"/>
            </a:endParaRPr>
          </a:p>
        </p:txBody>
      </p:sp>
      <p:sp>
        <p:nvSpPr>
          <p:cNvPr id="53250"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3251"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54600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CACDF9C-718C-4636-B6E9-69011649C085}" type="slidenum">
              <a:rPr lang="it-IT" altLang="it-IT"/>
              <a:pPr/>
              <a:t>11</a:t>
            </a:fld>
            <a:endParaRPr lang="it-IT" altLang="it-IT"/>
          </a:p>
        </p:txBody>
      </p:sp>
      <p:sp>
        <p:nvSpPr>
          <p:cNvPr id="5427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r">
              <a:lnSpc>
                <a:spcPct val="95000"/>
              </a:lnSpc>
            </a:pPr>
            <a:fld id="{AD66A734-FC5D-4273-BB9C-8B2A88DBD46D}" type="slidenum">
              <a:rPr lang="it-IT" altLang="it-IT" sz="1400">
                <a:solidFill>
                  <a:srgbClr val="000000"/>
                </a:solidFill>
                <a:latin typeface="Times New Roman" panose="02020603050405020304" pitchFamily="18" charset="0"/>
              </a:rPr>
              <a:pPr algn="r">
                <a:lnSpc>
                  <a:spcPct val="95000"/>
                </a:lnSpc>
              </a:pPr>
              <a:t>11</a:t>
            </a:fld>
            <a:endParaRPr lang="it-IT" altLang="it-IT" sz="1400">
              <a:solidFill>
                <a:srgbClr val="000000"/>
              </a:solidFill>
              <a:latin typeface="Times New Roman" panose="02020603050405020304" pitchFamily="18" charset="0"/>
            </a:endParaRPr>
          </a:p>
        </p:txBody>
      </p:sp>
      <p:sp>
        <p:nvSpPr>
          <p:cNvPr id="54274" name="Text Box 2"/>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4275" name="Rectangle 3"/>
          <p:cNvSpPr txBox="1">
            <a:spLocks noGrp="1" noChangeArrowheads="1"/>
          </p:cNvSpPr>
          <p:nvPr>
            <p:ph type="body"/>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3612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r>
              <a:rPr lang="it-IT" altLang="it-IT"/>
              <a:t>17/04/15</a:t>
            </a:r>
          </a:p>
        </p:txBody>
      </p:sp>
      <p:sp>
        <p:nvSpPr>
          <p:cNvPr id="5" name="Segnaposto numero diapositiva 4"/>
          <p:cNvSpPr>
            <a:spLocks noGrp="1"/>
          </p:cNvSpPr>
          <p:nvPr>
            <p:ph type="sldNum" idx="11"/>
          </p:nvPr>
        </p:nvSpPr>
        <p:spPr/>
        <p:txBody>
          <a:bodyPr/>
          <a:lstStyle>
            <a:lvl1pPr>
              <a:defRPr/>
            </a:lvl1pPr>
          </a:lstStyle>
          <a:p>
            <a:fld id="{877E3177-9986-4BB9-A9F7-1E739C5EA479}" type="slidenum">
              <a:rPr lang="it-IT" altLang="it-IT"/>
              <a:pPr/>
              <a:t>‹N›</a:t>
            </a:fld>
            <a:fld id="{4D539226-65AF-483E-B60A-DE1BA622F4AA}" type="slidenum">
              <a:rPr lang="it-IT" altLang="it-IT"/>
              <a:pPr/>
              <a:t>‹N›</a:t>
            </a:fld>
            <a:endParaRPr lang="it-IT" altLang="it-IT"/>
          </a:p>
        </p:txBody>
      </p:sp>
    </p:spTree>
    <p:extLst>
      <p:ext uri="{BB962C8B-B14F-4D97-AF65-F5344CB8AC3E}">
        <p14:creationId xmlns:p14="http://schemas.microsoft.com/office/powerpoint/2010/main" val="284827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17/04/15</a:t>
            </a:r>
          </a:p>
        </p:txBody>
      </p:sp>
      <p:sp>
        <p:nvSpPr>
          <p:cNvPr id="5" name="Segnaposto numero diapositiva 4"/>
          <p:cNvSpPr>
            <a:spLocks noGrp="1"/>
          </p:cNvSpPr>
          <p:nvPr>
            <p:ph type="sldNum" idx="11"/>
          </p:nvPr>
        </p:nvSpPr>
        <p:spPr/>
        <p:txBody>
          <a:bodyPr/>
          <a:lstStyle>
            <a:lvl1pPr>
              <a:defRPr/>
            </a:lvl1pPr>
          </a:lstStyle>
          <a:p>
            <a:fld id="{0AA40123-6930-4E15-9C41-33D358A259F0}" type="slidenum">
              <a:rPr lang="it-IT" altLang="it-IT"/>
              <a:pPr/>
              <a:t>‹N›</a:t>
            </a:fld>
            <a:fld id="{9FEA51C2-630F-4D65-AF6A-EB57EC1E8E6D}" type="slidenum">
              <a:rPr lang="it-IT" altLang="it-IT"/>
              <a:pPr/>
              <a:t>‹N›</a:t>
            </a:fld>
            <a:endParaRPr lang="it-IT" altLang="it-IT"/>
          </a:p>
        </p:txBody>
      </p:sp>
    </p:spTree>
    <p:extLst>
      <p:ext uri="{BB962C8B-B14F-4D97-AF65-F5344CB8AC3E}">
        <p14:creationId xmlns:p14="http://schemas.microsoft.com/office/powerpoint/2010/main" val="147475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4725" y="274638"/>
            <a:ext cx="1865313" cy="61944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5445125" cy="61944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17/04/15</a:t>
            </a:r>
          </a:p>
        </p:txBody>
      </p:sp>
      <p:sp>
        <p:nvSpPr>
          <p:cNvPr id="5" name="Segnaposto numero diapositiva 4"/>
          <p:cNvSpPr>
            <a:spLocks noGrp="1"/>
          </p:cNvSpPr>
          <p:nvPr>
            <p:ph type="sldNum" idx="11"/>
          </p:nvPr>
        </p:nvSpPr>
        <p:spPr/>
        <p:txBody>
          <a:bodyPr/>
          <a:lstStyle>
            <a:lvl1pPr>
              <a:defRPr/>
            </a:lvl1pPr>
          </a:lstStyle>
          <a:p>
            <a:fld id="{D0175B35-700B-4BFA-9B74-AE18A0B614B8}" type="slidenum">
              <a:rPr lang="it-IT" altLang="it-IT"/>
              <a:pPr/>
              <a:t>‹N›</a:t>
            </a:fld>
            <a:fld id="{56726FC6-4F41-42B9-89D7-CCF27C035620}" type="slidenum">
              <a:rPr lang="it-IT" altLang="it-IT"/>
              <a:pPr/>
              <a:t>‹N›</a:t>
            </a:fld>
            <a:endParaRPr lang="it-IT" altLang="it-IT"/>
          </a:p>
        </p:txBody>
      </p:sp>
    </p:spTree>
    <p:extLst>
      <p:ext uri="{BB962C8B-B14F-4D97-AF65-F5344CB8AC3E}">
        <p14:creationId xmlns:p14="http://schemas.microsoft.com/office/powerpoint/2010/main" val="256901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r>
              <a:rPr lang="it-IT" altLang="it-IT"/>
              <a:t>17/04/15</a:t>
            </a:r>
          </a:p>
        </p:txBody>
      </p:sp>
      <p:sp>
        <p:nvSpPr>
          <p:cNvPr id="5" name="Segnaposto numero diapositiva 4"/>
          <p:cNvSpPr>
            <a:spLocks noGrp="1"/>
          </p:cNvSpPr>
          <p:nvPr>
            <p:ph type="sldNum" idx="11"/>
          </p:nvPr>
        </p:nvSpPr>
        <p:spPr/>
        <p:txBody>
          <a:bodyPr/>
          <a:lstStyle>
            <a:lvl1pPr>
              <a:defRPr/>
            </a:lvl1pPr>
          </a:lstStyle>
          <a:p>
            <a:fld id="{13E45733-2AB2-4514-BA04-E4AD2657E538}" type="slidenum">
              <a:rPr lang="it-IT" altLang="it-IT"/>
              <a:pPr/>
              <a:t>‹N›</a:t>
            </a:fld>
            <a:fld id="{247ABCEE-C543-438C-8DC0-4F5F341564D7}" type="slidenum">
              <a:rPr lang="it-IT" altLang="it-IT"/>
              <a:pPr/>
              <a:t>‹N›</a:t>
            </a:fld>
            <a:endParaRPr lang="it-IT" altLang="it-IT"/>
          </a:p>
        </p:txBody>
      </p:sp>
    </p:spTree>
    <p:extLst>
      <p:ext uri="{BB962C8B-B14F-4D97-AF65-F5344CB8AC3E}">
        <p14:creationId xmlns:p14="http://schemas.microsoft.com/office/powerpoint/2010/main" val="1997342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17/04/15</a:t>
            </a:r>
          </a:p>
        </p:txBody>
      </p:sp>
      <p:sp>
        <p:nvSpPr>
          <p:cNvPr id="5" name="Segnaposto numero diapositiva 4"/>
          <p:cNvSpPr>
            <a:spLocks noGrp="1"/>
          </p:cNvSpPr>
          <p:nvPr>
            <p:ph type="sldNum" idx="11"/>
          </p:nvPr>
        </p:nvSpPr>
        <p:spPr/>
        <p:txBody>
          <a:bodyPr/>
          <a:lstStyle>
            <a:lvl1pPr>
              <a:defRPr/>
            </a:lvl1pPr>
          </a:lstStyle>
          <a:p>
            <a:fld id="{97EF4962-9E34-4986-BBFB-D54DDFF2CC3D}" type="slidenum">
              <a:rPr lang="it-IT" altLang="it-IT"/>
              <a:pPr/>
              <a:t>‹N›</a:t>
            </a:fld>
            <a:fld id="{7979F899-F3AD-46C3-9DF7-52908D5F4D42}" type="slidenum">
              <a:rPr lang="it-IT" altLang="it-IT"/>
              <a:pPr/>
              <a:t>‹N›</a:t>
            </a:fld>
            <a:endParaRPr lang="it-IT" altLang="it-IT"/>
          </a:p>
        </p:txBody>
      </p:sp>
    </p:spTree>
    <p:extLst>
      <p:ext uri="{BB962C8B-B14F-4D97-AF65-F5344CB8AC3E}">
        <p14:creationId xmlns:p14="http://schemas.microsoft.com/office/powerpoint/2010/main" val="3460236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Segnaposto data 3"/>
          <p:cNvSpPr>
            <a:spLocks noGrp="1"/>
          </p:cNvSpPr>
          <p:nvPr>
            <p:ph type="dt" idx="10"/>
          </p:nvPr>
        </p:nvSpPr>
        <p:spPr/>
        <p:txBody>
          <a:bodyPr/>
          <a:lstStyle>
            <a:lvl1pPr>
              <a:defRPr/>
            </a:lvl1pPr>
          </a:lstStyle>
          <a:p>
            <a:r>
              <a:rPr lang="it-IT" altLang="it-IT"/>
              <a:t>17/04/15</a:t>
            </a:r>
          </a:p>
        </p:txBody>
      </p:sp>
      <p:sp>
        <p:nvSpPr>
          <p:cNvPr id="5" name="Segnaposto numero diapositiva 4"/>
          <p:cNvSpPr>
            <a:spLocks noGrp="1"/>
          </p:cNvSpPr>
          <p:nvPr>
            <p:ph type="sldNum" idx="11"/>
          </p:nvPr>
        </p:nvSpPr>
        <p:spPr/>
        <p:txBody>
          <a:bodyPr/>
          <a:lstStyle>
            <a:lvl1pPr>
              <a:defRPr/>
            </a:lvl1pPr>
          </a:lstStyle>
          <a:p>
            <a:fld id="{DF9908D2-782A-43DC-BB6A-50ECAB0AE8A4}" type="slidenum">
              <a:rPr lang="it-IT" altLang="it-IT"/>
              <a:pPr/>
              <a:t>‹N›</a:t>
            </a:fld>
            <a:fld id="{1262E994-08E0-44E1-924D-67D09A40D6E5}" type="slidenum">
              <a:rPr lang="it-IT" altLang="it-IT"/>
              <a:pPr/>
              <a:t>‹N›</a:t>
            </a:fld>
            <a:endParaRPr lang="it-IT" altLang="it-IT"/>
          </a:p>
        </p:txBody>
      </p:sp>
    </p:spTree>
    <p:extLst>
      <p:ext uri="{BB962C8B-B14F-4D97-AF65-F5344CB8AC3E}">
        <p14:creationId xmlns:p14="http://schemas.microsoft.com/office/powerpoint/2010/main" val="1060616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4963"/>
            <a:ext cx="4035425" cy="452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5025" y="1604963"/>
            <a:ext cx="4037013" cy="452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r>
              <a:rPr lang="it-IT" altLang="it-IT"/>
              <a:t>17/04/15</a:t>
            </a:r>
          </a:p>
        </p:txBody>
      </p:sp>
      <p:sp>
        <p:nvSpPr>
          <p:cNvPr id="6" name="Segnaposto numero diapositiva 5"/>
          <p:cNvSpPr>
            <a:spLocks noGrp="1"/>
          </p:cNvSpPr>
          <p:nvPr>
            <p:ph type="sldNum" idx="11"/>
          </p:nvPr>
        </p:nvSpPr>
        <p:spPr/>
        <p:txBody>
          <a:bodyPr/>
          <a:lstStyle>
            <a:lvl1pPr>
              <a:defRPr/>
            </a:lvl1pPr>
          </a:lstStyle>
          <a:p>
            <a:fld id="{05ACF09F-B57F-4F0E-AC2C-C6033E506B1F}" type="slidenum">
              <a:rPr lang="it-IT" altLang="it-IT"/>
              <a:pPr/>
              <a:t>‹N›</a:t>
            </a:fld>
            <a:fld id="{D562F9BC-ECA8-435D-A8CD-BD14F9F06AB7}" type="slidenum">
              <a:rPr lang="it-IT" altLang="it-IT"/>
              <a:pPr/>
              <a:t>‹N›</a:t>
            </a:fld>
            <a:endParaRPr lang="it-IT" altLang="it-IT"/>
          </a:p>
        </p:txBody>
      </p:sp>
    </p:spTree>
    <p:extLst>
      <p:ext uri="{BB962C8B-B14F-4D97-AF65-F5344CB8AC3E}">
        <p14:creationId xmlns:p14="http://schemas.microsoft.com/office/powerpoint/2010/main" val="3058661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r>
              <a:rPr lang="it-IT" altLang="it-IT"/>
              <a:t>17/04/15</a:t>
            </a:r>
          </a:p>
        </p:txBody>
      </p:sp>
      <p:sp>
        <p:nvSpPr>
          <p:cNvPr id="8" name="Segnaposto numero diapositiva 7"/>
          <p:cNvSpPr>
            <a:spLocks noGrp="1"/>
          </p:cNvSpPr>
          <p:nvPr>
            <p:ph type="sldNum" idx="11"/>
          </p:nvPr>
        </p:nvSpPr>
        <p:spPr/>
        <p:txBody>
          <a:bodyPr/>
          <a:lstStyle>
            <a:lvl1pPr>
              <a:defRPr/>
            </a:lvl1pPr>
          </a:lstStyle>
          <a:p>
            <a:fld id="{F7F6DE4E-9D30-4E52-A25C-9711162BADA3}" type="slidenum">
              <a:rPr lang="it-IT" altLang="it-IT"/>
              <a:pPr/>
              <a:t>‹N›</a:t>
            </a:fld>
            <a:fld id="{2F08FC3D-6D45-4516-8128-84F4ACC66F4D}" type="slidenum">
              <a:rPr lang="it-IT" altLang="it-IT"/>
              <a:pPr/>
              <a:t>‹N›</a:t>
            </a:fld>
            <a:endParaRPr lang="it-IT" altLang="it-IT"/>
          </a:p>
        </p:txBody>
      </p:sp>
    </p:spTree>
    <p:extLst>
      <p:ext uri="{BB962C8B-B14F-4D97-AF65-F5344CB8AC3E}">
        <p14:creationId xmlns:p14="http://schemas.microsoft.com/office/powerpoint/2010/main" val="2799282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r>
              <a:rPr lang="it-IT" altLang="it-IT"/>
              <a:t>17/04/15</a:t>
            </a:r>
          </a:p>
        </p:txBody>
      </p:sp>
      <p:sp>
        <p:nvSpPr>
          <p:cNvPr id="4" name="Segnaposto numero diapositiva 3"/>
          <p:cNvSpPr>
            <a:spLocks noGrp="1"/>
          </p:cNvSpPr>
          <p:nvPr>
            <p:ph type="sldNum" idx="11"/>
          </p:nvPr>
        </p:nvSpPr>
        <p:spPr/>
        <p:txBody>
          <a:bodyPr/>
          <a:lstStyle>
            <a:lvl1pPr>
              <a:defRPr/>
            </a:lvl1pPr>
          </a:lstStyle>
          <a:p>
            <a:fld id="{216EC3CE-4101-4C0B-B9B4-858F0159B15D}" type="slidenum">
              <a:rPr lang="it-IT" altLang="it-IT"/>
              <a:pPr/>
              <a:t>‹N›</a:t>
            </a:fld>
            <a:fld id="{2097F1F9-499A-4094-BBE8-9AA98ABA608E}" type="slidenum">
              <a:rPr lang="it-IT" altLang="it-IT"/>
              <a:pPr/>
              <a:t>‹N›</a:t>
            </a:fld>
            <a:endParaRPr lang="it-IT" altLang="it-IT"/>
          </a:p>
        </p:txBody>
      </p:sp>
    </p:spTree>
    <p:extLst>
      <p:ext uri="{BB962C8B-B14F-4D97-AF65-F5344CB8AC3E}">
        <p14:creationId xmlns:p14="http://schemas.microsoft.com/office/powerpoint/2010/main" val="1599972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r>
              <a:rPr lang="it-IT" altLang="it-IT"/>
              <a:t>17/04/15</a:t>
            </a:r>
          </a:p>
        </p:txBody>
      </p:sp>
      <p:sp>
        <p:nvSpPr>
          <p:cNvPr id="3" name="Segnaposto numero diapositiva 2"/>
          <p:cNvSpPr>
            <a:spLocks noGrp="1"/>
          </p:cNvSpPr>
          <p:nvPr>
            <p:ph type="sldNum" idx="11"/>
          </p:nvPr>
        </p:nvSpPr>
        <p:spPr/>
        <p:txBody>
          <a:bodyPr/>
          <a:lstStyle>
            <a:lvl1pPr>
              <a:defRPr/>
            </a:lvl1pPr>
          </a:lstStyle>
          <a:p>
            <a:fld id="{9186050D-7DA6-427F-B26E-581BA3AEAB92}" type="slidenum">
              <a:rPr lang="it-IT" altLang="it-IT"/>
              <a:pPr/>
              <a:t>‹N›</a:t>
            </a:fld>
            <a:fld id="{D5FC30E3-24E5-46AB-A905-E1E4155F03E4}" type="slidenum">
              <a:rPr lang="it-IT" altLang="it-IT"/>
              <a:pPr/>
              <a:t>‹N›</a:t>
            </a:fld>
            <a:endParaRPr lang="it-IT" altLang="it-IT"/>
          </a:p>
        </p:txBody>
      </p:sp>
    </p:spTree>
    <p:extLst>
      <p:ext uri="{BB962C8B-B14F-4D97-AF65-F5344CB8AC3E}">
        <p14:creationId xmlns:p14="http://schemas.microsoft.com/office/powerpoint/2010/main" val="1531186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ltLang="it-IT"/>
              <a:t>17/04/15</a:t>
            </a:r>
          </a:p>
        </p:txBody>
      </p:sp>
      <p:sp>
        <p:nvSpPr>
          <p:cNvPr id="6" name="Segnaposto numero diapositiva 5"/>
          <p:cNvSpPr>
            <a:spLocks noGrp="1"/>
          </p:cNvSpPr>
          <p:nvPr>
            <p:ph type="sldNum" idx="11"/>
          </p:nvPr>
        </p:nvSpPr>
        <p:spPr/>
        <p:txBody>
          <a:bodyPr/>
          <a:lstStyle>
            <a:lvl1pPr>
              <a:defRPr/>
            </a:lvl1pPr>
          </a:lstStyle>
          <a:p>
            <a:fld id="{CD687F84-BA69-4F86-8B30-98E86E101E0B}" type="slidenum">
              <a:rPr lang="it-IT" altLang="it-IT"/>
              <a:pPr/>
              <a:t>‹N›</a:t>
            </a:fld>
            <a:fld id="{D9FC2874-FFB2-4C77-9E64-BCCF7CFA178E}" type="slidenum">
              <a:rPr lang="it-IT" altLang="it-IT"/>
              <a:pPr/>
              <a:t>‹N›</a:t>
            </a:fld>
            <a:endParaRPr lang="it-IT" altLang="it-IT"/>
          </a:p>
        </p:txBody>
      </p:sp>
    </p:spTree>
    <p:extLst>
      <p:ext uri="{BB962C8B-B14F-4D97-AF65-F5344CB8AC3E}">
        <p14:creationId xmlns:p14="http://schemas.microsoft.com/office/powerpoint/2010/main" val="3457329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17/04/15</a:t>
            </a:r>
          </a:p>
        </p:txBody>
      </p:sp>
      <p:sp>
        <p:nvSpPr>
          <p:cNvPr id="5" name="Segnaposto numero diapositiva 4"/>
          <p:cNvSpPr>
            <a:spLocks noGrp="1"/>
          </p:cNvSpPr>
          <p:nvPr>
            <p:ph type="sldNum" idx="11"/>
          </p:nvPr>
        </p:nvSpPr>
        <p:spPr/>
        <p:txBody>
          <a:bodyPr/>
          <a:lstStyle>
            <a:lvl1pPr>
              <a:defRPr/>
            </a:lvl1pPr>
          </a:lstStyle>
          <a:p>
            <a:fld id="{A41DD928-2268-4468-8C0E-B1147475188F}" type="slidenum">
              <a:rPr lang="it-IT" altLang="it-IT"/>
              <a:pPr/>
              <a:t>‹N›</a:t>
            </a:fld>
            <a:fld id="{1CF0607D-B771-4BEB-ABB1-28B7D36B1FC9}" type="slidenum">
              <a:rPr lang="it-IT" altLang="it-IT"/>
              <a:pPr/>
              <a:t>‹N›</a:t>
            </a:fld>
            <a:endParaRPr lang="it-IT" altLang="it-IT"/>
          </a:p>
        </p:txBody>
      </p:sp>
    </p:spTree>
    <p:extLst>
      <p:ext uri="{BB962C8B-B14F-4D97-AF65-F5344CB8AC3E}">
        <p14:creationId xmlns:p14="http://schemas.microsoft.com/office/powerpoint/2010/main" val="2219408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ltLang="it-IT"/>
              <a:t>17/04/15</a:t>
            </a:r>
          </a:p>
        </p:txBody>
      </p:sp>
      <p:sp>
        <p:nvSpPr>
          <p:cNvPr id="6" name="Segnaposto numero diapositiva 5"/>
          <p:cNvSpPr>
            <a:spLocks noGrp="1"/>
          </p:cNvSpPr>
          <p:nvPr>
            <p:ph type="sldNum" idx="11"/>
          </p:nvPr>
        </p:nvSpPr>
        <p:spPr/>
        <p:txBody>
          <a:bodyPr/>
          <a:lstStyle>
            <a:lvl1pPr>
              <a:defRPr/>
            </a:lvl1pPr>
          </a:lstStyle>
          <a:p>
            <a:fld id="{9D1E7E98-A0A6-4F47-8EF9-4B2CC2082805}" type="slidenum">
              <a:rPr lang="it-IT" altLang="it-IT"/>
              <a:pPr/>
              <a:t>‹N›</a:t>
            </a:fld>
            <a:fld id="{CF1D108C-919F-49BC-BEB8-CF5A6E46DD58}" type="slidenum">
              <a:rPr lang="it-IT" altLang="it-IT"/>
              <a:pPr/>
              <a:t>‹N›</a:t>
            </a:fld>
            <a:endParaRPr lang="it-IT" altLang="it-IT"/>
          </a:p>
        </p:txBody>
      </p:sp>
    </p:spTree>
    <p:extLst>
      <p:ext uri="{BB962C8B-B14F-4D97-AF65-F5344CB8AC3E}">
        <p14:creationId xmlns:p14="http://schemas.microsoft.com/office/powerpoint/2010/main" val="2853480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17/04/15</a:t>
            </a:r>
          </a:p>
        </p:txBody>
      </p:sp>
      <p:sp>
        <p:nvSpPr>
          <p:cNvPr id="5" name="Segnaposto numero diapositiva 4"/>
          <p:cNvSpPr>
            <a:spLocks noGrp="1"/>
          </p:cNvSpPr>
          <p:nvPr>
            <p:ph type="sldNum" idx="11"/>
          </p:nvPr>
        </p:nvSpPr>
        <p:spPr/>
        <p:txBody>
          <a:bodyPr/>
          <a:lstStyle>
            <a:lvl1pPr>
              <a:defRPr/>
            </a:lvl1pPr>
          </a:lstStyle>
          <a:p>
            <a:fld id="{EADAA9FE-C211-467C-800B-9D49AC07F849}" type="slidenum">
              <a:rPr lang="it-IT" altLang="it-IT"/>
              <a:pPr/>
              <a:t>‹N›</a:t>
            </a:fld>
            <a:fld id="{23F34EA6-7D73-4DCB-8643-4FEB53BA5CD5}" type="slidenum">
              <a:rPr lang="it-IT" altLang="it-IT"/>
              <a:pPr/>
              <a:t>‹N›</a:t>
            </a:fld>
            <a:endParaRPr lang="it-IT" altLang="it-IT"/>
          </a:p>
        </p:txBody>
      </p:sp>
    </p:spTree>
    <p:extLst>
      <p:ext uri="{BB962C8B-B14F-4D97-AF65-F5344CB8AC3E}">
        <p14:creationId xmlns:p14="http://schemas.microsoft.com/office/powerpoint/2010/main" val="3699646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6225" y="274638"/>
            <a:ext cx="2055813"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6625"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17/04/15</a:t>
            </a:r>
          </a:p>
        </p:txBody>
      </p:sp>
      <p:sp>
        <p:nvSpPr>
          <p:cNvPr id="5" name="Segnaposto numero diapositiva 4"/>
          <p:cNvSpPr>
            <a:spLocks noGrp="1"/>
          </p:cNvSpPr>
          <p:nvPr>
            <p:ph type="sldNum" idx="11"/>
          </p:nvPr>
        </p:nvSpPr>
        <p:spPr/>
        <p:txBody>
          <a:bodyPr/>
          <a:lstStyle>
            <a:lvl1pPr>
              <a:defRPr/>
            </a:lvl1pPr>
          </a:lstStyle>
          <a:p>
            <a:fld id="{2D4E0D1D-01E0-4A3E-90A3-49D14756EE6C}" type="slidenum">
              <a:rPr lang="it-IT" altLang="it-IT"/>
              <a:pPr/>
              <a:t>‹N›</a:t>
            </a:fld>
            <a:fld id="{A73104BC-EC6E-4FC6-8C04-1ED0C3BAEAB1}" type="slidenum">
              <a:rPr lang="it-IT" altLang="it-IT"/>
              <a:pPr/>
              <a:t>‹N›</a:t>
            </a:fld>
            <a:endParaRPr lang="it-IT" altLang="it-IT"/>
          </a:p>
        </p:txBody>
      </p:sp>
    </p:spTree>
    <p:extLst>
      <p:ext uri="{BB962C8B-B14F-4D97-AF65-F5344CB8AC3E}">
        <p14:creationId xmlns:p14="http://schemas.microsoft.com/office/powerpoint/2010/main" val="1299768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r>
              <a:rPr lang="it-IT" altLang="it-IT"/>
              <a:t>17/04/15</a:t>
            </a:r>
          </a:p>
        </p:txBody>
      </p:sp>
      <p:sp>
        <p:nvSpPr>
          <p:cNvPr id="5" name="Segnaposto numero diapositiva 4"/>
          <p:cNvSpPr>
            <a:spLocks noGrp="1"/>
          </p:cNvSpPr>
          <p:nvPr>
            <p:ph type="sldNum" idx="11"/>
          </p:nvPr>
        </p:nvSpPr>
        <p:spPr/>
        <p:txBody>
          <a:bodyPr/>
          <a:lstStyle>
            <a:lvl1pPr>
              <a:defRPr/>
            </a:lvl1pPr>
          </a:lstStyle>
          <a:p>
            <a:fld id="{F9F60BA6-F086-44A5-968F-19593EF1801E}" type="slidenum">
              <a:rPr lang="it-IT" altLang="it-IT"/>
              <a:pPr/>
              <a:t>‹N›</a:t>
            </a:fld>
            <a:fld id="{7C79D814-5D25-4659-A610-F43C0F297207}" type="slidenum">
              <a:rPr lang="it-IT" altLang="it-IT"/>
              <a:pPr/>
              <a:t>‹N›</a:t>
            </a:fld>
            <a:endParaRPr lang="it-IT" altLang="it-IT"/>
          </a:p>
        </p:txBody>
      </p:sp>
    </p:spTree>
    <p:extLst>
      <p:ext uri="{BB962C8B-B14F-4D97-AF65-F5344CB8AC3E}">
        <p14:creationId xmlns:p14="http://schemas.microsoft.com/office/powerpoint/2010/main" val="2386527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17/04/15</a:t>
            </a:r>
          </a:p>
        </p:txBody>
      </p:sp>
      <p:sp>
        <p:nvSpPr>
          <p:cNvPr id="5" name="Segnaposto numero diapositiva 4"/>
          <p:cNvSpPr>
            <a:spLocks noGrp="1"/>
          </p:cNvSpPr>
          <p:nvPr>
            <p:ph type="sldNum" idx="11"/>
          </p:nvPr>
        </p:nvSpPr>
        <p:spPr/>
        <p:txBody>
          <a:bodyPr/>
          <a:lstStyle>
            <a:lvl1pPr>
              <a:defRPr/>
            </a:lvl1pPr>
          </a:lstStyle>
          <a:p>
            <a:fld id="{BFCABEE1-8BFB-4DCA-A1CA-9739453E1240}" type="slidenum">
              <a:rPr lang="it-IT" altLang="it-IT"/>
              <a:pPr/>
              <a:t>‹N›</a:t>
            </a:fld>
            <a:fld id="{68B437F3-DCF1-412B-B71C-CDC6D05B091C}" type="slidenum">
              <a:rPr lang="it-IT" altLang="it-IT"/>
              <a:pPr/>
              <a:t>‹N›</a:t>
            </a:fld>
            <a:endParaRPr lang="it-IT" altLang="it-IT"/>
          </a:p>
        </p:txBody>
      </p:sp>
    </p:spTree>
    <p:extLst>
      <p:ext uri="{BB962C8B-B14F-4D97-AF65-F5344CB8AC3E}">
        <p14:creationId xmlns:p14="http://schemas.microsoft.com/office/powerpoint/2010/main" val="256603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Segnaposto data 3"/>
          <p:cNvSpPr>
            <a:spLocks noGrp="1"/>
          </p:cNvSpPr>
          <p:nvPr>
            <p:ph type="dt" idx="10"/>
          </p:nvPr>
        </p:nvSpPr>
        <p:spPr/>
        <p:txBody>
          <a:bodyPr/>
          <a:lstStyle>
            <a:lvl1pPr>
              <a:defRPr/>
            </a:lvl1pPr>
          </a:lstStyle>
          <a:p>
            <a:r>
              <a:rPr lang="it-IT" altLang="it-IT"/>
              <a:t>17/04/15</a:t>
            </a:r>
          </a:p>
        </p:txBody>
      </p:sp>
      <p:sp>
        <p:nvSpPr>
          <p:cNvPr id="5" name="Segnaposto numero diapositiva 4"/>
          <p:cNvSpPr>
            <a:spLocks noGrp="1"/>
          </p:cNvSpPr>
          <p:nvPr>
            <p:ph type="sldNum" idx="11"/>
          </p:nvPr>
        </p:nvSpPr>
        <p:spPr/>
        <p:txBody>
          <a:bodyPr/>
          <a:lstStyle>
            <a:lvl1pPr>
              <a:defRPr/>
            </a:lvl1pPr>
          </a:lstStyle>
          <a:p>
            <a:fld id="{6C2F9B18-0FCC-421F-BFF3-9CD5580C28C2}" type="slidenum">
              <a:rPr lang="it-IT" altLang="it-IT"/>
              <a:pPr/>
              <a:t>‹N›</a:t>
            </a:fld>
            <a:fld id="{59CA7DF4-8776-427D-9205-A37076570E86}" type="slidenum">
              <a:rPr lang="it-IT" altLang="it-IT"/>
              <a:pPr/>
              <a:t>‹N›</a:t>
            </a:fld>
            <a:endParaRPr lang="it-IT" altLang="it-IT"/>
          </a:p>
        </p:txBody>
      </p:sp>
    </p:spTree>
    <p:extLst>
      <p:ext uri="{BB962C8B-B14F-4D97-AF65-F5344CB8AC3E}">
        <p14:creationId xmlns:p14="http://schemas.microsoft.com/office/powerpoint/2010/main" val="730802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4963"/>
            <a:ext cx="4035425" cy="452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5025" y="1604963"/>
            <a:ext cx="4037013" cy="452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r>
              <a:rPr lang="it-IT" altLang="it-IT"/>
              <a:t>17/04/15</a:t>
            </a:r>
          </a:p>
        </p:txBody>
      </p:sp>
      <p:sp>
        <p:nvSpPr>
          <p:cNvPr id="6" name="Segnaposto numero diapositiva 5"/>
          <p:cNvSpPr>
            <a:spLocks noGrp="1"/>
          </p:cNvSpPr>
          <p:nvPr>
            <p:ph type="sldNum" idx="11"/>
          </p:nvPr>
        </p:nvSpPr>
        <p:spPr/>
        <p:txBody>
          <a:bodyPr/>
          <a:lstStyle>
            <a:lvl1pPr>
              <a:defRPr/>
            </a:lvl1pPr>
          </a:lstStyle>
          <a:p>
            <a:fld id="{12838424-200E-4000-85A0-B4A4EA516F43}" type="slidenum">
              <a:rPr lang="it-IT" altLang="it-IT"/>
              <a:pPr/>
              <a:t>‹N›</a:t>
            </a:fld>
            <a:fld id="{25464457-A121-4E24-B1C5-2D5175996F84}" type="slidenum">
              <a:rPr lang="it-IT" altLang="it-IT"/>
              <a:pPr/>
              <a:t>‹N›</a:t>
            </a:fld>
            <a:endParaRPr lang="it-IT" altLang="it-IT"/>
          </a:p>
        </p:txBody>
      </p:sp>
    </p:spTree>
    <p:extLst>
      <p:ext uri="{BB962C8B-B14F-4D97-AF65-F5344CB8AC3E}">
        <p14:creationId xmlns:p14="http://schemas.microsoft.com/office/powerpoint/2010/main" val="111837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r>
              <a:rPr lang="it-IT" altLang="it-IT"/>
              <a:t>17/04/15</a:t>
            </a:r>
          </a:p>
        </p:txBody>
      </p:sp>
      <p:sp>
        <p:nvSpPr>
          <p:cNvPr id="8" name="Segnaposto numero diapositiva 7"/>
          <p:cNvSpPr>
            <a:spLocks noGrp="1"/>
          </p:cNvSpPr>
          <p:nvPr>
            <p:ph type="sldNum" idx="11"/>
          </p:nvPr>
        </p:nvSpPr>
        <p:spPr/>
        <p:txBody>
          <a:bodyPr/>
          <a:lstStyle>
            <a:lvl1pPr>
              <a:defRPr/>
            </a:lvl1pPr>
          </a:lstStyle>
          <a:p>
            <a:fld id="{479A2BFA-C32B-4DC5-8BCD-1DC236974DDD}" type="slidenum">
              <a:rPr lang="it-IT" altLang="it-IT"/>
              <a:pPr/>
              <a:t>‹N›</a:t>
            </a:fld>
            <a:fld id="{14879A7C-C87D-407A-ADCC-E81B36CF2B44}" type="slidenum">
              <a:rPr lang="it-IT" altLang="it-IT"/>
              <a:pPr/>
              <a:t>‹N›</a:t>
            </a:fld>
            <a:endParaRPr lang="it-IT" altLang="it-IT"/>
          </a:p>
        </p:txBody>
      </p:sp>
    </p:spTree>
    <p:extLst>
      <p:ext uri="{BB962C8B-B14F-4D97-AF65-F5344CB8AC3E}">
        <p14:creationId xmlns:p14="http://schemas.microsoft.com/office/powerpoint/2010/main" val="233182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r>
              <a:rPr lang="it-IT" altLang="it-IT"/>
              <a:t>17/04/15</a:t>
            </a:r>
          </a:p>
        </p:txBody>
      </p:sp>
      <p:sp>
        <p:nvSpPr>
          <p:cNvPr id="4" name="Segnaposto numero diapositiva 3"/>
          <p:cNvSpPr>
            <a:spLocks noGrp="1"/>
          </p:cNvSpPr>
          <p:nvPr>
            <p:ph type="sldNum" idx="11"/>
          </p:nvPr>
        </p:nvSpPr>
        <p:spPr/>
        <p:txBody>
          <a:bodyPr/>
          <a:lstStyle>
            <a:lvl1pPr>
              <a:defRPr/>
            </a:lvl1pPr>
          </a:lstStyle>
          <a:p>
            <a:fld id="{7EABAED0-D90C-4488-BAED-DAC1332C816F}" type="slidenum">
              <a:rPr lang="it-IT" altLang="it-IT"/>
              <a:pPr/>
              <a:t>‹N›</a:t>
            </a:fld>
            <a:fld id="{0EDDE247-98FE-402F-B2CD-5B0B253C0272}" type="slidenum">
              <a:rPr lang="it-IT" altLang="it-IT"/>
              <a:pPr/>
              <a:t>‹N›</a:t>
            </a:fld>
            <a:endParaRPr lang="it-IT" altLang="it-IT"/>
          </a:p>
        </p:txBody>
      </p:sp>
    </p:spTree>
    <p:extLst>
      <p:ext uri="{BB962C8B-B14F-4D97-AF65-F5344CB8AC3E}">
        <p14:creationId xmlns:p14="http://schemas.microsoft.com/office/powerpoint/2010/main" val="2303516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r>
              <a:rPr lang="it-IT" altLang="it-IT"/>
              <a:t>17/04/15</a:t>
            </a:r>
          </a:p>
        </p:txBody>
      </p:sp>
      <p:sp>
        <p:nvSpPr>
          <p:cNvPr id="3" name="Segnaposto numero diapositiva 2"/>
          <p:cNvSpPr>
            <a:spLocks noGrp="1"/>
          </p:cNvSpPr>
          <p:nvPr>
            <p:ph type="sldNum" idx="11"/>
          </p:nvPr>
        </p:nvSpPr>
        <p:spPr/>
        <p:txBody>
          <a:bodyPr/>
          <a:lstStyle>
            <a:lvl1pPr>
              <a:defRPr/>
            </a:lvl1pPr>
          </a:lstStyle>
          <a:p>
            <a:fld id="{B9DC8906-03D1-4FB5-A395-23C0D62F0D8C}" type="slidenum">
              <a:rPr lang="it-IT" altLang="it-IT"/>
              <a:pPr/>
              <a:t>‹N›</a:t>
            </a:fld>
            <a:fld id="{DA097019-2A61-4BE1-B40F-4B3255F13D4E}" type="slidenum">
              <a:rPr lang="it-IT" altLang="it-IT"/>
              <a:pPr/>
              <a:t>‹N›</a:t>
            </a:fld>
            <a:endParaRPr lang="it-IT" altLang="it-IT"/>
          </a:p>
        </p:txBody>
      </p:sp>
    </p:spTree>
    <p:extLst>
      <p:ext uri="{BB962C8B-B14F-4D97-AF65-F5344CB8AC3E}">
        <p14:creationId xmlns:p14="http://schemas.microsoft.com/office/powerpoint/2010/main" val="31154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Segnaposto data 3"/>
          <p:cNvSpPr>
            <a:spLocks noGrp="1"/>
          </p:cNvSpPr>
          <p:nvPr>
            <p:ph type="dt" idx="10"/>
          </p:nvPr>
        </p:nvSpPr>
        <p:spPr/>
        <p:txBody>
          <a:bodyPr/>
          <a:lstStyle>
            <a:lvl1pPr>
              <a:defRPr/>
            </a:lvl1pPr>
          </a:lstStyle>
          <a:p>
            <a:r>
              <a:rPr lang="it-IT" altLang="it-IT"/>
              <a:t>17/04/15</a:t>
            </a:r>
          </a:p>
        </p:txBody>
      </p:sp>
      <p:sp>
        <p:nvSpPr>
          <p:cNvPr id="5" name="Segnaposto numero diapositiva 4"/>
          <p:cNvSpPr>
            <a:spLocks noGrp="1"/>
          </p:cNvSpPr>
          <p:nvPr>
            <p:ph type="sldNum" idx="11"/>
          </p:nvPr>
        </p:nvSpPr>
        <p:spPr/>
        <p:txBody>
          <a:bodyPr/>
          <a:lstStyle>
            <a:lvl1pPr>
              <a:defRPr/>
            </a:lvl1pPr>
          </a:lstStyle>
          <a:p>
            <a:fld id="{D1BE1827-A4EC-414E-8F0D-204C8EE0B42F}" type="slidenum">
              <a:rPr lang="it-IT" altLang="it-IT"/>
              <a:pPr/>
              <a:t>‹N›</a:t>
            </a:fld>
            <a:fld id="{D40D5EE2-A939-4E3F-8553-A2FDD1D21FD9}" type="slidenum">
              <a:rPr lang="it-IT" altLang="it-IT"/>
              <a:pPr/>
              <a:t>‹N›</a:t>
            </a:fld>
            <a:endParaRPr lang="it-IT" altLang="it-IT"/>
          </a:p>
        </p:txBody>
      </p:sp>
    </p:spTree>
    <p:extLst>
      <p:ext uri="{BB962C8B-B14F-4D97-AF65-F5344CB8AC3E}">
        <p14:creationId xmlns:p14="http://schemas.microsoft.com/office/powerpoint/2010/main" val="1158118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ltLang="it-IT"/>
              <a:t>17/04/15</a:t>
            </a:r>
          </a:p>
        </p:txBody>
      </p:sp>
      <p:sp>
        <p:nvSpPr>
          <p:cNvPr id="6" name="Segnaposto numero diapositiva 5"/>
          <p:cNvSpPr>
            <a:spLocks noGrp="1"/>
          </p:cNvSpPr>
          <p:nvPr>
            <p:ph type="sldNum" idx="11"/>
          </p:nvPr>
        </p:nvSpPr>
        <p:spPr/>
        <p:txBody>
          <a:bodyPr/>
          <a:lstStyle>
            <a:lvl1pPr>
              <a:defRPr/>
            </a:lvl1pPr>
          </a:lstStyle>
          <a:p>
            <a:fld id="{08A21D0C-7E6D-47A9-8E0A-82C58FEE370E}" type="slidenum">
              <a:rPr lang="it-IT" altLang="it-IT"/>
              <a:pPr/>
              <a:t>‹N›</a:t>
            </a:fld>
            <a:fld id="{7DF3989D-3C6C-4138-A704-FD99D795384C}" type="slidenum">
              <a:rPr lang="it-IT" altLang="it-IT"/>
              <a:pPr/>
              <a:t>‹N›</a:t>
            </a:fld>
            <a:endParaRPr lang="it-IT" altLang="it-IT"/>
          </a:p>
        </p:txBody>
      </p:sp>
    </p:spTree>
    <p:extLst>
      <p:ext uri="{BB962C8B-B14F-4D97-AF65-F5344CB8AC3E}">
        <p14:creationId xmlns:p14="http://schemas.microsoft.com/office/powerpoint/2010/main" val="665909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ltLang="it-IT"/>
              <a:t>17/04/15</a:t>
            </a:r>
          </a:p>
        </p:txBody>
      </p:sp>
      <p:sp>
        <p:nvSpPr>
          <p:cNvPr id="6" name="Segnaposto numero diapositiva 5"/>
          <p:cNvSpPr>
            <a:spLocks noGrp="1"/>
          </p:cNvSpPr>
          <p:nvPr>
            <p:ph type="sldNum" idx="11"/>
          </p:nvPr>
        </p:nvSpPr>
        <p:spPr/>
        <p:txBody>
          <a:bodyPr/>
          <a:lstStyle>
            <a:lvl1pPr>
              <a:defRPr/>
            </a:lvl1pPr>
          </a:lstStyle>
          <a:p>
            <a:fld id="{6764E518-4AE3-4578-A08E-BA3130E8F148}" type="slidenum">
              <a:rPr lang="it-IT" altLang="it-IT"/>
              <a:pPr/>
              <a:t>‹N›</a:t>
            </a:fld>
            <a:fld id="{EEC64643-BB6D-409A-BD4D-C1BABC88E88D}" type="slidenum">
              <a:rPr lang="it-IT" altLang="it-IT"/>
              <a:pPr/>
              <a:t>‹N›</a:t>
            </a:fld>
            <a:endParaRPr lang="it-IT" altLang="it-IT"/>
          </a:p>
        </p:txBody>
      </p:sp>
    </p:spTree>
    <p:extLst>
      <p:ext uri="{BB962C8B-B14F-4D97-AF65-F5344CB8AC3E}">
        <p14:creationId xmlns:p14="http://schemas.microsoft.com/office/powerpoint/2010/main" val="2210477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17/04/15</a:t>
            </a:r>
          </a:p>
        </p:txBody>
      </p:sp>
      <p:sp>
        <p:nvSpPr>
          <p:cNvPr id="5" name="Segnaposto numero diapositiva 4"/>
          <p:cNvSpPr>
            <a:spLocks noGrp="1"/>
          </p:cNvSpPr>
          <p:nvPr>
            <p:ph type="sldNum" idx="11"/>
          </p:nvPr>
        </p:nvSpPr>
        <p:spPr/>
        <p:txBody>
          <a:bodyPr/>
          <a:lstStyle>
            <a:lvl1pPr>
              <a:defRPr/>
            </a:lvl1pPr>
          </a:lstStyle>
          <a:p>
            <a:fld id="{03DBA601-D167-4BA4-998A-AF1F79FDC652}" type="slidenum">
              <a:rPr lang="it-IT" altLang="it-IT"/>
              <a:pPr/>
              <a:t>‹N›</a:t>
            </a:fld>
            <a:fld id="{1D19CDD8-5D72-4B3E-84CA-D45E0780CFB2}" type="slidenum">
              <a:rPr lang="it-IT" altLang="it-IT"/>
              <a:pPr/>
              <a:t>‹N›</a:t>
            </a:fld>
            <a:endParaRPr lang="it-IT" altLang="it-IT"/>
          </a:p>
        </p:txBody>
      </p:sp>
    </p:spTree>
    <p:extLst>
      <p:ext uri="{BB962C8B-B14F-4D97-AF65-F5344CB8AC3E}">
        <p14:creationId xmlns:p14="http://schemas.microsoft.com/office/powerpoint/2010/main" val="398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6225" y="273050"/>
            <a:ext cx="2055813" cy="585311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3050"/>
            <a:ext cx="6016625" cy="585311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17/04/15</a:t>
            </a:r>
          </a:p>
        </p:txBody>
      </p:sp>
      <p:sp>
        <p:nvSpPr>
          <p:cNvPr id="5" name="Segnaposto numero diapositiva 4"/>
          <p:cNvSpPr>
            <a:spLocks noGrp="1"/>
          </p:cNvSpPr>
          <p:nvPr>
            <p:ph type="sldNum" idx="11"/>
          </p:nvPr>
        </p:nvSpPr>
        <p:spPr/>
        <p:txBody>
          <a:bodyPr/>
          <a:lstStyle>
            <a:lvl1pPr>
              <a:defRPr/>
            </a:lvl1pPr>
          </a:lstStyle>
          <a:p>
            <a:fld id="{0F40ECE7-78D9-40DB-8AE6-50416AABC3C4}" type="slidenum">
              <a:rPr lang="it-IT" altLang="it-IT"/>
              <a:pPr/>
              <a:t>‹N›</a:t>
            </a:fld>
            <a:fld id="{AEFCF044-7AA4-4D17-90CC-3AD562C89F0E}" type="slidenum">
              <a:rPr lang="it-IT" altLang="it-IT"/>
              <a:pPr/>
              <a:t>‹N›</a:t>
            </a:fld>
            <a:endParaRPr lang="it-IT" altLang="it-IT"/>
          </a:p>
        </p:txBody>
      </p:sp>
    </p:spTree>
    <p:extLst>
      <p:ext uri="{BB962C8B-B14F-4D97-AF65-F5344CB8AC3E}">
        <p14:creationId xmlns:p14="http://schemas.microsoft.com/office/powerpoint/2010/main" val="121970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3654425" cy="48688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264025" y="1600200"/>
            <a:ext cx="3656013" cy="48688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r>
              <a:rPr lang="it-IT" altLang="it-IT"/>
              <a:t>17/04/15</a:t>
            </a:r>
          </a:p>
        </p:txBody>
      </p:sp>
      <p:sp>
        <p:nvSpPr>
          <p:cNvPr id="6" name="Segnaposto numero diapositiva 5"/>
          <p:cNvSpPr>
            <a:spLocks noGrp="1"/>
          </p:cNvSpPr>
          <p:nvPr>
            <p:ph type="sldNum" idx="11"/>
          </p:nvPr>
        </p:nvSpPr>
        <p:spPr/>
        <p:txBody>
          <a:bodyPr/>
          <a:lstStyle>
            <a:lvl1pPr>
              <a:defRPr/>
            </a:lvl1pPr>
          </a:lstStyle>
          <a:p>
            <a:fld id="{F453A32F-08E5-4FCF-BEFB-49E98E4A8762}" type="slidenum">
              <a:rPr lang="it-IT" altLang="it-IT"/>
              <a:pPr/>
              <a:t>‹N›</a:t>
            </a:fld>
            <a:fld id="{4D34299E-99D7-4CC0-A3C7-E58AAB8641AC}" type="slidenum">
              <a:rPr lang="it-IT" altLang="it-IT"/>
              <a:pPr/>
              <a:t>‹N›</a:t>
            </a:fld>
            <a:endParaRPr lang="it-IT" altLang="it-IT"/>
          </a:p>
        </p:txBody>
      </p:sp>
    </p:spTree>
    <p:extLst>
      <p:ext uri="{BB962C8B-B14F-4D97-AF65-F5344CB8AC3E}">
        <p14:creationId xmlns:p14="http://schemas.microsoft.com/office/powerpoint/2010/main" val="318555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r>
              <a:rPr lang="it-IT" altLang="it-IT"/>
              <a:t>17/04/15</a:t>
            </a:r>
          </a:p>
        </p:txBody>
      </p:sp>
      <p:sp>
        <p:nvSpPr>
          <p:cNvPr id="8" name="Segnaposto numero diapositiva 7"/>
          <p:cNvSpPr>
            <a:spLocks noGrp="1"/>
          </p:cNvSpPr>
          <p:nvPr>
            <p:ph type="sldNum" idx="11"/>
          </p:nvPr>
        </p:nvSpPr>
        <p:spPr/>
        <p:txBody>
          <a:bodyPr/>
          <a:lstStyle>
            <a:lvl1pPr>
              <a:defRPr/>
            </a:lvl1pPr>
          </a:lstStyle>
          <a:p>
            <a:fld id="{9E9C82B7-0501-4E3B-A028-7FA91A6610C4}" type="slidenum">
              <a:rPr lang="it-IT" altLang="it-IT"/>
              <a:pPr/>
              <a:t>‹N›</a:t>
            </a:fld>
            <a:fld id="{A23E50DD-C238-4B47-B545-A41278CB16B0}" type="slidenum">
              <a:rPr lang="it-IT" altLang="it-IT"/>
              <a:pPr/>
              <a:t>‹N›</a:t>
            </a:fld>
            <a:endParaRPr lang="it-IT" altLang="it-IT"/>
          </a:p>
        </p:txBody>
      </p:sp>
    </p:spTree>
    <p:extLst>
      <p:ext uri="{BB962C8B-B14F-4D97-AF65-F5344CB8AC3E}">
        <p14:creationId xmlns:p14="http://schemas.microsoft.com/office/powerpoint/2010/main" val="137896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r>
              <a:rPr lang="it-IT" altLang="it-IT"/>
              <a:t>17/04/15</a:t>
            </a:r>
          </a:p>
        </p:txBody>
      </p:sp>
      <p:sp>
        <p:nvSpPr>
          <p:cNvPr id="4" name="Segnaposto numero diapositiva 3"/>
          <p:cNvSpPr>
            <a:spLocks noGrp="1"/>
          </p:cNvSpPr>
          <p:nvPr>
            <p:ph type="sldNum" idx="11"/>
          </p:nvPr>
        </p:nvSpPr>
        <p:spPr/>
        <p:txBody>
          <a:bodyPr/>
          <a:lstStyle>
            <a:lvl1pPr>
              <a:defRPr/>
            </a:lvl1pPr>
          </a:lstStyle>
          <a:p>
            <a:fld id="{76F9F4F8-A3A6-40B5-831F-F980DE6C7534}" type="slidenum">
              <a:rPr lang="it-IT" altLang="it-IT"/>
              <a:pPr/>
              <a:t>‹N›</a:t>
            </a:fld>
            <a:fld id="{D0BC0802-ADB7-4786-A07E-AE0E4736F583}" type="slidenum">
              <a:rPr lang="it-IT" altLang="it-IT"/>
              <a:pPr/>
              <a:t>‹N›</a:t>
            </a:fld>
            <a:endParaRPr lang="it-IT" altLang="it-IT"/>
          </a:p>
        </p:txBody>
      </p:sp>
    </p:spTree>
    <p:extLst>
      <p:ext uri="{BB962C8B-B14F-4D97-AF65-F5344CB8AC3E}">
        <p14:creationId xmlns:p14="http://schemas.microsoft.com/office/powerpoint/2010/main" val="246506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r>
              <a:rPr lang="it-IT" altLang="it-IT"/>
              <a:t>17/04/15</a:t>
            </a:r>
          </a:p>
        </p:txBody>
      </p:sp>
      <p:sp>
        <p:nvSpPr>
          <p:cNvPr id="3" name="Segnaposto numero diapositiva 2"/>
          <p:cNvSpPr>
            <a:spLocks noGrp="1"/>
          </p:cNvSpPr>
          <p:nvPr>
            <p:ph type="sldNum" idx="11"/>
          </p:nvPr>
        </p:nvSpPr>
        <p:spPr/>
        <p:txBody>
          <a:bodyPr/>
          <a:lstStyle>
            <a:lvl1pPr>
              <a:defRPr/>
            </a:lvl1pPr>
          </a:lstStyle>
          <a:p>
            <a:fld id="{E0AABE63-E250-4354-9A4A-2545F9D591A1}" type="slidenum">
              <a:rPr lang="it-IT" altLang="it-IT"/>
              <a:pPr/>
              <a:t>‹N›</a:t>
            </a:fld>
            <a:fld id="{5E313EB2-CA5B-4C41-B5E9-B4E55A9E2AB7}" type="slidenum">
              <a:rPr lang="it-IT" altLang="it-IT"/>
              <a:pPr/>
              <a:t>‹N›</a:t>
            </a:fld>
            <a:endParaRPr lang="it-IT" altLang="it-IT"/>
          </a:p>
        </p:txBody>
      </p:sp>
    </p:spTree>
    <p:extLst>
      <p:ext uri="{BB962C8B-B14F-4D97-AF65-F5344CB8AC3E}">
        <p14:creationId xmlns:p14="http://schemas.microsoft.com/office/powerpoint/2010/main" val="468922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ltLang="it-IT"/>
              <a:t>17/04/15</a:t>
            </a:r>
          </a:p>
        </p:txBody>
      </p:sp>
      <p:sp>
        <p:nvSpPr>
          <p:cNvPr id="6" name="Segnaposto numero diapositiva 5"/>
          <p:cNvSpPr>
            <a:spLocks noGrp="1"/>
          </p:cNvSpPr>
          <p:nvPr>
            <p:ph type="sldNum" idx="11"/>
          </p:nvPr>
        </p:nvSpPr>
        <p:spPr/>
        <p:txBody>
          <a:bodyPr/>
          <a:lstStyle>
            <a:lvl1pPr>
              <a:defRPr/>
            </a:lvl1pPr>
          </a:lstStyle>
          <a:p>
            <a:fld id="{757E6E2B-7F9F-4C50-823C-1CEF426990BB}" type="slidenum">
              <a:rPr lang="it-IT" altLang="it-IT"/>
              <a:pPr/>
              <a:t>‹N›</a:t>
            </a:fld>
            <a:fld id="{388A5E06-BDAB-40E5-86F0-7A1EADB5B961}" type="slidenum">
              <a:rPr lang="it-IT" altLang="it-IT"/>
              <a:pPr/>
              <a:t>‹N›</a:t>
            </a:fld>
            <a:endParaRPr lang="it-IT" altLang="it-IT"/>
          </a:p>
        </p:txBody>
      </p:sp>
    </p:spTree>
    <p:extLst>
      <p:ext uri="{BB962C8B-B14F-4D97-AF65-F5344CB8AC3E}">
        <p14:creationId xmlns:p14="http://schemas.microsoft.com/office/powerpoint/2010/main" val="140471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ltLang="it-IT"/>
              <a:t>17/04/15</a:t>
            </a:r>
          </a:p>
        </p:txBody>
      </p:sp>
      <p:sp>
        <p:nvSpPr>
          <p:cNvPr id="6" name="Segnaposto numero diapositiva 5"/>
          <p:cNvSpPr>
            <a:spLocks noGrp="1"/>
          </p:cNvSpPr>
          <p:nvPr>
            <p:ph type="sldNum" idx="11"/>
          </p:nvPr>
        </p:nvSpPr>
        <p:spPr/>
        <p:txBody>
          <a:bodyPr/>
          <a:lstStyle>
            <a:lvl1pPr>
              <a:defRPr/>
            </a:lvl1pPr>
          </a:lstStyle>
          <a:p>
            <a:fld id="{77E4DB45-76F6-4B28-9770-CD36945BC508}" type="slidenum">
              <a:rPr lang="it-IT" altLang="it-IT"/>
              <a:pPr/>
              <a:t>‹N›</a:t>
            </a:fld>
            <a:fld id="{3D59D9DF-B8FB-48AE-A3AB-C83FFEFF1EDC}" type="slidenum">
              <a:rPr lang="it-IT" altLang="it-IT"/>
              <a:pPr/>
              <a:t>‹N›</a:t>
            </a:fld>
            <a:endParaRPr lang="it-IT" altLang="it-IT"/>
          </a:p>
        </p:txBody>
      </p:sp>
    </p:spTree>
    <p:extLst>
      <p:ext uri="{BB962C8B-B14F-4D97-AF65-F5344CB8AC3E}">
        <p14:creationId xmlns:p14="http://schemas.microsoft.com/office/powerpoint/2010/main" val="232868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Line 1"/>
          <p:cNvSpPr>
            <a:spLocks noChangeShapeType="1"/>
          </p:cNvSpPr>
          <p:nvPr/>
        </p:nvSpPr>
        <p:spPr bwMode="auto">
          <a:xfrm>
            <a:off x="8763000" y="0"/>
            <a:ext cx="1588" cy="6858000"/>
          </a:xfrm>
          <a:prstGeom prst="line">
            <a:avLst/>
          </a:prstGeom>
          <a:noFill/>
          <a:ln w="38160">
            <a:solidFill>
              <a:srgbClr val="FEC2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6" name="Line 2"/>
          <p:cNvSpPr>
            <a:spLocks noChangeShapeType="1"/>
          </p:cNvSpPr>
          <p:nvPr/>
        </p:nvSpPr>
        <p:spPr bwMode="auto">
          <a:xfrm>
            <a:off x="76200" y="0"/>
            <a:ext cx="1588" cy="6858000"/>
          </a:xfrm>
          <a:prstGeom prst="line">
            <a:avLst/>
          </a:prstGeom>
          <a:noFill/>
          <a:ln w="57240">
            <a:solidFill>
              <a:srgbClr val="FEC2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7" name="Line 3"/>
          <p:cNvSpPr>
            <a:spLocks noChangeShapeType="1"/>
          </p:cNvSpPr>
          <p:nvPr/>
        </p:nvSpPr>
        <p:spPr bwMode="auto">
          <a:xfrm>
            <a:off x="8991600" y="0"/>
            <a:ext cx="1588" cy="6858000"/>
          </a:xfrm>
          <a:prstGeom prst="line">
            <a:avLst/>
          </a:prstGeom>
          <a:noFill/>
          <a:ln w="19080">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8" name="Rectangle 4"/>
          <p:cNvSpPr>
            <a:spLocks noChangeArrowheads="1"/>
          </p:cNvSpPr>
          <p:nvPr/>
        </p:nvSpPr>
        <p:spPr bwMode="auto">
          <a:xfrm>
            <a:off x="8839200" y="0"/>
            <a:ext cx="304800" cy="6858000"/>
          </a:xfrm>
          <a:prstGeom prst="rect">
            <a:avLst/>
          </a:prstGeom>
          <a:solidFill>
            <a:srgbClr val="FEC2AE">
              <a:alpha val="87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Line 5"/>
          <p:cNvSpPr>
            <a:spLocks noChangeShapeType="1"/>
          </p:cNvSpPr>
          <p:nvPr/>
        </p:nvSpPr>
        <p:spPr bwMode="auto">
          <a:xfrm>
            <a:off x="8915400" y="0"/>
            <a:ext cx="1588" cy="6858000"/>
          </a:xfrm>
          <a:prstGeom prst="line">
            <a:avLst/>
          </a:prstGeom>
          <a:noFill/>
          <a:ln w="9360">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30" name="Oval 6"/>
          <p:cNvSpPr>
            <a:spLocks noChangeArrowheads="1"/>
          </p:cNvSpPr>
          <p:nvPr/>
        </p:nvSpPr>
        <p:spPr bwMode="auto">
          <a:xfrm>
            <a:off x="8156575" y="5715000"/>
            <a:ext cx="547688" cy="547688"/>
          </a:xfrm>
          <a:prstGeom prst="ellipse">
            <a:avLst/>
          </a:prstGeom>
          <a:solidFill>
            <a:srgbClr val="FE863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Rectangle 7"/>
          <p:cNvSpPr>
            <a:spLocks noGrp="1" noChangeArrowheads="1"/>
          </p:cNvSpPr>
          <p:nvPr>
            <p:ph type="title"/>
          </p:nvPr>
        </p:nvSpPr>
        <p:spPr bwMode="auto">
          <a:xfrm>
            <a:off x="457200" y="274638"/>
            <a:ext cx="7462838" cy="1138237"/>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ctr" anchorCtr="0" compatLnSpc="1">
            <a:prstTxWarp prst="textNoShape">
              <a:avLst/>
            </a:prstTxWarp>
          </a:bodyPr>
          <a:lstStyle/>
          <a:p>
            <a:pPr lvl="0"/>
            <a:r>
              <a:rPr lang="en-GB" altLang="it-IT"/>
              <a:t>Cliccate per modificare il formato del testo del titolo</a:t>
            </a:r>
          </a:p>
        </p:txBody>
      </p:sp>
      <p:sp>
        <p:nvSpPr>
          <p:cNvPr id="1032" name="Rectangle 8"/>
          <p:cNvSpPr>
            <a:spLocks noGrp="1" noChangeArrowheads="1"/>
          </p:cNvSpPr>
          <p:nvPr>
            <p:ph type="body" idx="1"/>
          </p:nvPr>
        </p:nvSpPr>
        <p:spPr bwMode="auto">
          <a:xfrm>
            <a:off x="457200" y="1600200"/>
            <a:ext cx="7462838" cy="4868863"/>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33" name="Rectangle 9"/>
          <p:cNvSpPr>
            <a:spLocks noGrp="1" noChangeArrowheads="1"/>
          </p:cNvSpPr>
          <p:nvPr>
            <p:ph type="dt"/>
          </p:nvPr>
        </p:nvSpPr>
        <p:spPr bwMode="auto">
          <a:xfrm>
            <a:off x="8786813" y="268288"/>
            <a:ext cx="2006600" cy="636587"/>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a:solidFill>
                  <a:srgbClr val="000000"/>
                </a:solidFill>
                <a:latin typeface="+mn-lt"/>
              </a:defRPr>
            </a:lvl1pPr>
          </a:lstStyle>
          <a:p>
            <a:r>
              <a:rPr lang="it-IT" altLang="it-IT"/>
              <a:t>17/04/15</a:t>
            </a:r>
          </a:p>
        </p:txBody>
      </p:sp>
      <p:sp>
        <p:nvSpPr>
          <p:cNvPr id="1034" name="Rectangle 10"/>
          <p:cNvSpPr>
            <a:spLocks noGrp="1" noChangeArrowheads="1"/>
          </p:cNvSpPr>
          <p:nvPr>
            <p:ph type="sldNum"/>
          </p:nvPr>
        </p:nvSpPr>
        <p:spPr bwMode="auto">
          <a:xfrm>
            <a:off x="8129588" y="5734050"/>
            <a:ext cx="604837" cy="6381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a:solidFill>
                  <a:srgbClr val="000000"/>
                </a:solidFill>
                <a:latin typeface="+mn-lt"/>
              </a:defRPr>
            </a:lvl1pPr>
          </a:lstStyle>
          <a:p>
            <a:fld id="{387BF09D-9609-4EE5-9E66-BEC2CCFDD15C}" type="slidenum">
              <a:rPr lang="it-IT" altLang="it-IT"/>
              <a:pPr/>
              <a:t>‹N›</a:t>
            </a:fld>
            <a:fld id="{97F46036-0A3F-439C-8A54-E106F038CF6F}" type="slidenum">
              <a:rPr lang="it-IT" altLang="it-IT"/>
              <a:pPr/>
              <a:t>‹N›</a:t>
            </a:fld>
            <a:endParaRPr lang="it-IT" altLang="it-IT"/>
          </a:p>
        </p:txBody>
      </p:sp>
      <p:sp>
        <p:nvSpPr>
          <p:cNvPr id="1035" name="Text Box 11"/>
          <p:cNvSpPr txBox="1">
            <a:spLocks noChangeArrowheads="1"/>
          </p:cNvSpPr>
          <p:nvPr/>
        </p:nvSpPr>
        <p:spPr bwMode="auto">
          <a:xfrm>
            <a:off x="8772525" y="2319338"/>
            <a:ext cx="3197225" cy="455612"/>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9pPr>
    </p:titleStyle>
    <p:bodyStyle>
      <a:lvl1pPr marL="342900" indent="-342900" algn="l" defTabSz="449263" rtl="0" eaLnBrk="0" fontAlgn="base" hangingPunct="0">
        <a:spcBef>
          <a:spcPct val="0"/>
        </a:spcBef>
        <a:spcAft>
          <a:spcPts val="1425"/>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eaLnBrk="0" fontAlgn="base" hangingPunct="0">
        <a:spcBef>
          <a:spcPct val="0"/>
        </a:spcBef>
        <a:spcAft>
          <a:spcPts val="1138"/>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defTabSz="449263" rtl="0" eaLnBrk="0" fontAlgn="base" hangingPunct="0">
        <a:spcBef>
          <a:spcPct val="0"/>
        </a:spcBef>
        <a:spcAft>
          <a:spcPts val="85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spcBef>
          <a:spcPct val="0"/>
        </a:spcBef>
        <a:spcAft>
          <a:spcPts val="575"/>
        </a:spcAft>
        <a:buClr>
          <a:srgbClr val="000000"/>
        </a:buClr>
        <a:buSzPct val="100000"/>
        <a:buFont typeface="Times New Roman" panose="02020603050405020304" pitchFamily="18" charset="0"/>
        <a:defRPr sz="1600" kern="1200">
          <a:solidFill>
            <a:srgbClr val="000000"/>
          </a:solidFill>
          <a:latin typeface="+mn-lt"/>
          <a:ea typeface="+mn-ea"/>
          <a:cs typeface="+mn-cs"/>
        </a:defRPr>
      </a:lvl4pPr>
      <a:lvl5pPr marL="2057400" indent="-228600" algn="l" defTabSz="449263" rtl="0" eaLnBrk="0" fontAlgn="base" hangingPunct="0">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Line 1"/>
          <p:cNvSpPr>
            <a:spLocks noChangeShapeType="1"/>
          </p:cNvSpPr>
          <p:nvPr/>
        </p:nvSpPr>
        <p:spPr bwMode="auto">
          <a:xfrm>
            <a:off x="8763000" y="0"/>
            <a:ext cx="1588" cy="6858000"/>
          </a:xfrm>
          <a:prstGeom prst="line">
            <a:avLst/>
          </a:prstGeom>
          <a:noFill/>
          <a:ln w="38160">
            <a:solidFill>
              <a:srgbClr val="FEC2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050" name="Line 2"/>
          <p:cNvSpPr>
            <a:spLocks noChangeShapeType="1"/>
          </p:cNvSpPr>
          <p:nvPr/>
        </p:nvSpPr>
        <p:spPr bwMode="auto">
          <a:xfrm>
            <a:off x="76200" y="0"/>
            <a:ext cx="1588" cy="6858000"/>
          </a:xfrm>
          <a:prstGeom prst="line">
            <a:avLst/>
          </a:prstGeom>
          <a:noFill/>
          <a:ln w="57240">
            <a:solidFill>
              <a:srgbClr val="FEC2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051" name="Line 3"/>
          <p:cNvSpPr>
            <a:spLocks noChangeShapeType="1"/>
          </p:cNvSpPr>
          <p:nvPr/>
        </p:nvSpPr>
        <p:spPr bwMode="auto">
          <a:xfrm>
            <a:off x="8991600" y="0"/>
            <a:ext cx="1588" cy="6858000"/>
          </a:xfrm>
          <a:prstGeom prst="line">
            <a:avLst/>
          </a:prstGeom>
          <a:noFill/>
          <a:ln w="19080">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052" name="Rectangle 4"/>
          <p:cNvSpPr>
            <a:spLocks noChangeArrowheads="1"/>
          </p:cNvSpPr>
          <p:nvPr/>
        </p:nvSpPr>
        <p:spPr bwMode="auto">
          <a:xfrm>
            <a:off x="8839200" y="0"/>
            <a:ext cx="304800" cy="6858000"/>
          </a:xfrm>
          <a:prstGeom prst="rect">
            <a:avLst/>
          </a:prstGeom>
          <a:solidFill>
            <a:srgbClr val="FEC2AE">
              <a:alpha val="87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Line 5"/>
          <p:cNvSpPr>
            <a:spLocks noChangeShapeType="1"/>
          </p:cNvSpPr>
          <p:nvPr/>
        </p:nvSpPr>
        <p:spPr bwMode="auto">
          <a:xfrm>
            <a:off x="8915400" y="0"/>
            <a:ext cx="1588" cy="6858000"/>
          </a:xfrm>
          <a:prstGeom prst="line">
            <a:avLst/>
          </a:prstGeom>
          <a:noFill/>
          <a:ln w="9360">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054" name="Oval 6"/>
          <p:cNvSpPr>
            <a:spLocks noChangeArrowheads="1"/>
          </p:cNvSpPr>
          <p:nvPr/>
        </p:nvSpPr>
        <p:spPr bwMode="auto">
          <a:xfrm>
            <a:off x="8156575" y="5715000"/>
            <a:ext cx="547688" cy="547688"/>
          </a:xfrm>
          <a:prstGeom prst="ellipse">
            <a:avLst/>
          </a:prstGeom>
          <a:solidFill>
            <a:srgbClr val="FE863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5" name="Rectangle 7"/>
          <p:cNvSpPr>
            <a:spLocks noGrp="1" noChangeArrowheads="1"/>
          </p:cNvSpPr>
          <p:nvPr>
            <p:ph type="title"/>
          </p:nvPr>
        </p:nvSpPr>
        <p:spPr bwMode="auto">
          <a:xfrm>
            <a:off x="457200" y="274638"/>
            <a:ext cx="7462838" cy="1138237"/>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ctr" anchorCtr="0" compatLnSpc="1">
            <a:prstTxWarp prst="textNoShape">
              <a:avLst/>
            </a:prstTxWarp>
          </a:bodyPr>
          <a:lstStyle/>
          <a:p>
            <a:pPr lvl="0"/>
            <a:r>
              <a:rPr lang="en-GB" altLang="it-IT"/>
              <a:t>Cliccate per modificare il formato del testo del titolo</a:t>
            </a:r>
          </a:p>
        </p:txBody>
      </p:sp>
      <p:sp>
        <p:nvSpPr>
          <p:cNvPr id="2056" name="Rectangle 8"/>
          <p:cNvSpPr>
            <a:spLocks noGrp="1" noChangeArrowheads="1"/>
          </p:cNvSpPr>
          <p:nvPr>
            <p:ph type="dt"/>
          </p:nvPr>
        </p:nvSpPr>
        <p:spPr bwMode="auto">
          <a:xfrm>
            <a:off x="8786813" y="268288"/>
            <a:ext cx="2006600" cy="81915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cs typeface="Arial Unicode MS" panose="020B0604020202020204" pitchFamily="34" charset="-128"/>
              </a:defRPr>
            </a:lvl1pPr>
          </a:lstStyle>
          <a:p>
            <a:r>
              <a:rPr lang="it-IT" altLang="it-IT"/>
              <a:t>17/04/15</a:t>
            </a:r>
          </a:p>
        </p:txBody>
      </p:sp>
      <p:sp>
        <p:nvSpPr>
          <p:cNvPr id="2057" name="Rectangle 9"/>
          <p:cNvSpPr>
            <a:spLocks noGrp="1" noChangeArrowheads="1"/>
          </p:cNvSpPr>
          <p:nvPr>
            <p:ph type="sldNum"/>
          </p:nvPr>
        </p:nvSpPr>
        <p:spPr bwMode="auto">
          <a:xfrm>
            <a:off x="8129588" y="5734050"/>
            <a:ext cx="604837" cy="820738"/>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defRPr>
                <a:solidFill>
                  <a:srgbClr val="000000"/>
                </a:solidFill>
                <a:latin typeface="+mn-lt"/>
                <a:cs typeface="Arial Unicode MS" panose="020B0604020202020204" pitchFamily="34" charset="-128"/>
              </a:defRPr>
            </a:lvl1pPr>
          </a:lstStyle>
          <a:p>
            <a:fld id="{BE851EE2-7287-43E0-8BB8-70D5D14064FC}" type="slidenum">
              <a:rPr lang="it-IT" altLang="it-IT"/>
              <a:pPr/>
              <a:t>‹N›</a:t>
            </a:fld>
            <a:fld id="{30219ADE-28D2-4F06-8085-9C7604B14BB2}" type="slidenum">
              <a:rPr lang="it-IT" altLang="it-IT"/>
              <a:pPr/>
              <a:t>‹N›</a:t>
            </a:fld>
            <a:endParaRPr lang="it-IT" altLang="it-IT"/>
          </a:p>
        </p:txBody>
      </p:sp>
      <p:sp>
        <p:nvSpPr>
          <p:cNvPr id="2058" name="Text Box 10"/>
          <p:cNvSpPr txBox="1">
            <a:spLocks noChangeArrowheads="1"/>
          </p:cNvSpPr>
          <p:nvPr/>
        </p:nvSpPr>
        <p:spPr bwMode="auto">
          <a:xfrm>
            <a:off x="8772525" y="2319338"/>
            <a:ext cx="3197225" cy="455612"/>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9" name="Rectangle 11"/>
          <p:cNvSpPr>
            <a:spLocks noGrp="1" noChangeArrowheads="1"/>
          </p:cNvSpPr>
          <p:nvPr>
            <p:ph type="body" idx="1"/>
          </p:nvPr>
        </p:nvSpPr>
        <p:spPr bwMode="auto">
          <a:xfrm>
            <a:off x="457200" y="1604963"/>
            <a:ext cx="8224838"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9pPr>
    </p:titleStyle>
    <p:bodyStyle>
      <a:lvl1pPr marL="342900" indent="-342900" algn="l" defTabSz="449263" rtl="0" eaLnBrk="0" fontAlgn="base" hangingPunct="0">
        <a:spcBef>
          <a:spcPct val="0"/>
        </a:spcBef>
        <a:spcAft>
          <a:spcPts val="1425"/>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eaLnBrk="0" fontAlgn="base" hangingPunct="0">
        <a:spcBef>
          <a:spcPct val="0"/>
        </a:spcBef>
        <a:spcAft>
          <a:spcPts val="1138"/>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defTabSz="449263" rtl="0" eaLnBrk="0" fontAlgn="base" hangingPunct="0">
        <a:spcBef>
          <a:spcPct val="0"/>
        </a:spcBef>
        <a:spcAft>
          <a:spcPts val="85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spcBef>
          <a:spcPct val="0"/>
        </a:spcBef>
        <a:spcAft>
          <a:spcPts val="575"/>
        </a:spcAft>
        <a:buClr>
          <a:srgbClr val="000000"/>
        </a:buClr>
        <a:buSzPct val="100000"/>
        <a:buFont typeface="Times New Roman" panose="02020603050405020304" pitchFamily="18" charset="0"/>
        <a:defRPr sz="1600" kern="1200">
          <a:solidFill>
            <a:srgbClr val="000000"/>
          </a:solidFill>
          <a:latin typeface="+mn-lt"/>
          <a:ea typeface="+mn-ea"/>
          <a:cs typeface="+mn-cs"/>
        </a:defRPr>
      </a:lvl4pPr>
      <a:lvl5pPr marL="2057400" indent="-228600" algn="l" defTabSz="449263" rtl="0" eaLnBrk="0" fontAlgn="base" hangingPunct="0">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Line 1"/>
          <p:cNvSpPr>
            <a:spLocks noChangeShapeType="1"/>
          </p:cNvSpPr>
          <p:nvPr/>
        </p:nvSpPr>
        <p:spPr bwMode="auto">
          <a:xfrm>
            <a:off x="8763000" y="0"/>
            <a:ext cx="1588" cy="6858000"/>
          </a:xfrm>
          <a:prstGeom prst="line">
            <a:avLst/>
          </a:prstGeom>
          <a:noFill/>
          <a:ln w="38160">
            <a:solidFill>
              <a:srgbClr val="FEC2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4" name="Line 2"/>
          <p:cNvSpPr>
            <a:spLocks noChangeShapeType="1"/>
          </p:cNvSpPr>
          <p:nvPr/>
        </p:nvSpPr>
        <p:spPr bwMode="auto">
          <a:xfrm>
            <a:off x="76200" y="0"/>
            <a:ext cx="1588" cy="6858000"/>
          </a:xfrm>
          <a:prstGeom prst="line">
            <a:avLst/>
          </a:prstGeom>
          <a:noFill/>
          <a:ln w="57240">
            <a:solidFill>
              <a:srgbClr val="FEC2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5" name="Line 3"/>
          <p:cNvSpPr>
            <a:spLocks noChangeShapeType="1"/>
          </p:cNvSpPr>
          <p:nvPr/>
        </p:nvSpPr>
        <p:spPr bwMode="auto">
          <a:xfrm>
            <a:off x="8991600" y="0"/>
            <a:ext cx="1588" cy="6858000"/>
          </a:xfrm>
          <a:prstGeom prst="line">
            <a:avLst/>
          </a:prstGeom>
          <a:noFill/>
          <a:ln w="19080">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6" name="Rectangle 4"/>
          <p:cNvSpPr>
            <a:spLocks noChangeArrowheads="1"/>
          </p:cNvSpPr>
          <p:nvPr/>
        </p:nvSpPr>
        <p:spPr bwMode="auto">
          <a:xfrm>
            <a:off x="8839200" y="0"/>
            <a:ext cx="304800" cy="6858000"/>
          </a:xfrm>
          <a:prstGeom prst="rect">
            <a:avLst/>
          </a:prstGeom>
          <a:solidFill>
            <a:srgbClr val="FEC2AE">
              <a:alpha val="87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Line 5"/>
          <p:cNvSpPr>
            <a:spLocks noChangeShapeType="1"/>
          </p:cNvSpPr>
          <p:nvPr/>
        </p:nvSpPr>
        <p:spPr bwMode="auto">
          <a:xfrm>
            <a:off x="8915400" y="0"/>
            <a:ext cx="1588" cy="6858000"/>
          </a:xfrm>
          <a:prstGeom prst="line">
            <a:avLst/>
          </a:prstGeom>
          <a:noFill/>
          <a:ln w="9360">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8" name="Oval 6"/>
          <p:cNvSpPr>
            <a:spLocks noChangeArrowheads="1"/>
          </p:cNvSpPr>
          <p:nvPr/>
        </p:nvSpPr>
        <p:spPr bwMode="auto">
          <a:xfrm>
            <a:off x="8156575" y="5715000"/>
            <a:ext cx="547688" cy="547688"/>
          </a:xfrm>
          <a:prstGeom prst="ellipse">
            <a:avLst/>
          </a:prstGeom>
          <a:solidFill>
            <a:srgbClr val="FE863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9" name="Rectangle 7"/>
          <p:cNvSpPr>
            <a:spLocks noGrp="1" noChangeArrowheads="1"/>
          </p:cNvSpPr>
          <p:nvPr>
            <p:ph type="dt"/>
          </p:nvPr>
        </p:nvSpPr>
        <p:spPr bwMode="auto">
          <a:xfrm>
            <a:off x="8786813" y="268288"/>
            <a:ext cx="2006600" cy="81915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cs typeface="Arial Unicode MS" panose="020B0604020202020204" pitchFamily="34" charset="-128"/>
              </a:defRPr>
            </a:lvl1pPr>
          </a:lstStyle>
          <a:p>
            <a:r>
              <a:rPr lang="it-IT" altLang="it-IT"/>
              <a:t>17/04/15</a:t>
            </a:r>
          </a:p>
        </p:txBody>
      </p:sp>
      <p:sp>
        <p:nvSpPr>
          <p:cNvPr id="3080" name="Text Box 8"/>
          <p:cNvSpPr txBox="1">
            <a:spLocks noChangeArrowheads="1"/>
          </p:cNvSpPr>
          <p:nvPr/>
        </p:nvSpPr>
        <p:spPr bwMode="auto">
          <a:xfrm>
            <a:off x="8772525" y="2319338"/>
            <a:ext cx="3197225" cy="455612"/>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1" name="Rectangle 9"/>
          <p:cNvSpPr>
            <a:spLocks noGrp="1" noChangeArrowheads="1"/>
          </p:cNvSpPr>
          <p:nvPr>
            <p:ph type="sldNum"/>
          </p:nvPr>
        </p:nvSpPr>
        <p:spPr bwMode="auto">
          <a:xfrm>
            <a:off x="8129588" y="5734050"/>
            <a:ext cx="604837" cy="820738"/>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defRPr>
                <a:solidFill>
                  <a:srgbClr val="000000"/>
                </a:solidFill>
                <a:latin typeface="+mn-lt"/>
                <a:cs typeface="Arial Unicode MS" panose="020B0604020202020204" pitchFamily="34" charset="-128"/>
              </a:defRPr>
            </a:lvl1pPr>
          </a:lstStyle>
          <a:p>
            <a:fld id="{23A861CA-3DD3-423C-AF32-7BDE925D8BE0}" type="slidenum">
              <a:rPr lang="it-IT" altLang="it-IT"/>
              <a:pPr/>
              <a:t>‹N›</a:t>
            </a:fld>
            <a:fld id="{8100312B-F895-4E0B-BBD9-ECB85E477E28}" type="slidenum">
              <a:rPr lang="it-IT" altLang="it-IT"/>
              <a:pPr/>
              <a:t>‹N›</a:t>
            </a:fld>
            <a:endParaRPr lang="it-IT" altLang="it-IT"/>
          </a:p>
        </p:txBody>
      </p:sp>
      <p:sp>
        <p:nvSpPr>
          <p:cNvPr id="3082" name="Rectangle 10"/>
          <p:cNvSpPr>
            <a:spLocks noGrp="1" noChangeArrowheads="1"/>
          </p:cNvSpPr>
          <p:nvPr>
            <p:ph type="title"/>
          </p:nvPr>
        </p:nvSpPr>
        <p:spPr bwMode="auto">
          <a:xfrm>
            <a:off x="457200" y="273050"/>
            <a:ext cx="8224838"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Cliccate per modificare il formato del testo del titolo</a:t>
            </a:r>
          </a:p>
        </p:txBody>
      </p:sp>
      <p:sp>
        <p:nvSpPr>
          <p:cNvPr id="3083" name="Rectangle 11"/>
          <p:cNvSpPr>
            <a:spLocks noGrp="1" noChangeArrowheads="1"/>
          </p:cNvSpPr>
          <p:nvPr>
            <p:ph type="body" idx="1"/>
          </p:nvPr>
        </p:nvSpPr>
        <p:spPr bwMode="auto">
          <a:xfrm>
            <a:off x="457200" y="1604963"/>
            <a:ext cx="8224838"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Century Schoolbook" panose="02040604050505020304" pitchFamily="18" charset="0"/>
          <a:ea typeface="ＭＳ Ｐゴシック" panose="020B0600070205080204" pitchFamily="34" charset="-128"/>
        </a:defRPr>
      </a:lvl9pPr>
    </p:titleStyle>
    <p:bodyStyle>
      <a:lvl1pPr marL="342900" indent="-342900" algn="l" defTabSz="449263" rtl="0" eaLnBrk="0" fontAlgn="base" hangingPunct="0">
        <a:spcBef>
          <a:spcPct val="0"/>
        </a:spcBef>
        <a:spcAft>
          <a:spcPts val="1425"/>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eaLnBrk="0" fontAlgn="base" hangingPunct="0">
        <a:spcBef>
          <a:spcPct val="0"/>
        </a:spcBef>
        <a:spcAft>
          <a:spcPts val="1138"/>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defTabSz="449263" rtl="0" eaLnBrk="0" fontAlgn="base" hangingPunct="0">
        <a:spcBef>
          <a:spcPct val="0"/>
        </a:spcBef>
        <a:spcAft>
          <a:spcPts val="85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spcBef>
          <a:spcPct val="0"/>
        </a:spcBef>
        <a:spcAft>
          <a:spcPts val="575"/>
        </a:spcAft>
        <a:buClr>
          <a:srgbClr val="000000"/>
        </a:buClr>
        <a:buSzPct val="100000"/>
        <a:buFont typeface="Times New Roman" panose="02020603050405020304" pitchFamily="18" charset="0"/>
        <a:defRPr sz="1600" kern="1200">
          <a:solidFill>
            <a:srgbClr val="000000"/>
          </a:solidFill>
          <a:latin typeface="+mn-lt"/>
          <a:ea typeface="+mn-ea"/>
          <a:cs typeface="+mn-cs"/>
        </a:defRPr>
      </a:lvl4pPr>
      <a:lvl5pPr marL="2057400" indent="-228600" algn="l" defTabSz="449263" rtl="0" eaLnBrk="0" fontAlgn="base" hangingPunct="0">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84174" y="-14808"/>
            <a:ext cx="8229600" cy="1919288"/>
          </a:xfrm>
          <a:prstGeom prst="rect">
            <a:avLst/>
          </a:prstGeom>
          <a:gradFill rotWithShape="0">
            <a:gsLst>
              <a:gs pos="0">
                <a:srgbClr val="4474CC"/>
              </a:gs>
              <a:gs pos="100000">
                <a:srgbClr val="223D6F"/>
              </a:gs>
            </a:gsLst>
            <a:path path="shape">
              <a:fillToRect l="50000" t="50000" r="50000" b="50000"/>
            </a:path>
          </a:gra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4000" b="1" i="1" dirty="0">
                <a:solidFill>
                  <a:srgbClr val="FFF4B0"/>
                </a:solidFill>
                <a:latin typeface="Century Schoolbook" panose="02040604050505020304" pitchFamily="18" charset="0"/>
              </a:rPr>
              <a:t>Principi di comunicazione con il paziente con malattia cronica severa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119" y="3356992"/>
            <a:ext cx="4319711" cy="22791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49" y="2040332"/>
            <a:ext cx="8070850" cy="730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ttangolo 1"/>
          <p:cNvSpPr/>
          <p:nvPr/>
        </p:nvSpPr>
        <p:spPr>
          <a:xfrm>
            <a:off x="0" y="6078684"/>
            <a:ext cx="8686800" cy="779316"/>
          </a:xfrm>
          <a:prstGeom prst="rect">
            <a:avLst/>
          </a:prstGeom>
        </p:spPr>
        <p:txBody>
          <a:bodyPr wrap="square">
            <a:spAutoFit/>
          </a:bodyPr>
          <a:lstStyle/>
          <a:p>
            <a:pPr algn="ctr"/>
            <a:r>
              <a:rPr lang="it-IT" b="1" dirty="0">
                <a:solidFill>
                  <a:srgbClr val="572314"/>
                </a:solidFill>
              </a:rPr>
              <a:t> Percorsi di Continuità assistenziale nella gestione del  paziente cronico</a:t>
            </a:r>
            <a:endParaRPr lang="it-IT"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79388" y="3068638"/>
            <a:ext cx="8569325" cy="3789362"/>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spcAft>
                <a:spcPts val="1425"/>
              </a:spcAft>
            </a:pPr>
            <a:r>
              <a:rPr lang="it-IT" altLang="it-IT">
                <a:solidFill>
                  <a:srgbClr val="000000"/>
                </a:solidFill>
                <a:latin typeface="Century Schoolbook" panose="02040604050505020304" pitchFamily="18" charset="0"/>
              </a:rPr>
              <a:t>   Numerose ricerche hanno dimostrato che le abilità di comunicazione non sono necessariamente innate.</a:t>
            </a:r>
          </a:p>
          <a:p>
            <a:pPr hangingPunct="1">
              <a:lnSpc>
                <a:spcPct val="100000"/>
              </a:lnSpc>
              <a:spcBef>
                <a:spcPts val="600"/>
              </a:spcBef>
              <a:spcAft>
                <a:spcPts val="1425"/>
              </a:spcAft>
            </a:pPr>
            <a:r>
              <a:rPr lang="it-IT" altLang="it-IT">
                <a:solidFill>
                  <a:srgbClr val="000000"/>
                </a:solidFill>
                <a:latin typeface="Century Schoolbook" panose="02040604050505020304" pitchFamily="18" charset="0"/>
              </a:rPr>
              <a:t>   Alcuni clinici che pensano di essere buoni comunicatori ricevono un basso punteggio nelle abilità comunicative da parte dei pazienti. </a:t>
            </a:r>
          </a:p>
          <a:p>
            <a:pPr hangingPunct="1">
              <a:lnSpc>
                <a:spcPct val="100000"/>
              </a:lnSpc>
              <a:spcBef>
                <a:spcPts val="600"/>
              </a:spcBef>
              <a:spcAft>
                <a:spcPts val="1425"/>
              </a:spcAft>
            </a:pPr>
            <a:r>
              <a:rPr lang="it-IT" altLang="it-IT">
                <a:solidFill>
                  <a:srgbClr val="000000"/>
                </a:solidFill>
                <a:latin typeface="Century Schoolbook" panose="02040604050505020304" pitchFamily="18" charset="0"/>
              </a:rPr>
              <a:t>   Tuttavia, </a:t>
            </a:r>
            <a:r>
              <a:rPr lang="it-IT" altLang="it-IT" b="1">
                <a:solidFill>
                  <a:srgbClr val="000000"/>
                </a:solidFill>
                <a:latin typeface="Century Schoolbook" panose="02040604050505020304" pitchFamily="18" charset="0"/>
              </a:rPr>
              <a:t>le abilità comunicative possono essere apprese, mantenute e insegnate</a:t>
            </a:r>
            <a:r>
              <a:rPr lang="it-IT" altLang="it-IT">
                <a:solidFill>
                  <a:srgbClr val="000000"/>
                </a:solidFill>
                <a:latin typeface="Century Schoolbook" panose="02040604050505020304" pitchFamily="18" charset="0"/>
              </a:rPr>
              <a:t>!!!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909888"/>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Rectangle 3"/>
          <p:cNvSpPr>
            <a:spLocks noChangeArrowheads="1"/>
          </p:cNvSpPr>
          <p:nvPr/>
        </p:nvSpPr>
        <p:spPr bwMode="auto">
          <a:xfrm>
            <a:off x="468313" y="620713"/>
            <a:ext cx="2232025" cy="922337"/>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5400" i="1">
                <a:solidFill>
                  <a:srgbClr val="000000"/>
                </a:solidFill>
                <a:latin typeface="Apple Chancery" charset="0"/>
              </a:rPr>
              <a:t>Ma…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79388" y="260350"/>
            <a:ext cx="74676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i="1">
                <a:solidFill>
                  <a:srgbClr val="575F6D"/>
                </a:solidFill>
                <a:latin typeface="Century Schoolbook" panose="02040604050505020304" pitchFamily="18" charset="0"/>
              </a:rPr>
              <a:t>Cosa non deve mai mancare?</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27213"/>
            <a:ext cx="7200900" cy="5030787"/>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68313" y="0"/>
            <a:ext cx="8675687" cy="20605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a:solidFill>
                  <a:srgbClr val="575F6D"/>
                </a:solidFill>
                <a:latin typeface="Century Schoolbook" panose="02040604050505020304" pitchFamily="18" charset="0"/>
              </a:rPr>
              <a:t>I: Coinvolgere</a:t>
            </a:r>
            <a:br>
              <a:rPr lang="it-IT" altLang="it-IT" sz="3000">
                <a:solidFill>
                  <a:srgbClr val="575F6D"/>
                </a:solidFill>
                <a:latin typeface="Century Schoolbook" panose="02040604050505020304" pitchFamily="18" charset="0"/>
              </a:rPr>
            </a:br>
            <a:r>
              <a:rPr lang="it-IT" altLang="it-IT" sz="3000">
                <a:solidFill>
                  <a:srgbClr val="575F6D"/>
                </a:solidFill>
                <a:latin typeface="Century Schoolbook" panose="02040604050505020304" pitchFamily="18" charset="0"/>
              </a:rPr>
              <a:t> (“</a:t>
            </a:r>
            <a:r>
              <a:rPr lang="it-IT" altLang="it-IT" sz="3000" b="1">
                <a:solidFill>
                  <a:srgbClr val="575F6D"/>
                </a:solidFill>
                <a:latin typeface="Century Schoolbook" panose="02040604050505020304" pitchFamily="18" charset="0"/>
              </a:rPr>
              <a:t>esse est co-esse”</a:t>
            </a:r>
            <a:r>
              <a:rPr lang="it-IT" altLang="it-IT" sz="3000">
                <a:solidFill>
                  <a:srgbClr val="575F6D"/>
                </a:solidFill>
                <a:latin typeface="Century Schoolbook" panose="02040604050505020304" pitchFamily="18" charset="0"/>
              </a:rPr>
              <a:t>-G. Marcel)</a:t>
            </a:r>
          </a:p>
        </p:txBody>
      </p:sp>
      <p:sp>
        <p:nvSpPr>
          <p:cNvPr id="14338" name="Text Box 2"/>
          <p:cNvSpPr txBox="1">
            <a:spLocks noChangeArrowheads="1"/>
          </p:cNvSpPr>
          <p:nvPr/>
        </p:nvSpPr>
        <p:spPr bwMode="auto">
          <a:xfrm>
            <a:off x="457200" y="1989138"/>
            <a:ext cx="7467600" cy="4484687"/>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pPr>
            <a:r>
              <a:rPr lang="it-IT" altLang="it-IT">
                <a:solidFill>
                  <a:srgbClr val="000000"/>
                </a:solidFill>
                <a:latin typeface="Century Schoolbook" panose="02040604050505020304" pitchFamily="18" charset="0"/>
              </a:rPr>
              <a:t>    </a:t>
            </a:r>
          </a:p>
          <a:p>
            <a:pPr hangingPunct="1">
              <a:lnSpc>
                <a:spcPct val="100000"/>
              </a:lnSpc>
              <a:spcBef>
                <a:spcPts val="600"/>
              </a:spcBef>
            </a:pPr>
            <a:r>
              <a:rPr lang="it-IT" altLang="it-IT">
                <a:solidFill>
                  <a:srgbClr val="000000"/>
                </a:solidFill>
                <a:latin typeface="Century Schoolbook" panose="02040604050505020304" pitchFamily="18" charset="0"/>
              </a:rPr>
              <a:t>   </a:t>
            </a:r>
            <a:r>
              <a:rPr lang="it-IT" altLang="it-IT" b="1">
                <a:solidFill>
                  <a:srgbClr val="000000"/>
                </a:solidFill>
                <a:latin typeface="Century Schoolbook" panose="02040604050505020304" pitchFamily="18" charset="0"/>
              </a:rPr>
              <a:t>Primo passo </a:t>
            </a:r>
            <a:r>
              <a:rPr lang="it-IT" altLang="it-IT">
                <a:solidFill>
                  <a:srgbClr val="000000"/>
                </a:solidFill>
                <a:latin typeface="Century Schoolbook" panose="02040604050505020304" pitchFamily="18" charset="0"/>
              </a:rPr>
              <a:t>per stabilire una connessione interpersonale, aiutarlo a sentirsi a proprio agio e stabilire l’inizio di una </a:t>
            </a:r>
            <a:r>
              <a:rPr lang="it-IT" altLang="it-IT" b="1">
                <a:solidFill>
                  <a:srgbClr val="000000"/>
                </a:solidFill>
                <a:latin typeface="Century Schoolbook" panose="02040604050505020304" pitchFamily="18" charset="0"/>
              </a:rPr>
              <a:t>relazione terapeutica</a:t>
            </a:r>
            <a:r>
              <a:rPr lang="it-IT" altLang="it-IT">
                <a:solidFill>
                  <a:srgbClr val="000000"/>
                </a:solidFill>
                <a:latin typeface="Century Schoolbook" panose="02040604050505020304" pitchFamily="18" charset="0"/>
              </a:rPr>
              <a:t>. </a:t>
            </a:r>
          </a:p>
          <a:p>
            <a:pPr hangingPunct="1">
              <a:lnSpc>
                <a:spcPct val="100000"/>
              </a:lnSpc>
              <a:spcBef>
                <a:spcPts val="600"/>
              </a:spcBef>
            </a:pPr>
            <a:r>
              <a:rPr lang="it-IT" altLang="it-IT">
                <a:solidFill>
                  <a:srgbClr val="000000"/>
                </a:solidFill>
                <a:latin typeface="Century Schoolbook" panose="02040604050505020304" pitchFamily="18" charset="0"/>
              </a:rPr>
              <a:t>    La costruzione di un rapporto inizia con il nostro primo contatto con il paziente.</a:t>
            </a:r>
          </a:p>
          <a:p>
            <a:pPr hangingPunct="1">
              <a:lnSpc>
                <a:spcPct val="100000"/>
              </a:lnSpc>
              <a:spcBef>
                <a:spcPts val="600"/>
              </a:spcBef>
            </a:pPr>
            <a:r>
              <a:rPr lang="it-IT" altLang="it-IT">
                <a:solidFill>
                  <a:srgbClr val="000000"/>
                </a:solidFill>
                <a:latin typeface="Century Schoolbook" panose="02040604050505020304" pitchFamily="18" charset="0"/>
              </a:rPr>
              <a:t>    “Prima impressione” particolarmente importante nella relazione con pazienti  impauriti e che cercano aiuto. </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275" y="0"/>
            <a:ext cx="2752725" cy="1555750"/>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0" y="274638"/>
            <a:ext cx="91440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a:solidFill>
                  <a:srgbClr val="575F6D"/>
                </a:solidFill>
                <a:latin typeface="Century Schoolbook" panose="02040604050505020304" pitchFamily="18" charset="0"/>
              </a:rPr>
              <a:t>II- Chiedere</a:t>
            </a:r>
          </a:p>
        </p:txBody>
      </p:sp>
      <p:sp>
        <p:nvSpPr>
          <p:cNvPr id="15362" name="Text Box 2"/>
          <p:cNvSpPr txBox="1">
            <a:spLocks noChangeArrowheads="1"/>
          </p:cNvSpPr>
          <p:nvPr/>
        </p:nvSpPr>
        <p:spPr bwMode="auto">
          <a:xfrm>
            <a:off x="0" y="1989138"/>
            <a:ext cx="7524750" cy="4868862"/>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pPr>
            <a:r>
              <a:rPr lang="it-IT" altLang="it-IT">
                <a:solidFill>
                  <a:srgbClr val="000000"/>
                </a:solidFill>
                <a:latin typeface="Century Schoolbook" panose="02040604050505020304" pitchFamily="18" charset="0"/>
              </a:rPr>
              <a:t>    I pazienti possono avere le loro particolari idee sulla natura dei loro problemi medici o aver ricevuto da altre fonti informazioni cliniche ingannevoli sulla loro malattia.</a:t>
            </a:r>
          </a:p>
          <a:p>
            <a:pPr hangingPunct="1">
              <a:lnSpc>
                <a:spcPct val="100000"/>
              </a:lnSpc>
              <a:spcBef>
                <a:spcPts val="600"/>
              </a:spcBef>
            </a:pPr>
            <a:r>
              <a:rPr lang="it-IT" altLang="it-IT">
                <a:solidFill>
                  <a:srgbClr val="000000"/>
                </a:solidFill>
                <a:latin typeface="Century Schoolbook" panose="02040604050505020304" pitchFamily="18" charset="0"/>
              </a:rPr>
              <a:t>    Determinare la conoscenza e l’informazione che il paziente  ha sulla propria malattia (il compito del medico è “chiedere prima di dire” ) permetterà di scoprire il livello di comprensione del paziente sulla malattia prima di dare ulteriori informazioni.</a:t>
            </a:r>
          </a:p>
          <a:p>
            <a:pPr hangingPunct="1">
              <a:lnSpc>
                <a:spcPct val="100000"/>
              </a:lnSpc>
              <a:spcBef>
                <a:spcPts val="600"/>
              </a:spcBef>
            </a:pPr>
            <a:r>
              <a:rPr lang="it-IT" altLang="it-IT">
                <a:solidFill>
                  <a:srgbClr val="000000"/>
                </a:solidFill>
                <a:latin typeface="Century Schoolbook" panose="02040604050505020304" pitchFamily="18" charset="0"/>
              </a:rPr>
              <a:t>    Se si tralascia questo passaggio possono verificarsi incomprensioni, anche gravi!</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0"/>
            <a:ext cx="2266950" cy="2019300"/>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0" y="274638"/>
            <a:ext cx="91440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a:solidFill>
                  <a:srgbClr val="575F6D"/>
                </a:solidFill>
                <a:latin typeface="Century Schoolbook" panose="02040604050505020304" pitchFamily="18" charset="0"/>
              </a:rPr>
              <a:t>III - </a:t>
            </a:r>
            <a:r>
              <a:rPr lang="it-IT" altLang="it-IT" sz="3600">
                <a:solidFill>
                  <a:srgbClr val="575F6D"/>
                </a:solidFill>
                <a:latin typeface="Century Schoolbook" panose="02040604050505020304" pitchFamily="18" charset="0"/>
              </a:rPr>
              <a:t>Collaborare</a:t>
            </a:r>
          </a:p>
        </p:txBody>
      </p:sp>
      <p:sp>
        <p:nvSpPr>
          <p:cNvPr id="16386" name="Text Box 2"/>
          <p:cNvSpPr txBox="1">
            <a:spLocks noChangeArrowheads="1"/>
          </p:cNvSpPr>
          <p:nvPr/>
        </p:nvSpPr>
        <p:spPr bwMode="auto">
          <a:xfrm>
            <a:off x="0" y="1439863"/>
            <a:ext cx="7019925" cy="54006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pPr>
            <a:r>
              <a:rPr lang="it-IT" altLang="it-IT">
                <a:solidFill>
                  <a:srgbClr val="000000"/>
                </a:solidFill>
                <a:latin typeface="Century Schoolbook" panose="02040604050505020304" pitchFamily="18" charset="0"/>
              </a:rPr>
              <a:t>    </a:t>
            </a:r>
            <a:r>
              <a:rPr lang="it-IT" altLang="it-IT" sz="2300">
                <a:solidFill>
                  <a:srgbClr val="000000"/>
                </a:solidFill>
                <a:latin typeface="Century Schoolbook" panose="02040604050505020304" pitchFamily="18" charset="0"/>
              </a:rPr>
              <a:t>L’esperienza di perdita di controllo e la necessità di assumere un ruolo passivo può essere alla base di reazioni disadattive  nel paziente.</a:t>
            </a:r>
          </a:p>
          <a:p>
            <a:pPr hangingPunct="1">
              <a:lnSpc>
                <a:spcPct val="100000"/>
              </a:lnSpc>
              <a:spcBef>
                <a:spcPts val="600"/>
              </a:spcBef>
            </a:pPr>
            <a:r>
              <a:rPr lang="it-IT" altLang="it-IT" sz="2300">
                <a:solidFill>
                  <a:srgbClr val="000000"/>
                </a:solidFill>
                <a:latin typeface="Century Schoolbook" panose="02040604050505020304" pitchFamily="18" charset="0"/>
              </a:rPr>
              <a:t>    Percepire di stare in qualche modo contribuendo attivamente alle cure può essere importante.</a:t>
            </a:r>
          </a:p>
          <a:p>
            <a:pPr hangingPunct="1">
              <a:lnSpc>
                <a:spcPct val="100000"/>
              </a:lnSpc>
              <a:spcBef>
                <a:spcPts val="600"/>
              </a:spcBef>
            </a:pPr>
            <a:endParaRPr lang="it-IT" altLang="it-IT" sz="2300">
              <a:solidFill>
                <a:srgbClr val="000000"/>
              </a:solidFill>
              <a:latin typeface="Century Schoolbook" panose="02040604050505020304" pitchFamily="18" charset="0"/>
            </a:endParaRPr>
          </a:p>
          <a:p>
            <a:pPr hangingPunct="1">
              <a:lnSpc>
                <a:spcPct val="100000"/>
              </a:lnSpc>
              <a:spcBef>
                <a:spcPts val="600"/>
              </a:spcBef>
            </a:pPr>
            <a:r>
              <a:rPr lang="it-IT" altLang="it-IT" sz="2300">
                <a:solidFill>
                  <a:srgbClr val="000000"/>
                </a:solidFill>
                <a:latin typeface="Century Schoolbook" panose="02040604050505020304" pitchFamily="18" charset="0"/>
              </a:rPr>
              <a:t>	La famiglia spesso si sente spettatrice impotente nella cura del paziente, mentre è importante che venga riconosciuta e rinforzata la consapevolezza del ruolo che riveste nel fornire aiuto pratico, incoraggiamento e supporto al paziente. Creare un’alleanza con la famiglia può potenziare l’efficacia clinico-terapeutica. </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450" y="0"/>
            <a:ext cx="2114550" cy="2162175"/>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p>
            <a:r>
              <a:rPr lang="it-IT" altLang="it-IT"/>
              <a:t>17/04/15</a:t>
            </a:r>
          </a:p>
        </p:txBody>
      </p:sp>
      <p:sp>
        <p:nvSpPr>
          <p:cNvPr id="3" name="Rettangolo 2"/>
          <p:cNvSpPr/>
          <p:nvPr/>
        </p:nvSpPr>
        <p:spPr>
          <a:xfrm>
            <a:off x="323528" y="925443"/>
            <a:ext cx="7560840" cy="5130122"/>
          </a:xfrm>
          <a:prstGeom prst="rect">
            <a:avLst/>
          </a:prstGeom>
        </p:spPr>
        <p:txBody>
          <a:bodyPr wrap="square">
            <a:spAutoFit/>
          </a:bodyPr>
          <a:lstStyle/>
          <a:p>
            <a:r>
              <a:rPr lang="it-IT" sz="3200" dirty="0">
                <a:solidFill>
                  <a:schemeClr val="tx1"/>
                </a:solidFill>
                <a:latin typeface="Times New Roman" panose="02020603050405020304" pitchFamily="18" charset="0"/>
              </a:rPr>
              <a:t>IL PROCESSO DELLA GESTIONE</a:t>
            </a:r>
          </a:p>
          <a:p>
            <a:r>
              <a:rPr lang="it-IT" sz="3200" dirty="0">
                <a:solidFill>
                  <a:schemeClr val="tx1"/>
                </a:solidFill>
                <a:latin typeface="Times New Roman" panose="02020603050405020304" pitchFamily="18" charset="0"/>
              </a:rPr>
              <a:t>DELLA MALATTIA CRONICA</a:t>
            </a:r>
          </a:p>
          <a:p>
            <a:endParaRPr lang="it-IT" dirty="0">
              <a:solidFill>
                <a:schemeClr val="tx1"/>
              </a:solidFill>
              <a:latin typeface="Times New Roman" panose="02020603050405020304" pitchFamily="18" charset="0"/>
            </a:endParaRPr>
          </a:p>
          <a:p>
            <a:endParaRPr lang="it-IT" dirty="0">
              <a:solidFill>
                <a:schemeClr val="tx1"/>
              </a:solidFill>
              <a:latin typeface="Times New Roman" panose="02020603050405020304" pitchFamily="18" charset="0"/>
            </a:endParaRPr>
          </a:p>
          <a:p>
            <a:endParaRPr lang="it-IT" dirty="0">
              <a:solidFill>
                <a:schemeClr val="tx1"/>
              </a:solidFill>
              <a:latin typeface="Times New Roman" panose="02020603050405020304" pitchFamily="18" charset="0"/>
            </a:endParaRPr>
          </a:p>
          <a:p>
            <a:r>
              <a:rPr lang="it-IT" dirty="0">
                <a:solidFill>
                  <a:schemeClr val="tx1"/>
                </a:solidFill>
                <a:latin typeface="Times New Roman" panose="02020603050405020304" pitchFamily="18" charset="0"/>
              </a:rPr>
              <a:t>La gestione quotidiana della malattia</a:t>
            </a:r>
          </a:p>
          <a:p>
            <a:r>
              <a:rPr lang="it-IT" dirty="0">
                <a:solidFill>
                  <a:schemeClr val="tx1"/>
                </a:solidFill>
                <a:latin typeface="Times New Roman" panose="02020603050405020304" pitchFamily="18" charset="0"/>
              </a:rPr>
              <a:t>cronica mette alla prove il paziente, perché</a:t>
            </a:r>
          </a:p>
          <a:p>
            <a:r>
              <a:rPr lang="it-IT" dirty="0">
                <a:solidFill>
                  <a:schemeClr val="tx1"/>
                </a:solidFill>
                <a:latin typeface="Times New Roman" panose="02020603050405020304" pitchFamily="18" charset="0"/>
              </a:rPr>
              <a:t>gli richiede di </a:t>
            </a:r>
            <a:r>
              <a:rPr lang="it-IT" i="1" dirty="0">
                <a:solidFill>
                  <a:schemeClr val="tx1"/>
                </a:solidFill>
                <a:latin typeface="Times New Roman" panose="02020603050405020304" pitchFamily="18" charset="0"/>
              </a:rPr>
              <a:t>farsi attivo </a:t>
            </a:r>
            <a:r>
              <a:rPr lang="it-IT" dirty="0">
                <a:solidFill>
                  <a:schemeClr val="tx1"/>
                </a:solidFill>
                <a:latin typeface="Times New Roman" panose="02020603050405020304" pitchFamily="18" charset="0"/>
              </a:rPr>
              <a:t>e di sviluppare</a:t>
            </a:r>
          </a:p>
          <a:p>
            <a:r>
              <a:rPr lang="it-IT" dirty="0">
                <a:solidFill>
                  <a:schemeClr val="tx1"/>
                </a:solidFill>
                <a:latin typeface="Times New Roman" panose="02020603050405020304" pitchFamily="18" charset="0"/>
              </a:rPr>
              <a:t>risorse emotive e psichiche per affrontare le</a:t>
            </a:r>
          </a:p>
          <a:p>
            <a:r>
              <a:rPr lang="it-IT" dirty="0">
                <a:solidFill>
                  <a:schemeClr val="tx1"/>
                </a:solidFill>
                <a:latin typeface="Times New Roman" panose="02020603050405020304" pitchFamily="18" charset="0"/>
              </a:rPr>
              <a:t>difficoltà. Più che l’adesione al percorso</a:t>
            </a:r>
          </a:p>
          <a:p>
            <a:r>
              <a:rPr lang="it-IT" dirty="0">
                <a:solidFill>
                  <a:schemeClr val="tx1"/>
                </a:solidFill>
                <a:latin typeface="Times New Roman" panose="02020603050405020304" pitchFamily="18" charset="0"/>
              </a:rPr>
              <a:t>terapeutico va promossa </a:t>
            </a:r>
            <a:r>
              <a:rPr lang="it-IT" i="1" dirty="0">
                <a:solidFill>
                  <a:schemeClr val="tx1"/>
                </a:solidFill>
                <a:latin typeface="Times New Roman" panose="02020603050405020304" pitchFamily="18" charset="0"/>
              </a:rPr>
              <a:t>l’autonomia</a:t>
            </a:r>
            <a:r>
              <a:rPr lang="it-IT" dirty="0">
                <a:solidFill>
                  <a:schemeClr val="tx1"/>
                </a:solidFill>
                <a:latin typeface="Times New Roman" panose="02020603050405020304" pitchFamily="18" charset="0"/>
              </a:rPr>
              <a:t>, che</a:t>
            </a:r>
          </a:p>
          <a:p>
            <a:r>
              <a:rPr lang="it-IT" dirty="0">
                <a:solidFill>
                  <a:schemeClr val="tx1"/>
                </a:solidFill>
                <a:latin typeface="Times New Roman" panose="02020603050405020304" pitchFamily="18" charset="0"/>
              </a:rPr>
              <a:t>aiuta a superare il senso di impotenza e la</a:t>
            </a:r>
          </a:p>
          <a:p>
            <a:r>
              <a:rPr lang="it-IT" dirty="0">
                <a:solidFill>
                  <a:schemeClr val="tx1"/>
                </a:solidFill>
                <a:latin typeface="Times New Roman" panose="02020603050405020304" pitchFamily="18" charset="0"/>
              </a:rPr>
              <a:t>perdita di controllo sulle decisioni</a:t>
            </a:r>
          </a:p>
          <a:p>
            <a:r>
              <a:rPr lang="it-IT" dirty="0">
                <a:solidFill>
                  <a:schemeClr val="tx1"/>
                </a:solidFill>
                <a:latin typeface="Times New Roman" panose="02020603050405020304" pitchFamily="18" charset="0"/>
              </a:rPr>
              <a:t>quotidiane.</a:t>
            </a:r>
            <a:endParaRPr lang="it-IT" dirty="0">
              <a:solidFill>
                <a:schemeClr val="tx1"/>
              </a:solidFill>
            </a:endParaRPr>
          </a:p>
        </p:txBody>
      </p:sp>
    </p:spTree>
    <p:extLst>
      <p:ext uri="{BB962C8B-B14F-4D97-AF65-F5344CB8AC3E}">
        <p14:creationId xmlns:p14="http://schemas.microsoft.com/office/powerpoint/2010/main" val="4179187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p>
            <a:r>
              <a:rPr lang="it-IT" altLang="it-IT"/>
              <a:t>17/04/15</a:t>
            </a:r>
          </a:p>
        </p:txBody>
      </p:sp>
      <p:sp>
        <p:nvSpPr>
          <p:cNvPr id="3" name="Rettangolo 2"/>
          <p:cNvSpPr/>
          <p:nvPr/>
        </p:nvSpPr>
        <p:spPr>
          <a:xfrm>
            <a:off x="251520" y="1196752"/>
            <a:ext cx="8352928" cy="4156907"/>
          </a:xfrm>
          <a:prstGeom prst="rect">
            <a:avLst/>
          </a:prstGeom>
        </p:spPr>
        <p:txBody>
          <a:bodyPr wrap="square">
            <a:spAutoFit/>
          </a:bodyPr>
          <a:lstStyle/>
          <a:p>
            <a:r>
              <a:rPr lang="it-IT" sz="2800" dirty="0">
                <a:solidFill>
                  <a:srgbClr val="000000"/>
                </a:solidFill>
                <a:latin typeface="ComicSansMS"/>
              </a:rPr>
              <a:t>FRAGILITÀ, CRONICITÀ e CONTINUITÀ</a:t>
            </a:r>
          </a:p>
          <a:p>
            <a:r>
              <a:rPr lang="it-IT" b="1" dirty="0">
                <a:solidFill>
                  <a:srgbClr val="000000"/>
                </a:solidFill>
                <a:latin typeface="ComicSansMS,Bold"/>
              </a:rPr>
              <a:t>Approccio orientato al paziente</a:t>
            </a:r>
          </a:p>
          <a:p>
            <a:r>
              <a:rPr lang="it-IT" sz="3200" b="1" dirty="0">
                <a:solidFill>
                  <a:srgbClr val="000000"/>
                </a:solidFill>
                <a:latin typeface="ComicSansMS,Bold"/>
              </a:rPr>
              <a:t>Comunicazione utile a collaborare con</a:t>
            </a:r>
          </a:p>
          <a:p>
            <a:r>
              <a:rPr lang="it-IT" sz="3200" b="1" dirty="0">
                <a:solidFill>
                  <a:srgbClr val="000000"/>
                </a:solidFill>
                <a:latin typeface="ComicSansMS,Bold"/>
              </a:rPr>
              <a:t>paziente, colleghi e soggetti terzi</a:t>
            </a:r>
          </a:p>
          <a:p>
            <a:r>
              <a:rPr lang="it-IT" dirty="0">
                <a:solidFill>
                  <a:srgbClr val="000000"/>
                </a:solidFill>
                <a:latin typeface="ComicSansMS"/>
              </a:rPr>
              <a:t>Capacità di monitoraggio del decorso</a:t>
            </a:r>
          </a:p>
          <a:p>
            <a:r>
              <a:rPr lang="it-IT" dirty="0">
                <a:solidFill>
                  <a:srgbClr val="000000"/>
                </a:solidFill>
                <a:latin typeface="ComicSansMS"/>
              </a:rPr>
              <a:t>Capacità di includere cura e valorizzazione del paziente,</a:t>
            </a:r>
          </a:p>
          <a:p>
            <a:r>
              <a:rPr lang="it-IT" dirty="0">
                <a:solidFill>
                  <a:srgbClr val="000000"/>
                </a:solidFill>
                <a:latin typeface="ComicSansMS"/>
              </a:rPr>
              <a:t>in prospettiva di un concetto di salute pubblica che coglie la complessità</a:t>
            </a:r>
          </a:p>
          <a:p>
            <a:r>
              <a:rPr lang="it-IT" dirty="0">
                <a:solidFill>
                  <a:srgbClr val="000000"/>
                </a:solidFill>
                <a:latin typeface="ComicSansMS"/>
              </a:rPr>
              <a:t>ed è attenta alla CONTINUITÀ TERAPEUTICA </a:t>
            </a:r>
            <a:r>
              <a:rPr lang="it-IT" dirty="0">
                <a:solidFill>
                  <a:schemeClr val="tx1"/>
                </a:solidFill>
                <a:latin typeface="ComicSansMS"/>
              </a:rPr>
              <a:t>(</a:t>
            </a:r>
            <a:r>
              <a:rPr lang="it-IT" dirty="0" err="1">
                <a:solidFill>
                  <a:schemeClr val="tx1"/>
                </a:solidFill>
                <a:latin typeface="ComicSansMS"/>
              </a:rPr>
              <a:t>Ferranini</a:t>
            </a:r>
            <a:r>
              <a:rPr lang="it-IT" dirty="0">
                <a:solidFill>
                  <a:schemeClr val="tx1"/>
                </a:solidFill>
                <a:latin typeface="ComicSansMS"/>
              </a:rPr>
              <a:t>, 2007)</a:t>
            </a:r>
          </a:p>
          <a:p>
            <a:endParaRPr lang="it-IT" dirty="0"/>
          </a:p>
        </p:txBody>
      </p:sp>
    </p:spTree>
    <p:extLst>
      <p:ext uri="{BB962C8B-B14F-4D97-AF65-F5344CB8AC3E}">
        <p14:creationId xmlns:p14="http://schemas.microsoft.com/office/powerpoint/2010/main" val="3245236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274638"/>
            <a:ext cx="74676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4800" i="1">
                <a:solidFill>
                  <a:srgbClr val="575F6D"/>
                </a:solidFill>
                <a:latin typeface="Century Schoolbook" panose="02040604050505020304" pitchFamily="18" charset="0"/>
              </a:rPr>
              <a:t>Come fare?</a:t>
            </a:r>
          </a:p>
        </p:txBody>
      </p:sp>
      <p:sp>
        <p:nvSpPr>
          <p:cNvPr id="17410" name="Text Box 2"/>
          <p:cNvSpPr txBox="1">
            <a:spLocks noChangeArrowheads="1"/>
          </p:cNvSpPr>
          <p:nvPr/>
        </p:nvSpPr>
        <p:spPr bwMode="auto">
          <a:xfrm>
            <a:off x="457200" y="1600200"/>
            <a:ext cx="8229600" cy="52578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spcAft>
                <a:spcPts val="1425"/>
              </a:spcAft>
            </a:pPr>
            <a:r>
              <a:rPr lang="it-IT" altLang="it-IT">
                <a:solidFill>
                  <a:srgbClr val="000000"/>
                </a:solidFill>
                <a:latin typeface="Century Schoolbook" panose="02040604050505020304" pitchFamily="18" charset="0"/>
              </a:rPr>
              <a:t>    </a:t>
            </a:r>
          </a:p>
          <a:p>
            <a:pPr hangingPunct="1">
              <a:lnSpc>
                <a:spcPct val="100000"/>
              </a:lnSpc>
              <a:spcBef>
                <a:spcPts val="600"/>
              </a:spcBef>
              <a:spcAft>
                <a:spcPts val="1425"/>
              </a:spcAft>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pPr>
            <a:r>
              <a:rPr lang="it-IT" altLang="it-IT">
                <a:solidFill>
                  <a:srgbClr val="000000"/>
                </a:solidFill>
                <a:latin typeface="Century Schoolbook" panose="02040604050505020304" pitchFamily="18" charset="0"/>
              </a:rPr>
              <a:t>    </a:t>
            </a:r>
          </a:p>
          <a:p>
            <a:pPr hangingPunct="1">
              <a:lnSpc>
                <a:spcPct val="100000"/>
              </a:lnSpc>
              <a:spcBef>
                <a:spcPts val="600"/>
              </a:spcBef>
              <a:spcAft>
                <a:spcPts val="1425"/>
              </a:spcAft>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pPr>
            <a:r>
              <a:rPr lang="it-IT" altLang="it-IT">
                <a:solidFill>
                  <a:srgbClr val="000000"/>
                </a:solidFill>
                <a:latin typeface="Century Schoolbook" panose="02040604050505020304" pitchFamily="18" charset="0"/>
              </a:rPr>
              <a:t>  </a:t>
            </a:r>
          </a:p>
          <a:p>
            <a:pPr hangingPunct="1">
              <a:lnSpc>
                <a:spcPct val="100000"/>
              </a:lnSpc>
              <a:spcBef>
                <a:spcPts val="600"/>
              </a:spcBef>
              <a:spcAft>
                <a:spcPts val="1425"/>
              </a:spcAft>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pPr>
            <a:r>
              <a:rPr lang="it-IT" altLang="it-IT">
                <a:solidFill>
                  <a:srgbClr val="000000"/>
                </a:solidFill>
                <a:latin typeface="Century Schoolbook" panose="02040604050505020304" pitchFamily="18" charset="0"/>
              </a:rPr>
              <a:t>  </a:t>
            </a:r>
          </a:p>
          <a:p>
            <a:pPr hangingPunct="1">
              <a:lnSpc>
                <a:spcPct val="100000"/>
              </a:lnSpc>
              <a:spcBef>
                <a:spcPts val="600"/>
              </a:spcBef>
              <a:spcAft>
                <a:spcPts val="1425"/>
              </a:spcAft>
            </a:pPr>
            <a:endParaRPr lang="it-IT" altLang="it-IT">
              <a:solidFill>
                <a:srgbClr val="000000"/>
              </a:solidFill>
              <a:latin typeface="Century Schoolbook" panose="02040604050505020304" pitchFamily="18" charset="0"/>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989138"/>
            <a:ext cx="2743200" cy="351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07950" y="274638"/>
            <a:ext cx="781685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i="1" dirty="0">
                <a:solidFill>
                  <a:srgbClr val="575F6D"/>
                </a:solidFill>
                <a:latin typeface="Century Schoolbook" panose="02040604050505020304" pitchFamily="18" charset="0"/>
              </a:rPr>
              <a:t>Facile</a:t>
            </a:r>
            <a:r>
              <a:rPr lang="it-IT" altLang="it-IT" sz="3000" dirty="0">
                <a:solidFill>
                  <a:srgbClr val="575F6D"/>
                </a:solidFill>
                <a:latin typeface="Century Schoolbook" panose="02040604050505020304" pitchFamily="18" charset="0"/>
              </a:rPr>
              <a:t>? </a:t>
            </a:r>
            <a:endParaRPr lang="it-IT" altLang="it-IT" sz="3000" i="1" dirty="0">
              <a:solidFill>
                <a:srgbClr val="575F6D"/>
              </a:solidFill>
              <a:latin typeface="Century Schoolbook" panose="02040604050505020304" pitchFamily="18" charset="0"/>
            </a:endParaRPr>
          </a:p>
        </p:txBody>
      </p:sp>
      <p:sp>
        <p:nvSpPr>
          <p:cNvPr id="18434" name="Text Box 2"/>
          <p:cNvSpPr txBox="1">
            <a:spLocks noChangeArrowheads="1"/>
          </p:cNvSpPr>
          <p:nvPr/>
        </p:nvSpPr>
        <p:spPr bwMode="auto">
          <a:xfrm>
            <a:off x="452438" y="1557338"/>
            <a:ext cx="7288212" cy="510222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spcAft>
                <a:spcPts val="1425"/>
              </a:spcAft>
            </a:pPr>
            <a:endParaRPr lang="it-IT" altLang="it-IT" dirty="0">
              <a:solidFill>
                <a:srgbClr val="000000"/>
              </a:solidFill>
              <a:latin typeface="Century Schoolbook" panose="02040604050505020304" pitchFamily="18" charset="0"/>
            </a:endParaRPr>
          </a:p>
          <a:p>
            <a:pPr marL="342900" indent="-342900" hangingPunct="1">
              <a:lnSpc>
                <a:spcPct val="100000"/>
              </a:lnSpc>
              <a:spcBef>
                <a:spcPts val="600"/>
              </a:spcBef>
              <a:spcAft>
                <a:spcPts val="1425"/>
              </a:spcAft>
              <a:buFont typeface="Arial" panose="020B0604020202020204" pitchFamily="34" charset="0"/>
              <a:buChar char="•"/>
            </a:pPr>
            <a:r>
              <a:rPr lang="it-IT" altLang="it-IT" sz="2200" dirty="0">
                <a:solidFill>
                  <a:srgbClr val="000000"/>
                </a:solidFill>
                <a:latin typeface="Century Schoolbook" panose="02040604050505020304" pitchFamily="18" charset="0"/>
              </a:rPr>
              <a:t>Dare cattive notizie non è mai un compito facile</a:t>
            </a:r>
          </a:p>
          <a:p>
            <a:pPr marL="342900" indent="-342900" hangingPunct="1">
              <a:lnSpc>
                <a:spcPct val="100000"/>
              </a:lnSpc>
              <a:spcBef>
                <a:spcPts val="600"/>
              </a:spcBef>
              <a:spcAft>
                <a:spcPts val="1425"/>
              </a:spcAft>
              <a:buFont typeface="Arial" panose="020B0604020202020204" pitchFamily="34" charset="0"/>
              <a:buChar char="•"/>
            </a:pPr>
            <a:r>
              <a:rPr lang="it-IT" altLang="it-IT" sz="2200" dirty="0">
                <a:solidFill>
                  <a:srgbClr val="000000"/>
                </a:solidFill>
                <a:latin typeface="Century Schoolbook" panose="02040604050505020304" pitchFamily="18" charset="0"/>
              </a:rPr>
              <a:t>Importante: non identificarsi con il messaggio!</a:t>
            </a:r>
          </a:p>
          <a:p>
            <a:pPr marL="342900" indent="-342900" hangingPunct="1">
              <a:lnSpc>
                <a:spcPct val="100000"/>
              </a:lnSpc>
              <a:spcBef>
                <a:spcPts val="600"/>
              </a:spcBef>
              <a:spcAft>
                <a:spcPts val="1425"/>
              </a:spcAft>
              <a:buFont typeface="Arial" panose="020B0604020202020204" pitchFamily="34" charset="0"/>
              <a:buChar char="•"/>
            </a:pPr>
            <a:r>
              <a:rPr lang="it-IT" altLang="it-IT" sz="2200" dirty="0">
                <a:solidFill>
                  <a:srgbClr val="000000"/>
                </a:solidFill>
                <a:latin typeface="Century Schoolbook" panose="02040604050505020304" pitchFamily="18" charset="0"/>
              </a:rPr>
              <a:t>Non avere aspettative improbabili</a:t>
            </a:r>
          </a:p>
          <a:p>
            <a:pPr marL="342900" indent="-342900" hangingPunct="1">
              <a:lnSpc>
                <a:spcPct val="100000"/>
              </a:lnSpc>
              <a:spcBef>
                <a:spcPts val="600"/>
              </a:spcBef>
              <a:spcAft>
                <a:spcPts val="1425"/>
              </a:spcAft>
              <a:buFont typeface="Arial" panose="020B0604020202020204" pitchFamily="34" charset="0"/>
              <a:buChar char="•"/>
            </a:pPr>
            <a:r>
              <a:rPr lang="it-IT" altLang="it-IT" sz="2200" dirty="0">
                <a:solidFill>
                  <a:srgbClr val="000000"/>
                </a:solidFill>
                <a:latin typeface="Century Schoolbook" panose="02040604050505020304" pitchFamily="18" charset="0"/>
              </a:rPr>
              <a:t>Condivisione-condivisione-condivisione (</a:t>
            </a:r>
            <a:r>
              <a:rPr lang="it-IT" altLang="it-IT" sz="2200" dirty="0" err="1">
                <a:solidFill>
                  <a:srgbClr val="000000"/>
                </a:solidFill>
                <a:latin typeface="Century Schoolbook" panose="02040604050505020304" pitchFamily="18" charset="0"/>
              </a:rPr>
              <a:t>debriefing</a:t>
            </a:r>
            <a:r>
              <a:rPr lang="it-IT" altLang="it-IT" sz="2200" dirty="0">
                <a:solidFill>
                  <a:srgbClr val="000000"/>
                </a:solidFill>
                <a:latin typeface="Century Schoolbook" panose="02040604050505020304" pitchFamily="18" charset="0"/>
              </a:rPr>
              <a:t>, supervisioni fra pari, riunioni sui casi complessi)!!!</a:t>
            </a:r>
          </a:p>
          <a:p>
            <a:pPr hangingPunct="1">
              <a:lnSpc>
                <a:spcPct val="100000"/>
              </a:lnSpc>
              <a:spcBef>
                <a:spcPts val="600"/>
              </a:spcBef>
              <a:spcAft>
                <a:spcPts val="1425"/>
              </a:spcAft>
            </a:pPr>
            <a:endParaRPr lang="it-IT" altLang="it-IT" sz="2200" dirty="0">
              <a:solidFill>
                <a:srgbClr val="000000"/>
              </a:solidFill>
              <a:latin typeface="Century Schoolbook" panose="02040604050505020304" pitchFamily="18" charset="0"/>
            </a:endParaRP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188913"/>
            <a:ext cx="1163637" cy="1827212"/>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57200" y="274638"/>
            <a:ext cx="74676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i="1">
                <a:solidFill>
                  <a:srgbClr val="575F6D"/>
                </a:solidFill>
                <a:latin typeface="Century Schoolbook" panose="02040604050505020304" pitchFamily="18" charset="0"/>
              </a:rPr>
              <a:t>Partiamo da cosa NON fare</a:t>
            </a:r>
          </a:p>
        </p:txBody>
      </p:sp>
      <p:sp>
        <p:nvSpPr>
          <p:cNvPr id="19458" name="Text Box 2"/>
          <p:cNvSpPr txBox="1">
            <a:spLocks noChangeArrowheads="1"/>
          </p:cNvSpPr>
          <p:nvPr/>
        </p:nvSpPr>
        <p:spPr bwMode="auto">
          <a:xfrm>
            <a:off x="452438" y="1439863"/>
            <a:ext cx="7467600" cy="5456237"/>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spcAft>
                <a:spcPts val="1425"/>
              </a:spcAft>
            </a:pPr>
            <a:r>
              <a:rPr lang="it-IT" altLang="it-IT" sz="2000" dirty="0">
                <a:solidFill>
                  <a:srgbClr val="000000"/>
                </a:solidFill>
                <a:latin typeface="Century Schoolbook" panose="02040604050505020304" pitchFamily="18" charset="0"/>
              </a:rPr>
              <a:t>Paternalismo</a:t>
            </a:r>
          </a:p>
          <a:p>
            <a:pPr hangingPunct="1">
              <a:lnSpc>
                <a:spcPct val="100000"/>
              </a:lnSpc>
              <a:spcBef>
                <a:spcPts val="600"/>
              </a:spcBef>
              <a:spcAft>
                <a:spcPts val="1425"/>
              </a:spcAft>
            </a:pPr>
            <a:r>
              <a:rPr lang="it-IT" altLang="it-IT" sz="2000" dirty="0">
                <a:solidFill>
                  <a:srgbClr val="000000"/>
                </a:solidFill>
                <a:latin typeface="Century Schoolbook" panose="02040604050505020304" pitchFamily="18" charset="0"/>
              </a:rPr>
              <a:t>False rassicurazioni</a:t>
            </a:r>
          </a:p>
          <a:p>
            <a:pPr hangingPunct="1">
              <a:lnSpc>
                <a:spcPct val="100000"/>
              </a:lnSpc>
              <a:spcBef>
                <a:spcPts val="600"/>
              </a:spcBef>
              <a:spcAft>
                <a:spcPts val="1425"/>
              </a:spcAft>
            </a:pPr>
            <a:r>
              <a:rPr lang="it-IT" altLang="it-IT" sz="2000" dirty="0">
                <a:solidFill>
                  <a:srgbClr val="000000"/>
                </a:solidFill>
                <a:latin typeface="Century Schoolbook" panose="02040604050505020304" pitchFamily="18" charset="0"/>
              </a:rPr>
              <a:t>Eccesso di domande chiuse</a:t>
            </a:r>
          </a:p>
          <a:p>
            <a:pPr hangingPunct="1">
              <a:lnSpc>
                <a:spcPct val="100000"/>
              </a:lnSpc>
              <a:spcBef>
                <a:spcPts val="600"/>
              </a:spcBef>
              <a:spcAft>
                <a:spcPts val="1425"/>
              </a:spcAft>
            </a:pPr>
            <a:r>
              <a:rPr lang="it-IT" altLang="it-IT" sz="2000" dirty="0">
                <a:solidFill>
                  <a:srgbClr val="000000"/>
                </a:solidFill>
                <a:latin typeface="Century Schoolbook" panose="02040604050505020304" pitchFamily="18" charset="0"/>
              </a:rPr>
              <a:t>Interrompere precocemente (in media solo 18 s!!!)</a:t>
            </a:r>
          </a:p>
          <a:p>
            <a:pPr hangingPunct="1">
              <a:lnSpc>
                <a:spcPct val="100000"/>
              </a:lnSpc>
              <a:spcBef>
                <a:spcPts val="600"/>
              </a:spcBef>
              <a:spcAft>
                <a:spcPts val="1425"/>
              </a:spcAft>
            </a:pPr>
            <a:r>
              <a:rPr lang="it-IT" altLang="it-IT" sz="2000" dirty="0">
                <a:solidFill>
                  <a:srgbClr val="000000"/>
                </a:solidFill>
                <a:latin typeface="Century Schoolbook" panose="02040604050505020304" pitchFamily="18" charset="0"/>
              </a:rPr>
              <a:t>Bloccare l’espressione di un emozione</a:t>
            </a:r>
          </a:p>
          <a:p>
            <a:pPr hangingPunct="1">
              <a:lnSpc>
                <a:spcPct val="100000"/>
              </a:lnSpc>
              <a:spcBef>
                <a:spcPts val="600"/>
              </a:spcBef>
              <a:spcAft>
                <a:spcPts val="1425"/>
              </a:spcAft>
            </a:pPr>
            <a:r>
              <a:rPr lang="it-IT" altLang="it-IT" sz="2000" dirty="0">
                <a:solidFill>
                  <a:srgbClr val="000000"/>
                </a:solidFill>
                <a:latin typeface="Century Schoolbook" panose="02040604050505020304" pitchFamily="18" charset="0"/>
              </a:rPr>
              <a:t>Distrarsi</a:t>
            </a:r>
          </a:p>
          <a:p>
            <a:pPr hangingPunct="1">
              <a:lnSpc>
                <a:spcPct val="100000"/>
              </a:lnSpc>
              <a:spcBef>
                <a:spcPts val="600"/>
              </a:spcBef>
              <a:spcAft>
                <a:spcPts val="1425"/>
              </a:spcAft>
            </a:pPr>
            <a:r>
              <a:rPr lang="it-IT" altLang="it-IT" sz="2000" dirty="0">
                <a:solidFill>
                  <a:srgbClr val="000000"/>
                </a:solidFill>
                <a:latin typeface="Century Schoolbook" panose="02040604050505020304" pitchFamily="18" charset="0"/>
              </a:rPr>
              <a:t>Dare per scontato</a:t>
            </a:r>
          </a:p>
          <a:p>
            <a:pPr hangingPunct="1">
              <a:lnSpc>
                <a:spcPct val="100000"/>
              </a:lnSpc>
              <a:spcBef>
                <a:spcPts val="600"/>
              </a:spcBef>
              <a:spcAft>
                <a:spcPts val="1425"/>
              </a:spcAft>
            </a:pPr>
            <a:r>
              <a:rPr lang="it-IT" altLang="it-IT" sz="2000" dirty="0">
                <a:solidFill>
                  <a:srgbClr val="000000"/>
                </a:solidFill>
                <a:latin typeface="Century Schoolbook" panose="02040604050505020304" pitchFamily="18" charset="0"/>
              </a:rPr>
              <a:t>Avere fretta</a:t>
            </a:r>
          </a:p>
          <a:p>
            <a:pPr hangingPunct="1">
              <a:lnSpc>
                <a:spcPct val="100000"/>
              </a:lnSpc>
              <a:spcBef>
                <a:spcPts val="600"/>
              </a:spcBef>
              <a:spcAft>
                <a:spcPts val="1425"/>
              </a:spcAft>
            </a:pPr>
            <a:r>
              <a:rPr lang="it-IT" altLang="it-IT" sz="2000" dirty="0">
                <a:solidFill>
                  <a:srgbClr val="000000"/>
                </a:solidFill>
                <a:latin typeface="Century Schoolbook" panose="02040604050505020304" pitchFamily="18" charset="0"/>
              </a:rPr>
              <a:t>Rifugiarsi dietro al gergo medico</a:t>
            </a:r>
          </a:p>
          <a:p>
            <a:pPr hangingPunct="1">
              <a:lnSpc>
                <a:spcPct val="100000"/>
              </a:lnSpc>
              <a:spcBef>
                <a:spcPts val="600"/>
              </a:spcBef>
              <a:spcAft>
                <a:spcPts val="1425"/>
              </a:spcAft>
            </a:pPr>
            <a:r>
              <a:rPr lang="it-IT" altLang="it-IT" sz="2000" dirty="0">
                <a:solidFill>
                  <a:srgbClr val="000000"/>
                </a:solidFill>
                <a:latin typeface="Century Schoolbook" panose="02040604050505020304" pitchFamily="18" charset="0"/>
              </a:rPr>
              <a:t>Non verificare la comprensione</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20713"/>
            <a:ext cx="914400"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p>
            <a:r>
              <a:rPr lang="it-IT" altLang="it-IT"/>
              <a:t>17/04/15</a:t>
            </a:r>
          </a:p>
        </p:txBody>
      </p:sp>
      <p:sp>
        <p:nvSpPr>
          <p:cNvPr id="3" name="Rettangolo 2"/>
          <p:cNvSpPr/>
          <p:nvPr/>
        </p:nvSpPr>
        <p:spPr>
          <a:xfrm>
            <a:off x="683568" y="1293319"/>
            <a:ext cx="7632848" cy="4099648"/>
          </a:xfrm>
          <a:prstGeom prst="rect">
            <a:avLst/>
          </a:prstGeom>
        </p:spPr>
        <p:txBody>
          <a:bodyPr wrap="square">
            <a:spAutoFit/>
          </a:bodyPr>
          <a:lstStyle/>
          <a:p>
            <a:r>
              <a:rPr lang="it-IT" sz="3200" b="1" dirty="0">
                <a:solidFill>
                  <a:schemeClr val="tx1"/>
                </a:solidFill>
                <a:latin typeface="Times New Roman" panose="02020603050405020304" pitchFamily="18" charset="0"/>
              </a:rPr>
              <a:t>Origini della comunicazione</a:t>
            </a:r>
          </a:p>
          <a:p>
            <a:endParaRPr lang="it-IT" dirty="0">
              <a:solidFill>
                <a:schemeClr val="tx1"/>
              </a:solidFill>
              <a:latin typeface="Times New Roman" panose="02020603050405020304" pitchFamily="18" charset="0"/>
            </a:endParaRPr>
          </a:p>
          <a:p>
            <a:endParaRPr lang="it-IT" dirty="0">
              <a:solidFill>
                <a:schemeClr val="tx1"/>
              </a:solidFill>
              <a:latin typeface="Times New Roman" panose="02020603050405020304" pitchFamily="18" charset="0"/>
            </a:endParaRPr>
          </a:p>
          <a:p>
            <a:endParaRPr lang="it-IT" dirty="0">
              <a:solidFill>
                <a:schemeClr val="tx1"/>
              </a:solidFill>
              <a:latin typeface="Times New Roman" panose="02020603050405020304" pitchFamily="18" charset="0"/>
            </a:endParaRPr>
          </a:p>
          <a:p>
            <a:r>
              <a:rPr lang="it-IT" dirty="0">
                <a:solidFill>
                  <a:schemeClr val="tx1"/>
                </a:solidFill>
                <a:latin typeface="Times New Roman" panose="02020603050405020304" pitchFamily="18" charset="0"/>
              </a:rPr>
              <a:t>Quattro sono le basi sulle quali sono nate e</a:t>
            </a:r>
          </a:p>
          <a:p>
            <a:r>
              <a:rPr lang="it-IT" dirty="0">
                <a:solidFill>
                  <a:schemeClr val="tx1"/>
                </a:solidFill>
                <a:latin typeface="Times New Roman" panose="02020603050405020304" pitchFamily="18" charset="0"/>
              </a:rPr>
              <a:t>si sono sviluppate le discipline della</a:t>
            </a:r>
          </a:p>
          <a:p>
            <a:r>
              <a:rPr lang="it-IT" dirty="0">
                <a:solidFill>
                  <a:schemeClr val="tx1"/>
                </a:solidFill>
                <a:latin typeface="Times New Roman" panose="02020603050405020304" pitchFamily="18" charset="0"/>
              </a:rPr>
              <a:t>comunicazione:</a:t>
            </a:r>
          </a:p>
          <a:p>
            <a:endParaRPr lang="it-IT" dirty="0">
              <a:solidFill>
                <a:schemeClr val="tx1"/>
              </a:solidFill>
              <a:latin typeface="Times New Roman" panose="02020603050405020304" pitchFamily="18" charset="0"/>
            </a:endParaRPr>
          </a:p>
          <a:p>
            <a:pPr lvl="1"/>
            <a:r>
              <a:rPr lang="it-IT" sz="2000" b="1" dirty="0">
                <a:solidFill>
                  <a:schemeClr val="tx1"/>
                </a:solidFill>
                <a:latin typeface="Times New Roman" panose="02020603050405020304" pitchFamily="18" charset="0"/>
              </a:rPr>
              <a:t>scienze sociali</a:t>
            </a:r>
          </a:p>
          <a:p>
            <a:pPr lvl="1"/>
            <a:r>
              <a:rPr lang="it-IT" sz="2000" b="1" dirty="0">
                <a:solidFill>
                  <a:schemeClr val="tx1"/>
                </a:solidFill>
                <a:latin typeface="Times New Roman" panose="02020603050405020304" pitchFamily="18" charset="0"/>
              </a:rPr>
              <a:t>scienze antropologiche</a:t>
            </a:r>
          </a:p>
          <a:p>
            <a:pPr lvl="1"/>
            <a:r>
              <a:rPr lang="it-IT" sz="2000" b="1" dirty="0">
                <a:solidFill>
                  <a:schemeClr val="tx1"/>
                </a:solidFill>
                <a:latin typeface="Times New Roman" panose="02020603050405020304" pitchFamily="18" charset="0"/>
              </a:rPr>
              <a:t>Psicologia</a:t>
            </a:r>
          </a:p>
          <a:p>
            <a:pPr lvl="1"/>
            <a:r>
              <a:rPr lang="it-IT" sz="2000" b="1" dirty="0">
                <a:solidFill>
                  <a:schemeClr val="tx1"/>
                </a:solidFill>
                <a:latin typeface="Times New Roman" panose="02020603050405020304" pitchFamily="18" charset="0"/>
              </a:rPr>
              <a:t>linguistica</a:t>
            </a:r>
            <a:endParaRPr lang="it-IT" sz="2000" dirty="0">
              <a:solidFill>
                <a:schemeClr val="tx1"/>
              </a:solidFill>
            </a:endParaRPr>
          </a:p>
        </p:txBody>
      </p:sp>
      <p:pic>
        <p:nvPicPr>
          <p:cNvPr id="4" name="Immagine 3" descr="PAROLE NORMALI | il Portico di Novellar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052736"/>
            <a:ext cx="1365504" cy="966216"/>
          </a:xfrm>
          <a:prstGeom prst="rect">
            <a:avLst/>
          </a:prstGeom>
        </p:spPr>
      </p:pic>
    </p:spTree>
    <p:extLst>
      <p:ext uri="{BB962C8B-B14F-4D97-AF65-F5344CB8AC3E}">
        <p14:creationId xmlns:p14="http://schemas.microsoft.com/office/powerpoint/2010/main" val="1551097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8786813" y="268288"/>
            <a:ext cx="2008187" cy="6381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1800">
                <a:solidFill>
                  <a:srgbClr val="000000"/>
                </a:solidFill>
                <a:latin typeface="Century Schoolbook" panose="02040604050505020304" pitchFamily="18" charset="0"/>
              </a:rPr>
              <a:t>17/04/15</a:t>
            </a:r>
          </a:p>
        </p:txBody>
      </p:sp>
      <p:sp>
        <p:nvSpPr>
          <p:cNvPr id="20482" name="Text Box 2"/>
          <p:cNvSpPr txBox="1">
            <a:spLocks noChangeArrowheads="1"/>
          </p:cNvSpPr>
          <p:nvPr/>
        </p:nvSpPr>
        <p:spPr bwMode="auto">
          <a:xfrm>
            <a:off x="8772525" y="2319338"/>
            <a:ext cx="3197225" cy="36195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483" name="Text Box 3"/>
          <p:cNvSpPr txBox="1">
            <a:spLocks noChangeArrowheads="1"/>
          </p:cNvSpPr>
          <p:nvPr/>
        </p:nvSpPr>
        <p:spPr bwMode="auto">
          <a:xfrm>
            <a:off x="457200" y="274638"/>
            <a:ext cx="74676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i="1">
                <a:solidFill>
                  <a:srgbClr val="575F6D"/>
                </a:solidFill>
                <a:latin typeface="Century Schoolbook" panose="02040604050505020304" pitchFamily="18" charset="0"/>
              </a:rPr>
              <a:t>Al contrario…</a:t>
            </a:r>
          </a:p>
        </p:txBody>
      </p:sp>
      <p:sp>
        <p:nvSpPr>
          <p:cNvPr id="20484" name="Text Box 4"/>
          <p:cNvSpPr txBox="1">
            <a:spLocks noChangeArrowheads="1"/>
          </p:cNvSpPr>
          <p:nvPr/>
        </p:nvSpPr>
        <p:spPr bwMode="auto">
          <a:xfrm>
            <a:off x="457200" y="1600200"/>
            <a:ext cx="7467600" cy="487362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Ascolto rispettoso e “attivo”</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Domande aperte</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Attenzione</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Accoglienza delle emozioni</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Programmarsi un tempo adeguato</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Risposte empatiche</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Facilitazioni verbali</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Attenzione costante al linguaggio del corpo</a:t>
            </a: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p:txBody>
      </p:sp>
      <p:pic>
        <p:nvPicPr>
          <p:cNvPr id="2048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0"/>
            <a:ext cx="3419475" cy="3443288"/>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0" y="274638"/>
            <a:ext cx="882015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a:solidFill>
                  <a:srgbClr val="575F6D"/>
                </a:solidFill>
                <a:latin typeface="Century Schoolbook" panose="02040604050505020304" pitchFamily="18" charset="0"/>
              </a:rPr>
              <a:t>       </a:t>
            </a:r>
            <a:r>
              <a:rPr lang="it-IT" altLang="it-IT" sz="3000" i="1">
                <a:solidFill>
                  <a:srgbClr val="575F6D"/>
                </a:solidFill>
                <a:latin typeface="Century Schoolbook" panose="02040604050505020304" pitchFamily="18" charset="0"/>
              </a:rPr>
              <a:t>Accogliere le emozioni</a:t>
            </a:r>
          </a:p>
        </p:txBody>
      </p:sp>
      <p:sp>
        <p:nvSpPr>
          <p:cNvPr id="21506" name="Text Box 2"/>
          <p:cNvSpPr txBox="1">
            <a:spLocks noChangeArrowheads="1"/>
          </p:cNvSpPr>
          <p:nvPr/>
        </p:nvSpPr>
        <p:spPr bwMode="auto">
          <a:xfrm>
            <a:off x="179388" y="1600200"/>
            <a:ext cx="8569325" cy="52578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Quando i pazienti manifestano forti emozioni (rabbia, shock, tristezza, sentimenti di preoccupazione), il medico può sentirsi impotente. </a:t>
            </a:r>
          </a:p>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Rassicurare prematuramente (“Vedrà … le cose andranno bene”) è una risposta comune, ma può essere percepita come </a:t>
            </a:r>
            <a:r>
              <a:rPr lang="it-IT" altLang="it-IT" b="1">
                <a:solidFill>
                  <a:srgbClr val="000000"/>
                </a:solidFill>
                <a:latin typeface="Century Schoolbook" panose="02040604050505020304" pitchFamily="18" charset="0"/>
              </a:rPr>
              <a:t>una falsa speranza</a:t>
            </a:r>
            <a:r>
              <a:rPr lang="it-IT" altLang="it-IT">
                <a:solidFill>
                  <a:srgbClr val="000000"/>
                </a:solidFill>
                <a:latin typeface="Century Schoolbook" panose="02040604050505020304" pitchFamily="18" charset="0"/>
              </a:rPr>
              <a:t>.</a:t>
            </a:r>
          </a:p>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Fino a quando i pazienti si trovano in uno stato emozionale intenso, </a:t>
            </a:r>
            <a:r>
              <a:rPr lang="it-IT" altLang="it-IT" b="1">
                <a:solidFill>
                  <a:srgbClr val="000000"/>
                </a:solidFill>
                <a:latin typeface="Century Schoolbook" panose="02040604050505020304" pitchFamily="18" charset="0"/>
              </a:rPr>
              <a:t>non possono partecipare a una discussione razionale</a:t>
            </a:r>
            <a:r>
              <a:rPr lang="it-IT" altLang="it-IT">
                <a:solidFill>
                  <a:srgbClr val="000000"/>
                </a:solidFill>
                <a:latin typeface="Century Schoolbook" panose="02040604050505020304" pitchFamily="18" charset="0"/>
              </a:rPr>
              <a:t>. Inoltre, aiutare il paziente a “comprendere” o riprendersi dall’emozione è generalmente d’aiuto nel facilitare le discussioni future.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0" y="274638"/>
            <a:ext cx="91440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a:solidFill>
                  <a:srgbClr val="575F6D"/>
                </a:solidFill>
                <a:latin typeface="Century Schoolbook" panose="02040604050505020304" pitchFamily="18" charset="0"/>
              </a:rPr>
              <a:t>Come si accoglie un’emozione?</a:t>
            </a:r>
          </a:p>
        </p:txBody>
      </p:sp>
      <p:sp>
        <p:nvSpPr>
          <p:cNvPr id="22530" name="Text Box 2"/>
          <p:cNvSpPr txBox="1">
            <a:spLocks noChangeArrowheads="1"/>
          </p:cNvSpPr>
          <p:nvPr/>
        </p:nvSpPr>
        <p:spPr bwMode="auto">
          <a:xfrm>
            <a:off x="0" y="1079500"/>
            <a:ext cx="9144000" cy="5580063"/>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1pPr>
            <a:lvl2pP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2pPr>
            <a:lvl3pP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3pPr>
            <a:lvl4pP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4pPr>
            <a:lvl5pP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9pPr>
          </a:lstStyle>
          <a:p>
            <a:pPr algn="ctr" hangingPunct="1">
              <a:lnSpc>
                <a:spcPct val="100000"/>
              </a:lnSpc>
              <a:spcBef>
                <a:spcPts val="600"/>
              </a:spcBef>
              <a:spcAft>
                <a:spcPts val="1425"/>
              </a:spcAft>
            </a:pPr>
            <a:endParaRPr lang="it-IT" altLang="it-IT">
              <a:solidFill>
                <a:srgbClr val="000000"/>
              </a:solidFill>
              <a:latin typeface="Century Schoolbook" panose="02040604050505020304" pitchFamily="18" charset="0"/>
            </a:endParaRPr>
          </a:p>
          <a:p>
            <a:pPr algn="ctr" hangingPunct="1">
              <a:lnSpc>
                <a:spcPct val="100000"/>
              </a:lnSpc>
              <a:spcBef>
                <a:spcPts val="600"/>
              </a:spcBef>
              <a:spcAft>
                <a:spcPts val="1425"/>
              </a:spcAft>
            </a:pPr>
            <a:r>
              <a:rPr lang="it-IT" altLang="it-IT">
                <a:solidFill>
                  <a:srgbClr val="000000"/>
                </a:solidFill>
                <a:latin typeface="Century Schoolbook" panose="02040604050505020304" pitchFamily="18" charset="0"/>
              </a:rPr>
              <a:t> </a:t>
            </a:r>
            <a:r>
              <a:rPr lang="it-IT" altLang="it-IT" sz="3200">
                <a:solidFill>
                  <a:srgbClr val="000000"/>
                </a:solidFill>
                <a:latin typeface="Century Schoolbook" panose="02040604050505020304" pitchFamily="18" charset="0"/>
              </a:rPr>
              <a:t>Tre utili tecniche verbali</a:t>
            </a:r>
          </a:p>
          <a:p>
            <a:pPr hangingPunct="1">
              <a:lnSpc>
                <a:spcPct val="100000"/>
              </a:lnSpc>
              <a:spcBef>
                <a:spcPts val="600"/>
              </a:spcBef>
              <a:spcAft>
                <a:spcPts val="1425"/>
              </a:spcAft>
            </a:pPr>
            <a:r>
              <a:rPr lang="it-IT" altLang="it-IT">
                <a:solidFill>
                  <a:srgbClr val="000000"/>
                </a:solidFill>
                <a:latin typeface="Century Schoolbook" panose="02040604050505020304" pitchFamily="18" charset="0"/>
              </a:rPr>
              <a:t> </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Esplorazione</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Riconoscimento o “normalizzazione-convalida” </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Risposta empatica (per esempio formulare frasi che dimostrino al paziente che il medico è in sintonia con lui e che ha capito perché stia sperimentando quelle emozioni)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57200" y="274638"/>
            <a:ext cx="74676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a:solidFill>
                  <a:srgbClr val="575F6D"/>
                </a:solidFill>
                <a:latin typeface="Century Schoolbook" panose="02040604050505020304" pitchFamily="18" charset="0"/>
              </a:rPr>
              <a:t>Tecniche</a:t>
            </a:r>
          </a:p>
        </p:txBody>
      </p:sp>
      <p:sp>
        <p:nvSpPr>
          <p:cNvPr id="23554" name="Text Box 2"/>
          <p:cNvSpPr txBox="1">
            <a:spLocks noChangeArrowheads="1"/>
          </p:cNvSpPr>
          <p:nvPr/>
        </p:nvSpPr>
        <p:spPr bwMode="auto">
          <a:xfrm>
            <a:off x="457200" y="5229225"/>
            <a:ext cx="8229600" cy="896938"/>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aphicFrame>
        <p:nvGraphicFramePr>
          <p:cNvPr id="23555" name="Group 3"/>
          <p:cNvGraphicFramePr>
            <a:graphicFrameLocks noGrp="1"/>
          </p:cNvGraphicFramePr>
          <p:nvPr/>
        </p:nvGraphicFramePr>
        <p:xfrm>
          <a:off x="0" y="1844675"/>
          <a:ext cx="8751888" cy="5014913"/>
        </p:xfrm>
        <a:graphic>
          <a:graphicData uri="http://schemas.openxmlformats.org/drawingml/2006/table">
            <a:tbl>
              <a:tblPr/>
              <a:tblGrid>
                <a:gridCol w="2916238">
                  <a:extLst>
                    <a:ext uri="{9D8B030D-6E8A-4147-A177-3AD203B41FA5}">
                      <a16:colId xmlns:a16="http://schemas.microsoft.com/office/drawing/2014/main" val="20000"/>
                    </a:ext>
                  </a:extLst>
                </a:gridCol>
                <a:gridCol w="2919412">
                  <a:extLst>
                    <a:ext uri="{9D8B030D-6E8A-4147-A177-3AD203B41FA5}">
                      <a16:colId xmlns:a16="http://schemas.microsoft.com/office/drawing/2014/main" val="20001"/>
                    </a:ext>
                  </a:extLst>
                </a:gridCol>
                <a:gridCol w="2916238">
                  <a:extLst>
                    <a:ext uri="{9D8B030D-6E8A-4147-A177-3AD203B41FA5}">
                      <a16:colId xmlns:a16="http://schemas.microsoft.com/office/drawing/2014/main" val="20002"/>
                    </a:ext>
                  </a:extLst>
                </a:gridCol>
              </a:tblGrid>
              <a:tr h="520700">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4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Tecniche</a:t>
                      </a:r>
                    </a:p>
                  </a:txBody>
                  <a:tcPr anchor="ctr" horzOverflow="overflow">
                    <a:lnL cap="flat">
                      <a:noFill/>
                    </a:lnL>
                    <a:lnR cap="flat">
                      <a:noFill/>
                    </a:lnR>
                    <a:lnT cap="flat">
                      <a:noFill/>
                    </a:lnT>
                    <a:lnB cap="flat">
                      <a:noFill/>
                    </a:lnB>
                    <a:lnTlToBr>
                      <a:noFill/>
                    </a:lnTlToBr>
                    <a:lnBlToTr>
                      <a:noFill/>
                    </a:lnBlToTr>
                    <a:solidFill>
                      <a:srgbClr val="99CCFF"/>
                    </a:solidFill>
                  </a:tcPr>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4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Esempio</a:t>
                      </a:r>
                    </a:p>
                  </a:txBody>
                  <a:tcPr anchor="ctr" horzOverflow="overflow">
                    <a:lnL cap="flat">
                      <a:noFill/>
                    </a:lnL>
                    <a:lnR cap="flat">
                      <a:noFill/>
                    </a:lnR>
                    <a:lnT cap="flat">
                      <a:noFill/>
                    </a:lnT>
                    <a:lnB cap="flat">
                      <a:noFill/>
                    </a:lnB>
                    <a:lnTlToBr>
                      <a:noFill/>
                    </a:lnTlToBr>
                    <a:lnBlToTr>
                      <a:noFill/>
                    </a:lnBlToTr>
                    <a:solidFill>
                      <a:srgbClr val="99CCFF"/>
                    </a:solidFill>
                  </a:tcPr>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4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Effetti</a:t>
                      </a:r>
                    </a:p>
                  </a:txBody>
                  <a:tcPr anchor="ctr" horzOverflow="overflow">
                    <a:lnL cap="flat">
                      <a:noFill/>
                    </a:lnL>
                    <a:lnR cap="flat">
                      <a:noFill/>
                    </a:lnR>
                    <a:lnT cap="flat">
                      <a:noFill/>
                    </a:lnT>
                    <a:lnB cap="flat">
                      <a:noFill/>
                    </a:lnB>
                    <a:lnTlToBr>
                      <a:noFill/>
                    </a:lnTlToBr>
                    <a:lnBlToTr>
                      <a:noFill/>
                    </a:lnBlToTr>
                    <a:solidFill>
                      <a:srgbClr val="99CCFF"/>
                    </a:solidFill>
                  </a:tcPr>
                </a:tc>
                <a:extLst>
                  <a:ext uri="{0D108BD9-81ED-4DB2-BD59-A6C34878D82A}">
                    <a16:rowId xmlns:a16="http://schemas.microsoft.com/office/drawing/2014/main" val="10000"/>
                  </a:ext>
                </a:extLst>
              </a:tr>
              <a:tr h="1285875">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4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Espressioni Empatiche</a:t>
                      </a:r>
                    </a:p>
                  </a:txBody>
                  <a:tcPr anchor="ctr" horzOverflow="overflow">
                    <a:lnL cap="flat">
                      <a:noFill/>
                    </a:lnL>
                    <a:lnR cap="flat">
                      <a:noFill/>
                    </a:lnR>
                    <a:lnT cap="flat">
                      <a:noFill/>
                    </a:lnT>
                    <a:lnB cap="flat">
                      <a:noFill/>
                    </a:lnB>
                    <a:lnTlToBr>
                      <a:noFill/>
                    </a:lnTlToBr>
                    <a:lnBlToTr>
                      <a:noFill/>
                    </a:lnBlToTr>
                    <a:solidFill>
                      <a:srgbClr val="99CCFF"/>
                    </a:solidFill>
                  </a:tcPr>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4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Posso vedere quando questo la stia preoccupando</a:t>
                      </a:r>
                    </a:p>
                  </a:txBody>
                  <a:tcPr anchor="ctr" horzOverflow="overflow">
                    <a:lnL cap="flat">
                      <a:noFill/>
                    </a:lnL>
                    <a:lnR cap="flat">
                      <a:noFill/>
                    </a:lnR>
                    <a:lnT cap="flat">
                      <a:noFill/>
                    </a:lnT>
                    <a:lnB cap="flat">
                      <a:noFill/>
                    </a:lnB>
                    <a:lnTlToBr>
                      <a:noFill/>
                    </a:lnTlToBr>
                    <a:lnBlToTr>
                      <a:noFill/>
                    </a:lnBlToTr>
                    <a:solidFill>
                      <a:srgbClr val="99CCFF"/>
                    </a:solidFill>
                  </a:tcPr>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4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Il paziente sente che il medico è in sintonia con lui</a:t>
                      </a:r>
                    </a:p>
                  </a:txBody>
                  <a:tcPr anchor="ctr" horzOverflow="overflow">
                    <a:lnL cap="flat">
                      <a:noFill/>
                    </a:lnL>
                    <a:lnR cap="flat">
                      <a:noFill/>
                    </a:lnR>
                    <a:lnT cap="flat">
                      <a:noFill/>
                    </a:lnT>
                    <a:lnB cap="flat">
                      <a:noFill/>
                    </a:lnB>
                    <a:lnTlToBr>
                      <a:noFill/>
                    </a:lnTlToBr>
                    <a:lnBlToTr>
                      <a:noFill/>
                    </a:lnBlToTr>
                    <a:solidFill>
                      <a:srgbClr val="99CCFF"/>
                    </a:solidFill>
                  </a:tcPr>
                </a:tc>
                <a:extLst>
                  <a:ext uri="{0D108BD9-81ED-4DB2-BD59-A6C34878D82A}">
                    <a16:rowId xmlns:a16="http://schemas.microsoft.com/office/drawing/2014/main" val="10001"/>
                  </a:ext>
                </a:extLst>
              </a:tr>
              <a:tr h="1285875">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4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Espressioni  Normalizzanti</a:t>
                      </a:r>
                    </a:p>
                  </a:txBody>
                  <a:tcPr anchor="ctr" horzOverflow="overflow">
                    <a:lnL cap="flat">
                      <a:noFill/>
                    </a:lnL>
                    <a:lnR cap="flat">
                      <a:noFill/>
                    </a:lnR>
                    <a:lnT cap="flat">
                      <a:noFill/>
                    </a:lnT>
                    <a:lnB cap="flat">
                      <a:noFill/>
                    </a:lnB>
                    <a:lnTlToBr>
                      <a:noFill/>
                    </a:lnTlToBr>
                    <a:lnBlToTr>
                      <a:noFill/>
                    </a:lnBlToTr>
                    <a:solidFill>
                      <a:srgbClr val="99CCFF"/>
                    </a:solidFill>
                  </a:tcPr>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4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E’ comprensibile che si senta così in questo momento</a:t>
                      </a:r>
                    </a:p>
                  </a:txBody>
                  <a:tcPr anchor="ctr" horzOverflow="overflow">
                    <a:lnL cap="flat">
                      <a:noFill/>
                    </a:lnL>
                    <a:lnR cap="flat">
                      <a:noFill/>
                    </a:lnR>
                    <a:lnT cap="flat">
                      <a:noFill/>
                    </a:lnT>
                    <a:lnB cap="flat">
                      <a:noFill/>
                    </a:lnB>
                    <a:lnTlToBr>
                      <a:noFill/>
                    </a:lnTlToBr>
                    <a:lnBlToTr>
                      <a:noFill/>
                    </a:lnBlToTr>
                    <a:solidFill>
                      <a:srgbClr val="99CCFF"/>
                    </a:solidFill>
                  </a:tcPr>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4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Il paziente si sente “normale”</a:t>
                      </a:r>
                    </a:p>
                  </a:txBody>
                  <a:tcPr anchor="ctr" horzOverflow="overflow">
                    <a:lnL cap="flat">
                      <a:noFill/>
                    </a:lnL>
                    <a:lnR cap="flat">
                      <a:noFill/>
                    </a:lnR>
                    <a:lnT cap="flat">
                      <a:noFill/>
                    </a:lnT>
                    <a:lnB cap="flat">
                      <a:noFill/>
                    </a:lnB>
                    <a:lnTlToBr>
                      <a:noFill/>
                    </a:lnTlToBr>
                    <a:lnBlToTr>
                      <a:noFill/>
                    </a:lnBlToTr>
                    <a:solidFill>
                      <a:srgbClr val="99CCFF"/>
                    </a:solidFill>
                  </a:tcPr>
                </a:tc>
                <a:extLst>
                  <a:ext uri="{0D108BD9-81ED-4DB2-BD59-A6C34878D82A}">
                    <a16:rowId xmlns:a16="http://schemas.microsoft.com/office/drawing/2014/main" val="10002"/>
                  </a:ext>
                </a:extLst>
              </a:tr>
              <a:tr h="1922463">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4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Domande Esplorative</a:t>
                      </a:r>
                    </a:p>
                  </a:txBody>
                  <a:tcPr anchor="ctr" horzOverflow="overflow">
                    <a:lnL cap="flat">
                      <a:noFill/>
                    </a:lnL>
                    <a:lnR cap="flat">
                      <a:noFill/>
                    </a:lnR>
                    <a:lnT cap="flat">
                      <a:noFill/>
                    </a:lnT>
                    <a:lnB cap="flat">
                      <a:noFill/>
                    </a:lnB>
                    <a:lnTlToBr>
                      <a:noFill/>
                    </a:lnTlToBr>
                    <a:lnBlToTr>
                      <a:noFill/>
                    </a:lnBlToTr>
                    <a:solidFill>
                      <a:srgbClr val="99CCFF"/>
                    </a:solidFill>
                  </a:tcPr>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4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Può dirmi cosa sta pensando in questo momento?</a:t>
                      </a:r>
                    </a:p>
                  </a:txBody>
                  <a:tcPr anchor="ctr" horzOverflow="overflow">
                    <a:lnL cap="flat">
                      <a:noFill/>
                    </a:lnL>
                    <a:lnR cap="flat">
                      <a:noFill/>
                    </a:lnR>
                    <a:lnT cap="flat">
                      <a:noFill/>
                    </a:lnT>
                    <a:lnB cap="flat">
                      <a:noFill/>
                    </a:lnB>
                    <a:lnTlToBr>
                      <a:noFill/>
                    </a:lnTlToBr>
                    <a:lnBlToTr>
                      <a:noFill/>
                    </a:lnBlToTr>
                    <a:solidFill>
                      <a:srgbClr val="99CCFF"/>
                    </a:solidFill>
                  </a:tcPr>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4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Il paziente percepisce attenzione e interesse da parte del medico</a:t>
                      </a:r>
                    </a:p>
                  </a:txBody>
                  <a:tcPr anchor="ctr" horzOverflow="overflow">
                    <a:lnL cap="flat">
                      <a:noFill/>
                    </a:lnL>
                    <a:lnR cap="flat">
                      <a:noFill/>
                    </a:lnR>
                    <a:lnT cap="flat">
                      <a:noFill/>
                    </a:lnT>
                    <a:lnB cap="flat">
                      <a:noFill/>
                    </a:lnB>
                    <a:lnTlToBr>
                      <a:noFill/>
                    </a:lnTlToBr>
                    <a:lnBlToTr>
                      <a:noFill/>
                    </a:lnBlToTr>
                    <a:solidFill>
                      <a:srgbClr val="99CCFF"/>
                    </a:solidFill>
                  </a:tcPr>
                </a:tc>
                <a:extLst>
                  <a:ext uri="{0D108BD9-81ED-4DB2-BD59-A6C34878D82A}">
                    <a16:rowId xmlns:a16="http://schemas.microsoft.com/office/drawing/2014/main" val="10003"/>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0" y="0"/>
            <a:ext cx="9144000" cy="1417638"/>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i="1">
                <a:solidFill>
                  <a:srgbClr val="575F6D"/>
                </a:solidFill>
                <a:latin typeface="Century Schoolbook" panose="02040604050505020304" pitchFamily="18" charset="0"/>
              </a:rPr>
              <a:t>Risposta empatica: qualche semplice esempio</a:t>
            </a:r>
          </a:p>
        </p:txBody>
      </p:sp>
      <p:sp>
        <p:nvSpPr>
          <p:cNvPr id="24578" name="Text Box 2"/>
          <p:cNvSpPr txBox="1">
            <a:spLocks noChangeArrowheads="1"/>
          </p:cNvSpPr>
          <p:nvPr/>
        </p:nvSpPr>
        <p:spPr bwMode="auto">
          <a:xfrm>
            <a:off x="457200" y="1844675"/>
            <a:ext cx="7467600" cy="462915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Posso comprendere come questa notizia l’abbia preoccupata</a:t>
            </a:r>
          </a:p>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Vedo che è molto in ansia</a:t>
            </a:r>
          </a:p>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Mi sembra che stia facendo molta fatica in questo periodo</a:t>
            </a:r>
          </a:p>
          <a:p>
            <a:pPr hangingPunct="1">
              <a:lnSpc>
                <a:spcPct val="100000"/>
              </a:lnSpc>
              <a:spcBef>
                <a:spcPts val="600"/>
              </a:spcBef>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buClrTx/>
              <a:buSzTx/>
              <a:buFontTx/>
              <a:buNone/>
            </a:pPr>
            <a:r>
              <a:rPr lang="it-IT" altLang="it-IT" sz="2800" b="1">
                <a:solidFill>
                  <a:srgbClr val="000000"/>
                </a:solidFill>
                <a:latin typeface="Century Schoolbook" panose="02040604050505020304" pitchFamily="18" charset="0"/>
              </a:rPr>
              <a:t>   Obiettivo: Far sapere al paziente che si comprende come si sente e quali emozioni sta provando</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5553075"/>
            <a:ext cx="1951038" cy="1304925"/>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323850" y="274638"/>
            <a:ext cx="8424863"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i="1">
                <a:solidFill>
                  <a:srgbClr val="575F6D"/>
                </a:solidFill>
                <a:latin typeface="Century Schoolbook" panose="02040604050505020304" pitchFamily="18" charset="0"/>
              </a:rPr>
              <a:t>Domande Esplorative</a:t>
            </a:r>
          </a:p>
        </p:txBody>
      </p:sp>
      <p:sp>
        <p:nvSpPr>
          <p:cNvPr id="25602" name="Text Box 2"/>
          <p:cNvSpPr txBox="1">
            <a:spLocks noChangeArrowheads="1"/>
          </p:cNvSpPr>
          <p:nvPr/>
        </p:nvSpPr>
        <p:spPr bwMode="auto">
          <a:xfrm>
            <a:off x="250825" y="1600200"/>
            <a:ext cx="8497888" cy="614045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ctr" hangingPunct="1">
              <a:lnSpc>
                <a:spcPct val="100000"/>
              </a:lnSpc>
              <a:spcBef>
                <a:spcPts val="600"/>
              </a:spcBef>
              <a:spcAft>
                <a:spcPts val="1425"/>
              </a:spcAft>
            </a:pPr>
            <a:r>
              <a:rPr lang="it-IT" altLang="it-IT" sz="2600">
                <a:solidFill>
                  <a:srgbClr val="000000"/>
                </a:solidFill>
                <a:latin typeface="Century Schoolbook" panose="02040604050505020304" pitchFamily="18" charset="0"/>
              </a:rPr>
              <a:t>Si utilizzano quando si vuole sapere di più rispetto al</a:t>
            </a:r>
          </a:p>
          <a:p>
            <a:pPr algn="ctr" hangingPunct="1">
              <a:lnSpc>
                <a:spcPct val="100000"/>
              </a:lnSpc>
              <a:spcBef>
                <a:spcPts val="600"/>
              </a:spcBef>
              <a:spcAft>
                <a:spcPts val="1425"/>
              </a:spcAft>
            </a:pPr>
            <a:r>
              <a:rPr lang="it-IT" altLang="it-IT" sz="2600">
                <a:solidFill>
                  <a:srgbClr val="000000"/>
                </a:solidFill>
                <a:latin typeface="Century Schoolbook" panose="02040604050505020304" pitchFamily="18" charset="0"/>
              </a:rPr>
              <a:t>significato di una domanda o di un’affermazione</a:t>
            </a:r>
          </a:p>
          <a:p>
            <a:pPr algn="ctr" hangingPunct="1">
              <a:lnSpc>
                <a:spcPct val="100000"/>
              </a:lnSpc>
              <a:spcBef>
                <a:spcPts val="600"/>
              </a:spcBef>
              <a:spcAft>
                <a:spcPts val="1425"/>
              </a:spcAft>
            </a:pPr>
            <a:r>
              <a:rPr lang="it-IT" altLang="it-IT">
                <a:solidFill>
                  <a:srgbClr val="000000"/>
                </a:solidFill>
                <a:latin typeface="Century Schoolbook" panose="02040604050505020304" pitchFamily="18" charset="0"/>
              </a:rPr>
              <a:t>Esempi:</a:t>
            </a:r>
          </a:p>
          <a:p>
            <a:pPr hangingPunct="1">
              <a:lnSpc>
                <a:spcPct val="100000"/>
              </a:lnSpc>
              <a:spcBef>
                <a:spcPts val="600"/>
              </a:spcBef>
            </a:pPr>
            <a:r>
              <a:rPr lang="it-IT" altLang="it-IT" sz="2200">
                <a:solidFill>
                  <a:srgbClr val="000000"/>
                </a:solidFill>
                <a:latin typeface="Century Schoolbook" panose="02040604050505020304" pitchFamily="18" charset="0"/>
              </a:rPr>
              <a:t>Mi dica di più a proposito della sua idea di essere un </a:t>
            </a:r>
          </a:p>
          <a:p>
            <a:pPr hangingPunct="1">
              <a:lnSpc>
                <a:spcPct val="100000"/>
              </a:lnSpc>
              <a:spcBef>
                <a:spcPts val="600"/>
              </a:spcBef>
            </a:pPr>
            <a:r>
              <a:rPr lang="it-IT" altLang="it-IT" sz="2200">
                <a:solidFill>
                  <a:srgbClr val="000000"/>
                </a:solidFill>
                <a:latin typeface="Century Schoolbook" panose="02040604050505020304" pitchFamily="18" charset="0"/>
              </a:rPr>
              <a:t>     peso. </a:t>
            </a:r>
          </a:p>
          <a:p>
            <a:pPr hangingPunct="1">
              <a:lnSpc>
                <a:spcPct val="100000"/>
              </a:lnSpc>
              <a:spcBef>
                <a:spcPts val="600"/>
              </a:spcBef>
            </a:pPr>
            <a:r>
              <a:rPr lang="it-IT" altLang="it-IT" sz="2200">
                <a:solidFill>
                  <a:srgbClr val="000000"/>
                </a:solidFill>
                <a:latin typeface="Century Schoolbook" panose="02040604050505020304" pitchFamily="18" charset="0"/>
              </a:rPr>
              <a:t>Cosa intende esattamente dicendo che  preferisce stare solo a     	casa?</a:t>
            </a:r>
          </a:p>
          <a:p>
            <a:pPr hangingPunct="1">
              <a:lnSpc>
                <a:spcPct val="100000"/>
              </a:lnSpc>
              <a:spcBef>
                <a:spcPts val="600"/>
              </a:spcBef>
            </a:pPr>
            <a:r>
              <a:rPr lang="it-IT" altLang="it-IT" sz="2200">
                <a:solidFill>
                  <a:srgbClr val="000000"/>
                </a:solidFill>
                <a:latin typeface="Century Schoolbook" panose="02040604050505020304" pitchFamily="18" charset="0"/>
              </a:rPr>
              <a:t>Cosa la preoccupa i più delle terapie per controllare il  dolore?</a:t>
            </a:r>
          </a:p>
          <a:p>
            <a:pPr hangingPunct="1">
              <a:lnSpc>
                <a:spcPct val="100000"/>
              </a:lnSpc>
              <a:spcBef>
                <a:spcPts val="600"/>
              </a:spcBef>
            </a:pPr>
            <a:r>
              <a:rPr lang="it-IT" altLang="it-IT" sz="2200" b="1">
                <a:solidFill>
                  <a:srgbClr val="000000"/>
                </a:solidFill>
                <a:latin typeface="Century Schoolbook" panose="02040604050505020304" pitchFamily="18" charset="0"/>
              </a:rPr>
              <a:t>Obiettivi: comprendere quali sono le reali emozioni sottostanti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457200" y="274638"/>
            <a:ext cx="74676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i="1">
                <a:solidFill>
                  <a:srgbClr val="575F6D"/>
                </a:solidFill>
                <a:latin typeface="Century Schoolbook" panose="02040604050505020304" pitchFamily="18" charset="0"/>
              </a:rPr>
              <a:t>Come imparano gli adulti?</a:t>
            </a:r>
          </a:p>
        </p:txBody>
      </p:sp>
      <p:sp>
        <p:nvSpPr>
          <p:cNvPr id="26626" name="Text Box 2"/>
          <p:cNvSpPr txBox="1">
            <a:spLocks noChangeArrowheads="1"/>
          </p:cNvSpPr>
          <p:nvPr/>
        </p:nvSpPr>
        <p:spPr bwMode="auto">
          <a:xfrm>
            <a:off x="468313" y="2205038"/>
            <a:ext cx="7467600" cy="4268787"/>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“Andragogia”</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Metodo interattivo</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Approccio esperienziale diretto</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In gruppo è meglio</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Esercizi riflessivi</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Scambio di ruoli/prospettive</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Feedback</a:t>
            </a: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p:txBody>
      </p:sp>
      <p:pic>
        <p:nvPicPr>
          <p:cNvPr id="266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50" y="836613"/>
            <a:ext cx="1479550" cy="1820862"/>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300" y="3213100"/>
            <a:ext cx="5029200" cy="195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6626">
                                            <p:txEl>
                                              <p:pRg st="0" end="0"/>
                                            </p:txEl>
                                          </p:spTgt>
                                        </p:tgtEl>
                                        <p:attrNameLst>
                                          <p:attrName>style.visibility</p:attrName>
                                        </p:attrNameLst>
                                      </p:cBhvr>
                                      <p:to>
                                        <p:strVal val="visible"/>
                                      </p:to>
                                    </p:set>
                                    <p:animEffect transition="in" filter="blinds(horizontal)">
                                      <p:cBhvr additive="repl">
                                        <p:cTn id="7" dur="500"/>
                                        <p:tgtEl>
                                          <p:spTgt spid="26626">
                                            <p:txEl>
                                              <p:pRg st="0" end="0"/>
                                            </p:txEl>
                                          </p:spTgt>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26626">
                                            <p:txEl>
                                              <p:pRg st="1" end="1"/>
                                            </p:txEl>
                                          </p:spTgt>
                                        </p:tgtEl>
                                        <p:attrNameLst>
                                          <p:attrName>style.visibility</p:attrName>
                                        </p:attrNameLst>
                                      </p:cBhvr>
                                      <p:to>
                                        <p:strVal val="visible"/>
                                      </p:to>
                                    </p:set>
                                    <p:animEffect transition="in" filter="blinds(horizontal)">
                                      <p:cBhvr additive="repl">
                                        <p:cTn id="10" dur="500"/>
                                        <p:tgtEl>
                                          <p:spTgt spid="26626">
                                            <p:txEl>
                                              <p:pRg st="1" end="1"/>
                                            </p:txEl>
                                          </p:spTgt>
                                        </p:tgtEl>
                                      </p:cBhvr>
                                    </p:animEffect>
                                  </p:childTnLst>
                                </p:cTn>
                              </p:par>
                              <p:par>
                                <p:cTn id="11" presetID="3" presetClass="entr" presetSubtype="10" fill="hold" nodeType="withEffect">
                                  <p:stCondLst>
                                    <p:cond delay="0"/>
                                  </p:stCondLst>
                                  <p:childTnLst>
                                    <p:set>
                                      <p:cBhvr additive="repl">
                                        <p:cTn id="12" dur="1" fill="hold">
                                          <p:stCondLst>
                                            <p:cond delay="0"/>
                                          </p:stCondLst>
                                        </p:cTn>
                                        <p:tgtEl>
                                          <p:spTgt spid="26626">
                                            <p:txEl>
                                              <p:pRg st="2" end="2"/>
                                            </p:txEl>
                                          </p:spTgt>
                                        </p:tgtEl>
                                        <p:attrNameLst>
                                          <p:attrName>style.visibility</p:attrName>
                                        </p:attrNameLst>
                                      </p:cBhvr>
                                      <p:to>
                                        <p:strVal val="visible"/>
                                      </p:to>
                                    </p:set>
                                    <p:animEffect transition="in" filter="blinds(horizontal)">
                                      <p:cBhvr additive="repl">
                                        <p:cTn id="13" dur="500"/>
                                        <p:tgtEl>
                                          <p:spTgt spid="26626">
                                            <p:txEl>
                                              <p:pRg st="2" end="2"/>
                                            </p:txEl>
                                          </p:spTgt>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26626">
                                            <p:txEl>
                                              <p:pRg st="3" end="3"/>
                                            </p:txEl>
                                          </p:spTgt>
                                        </p:tgtEl>
                                        <p:attrNameLst>
                                          <p:attrName>style.visibility</p:attrName>
                                        </p:attrNameLst>
                                      </p:cBhvr>
                                      <p:to>
                                        <p:strVal val="visible"/>
                                      </p:to>
                                    </p:set>
                                    <p:animEffect transition="in" filter="blinds(horizontal)">
                                      <p:cBhvr additive="repl">
                                        <p:cTn id="16" dur="500"/>
                                        <p:tgtEl>
                                          <p:spTgt spid="26626">
                                            <p:txEl>
                                              <p:pRg st="3" end="3"/>
                                            </p:txEl>
                                          </p:spTgt>
                                        </p:tgtEl>
                                      </p:cBhvr>
                                    </p:animEffect>
                                  </p:childTnLst>
                                </p:cTn>
                              </p:par>
                              <p:par>
                                <p:cTn id="17" presetID="3" presetClass="entr" presetSubtype="10" fill="hold" nodeType="withEffect">
                                  <p:stCondLst>
                                    <p:cond delay="0"/>
                                  </p:stCondLst>
                                  <p:childTnLst>
                                    <p:set>
                                      <p:cBhvr additive="repl">
                                        <p:cTn id="18" dur="1" fill="hold">
                                          <p:stCondLst>
                                            <p:cond delay="0"/>
                                          </p:stCondLst>
                                        </p:cTn>
                                        <p:tgtEl>
                                          <p:spTgt spid="26626">
                                            <p:txEl>
                                              <p:pRg st="4" end="4"/>
                                            </p:txEl>
                                          </p:spTgt>
                                        </p:tgtEl>
                                        <p:attrNameLst>
                                          <p:attrName>style.visibility</p:attrName>
                                        </p:attrNameLst>
                                      </p:cBhvr>
                                      <p:to>
                                        <p:strVal val="visible"/>
                                      </p:to>
                                    </p:set>
                                    <p:animEffect transition="in" filter="blinds(horizontal)">
                                      <p:cBhvr additive="repl">
                                        <p:cTn id="19" dur="500"/>
                                        <p:tgtEl>
                                          <p:spTgt spid="26626">
                                            <p:txEl>
                                              <p:pRg st="4" end="4"/>
                                            </p:txEl>
                                          </p:spTgt>
                                        </p:tgtEl>
                                      </p:cBhvr>
                                    </p:animEffect>
                                  </p:childTnLst>
                                </p:cTn>
                              </p:par>
                              <p:par>
                                <p:cTn id="20" presetID="3" presetClass="entr" presetSubtype="10" fill="hold" nodeType="withEffect">
                                  <p:stCondLst>
                                    <p:cond delay="0"/>
                                  </p:stCondLst>
                                  <p:childTnLst>
                                    <p:set>
                                      <p:cBhvr additive="repl">
                                        <p:cTn id="21" dur="1" fill="hold">
                                          <p:stCondLst>
                                            <p:cond delay="0"/>
                                          </p:stCondLst>
                                        </p:cTn>
                                        <p:tgtEl>
                                          <p:spTgt spid="26626">
                                            <p:txEl>
                                              <p:pRg st="5" end="5"/>
                                            </p:txEl>
                                          </p:spTgt>
                                        </p:tgtEl>
                                        <p:attrNameLst>
                                          <p:attrName>style.visibility</p:attrName>
                                        </p:attrNameLst>
                                      </p:cBhvr>
                                      <p:to>
                                        <p:strVal val="visible"/>
                                      </p:to>
                                    </p:set>
                                    <p:animEffect transition="in" filter="blinds(horizontal)">
                                      <p:cBhvr additive="repl">
                                        <p:cTn id="22" dur="500"/>
                                        <p:tgtEl>
                                          <p:spTgt spid="26626">
                                            <p:txEl>
                                              <p:pRg st="5" end="5"/>
                                            </p:txEl>
                                          </p:spTgt>
                                        </p:tgtEl>
                                      </p:cBhvr>
                                    </p:animEffect>
                                  </p:childTnLst>
                                </p:cTn>
                              </p:par>
                              <p:par>
                                <p:cTn id="23" presetID="3" presetClass="entr" presetSubtype="10" fill="hold" nodeType="withEffect">
                                  <p:stCondLst>
                                    <p:cond delay="0"/>
                                  </p:stCondLst>
                                  <p:childTnLst>
                                    <p:set>
                                      <p:cBhvr additive="repl">
                                        <p:cTn id="24" dur="1" fill="hold">
                                          <p:stCondLst>
                                            <p:cond delay="0"/>
                                          </p:stCondLst>
                                        </p:cTn>
                                        <p:tgtEl>
                                          <p:spTgt spid="26626">
                                            <p:txEl>
                                              <p:pRg st="6" end="6"/>
                                            </p:txEl>
                                          </p:spTgt>
                                        </p:tgtEl>
                                        <p:attrNameLst>
                                          <p:attrName>style.visibility</p:attrName>
                                        </p:attrNameLst>
                                      </p:cBhvr>
                                      <p:to>
                                        <p:strVal val="visible"/>
                                      </p:to>
                                    </p:set>
                                    <p:animEffect transition="in" filter="blinds(horizontal)">
                                      <p:cBhvr additive="repl">
                                        <p:cTn id="25" dur="500"/>
                                        <p:tgtEl>
                                          <p:spTgt spid="266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5622925" y="346075"/>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7650" name="Rectangle 2"/>
          <p:cNvSpPr>
            <a:spLocks noChangeArrowheads="1"/>
          </p:cNvSpPr>
          <p:nvPr/>
        </p:nvSpPr>
        <p:spPr bwMode="auto">
          <a:xfrm>
            <a:off x="381000" y="1341438"/>
            <a:ext cx="8534400" cy="701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spcBef>
                <a:spcPts val="363"/>
              </a:spcBef>
            </a:pPr>
            <a:r>
              <a:rPr lang="it-IT" altLang="it-IT" sz="2800">
                <a:solidFill>
                  <a:srgbClr val="000000"/>
                </a:solidFill>
              </a:rPr>
              <a:t> </a:t>
            </a:r>
          </a:p>
          <a:p>
            <a:pPr hangingPunct="1">
              <a:spcBef>
                <a:spcPts val="363"/>
              </a:spcBef>
            </a:pPr>
            <a:endParaRPr lang="it-IT" altLang="it-IT" sz="2800">
              <a:solidFill>
                <a:srgbClr val="000000"/>
              </a:solidFill>
            </a:endParaRPr>
          </a:p>
          <a:p>
            <a:pPr hangingPunct="1">
              <a:spcBef>
                <a:spcPts val="363"/>
              </a:spcBef>
            </a:pPr>
            <a:r>
              <a:rPr lang="it-IT" altLang="it-IT" sz="2800">
                <a:solidFill>
                  <a:srgbClr val="000000"/>
                </a:solidFill>
              </a:rPr>
              <a:t>Residenziale di tre giorni per medici sulla comunicazione di cattive notizie alla fine della vita</a:t>
            </a:r>
          </a:p>
          <a:p>
            <a:pPr hangingPunct="1">
              <a:spcBef>
                <a:spcPts val="363"/>
              </a:spcBef>
            </a:pPr>
            <a:endParaRPr lang="it-IT" altLang="it-IT" sz="2800">
              <a:solidFill>
                <a:srgbClr val="000000"/>
              </a:solidFill>
            </a:endParaRPr>
          </a:p>
          <a:p>
            <a:pPr hangingPunct="1">
              <a:spcBef>
                <a:spcPts val="363"/>
              </a:spcBef>
              <a:buClr>
                <a:srgbClr val="CCFF33"/>
              </a:buClr>
              <a:buFont typeface="Wingdings" panose="05000000000000000000" pitchFamily="2" charset="2"/>
              <a:buChar char=""/>
            </a:pPr>
            <a:r>
              <a:rPr lang="it-IT" altLang="it-IT" sz="2800">
                <a:solidFill>
                  <a:srgbClr val="000000"/>
                </a:solidFill>
              </a:rPr>
              <a:t>Ancorato didatticamente</a:t>
            </a:r>
          </a:p>
          <a:p>
            <a:pPr hangingPunct="1">
              <a:spcBef>
                <a:spcPts val="363"/>
              </a:spcBef>
              <a:buClr>
                <a:srgbClr val="CCFF33"/>
              </a:buClr>
              <a:buFont typeface="Wingdings" panose="05000000000000000000" pitchFamily="2" charset="2"/>
              <a:buChar char=""/>
            </a:pPr>
            <a:r>
              <a:rPr lang="it-IT" altLang="it-IT" sz="2800">
                <a:solidFill>
                  <a:srgbClr val="000000"/>
                </a:solidFill>
              </a:rPr>
              <a:t>Focalizzato sull’acquisizione di abilità</a:t>
            </a:r>
          </a:p>
          <a:p>
            <a:pPr hangingPunct="1">
              <a:spcBef>
                <a:spcPts val="363"/>
              </a:spcBef>
              <a:buClr>
                <a:srgbClr val="CCFF33"/>
              </a:buClr>
              <a:buFont typeface="Wingdings" panose="05000000000000000000" pitchFamily="2" charset="2"/>
              <a:buChar char=""/>
            </a:pPr>
            <a:r>
              <a:rPr lang="it-IT" altLang="it-IT" sz="3200">
                <a:solidFill>
                  <a:srgbClr val="000000"/>
                </a:solidFill>
              </a:rPr>
              <a:t>PRATICO!!!</a:t>
            </a:r>
          </a:p>
          <a:p>
            <a:pPr hangingPunct="1">
              <a:spcBef>
                <a:spcPts val="363"/>
              </a:spcBef>
              <a:buClrTx/>
              <a:buSzTx/>
              <a:buFontTx/>
              <a:buNone/>
            </a:pPr>
            <a:endParaRPr lang="it-IT" altLang="it-IT" sz="3200">
              <a:solidFill>
                <a:srgbClr val="000000"/>
              </a:solidFill>
            </a:endParaRPr>
          </a:p>
          <a:p>
            <a:pPr hangingPunct="1">
              <a:spcBef>
                <a:spcPts val="363"/>
              </a:spcBef>
              <a:buClrTx/>
              <a:buSzTx/>
              <a:buFontTx/>
              <a:buNone/>
            </a:pPr>
            <a:endParaRPr lang="it-IT" altLang="it-IT" sz="3200">
              <a:solidFill>
                <a:srgbClr val="000000"/>
              </a:solidFill>
            </a:endParaRPr>
          </a:p>
          <a:p>
            <a:pPr hangingPunct="1">
              <a:spcBef>
                <a:spcPts val="363"/>
              </a:spcBef>
              <a:buClrTx/>
              <a:buSzTx/>
              <a:buFontTx/>
              <a:buNone/>
            </a:pPr>
            <a:endParaRPr lang="it-IT" altLang="it-IT" sz="3200">
              <a:solidFill>
                <a:srgbClr val="000000"/>
              </a:solidFill>
            </a:endParaRPr>
          </a:p>
          <a:p>
            <a:pPr hangingPunct="1">
              <a:spcBef>
                <a:spcPts val="363"/>
              </a:spcBef>
              <a:buClrTx/>
              <a:buSzTx/>
              <a:buFontTx/>
              <a:buNone/>
            </a:pPr>
            <a:endParaRPr lang="it-IT" altLang="it-IT" sz="3200">
              <a:solidFill>
                <a:srgbClr val="000000"/>
              </a:solidFill>
            </a:endParaRPr>
          </a:p>
          <a:p>
            <a:pPr hangingPunct="1">
              <a:spcBef>
                <a:spcPts val="363"/>
              </a:spcBef>
              <a:buClrTx/>
              <a:buSzTx/>
              <a:buFontTx/>
              <a:buNone/>
            </a:pPr>
            <a:endParaRPr lang="it-IT" altLang="it-IT" sz="3200">
              <a:solidFill>
                <a:srgbClr val="000000"/>
              </a:solidFill>
            </a:endParaRPr>
          </a:p>
          <a:p>
            <a:pPr hangingPunct="1">
              <a:spcBef>
                <a:spcPts val="363"/>
              </a:spcBef>
              <a:buClrTx/>
              <a:buSzTx/>
              <a:buFontTx/>
              <a:buNone/>
            </a:pPr>
            <a:endParaRPr lang="it-IT" altLang="it-IT" sz="3200">
              <a:solidFill>
                <a:srgbClr val="000000"/>
              </a:solidFill>
            </a:endParaRPr>
          </a:p>
        </p:txBody>
      </p:sp>
      <p:sp>
        <p:nvSpPr>
          <p:cNvPr id="27651" name="Rectangle 3"/>
          <p:cNvSpPr>
            <a:spLocks noChangeArrowheads="1"/>
          </p:cNvSpPr>
          <p:nvPr/>
        </p:nvSpPr>
        <p:spPr bwMode="auto">
          <a:xfrm>
            <a:off x="179388" y="228600"/>
            <a:ext cx="8461375"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516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95000"/>
              </a:lnSpc>
            </a:pPr>
            <a:r>
              <a:rPr lang="it-IT" altLang="it-IT" sz="3200" b="1" i="1">
                <a:solidFill>
                  <a:srgbClr val="575F6D"/>
                </a:solidFill>
                <a:latin typeface="Times New Roman" panose="02020603050405020304" pitchFamily="18" charset="0"/>
              </a:rPr>
              <a:t>Walter Baile - ONCOTALK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8786813" y="268288"/>
            <a:ext cx="2008187" cy="6381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1800">
                <a:solidFill>
                  <a:srgbClr val="000000"/>
                </a:solidFill>
                <a:latin typeface="Century Schoolbook" panose="02040604050505020304" pitchFamily="18" charset="0"/>
              </a:rPr>
              <a:t>17/04/15</a:t>
            </a:r>
          </a:p>
        </p:txBody>
      </p:sp>
      <p:sp>
        <p:nvSpPr>
          <p:cNvPr id="28674" name="Text Box 2"/>
          <p:cNvSpPr txBox="1">
            <a:spLocks noChangeArrowheads="1"/>
          </p:cNvSpPr>
          <p:nvPr/>
        </p:nvSpPr>
        <p:spPr bwMode="auto">
          <a:xfrm>
            <a:off x="8772525" y="2319338"/>
            <a:ext cx="3197225" cy="36195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1438"/>
            <a:ext cx="1901825" cy="2665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Line 4"/>
          <p:cNvSpPr>
            <a:spLocks noChangeShapeType="1"/>
          </p:cNvSpPr>
          <p:nvPr/>
        </p:nvSpPr>
        <p:spPr bwMode="auto">
          <a:xfrm>
            <a:off x="0" y="1341438"/>
            <a:ext cx="9180513" cy="1587"/>
          </a:xfrm>
          <a:prstGeom prst="line">
            <a:avLst/>
          </a:prstGeom>
          <a:noFill/>
          <a:ln w="57240">
            <a:solidFill>
              <a:srgbClr val="00009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pic>
        <p:nvPicPr>
          <p:cNvPr id="286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50" y="404813"/>
            <a:ext cx="719138" cy="441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1484313"/>
            <a:ext cx="3603625" cy="2703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1500" y="3429000"/>
            <a:ext cx="2008188" cy="293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8488" y="1557338"/>
            <a:ext cx="2047875" cy="290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1" name="Rectangle 9"/>
          <p:cNvSpPr>
            <a:spLocks noChangeArrowheads="1"/>
          </p:cNvSpPr>
          <p:nvPr/>
        </p:nvSpPr>
        <p:spPr bwMode="auto">
          <a:xfrm>
            <a:off x="5634038" y="6381750"/>
            <a:ext cx="32591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2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ctr" hangingPunct="1"/>
            <a:r>
              <a:rPr lang="it-IT" altLang="it-IT" sz="2000" b="1">
                <a:solidFill>
                  <a:srgbClr val="CC0000"/>
                </a:solidFill>
              </a:rPr>
              <a:t>[© OncoTalk – Italia 2004]</a:t>
            </a:r>
          </a:p>
        </p:txBody>
      </p:sp>
      <p:pic>
        <p:nvPicPr>
          <p:cNvPr id="286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388" y="3789363"/>
            <a:ext cx="5424487" cy="2989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3" name="Rectangle 11"/>
          <p:cNvSpPr>
            <a:spLocks noChangeArrowheads="1"/>
          </p:cNvSpPr>
          <p:nvPr/>
        </p:nvSpPr>
        <p:spPr bwMode="auto">
          <a:xfrm>
            <a:off x="1524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1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95000"/>
              </a:lnSpc>
            </a:pPr>
            <a:endParaRPr lang="it-IT" altLang="it-IT">
              <a:solidFill>
                <a:srgbClr val="000000"/>
              </a:solidFill>
              <a:latin typeface="Times New Roman" panose="02020603050405020304" pitchFamily="18" charset="0"/>
            </a:endParaRPr>
          </a:p>
          <a:p>
            <a:pPr hangingPunct="1">
              <a:lnSpc>
                <a:spcPct val="99000"/>
              </a:lnSpc>
            </a:pPr>
            <a:r>
              <a:rPr lang="it-IT" altLang="it-IT" sz="4000" b="1">
                <a:solidFill>
                  <a:srgbClr val="000066"/>
                </a:solidFill>
                <a:latin typeface="Century Gothic" panose="020B0502020202020204" pitchFamily="34" charset="0"/>
              </a:rPr>
              <a:t>Oncotalk in Italia</a:t>
            </a:r>
          </a:p>
          <a:p>
            <a:pPr hangingPunct="1">
              <a:lnSpc>
                <a:spcPct val="99000"/>
              </a:lnSpc>
            </a:pPr>
            <a:endParaRPr lang="it-IT" altLang="it-IT" sz="4000" b="1">
              <a:solidFill>
                <a:srgbClr val="000066"/>
              </a:solidFill>
              <a:latin typeface="Century Gothic" panose="020B0502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457200" y="274638"/>
            <a:ext cx="74676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164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r>
              <a:rPr lang="it-IT" altLang="it-IT" sz="3600" b="1" i="1">
                <a:solidFill>
                  <a:srgbClr val="575F6D"/>
                </a:solidFill>
              </a:rPr>
              <a:t>Il percorso di chi impara</a:t>
            </a:r>
          </a:p>
        </p:txBody>
      </p:sp>
      <p:sp>
        <p:nvSpPr>
          <p:cNvPr id="29698" name="Text Box 2"/>
          <p:cNvSpPr txBox="1">
            <a:spLocks noChangeArrowheads="1"/>
          </p:cNvSpPr>
          <p:nvPr/>
        </p:nvSpPr>
        <p:spPr bwMode="auto">
          <a:xfrm>
            <a:off x="328613" y="1941513"/>
            <a:ext cx="8420100" cy="45116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015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84000"/>
              </a:lnSpc>
              <a:spcBef>
                <a:spcPts val="600"/>
              </a:spcBef>
              <a:spcAft>
                <a:spcPts val="1425"/>
              </a:spcAft>
            </a:pPr>
            <a:r>
              <a:rPr lang="it-IT" altLang="it-IT" sz="2800" b="1">
                <a:solidFill>
                  <a:srgbClr val="CC0000"/>
                </a:solidFill>
              </a:rPr>
              <a:t>Ansia/Inadeguatezza</a:t>
            </a:r>
          </a:p>
          <a:p>
            <a:pPr hangingPunct="1">
              <a:lnSpc>
                <a:spcPct val="84000"/>
              </a:lnSpc>
              <a:spcBef>
                <a:spcPts val="600"/>
              </a:spcBef>
              <a:spcAft>
                <a:spcPts val="1425"/>
              </a:spcAft>
            </a:pPr>
            <a:endParaRPr lang="it-IT" altLang="it-IT" sz="2800" b="1">
              <a:solidFill>
                <a:srgbClr val="CC0000"/>
              </a:solidFill>
            </a:endParaRPr>
          </a:p>
          <a:p>
            <a:pPr hangingPunct="1">
              <a:lnSpc>
                <a:spcPct val="84000"/>
              </a:lnSpc>
              <a:spcBef>
                <a:spcPts val="600"/>
              </a:spcBef>
              <a:spcAft>
                <a:spcPts val="1425"/>
              </a:spcAft>
            </a:pPr>
            <a:r>
              <a:rPr lang="it-IT" altLang="it-IT" sz="2800" b="1">
                <a:solidFill>
                  <a:srgbClr val="000000"/>
                </a:solidFill>
              </a:rPr>
              <a:t>		</a:t>
            </a:r>
            <a:r>
              <a:rPr lang="it-IT" altLang="it-IT" sz="2800" b="1">
                <a:solidFill>
                  <a:srgbClr val="575F6D"/>
                </a:solidFill>
              </a:rPr>
              <a:t>Tentativi ed errori</a:t>
            </a:r>
          </a:p>
          <a:p>
            <a:pPr hangingPunct="1">
              <a:lnSpc>
                <a:spcPct val="84000"/>
              </a:lnSpc>
              <a:spcBef>
                <a:spcPts val="600"/>
              </a:spcBef>
              <a:spcAft>
                <a:spcPts val="1425"/>
              </a:spcAft>
            </a:pPr>
            <a:endParaRPr lang="it-IT" altLang="it-IT" sz="2800" b="1">
              <a:solidFill>
                <a:srgbClr val="575F6D"/>
              </a:solidFill>
            </a:endParaRPr>
          </a:p>
          <a:p>
            <a:pPr hangingPunct="1">
              <a:lnSpc>
                <a:spcPct val="84000"/>
              </a:lnSpc>
              <a:spcBef>
                <a:spcPts val="600"/>
              </a:spcBef>
              <a:spcAft>
                <a:spcPts val="1425"/>
              </a:spcAft>
            </a:pPr>
            <a:r>
              <a:rPr lang="it-IT" altLang="it-IT" sz="2800" b="1">
                <a:solidFill>
                  <a:srgbClr val="000000"/>
                </a:solidFill>
              </a:rPr>
              <a:t>		         </a:t>
            </a:r>
            <a:r>
              <a:rPr lang="it-IT" altLang="it-IT" sz="2800" b="1">
                <a:solidFill>
                  <a:srgbClr val="FE8637"/>
                </a:solidFill>
              </a:rPr>
              <a:t>Quali sono i miei ostacoli?</a:t>
            </a:r>
          </a:p>
          <a:p>
            <a:pPr hangingPunct="1">
              <a:lnSpc>
                <a:spcPct val="84000"/>
              </a:lnSpc>
              <a:spcBef>
                <a:spcPts val="600"/>
              </a:spcBef>
              <a:spcAft>
                <a:spcPts val="1425"/>
              </a:spcAft>
            </a:pPr>
            <a:endParaRPr lang="it-IT" altLang="it-IT" sz="2800" b="1">
              <a:solidFill>
                <a:srgbClr val="FE8637"/>
              </a:solidFill>
            </a:endParaRPr>
          </a:p>
          <a:p>
            <a:pPr hangingPunct="1">
              <a:lnSpc>
                <a:spcPct val="84000"/>
              </a:lnSpc>
              <a:spcBef>
                <a:spcPts val="600"/>
              </a:spcBef>
              <a:spcAft>
                <a:spcPts val="1425"/>
              </a:spcAft>
            </a:pPr>
            <a:r>
              <a:rPr lang="it-IT" altLang="it-IT" sz="2800" b="1">
                <a:solidFill>
                  <a:srgbClr val="000000"/>
                </a:solidFill>
              </a:rPr>
              <a:t>					     Sperimentazione</a:t>
            </a:r>
          </a:p>
          <a:p>
            <a:pPr hangingPunct="1">
              <a:lnSpc>
                <a:spcPct val="84000"/>
              </a:lnSpc>
              <a:spcBef>
                <a:spcPts val="600"/>
              </a:spcBef>
              <a:spcAft>
                <a:spcPts val="1425"/>
              </a:spcAft>
            </a:pPr>
            <a:endParaRPr lang="it-IT" altLang="it-IT" sz="2800" b="1">
              <a:solidFill>
                <a:srgbClr val="000000"/>
              </a:solidFill>
            </a:endParaRPr>
          </a:p>
          <a:p>
            <a:pPr hangingPunct="1">
              <a:lnSpc>
                <a:spcPct val="84000"/>
              </a:lnSpc>
              <a:spcBef>
                <a:spcPts val="600"/>
              </a:spcBef>
              <a:spcAft>
                <a:spcPts val="1425"/>
              </a:spcAft>
            </a:pPr>
            <a:r>
              <a:rPr lang="it-IT" altLang="it-IT" sz="2800" b="1">
                <a:solidFill>
                  <a:srgbClr val="000000"/>
                </a:solidFill>
              </a:rPr>
              <a:t>			            </a:t>
            </a:r>
            <a:r>
              <a:rPr lang="it-IT" altLang="it-IT" sz="3000" b="1">
                <a:solidFill>
                  <a:srgbClr val="33CC33"/>
                </a:solidFill>
              </a:rPr>
              <a:t>Consapevolezza e cambiamento</a:t>
            </a:r>
          </a:p>
          <a:p>
            <a:pPr hangingPunct="1">
              <a:lnSpc>
                <a:spcPct val="84000"/>
              </a:lnSpc>
              <a:spcBef>
                <a:spcPts val="600"/>
              </a:spcBef>
              <a:spcAft>
                <a:spcPts val="1425"/>
              </a:spcAft>
            </a:pPr>
            <a:r>
              <a:rPr lang="it-IT" altLang="it-IT" sz="2800">
                <a:solidFill>
                  <a:srgbClr val="000000"/>
                </a:solidFill>
              </a:rPr>
              <a:t>					      </a:t>
            </a:r>
          </a:p>
        </p:txBody>
      </p:sp>
      <p:pic>
        <p:nvPicPr>
          <p:cNvPr id="296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7675" y="4724400"/>
            <a:ext cx="1600200" cy="1684338"/>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9698">
                                            <p:txEl>
                                              <p:pRg st="0" end="0"/>
                                            </p:txEl>
                                          </p:spTgt>
                                        </p:tgtEl>
                                        <p:attrNameLst>
                                          <p:attrName>style.visibility</p:attrName>
                                        </p:attrNameLst>
                                      </p:cBhvr>
                                      <p:to>
                                        <p:strVal val="visible"/>
                                      </p:to>
                                    </p:set>
                                    <p:anim calcmode="lin" valueType="num">
                                      <p:cBhvr>
                                        <p:cTn id="7" dur="500" fill="hold"/>
                                        <p:tgtEl>
                                          <p:spTgt spid="29698">
                                            <p:txEl>
                                              <p:pRg st="0" end="0"/>
                                            </p:txEl>
                                          </p:spTgt>
                                        </p:tgtEl>
                                        <p:attrNameLst>
                                          <p:attrName>ppt_x</p:attrName>
                                        </p:attrNameLst>
                                      </p:cBhvr>
                                      <p:tavLst>
                                        <p:tav tm="100000">
                                          <p:val>
                                            <p:strVal val="#ppt_x"/>
                                          </p:val>
                                        </p:tav>
                                        <p:tav>
                                          <p:val>
                                            <p:strVal val="#ppt_x"/>
                                          </p:val>
                                        </p:tav>
                                      </p:tavLst>
                                    </p:anim>
                                    <p:anim calcmode="lin" valueType="num">
                                      <p:cBhvr>
                                        <p:cTn id="8" dur="500" fill="hold"/>
                                        <p:tgtEl>
                                          <p:spTgt spid="29698">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additive="repl">
                                        <p:cTn id="12" dur="1" fill="hold">
                                          <p:stCondLst>
                                            <p:cond delay="0"/>
                                          </p:stCondLst>
                                        </p:cTn>
                                        <p:tgtEl>
                                          <p:spTgt spid="29698">
                                            <p:txEl>
                                              <p:pRg st="2" end="2"/>
                                            </p:txEl>
                                          </p:spTgt>
                                        </p:tgtEl>
                                        <p:attrNameLst>
                                          <p:attrName>style.visibility</p:attrName>
                                        </p:attrNameLst>
                                      </p:cBhvr>
                                      <p:to>
                                        <p:strVal val="visible"/>
                                      </p:to>
                                    </p:set>
                                    <p:animEffect transition="in" filter="blinds(horizontal)">
                                      <p:cBhvr additive="repl">
                                        <p:cTn id="13" dur="500"/>
                                        <p:tgtEl>
                                          <p:spTgt spid="29698">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fill="hold" nodeType="clickEffect">
                                  <p:stCondLst>
                                    <p:cond delay="0"/>
                                  </p:stCondLst>
                                  <p:childTnLst>
                                    <p:set>
                                      <p:cBhvr additive="repl">
                                        <p:cTn id="17" dur="1" fill="hold">
                                          <p:stCondLst>
                                            <p:cond delay="0"/>
                                          </p:stCondLst>
                                        </p:cTn>
                                        <p:tgtEl>
                                          <p:spTgt spid="29698">
                                            <p:txEl>
                                              <p:pRg st="4" end="4"/>
                                            </p:txEl>
                                          </p:spTgt>
                                        </p:tgtEl>
                                        <p:attrNameLst>
                                          <p:attrName>style.visibility</p:attrName>
                                        </p:attrNameLst>
                                      </p:cBhvr>
                                      <p:to>
                                        <p:strVal val="visible"/>
                                      </p:to>
                                    </p:set>
                                    <p:animEffect transition="in" filter="dissolve">
                                      <p:cBhvr additive="repl">
                                        <p:cTn id="18" dur="500"/>
                                        <p:tgtEl>
                                          <p:spTgt spid="29698">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additive="repl">
                                        <p:cTn id="22" dur="1" fill="hold">
                                          <p:stCondLst>
                                            <p:cond delay="0"/>
                                          </p:stCondLst>
                                        </p:cTn>
                                        <p:tgtEl>
                                          <p:spTgt spid="29698">
                                            <p:txEl>
                                              <p:pRg st="6" end="6"/>
                                            </p:txEl>
                                          </p:spTgt>
                                        </p:tgtEl>
                                        <p:attrNameLst>
                                          <p:attrName>style.visibility</p:attrName>
                                        </p:attrNameLst>
                                      </p:cBhvr>
                                      <p:to>
                                        <p:strVal val="visible"/>
                                      </p:to>
                                    </p:set>
                                    <p:anim calcmode="lin" valueType="num">
                                      <p:cBhvr>
                                        <p:cTn id="23" dur="500" fill="hold"/>
                                        <p:tgtEl>
                                          <p:spTgt spid="29698">
                                            <p:txEl>
                                              <p:pRg st="6" end="6"/>
                                            </p:txEl>
                                          </p:spTgt>
                                        </p:tgtEl>
                                        <p:attrNameLst>
                                          <p:attrName>ppt_x</p:attrName>
                                        </p:attrNameLst>
                                      </p:cBhvr>
                                      <p:tavLst>
                                        <p:tav tm="100000">
                                          <p:val>
                                            <p:strVal val="#ppt_x"/>
                                          </p:val>
                                        </p:tav>
                                        <p:tav>
                                          <p:val>
                                            <p:strVal val="#ppt_x"/>
                                          </p:val>
                                        </p:tav>
                                      </p:tavLst>
                                    </p:anim>
                                    <p:anim calcmode="lin" valueType="num">
                                      <p:cBhvr>
                                        <p:cTn id="24" dur="500" fill="hold"/>
                                        <p:tgtEl>
                                          <p:spTgt spid="29698">
                                            <p:txEl>
                                              <p:pRg st="6" end="6"/>
                                            </p:txEl>
                                          </p:spTgt>
                                        </p:tgtEl>
                                        <p:attrNameLst>
                                          <p:attrName>ppt_y</p:attrName>
                                        </p:attrNameLst>
                                      </p:cBhvr>
                                      <p:tavLst>
                                        <p:tav tm="100000">
                                          <p:val>
                                            <p:strVal val="1+#ppt_h/2"/>
                                          </p:val>
                                        </p:tav>
                                        <p:tav>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2969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mph" presetSubtype="2" fill="hold" nodeType="clickEffect">
                                  <p:stCondLst>
                                    <p:cond delay="0"/>
                                  </p:stCondLst>
                                  <p:childTnLst>
                                    <p:animClr clrSpc="rgb" dir="cw">
                                      <p:cBhvr additive="repl">
                                        <p:cTn id="32" dur="2000" fill="hold" masterRel="sameClick"/>
                                        <p:tgtEl>
                                          <p:spTgt spid="29699"/>
                                        </p:tgtEl>
                                        <p:attrNameLst>
                                          <p:attrName>fillColor</p:attrName>
                                        </p:attrNameLst>
                                      </p:cBhvr>
                                      <p:to>
                                        <a:srgbClr val="0033CC"/>
                                      </p:to>
                                    </p:animClr>
                                    <p:set>
                                      <p:cBhvr additive="repl">
                                        <p:cTn id="33" dur="2000" fill="hold"/>
                                        <p:tgtEl>
                                          <p:spTgt spid="296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p>
            <a:r>
              <a:rPr lang="it-IT" altLang="it-IT"/>
              <a:t>17/04/15</a:t>
            </a:r>
          </a:p>
        </p:txBody>
      </p:sp>
      <p:sp>
        <p:nvSpPr>
          <p:cNvPr id="3" name="Rettangolo 2"/>
          <p:cNvSpPr/>
          <p:nvPr/>
        </p:nvSpPr>
        <p:spPr>
          <a:xfrm>
            <a:off x="395536" y="904875"/>
            <a:ext cx="6858000" cy="4901150"/>
          </a:xfrm>
          <a:prstGeom prst="rect">
            <a:avLst/>
          </a:prstGeom>
        </p:spPr>
        <p:txBody>
          <a:bodyPr wrap="square">
            <a:spAutoFit/>
          </a:bodyPr>
          <a:lstStyle/>
          <a:p>
            <a:r>
              <a:rPr lang="it-IT" sz="3600" dirty="0">
                <a:solidFill>
                  <a:schemeClr val="tx1"/>
                </a:solidFill>
                <a:latin typeface="Times New Roman" panose="02020603050405020304" pitchFamily="18" charset="0"/>
              </a:rPr>
              <a:t>La comunicazione come strumento</a:t>
            </a:r>
          </a:p>
          <a:p>
            <a:r>
              <a:rPr lang="it-IT" sz="3600" dirty="0">
                <a:solidFill>
                  <a:schemeClr val="tx1"/>
                </a:solidFill>
                <a:latin typeface="Times New Roman" panose="02020603050405020304" pitchFamily="18" charset="0"/>
              </a:rPr>
              <a:t>di relazione</a:t>
            </a:r>
          </a:p>
          <a:p>
            <a:r>
              <a:rPr lang="it-IT" dirty="0">
                <a:solidFill>
                  <a:schemeClr val="tx1"/>
                </a:solidFill>
                <a:latin typeface="Times New Roman" panose="02020603050405020304" pitchFamily="18" charset="0"/>
              </a:rPr>
              <a:t>• Il ruolo della comunicazione nella relazione</a:t>
            </a:r>
          </a:p>
          <a:p>
            <a:r>
              <a:rPr lang="it-IT" dirty="0">
                <a:solidFill>
                  <a:schemeClr val="tx1"/>
                </a:solidFill>
                <a:latin typeface="Times New Roman" panose="02020603050405020304" pitchFamily="18" charset="0"/>
              </a:rPr>
              <a:t>Operatore della salute-paziente/ familiari, si pone come pietra</a:t>
            </a:r>
          </a:p>
          <a:p>
            <a:r>
              <a:rPr lang="it-IT" dirty="0">
                <a:solidFill>
                  <a:schemeClr val="tx1"/>
                </a:solidFill>
                <a:latin typeface="Times New Roman" panose="02020603050405020304" pitchFamily="18" charset="0"/>
              </a:rPr>
              <a:t>miliare per poter attuare una medicina realmente</a:t>
            </a:r>
          </a:p>
          <a:p>
            <a:r>
              <a:rPr lang="it-IT" dirty="0">
                <a:solidFill>
                  <a:schemeClr val="tx1"/>
                </a:solidFill>
                <a:latin typeface="Times New Roman" panose="02020603050405020304" pitchFamily="18" charset="0"/>
              </a:rPr>
              <a:t>centrata sul paziente.</a:t>
            </a:r>
          </a:p>
          <a:p>
            <a:r>
              <a:rPr lang="it-IT" dirty="0">
                <a:solidFill>
                  <a:schemeClr val="tx1"/>
                </a:solidFill>
                <a:latin typeface="Times New Roman" panose="02020603050405020304" pitchFamily="18" charset="0"/>
              </a:rPr>
              <a:t>ma:</a:t>
            </a:r>
          </a:p>
          <a:p>
            <a:r>
              <a:rPr lang="it-IT" dirty="0">
                <a:solidFill>
                  <a:schemeClr val="tx1"/>
                </a:solidFill>
                <a:latin typeface="Times New Roman" panose="02020603050405020304" pitchFamily="18" charset="0"/>
              </a:rPr>
              <a:t>• Adeguate abilità comunicative non sono intuitive</a:t>
            </a:r>
          </a:p>
          <a:p>
            <a:r>
              <a:rPr lang="it-IT" dirty="0">
                <a:solidFill>
                  <a:schemeClr val="tx1"/>
                </a:solidFill>
                <a:latin typeface="Times New Roman" panose="02020603050405020304" pitchFamily="18" charset="0"/>
              </a:rPr>
              <a:t>o innate.</a:t>
            </a:r>
          </a:p>
          <a:p>
            <a:r>
              <a:rPr lang="it-IT" dirty="0">
                <a:solidFill>
                  <a:schemeClr val="tx1"/>
                </a:solidFill>
                <a:latin typeface="Times New Roman" panose="02020603050405020304" pitchFamily="18" charset="0"/>
              </a:rPr>
              <a:t>• Non si apprendono con l’esperienza</a:t>
            </a:r>
          </a:p>
          <a:p>
            <a:r>
              <a:rPr lang="it-IT" dirty="0">
                <a:solidFill>
                  <a:schemeClr val="tx1"/>
                </a:solidFill>
                <a:latin typeface="Times New Roman" panose="02020603050405020304" pitchFamily="18" charset="0"/>
              </a:rPr>
              <a:t>• Sono tecniche che devono essere apprese con</a:t>
            </a:r>
          </a:p>
          <a:p>
            <a:r>
              <a:rPr lang="it-IT" dirty="0">
                <a:solidFill>
                  <a:schemeClr val="tx1"/>
                </a:solidFill>
                <a:latin typeface="Times New Roman" panose="02020603050405020304" pitchFamily="18" charset="0"/>
              </a:rPr>
              <a:t>opportuni training.</a:t>
            </a:r>
            <a:endParaRPr lang="it-IT" dirty="0">
              <a:solidFill>
                <a:schemeClr val="tx1"/>
              </a:solidFill>
            </a:endParaRPr>
          </a:p>
        </p:txBody>
      </p:sp>
    </p:spTree>
    <p:extLst>
      <p:ext uri="{BB962C8B-B14F-4D97-AF65-F5344CB8AC3E}">
        <p14:creationId xmlns:p14="http://schemas.microsoft.com/office/powerpoint/2010/main" val="4181640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57200" y="274638"/>
            <a:ext cx="74676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i="1">
                <a:solidFill>
                  <a:srgbClr val="575F6D"/>
                </a:solidFill>
                <a:latin typeface="Century Schoolbook" panose="02040604050505020304" pitchFamily="18" charset="0"/>
              </a:rPr>
              <a:t>SPIKES: Il metodo</a:t>
            </a:r>
          </a:p>
        </p:txBody>
      </p:sp>
      <p:sp>
        <p:nvSpPr>
          <p:cNvPr id="30722" name="Text Box 2"/>
          <p:cNvSpPr txBox="1">
            <a:spLocks noChangeArrowheads="1"/>
          </p:cNvSpPr>
          <p:nvPr/>
        </p:nvSpPr>
        <p:spPr bwMode="auto">
          <a:xfrm>
            <a:off x="457200" y="2060575"/>
            <a:ext cx="4402138" cy="479742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Protocollo in sei fasi</a:t>
            </a:r>
          </a:p>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Leva sulle capacità di relazione interpersonale</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0"/>
            <a:ext cx="3981450" cy="5133975"/>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4" name="Rectangle 4"/>
          <p:cNvSpPr>
            <a:spLocks noChangeArrowheads="1"/>
          </p:cNvSpPr>
          <p:nvPr/>
        </p:nvSpPr>
        <p:spPr bwMode="auto">
          <a:xfrm>
            <a:off x="6300788" y="404813"/>
            <a:ext cx="576262" cy="3683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a:latin typeface="Century Schoolbook" panose="02040604050505020304" pitchFamily="18" charset="0"/>
              </a:rPr>
              <a:t>S</a:t>
            </a:r>
          </a:p>
        </p:txBody>
      </p:sp>
      <p:sp>
        <p:nvSpPr>
          <p:cNvPr id="30725" name="Rectangle 5"/>
          <p:cNvSpPr>
            <a:spLocks noChangeArrowheads="1"/>
          </p:cNvSpPr>
          <p:nvPr/>
        </p:nvSpPr>
        <p:spPr bwMode="auto">
          <a:xfrm>
            <a:off x="6083300" y="981075"/>
            <a:ext cx="863600" cy="3683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a:solidFill>
                  <a:srgbClr val="000000"/>
                </a:solidFill>
                <a:latin typeface="Century Schoolbook" panose="02040604050505020304" pitchFamily="18" charset="0"/>
              </a:rPr>
              <a:t>   </a:t>
            </a:r>
            <a:r>
              <a:rPr lang="it-IT" altLang="it-IT">
                <a:latin typeface="Century Schoolbook" panose="02040604050505020304" pitchFamily="18" charset="0"/>
              </a:rPr>
              <a:t>P</a:t>
            </a:r>
          </a:p>
        </p:txBody>
      </p:sp>
      <p:sp>
        <p:nvSpPr>
          <p:cNvPr id="30726" name="Rectangle 6"/>
          <p:cNvSpPr>
            <a:spLocks noChangeArrowheads="1"/>
          </p:cNvSpPr>
          <p:nvPr/>
        </p:nvSpPr>
        <p:spPr bwMode="auto">
          <a:xfrm>
            <a:off x="6227763" y="1917700"/>
            <a:ext cx="503237" cy="3683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a:latin typeface="Century Schoolbook" panose="02040604050505020304" pitchFamily="18" charset="0"/>
              </a:rPr>
              <a:t> I</a:t>
            </a:r>
          </a:p>
        </p:txBody>
      </p:sp>
      <p:sp>
        <p:nvSpPr>
          <p:cNvPr id="30727" name="Rectangle 7"/>
          <p:cNvSpPr>
            <a:spLocks noChangeArrowheads="1"/>
          </p:cNvSpPr>
          <p:nvPr/>
        </p:nvSpPr>
        <p:spPr bwMode="auto">
          <a:xfrm>
            <a:off x="6011863" y="2565400"/>
            <a:ext cx="792162" cy="3683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a:solidFill>
                  <a:srgbClr val="000000"/>
                </a:solidFill>
                <a:latin typeface="Century Schoolbook" panose="02040604050505020304" pitchFamily="18" charset="0"/>
              </a:rPr>
              <a:t>    </a:t>
            </a:r>
            <a:r>
              <a:rPr lang="it-IT" altLang="it-IT">
                <a:latin typeface="Century Schoolbook" panose="02040604050505020304" pitchFamily="18" charset="0"/>
              </a:rPr>
              <a:t>K</a:t>
            </a:r>
          </a:p>
        </p:txBody>
      </p:sp>
      <p:sp>
        <p:nvSpPr>
          <p:cNvPr id="30728" name="Rectangle 8"/>
          <p:cNvSpPr>
            <a:spLocks noChangeArrowheads="1"/>
          </p:cNvSpPr>
          <p:nvPr/>
        </p:nvSpPr>
        <p:spPr bwMode="auto">
          <a:xfrm>
            <a:off x="6227763" y="3068638"/>
            <a:ext cx="576262" cy="3683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a:latin typeface="Century Schoolbook" panose="02040604050505020304" pitchFamily="18" charset="0"/>
              </a:rPr>
              <a:t>E</a:t>
            </a:r>
          </a:p>
        </p:txBody>
      </p:sp>
      <p:sp>
        <p:nvSpPr>
          <p:cNvPr id="30729" name="Rectangle 9"/>
          <p:cNvSpPr>
            <a:spLocks noChangeArrowheads="1"/>
          </p:cNvSpPr>
          <p:nvPr/>
        </p:nvSpPr>
        <p:spPr bwMode="auto">
          <a:xfrm>
            <a:off x="6156325" y="3716338"/>
            <a:ext cx="576263" cy="3683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a:solidFill>
                  <a:srgbClr val="000000"/>
                </a:solidFill>
                <a:latin typeface="Century Schoolbook" panose="02040604050505020304" pitchFamily="18" charset="0"/>
              </a:rPr>
              <a:t> </a:t>
            </a:r>
            <a:r>
              <a:rPr lang="it-IT" altLang="it-IT" b="1">
                <a:solidFill>
                  <a:srgbClr val="002060"/>
                </a:solidFill>
                <a:latin typeface="Century Schoolbook" panose="02040604050505020304" pitchFamily="18" charset="0"/>
              </a:rPr>
              <a: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0" y="274638"/>
            <a:ext cx="9144000" cy="17049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0404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ctr" hangingPunct="1"/>
            <a:r>
              <a:rPr lang="it-IT" altLang="it-IT" sz="6700">
                <a:solidFill>
                  <a:srgbClr val="575F6D"/>
                </a:solidFill>
                <a:latin typeface="SignPainter-HouseScript" charset="0"/>
              </a:rPr>
              <a:t>S: </a:t>
            </a:r>
            <a:r>
              <a:rPr lang="it-IT" altLang="it-IT" sz="4900">
                <a:solidFill>
                  <a:srgbClr val="575F6D"/>
                </a:solidFill>
                <a:latin typeface="SignPainter-HouseScript" charset="0"/>
              </a:rPr>
              <a:t>SETTING</a:t>
            </a:r>
            <a:br>
              <a:rPr lang="it-IT" altLang="it-IT" sz="3000">
                <a:solidFill>
                  <a:srgbClr val="575F6D"/>
                </a:solidFill>
                <a:latin typeface="SignPainter-HouseScript" charset="0"/>
              </a:rPr>
            </a:br>
            <a:r>
              <a:rPr lang="it-IT" altLang="it-IT" sz="3000">
                <a:solidFill>
                  <a:srgbClr val="575F6D"/>
                </a:solidFill>
                <a:latin typeface="Century Schoolbook" panose="02040604050505020304" pitchFamily="18" charset="0"/>
              </a:rPr>
              <a:t>Primo passo: preparare il colloquio</a:t>
            </a:r>
          </a:p>
        </p:txBody>
      </p:sp>
      <p:sp>
        <p:nvSpPr>
          <p:cNvPr id="31746" name="Text Box 2"/>
          <p:cNvSpPr txBox="1">
            <a:spLocks noChangeArrowheads="1"/>
          </p:cNvSpPr>
          <p:nvPr/>
        </p:nvSpPr>
        <p:spPr bwMode="auto">
          <a:xfrm>
            <a:off x="0" y="2060575"/>
            <a:ext cx="9144000" cy="6399213"/>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pPr>
            <a:r>
              <a:rPr lang="it-IT" altLang="it-IT" sz="2800">
                <a:solidFill>
                  <a:srgbClr val="000000"/>
                </a:solidFill>
                <a:latin typeface="Century Schoolbook" panose="02040604050505020304" pitchFamily="18" charset="0"/>
              </a:rPr>
              <a:t>Fin dal </a:t>
            </a:r>
            <a:r>
              <a:rPr lang="it-IT" altLang="it-IT" sz="2800" b="1">
                <a:solidFill>
                  <a:srgbClr val="000000"/>
                </a:solidFill>
                <a:latin typeface="Century Schoolbook" panose="02040604050505020304" pitchFamily="18" charset="0"/>
              </a:rPr>
              <a:t>primo contatto con il paziente</a:t>
            </a:r>
          </a:p>
          <a:p>
            <a:pPr hangingPunct="1">
              <a:lnSpc>
                <a:spcPct val="100000"/>
              </a:lnSpc>
              <a:spcBef>
                <a:spcPts val="600"/>
              </a:spcBef>
            </a:pPr>
            <a:r>
              <a:rPr lang="it-IT" altLang="it-IT" sz="2800">
                <a:solidFill>
                  <a:srgbClr val="000000"/>
                </a:solidFill>
                <a:latin typeface="Century Schoolbook" panose="02040604050505020304" pitchFamily="18" charset="0"/>
              </a:rPr>
              <a:t>     Attenzione all’ambiente fisico (come quando si riscalda lo stetoscopio 	prima dell’auscultazione)</a:t>
            </a:r>
          </a:p>
          <a:p>
            <a:pPr hangingPunct="1">
              <a:lnSpc>
                <a:spcPct val="100000"/>
              </a:lnSpc>
              <a:spcBef>
                <a:spcPts val="600"/>
              </a:spcBef>
            </a:pPr>
            <a:endParaRPr lang="it-IT" altLang="it-IT" sz="2800">
              <a:solidFill>
                <a:srgbClr val="000000"/>
              </a:solidFill>
              <a:latin typeface="Century Schoolbook" panose="02040604050505020304" pitchFamily="18" charset="0"/>
            </a:endParaRPr>
          </a:p>
          <a:p>
            <a:pPr hangingPunct="1">
              <a:lnSpc>
                <a:spcPct val="100000"/>
              </a:lnSpc>
              <a:spcBef>
                <a:spcPts val="600"/>
              </a:spcBef>
            </a:pPr>
            <a:r>
              <a:rPr lang="it-IT" altLang="it-IT" sz="2800">
                <a:solidFill>
                  <a:srgbClr val="000000"/>
                </a:solidFill>
                <a:latin typeface="Century Schoolbook" panose="02040604050505020304" pitchFamily="18" charset="0"/>
              </a:rPr>
              <a:t>     Spegnere la televisione (se la visita avviene in una stanza di 	ospedale) . Staccare il telefono!</a:t>
            </a:r>
          </a:p>
          <a:p>
            <a:pPr hangingPunct="1">
              <a:lnSpc>
                <a:spcPct val="100000"/>
              </a:lnSpc>
              <a:spcBef>
                <a:spcPts val="600"/>
              </a:spcBef>
            </a:pPr>
            <a:r>
              <a:rPr lang="it-IT" altLang="it-IT" sz="2800">
                <a:solidFill>
                  <a:srgbClr val="000000"/>
                </a:solidFill>
                <a:latin typeface="Century Schoolbook" panose="02040604050505020304" pitchFamily="18" charset="0"/>
              </a:rPr>
              <a:t>     Sedersi</a:t>
            </a:r>
            <a:r>
              <a:rPr lang="it-IT" altLang="it-IT" sz="3400">
                <a:solidFill>
                  <a:srgbClr val="000000"/>
                </a:solidFill>
                <a:latin typeface="Century Schoolbook" panose="02040604050505020304" pitchFamily="18" charset="0"/>
              </a:rPr>
              <a:t> </a:t>
            </a:r>
          </a:p>
          <a:p>
            <a:pPr hangingPunct="1">
              <a:lnSpc>
                <a:spcPct val="100000"/>
              </a:lnSpc>
              <a:spcBef>
                <a:spcPts val="600"/>
              </a:spcBef>
            </a:pPr>
            <a:endParaRPr lang="it-IT" altLang="it-IT" sz="3400">
              <a:solidFill>
                <a:srgbClr val="000000"/>
              </a:solidFill>
              <a:latin typeface="Century Schoolbook" panose="02040604050505020304" pitchFamily="18" charset="0"/>
            </a:endParaRPr>
          </a:p>
          <a:p>
            <a:pPr hangingPunct="1">
              <a:lnSpc>
                <a:spcPct val="100000"/>
              </a:lnSpc>
              <a:spcBef>
                <a:spcPts val="600"/>
              </a:spcBef>
            </a:pPr>
            <a:r>
              <a:rPr lang="it-IT" altLang="it-IT" sz="3400">
                <a:solidFill>
                  <a:srgbClr val="000000"/>
                </a:solidFill>
                <a:latin typeface="Century Schoolbook" panose="02040604050505020304" pitchFamily="18" charset="0"/>
              </a:rPr>
              <a:t>     </a:t>
            </a:r>
            <a:r>
              <a:rPr lang="it-IT" altLang="it-IT" sz="3400" b="1">
                <a:solidFill>
                  <a:srgbClr val="000000"/>
                </a:solidFill>
                <a:latin typeface="Century Schoolbook" panose="02040604050505020304" pitchFamily="18" charset="0"/>
              </a:rPr>
              <a:t>Mantenere il contatto visivo</a:t>
            </a:r>
          </a:p>
          <a:p>
            <a:pPr hangingPunct="1">
              <a:lnSpc>
                <a:spcPct val="100000"/>
              </a:lnSpc>
              <a:spcBef>
                <a:spcPts val="600"/>
              </a:spcBef>
            </a:pPr>
            <a:endParaRPr lang="it-IT" altLang="it-IT" sz="3400" b="1">
              <a:solidFill>
                <a:srgbClr val="000000"/>
              </a:solidFill>
              <a:latin typeface="Century Schoolbook" panose="02040604050505020304" pitchFamily="18" charset="0"/>
            </a:endParaRPr>
          </a:p>
          <a:p>
            <a:pPr hangingPunct="1">
              <a:lnSpc>
                <a:spcPct val="100000"/>
              </a:lnSpc>
              <a:spcBef>
                <a:spcPts val="600"/>
              </a:spcBef>
            </a:pPr>
            <a:endParaRPr lang="it-IT" altLang="it-IT" sz="3400" b="1">
              <a:solidFill>
                <a:srgbClr val="000000"/>
              </a:solidFill>
              <a:latin typeface="Century Schoolbook" panose="02040604050505020304" pitchFamily="18" charset="0"/>
            </a:endParaRPr>
          </a:p>
          <a:p>
            <a:pPr hangingPunct="1">
              <a:lnSpc>
                <a:spcPct val="100000"/>
              </a:lnSpc>
              <a:spcBef>
                <a:spcPts val="600"/>
              </a:spcBef>
            </a:pPr>
            <a:endParaRPr lang="it-IT" altLang="it-IT" sz="3400" b="1">
              <a:solidFill>
                <a:srgbClr val="000000"/>
              </a:solidFill>
              <a:latin typeface="Century Schoolbook" panose="02040604050505020304" pitchFamily="18" charset="0"/>
            </a:endParaRPr>
          </a:p>
          <a:p>
            <a:pPr hangingPunct="1">
              <a:lnSpc>
                <a:spcPct val="100000"/>
              </a:lnSpc>
              <a:spcBef>
                <a:spcPts val="600"/>
              </a:spcBef>
            </a:pPr>
            <a:r>
              <a:rPr lang="it-IT" altLang="it-IT" sz="3800">
                <a:solidFill>
                  <a:srgbClr val="000000"/>
                </a:solidFill>
                <a:latin typeface="Century Schoolbook" panose="02040604050505020304" pitchFamily="18"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fill="hold" nodeType="clickEffect">
                                  <p:stCondLst>
                                    <p:cond delay="0"/>
                                  </p:stCondLst>
                                  <p:childTnLst>
                                    <p:set>
                                      <p:cBhvr additive="repl">
                                        <p:cTn id="6" dur="1" fill="hold">
                                          <p:stCondLst>
                                            <p:cond delay="0"/>
                                          </p:stCondLst>
                                        </p:cTn>
                                        <p:tgtEl>
                                          <p:spTgt spid="31745"/>
                                        </p:tgtEl>
                                        <p:attrNameLst>
                                          <p:attrName>style.visibility</p:attrName>
                                        </p:attrNameLst>
                                      </p:cBhvr>
                                      <p:to>
                                        <p:strVal val="visible"/>
                                      </p:to>
                                    </p:set>
                                    <p:animScale>
                                      <p:cBhvr additive="repl">
                                        <p:cTn id="7" dur="1000" decel="50000" fill="hold">
                                          <p:stCondLst>
                                            <p:cond delay="0"/>
                                          </p:stCondLst>
                                        </p:cTn>
                                        <p:tgtEl>
                                          <p:spTgt spid="31745"/>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8" dur="1000" decel="50000" fill="hold">
                                          <p:stCondLst>
                                            <p:cond delay="0"/>
                                          </p:stCondLst>
                                        </p:cTn>
                                        <p:tgtEl>
                                          <p:spTgt spid="31745"/>
                                        </p:tgtEl>
                                      </p:cBhvr>
                                    </p:animMotion>
                                    <p:animEffect transition="in" filter="fade">
                                      <p:cBhvr additive="repl">
                                        <p:cTn id="9" dur="1000"/>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457200" y="314325"/>
            <a:ext cx="7467600" cy="115252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2770" name="Text Box 2"/>
          <p:cNvSpPr txBox="1">
            <a:spLocks noChangeArrowheads="1"/>
          </p:cNvSpPr>
          <p:nvPr/>
        </p:nvSpPr>
        <p:spPr bwMode="auto">
          <a:xfrm>
            <a:off x="457200" y="1412875"/>
            <a:ext cx="7467600" cy="506095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spcAft>
                <a:spcPts val="1425"/>
              </a:spcAft>
            </a:pPr>
            <a:r>
              <a:rPr lang="it-IT" altLang="it-IT">
                <a:solidFill>
                  <a:srgbClr val="000000"/>
                </a:solidFill>
                <a:latin typeface="Century Schoolbook" panose="02040604050505020304" pitchFamily="18" charset="0"/>
              </a:rPr>
              <a:t>   Prepararsi riflettendo brevemente su ciò che si sta per fare. Il paziente si aspetta una cattiva notizia? Abbiamo a che fare con un individuo che potrebbe uscirne molto sconvolto? Come mi sento io nel dare questa notizia? Che strada intendo seguire? Sarà utile avere qualcun altro insieme a me come, per esempio, un’infermiere?</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4397375"/>
            <a:ext cx="3959225" cy="2460625"/>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0" y="238125"/>
            <a:ext cx="8748713" cy="1417638"/>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792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ctr" hangingPunct="1"/>
            <a:r>
              <a:rPr lang="it-IT" altLang="it-IT" sz="6000">
                <a:solidFill>
                  <a:srgbClr val="575F6D"/>
                </a:solidFill>
                <a:latin typeface="SignPainter-HouseScript" charset="0"/>
              </a:rPr>
              <a:t>P: </a:t>
            </a:r>
            <a:r>
              <a:rPr lang="it-IT" altLang="it-IT" sz="4900">
                <a:solidFill>
                  <a:srgbClr val="575F6D"/>
                </a:solidFill>
                <a:latin typeface="SignPainter-HouseScript" charset="0"/>
              </a:rPr>
              <a:t>Perception</a:t>
            </a:r>
            <a:br>
              <a:rPr lang="it-IT" altLang="it-IT" sz="6000">
                <a:solidFill>
                  <a:srgbClr val="575F6D"/>
                </a:solidFill>
                <a:latin typeface="comic" pitchFamily="80" charset="0"/>
              </a:rPr>
            </a:br>
            <a:r>
              <a:rPr lang="it-IT" altLang="it-IT" sz="3000">
                <a:solidFill>
                  <a:srgbClr val="575F6D"/>
                </a:solidFill>
                <a:latin typeface="Century Schoolbook" panose="02040604050505020304" pitchFamily="18" charset="0"/>
              </a:rPr>
              <a:t>Percezione del paziente</a:t>
            </a:r>
          </a:p>
        </p:txBody>
      </p:sp>
      <p:sp>
        <p:nvSpPr>
          <p:cNvPr id="33794" name="Text Box 2"/>
          <p:cNvSpPr txBox="1">
            <a:spLocks noChangeArrowheads="1"/>
          </p:cNvSpPr>
          <p:nvPr/>
        </p:nvSpPr>
        <p:spPr bwMode="auto">
          <a:xfrm>
            <a:off x="0" y="1700213"/>
            <a:ext cx="8748713" cy="5157787"/>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pPr>
            <a:endParaRPr lang="it-IT" altLang="it-IT">
              <a:solidFill>
                <a:srgbClr val="000000"/>
              </a:solidFill>
              <a:latin typeface="Century Schoolbook" panose="02040604050505020304" pitchFamily="18" charset="0"/>
            </a:endParaRPr>
          </a:p>
          <a:p>
            <a:pPr hangingPunct="1">
              <a:lnSpc>
                <a:spcPct val="100000"/>
              </a:lnSpc>
              <a:spcBef>
                <a:spcPts val="600"/>
              </a:spcBef>
            </a:pPr>
            <a:endParaRPr lang="it-IT" altLang="it-IT">
              <a:solidFill>
                <a:srgbClr val="000000"/>
              </a:solidFill>
              <a:latin typeface="Century Schoolbook" panose="02040604050505020304" pitchFamily="18" charset="0"/>
            </a:endParaRPr>
          </a:p>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Scoprire fino a che punto il paziente conosce il proprio stato clinico reale</a:t>
            </a:r>
          </a:p>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 </a:t>
            </a:r>
          </a:p>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TAC : il tumore si è esteso? Semplice esame di routine?</a:t>
            </a:r>
          </a:p>
          <a:p>
            <a:pPr hangingPunct="1">
              <a:lnSpc>
                <a:spcPct val="100000"/>
              </a:lnSpc>
              <a:spcBef>
                <a:spcPts val="600"/>
              </a:spcBef>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 Prima di dare la cattiva notizia, “ri-informare” il paziente sullo stato clinico.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fill="hold" nodeType="clickEffect">
                                  <p:stCondLst>
                                    <p:cond delay="0"/>
                                  </p:stCondLst>
                                  <p:childTnLst>
                                    <p:set>
                                      <p:cBhvr additive="repl">
                                        <p:cTn id="6" dur="1" fill="hold">
                                          <p:stCondLst>
                                            <p:cond delay="0"/>
                                          </p:stCondLst>
                                        </p:cTn>
                                        <p:tgtEl>
                                          <p:spTgt spid="33793"/>
                                        </p:tgtEl>
                                        <p:attrNameLst>
                                          <p:attrName>style.visibility</p:attrName>
                                        </p:attrNameLst>
                                      </p:cBhvr>
                                      <p:to>
                                        <p:strVal val="visible"/>
                                      </p:to>
                                    </p:set>
                                    <p:animEffect transition="in" filter="fade">
                                      <p:cBhvr additive="repl">
                                        <p:cTn id="7" dur="800" decel="100000"/>
                                        <p:tgtEl>
                                          <p:spTgt spid="33793"/>
                                        </p:tgtEl>
                                      </p:cBhvr>
                                    </p:animEffect>
                                    <p:anim calcmode="lin" valueType="num">
                                      <p:cBhvr additive="repl">
                                        <p:cTn id="8" dur="800" decel="100000" fill="hold"/>
                                        <p:tgtEl>
                                          <p:spTgt spid="33793"/>
                                        </p:tgtEl>
                                        <p:attrNameLst>
                                          <p:attrName>r</p:attrName>
                                        </p:attrNameLst>
                                      </p:cBhvr>
                                      <p:tavLst>
                                        <p:tav tm="100000">
                                          <p:val>
                                            <p:strVal val="-90"/>
                                          </p:val>
                                        </p:tav>
                                        <p:tav>
                                          <p:val>
                                            <p:strVal val="0"/>
                                          </p:val>
                                        </p:tav>
                                      </p:tavLst>
                                    </p:anim>
                                    <p:anim calcmode="lin" valueType="num">
                                      <p:cBhvr additive="repl">
                                        <p:cTn id="9" dur="800" decel="100000" fill="hold"/>
                                        <p:tgtEl>
                                          <p:spTgt spid="33793"/>
                                        </p:tgtEl>
                                        <p:attrNameLst>
                                          <p:attrName>ppt_x</p:attrName>
                                        </p:attrNameLst>
                                      </p:cBhvr>
                                      <p:tavLst>
                                        <p:tav tm="100000">
                                          <p:val>
                                            <p:strVal val="#ppt_x+0.4"/>
                                          </p:val>
                                        </p:tav>
                                        <p:tav>
                                          <p:val>
                                            <p:strVal val="#ppt_x-0.05"/>
                                          </p:val>
                                        </p:tav>
                                      </p:tavLst>
                                    </p:anim>
                                    <p:anim calcmode="lin" valueType="num">
                                      <p:cBhvr additive="repl">
                                        <p:cTn id="10" dur="800" decel="100000" fill="hold"/>
                                        <p:tgtEl>
                                          <p:spTgt spid="33793"/>
                                        </p:tgtEl>
                                        <p:attrNameLst>
                                          <p:attrName>ppt_y</p:attrName>
                                        </p:attrNameLst>
                                      </p:cBhvr>
                                      <p:tavLst>
                                        <p:tav tm="100000">
                                          <p:val>
                                            <p:strVal val="#ppt_y-0.4"/>
                                          </p:val>
                                        </p:tav>
                                        <p:tav>
                                          <p:val>
                                            <p:strVal val="#ppt_y+0.1"/>
                                          </p:val>
                                        </p:tav>
                                      </p:tavLst>
                                    </p:anim>
                                    <p:anim calcmode="lin" valueType="num">
                                      <p:cBhvr additive="repl">
                                        <p:cTn id="11" dur="200" accel="100000" fill="hold">
                                          <p:stCondLst>
                                            <p:cond delay="0"/>
                                          </p:stCondLst>
                                        </p:cTn>
                                        <p:tgtEl>
                                          <p:spTgt spid="33793"/>
                                        </p:tgtEl>
                                        <p:attrNameLst>
                                          <p:attrName>ppt_x</p:attrName>
                                        </p:attrNameLst>
                                      </p:cBhvr>
                                      <p:tavLst>
                                        <p:tav tm="100000">
                                          <p:val>
                                            <p:strVal val="#ppt_x-0.05"/>
                                          </p:val>
                                        </p:tav>
                                        <p:tav>
                                          <p:val>
                                            <p:strVal val="#ppt_x"/>
                                          </p:val>
                                        </p:tav>
                                      </p:tavLst>
                                    </p:anim>
                                    <p:anim calcmode="lin" valueType="num">
                                      <p:cBhvr additive="repl">
                                        <p:cTn id="12" dur="200" accel="100000" fill="hold">
                                          <p:stCondLst>
                                            <p:cond delay="0"/>
                                          </p:stCondLst>
                                        </p:cTn>
                                        <p:tgtEl>
                                          <p:spTgt spid="33793"/>
                                        </p:tgtEl>
                                        <p:attrNameLst>
                                          <p:attrName>ppt_y</p:attrName>
                                        </p:attrNameLst>
                                      </p:cBhvr>
                                      <p:tavLst>
                                        <p:tav tm="100000">
                                          <p:val>
                                            <p:strVal val="#ppt_y+0.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8786813" y="268288"/>
            <a:ext cx="2008187" cy="6381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1800">
                <a:solidFill>
                  <a:srgbClr val="000000"/>
                </a:solidFill>
                <a:latin typeface="Century Schoolbook" panose="02040604050505020304" pitchFamily="18" charset="0"/>
              </a:rPr>
              <a:t>17/04/15</a:t>
            </a:r>
          </a:p>
        </p:txBody>
      </p:sp>
      <p:sp>
        <p:nvSpPr>
          <p:cNvPr id="34818" name="Text Box 2"/>
          <p:cNvSpPr txBox="1">
            <a:spLocks noChangeArrowheads="1"/>
          </p:cNvSpPr>
          <p:nvPr/>
        </p:nvSpPr>
        <p:spPr bwMode="auto">
          <a:xfrm>
            <a:off x="8772525" y="2319338"/>
            <a:ext cx="3197225" cy="36195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4819" name="Text Box 3"/>
          <p:cNvSpPr txBox="1">
            <a:spLocks noChangeArrowheads="1"/>
          </p:cNvSpPr>
          <p:nvPr/>
        </p:nvSpPr>
        <p:spPr bwMode="auto">
          <a:xfrm>
            <a:off x="0" y="0"/>
            <a:ext cx="8686800" cy="112395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i="1">
                <a:solidFill>
                  <a:srgbClr val="575F6D"/>
                </a:solidFill>
                <a:latin typeface="Century Schoolbook" panose="02040604050505020304" pitchFamily="18" charset="0"/>
              </a:rPr>
              <a:t>Chiedi prima di parlare…</a:t>
            </a:r>
          </a:p>
        </p:txBody>
      </p:sp>
      <p:sp>
        <p:nvSpPr>
          <p:cNvPr id="34820" name="Text Box 4"/>
          <p:cNvSpPr txBox="1">
            <a:spLocks noChangeArrowheads="1"/>
          </p:cNvSpPr>
          <p:nvPr/>
        </p:nvSpPr>
        <p:spPr bwMode="auto">
          <a:xfrm>
            <a:off x="0" y="1125538"/>
            <a:ext cx="6875463" cy="5732462"/>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spcAft>
                <a:spcPts val="1425"/>
              </a:spcAft>
            </a:pPr>
            <a:r>
              <a:rPr lang="it-IT" altLang="it-IT">
                <a:solidFill>
                  <a:srgbClr val="000000"/>
                </a:solidFill>
                <a:latin typeface="Century Schoolbook" panose="02040604050505020304" pitchFamily="18" charset="0"/>
              </a:rPr>
              <a:t>   </a:t>
            </a:r>
          </a:p>
          <a:p>
            <a:pPr hangingPunct="1">
              <a:lnSpc>
                <a:spcPct val="100000"/>
              </a:lnSpc>
              <a:spcBef>
                <a:spcPts val="600"/>
              </a:spcBef>
              <a:spcAft>
                <a:spcPts val="1425"/>
              </a:spcAft>
            </a:pPr>
            <a:r>
              <a:rPr lang="it-IT" altLang="it-IT" sz="2800">
                <a:solidFill>
                  <a:srgbClr val="000000"/>
                </a:solidFill>
                <a:latin typeface="Century Schoolbook" panose="02040604050505020304" pitchFamily="18" charset="0"/>
              </a:rPr>
              <a:t>Soprattutto se invio da un altro medico…</a:t>
            </a:r>
          </a:p>
          <a:p>
            <a:pPr hangingPunct="1">
              <a:lnSpc>
                <a:spcPct val="100000"/>
              </a:lnSpc>
              <a:spcBef>
                <a:spcPts val="600"/>
              </a:spcBef>
              <a:spcAft>
                <a:spcPts val="1425"/>
              </a:spcAft>
            </a:pPr>
            <a:r>
              <a:rPr lang="it-IT" altLang="it-IT">
                <a:solidFill>
                  <a:srgbClr val="000000"/>
                </a:solidFill>
                <a:latin typeface="Century Schoolbook" panose="02040604050505020304" pitchFamily="18" charset="0"/>
              </a:rPr>
              <a:t>Capire ciò che può spaventare il paziente consente di intervenire prima che l’angoscia lo travolga. Fare in modo che i pazienti identifichino le loro preoccupazioni maggiori prima di iniziare con l’agenda non richiede molto tempo. </a:t>
            </a:r>
          </a:p>
          <a:p>
            <a:pPr hangingPunct="1">
              <a:lnSpc>
                <a:spcPct val="100000"/>
              </a:lnSpc>
              <a:spcBef>
                <a:spcPts val="600"/>
              </a:spcBef>
              <a:spcAft>
                <a:spcPts val="1425"/>
              </a:spcAft>
            </a:pPr>
            <a:r>
              <a:rPr lang="it-IT" altLang="it-IT">
                <a:solidFill>
                  <a:srgbClr val="000000"/>
                </a:solidFill>
                <a:latin typeface="Century Schoolbook" panose="02040604050505020304" pitchFamily="18" charset="0"/>
              </a:rPr>
              <a:t>   </a:t>
            </a:r>
          </a:p>
        </p:txBody>
      </p:sp>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700" y="0"/>
            <a:ext cx="2273300" cy="306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0" y="95250"/>
            <a:ext cx="9144000" cy="1525588"/>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0404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ctr" hangingPunct="1"/>
            <a:r>
              <a:rPr lang="it-IT" altLang="it-IT" sz="6700">
                <a:solidFill>
                  <a:srgbClr val="575F6D"/>
                </a:solidFill>
                <a:latin typeface="SignPainter-HouseScript" charset="0"/>
              </a:rPr>
              <a:t>I: </a:t>
            </a:r>
            <a:r>
              <a:rPr lang="it-IT" altLang="it-IT" sz="4900">
                <a:solidFill>
                  <a:srgbClr val="575F6D"/>
                </a:solidFill>
                <a:latin typeface="SignPainter-HouseScript" charset="0"/>
              </a:rPr>
              <a:t>invitatioN</a:t>
            </a:r>
            <a:r>
              <a:rPr lang="it-IT" altLang="it-IT" sz="6000">
                <a:solidFill>
                  <a:srgbClr val="575F6D"/>
                </a:solidFill>
                <a:latin typeface="SignPainter-HouseScript" charset="0"/>
              </a:rPr>
              <a:t> </a:t>
            </a:r>
            <a:br>
              <a:rPr lang="it-IT" altLang="it-IT" sz="6000">
                <a:solidFill>
                  <a:srgbClr val="575F6D"/>
                </a:solidFill>
                <a:latin typeface="comic" pitchFamily="80" charset="0"/>
              </a:rPr>
            </a:br>
            <a:r>
              <a:rPr lang="it-IT" altLang="it-IT" sz="3000">
                <a:solidFill>
                  <a:srgbClr val="575F6D"/>
                </a:solidFill>
                <a:latin typeface="Century Schoolbook" panose="02040604050505020304" pitchFamily="18" charset="0"/>
              </a:rPr>
              <a:t>Attendere l’invito a proseguire</a:t>
            </a:r>
          </a:p>
        </p:txBody>
      </p:sp>
      <p:sp>
        <p:nvSpPr>
          <p:cNvPr id="35842" name="Text Box 2"/>
          <p:cNvSpPr txBox="1">
            <a:spLocks noChangeArrowheads="1"/>
          </p:cNvSpPr>
          <p:nvPr/>
        </p:nvSpPr>
        <p:spPr bwMode="auto">
          <a:xfrm>
            <a:off x="452438" y="1785938"/>
            <a:ext cx="7467600" cy="5233987"/>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L</a:t>
            </a:r>
            <a:r>
              <a:rPr lang="it-IT" altLang="it-IT" sz="2300">
                <a:solidFill>
                  <a:srgbClr val="000000"/>
                </a:solidFill>
                <a:latin typeface="Century Schoolbook" panose="02040604050505020304" pitchFamily="18" charset="0"/>
              </a:rPr>
              <a:t>a maggior parte dei pazienti vuole informazioni complete sulla propria malattia, ma con il progredire della malattia stessa i pazienti potrebbero desiderare ricevere meno informazioni. </a:t>
            </a:r>
          </a:p>
          <a:p>
            <a:pPr hangingPunct="1">
              <a:lnSpc>
                <a:spcPct val="100000"/>
              </a:lnSpc>
              <a:spcBef>
                <a:spcPts val="600"/>
              </a:spcBef>
              <a:buClr>
                <a:srgbClr val="FE8637"/>
              </a:buClr>
              <a:buFont typeface="Arial" panose="020B0604020202020204" pitchFamily="34" charset="0"/>
              <a:buChar char="•"/>
            </a:pPr>
            <a:r>
              <a:rPr lang="it-IT" altLang="it-IT" sz="2300">
                <a:solidFill>
                  <a:srgbClr val="000000"/>
                </a:solidFill>
                <a:latin typeface="Century Schoolbook" panose="02040604050505020304" pitchFamily="18" charset="0"/>
              </a:rPr>
              <a:t>Molti pazienti dei Paesi occidentali vogliono vedere le radiografie nel della diagnosi, ma non successivamente, quando la malattia è progredita. </a:t>
            </a:r>
          </a:p>
          <a:p>
            <a:pPr hangingPunct="1">
              <a:lnSpc>
                <a:spcPct val="100000"/>
              </a:lnSpc>
              <a:spcBef>
                <a:spcPts val="600"/>
              </a:spcBef>
              <a:buClr>
                <a:srgbClr val="FE8637"/>
              </a:buClr>
              <a:buFont typeface="Arial" panose="020B0604020202020204" pitchFamily="34" charset="0"/>
              <a:buChar char="•"/>
            </a:pPr>
            <a:r>
              <a:rPr lang="it-IT" altLang="it-IT" sz="2300">
                <a:solidFill>
                  <a:srgbClr val="000000"/>
                </a:solidFill>
                <a:latin typeface="Century Schoolbook" panose="02040604050505020304" pitchFamily="18" charset="0"/>
              </a:rPr>
              <a:t>Alcuni pazienti, inoltre potrebbero volere che il medico parli prima con la famiglia (sebbene ciò sia raro nei Paesi occidentali, non è detto che non lo sia in altre culture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fill="hold" nodeType="clickEffect">
                                  <p:stCondLst>
                                    <p:cond delay="0"/>
                                  </p:stCondLst>
                                  <p:childTnLst>
                                    <p:set>
                                      <p:cBhvr additive="repl">
                                        <p:cTn id="6" dur="1" fill="hold">
                                          <p:stCondLst>
                                            <p:cond delay="0"/>
                                          </p:stCondLst>
                                        </p:cTn>
                                        <p:tgtEl>
                                          <p:spTgt spid="35841"/>
                                        </p:tgtEl>
                                        <p:attrNameLst>
                                          <p:attrName>style.visibility</p:attrName>
                                        </p:attrNameLst>
                                      </p:cBhvr>
                                      <p:to>
                                        <p:strVal val="visible"/>
                                      </p:to>
                                    </p:set>
                                    <p:animScale>
                                      <p:cBhvr additive="repl">
                                        <p:cTn id="7" dur="1000" decel="50000" fill="hold">
                                          <p:stCondLst>
                                            <p:cond delay="0"/>
                                          </p:stCondLst>
                                        </p:cTn>
                                        <p:tgtEl>
                                          <p:spTgt spid="35841"/>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8" dur="1000" decel="50000" fill="hold">
                                          <p:stCondLst>
                                            <p:cond delay="0"/>
                                          </p:stCondLst>
                                        </p:cTn>
                                        <p:tgtEl>
                                          <p:spTgt spid="35841"/>
                                        </p:tgtEl>
                                      </p:cBhvr>
                                    </p:animMotion>
                                    <p:animEffect transition="in" filter="fade">
                                      <p:cBhvr additive="repl">
                                        <p:cTn id="9" dur="1000"/>
                                        <p:tgtEl>
                                          <p:spTgt spid="3584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additive="repl">
                                        <p:cTn id="13" dur="1" fill="hold">
                                          <p:stCondLst>
                                            <p:cond delay="0"/>
                                          </p:stCondLst>
                                        </p:cTn>
                                        <p:tgtEl>
                                          <p:spTgt spid="35842">
                                            <p:txEl>
                                              <p:pRg st="0" end="0"/>
                                            </p:txEl>
                                          </p:spTgt>
                                        </p:tgtEl>
                                        <p:attrNameLst>
                                          <p:attrName>style.visibility</p:attrName>
                                        </p:attrNameLst>
                                      </p:cBhvr>
                                      <p:to>
                                        <p:strVal val="visible"/>
                                      </p:to>
                                    </p:set>
                                    <p:anim calcmode="lin" valueType="num">
                                      <p:cBhvr>
                                        <p:cTn id="14" dur="500" fill="hold"/>
                                        <p:tgtEl>
                                          <p:spTgt spid="35842">
                                            <p:txEl>
                                              <p:pRg st="0" end="0"/>
                                            </p:txEl>
                                          </p:spTgt>
                                        </p:tgtEl>
                                        <p:attrNameLst>
                                          <p:attrName>ppt_x</p:attrName>
                                        </p:attrNameLst>
                                      </p:cBhvr>
                                      <p:tavLst>
                                        <p:tav tm="100000">
                                          <p:val>
                                            <p:strVal val="#ppt_x"/>
                                          </p:val>
                                        </p:tav>
                                        <p:tav>
                                          <p:val>
                                            <p:strVal val="#ppt_x"/>
                                          </p:val>
                                        </p:tav>
                                      </p:tavLst>
                                    </p:anim>
                                    <p:anim calcmode="lin" valueType="num">
                                      <p:cBhvr>
                                        <p:cTn id="15" dur="500" fill="hold"/>
                                        <p:tgtEl>
                                          <p:spTgt spid="3584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additive="repl">
                                        <p:cTn id="19" dur="1" fill="hold">
                                          <p:stCondLst>
                                            <p:cond delay="0"/>
                                          </p:stCondLst>
                                        </p:cTn>
                                        <p:tgtEl>
                                          <p:spTgt spid="35842">
                                            <p:txEl>
                                              <p:pRg st="1" end="1"/>
                                            </p:txEl>
                                          </p:spTgt>
                                        </p:tgtEl>
                                        <p:attrNameLst>
                                          <p:attrName>style.visibility</p:attrName>
                                        </p:attrNameLst>
                                      </p:cBhvr>
                                      <p:to>
                                        <p:strVal val="visible"/>
                                      </p:to>
                                    </p:set>
                                    <p:animEffect transition="in" filter="blinds(horizontal)">
                                      <p:cBhvr additive="repl">
                                        <p:cTn id="20" dur="500"/>
                                        <p:tgtEl>
                                          <p:spTgt spid="35842">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539750" y="179388"/>
            <a:ext cx="7416800" cy="184785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792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ctr" hangingPunct="1"/>
            <a:r>
              <a:rPr lang="it-IT" altLang="it-IT" sz="6700">
                <a:solidFill>
                  <a:srgbClr val="575F6D"/>
                </a:solidFill>
                <a:latin typeface="SignPainter-HouseScript" charset="0"/>
              </a:rPr>
              <a:t>K:</a:t>
            </a:r>
            <a:r>
              <a:rPr lang="it-IT" altLang="it-IT" sz="6000">
                <a:solidFill>
                  <a:srgbClr val="575F6D"/>
                </a:solidFill>
                <a:latin typeface="SignPainter-HouseScript" charset="0"/>
              </a:rPr>
              <a:t> </a:t>
            </a:r>
            <a:r>
              <a:rPr lang="it-IT" altLang="it-IT" sz="4400">
                <a:solidFill>
                  <a:srgbClr val="575F6D"/>
                </a:solidFill>
                <a:latin typeface="SignPainter-HouseScript" charset="0"/>
              </a:rPr>
              <a:t>Knowledge</a:t>
            </a:r>
            <a:br>
              <a:rPr lang="it-IT" altLang="it-IT" sz="4400">
                <a:solidFill>
                  <a:srgbClr val="575F6D"/>
                </a:solidFill>
                <a:latin typeface="comic" pitchFamily="80" charset="0"/>
              </a:rPr>
            </a:br>
            <a:r>
              <a:rPr lang="it-IT" altLang="it-IT" sz="3000">
                <a:solidFill>
                  <a:srgbClr val="575F6D"/>
                </a:solidFill>
                <a:latin typeface="Century Schoolbook" panose="02040604050505020304" pitchFamily="18" charset="0"/>
              </a:rPr>
              <a:t>(Conoscenza)</a:t>
            </a:r>
          </a:p>
        </p:txBody>
      </p:sp>
      <p:sp>
        <p:nvSpPr>
          <p:cNvPr id="36866" name="Text Box 2"/>
          <p:cNvSpPr txBox="1">
            <a:spLocks noChangeArrowheads="1"/>
          </p:cNvSpPr>
          <p:nvPr/>
        </p:nvSpPr>
        <p:spPr bwMode="auto">
          <a:xfrm>
            <a:off x="457200" y="2160588"/>
            <a:ext cx="7467600" cy="4313237"/>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buClr>
                <a:srgbClr val="FE8637"/>
              </a:buClr>
              <a:buFont typeface="Arial" panose="020B0604020202020204" pitchFamily="34" charset="0"/>
              <a:buChar char="•"/>
            </a:pPr>
            <a:r>
              <a:rPr lang="it-IT" altLang="it-IT" sz="2300">
                <a:solidFill>
                  <a:srgbClr val="000000"/>
                </a:solidFill>
                <a:latin typeface="Century Schoolbook" panose="02040604050505020304" pitchFamily="18" charset="0"/>
              </a:rPr>
              <a:t>Le cattive notizie vengono meglio recepite se il paziente è in qualche modo “preparato”. </a:t>
            </a:r>
          </a:p>
          <a:p>
            <a:pPr hangingPunct="1">
              <a:lnSpc>
                <a:spcPct val="100000"/>
              </a:lnSpc>
              <a:spcBef>
                <a:spcPts val="600"/>
              </a:spcBef>
              <a:buClr>
                <a:srgbClr val="FE8637"/>
              </a:buClr>
              <a:buFont typeface="Arial" panose="020B0604020202020204" pitchFamily="34" charset="0"/>
              <a:buChar char="•"/>
            </a:pPr>
            <a:r>
              <a:rPr lang="it-IT" altLang="it-IT" sz="2300">
                <a:solidFill>
                  <a:srgbClr val="000000"/>
                </a:solidFill>
                <a:latin typeface="Century Schoolbook" panose="02040604050505020304" pitchFamily="18" charset="0"/>
              </a:rPr>
              <a:t>“Preannunciare” la cattiva notizia prepara il paziente a recepire. </a:t>
            </a:r>
          </a:p>
          <a:p>
            <a:pPr hangingPunct="1">
              <a:lnSpc>
                <a:spcPct val="100000"/>
              </a:lnSpc>
              <a:spcBef>
                <a:spcPts val="600"/>
              </a:spcBef>
              <a:buClr>
                <a:srgbClr val="FE8637"/>
              </a:buClr>
              <a:buFont typeface="Arial" panose="020B0604020202020204" pitchFamily="34" charset="0"/>
              <a:buChar char="•"/>
            </a:pPr>
            <a:r>
              <a:rPr lang="it-IT" altLang="it-IT" sz="2300">
                <a:solidFill>
                  <a:srgbClr val="000000"/>
                </a:solidFill>
                <a:latin typeface="Century Schoolbook" panose="02040604050505020304" pitchFamily="18" charset="0"/>
              </a:rPr>
              <a:t>Non trasmettere più di uno o due concetti alla volta.</a:t>
            </a:r>
          </a:p>
          <a:p>
            <a:pPr hangingPunct="1">
              <a:lnSpc>
                <a:spcPct val="100000"/>
              </a:lnSpc>
              <a:spcBef>
                <a:spcPts val="600"/>
              </a:spcBef>
              <a:buClr>
                <a:srgbClr val="FE8637"/>
              </a:buClr>
              <a:buFont typeface="Arial" panose="020B0604020202020204" pitchFamily="34" charset="0"/>
              <a:buChar char="•"/>
            </a:pPr>
            <a:r>
              <a:rPr lang="it-IT" altLang="it-IT" sz="2300">
                <a:solidFill>
                  <a:srgbClr val="000000"/>
                </a:solidFill>
                <a:latin typeface="Century Schoolbook" panose="02040604050505020304" pitchFamily="18" charset="0"/>
              </a:rPr>
              <a:t> Verificare che cosa è stato capito. </a:t>
            </a:r>
          </a:p>
          <a:p>
            <a:pPr hangingPunct="1">
              <a:lnSpc>
                <a:spcPct val="100000"/>
              </a:lnSpc>
              <a:spcBef>
                <a:spcPts val="600"/>
              </a:spcBef>
              <a:buClr>
                <a:srgbClr val="FE8637"/>
              </a:buClr>
              <a:buFont typeface="Arial" panose="020B0604020202020204" pitchFamily="34" charset="0"/>
              <a:buChar char="•"/>
            </a:pPr>
            <a:r>
              <a:rPr lang="it-IT" altLang="it-IT" sz="2300">
                <a:solidFill>
                  <a:srgbClr val="000000"/>
                </a:solidFill>
                <a:latin typeface="Century Schoolbook" panose="02040604050505020304" pitchFamily="18" charset="0"/>
              </a:rPr>
              <a:t> Medichese vietato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fill="hold" nodeType="clickEffect">
                                  <p:stCondLst>
                                    <p:cond delay="0"/>
                                  </p:stCondLst>
                                  <p:childTnLst>
                                    <p:set>
                                      <p:cBhvr additive="repl">
                                        <p:cTn id="6" dur="1" fill="hold">
                                          <p:stCondLst>
                                            <p:cond delay="0"/>
                                          </p:stCondLst>
                                        </p:cTn>
                                        <p:tgtEl>
                                          <p:spTgt spid="36865"/>
                                        </p:tgtEl>
                                        <p:attrNameLst>
                                          <p:attrName>style.visibility</p:attrName>
                                        </p:attrNameLst>
                                      </p:cBhvr>
                                      <p:to>
                                        <p:strVal val="visible"/>
                                      </p:to>
                                    </p:set>
                                    <p:animScale>
                                      <p:cBhvr additive="repl">
                                        <p:cTn id="7" dur="1000" decel="50000" fill="hold">
                                          <p:stCondLst>
                                            <p:cond delay="0"/>
                                          </p:stCondLst>
                                        </p:cTn>
                                        <p:tgtEl>
                                          <p:spTgt spid="36865"/>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8" dur="1000" decel="50000" fill="hold">
                                          <p:stCondLst>
                                            <p:cond delay="0"/>
                                          </p:stCondLst>
                                        </p:cTn>
                                        <p:tgtEl>
                                          <p:spTgt spid="36865"/>
                                        </p:tgtEl>
                                      </p:cBhvr>
                                    </p:animMotion>
                                    <p:animEffect transition="in" filter="fade">
                                      <p:cBhvr additive="repl">
                                        <p:cTn id="9" dur="10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0" y="0"/>
            <a:ext cx="9001125" cy="23399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792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ctr" hangingPunct="1"/>
            <a:r>
              <a:rPr lang="it-IT" altLang="it-IT" sz="6000">
                <a:solidFill>
                  <a:srgbClr val="575F6D"/>
                </a:solidFill>
                <a:latin typeface="SignPainter-HouseScript" charset="0"/>
              </a:rPr>
              <a:t>E:</a:t>
            </a:r>
            <a:r>
              <a:rPr lang="it-IT" altLang="it-IT" sz="4400">
                <a:solidFill>
                  <a:srgbClr val="575F6D"/>
                </a:solidFill>
                <a:latin typeface="SignPainter-HouseScript" charset="0"/>
              </a:rPr>
              <a:t> Empathizing and Exploring Emotions</a:t>
            </a:r>
            <a:br>
              <a:rPr lang="it-IT" altLang="it-IT" sz="4400">
                <a:solidFill>
                  <a:srgbClr val="575F6D"/>
                </a:solidFill>
                <a:latin typeface="comic" pitchFamily="80" charset="0"/>
              </a:rPr>
            </a:br>
            <a:r>
              <a:rPr lang="it-IT" altLang="it-IT" sz="3000">
                <a:solidFill>
                  <a:srgbClr val="575F6D"/>
                </a:solidFill>
                <a:latin typeface="Century Schoolbook" panose="02040604050505020304" pitchFamily="18" charset="0"/>
              </a:rPr>
              <a:t>      Mostrare empatia ed esplorare le emozioni</a:t>
            </a:r>
          </a:p>
        </p:txBody>
      </p:sp>
      <p:sp>
        <p:nvSpPr>
          <p:cNvPr id="37890" name="Text Box 2"/>
          <p:cNvSpPr txBox="1">
            <a:spLocks noChangeArrowheads="1"/>
          </p:cNvSpPr>
          <p:nvPr/>
        </p:nvSpPr>
        <p:spPr bwMode="auto">
          <a:xfrm>
            <a:off x="0" y="2339975"/>
            <a:ext cx="9036050" cy="43338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1pPr>
            <a:lvl2pP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2pPr>
            <a:lvl3pP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3pPr>
            <a:lvl4pP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4pPr>
            <a:lvl5pP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pPr>
            <a:endParaRPr lang="it-IT" altLang="it-IT">
              <a:solidFill>
                <a:srgbClr val="000000"/>
              </a:solidFill>
              <a:latin typeface="Century Schoolbook" panose="02040604050505020304" pitchFamily="18" charset="0"/>
            </a:endParaRPr>
          </a:p>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È importante riconoscere tutte le emozioni nel paziente poiché queste potrebbero bloccare la sua comprensione di quanto gli verrà detto in seguito.</a:t>
            </a:r>
          </a:p>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 A volte anche chi comunica la cattiva notizia si sente triste o impotente ed è importante che, a sua volta, anch’egli abbia una reazione empatica su se stesso del tipo: “È  veramente difficile per me darle questa notizia”.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fill="hold" nodeType="clickEffect">
                                  <p:stCondLst>
                                    <p:cond delay="0"/>
                                  </p:stCondLst>
                                  <p:iterate type="lt">
                                    <p:tmPct val="10000"/>
                                  </p:iterate>
                                  <p:childTnLst>
                                    <p:set>
                                      <p:cBhvr additive="repl">
                                        <p:cTn id="6" dur="1" fill="hold">
                                          <p:stCondLst>
                                            <p:cond delay="0"/>
                                          </p:stCondLst>
                                        </p:cTn>
                                        <p:tgtEl>
                                          <p:spTgt spid="37889"/>
                                        </p:tgtEl>
                                        <p:attrNameLst>
                                          <p:attrName>style.visibility</p:attrName>
                                        </p:attrNameLst>
                                      </p:cBhvr>
                                      <p:to>
                                        <p:strVal val="visible"/>
                                      </p:to>
                                    </p:set>
                                    <p:anim calcmode="lin" valueType="num">
                                      <p:cBhvr additive="repl">
                                        <p:cTn id="7" dur="500" fill="hold"/>
                                        <p:tgtEl>
                                          <p:spTgt spid="37889"/>
                                        </p:tgtEl>
                                        <p:attrNameLst>
                                          <p:attrName>ppt_x</p:attrName>
                                        </p:attrNameLst>
                                      </p:cBhvr>
                                      <p:tavLst>
                                        <p:tav tm="50000">
                                          <p:val>
                                            <p:strVal val="#ppt_x"/>
                                          </p:val>
                                        </p:tav>
                                        <p:tav tm="100000">
                                          <p:val>
                                            <p:strVal val="#ppt_x+.1"/>
                                          </p:val>
                                        </p:tav>
                                        <p:tav>
                                          <p:val>
                                            <p:strVal val="#ppt_x"/>
                                          </p:val>
                                        </p:tav>
                                      </p:tavLst>
                                    </p:anim>
                                    <p:anim calcmode="lin" valueType="num">
                                      <p:cBhvr additive="repl">
                                        <p:cTn id="8" dur="500" fill="hold"/>
                                        <p:tgtEl>
                                          <p:spTgt spid="37889"/>
                                        </p:tgtEl>
                                        <p:attrNameLst>
                                          <p:attrName>ppt_y</p:attrName>
                                        </p:attrNameLst>
                                      </p:cBhvr>
                                      <p:tavLst>
                                        <p:tav tm="100000">
                                          <p:val>
                                            <p:strVal val="#ppt_y"/>
                                          </p:val>
                                        </p:tav>
                                        <p:tav>
                                          <p:val>
                                            <p:strVal val="#ppt_y"/>
                                          </p:val>
                                        </p:tav>
                                      </p:tavLst>
                                    </p:anim>
                                    <p:anim calcmode="lin" valueType="num">
                                      <p:cBhvr additive="repl">
                                        <p:cTn id="9" dur="500" fill="hold"/>
                                        <p:tgtEl>
                                          <p:spTgt spid="37889"/>
                                        </p:tgtEl>
                                        <p:attrNameLst>
                                          <p:attrName>ppt_h</p:attrName>
                                        </p:attrNameLst>
                                      </p:cBhvr>
                                      <p:tavLst>
                                        <p:tav tm="50000">
                                          <p:val>
                                            <p:strVal val="#ppt_h/10"/>
                                          </p:val>
                                        </p:tav>
                                        <p:tav tm="100000">
                                          <p:val>
                                            <p:strVal val="#ppt_h+.01"/>
                                          </p:val>
                                        </p:tav>
                                        <p:tav>
                                          <p:val>
                                            <p:strVal val="#ppt_h"/>
                                          </p:val>
                                        </p:tav>
                                      </p:tavLst>
                                    </p:anim>
                                    <p:anim calcmode="lin" valueType="num">
                                      <p:cBhvr additive="repl">
                                        <p:cTn id="10" dur="500" fill="hold"/>
                                        <p:tgtEl>
                                          <p:spTgt spid="37889"/>
                                        </p:tgtEl>
                                        <p:attrNameLst>
                                          <p:attrName>ppt_w</p:attrName>
                                        </p:attrNameLst>
                                      </p:cBhvr>
                                      <p:tavLst>
                                        <p:tav tm="50000">
                                          <p:val>
                                            <p:strVal val="#ppt_w/10"/>
                                          </p:val>
                                        </p:tav>
                                        <p:tav tm="100000">
                                          <p:val>
                                            <p:strVal val="#ppt_w+.01"/>
                                          </p:val>
                                        </p:tav>
                                        <p:tav>
                                          <p:val>
                                            <p:strVal val="#ppt_w"/>
                                          </p:val>
                                        </p:tav>
                                      </p:tavLst>
                                    </p:anim>
                                    <p:animEffect transition="in" filter="fade">
                                      <p:cBhvr additive="repl">
                                        <p:cTn id="11" dur="500"/>
                                        <p:tgtEl>
                                          <p:spTgt spid="3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0" y="179388"/>
            <a:ext cx="9144000" cy="180022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792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algn="ctr" hangingPunct="1"/>
            <a:r>
              <a:rPr lang="it-IT" altLang="it-IT" sz="6000">
                <a:solidFill>
                  <a:srgbClr val="575F6D"/>
                </a:solidFill>
                <a:latin typeface="SignPainter-HouseScript" charset="0"/>
              </a:rPr>
              <a:t>S:</a:t>
            </a:r>
            <a:r>
              <a:rPr lang="it-IT" altLang="it-IT" sz="4400">
                <a:solidFill>
                  <a:srgbClr val="575F6D"/>
                </a:solidFill>
                <a:latin typeface="SignPainter-HouseScript" charset="0"/>
              </a:rPr>
              <a:t>Strategy &amp; SummarY</a:t>
            </a:r>
            <a:br>
              <a:rPr lang="it-IT" altLang="it-IT" sz="4400">
                <a:solidFill>
                  <a:srgbClr val="575F6D"/>
                </a:solidFill>
                <a:latin typeface="comic" pitchFamily="80" charset="0"/>
              </a:rPr>
            </a:br>
            <a:r>
              <a:rPr lang="it-IT" altLang="it-IT" sz="3000">
                <a:solidFill>
                  <a:srgbClr val="575F6D"/>
                </a:solidFill>
                <a:latin typeface="Century Schoolbook" panose="02040604050505020304" pitchFamily="18" charset="0"/>
              </a:rPr>
              <a:t>Strategia e Sommario</a:t>
            </a:r>
          </a:p>
        </p:txBody>
      </p:sp>
      <p:sp>
        <p:nvSpPr>
          <p:cNvPr id="38914" name="Text Box 2"/>
          <p:cNvSpPr txBox="1">
            <a:spLocks noChangeArrowheads="1"/>
          </p:cNvSpPr>
          <p:nvPr/>
        </p:nvSpPr>
        <p:spPr bwMode="auto">
          <a:xfrm>
            <a:off x="0" y="1984375"/>
            <a:ext cx="9144000" cy="487362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spcAft>
                <a:spcPts val="1425"/>
              </a:spcAft>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pPr>
            <a:r>
              <a:rPr lang="it-IT" altLang="it-IT">
                <a:solidFill>
                  <a:srgbClr val="000000"/>
                </a:solidFill>
                <a:latin typeface="Century Schoolbook" panose="02040604050505020304" pitchFamily="18" charset="0"/>
              </a:rPr>
              <a:t>   Concordare un piano per il futuro non è solo utile in quanto fornisce al paziente e alla sua famiglia un percorso da seguire, ma consentirà anche al medico di valutare eventuali ostacoli alla terapia.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0" y="274638"/>
            <a:ext cx="91440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a:solidFill>
                  <a:srgbClr val="575F6D"/>
                </a:solidFill>
                <a:latin typeface="Century Schoolbook" panose="02040604050505020304" pitchFamily="18" charset="0"/>
              </a:rPr>
              <a:t>“Cosa mi accadrà da ora in poi?”</a:t>
            </a:r>
          </a:p>
        </p:txBody>
      </p:sp>
      <p:sp>
        <p:nvSpPr>
          <p:cNvPr id="39938" name="Text Box 2"/>
          <p:cNvSpPr txBox="1">
            <a:spLocks noChangeArrowheads="1"/>
          </p:cNvSpPr>
          <p:nvPr/>
        </p:nvSpPr>
        <p:spPr bwMode="auto">
          <a:xfrm>
            <a:off x="0" y="1844675"/>
            <a:ext cx="9144000" cy="462915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spcAft>
                <a:spcPts val="1425"/>
              </a:spcAft>
            </a:pPr>
            <a:r>
              <a:rPr lang="it-IT" altLang="it-IT">
                <a:solidFill>
                  <a:srgbClr val="000000"/>
                </a:solidFill>
                <a:latin typeface="Century Schoolbook" panose="02040604050505020304" pitchFamily="18" charset="0"/>
              </a:rPr>
              <a:t>    Quest’ultima fase permette la valutazione di ciò che il paziente ha compreso, il che non significa chiedergli semplicemente “se” ha capito ma “che cosa” ha capito, definendo quello che sarà il vostro ruolo (visite regolari, esami, “mosse” future, come contattarvi qualora sopraggiungessero dei dubbi) e offrendo un’ultima opportunità per fare ancora qualche domanda.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539750" y="2060575"/>
            <a:ext cx="7467600" cy="2798763"/>
          </a:xfrm>
          <a:prstGeom prst="rect">
            <a:avLst/>
          </a:prstGeom>
          <a:gradFill rotWithShape="0">
            <a:gsLst>
              <a:gs pos="0">
                <a:srgbClr val="FFF1D0"/>
              </a:gs>
              <a:gs pos="100000">
                <a:srgbClr val="FFE092"/>
              </a:gs>
            </a:gsLst>
            <a:path path="shape">
              <a:fillToRect l="50000" t="50000" r="50000" b="50000"/>
            </a:path>
          </a:gradFill>
          <a:ln w="12600">
            <a:solidFill>
              <a:srgbClr val="F7C6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748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r>
              <a:rPr lang="it-IT" altLang="it-IT" sz="4800" i="1" dirty="0">
                <a:solidFill>
                  <a:srgbClr val="575F6D"/>
                </a:solidFill>
                <a:latin typeface="comic" pitchFamily="80" charset="0"/>
              </a:rPr>
              <a:t>E’ possibile una “buona” comunicazione di una «cattiva» notizia?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457200" y="274638"/>
            <a:ext cx="74676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i="1">
                <a:solidFill>
                  <a:srgbClr val="575F6D"/>
                </a:solidFill>
                <a:latin typeface="Century Schoolbook" panose="02040604050505020304" pitchFamily="18" charset="0"/>
              </a:rPr>
              <a:t>Il potere delle parole</a:t>
            </a:r>
          </a:p>
        </p:txBody>
      </p:sp>
      <p:sp>
        <p:nvSpPr>
          <p:cNvPr id="40962" name="Text Box 2"/>
          <p:cNvSpPr txBox="1">
            <a:spLocks noChangeArrowheads="1"/>
          </p:cNvSpPr>
          <p:nvPr/>
        </p:nvSpPr>
        <p:spPr bwMode="auto">
          <a:xfrm>
            <a:off x="457200" y="2276475"/>
            <a:ext cx="7467600" cy="419735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pPr>
            <a:r>
              <a:rPr lang="it-IT" altLang="it-IT">
                <a:solidFill>
                  <a:srgbClr val="000000"/>
                </a:solidFill>
                <a:latin typeface="Century Schoolbook" panose="02040604050505020304" pitchFamily="18" charset="0"/>
              </a:rPr>
              <a:t>     </a:t>
            </a:r>
          </a:p>
          <a:p>
            <a:pPr hangingPunct="1">
              <a:lnSpc>
                <a:spcPct val="100000"/>
              </a:lnSpc>
              <a:spcBef>
                <a:spcPts val="600"/>
              </a:spcBef>
            </a:pPr>
            <a:r>
              <a:rPr lang="it-IT" altLang="it-IT">
                <a:solidFill>
                  <a:srgbClr val="000000"/>
                </a:solidFill>
                <a:latin typeface="Century Schoolbook" panose="02040604050505020304" pitchFamily="18" charset="0"/>
              </a:rPr>
              <a:t>    Spesso un’esperienza fondamentale sia per il paziente che per il medico, specialmente nei casi di stato avanzato della malattia, in cui il rapporto può essere più efficace della chemioterapia o di qualsiasi altra cura. </a:t>
            </a: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692150"/>
            <a:ext cx="2171700" cy="1447800"/>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457200" y="274638"/>
            <a:ext cx="74676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600" i="1">
                <a:solidFill>
                  <a:srgbClr val="575F6D"/>
                </a:solidFill>
                <a:latin typeface="Century Schoolbook" panose="02040604050505020304" pitchFamily="18" charset="0"/>
              </a:rPr>
              <a:t>Conclusioni - I</a:t>
            </a:r>
          </a:p>
        </p:txBody>
      </p:sp>
      <p:sp>
        <p:nvSpPr>
          <p:cNvPr id="41986" name="Text Box 2"/>
          <p:cNvSpPr txBox="1">
            <a:spLocks noChangeArrowheads="1"/>
          </p:cNvSpPr>
          <p:nvPr/>
        </p:nvSpPr>
        <p:spPr bwMode="auto">
          <a:xfrm>
            <a:off x="457200" y="2205038"/>
            <a:ext cx="7467600" cy="4268787"/>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pPr>
            <a:r>
              <a:rPr lang="it-IT" altLang="it-IT">
                <a:solidFill>
                  <a:srgbClr val="000000"/>
                </a:solidFill>
                <a:latin typeface="Century Schoolbook" panose="02040604050505020304" pitchFamily="18" charset="0"/>
              </a:rPr>
              <a:t>   </a:t>
            </a:r>
            <a:r>
              <a:rPr lang="it-IT" altLang="it-IT" sz="3200">
                <a:solidFill>
                  <a:srgbClr val="000000"/>
                </a:solidFill>
                <a:latin typeface="Century Schoolbook" panose="02040604050505020304" pitchFamily="18" charset="0"/>
              </a:rPr>
              <a:t>Comunicazioni complesse, come dare cattive notizie, vengono concettualizzate meglio se l’azione viene suddivisa in una serie di fasi.</a:t>
            </a:r>
          </a:p>
          <a:p>
            <a:pPr hangingPunct="1">
              <a:lnSpc>
                <a:spcPct val="100000"/>
              </a:lnSpc>
              <a:spcBef>
                <a:spcPts val="600"/>
              </a:spcBef>
            </a:pPr>
            <a:endParaRPr lang="it-IT" altLang="it-IT" sz="3200">
              <a:solidFill>
                <a:srgbClr val="000000"/>
              </a:solidFill>
              <a:latin typeface="Century Schoolbook" panose="02040604050505020304" pitchFamily="18" charset="0"/>
            </a:endParaRPr>
          </a:p>
          <a:p>
            <a:pPr hangingPunct="1">
              <a:lnSpc>
                <a:spcPct val="100000"/>
              </a:lnSpc>
              <a:spcBef>
                <a:spcPts val="600"/>
              </a:spcBef>
            </a:pPr>
            <a:endParaRPr lang="it-IT" altLang="it-IT" sz="3200">
              <a:solidFill>
                <a:srgbClr val="000000"/>
              </a:solidFill>
              <a:latin typeface="Century Schoolbook" panose="020406040505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p>
            <a:r>
              <a:rPr lang="it-IT" altLang="it-IT"/>
              <a:t>17/04/15</a:t>
            </a:r>
          </a:p>
        </p:txBody>
      </p:sp>
      <p:sp>
        <p:nvSpPr>
          <p:cNvPr id="3" name="Rettangolo 2"/>
          <p:cNvSpPr/>
          <p:nvPr/>
        </p:nvSpPr>
        <p:spPr>
          <a:xfrm>
            <a:off x="1187624" y="1550922"/>
            <a:ext cx="3528392" cy="4414478"/>
          </a:xfrm>
          <a:prstGeom prst="rect">
            <a:avLst/>
          </a:prstGeom>
        </p:spPr>
        <p:txBody>
          <a:bodyPr wrap="square">
            <a:spAutoFit/>
          </a:bodyPr>
          <a:lstStyle/>
          <a:p>
            <a:r>
              <a:rPr lang="it-IT" sz="4400" b="1" dirty="0">
                <a:solidFill>
                  <a:schemeClr val="tx1"/>
                </a:solidFill>
                <a:latin typeface="Times New Roman" panose="02020603050405020304" pitchFamily="18" charset="0"/>
              </a:rPr>
              <a:t>Le Prime Impressioni</a:t>
            </a:r>
          </a:p>
          <a:p>
            <a:r>
              <a:rPr lang="it-IT" b="1" dirty="0">
                <a:solidFill>
                  <a:schemeClr val="tx1"/>
                </a:solidFill>
                <a:latin typeface="Times New Roman" panose="02020603050405020304" pitchFamily="18" charset="0"/>
              </a:rPr>
              <a:t>Sono costituite da:</a:t>
            </a:r>
          </a:p>
          <a:p>
            <a:r>
              <a:rPr lang="it-IT" dirty="0">
                <a:solidFill>
                  <a:schemeClr val="tx1"/>
                </a:solidFill>
                <a:latin typeface="Times New Roman" panose="02020603050405020304" pitchFamily="18" charset="0"/>
              </a:rPr>
              <a:t>• </a:t>
            </a:r>
            <a:r>
              <a:rPr lang="it-IT" b="1" dirty="0">
                <a:solidFill>
                  <a:schemeClr val="tx1"/>
                </a:solidFill>
                <a:latin typeface="Times New Roman" panose="02020603050405020304" pitchFamily="18" charset="0"/>
              </a:rPr>
              <a:t>55% Linguaggio non verbale</a:t>
            </a:r>
          </a:p>
          <a:p>
            <a:r>
              <a:rPr lang="it-IT" dirty="0">
                <a:solidFill>
                  <a:schemeClr val="tx1"/>
                </a:solidFill>
                <a:latin typeface="Times New Roman" panose="02020603050405020304" pitchFamily="18" charset="0"/>
              </a:rPr>
              <a:t>• </a:t>
            </a:r>
            <a:r>
              <a:rPr lang="it-IT" b="1" dirty="0">
                <a:solidFill>
                  <a:schemeClr val="tx1"/>
                </a:solidFill>
                <a:latin typeface="Times New Roman" panose="02020603050405020304" pitchFamily="18" charset="0"/>
              </a:rPr>
              <a:t>38% Voce</a:t>
            </a:r>
          </a:p>
          <a:p>
            <a:r>
              <a:rPr lang="it-IT" dirty="0">
                <a:solidFill>
                  <a:schemeClr val="tx1"/>
                </a:solidFill>
                <a:latin typeface="Times New Roman" panose="02020603050405020304" pitchFamily="18" charset="0"/>
              </a:rPr>
              <a:t>• </a:t>
            </a:r>
            <a:r>
              <a:rPr lang="it-IT" b="1" dirty="0">
                <a:solidFill>
                  <a:schemeClr val="tx1"/>
                </a:solidFill>
                <a:latin typeface="Times New Roman" panose="02020603050405020304" pitchFamily="18" charset="0"/>
              </a:rPr>
              <a:t>7% Contenuto</a:t>
            </a:r>
          </a:p>
          <a:p>
            <a:r>
              <a:rPr lang="it-IT" sz="2800" b="1" dirty="0">
                <a:solidFill>
                  <a:schemeClr val="tx1"/>
                </a:solidFill>
              </a:rPr>
              <a:t>ATTENZIONE </a:t>
            </a:r>
            <a:r>
              <a:rPr lang="it-IT" b="1" dirty="0">
                <a:solidFill>
                  <a:schemeClr val="tx1"/>
                </a:solidFill>
              </a:rPr>
              <a:t>!</a:t>
            </a:r>
          </a:p>
          <a:p>
            <a:r>
              <a:rPr lang="it-IT" sz="2200" b="1" dirty="0">
                <a:solidFill>
                  <a:srgbClr val="003366"/>
                </a:solidFill>
                <a:latin typeface="Tahoma,Bold"/>
              </a:rPr>
              <a:t>Dare la PRIMA IMPRESSIONE è un evento unico</a:t>
            </a:r>
            <a:endParaRPr lang="it-IT" dirty="0"/>
          </a:p>
        </p:txBody>
      </p:sp>
      <p:pic>
        <p:nvPicPr>
          <p:cNvPr id="4" name="Immagine 3" descr="first+impres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0"/>
            <a:ext cx="3717032" cy="6858000"/>
          </a:xfrm>
          <a:prstGeom prst="rect">
            <a:avLst/>
          </a:prstGeom>
        </p:spPr>
      </p:pic>
    </p:spTree>
    <p:extLst>
      <p:ext uri="{BB962C8B-B14F-4D97-AF65-F5344CB8AC3E}">
        <p14:creationId xmlns:p14="http://schemas.microsoft.com/office/powerpoint/2010/main" val="3701417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p>
            <a:r>
              <a:rPr lang="it-IT" altLang="it-IT"/>
              <a:t>17/04/15</a:t>
            </a:r>
          </a:p>
        </p:txBody>
      </p:sp>
      <p:sp>
        <p:nvSpPr>
          <p:cNvPr id="3" name="Rettangolo 2"/>
          <p:cNvSpPr/>
          <p:nvPr/>
        </p:nvSpPr>
        <p:spPr>
          <a:xfrm>
            <a:off x="2286000" y="806648"/>
            <a:ext cx="4572000" cy="5244705"/>
          </a:xfrm>
          <a:prstGeom prst="rect">
            <a:avLst/>
          </a:prstGeom>
        </p:spPr>
        <p:txBody>
          <a:bodyPr>
            <a:spAutoFit/>
          </a:bodyPr>
          <a:lstStyle/>
          <a:p>
            <a:r>
              <a:rPr lang="it-IT" sz="4000" b="1" dirty="0">
                <a:solidFill>
                  <a:schemeClr val="tx1"/>
                </a:solidFill>
                <a:latin typeface="Times New Roman" panose="02020603050405020304" pitchFamily="18" charset="0"/>
              </a:rPr>
              <a:t>Le Prime Impressioni</a:t>
            </a:r>
          </a:p>
          <a:p>
            <a:r>
              <a:rPr lang="it-IT" sz="2800" dirty="0">
                <a:solidFill>
                  <a:schemeClr val="tx1"/>
                </a:solidFill>
                <a:latin typeface="Symbol" panose="05050102010706020507" pitchFamily="18" charset="2"/>
              </a:rPr>
              <a:t>· </a:t>
            </a:r>
            <a:r>
              <a:rPr lang="it-IT" sz="2800" b="1" dirty="0">
                <a:solidFill>
                  <a:schemeClr val="tx1"/>
                </a:solidFill>
                <a:latin typeface="Times New Roman" panose="02020603050405020304" pitchFamily="18" charset="0"/>
              </a:rPr>
              <a:t>Al telefono bastano 45“</a:t>
            </a:r>
          </a:p>
          <a:p>
            <a:r>
              <a:rPr lang="it-IT" sz="2800" dirty="0">
                <a:solidFill>
                  <a:schemeClr val="tx1"/>
                </a:solidFill>
                <a:latin typeface="Symbol" panose="05050102010706020507" pitchFamily="18" charset="2"/>
              </a:rPr>
              <a:t>· </a:t>
            </a:r>
            <a:r>
              <a:rPr lang="it-IT" sz="2800" b="1" dirty="0">
                <a:solidFill>
                  <a:schemeClr val="tx1"/>
                </a:solidFill>
                <a:latin typeface="Times New Roman" panose="02020603050405020304" pitchFamily="18" charset="0"/>
              </a:rPr>
              <a:t>Negli incontri faccia a faccia occorrono</a:t>
            </a:r>
          </a:p>
          <a:p>
            <a:r>
              <a:rPr lang="it-IT" sz="2800" b="1" dirty="0">
                <a:solidFill>
                  <a:schemeClr val="tx1"/>
                </a:solidFill>
                <a:latin typeface="Times New Roman" panose="02020603050405020304" pitchFamily="18" charset="0"/>
              </a:rPr>
              <a:t>circa 4 minuti:</a:t>
            </a:r>
          </a:p>
          <a:p>
            <a:r>
              <a:rPr lang="it-IT" dirty="0">
                <a:solidFill>
                  <a:schemeClr val="tx1"/>
                </a:solidFill>
                <a:latin typeface="Times New Roman" panose="02020603050405020304" pitchFamily="18" charset="0"/>
              </a:rPr>
              <a:t>• </a:t>
            </a:r>
            <a:r>
              <a:rPr lang="it-IT" b="1" dirty="0">
                <a:solidFill>
                  <a:schemeClr val="tx1"/>
                </a:solidFill>
                <a:latin typeface="Times New Roman" panose="02020603050405020304" pitchFamily="18" charset="0"/>
              </a:rPr>
              <a:t>nei primi 30" si colgono e si giudicano gli aspetti</a:t>
            </a:r>
          </a:p>
          <a:p>
            <a:r>
              <a:rPr lang="it-IT" b="1" dirty="0">
                <a:solidFill>
                  <a:schemeClr val="tx1"/>
                </a:solidFill>
                <a:latin typeface="Times New Roman" panose="02020603050405020304" pitchFamily="18" charset="0"/>
              </a:rPr>
              <a:t>più immediati e visibili</a:t>
            </a:r>
          </a:p>
          <a:p>
            <a:r>
              <a:rPr lang="it-IT" dirty="0">
                <a:solidFill>
                  <a:schemeClr val="tx1"/>
                </a:solidFill>
                <a:latin typeface="Times New Roman" panose="02020603050405020304" pitchFamily="18" charset="0"/>
              </a:rPr>
              <a:t>• </a:t>
            </a:r>
            <a:r>
              <a:rPr lang="it-IT" b="1" dirty="0">
                <a:solidFill>
                  <a:schemeClr val="tx1"/>
                </a:solidFill>
                <a:latin typeface="Times New Roman" panose="02020603050405020304" pitchFamily="18" charset="0"/>
              </a:rPr>
              <a:t>nei minuti successivi la tendenza è quella di</a:t>
            </a:r>
          </a:p>
          <a:p>
            <a:r>
              <a:rPr lang="it-IT" b="1" dirty="0">
                <a:solidFill>
                  <a:schemeClr val="tx1"/>
                </a:solidFill>
                <a:latin typeface="Times New Roman" panose="02020603050405020304" pitchFamily="18" charset="0"/>
              </a:rPr>
              <a:t>confermare quanto percepito in prima battuta</a:t>
            </a:r>
            <a:endParaRPr lang="it-IT" dirty="0">
              <a:solidFill>
                <a:schemeClr val="tx1"/>
              </a:solidFill>
            </a:endParaRPr>
          </a:p>
        </p:txBody>
      </p:sp>
    </p:spTree>
    <p:extLst>
      <p:ext uri="{BB962C8B-B14F-4D97-AF65-F5344CB8AC3E}">
        <p14:creationId xmlns:p14="http://schemas.microsoft.com/office/powerpoint/2010/main" val="3173871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457200" y="274638"/>
            <a:ext cx="74676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4000" i="1">
                <a:solidFill>
                  <a:srgbClr val="575F6D"/>
                </a:solidFill>
                <a:latin typeface="Century Schoolbook" panose="02040604050505020304" pitchFamily="18" charset="0"/>
              </a:rPr>
              <a:t>Conclusioni -II</a:t>
            </a:r>
          </a:p>
        </p:txBody>
      </p:sp>
      <p:sp>
        <p:nvSpPr>
          <p:cNvPr id="43010" name="Text Box 2"/>
          <p:cNvSpPr txBox="1">
            <a:spLocks noChangeArrowheads="1"/>
          </p:cNvSpPr>
          <p:nvPr/>
        </p:nvSpPr>
        <p:spPr bwMode="auto">
          <a:xfrm>
            <a:off x="457200" y="1600200"/>
            <a:ext cx="7467600" cy="487362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Comunicare una cattiva notizia in modo chiaro e compassionevole, oltre ad educare il paziente, incrementa il potenziale terapeutico del rapporto ed è un metodo per supportare il paziente in un momento di crisi. </a:t>
            </a:r>
          </a:p>
          <a:p>
            <a:pPr hangingPunct="1">
              <a:lnSpc>
                <a:spcPct val="100000"/>
              </a:lnSpc>
              <a:spcBef>
                <a:spcPts val="600"/>
              </a:spcBef>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Confrontarsi con le emozioni può essere un momento impegnativo, ma se fatto bene può dare al paziente la sensazione che il medico è in grado di fornirgli supporto e di rimanere una risorsa anche quando non sono più possibili interventi mirati alla guarigione. </a:t>
            </a:r>
          </a:p>
          <a:p>
            <a:pPr hangingPunct="1">
              <a:lnSpc>
                <a:spcPct val="100000"/>
              </a:lnSpc>
              <a:spcBef>
                <a:spcPts val="600"/>
              </a:spcBef>
              <a:buClrTx/>
              <a:buSzTx/>
              <a:buFontTx/>
              <a:buNone/>
            </a:pPr>
            <a:endParaRPr lang="it-IT" altLang="it-IT">
              <a:solidFill>
                <a:srgbClr val="000000"/>
              </a:solidFill>
              <a:latin typeface="Century Schoolbook" panose="020406040505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457200" y="314325"/>
            <a:ext cx="7467600" cy="115252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ttangolo 1"/>
          <p:cNvSpPr/>
          <p:nvPr/>
        </p:nvSpPr>
        <p:spPr>
          <a:xfrm>
            <a:off x="4427984" y="1988840"/>
            <a:ext cx="4572000" cy="4729180"/>
          </a:xfrm>
          <a:prstGeom prst="rect">
            <a:avLst/>
          </a:prstGeom>
        </p:spPr>
        <p:txBody>
          <a:bodyPr>
            <a:spAutoFit/>
          </a:bodyPr>
          <a:lstStyle/>
          <a:p>
            <a:r>
              <a:rPr lang="it-IT" sz="3600" i="1" dirty="0"/>
              <a:t>Possiamo avere tutti i mezzi di comunicazione del mondo, ma niente, assolutamente niente, sostituisce lo sguardo dell’essere umano.</a:t>
            </a:r>
            <a:br>
              <a:rPr lang="it-IT" sz="3600" i="1" dirty="0"/>
            </a:br>
            <a:r>
              <a:rPr lang="it-IT" sz="3600" i="1" dirty="0"/>
              <a:t>(Paulo Coelho)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274638"/>
            <a:ext cx="74676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i="1">
                <a:solidFill>
                  <a:srgbClr val="575F6D"/>
                </a:solidFill>
                <a:latin typeface="Century Schoolbook" panose="02040604050505020304" pitchFamily="18" charset="0"/>
              </a:rPr>
              <a:t>Che cos’è una cattiva notizia?</a:t>
            </a:r>
          </a:p>
        </p:txBody>
      </p:sp>
      <p:sp>
        <p:nvSpPr>
          <p:cNvPr id="6146" name="Text Box 2"/>
          <p:cNvSpPr txBox="1">
            <a:spLocks noChangeArrowheads="1"/>
          </p:cNvSpPr>
          <p:nvPr/>
        </p:nvSpPr>
        <p:spPr bwMode="auto">
          <a:xfrm>
            <a:off x="457200" y="2276475"/>
            <a:ext cx="7467600" cy="419735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È  la persona che riceve la notizia che determina quanto questa sia “cattiva”. </a:t>
            </a:r>
          </a:p>
          <a:p>
            <a:pPr hangingPunct="1">
              <a:lnSpc>
                <a:spcPct val="100000"/>
              </a:lnSpc>
              <a:spcBef>
                <a:spcPts val="600"/>
              </a:spcBef>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 Le cattive notizie modificano </a:t>
            </a:r>
            <a:r>
              <a:rPr lang="it-IT" altLang="it-IT" b="1">
                <a:solidFill>
                  <a:srgbClr val="000000"/>
                </a:solidFill>
                <a:latin typeface="Century Schoolbook" panose="02040604050505020304" pitchFamily="18" charset="0"/>
              </a:rPr>
              <a:t>la visione del futuro</a:t>
            </a:r>
            <a:r>
              <a:rPr lang="it-IT" altLang="it-IT">
                <a:solidFill>
                  <a:srgbClr val="000000"/>
                </a:solidFill>
                <a:latin typeface="Century Schoolbook" panose="02040604050505020304" pitchFamily="18" charset="0"/>
              </a:rPr>
              <a:t> di chi le riceve e lo sconvolgono in maniera diversa a seconda di ciò che la persona si aspetta di sentire.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274638"/>
            <a:ext cx="74676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i="1">
                <a:solidFill>
                  <a:srgbClr val="575F6D"/>
                </a:solidFill>
                <a:latin typeface="Century Schoolbook" panose="02040604050505020304" pitchFamily="18" charset="0"/>
              </a:rPr>
              <a:t>Dare una cattiva notizia</a:t>
            </a:r>
          </a:p>
        </p:txBody>
      </p:sp>
      <p:sp>
        <p:nvSpPr>
          <p:cNvPr id="8194" name="Text Box 2"/>
          <p:cNvSpPr txBox="1">
            <a:spLocks noChangeArrowheads="1"/>
          </p:cNvSpPr>
          <p:nvPr/>
        </p:nvSpPr>
        <p:spPr bwMode="auto">
          <a:xfrm>
            <a:off x="457200" y="1600200"/>
            <a:ext cx="7467600" cy="487362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spcAft>
                <a:spcPts val="1425"/>
              </a:spcAft>
              <a:buClr>
                <a:srgbClr val="FE8637"/>
              </a:buClr>
              <a:buFont typeface="Wingdings" panose="05000000000000000000" pitchFamily="2" charset="2"/>
              <a:buChar char=""/>
            </a:pPr>
            <a:r>
              <a:rPr lang="it-IT" altLang="it-IT">
                <a:solidFill>
                  <a:srgbClr val="000000"/>
                </a:solidFill>
                <a:latin typeface="Century Schoolbook" panose="02040604050505020304" pitchFamily="18" charset="0"/>
              </a:rPr>
              <a:t>Due modelli di comunicazione</a:t>
            </a: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a:p>
            <a:pPr hangingPunct="1">
              <a:lnSpc>
                <a:spcPct val="100000"/>
              </a:lnSpc>
              <a:spcBef>
                <a:spcPts val="600"/>
              </a:spcBef>
              <a:spcAft>
                <a:spcPts val="1425"/>
              </a:spcAft>
              <a:buClrTx/>
              <a:buSzTx/>
              <a:buFontTx/>
              <a:buNone/>
            </a:pPr>
            <a:endParaRPr lang="it-IT" altLang="it-IT">
              <a:solidFill>
                <a:srgbClr val="000000"/>
              </a:solidFill>
              <a:latin typeface="Century Schoolbook" panose="02040604050505020304" pitchFamily="18" charset="0"/>
            </a:endParaRPr>
          </a:p>
        </p:txBody>
      </p:sp>
      <p:graphicFrame>
        <p:nvGraphicFramePr>
          <p:cNvPr id="8195" name="Group 3"/>
          <p:cNvGraphicFramePr>
            <a:graphicFrameLocks noGrp="1"/>
          </p:cNvGraphicFramePr>
          <p:nvPr/>
        </p:nvGraphicFramePr>
        <p:xfrm>
          <a:off x="468313" y="2420938"/>
          <a:ext cx="7454900" cy="4418013"/>
        </p:xfrm>
        <a:graphic>
          <a:graphicData uri="http://schemas.openxmlformats.org/drawingml/2006/table">
            <a:tbl>
              <a:tblPr/>
              <a:tblGrid>
                <a:gridCol w="3729037">
                  <a:extLst>
                    <a:ext uri="{9D8B030D-6E8A-4147-A177-3AD203B41FA5}">
                      <a16:colId xmlns:a16="http://schemas.microsoft.com/office/drawing/2014/main" val="20000"/>
                    </a:ext>
                  </a:extLst>
                </a:gridCol>
                <a:gridCol w="3725863">
                  <a:extLst>
                    <a:ext uri="{9D8B030D-6E8A-4147-A177-3AD203B41FA5}">
                      <a16:colId xmlns:a16="http://schemas.microsoft.com/office/drawing/2014/main" val="20001"/>
                    </a:ext>
                  </a:extLst>
                </a:gridCol>
              </a:tblGrid>
              <a:tr h="465138">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0" i="1" u="none" strike="noStrike" cap="none" normalizeH="0" baseline="0">
                          <a:ln>
                            <a:noFill/>
                          </a:ln>
                          <a:solidFill>
                            <a:srgbClr val="000000"/>
                          </a:solidFill>
                          <a:effectLst/>
                          <a:latin typeface="Ayuthaya" charset="0"/>
                          <a:ea typeface="ＭＳ Ｐゴシック" panose="020B0600070205080204" pitchFamily="34" charset="-128"/>
                        </a:rPr>
                        <a:t>Focalizzato sul paziente</a:t>
                      </a:r>
                    </a:p>
                  </a:txBody>
                  <a:tcPr marT="15876" anchor="ctr" horzOverflow="overflow">
                    <a:lnL cap="flat">
                      <a:noFill/>
                    </a:lnL>
                    <a:lnR cap="flat">
                      <a:noFill/>
                    </a:lnR>
                    <a:lnT cap="flat">
                      <a:noFill/>
                    </a:lnT>
                    <a:lnB cap="flat">
                      <a:noFill/>
                    </a:lnB>
                    <a:lnTlToBr>
                      <a:noFill/>
                    </a:lnTlToBr>
                    <a:lnBlToTr>
                      <a:noFill/>
                    </a:lnBlToTr>
                    <a:solidFill>
                      <a:srgbClr val="99CCFF"/>
                    </a:solidFill>
                  </a:tcPr>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0" i="1" u="none" strike="noStrike" cap="none" normalizeH="0" baseline="0">
                          <a:ln>
                            <a:noFill/>
                          </a:ln>
                          <a:solidFill>
                            <a:srgbClr val="000000"/>
                          </a:solidFill>
                          <a:effectLst/>
                          <a:latin typeface="Ayuthaya" charset="0"/>
                          <a:ea typeface="ＭＳ Ｐゴシック" panose="020B0600070205080204" pitchFamily="34" charset="-128"/>
                        </a:rPr>
                        <a:t>Focalizzato sul medico</a:t>
                      </a:r>
                    </a:p>
                  </a:txBody>
                  <a:tcPr marT="15876" anchor="ctr" horzOverflow="overflow">
                    <a:lnL cap="flat">
                      <a:noFill/>
                    </a:lnL>
                    <a:lnR cap="flat">
                      <a:noFill/>
                    </a:lnR>
                    <a:lnT cap="flat">
                      <a:noFill/>
                    </a:lnT>
                    <a:lnB cap="flat">
                      <a:noFill/>
                    </a:lnB>
                    <a:lnTlToBr>
                      <a:noFill/>
                    </a:lnTlToBr>
                    <a:lnBlToTr>
                      <a:noFill/>
                    </a:lnBlToTr>
                    <a:solidFill>
                      <a:srgbClr val="99CCFF"/>
                    </a:solidFill>
                  </a:tcPr>
                </a:tc>
                <a:extLst>
                  <a:ext uri="{0D108BD9-81ED-4DB2-BD59-A6C34878D82A}">
                    <a16:rowId xmlns:a16="http://schemas.microsoft.com/office/drawing/2014/main" val="10000"/>
                  </a:ext>
                </a:extLst>
              </a:tr>
              <a:tr h="3952875">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Medico importante strumento di supporto al paziente nella relazione</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altLang="it-IT" sz="18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Informativa, ma anche </a:t>
                      </a:r>
                      <a:r>
                        <a:rPr kumimoji="0" lang="it-IT" altLang="it-IT" sz="1800" b="0" i="1"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TERAPEUTICA </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altLang="it-IT" sz="18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Ruolo relazionale</a:t>
                      </a:r>
                    </a:p>
                  </a:txBody>
                  <a:tcPr anchor="ctr" horzOverflow="overflow">
                    <a:lnL cap="flat">
                      <a:noFill/>
                    </a:lnL>
                    <a:lnR cap="flat">
                      <a:noFill/>
                    </a:lnR>
                    <a:lnT cap="flat">
                      <a:noFill/>
                    </a:lnT>
                    <a:lnB cap="flat">
                      <a:noFill/>
                    </a:lnB>
                    <a:lnTlToBr>
                      <a:noFill/>
                    </a:lnTlToBr>
                    <a:lnBlToTr>
                      <a:noFill/>
                    </a:lnBlToTr>
                    <a:solidFill>
                      <a:srgbClr val="99CCFF"/>
                    </a:solidFill>
                  </a:tcPr>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Raccolta di informazioni che permettano al medico di effettuare o comunicare la diagnosi.</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altLang="it-IT" sz="18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Non considerati importanti il ruolo delle preferenze e delle scelte del paziente nel determinare il trattamento</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altLang="it-IT" sz="18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Impiego di tecniche supportive semplicistiche nel fornire cure</a:t>
                      </a:r>
                    </a:p>
                  </a:txBody>
                  <a:tcPr anchor="ctr" horzOverflow="overflow">
                    <a:lnL cap="flat">
                      <a:noFill/>
                    </a:lnL>
                    <a:lnR cap="flat">
                      <a:noFill/>
                    </a:lnR>
                    <a:lnT cap="flat">
                      <a:noFill/>
                    </a:lnT>
                    <a:lnB cap="flat">
                      <a:noFill/>
                    </a:lnB>
                    <a:lnTlToBr>
                      <a:noFill/>
                    </a:lnTlToBr>
                    <a:lnBlToTr>
                      <a:noFill/>
                    </a:lnBlToTr>
                    <a:solidFill>
                      <a:srgbClr val="99CCFF"/>
                    </a:solidFill>
                  </a:tcPr>
                </a:tc>
                <a:extLst>
                  <a:ext uri="{0D108BD9-81ED-4DB2-BD59-A6C34878D82A}">
                    <a16:rowId xmlns:a16="http://schemas.microsoft.com/office/drawing/2014/main" val="10001"/>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314325"/>
            <a:ext cx="7467600" cy="115252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9218" name="Text Box 2"/>
          <p:cNvSpPr txBox="1">
            <a:spLocks noChangeArrowheads="1"/>
          </p:cNvSpPr>
          <p:nvPr/>
        </p:nvSpPr>
        <p:spPr bwMode="auto">
          <a:xfrm>
            <a:off x="457200" y="1917700"/>
            <a:ext cx="7467600" cy="455612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Aumentata soddisfazione del paziente</a:t>
            </a:r>
          </a:p>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Migliore informazione e consenso valido ai trattamenti</a:t>
            </a:r>
          </a:p>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Migliore collaborazione nelle cure</a:t>
            </a:r>
          </a:p>
          <a:p>
            <a:pPr hangingPunct="1">
              <a:lnSpc>
                <a:spcPct val="100000"/>
              </a:lnSpc>
              <a:spcBef>
                <a:spcPts val="600"/>
              </a:spcBef>
              <a:buClr>
                <a:srgbClr val="FE8637"/>
              </a:buClr>
              <a:buFont typeface="Arial" panose="020B0604020202020204" pitchFamily="34" charset="0"/>
              <a:buChar char="•"/>
            </a:pPr>
            <a:r>
              <a:rPr lang="it-IT" altLang="it-IT" b="1">
                <a:solidFill>
                  <a:srgbClr val="000000"/>
                </a:solidFill>
                <a:latin typeface="Century Schoolbook" panose="02040604050505020304" pitchFamily="18" charset="0"/>
              </a:rPr>
              <a:t>Riduzione della probabilità di controversie medico-legali per malpractice. </a:t>
            </a:r>
          </a:p>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Riduzione del burnout dei medici </a:t>
            </a:r>
          </a:p>
          <a:p>
            <a:pPr hangingPunct="1">
              <a:lnSpc>
                <a:spcPct val="100000"/>
              </a:lnSpc>
              <a:spcBef>
                <a:spcPts val="600"/>
              </a:spcBef>
              <a:buClr>
                <a:srgbClr val="FE8637"/>
              </a:buClr>
              <a:buFont typeface="Arial" panose="020B0604020202020204" pitchFamily="34" charset="0"/>
              <a:buChar char="•"/>
            </a:pPr>
            <a:r>
              <a:rPr lang="it-IT" altLang="it-IT">
                <a:solidFill>
                  <a:srgbClr val="000000"/>
                </a:solidFill>
                <a:latin typeface="Century Schoolbook" panose="02040604050505020304" pitchFamily="18" charset="0"/>
              </a:rPr>
              <a:t>Migliore competenza nel discutere le cure di fine vita</a:t>
            </a:r>
          </a:p>
        </p:txBody>
      </p:sp>
      <p:sp>
        <p:nvSpPr>
          <p:cNvPr id="9219" name="Text Box 3"/>
          <p:cNvSpPr txBox="1">
            <a:spLocks noChangeArrowheads="1"/>
          </p:cNvSpPr>
          <p:nvPr/>
        </p:nvSpPr>
        <p:spPr bwMode="auto">
          <a:xfrm>
            <a:off x="720725" y="720725"/>
            <a:ext cx="7019925"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66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r>
              <a:rPr lang="it-IT" altLang="it-IT" sz="3600" i="1">
                <a:solidFill>
                  <a:srgbClr val="000000"/>
                </a:solidFill>
              </a:rPr>
              <a:t>Se la comunicazione è adeguata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395288" y="0"/>
            <a:ext cx="7467600" cy="1143000"/>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r>
              <a:rPr lang="it-IT" altLang="it-IT" sz="3000" i="1">
                <a:solidFill>
                  <a:srgbClr val="575F6D"/>
                </a:solidFill>
                <a:latin typeface="Century Schoolbook" panose="02040604050505020304" pitchFamily="18" charset="0"/>
              </a:rPr>
              <a:t>Le parole del Medico…</a:t>
            </a:r>
          </a:p>
        </p:txBody>
      </p:sp>
      <p:sp>
        <p:nvSpPr>
          <p:cNvPr id="10242" name="Text Box 2"/>
          <p:cNvSpPr txBox="1">
            <a:spLocks noChangeArrowheads="1"/>
          </p:cNvSpPr>
          <p:nvPr/>
        </p:nvSpPr>
        <p:spPr bwMode="auto">
          <a:xfrm>
            <a:off x="457200" y="5229225"/>
            <a:ext cx="8229600" cy="16287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aphicFrame>
        <p:nvGraphicFramePr>
          <p:cNvPr id="10243" name="Group 3"/>
          <p:cNvGraphicFramePr>
            <a:graphicFrameLocks noGrp="1"/>
          </p:cNvGraphicFramePr>
          <p:nvPr/>
        </p:nvGraphicFramePr>
        <p:xfrm>
          <a:off x="0" y="1439863"/>
          <a:ext cx="9131300" cy="5519738"/>
        </p:xfrm>
        <a:graphic>
          <a:graphicData uri="http://schemas.openxmlformats.org/drawingml/2006/table">
            <a:tbl>
              <a:tblPr/>
              <a:tblGrid>
                <a:gridCol w="4556125">
                  <a:extLst>
                    <a:ext uri="{9D8B030D-6E8A-4147-A177-3AD203B41FA5}">
                      <a16:colId xmlns:a16="http://schemas.microsoft.com/office/drawing/2014/main" val="20000"/>
                    </a:ext>
                  </a:extLst>
                </a:gridCol>
                <a:gridCol w="4575175">
                  <a:extLst>
                    <a:ext uri="{9D8B030D-6E8A-4147-A177-3AD203B41FA5}">
                      <a16:colId xmlns:a16="http://schemas.microsoft.com/office/drawing/2014/main" val="20001"/>
                    </a:ext>
                  </a:extLst>
                </a:gridCol>
              </a:tblGrid>
              <a:tr h="1068388">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3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Comunicazione empatica</a:t>
                      </a:r>
                    </a:p>
                  </a:txBody>
                  <a:tcPr anchor="ctr" horzOverflow="overflow">
                    <a:lnL cap="flat">
                      <a:noFill/>
                    </a:lnL>
                    <a:lnR cap="flat">
                      <a:noFill/>
                    </a:lnR>
                    <a:lnT cap="flat">
                      <a:noFill/>
                    </a:lnT>
                    <a:lnB cap="flat">
                      <a:noFill/>
                    </a:lnB>
                    <a:lnTlToBr>
                      <a:noFill/>
                    </a:lnTlToBr>
                    <a:lnBlToTr>
                      <a:noFill/>
                    </a:lnBlToTr>
                    <a:solidFill>
                      <a:srgbClr val="99CCFF"/>
                    </a:solidFill>
                  </a:tcPr>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3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Comunicazione inadeguata</a:t>
                      </a:r>
                    </a:p>
                  </a:txBody>
                  <a:tcPr anchor="ctr" horzOverflow="overflow">
                    <a:lnL cap="flat">
                      <a:noFill/>
                    </a:lnL>
                    <a:lnR cap="flat">
                      <a:noFill/>
                    </a:lnR>
                    <a:lnT cap="flat">
                      <a:noFill/>
                    </a:lnT>
                    <a:lnB cap="flat">
                      <a:noFill/>
                    </a:lnB>
                    <a:lnTlToBr>
                      <a:noFill/>
                    </a:lnTlToBr>
                    <a:lnBlToTr>
                      <a:noFill/>
                    </a:lnBlToTr>
                    <a:solidFill>
                      <a:srgbClr val="99CCFF"/>
                    </a:solidFill>
                  </a:tcPr>
                </a:tc>
                <a:extLst>
                  <a:ext uri="{0D108BD9-81ED-4DB2-BD59-A6C34878D82A}">
                    <a16:rowId xmlns:a16="http://schemas.microsoft.com/office/drawing/2014/main" val="10000"/>
                  </a:ext>
                </a:extLst>
              </a:tr>
              <a:tr h="4451350">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-Le parole come fonte di speranza, incoraggiamento e informazione</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-Riduzione della confusione e facilitazione del coping</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-Maggiore controllo sulle decisioni</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-Maggiore dignità</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-Relazione</a:t>
                      </a:r>
                    </a:p>
                  </a:txBody>
                  <a:tcPr anchor="ctr" horzOverflow="overflow">
                    <a:lnL cap="flat">
                      <a:noFill/>
                    </a:lnL>
                    <a:lnR cap="flat">
                      <a:noFill/>
                    </a:lnR>
                    <a:lnT cap="flat">
                      <a:noFill/>
                    </a:lnT>
                    <a:lnB cap="flat">
                      <a:noFill/>
                    </a:lnB>
                    <a:lnTlToBr>
                      <a:noFill/>
                    </a:lnTlToBr>
                    <a:lnBlToTr>
                      <a:noFill/>
                    </a:lnBlToTr>
                    <a:solidFill>
                      <a:srgbClr val="99CCFF"/>
                    </a:solidFill>
                  </a:tcPr>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entury Schoolbook" panose="02040604050505020304" pitchFamily="18" charset="0"/>
                          <a:ea typeface="ＭＳ Ｐゴシック" panose="020B0600070205080204" pitchFamily="34" charset="-128"/>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entury Schoolbook" panose="02040604050505020304" pitchFamily="18" charset="0"/>
                          <a:ea typeface="ＭＳ Ｐゴシック" panose="020B0600070205080204" pitchFamily="34" charset="-128"/>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entury Schoolbook" panose="02040604050505020304" pitchFamily="18" charset="0"/>
                          <a:ea typeface="ＭＳ Ｐゴシック" panose="020B0600070205080204" pitchFamily="34" charset="-128"/>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5pPr>
                      <a:lvl6pPr marL="25146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6pPr>
                      <a:lvl7pPr marL="29718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7pPr>
                      <a:lvl8pPr marL="34290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8pPr>
                      <a:lvl9pPr marL="3886200" indent="-228600" defTabSz="449263" eaLnBrk="0" fontAlgn="base" hangingPunct="0">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entury Schoolbook" panose="02040604050505020304" pitchFamily="18" charset="0"/>
                          <a:ea typeface="ＭＳ Ｐゴシック"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4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a:t>
                      </a:r>
                      <a:r>
                        <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Traumatizzazione</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-Frattura del rapporto</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-Isolamento</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-Comprensione parziale o distorta</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-Demoralizzazione</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200" b="0" i="0" u="none" strike="noStrike" cap="none" normalizeH="0" baseline="0">
                          <a:ln>
                            <a:noFill/>
                          </a:ln>
                          <a:solidFill>
                            <a:srgbClr val="000000"/>
                          </a:solidFill>
                          <a:effectLst/>
                          <a:latin typeface="Century Schoolbook" panose="02040604050505020304" pitchFamily="18" charset="0"/>
                          <a:ea typeface="ＭＳ Ｐゴシック" panose="020B0600070205080204" pitchFamily="34" charset="-128"/>
                        </a:rPr>
                        <a:t>- Coping disadattivi</a:t>
                      </a:r>
                    </a:p>
                  </a:txBody>
                  <a:tcPr anchor="ctr" horzOverflow="overflow">
                    <a:lnL cap="flat">
                      <a:noFill/>
                    </a:lnL>
                    <a:lnR cap="flat">
                      <a:noFill/>
                    </a:lnR>
                    <a:lnT cap="flat">
                      <a:noFill/>
                    </a:lnT>
                    <a:lnB cap="flat">
                      <a:noFill/>
                    </a:lnB>
                    <a:lnTlToBr>
                      <a:noFill/>
                    </a:lnTlToBr>
                    <a:lnBlToTr>
                      <a:noFill/>
                    </a:lnBlToTr>
                    <a:solidFill>
                      <a:srgbClr val="99CCFF"/>
                    </a:solidFill>
                  </a:tcPr>
                </a:tc>
                <a:extLst>
                  <a:ext uri="{0D108BD9-81ED-4DB2-BD59-A6C34878D82A}">
                    <a16:rowId xmlns:a16="http://schemas.microsoft.com/office/drawing/2014/main" val="10001"/>
                  </a:ext>
                </a:extLst>
              </a:tr>
            </a:tbl>
          </a:graphicData>
        </a:graphic>
      </p:graphicFrame>
      <p:pic>
        <p:nvPicPr>
          <p:cNvPr id="1026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0"/>
            <a:ext cx="2592387" cy="1412875"/>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0" y="42863"/>
            <a:ext cx="8820150" cy="2116137"/>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pPr>
            <a:br>
              <a:rPr lang="it-IT" altLang="it-IT" sz="3000" i="1">
                <a:solidFill>
                  <a:srgbClr val="575F6D"/>
                </a:solidFill>
                <a:latin typeface="Century Schoolbook" panose="02040604050505020304" pitchFamily="18" charset="0"/>
              </a:rPr>
            </a:br>
            <a:r>
              <a:rPr lang="it-IT" altLang="it-IT" sz="3000" i="1">
                <a:solidFill>
                  <a:srgbClr val="575F6D"/>
                </a:solidFill>
                <a:latin typeface="Century Schoolbook" panose="02040604050505020304" pitchFamily="18" charset="0"/>
              </a:rPr>
              <a:t>...E se non ho talento nell'arte di comunicare?</a:t>
            </a:r>
          </a:p>
        </p:txBody>
      </p:sp>
      <p:sp>
        <p:nvSpPr>
          <p:cNvPr id="11266" name="Text Box 2"/>
          <p:cNvSpPr txBox="1">
            <a:spLocks noChangeArrowheads="1"/>
          </p:cNvSpPr>
          <p:nvPr/>
        </p:nvSpPr>
        <p:spPr bwMode="auto">
          <a:xfrm>
            <a:off x="0" y="2349500"/>
            <a:ext cx="8229600" cy="3849688"/>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hangingPunct="1">
              <a:lnSpc>
                <a:spcPct val="100000"/>
              </a:lnSpc>
              <a:spcBef>
                <a:spcPts val="600"/>
              </a:spcBef>
              <a:spcAft>
                <a:spcPts val="1425"/>
              </a:spcAft>
            </a:pPr>
            <a:r>
              <a:rPr lang="it-IT" altLang="it-IT">
                <a:solidFill>
                  <a:srgbClr val="000000"/>
                </a:solidFill>
                <a:latin typeface="Century Schoolbook" panose="02040604050505020304" pitchFamily="18" charset="0"/>
              </a:rPr>
              <a:t>   </a:t>
            </a:r>
            <a:r>
              <a:rPr lang="it-IT" altLang="it-IT" sz="2800">
                <a:solidFill>
                  <a:srgbClr val="000000"/>
                </a:solidFill>
                <a:latin typeface="Century Schoolbook" panose="02040604050505020304" pitchFamily="18" charset="0"/>
              </a:rPr>
              <a:t>Convinzione diffusa: Una buona comunicazione è solo frutto di un talento e di una sensibilità innata - “bravi a parlare si nasce!”</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4076700"/>
            <a:ext cx="3924300" cy="2438400"/>
          </a:xfrm>
          <a:prstGeom prst="rect">
            <a:avLst/>
          </a:prstGeom>
          <a:noFill/>
          <a:ln w="9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entury Schoolbook"/>
        <a:ea typeface="ＭＳ Ｐゴシック"/>
        <a:cs typeface=""/>
      </a:majorFont>
      <a:minorFont>
        <a:latin typeface="Century Schoolbook"/>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entury Schoolbook"/>
        <a:ea typeface="ＭＳ Ｐゴシック"/>
        <a:cs typeface=""/>
      </a:majorFont>
      <a:minorFont>
        <a:latin typeface="Century Schoolbook"/>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entury Schoolbook"/>
        <a:ea typeface="ＭＳ Ｐゴシック"/>
        <a:cs typeface=""/>
      </a:majorFont>
      <a:minorFont>
        <a:latin typeface="Century Schoolbook"/>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34932</TotalTime>
  <Words>2372</Words>
  <Application>Microsoft Office PowerPoint</Application>
  <PresentationFormat>Presentazione su schermo (4:3)</PresentationFormat>
  <Paragraphs>411</Paragraphs>
  <Slides>45</Slides>
  <Notes>39</Notes>
  <HiddenSlides>0</HiddenSlides>
  <MMClips>0</MMClips>
  <ScaleCrop>false</ScaleCrop>
  <HeadingPairs>
    <vt:vector size="6" baseType="variant">
      <vt:variant>
        <vt:lpstr>Caratteri utilizzati</vt:lpstr>
      </vt:variant>
      <vt:variant>
        <vt:i4>15</vt:i4>
      </vt:variant>
      <vt:variant>
        <vt:lpstr>Tema</vt:lpstr>
      </vt:variant>
      <vt:variant>
        <vt:i4>3</vt:i4>
      </vt:variant>
      <vt:variant>
        <vt:lpstr>Titoli diapositive</vt:lpstr>
      </vt:variant>
      <vt:variant>
        <vt:i4>45</vt:i4>
      </vt:variant>
    </vt:vector>
  </HeadingPairs>
  <TitlesOfParts>
    <vt:vector size="63" baseType="lpstr">
      <vt:lpstr>Arial Unicode MS</vt:lpstr>
      <vt:lpstr>ＭＳ Ｐゴシック</vt:lpstr>
      <vt:lpstr>Apple Chancery</vt:lpstr>
      <vt:lpstr>Arial</vt:lpstr>
      <vt:lpstr>Ayuthaya</vt:lpstr>
      <vt:lpstr>Century Gothic</vt:lpstr>
      <vt:lpstr>Century Schoolbook</vt:lpstr>
      <vt:lpstr>comic</vt:lpstr>
      <vt:lpstr>ComicSansMS</vt:lpstr>
      <vt:lpstr>ComicSansMS,Bold</vt:lpstr>
      <vt:lpstr>SignPainter-HouseScript</vt:lpstr>
      <vt:lpstr>Symbol</vt:lpstr>
      <vt:lpstr>Tahoma,Bold</vt:lpstr>
      <vt:lpstr>Times New Roman</vt:lpstr>
      <vt:lpstr>Wingdings</vt:lpstr>
      <vt:lpstr>Tema di Office</vt:lpstr>
      <vt:lpstr>Tema di Office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Bad News</dc:title>
  <dc:creator>Gianpiero</dc:creator>
  <cp:lastModifiedBy>Gianpiero</cp:lastModifiedBy>
  <cp:revision>15</cp:revision>
  <cp:lastPrinted>1601-01-01T00:00:00Z</cp:lastPrinted>
  <dcterms:created xsi:type="dcterms:W3CDTF">1601-01-01T00:00:00Z</dcterms:created>
  <dcterms:modified xsi:type="dcterms:W3CDTF">2016-05-24T22:50:54Z</dcterms:modified>
</cp:coreProperties>
</file>