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305" r:id="rId2"/>
    <p:sldId id="301" r:id="rId3"/>
    <p:sldId id="302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303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304" r:id="rId43"/>
    <p:sldId id="297" r:id="rId44"/>
    <p:sldId id="298" r:id="rId45"/>
    <p:sldId id="299" r:id="rId46"/>
    <p:sldId id="300" r:id="rId4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61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407" autoAdjust="0"/>
  </p:normalViewPr>
  <p:slideViewPr>
    <p:cSldViewPr snapToGrid="0">
      <p:cViewPr varScale="1">
        <p:scale>
          <a:sx n="123" d="100"/>
          <a:sy n="123" d="100"/>
        </p:scale>
        <p:origin x="73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79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98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5753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8812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929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051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6374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1065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165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784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529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5707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8173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934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656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396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68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6B9B9-D517-4149-8206-8D3E3FAC22E1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4BD5D-F24A-4A78-9B60-68677BBC2D3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10202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AutoShape 1026"/>
          <p:cNvSpPr>
            <a:spLocks noChangeArrowheads="1"/>
          </p:cNvSpPr>
          <p:nvPr/>
        </p:nvSpPr>
        <p:spPr bwMode="auto">
          <a:xfrm>
            <a:off x="1771650" y="2819400"/>
            <a:ext cx="8667750" cy="15240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prstShdw prst="shdw17" dist="152928" dir="19101988">
              <a:srgbClr val="336699">
                <a:alpha val="74997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ts val="2000"/>
              </a:spcBef>
              <a:buFont typeface="Wingdings 2" charset="2"/>
              <a:buChar char=""/>
              <a:defRPr sz="24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742950" indent="-28575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 sz="22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143000" indent="-228600">
              <a:spcBef>
                <a:spcPts val="600"/>
              </a:spcBef>
              <a:buFont typeface="Wingdings 2" charset="2"/>
              <a:buChar char=""/>
              <a:defRPr sz="20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600200" indent="-22860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2057400" indent="-228600">
              <a:spcBef>
                <a:spcPts val="600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>
              <a:latin typeface="Times New Roman" charset="0"/>
            </a:endParaRPr>
          </a:p>
        </p:txBody>
      </p:sp>
      <p:sp>
        <p:nvSpPr>
          <p:cNvPr id="19458" name="Text Box 1027"/>
          <p:cNvSpPr txBox="1">
            <a:spLocks noChangeArrowheads="1"/>
          </p:cNvSpPr>
          <p:nvPr/>
        </p:nvSpPr>
        <p:spPr bwMode="auto">
          <a:xfrm>
            <a:off x="2135188" y="1"/>
            <a:ext cx="8007350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Font typeface="Wingdings 2" charset="2"/>
              <a:buChar char=""/>
              <a:defRPr sz="24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742950" indent="-28575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 sz="22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143000" indent="-228600">
              <a:spcBef>
                <a:spcPts val="600"/>
              </a:spcBef>
              <a:buFont typeface="Wingdings 2" charset="2"/>
              <a:buChar char=""/>
              <a:defRPr sz="20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600200" indent="-22860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2057400" indent="-228600">
              <a:spcBef>
                <a:spcPts val="600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800" dirty="0">
              <a:latin typeface="Times New Roman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800" dirty="0">
                <a:latin typeface="Times New Roman" charset="0"/>
              </a:rPr>
              <a:t> LAUREE MAGISTRALI PROFESSIONI SANITARIE (LM-SNT1/2/3)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800" dirty="0">
                <a:latin typeface="Times New Roman" charset="0"/>
              </a:rPr>
              <a:t>1° anno - 2° semestre 2015/16 </a:t>
            </a:r>
            <a:endParaRPr lang="es-ES" altLang="it-IT" sz="2800" dirty="0">
              <a:solidFill>
                <a:srgbClr val="3366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it-IT" b="1" i="1" dirty="0">
                <a:solidFill>
                  <a:srgbClr val="336699"/>
                </a:solidFill>
                <a:latin typeface="Arial" charset="0"/>
              </a:rPr>
              <a:t> 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s-ES" altLang="it-IT" sz="2800" dirty="0">
              <a:solidFill>
                <a:srgbClr val="3366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s-ES" altLang="it-IT" sz="2800" dirty="0">
              <a:solidFill>
                <a:srgbClr val="3366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s-ES" altLang="it-IT" sz="2800" dirty="0">
              <a:solidFill>
                <a:srgbClr val="3366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it-IT" sz="3600" b="1" dirty="0">
                <a:latin typeface="Arial" charset="0"/>
              </a:rPr>
              <a:t>CONFLITTI E </a:t>
            </a:r>
            <a:r>
              <a:rPr lang="es-ES" altLang="it-IT" sz="3600" b="1" dirty="0" smtClean="0">
                <a:latin typeface="Arial" charset="0"/>
              </a:rPr>
              <a:t>GENTILEZZA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it-IT" sz="3600" b="1" dirty="0" smtClean="0">
                <a:latin typeface="Arial" charset="0"/>
              </a:rPr>
              <a:t>ASPETTI FORMATIVI</a:t>
            </a:r>
            <a:endParaRPr lang="es-ES" altLang="it-IT" sz="3600" dirty="0">
              <a:latin typeface="Times New Roman" charset="0"/>
            </a:endParaRPr>
          </a:p>
        </p:txBody>
      </p:sp>
      <p:sp>
        <p:nvSpPr>
          <p:cNvPr id="19459" name="Text Box 1028"/>
          <p:cNvSpPr txBox="1">
            <a:spLocks noChangeArrowheads="1"/>
          </p:cNvSpPr>
          <p:nvPr/>
        </p:nvSpPr>
        <p:spPr bwMode="auto">
          <a:xfrm>
            <a:off x="7543800" y="1295400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2000"/>
              </a:spcBef>
              <a:buFont typeface="Wingdings 2" charset="2"/>
              <a:buChar char=""/>
              <a:defRPr sz="24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742950" indent="-28575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 sz="22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143000" indent="-228600">
              <a:spcBef>
                <a:spcPts val="600"/>
              </a:spcBef>
              <a:buFont typeface="Wingdings 2" charset="2"/>
              <a:buChar char=""/>
              <a:defRPr sz="20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600200" indent="-22860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2057400" indent="-228600">
              <a:spcBef>
                <a:spcPts val="600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600" i="1">
              <a:latin typeface="Arial" charset="0"/>
            </a:endParaRPr>
          </a:p>
        </p:txBody>
      </p:sp>
      <p:sp>
        <p:nvSpPr>
          <p:cNvPr id="19460" name="Segnaposto data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Font typeface="Wingdings 2" charset="2"/>
              <a:buChar char=""/>
              <a:defRPr sz="24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742950" indent="-28575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 sz="22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143000" indent="-228600">
              <a:spcBef>
                <a:spcPts val="600"/>
              </a:spcBef>
              <a:buFont typeface="Wingdings 2" charset="2"/>
              <a:buChar char=""/>
              <a:defRPr sz="20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600200" indent="-22860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2057400" indent="-228600">
              <a:spcBef>
                <a:spcPts val="600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6FCB3B-4C94-6544-AE8D-2FE0826E51E5}" type="datetime1">
              <a:rPr lang="it-IT" altLang="it-IT" sz="1100">
                <a:solidFill>
                  <a:srgbClr val="BFBFBF"/>
                </a:solidFill>
                <a:latin typeface="Times New Roman" charset="0"/>
              </a:rPr>
              <a:pPr>
                <a:spcBef>
                  <a:spcPct val="0"/>
                </a:spcBef>
                <a:buFontTx/>
                <a:buNone/>
              </a:pPr>
              <a:t>11/04/16</a:t>
            </a:fld>
            <a:endParaRPr lang="it-IT" altLang="it-IT" sz="1100">
              <a:solidFill>
                <a:srgbClr val="BFBFBF"/>
              </a:solidFill>
              <a:latin typeface="Times New Roman" charset="0"/>
            </a:endParaRPr>
          </a:p>
        </p:txBody>
      </p:sp>
      <p:sp>
        <p:nvSpPr>
          <p:cNvPr id="19461" name="Segnaposto piè di pagina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Font typeface="Wingdings 2" charset="2"/>
              <a:buChar char=""/>
              <a:defRPr sz="24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742950" indent="-28575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 sz="22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143000" indent="-228600">
              <a:spcBef>
                <a:spcPts val="600"/>
              </a:spcBef>
              <a:buFont typeface="Wingdings 2" charset="2"/>
              <a:buChar char=""/>
              <a:defRPr sz="20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600200" indent="-22860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2057400" indent="-228600">
              <a:spcBef>
                <a:spcPts val="600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100">
                <a:solidFill>
                  <a:srgbClr val="BFBFBF"/>
                </a:solidFill>
                <a:latin typeface="Times New Roman" charset="0"/>
              </a:rPr>
              <a:t>Prof.Stefano Caracciolo - UNIFE/AZ.USL di Ferrara</a:t>
            </a:r>
          </a:p>
        </p:txBody>
      </p:sp>
      <p:sp>
        <p:nvSpPr>
          <p:cNvPr id="19462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Font typeface="Wingdings 2" charset="2"/>
              <a:buChar char=""/>
              <a:defRPr sz="24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742950" indent="-28575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 sz="22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143000" indent="-228600">
              <a:spcBef>
                <a:spcPts val="600"/>
              </a:spcBef>
              <a:buFont typeface="Wingdings 2" charset="2"/>
              <a:buChar char=""/>
              <a:defRPr sz="20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600200" indent="-22860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2057400" indent="-228600">
              <a:spcBef>
                <a:spcPts val="600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96915C-FE33-8D42-A52D-25DCBEE8F620}" type="slidenum">
              <a:rPr lang="it-IT" altLang="it-IT" sz="1100">
                <a:solidFill>
                  <a:srgbClr val="BFBFBF"/>
                </a:solidFill>
                <a:latin typeface="Times New Roman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it-IT" altLang="it-IT" sz="1100">
              <a:solidFill>
                <a:srgbClr val="BFBFBF"/>
              </a:solidFill>
              <a:latin typeface="Times New Roman" charset="0"/>
            </a:endParaRPr>
          </a:p>
        </p:txBody>
      </p:sp>
      <p:pic>
        <p:nvPicPr>
          <p:cNvPr id="19463" name="Immagine 1" descr="Unknow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2133600"/>
            <a:ext cx="41783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348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79861" y="567002"/>
            <a:ext cx="7629100" cy="983255"/>
          </a:xfrm>
        </p:spPr>
        <p:txBody>
          <a:bodyPr/>
          <a:lstStyle/>
          <a:p>
            <a:r>
              <a:rPr lang="it-IT" dirty="0"/>
              <a:t>La comunicazione interpersonale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932131" y="3159692"/>
            <a:ext cx="1776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PERSONA A</a:t>
            </a:r>
            <a:endParaRPr lang="it-IT" sz="2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8615966" y="3159693"/>
            <a:ext cx="1700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PERSONA B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420158" y="1970254"/>
            <a:ext cx="3348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LIVELLO DI CONTENUTO</a:t>
            </a:r>
          </a:p>
          <a:p>
            <a:pPr algn="ctr"/>
            <a:r>
              <a:rPr lang="it-IT" sz="2000" dirty="0" smtClean="0"/>
              <a:t>COSA COMUNICHIAMO</a:t>
            </a:r>
            <a:endParaRPr lang="it-IT" sz="20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649274" y="4164197"/>
            <a:ext cx="3322749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LIVELLO DI RELAZIONE </a:t>
            </a:r>
          </a:p>
          <a:p>
            <a:r>
              <a:rPr lang="it-IT" sz="2000" dirty="0" smtClean="0"/>
              <a:t>COME LO COMUNICHIAMO</a:t>
            </a:r>
            <a:endParaRPr lang="it-IT" sz="20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485623" y="5543291"/>
            <a:ext cx="7675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 smtClean="0"/>
              <a:t>A seconda della modalità con cui un messaggio viene comunicato, il suo contenuto assume un significato diverso.	</a:t>
            </a:r>
            <a:endParaRPr lang="it-IT" sz="2400" dirty="0"/>
          </a:p>
        </p:txBody>
      </p:sp>
      <p:cxnSp>
        <p:nvCxnSpPr>
          <p:cNvPr id="180" name="Connettore 7 179"/>
          <p:cNvCxnSpPr>
            <a:stCxn id="6" idx="3"/>
            <a:endCxn id="5" idx="0"/>
          </p:cNvCxnSpPr>
          <p:nvPr/>
        </p:nvCxnSpPr>
        <p:spPr>
          <a:xfrm>
            <a:off x="7768664" y="2354975"/>
            <a:ext cx="1697308" cy="804718"/>
          </a:xfrm>
          <a:prstGeom prst="curved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nettore 7 181"/>
          <p:cNvCxnSpPr>
            <a:stCxn id="5" idx="2"/>
          </p:cNvCxnSpPr>
          <p:nvPr/>
        </p:nvCxnSpPr>
        <p:spPr>
          <a:xfrm rot="5400000">
            <a:off x="8059671" y="3108707"/>
            <a:ext cx="893651" cy="1918952"/>
          </a:xfrm>
          <a:prstGeom prst="curved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Connettore 7 187"/>
          <p:cNvCxnSpPr>
            <a:stCxn id="4" idx="0"/>
            <a:endCxn id="6" idx="1"/>
          </p:cNvCxnSpPr>
          <p:nvPr/>
        </p:nvCxnSpPr>
        <p:spPr>
          <a:xfrm rot="5400000" flipH="1" flipV="1">
            <a:off x="3218032" y="1957567"/>
            <a:ext cx="804717" cy="1599535"/>
          </a:xfrm>
          <a:prstGeom prst="curved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ttore 7 189"/>
          <p:cNvCxnSpPr>
            <a:stCxn id="7" idx="1"/>
            <a:endCxn id="4" idx="2"/>
          </p:cNvCxnSpPr>
          <p:nvPr/>
        </p:nvCxnSpPr>
        <p:spPr>
          <a:xfrm rot="10800000">
            <a:off x="2820624" y="3621358"/>
            <a:ext cx="1828651" cy="927561"/>
          </a:xfrm>
          <a:prstGeom prst="curved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05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comunicazione interpersonale</a:t>
            </a:r>
            <a:br>
              <a:rPr lang="it-IT" dirty="0"/>
            </a:br>
            <a:r>
              <a:rPr lang="it-IT" sz="2800" dirty="0"/>
              <a:t>Capo </a:t>
            </a:r>
            <a:r>
              <a:rPr lang="it-IT" sz="2800" dirty="0" smtClean="0"/>
              <a:t>ufficio → Impiegato</a:t>
            </a:r>
            <a:endParaRPr lang="it-IT" sz="2800" dirty="0"/>
          </a:p>
        </p:txBody>
      </p:sp>
      <p:sp>
        <p:nvSpPr>
          <p:cNvPr id="5" name="Rettangolo 4"/>
          <p:cNvSpPr/>
          <p:nvPr/>
        </p:nvSpPr>
        <p:spPr>
          <a:xfrm>
            <a:off x="1888644" y="2649467"/>
            <a:ext cx="384219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dirty="0" smtClean="0"/>
              <a:t>Non sono ancora pronti</a:t>
            </a:r>
            <a:r>
              <a:rPr lang="it-IT" sz="2200" dirty="0"/>
              <a:t> </a:t>
            </a:r>
            <a:r>
              <a:rPr lang="it-IT" sz="2200" dirty="0" smtClean="0"/>
              <a:t>i documenti che ti avevo chiesto di preparare? SBRIGATI! Lo sai che abbiamo mille cose da fare!</a:t>
            </a:r>
            <a:r>
              <a:rPr lang="it-IT" sz="2200" dirty="0"/>
              <a:t> </a:t>
            </a:r>
          </a:p>
        </p:txBody>
      </p:sp>
      <p:sp>
        <p:nvSpPr>
          <p:cNvPr id="7" name="Ovale 6"/>
          <p:cNvSpPr/>
          <p:nvPr/>
        </p:nvSpPr>
        <p:spPr>
          <a:xfrm>
            <a:off x="2653048" y="4969832"/>
            <a:ext cx="425003" cy="4507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1 8"/>
          <p:cNvCxnSpPr>
            <a:stCxn id="7" idx="4"/>
          </p:cNvCxnSpPr>
          <p:nvPr/>
        </p:nvCxnSpPr>
        <p:spPr>
          <a:xfrm>
            <a:off x="2865550" y="5420593"/>
            <a:ext cx="6439" cy="772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V="1">
            <a:off x="2871989" y="5420593"/>
            <a:ext cx="476518" cy="220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 flipH="1" flipV="1">
            <a:off x="2369713" y="5420593"/>
            <a:ext cx="495837" cy="220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2871989" y="6193325"/>
            <a:ext cx="360608" cy="465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 flipH="1">
            <a:off x="2537138" y="6193325"/>
            <a:ext cx="334851" cy="465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tella a 12 punte 21"/>
          <p:cNvSpPr/>
          <p:nvPr/>
        </p:nvSpPr>
        <p:spPr>
          <a:xfrm>
            <a:off x="1141413" y="1867437"/>
            <a:ext cx="5336660" cy="3102395"/>
          </a:xfrm>
          <a:prstGeom prst="star12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Ovale 22"/>
          <p:cNvSpPr/>
          <p:nvPr/>
        </p:nvSpPr>
        <p:spPr>
          <a:xfrm>
            <a:off x="4203320" y="5541881"/>
            <a:ext cx="334851" cy="3355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5" name="Connettore 1 24"/>
          <p:cNvCxnSpPr/>
          <p:nvPr/>
        </p:nvCxnSpPr>
        <p:spPr>
          <a:xfrm>
            <a:off x="4375552" y="5818425"/>
            <a:ext cx="8071" cy="5051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 flipH="1">
            <a:off x="4210528" y="6022855"/>
            <a:ext cx="160217" cy="122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1 33"/>
          <p:cNvCxnSpPr/>
          <p:nvPr/>
        </p:nvCxnSpPr>
        <p:spPr>
          <a:xfrm>
            <a:off x="4387443" y="6022855"/>
            <a:ext cx="160217" cy="155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35"/>
          <p:cNvCxnSpPr/>
          <p:nvPr/>
        </p:nvCxnSpPr>
        <p:spPr>
          <a:xfrm flipH="1">
            <a:off x="4203320" y="6323527"/>
            <a:ext cx="176267" cy="275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1 37"/>
          <p:cNvCxnSpPr/>
          <p:nvPr/>
        </p:nvCxnSpPr>
        <p:spPr>
          <a:xfrm>
            <a:off x="4387443" y="6331247"/>
            <a:ext cx="230277" cy="275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umetto 3 39"/>
          <p:cNvSpPr/>
          <p:nvPr/>
        </p:nvSpPr>
        <p:spPr>
          <a:xfrm>
            <a:off x="6676963" y="1959142"/>
            <a:ext cx="4681061" cy="2870200"/>
          </a:xfrm>
          <a:prstGeom prst="wedgeEllipseCallout">
            <a:avLst>
              <a:gd name="adj1" fmla="val 14239"/>
              <a:gd name="adj2" fmla="val 59810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Rettangolo 40"/>
          <p:cNvSpPr/>
          <p:nvPr/>
        </p:nvSpPr>
        <p:spPr>
          <a:xfrm>
            <a:off x="7099300" y="2649467"/>
            <a:ext cx="37592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dirty="0" smtClean="0"/>
              <a:t>Ricordi che qualche giorno fa ti avevo domandato di preparare i documenti per l’inserimento del nuovo impiegato?  Hai avuto modo di occupartene?</a:t>
            </a:r>
            <a:endParaRPr lang="it-IT" sz="2200" dirty="0"/>
          </a:p>
        </p:txBody>
      </p:sp>
      <p:sp>
        <p:nvSpPr>
          <p:cNvPr id="42" name="Ovale 41"/>
          <p:cNvSpPr/>
          <p:nvPr/>
        </p:nvSpPr>
        <p:spPr>
          <a:xfrm>
            <a:off x="8280400" y="4998062"/>
            <a:ext cx="533400" cy="543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e 42"/>
          <p:cNvSpPr/>
          <p:nvPr/>
        </p:nvSpPr>
        <p:spPr>
          <a:xfrm>
            <a:off x="9880221" y="5081171"/>
            <a:ext cx="508000" cy="528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5" name="Connettore 1 44"/>
          <p:cNvCxnSpPr/>
          <p:nvPr/>
        </p:nvCxnSpPr>
        <p:spPr>
          <a:xfrm flipH="1">
            <a:off x="8534400" y="5541881"/>
            <a:ext cx="12700" cy="702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1 47"/>
          <p:cNvCxnSpPr>
            <a:stCxn id="43" idx="4"/>
          </p:cNvCxnSpPr>
          <p:nvPr/>
        </p:nvCxnSpPr>
        <p:spPr>
          <a:xfrm>
            <a:off x="10134221" y="5609983"/>
            <a:ext cx="0" cy="665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1 49"/>
          <p:cNvCxnSpPr/>
          <p:nvPr/>
        </p:nvCxnSpPr>
        <p:spPr>
          <a:xfrm flipH="1">
            <a:off x="8267700" y="6244869"/>
            <a:ext cx="266700" cy="354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1 51"/>
          <p:cNvCxnSpPr/>
          <p:nvPr/>
        </p:nvCxnSpPr>
        <p:spPr>
          <a:xfrm>
            <a:off x="8534400" y="6244869"/>
            <a:ext cx="279400" cy="3617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1 53"/>
          <p:cNvCxnSpPr/>
          <p:nvPr/>
        </p:nvCxnSpPr>
        <p:spPr>
          <a:xfrm flipH="1">
            <a:off x="8166100" y="5747902"/>
            <a:ext cx="368300" cy="215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/>
          <p:nvPr/>
        </p:nvCxnSpPr>
        <p:spPr>
          <a:xfrm>
            <a:off x="8547100" y="5755400"/>
            <a:ext cx="342900" cy="215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/>
          <p:nvPr/>
        </p:nvCxnSpPr>
        <p:spPr>
          <a:xfrm flipH="1">
            <a:off x="9880221" y="6275181"/>
            <a:ext cx="254000" cy="323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1 59"/>
          <p:cNvCxnSpPr/>
          <p:nvPr/>
        </p:nvCxnSpPr>
        <p:spPr>
          <a:xfrm>
            <a:off x="10134221" y="6275181"/>
            <a:ext cx="254000" cy="3160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/>
          <p:nvPr/>
        </p:nvCxnSpPr>
        <p:spPr>
          <a:xfrm flipH="1">
            <a:off x="9740520" y="5839636"/>
            <a:ext cx="393701" cy="183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63"/>
          <p:cNvCxnSpPr/>
          <p:nvPr/>
        </p:nvCxnSpPr>
        <p:spPr>
          <a:xfrm>
            <a:off x="10134221" y="5839636"/>
            <a:ext cx="368299" cy="183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1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58217" y="504218"/>
            <a:ext cx="7672387" cy="1478570"/>
          </a:xfrm>
        </p:spPr>
        <p:txBody>
          <a:bodyPr/>
          <a:lstStyle/>
          <a:p>
            <a:r>
              <a:rPr lang="it-IT" dirty="0"/>
              <a:t>La comunicazione interpersonale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1412" y="2249487"/>
            <a:ext cx="10047288" cy="224631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it-IT" dirty="0" smtClean="0"/>
              <a:t> </a:t>
            </a:r>
            <a:r>
              <a:rPr lang="it-IT" sz="2800" dirty="0" smtClean="0"/>
              <a:t>Nel primo caso, la </a:t>
            </a:r>
            <a:r>
              <a:rPr lang="it-IT" sz="2800" dirty="0"/>
              <a:t>proposta relazionale sottende la posizione </a:t>
            </a:r>
            <a:r>
              <a:rPr lang="it-IT" sz="2800" dirty="0" smtClean="0"/>
              <a:t>«elevata» </a:t>
            </a:r>
            <a:r>
              <a:rPr lang="it-IT" sz="2800" dirty="0"/>
              <a:t>di chi dà </a:t>
            </a:r>
            <a:r>
              <a:rPr lang="it-IT" sz="2800" dirty="0" smtClean="0"/>
              <a:t>ordini.</a:t>
            </a:r>
            <a:r>
              <a:rPr lang="it-IT" sz="2800" dirty="0"/>
              <a:t>			</a:t>
            </a:r>
            <a:endParaRPr lang="it-IT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800" dirty="0" smtClean="0"/>
              <a:t> Nel secondo caso, la </a:t>
            </a:r>
            <a:r>
              <a:rPr lang="it-IT" sz="2800" dirty="0"/>
              <a:t>proposta relazionale è gentile e di </a:t>
            </a:r>
            <a:r>
              <a:rPr lang="it-IT" sz="2800" dirty="0" smtClean="0"/>
              <a:t>richiesta. 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335210" y="4837094"/>
            <a:ext cx="7518400" cy="95410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2800" dirty="0" smtClean="0"/>
              <a:t>…E anche se il contenuto dei due scambi comunicativi è lo stesso, l’effetto finale è diverso.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1208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7037" y="328162"/>
            <a:ext cx="7862887" cy="1362682"/>
          </a:xfrm>
        </p:spPr>
        <p:txBody>
          <a:bodyPr/>
          <a:lstStyle/>
          <a:p>
            <a:pPr algn="ctr"/>
            <a:r>
              <a:rPr lang="it-IT" dirty="0"/>
              <a:t>La comunicazione interpersonale</a:t>
            </a:r>
            <a:br>
              <a:rPr lang="it-IT" dirty="0"/>
            </a:br>
            <a:r>
              <a:rPr lang="it-IT" sz="2800" dirty="0"/>
              <a:t>Maschile e femminile a confronto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41995" y="4066902"/>
            <a:ext cx="9172969" cy="23942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600" dirty="0"/>
              <a:t>L’esplorazione della comunicazione come un flusso in cui sono presenti entrambi i livelli del contenuto e della relazione può consentire di evidenziare alcuni problemi nelle dinamiche comunicative tra il genere maschile e quello femminile in genere a causa delle diverse attese di </a:t>
            </a:r>
            <a:r>
              <a:rPr lang="it-IT" sz="2600" dirty="0" smtClean="0"/>
              <a:t>entrambi.</a:t>
            </a:r>
            <a:endParaRPr lang="it-IT" sz="2600" dirty="0"/>
          </a:p>
        </p:txBody>
      </p:sp>
      <p:sp>
        <p:nvSpPr>
          <p:cNvPr id="4" name="Rettangolo 3"/>
          <p:cNvSpPr/>
          <p:nvPr/>
        </p:nvSpPr>
        <p:spPr>
          <a:xfrm>
            <a:off x="9687725" y="6519446"/>
            <a:ext cx="25042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 smtClean="0"/>
              <a:t>(</a:t>
            </a:r>
            <a:r>
              <a:rPr lang="it-IT" sz="1600" dirty="0" err="1" smtClean="0"/>
              <a:t>Tannen</a:t>
            </a:r>
            <a:r>
              <a:rPr lang="it-IT" sz="1600" dirty="0" smtClean="0"/>
              <a:t>, 1992; </a:t>
            </a:r>
            <a:r>
              <a:rPr lang="it-IT" sz="1600" dirty="0" err="1" smtClean="0"/>
              <a:t>Gray</a:t>
            </a:r>
            <a:r>
              <a:rPr lang="it-IT" sz="1600" dirty="0" smtClean="0"/>
              <a:t>, 1992)</a:t>
            </a:r>
            <a:endParaRPr lang="it-IT" sz="16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962" y="1690844"/>
            <a:ext cx="2729036" cy="22105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710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656" y="111510"/>
            <a:ext cx="7901101" cy="1120229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324732" y="2261161"/>
            <a:ext cx="3618649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Attenzione focalizzata principalmente</a:t>
            </a:r>
            <a:r>
              <a:rPr lang="it-IT" sz="2400" dirty="0"/>
              <a:t> </a:t>
            </a:r>
            <a:r>
              <a:rPr lang="it-IT" sz="2400" dirty="0" smtClean="0"/>
              <a:t>sui contenuti</a:t>
            </a:r>
            <a:endParaRPr lang="it-IT" sz="24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7098390" y="2255155"/>
            <a:ext cx="3733800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Attenzione particolare alla relazione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324732" y="3346383"/>
            <a:ext cx="4116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400" dirty="0" smtClean="0"/>
              <a:t>maggiore capacità di concentrazione</a:t>
            </a:r>
            <a:r>
              <a:rPr lang="it-IT" sz="2400" dirty="0"/>
              <a:t> </a:t>
            </a:r>
            <a:r>
              <a:rPr lang="it-IT" sz="2400" dirty="0" smtClean="0"/>
              <a:t>sui risultati</a:t>
            </a:r>
            <a:endParaRPr lang="it-IT" sz="24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946207" y="3306597"/>
            <a:ext cx="51268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sz="2400" dirty="0" smtClean="0"/>
              <a:t>maggiore capacità di osservazione e di gestione degli aspetti relazionali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sz="2400" dirty="0" smtClean="0"/>
              <a:t>sensibilità ad una relazione positiva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225123" y="5283480"/>
            <a:ext cx="50173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/>
              <a:t>L’enfasi sui contenuti fa sì che si sentano più a loro agio in climi competitivi e in</a:t>
            </a:r>
            <a:r>
              <a:rPr lang="it-IT" sz="2000" dirty="0"/>
              <a:t> </a:t>
            </a:r>
            <a:r>
              <a:rPr lang="it-IT" sz="2000" dirty="0" smtClean="0"/>
              <a:t>ambienti in cui poter dimostrare le proprie</a:t>
            </a:r>
            <a:r>
              <a:rPr lang="it-IT" sz="2000" dirty="0"/>
              <a:t> </a:t>
            </a:r>
            <a:r>
              <a:rPr lang="it-IT" sz="2000" dirty="0" smtClean="0"/>
              <a:t>abilità e capacità.</a:t>
            </a:r>
            <a:endParaRPr lang="it-IT" sz="20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6857538" y="5288644"/>
            <a:ext cx="4215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/>
              <a:t>L’enfasi relazionale fa sì che ricerchino prevalentemente climi cooperativi e ambiti affettivamente positivi.</a:t>
            </a:r>
          </a:p>
        </p:txBody>
      </p:sp>
      <p:cxnSp>
        <p:nvCxnSpPr>
          <p:cNvPr id="15" name="Connettore 2 14"/>
          <p:cNvCxnSpPr/>
          <p:nvPr/>
        </p:nvCxnSpPr>
        <p:spPr>
          <a:xfrm flipH="1">
            <a:off x="3619071" y="4663044"/>
            <a:ext cx="1" cy="608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 flipH="1">
            <a:off x="8446773" y="4675092"/>
            <a:ext cx="1" cy="608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e 25"/>
          <p:cNvSpPr/>
          <p:nvPr/>
        </p:nvSpPr>
        <p:spPr>
          <a:xfrm>
            <a:off x="2841672" y="1722378"/>
            <a:ext cx="393700" cy="381866"/>
          </a:xfrm>
          <a:prstGeom prst="ellipse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8" name="Connettore 1 27"/>
          <p:cNvCxnSpPr>
            <a:stCxn id="26" idx="7"/>
          </p:cNvCxnSpPr>
          <p:nvPr/>
        </p:nvCxnSpPr>
        <p:spPr>
          <a:xfrm flipV="1">
            <a:off x="3177716" y="1575584"/>
            <a:ext cx="191007" cy="20271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3177716" y="1573470"/>
            <a:ext cx="191007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1 33"/>
          <p:cNvCxnSpPr/>
          <p:nvPr/>
        </p:nvCxnSpPr>
        <p:spPr>
          <a:xfrm>
            <a:off x="3368723" y="1571357"/>
            <a:ext cx="0" cy="21216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e 35"/>
          <p:cNvSpPr/>
          <p:nvPr/>
        </p:nvSpPr>
        <p:spPr>
          <a:xfrm>
            <a:off x="8677035" y="1392952"/>
            <a:ext cx="355600" cy="356809"/>
          </a:xfrm>
          <a:prstGeom prst="ellipse">
            <a:avLst/>
          </a:prstGeom>
          <a:noFill/>
          <a:ln w="38100">
            <a:solidFill>
              <a:srgbClr val="F961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8" name="Connettore 1 37"/>
          <p:cNvCxnSpPr>
            <a:stCxn id="36" idx="4"/>
          </p:cNvCxnSpPr>
          <p:nvPr/>
        </p:nvCxnSpPr>
        <p:spPr>
          <a:xfrm flipH="1">
            <a:off x="8842559" y="1749761"/>
            <a:ext cx="12276" cy="347721"/>
          </a:xfrm>
          <a:prstGeom prst="line">
            <a:avLst/>
          </a:prstGeom>
          <a:ln w="38100">
            <a:solidFill>
              <a:srgbClr val="F96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>
            <a:off x="8677035" y="1902930"/>
            <a:ext cx="355600" cy="9525"/>
          </a:xfrm>
          <a:prstGeom prst="line">
            <a:avLst/>
          </a:prstGeom>
          <a:ln w="38100">
            <a:solidFill>
              <a:srgbClr val="F96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52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3849" y="645186"/>
            <a:ext cx="7901101" cy="1120229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068946" y="2009104"/>
            <a:ext cx="93500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Questo potrebbe creare incomprensioni tra i due generi </a:t>
            </a:r>
            <a:r>
              <a:rPr lang="it-IT" sz="2400" dirty="0" smtClean="0"/>
              <a:t>poiché di </a:t>
            </a:r>
            <a:r>
              <a:rPr lang="it-IT" sz="2400" dirty="0"/>
              <a:t>fronte ad un </a:t>
            </a:r>
            <a:r>
              <a:rPr lang="it-IT" sz="2400" dirty="0" smtClean="0"/>
              <a:t>problema:</a:t>
            </a:r>
            <a:endParaRPr lang="it-IT" sz="2400" dirty="0"/>
          </a:p>
        </p:txBody>
      </p:sp>
      <p:sp>
        <p:nvSpPr>
          <p:cNvPr id="8" name="Rettangolo 7"/>
          <p:cNvSpPr/>
          <p:nvPr/>
        </p:nvSpPr>
        <p:spPr>
          <a:xfrm>
            <a:off x="657903" y="3135965"/>
            <a:ext cx="4359527" cy="400110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it-IT" sz="2000" dirty="0"/>
              <a:t>Gli uomini tendono a chiudersi in se </a:t>
            </a:r>
            <a:r>
              <a:rPr lang="it-IT" sz="2000" dirty="0" smtClean="0"/>
              <a:t>stessi</a:t>
            </a:r>
            <a:endParaRPr lang="it-IT" sz="2000" dirty="0"/>
          </a:p>
        </p:txBody>
      </p:sp>
      <p:sp>
        <p:nvSpPr>
          <p:cNvPr id="9" name="Rettangolo 8"/>
          <p:cNvSpPr/>
          <p:nvPr/>
        </p:nvSpPr>
        <p:spPr>
          <a:xfrm>
            <a:off x="7018310" y="3135965"/>
            <a:ext cx="4543552" cy="400110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it-IT" sz="2000" dirty="0"/>
              <a:t>Le donne cercano qualcuno con cui parlare</a:t>
            </a:r>
          </a:p>
        </p:txBody>
      </p:sp>
      <p:sp>
        <p:nvSpPr>
          <p:cNvPr id="10" name="Rettangolo 9"/>
          <p:cNvSpPr/>
          <p:nvPr/>
        </p:nvSpPr>
        <p:spPr>
          <a:xfrm>
            <a:off x="10545657" y="6397808"/>
            <a:ext cx="1341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(Gray,1992)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1015145" y="3874040"/>
            <a:ext cx="105467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it-IT" sz="2000" dirty="0"/>
              <a:t>La ricerca maschile di silenzio e solitudine potrebbe essere interpretata dalle </a:t>
            </a:r>
            <a:r>
              <a:rPr lang="it-IT" sz="2000" dirty="0" smtClean="0"/>
              <a:t>donne come </a:t>
            </a:r>
            <a:r>
              <a:rPr lang="it-IT" sz="2000" dirty="0"/>
              <a:t>un affronto alla propria apertura e </a:t>
            </a:r>
            <a:r>
              <a:rPr lang="it-IT" sz="2000" dirty="0" smtClean="0"/>
              <a:t>disponibilità.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it-IT" sz="2000" dirty="0"/>
              <a:t>L</a:t>
            </a:r>
            <a:r>
              <a:rPr lang="it-IT" sz="2000" dirty="0" smtClean="0"/>
              <a:t>’aiuto </a:t>
            </a:r>
            <a:r>
              <a:rPr lang="it-IT" sz="2000" dirty="0"/>
              <a:t>verbale femminile offerto potrebbe essere giudicato dagli </a:t>
            </a:r>
            <a:r>
              <a:rPr lang="it-IT" sz="2000" dirty="0" smtClean="0"/>
              <a:t>uomini come </a:t>
            </a:r>
            <a:r>
              <a:rPr lang="it-IT" sz="2000" dirty="0"/>
              <a:t>un’intrusione e soprattutto un segnale di poca fiducia </a:t>
            </a:r>
            <a:r>
              <a:rPr lang="it-IT" sz="2000" dirty="0" smtClean="0"/>
              <a:t>nella </a:t>
            </a:r>
            <a:r>
              <a:rPr lang="it-IT" sz="2000" dirty="0"/>
              <a:t>propria capacità di risolvere i problemi. 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1153107" y="5566811"/>
            <a:ext cx="96825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La conoscenza di queste modalità diverse facilita la comprensione e la convivenza tra i due generi. </a:t>
            </a:r>
          </a:p>
        </p:txBody>
      </p:sp>
      <p:cxnSp>
        <p:nvCxnSpPr>
          <p:cNvPr id="14" name="Connettore 2 13"/>
          <p:cNvCxnSpPr>
            <a:stCxn id="6" idx="2"/>
          </p:cNvCxnSpPr>
          <p:nvPr/>
        </p:nvCxnSpPr>
        <p:spPr>
          <a:xfrm flipH="1">
            <a:off x="5190186" y="2840101"/>
            <a:ext cx="553791" cy="495919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6156101" y="2840101"/>
            <a:ext cx="605307" cy="495919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81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178641" y="3480179"/>
            <a:ext cx="3089395" cy="860023"/>
          </a:xfrm>
        </p:spPr>
        <p:txBody>
          <a:bodyPr/>
          <a:lstStyle/>
          <a:p>
            <a:r>
              <a:rPr lang="it-IT" dirty="0" smtClean="0"/>
              <a:t>Il conflitto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475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24169" y="1815152"/>
            <a:ext cx="10140481" cy="458564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it-IT" sz="2600" dirty="0" smtClean="0"/>
              <a:t>L’individuo, nel corso della sua evoluzione, tende </a:t>
            </a:r>
            <a:r>
              <a:rPr lang="it-IT" sz="2600" dirty="0"/>
              <a:t>a tutelare la </a:t>
            </a:r>
            <a:r>
              <a:rPr lang="it-IT" sz="2600" u="sng" dirty="0"/>
              <a:t>propria sopravvivenza</a:t>
            </a:r>
            <a:r>
              <a:rPr lang="it-IT" sz="2600" dirty="0"/>
              <a:t>, attraverso il soddisfacimento dei </a:t>
            </a:r>
            <a:r>
              <a:rPr lang="it-IT" sz="2600" dirty="0" smtClean="0"/>
              <a:t>propri bisogni e </a:t>
            </a:r>
            <a:r>
              <a:rPr lang="it-IT" sz="2600" dirty="0"/>
              <a:t>a promuovere il </a:t>
            </a:r>
            <a:r>
              <a:rPr lang="it-IT" sz="2600" u="sng" dirty="0"/>
              <a:t>proprio </a:t>
            </a:r>
            <a:r>
              <a:rPr lang="it-IT" sz="2600" u="sng" dirty="0" smtClean="0"/>
              <a:t>sviluppo</a:t>
            </a:r>
            <a:r>
              <a:rPr lang="it-IT" sz="26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600" dirty="0" smtClean="0"/>
              <a:t>Tuttavia </a:t>
            </a:r>
            <a:r>
              <a:rPr lang="it-IT" sz="2600" dirty="0"/>
              <a:t>vi possono essere elementi di </a:t>
            </a:r>
            <a:r>
              <a:rPr lang="it-IT" sz="2600" dirty="0" smtClean="0"/>
              <a:t>contrasto fra </a:t>
            </a:r>
            <a:r>
              <a:rPr lang="it-IT" sz="2600" dirty="0"/>
              <a:t>il processo evolutivo del soggetto, i suoi bisogni e le richieste provenienti dal contesto ambientale in cui è inserito.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600" dirty="0"/>
              <a:t>Ciò potrebbe creare un disequilibrio nell’interazione tra individuo e </a:t>
            </a:r>
            <a:r>
              <a:rPr lang="it-IT" sz="2600" dirty="0" smtClean="0"/>
              <a:t>ambiente, determinando </a:t>
            </a:r>
            <a:r>
              <a:rPr lang="it-IT" sz="2600" dirty="0"/>
              <a:t>un vero e proprio </a:t>
            </a:r>
            <a:r>
              <a:rPr lang="it-IT" sz="2600" u="sng" dirty="0"/>
              <a:t>conflitto</a:t>
            </a:r>
            <a:r>
              <a:rPr lang="it-IT" sz="26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1897533" y="661768"/>
            <a:ext cx="8994260" cy="1042857"/>
          </a:xfrm>
        </p:spPr>
        <p:txBody>
          <a:bodyPr>
            <a:normAutofit fontScale="90000"/>
          </a:bodyPr>
          <a:lstStyle/>
          <a:p>
            <a:r>
              <a:rPr lang="it-IT" dirty="0"/>
              <a:t>I conflitti fanno parte della natura </a:t>
            </a:r>
            <a:r>
              <a:rPr lang="it-IT" dirty="0" smtClean="0"/>
              <a:t>umana…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594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24937" y="644277"/>
            <a:ext cx="7538948" cy="952704"/>
          </a:xfrm>
        </p:spPr>
        <p:txBody>
          <a:bodyPr/>
          <a:lstStyle/>
          <a:p>
            <a:r>
              <a:rPr lang="it-IT" dirty="0"/>
              <a:t>Ma cosa si intende per conflitto?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48745" y="1760090"/>
            <a:ext cx="8291332" cy="2992214"/>
          </a:xfrm>
        </p:spPr>
        <p:txBody>
          <a:bodyPr/>
          <a:lstStyle/>
          <a:p>
            <a:pPr marL="0" indent="0" algn="ctr">
              <a:buNone/>
            </a:pPr>
            <a:r>
              <a:rPr lang="it-IT" b="1" dirty="0"/>
              <a:t>Dizionario etimologico della lingua </a:t>
            </a:r>
            <a:r>
              <a:rPr lang="it-IT" b="1" dirty="0" smtClean="0"/>
              <a:t>italiana</a:t>
            </a:r>
          </a:p>
          <a:p>
            <a:pPr marL="0" indent="0" algn="ctr">
              <a:buNone/>
            </a:pPr>
            <a:r>
              <a:rPr lang="it-IT" dirty="0" smtClean="0"/>
              <a:t>dal </a:t>
            </a:r>
            <a:r>
              <a:rPr lang="it-IT" dirty="0"/>
              <a:t>latino</a:t>
            </a:r>
            <a:r>
              <a:rPr lang="it-IT" i="1" dirty="0"/>
              <a:t>: </a:t>
            </a:r>
            <a:r>
              <a:rPr lang="it-IT" i="1" dirty="0" err="1"/>
              <a:t>conflictus</a:t>
            </a:r>
            <a:r>
              <a:rPr lang="it-IT" i="1" dirty="0"/>
              <a:t> - </a:t>
            </a:r>
            <a:r>
              <a:rPr lang="it-IT" i="1" dirty="0" err="1"/>
              <a:t>us</a:t>
            </a:r>
            <a:r>
              <a:rPr lang="it-IT" dirty="0"/>
              <a:t>, da </a:t>
            </a:r>
            <a:r>
              <a:rPr lang="it-IT" i="1" dirty="0" err="1" smtClean="0"/>
              <a:t>confligĕre</a:t>
            </a:r>
            <a:r>
              <a:rPr lang="it-IT" i="1" dirty="0" smtClean="0"/>
              <a:t> </a:t>
            </a:r>
            <a:r>
              <a:rPr lang="it-IT" dirty="0" smtClean="0">
                <a:sym typeface="Wingdings" panose="05000000000000000000" pitchFamily="2" charset="2"/>
              </a:rPr>
              <a:t></a:t>
            </a:r>
            <a:r>
              <a:rPr lang="it-IT" dirty="0" smtClean="0"/>
              <a:t> </a:t>
            </a:r>
            <a:r>
              <a:rPr lang="it-IT" dirty="0"/>
              <a:t>“Combattere” </a:t>
            </a:r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Conflitto</a:t>
            </a:r>
            <a:r>
              <a:rPr lang="it-IT" dirty="0"/>
              <a:t>: (</a:t>
            </a:r>
            <a:r>
              <a:rPr lang="it-IT" dirty="0" err="1"/>
              <a:t>sost</a:t>
            </a:r>
            <a:r>
              <a:rPr lang="it-IT" dirty="0"/>
              <a:t>.) Combattimento, scontro armato  </a:t>
            </a:r>
          </a:p>
          <a:p>
            <a:pPr marL="0" indent="0" algn="ctr">
              <a:buNone/>
            </a:pPr>
            <a:r>
              <a:rPr lang="it-IT" dirty="0"/>
              <a:t>Conflitto: (fig.) Urto, contrasto, opposizione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0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000818" y="1930482"/>
            <a:ext cx="108053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“Il conflitto è quella situazione che si determina tutte le volte che su un individuo agiscono contemporaneamente due forze psichiche di intensità più o meno uguale ma di opposta direzione</a:t>
            </a:r>
            <a:r>
              <a:rPr lang="it-IT" sz="2400" dirty="0" smtClean="0"/>
              <a:t>”.</a:t>
            </a:r>
          </a:p>
          <a:p>
            <a:pPr algn="r"/>
            <a:r>
              <a:rPr lang="it-IT" dirty="0" smtClean="0"/>
              <a:t>(</a:t>
            </a:r>
            <a:r>
              <a:rPr lang="it-IT" dirty="0"/>
              <a:t>Kurt </a:t>
            </a:r>
            <a:r>
              <a:rPr lang="it-IT" dirty="0" err="1"/>
              <a:t>Lewin</a:t>
            </a:r>
            <a:r>
              <a:rPr lang="it-IT" dirty="0"/>
              <a:t>, 1965</a:t>
            </a:r>
            <a:r>
              <a:rPr lang="it-IT" dirty="0" smtClean="0"/>
              <a:t>)</a:t>
            </a:r>
            <a:endParaRPr lang="it-IT" dirty="0"/>
          </a:p>
          <a:p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2324937" y="644277"/>
            <a:ext cx="7538948" cy="952704"/>
          </a:xfrm>
        </p:spPr>
        <p:txBody>
          <a:bodyPr/>
          <a:lstStyle/>
          <a:p>
            <a:r>
              <a:rPr lang="it-IT" dirty="0"/>
              <a:t>Ma cosa si intende per conflitto?</a:t>
            </a:r>
          </a:p>
        </p:txBody>
      </p:sp>
      <p:sp>
        <p:nvSpPr>
          <p:cNvPr id="6" name="Rettangolo 5"/>
          <p:cNvSpPr/>
          <p:nvPr/>
        </p:nvSpPr>
        <p:spPr>
          <a:xfrm>
            <a:off x="3387144" y="3815612"/>
            <a:ext cx="4700790" cy="584775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it-IT" sz="3200" dirty="0"/>
              <a:t>In ambito </a:t>
            </a:r>
            <a:r>
              <a:rPr lang="it-IT" sz="3200" dirty="0" smtClean="0"/>
              <a:t>organizzativo… </a:t>
            </a:r>
            <a:endParaRPr lang="it-IT" sz="3200" dirty="0"/>
          </a:p>
        </p:txBody>
      </p:sp>
      <p:sp>
        <p:nvSpPr>
          <p:cNvPr id="7" name="Rettangolo 6"/>
          <p:cNvSpPr/>
          <p:nvPr/>
        </p:nvSpPr>
        <p:spPr>
          <a:xfrm>
            <a:off x="1352282" y="5115968"/>
            <a:ext cx="99038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sym typeface="Wingdings" panose="05000000000000000000" pitchFamily="2" charset="2"/>
              </a:rPr>
              <a:t> </a:t>
            </a:r>
            <a:r>
              <a:rPr lang="it-IT" sz="2400" dirty="0" smtClean="0"/>
              <a:t>Un’incongruenza</a:t>
            </a:r>
            <a:r>
              <a:rPr lang="it-IT" sz="2400" dirty="0"/>
              <a:t>, uno stato, una divergenza che si manifesta attraverso sintomi o effetti negativi fra due o più parti di un sistema.</a:t>
            </a:r>
          </a:p>
        </p:txBody>
      </p:sp>
    </p:spTree>
    <p:extLst>
      <p:ext uri="{BB962C8B-B14F-4D97-AF65-F5344CB8AC3E}">
        <p14:creationId xmlns:p14="http://schemas.microsoft.com/office/powerpoint/2010/main" val="284815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formazione ALLA GENTILEZZA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76423" y="3615686"/>
            <a:ext cx="2303461" cy="1464016"/>
          </a:xfrm>
        </p:spPr>
        <p:txBody>
          <a:bodyPr>
            <a:normAutofit/>
          </a:bodyPr>
          <a:lstStyle/>
          <a:p>
            <a:r>
              <a:rPr lang="it-IT" dirty="0" err="1" smtClean="0"/>
              <a:t>Perche</a:t>
            </a:r>
            <a:r>
              <a:rPr lang="it-IT" dirty="0" smtClean="0"/>
              <a:t>’?</a:t>
            </a:r>
          </a:p>
          <a:p>
            <a:r>
              <a:rPr lang="it-IT" dirty="0" smtClean="0"/>
              <a:t>COME?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624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1412420" y="1812475"/>
            <a:ext cx="2955701" cy="206061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002060"/>
                </a:solidFill>
              </a:rPr>
              <a:t>INTERPERSONALE</a:t>
            </a:r>
          </a:p>
          <a:p>
            <a:pPr algn="ctr"/>
            <a:r>
              <a:rPr lang="it-IT" dirty="0">
                <a:solidFill>
                  <a:srgbClr val="002060"/>
                </a:solidFill>
              </a:rPr>
              <a:t>Evento relazionale che si </a:t>
            </a:r>
            <a:r>
              <a:rPr lang="it-IT" dirty="0" smtClean="0">
                <a:solidFill>
                  <a:srgbClr val="002060"/>
                </a:solidFill>
              </a:rPr>
              <a:t>riscontra in </a:t>
            </a:r>
            <a:r>
              <a:rPr lang="it-IT" dirty="0">
                <a:solidFill>
                  <a:srgbClr val="002060"/>
                </a:solidFill>
              </a:rPr>
              <a:t>vista di interessi, obiettivi, bisogni e punti di vista diversi tra due o più persone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7675290" y="1812475"/>
            <a:ext cx="3619483" cy="206061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002060"/>
                </a:solidFill>
              </a:rPr>
              <a:t>INTRAPERSONALE</a:t>
            </a:r>
          </a:p>
          <a:p>
            <a:pPr algn="ctr"/>
            <a:r>
              <a:rPr lang="it-IT" dirty="0">
                <a:solidFill>
                  <a:srgbClr val="002060"/>
                </a:solidFill>
              </a:rPr>
              <a:t>Stato di tensione in cui un </a:t>
            </a:r>
            <a:r>
              <a:rPr lang="it-IT" dirty="0" smtClean="0">
                <a:solidFill>
                  <a:srgbClr val="002060"/>
                </a:solidFill>
              </a:rPr>
              <a:t>individuo viene </a:t>
            </a:r>
            <a:r>
              <a:rPr lang="it-IT" dirty="0">
                <a:solidFill>
                  <a:srgbClr val="002060"/>
                </a:solidFill>
              </a:rPr>
              <a:t>a trovarsi quando è </a:t>
            </a:r>
            <a:r>
              <a:rPr lang="it-IT" dirty="0" smtClean="0">
                <a:solidFill>
                  <a:srgbClr val="002060"/>
                </a:solidFill>
              </a:rPr>
              <a:t>sottoposto alla </a:t>
            </a:r>
            <a:r>
              <a:rPr lang="it-IT" dirty="0">
                <a:solidFill>
                  <a:srgbClr val="002060"/>
                </a:solidFill>
              </a:rPr>
              <a:t>pressione di impulsi, bisogni </a:t>
            </a:r>
            <a:r>
              <a:rPr lang="it-IT" dirty="0" smtClean="0">
                <a:solidFill>
                  <a:srgbClr val="002060"/>
                </a:solidFill>
              </a:rPr>
              <a:t>e motivazioni </a:t>
            </a:r>
            <a:r>
              <a:rPr lang="it-IT" dirty="0">
                <a:solidFill>
                  <a:srgbClr val="002060"/>
                </a:solidFill>
              </a:rPr>
              <a:t>contrastanti che </a:t>
            </a:r>
            <a:r>
              <a:rPr lang="it-IT" dirty="0" smtClean="0">
                <a:solidFill>
                  <a:srgbClr val="002060"/>
                </a:solidFill>
              </a:rPr>
              <a:t>lo indirizzano </a:t>
            </a:r>
            <a:r>
              <a:rPr lang="it-IT" dirty="0">
                <a:solidFill>
                  <a:srgbClr val="002060"/>
                </a:solidFill>
              </a:rPr>
              <a:t>a prendere una </a:t>
            </a:r>
            <a:r>
              <a:rPr lang="it-IT" dirty="0" smtClean="0">
                <a:solidFill>
                  <a:srgbClr val="002060"/>
                </a:solidFill>
              </a:rPr>
              <a:t>decisione piuttosto </a:t>
            </a:r>
            <a:r>
              <a:rPr lang="it-IT" dirty="0">
                <a:solidFill>
                  <a:srgbClr val="002060"/>
                </a:solidFill>
              </a:rPr>
              <a:t>che </a:t>
            </a:r>
            <a:r>
              <a:rPr lang="it-IT" dirty="0" smtClean="0">
                <a:solidFill>
                  <a:srgbClr val="002060"/>
                </a:solidFill>
              </a:rPr>
              <a:t>un’altra</a:t>
            </a:r>
          </a:p>
        </p:txBody>
      </p:sp>
      <p:sp>
        <p:nvSpPr>
          <p:cNvPr id="9" name="Rettangolo arrotondato 8"/>
          <p:cNvSpPr/>
          <p:nvPr/>
        </p:nvSpPr>
        <p:spPr>
          <a:xfrm>
            <a:off x="1412419" y="5087156"/>
            <a:ext cx="2955702" cy="12363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002060"/>
                </a:solidFill>
              </a:rPr>
              <a:t>INTRAGRUPPI</a:t>
            </a:r>
          </a:p>
          <a:p>
            <a:pPr algn="ctr"/>
            <a:r>
              <a:rPr lang="it-IT" dirty="0">
                <a:solidFill>
                  <a:srgbClr val="002060"/>
                </a:solidFill>
              </a:rPr>
              <a:t>Conflitto che avviene tra i membri del gruppo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7675291" y="5087155"/>
            <a:ext cx="3619482" cy="123637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002060"/>
                </a:solidFill>
              </a:rPr>
              <a:t>INTERGRUPPI</a:t>
            </a:r>
          </a:p>
          <a:p>
            <a:pPr algn="ctr"/>
            <a:r>
              <a:rPr lang="it-IT" dirty="0">
                <a:solidFill>
                  <a:srgbClr val="002060"/>
                </a:solidFill>
              </a:rPr>
              <a:t>Conflitto </a:t>
            </a:r>
            <a:r>
              <a:rPr lang="it-IT" dirty="0" smtClean="0">
                <a:solidFill>
                  <a:srgbClr val="002060"/>
                </a:solidFill>
              </a:rPr>
              <a:t>che si sviluppa</a:t>
            </a:r>
          </a:p>
          <a:p>
            <a:pPr algn="ctr"/>
            <a:r>
              <a:rPr lang="it-IT" dirty="0">
                <a:solidFill>
                  <a:srgbClr val="002060"/>
                </a:solidFill>
              </a:rPr>
              <a:t>tra diversi gruppi </a:t>
            </a:r>
          </a:p>
        </p:txBody>
      </p:sp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2415090" y="489730"/>
            <a:ext cx="7538948" cy="952704"/>
          </a:xfrm>
        </p:spPr>
        <p:txBody>
          <a:bodyPr/>
          <a:lstStyle/>
          <a:p>
            <a:r>
              <a:rPr lang="it-IT" dirty="0">
                <a:solidFill>
                  <a:srgbClr val="002060"/>
                </a:solidFill>
              </a:rPr>
              <a:t>Ma cosa si intende per conflitto?</a:t>
            </a:r>
          </a:p>
        </p:txBody>
      </p:sp>
      <p:sp>
        <p:nvSpPr>
          <p:cNvPr id="13" name="Rettangolo arrotondato 12"/>
          <p:cNvSpPr/>
          <p:nvPr/>
        </p:nvSpPr>
        <p:spPr>
          <a:xfrm>
            <a:off x="5088820" y="4018207"/>
            <a:ext cx="1956756" cy="88864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002060"/>
                </a:solidFill>
              </a:rPr>
              <a:t>TIPOLOGIE DI CONFLITTO</a:t>
            </a:r>
          </a:p>
        </p:txBody>
      </p:sp>
      <p:cxnSp>
        <p:nvCxnSpPr>
          <p:cNvPr id="15" name="Connettore 2 14"/>
          <p:cNvCxnSpPr/>
          <p:nvPr/>
        </p:nvCxnSpPr>
        <p:spPr>
          <a:xfrm flipH="1" flipV="1">
            <a:off x="4459105" y="3750289"/>
            <a:ext cx="538731" cy="31512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 flipH="1">
            <a:off x="4459105" y="4906851"/>
            <a:ext cx="538731" cy="321972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 flipV="1">
            <a:off x="7136560" y="3750289"/>
            <a:ext cx="488879" cy="31512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>
            <a:off x="7136560" y="4906850"/>
            <a:ext cx="488879" cy="321973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24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63623" y="760187"/>
            <a:ext cx="4261575" cy="1107251"/>
          </a:xfrm>
        </p:spPr>
        <p:txBody>
          <a:bodyPr/>
          <a:lstStyle/>
          <a:p>
            <a:r>
              <a:rPr lang="it-IT" dirty="0"/>
              <a:t>I conflitti </a:t>
            </a:r>
            <a:r>
              <a:rPr lang="it-IT" dirty="0" smtClean="0"/>
              <a:t>sono…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04373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it-IT" sz="2600" dirty="0"/>
              <a:t>Spiacevoli e distruttivi per le relazioni (ansia, tensione, rabbia, risentimento).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600" dirty="0" smtClean="0"/>
              <a:t>«</a:t>
            </a:r>
            <a:r>
              <a:rPr lang="it-IT" sz="2600" dirty="0" err="1" smtClean="0"/>
              <a:t>Controproduttivi</a:t>
            </a:r>
            <a:r>
              <a:rPr lang="it-IT" sz="2600" dirty="0" smtClean="0"/>
              <a:t>» </a:t>
            </a:r>
            <a:r>
              <a:rPr lang="it-IT" sz="2600" dirty="0"/>
              <a:t>e costosi per un gruppo o una organizzazione.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600" dirty="0"/>
              <a:t>L’inasprimento e il loro perdurare nel tempo può portare a </a:t>
            </a:r>
            <a:r>
              <a:rPr lang="it-IT" sz="2600" dirty="0" smtClean="0"/>
              <a:t>conseguenze negative </a:t>
            </a:r>
            <a:r>
              <a:rPr lang="it-IT" sz="2600" dirty="0"/>
              <a:t>e a situazioni di disagio organizzativo</a:t>
            </a:r>
            <a:r>
              <a:rPr lang="it-IT" sz="2600" dirty="0" smtClean="0"/>
              <a:t>.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421538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64717" y="862884"/>
            <a:ext cx="5259387" cy="1144051"/>
          </a:xfrm>
        </p:spPr>
        <p:txBody>
          <a:bodyPr>
            <a:normAutofit/>
          </a:bodyPr>
          <a:lstStyle/>
          <a:p>
            <a:r>
              <a:rPr lang="it-IT" dirty="0"/>
              <a:t>Disagio </a:t>
            </a:r>
            <a:r>
              <a:rPr lang="it-IT" dirty="0" smtClean="0"/>
              <a:t>organizzativo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1410" y="2532823"/>
            <a:ext cx="9905999" cy="20391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Per disagio organizzativo è possibile intendere qualsiasi dinamica – di natura personale, sociale o istituzionale - che impedisca sistematicamente il raggiungimento degli obiettivi organizzativi e/o che incrini la salute psicofisica dei collaboratori </a:t>
            </a:r>
            <a:r>
              <a:rPr lang="it-IT" sz="2600" dirty="0" smtClean="0"/>
              <a:t>dell’organizzazione.</a:t>
            </a:r>
            <a:endParaRPr lang="it-IT" sz="2600" dirty="0"/>
          </a:p>
        </p:txBody>
      </p:sp>
      <p:sp>
        <p:nvSpPr>
          <p:cNvPr id="4" name="Rettangolo 3"/>
          <p:cNvSpPr/>
          <p:nvPr/>
        </p:nvSpPr>
        <p:spPr>
          <a:xfrm>
            <a:off x="9623631" y="6116322"/>
            <a:ext cx="1676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(Vianello, 2004)</a:t>
            </a:r>
          </a:p>
        </p:txBody>
      </p:sp>
    </p:spTree>
    <p:extLst>
      <p:ext uri="{BB962C8B-B14F-4D97-AF65-F5344CB8AC3E}">
        <p14:creationId xmlns:p14="http://schemas.microsoft.com/office/powerpoint/2010/main" val="133046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85168" y="760186"/>
            <a:ext cx="6418486" cy="798158"/>
          </a:xfrm>
        </p:spPr>
        <p:txBody>
          <a:bodyPr/>
          <a:lstStyle/>
          <a:p>
            <a:r>
              <a:rPr lang="it-IT" dirty="0"/>
              <a:t>I conflitti e gli esiti negativi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1217" y="1837363"/>
            <a:ext cx="11243255" cy="73841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I principali esiti derivanti dal disagio causato da gravi conflitti possono essere i seguenti:</a:t>
            </a:r>
          </a:p>
        </p:txBody>
      </p:sp>
      <p:sp>
        <p:nvSpPr>
          <p:cNvPr id="4" name="Rettangolo 3"/>
          <p:cNvSpPr/>
          <p:nvPr/>
        </p:nvSpPr>
        <p:spPr>
          <a:xfrm>
            <a:off x="4765740" y="3073535"/>
            <a:ext cx="265734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800" dirty="0"/>
              <a:t>Stress/</a:t>
            </a:r>
            <a:r>
              <a:rPr lang="it-IT" sz="2800" dirty="0" err="1"/>
              <a:t>strain</a:t>
            </a:r>
            <a:endParaRPr lang="it-IT" sz="28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800" dirty="0"/>
              <a:t>Turnover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800" dirty="0" err="1"/>
              <a:t>Burnout</a:t>
            </a:r>
            <a:endParaRPr lang="it-IT" sz="28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800" dirty="0"/>
              <a:t>Mobbing</a:t>
            </a:r>
          </a:p>
        </p:txBody>
      </p:sp>
    </p:spTree>
    <p:extLst>
      <p:ext uri="{BB962C8B-B14F-4D97-AF65-F5344CB8AC3E}">
        <p14:creationId xmlns:p14="http://schemas.microsoft.com/office/powerpoint/2010/main" val="347442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14345" y="760186"/>
            <a:ext cx="3160131" cy="978462"/>
          </a:xfrm>
        </p:spPr>
        <p:txBody>
          <a:bodyPr/>
          <a:lstStyle/>
          <a:p>
            <a:r>
              <a:rPr lang="it-IT" dirty="0"/>
              <a:t>Stress/</a:t>
            </a:r>
            <a:r>
              <a:rPr lang="it-IT" dirty="0" err="1"/>
              <a:t>strain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1409" y="1918203"/>
            <a:ext cx="9905999" cy="166569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sz="2800" dirty="0"/>
              <a:t>Lo stress si riferisce alla produzione di risposte fisiologiche, psicologiche e comportamentali di tensione (stress) da parte del lavoratore in seguito alla percezione di potenziali fonti di tensione nell’ambiente (</a:t>
            </a:r>
            <a:r>
              <a:rPr lang="it-IT" sz="2800" dirty="0" err="1"/>
              <a:t>stressor</a:t>
            </a:r>
            <a:r>
              <a:rPr lang="it-IT" sz="2800" dirty="0" smtClean="0"/>
              <a:t>).</a:t>
            </a:r>
            <a:endParaRPr lang="it-IT" sz="28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017" y="3763448"/>
            <a:ext cx="4080782" cy="27205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095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706862" y="734428"/>
            <a:ext cx="2775097" cy="862552"/>
          </a:xfrm>
        </p:spPr>
        <p:txBody>
          <a:bodyPr/>
          <a:lstStyle/>
          <a:p>
            <a:r>
              <a:rPr lang="it-IT" dirty="0"/>
              <a:t>Il turnover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95958" y="2030546"/>
            <a:ext cx="9905999" cy="27732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Si riferisce alla decisione del dipendente di abbandonare l’organizzazione in cui opera. Si può suddividere in fisiologico (funzionale per l’organizzazione che può sostituire lavoratori poco idonei) e patologico (sono i lavoratori più capaci ad abbandonare l’organizzazione). </a:t>
            </a:r>
          </a:p>
        </p:txBody>
      </p:sp>
    </p:spTree>
    <p:extLst>
      <p:ext uri="{BB962C8B-B14F-4D97-AF65-F5344CB8AC3E}">
        <p14:creationId xmlns:p14="http://schemas.microsoft.com/office/powerpoint/2010/main" val="190749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791241" y="876095"/>
            <a:ext cx="2606339" cy="785279"/>
          </a:xfrm>
        </p:spPr>
        <p:txBody>
          <a:bodyPr/>
          <a:lstStyle/>
          <a:p>
            <a:r>
              <a:rPr lang="it-IT" dirty="0"/>
              <a:t>Il </a:t>
            </a:r>
            <a:r>
              <a:rPr lang="it-IT" dirty="0" err="1"/>
              <a:t>burnout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1412" y="1828800"/>
            <a:ext cx="10410937" cy="452048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it-IT" dirty="0"/>
              <a:t>Può essere definito come uno stato di esaurimento fisico, emozionale e mentale che si sviluppa da una protratta esposizione a situazioni lavorative emotivamente esigenti.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/>
              <a:t>La scala più utilizzata (</a:t>
            </a:r>
            <a:r>
              <a:rPr lang="it-IT" dirty="0" err="1"/>
              <a:t>Maslach</a:t>
            </a:r>
            <a:r>
              <a:rPr lang="it-IT" dirty="0"/>
              <a:t> &amp; </a:t>
            </a:r>
            <a:r>
              <a:rPr lang="it-IT" dirty="0" err="1"/>
              <a:t>Leiter</a:t>
            </a:r>
            <a:r>
              <a:rPr lang="it-IT" dirty="0"/>
              <a:t>, 2000) applicabile sia alle professioni di servizio che ad altri campi professionali si compone di 3 dimensioni.  </a:t>
            </a:r>
          </a:p>
          <a:p>
            <a:pPr marL="457200" lvl="1" indent="0" algn="just">
              <a:buNone/>
            </a:pPr>
            <a:r>
              <a:rPr lang="it-IT" dirty="0" smtClean="0"/>
              <a:t>1. </a:t>
            </a:r>
            <a:r>
              <a:rPr lang="it-IT" dirty="0"/>
              <a:t>Esaurimento emotivo: stanchezza psicofisica e sensazione di essere emotivamente svuotato.</a:t>
            </a:r>
          </a:p>
          <a:p>
            <a:pPr marL="457200" lvl="1" indent="0" algn="just">
              <a:buNone/>
            </a:pPr>
            <a:r>
              <a:rPr lang="it-IT" dirty="0"/>
              <a:t>2. Cinismo: atteggiamento negativo e di distacco verso l’attività lavorativa.</a:t>
            </a:r>
          </a:p>
          <a:p>
            <a:pPr marL="457200" lvl="1" indent="0" algn="just">
              <a:buNone/>
            </a:pPr>
            <a:r>
              <a:rPr lang="it-IT" dirty="0"/>
              <a:t>3. Sensazione di diminuzione o perdita della propria competenza professionale e del proprio desiderio di successo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420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16999" y="863216"/>
            <a:ext cx="2554824" cy="759521"/>
          </a:xfrm>
        </p:spPr>
        <p:txBody>
          <a:bodyPr/>
          <a:lstStyle/>
          <a:p>
            <a:r>
              <a:rPr lang="it-IT" dirty="0"/>
              <a:t>Il mobbing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1411" y="2030546"/>
            <a:ext cx="9905999" cy="35417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 err="1"/>
              <a:t>Leymann</a:t>
            </a:r>
            <a:r>
              <a:rPr lang="it-IT" sz="2600" dirty="0"/>
              <a:t> (1996) definisce mobbing una azione ostile e non etica diretta in maniera sistematica da parte di uno o più individui generalmente contro un singolo che, a causa del mobbing, è spinto in una posizione in cui è privo di appoggio e di difesa e lì costretto per mezzo di continue attività mobbizzanti. Perché si possa parlare di mobbing devono verificarsi con una frequenza piuttosto alta e sul lungo periodo di tempo (una durata di almeno sei mesi).</a:t>
            </a:r>
          </a:p>
        </p:txBody>
      </p:sp>
    </p:spTree>
    <p:extLst>
      <p:ext uri="{BB962C8B-B14F-4D97-AF65-F5344CB8AC3E}">
        <p14:creationId xmlns:p14="http://schemas.microsoft.com/office/powerpoint/2010/main" val="411689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7517" y="721549"/>
            <a:ext cx="6173787" cy="1094372"/>
          </a:xfrm>
        </p:spPr>
        <p:txBody>
          <a:bodyPr/>
          <a:lstStyle/>
          <a:p>
            <a:r>
              <a:rPr lang="it-IT" dirty="0"/>
              <a:t>Il conflitto organizzativo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it-IT" dirty="0"/>
              <a:t>Può derivare dalla percezione di incompatibilità tra preferenze comportamentali, limitatezza delle risorse disponibili in relazione agli obiettivi di più persone nonché dal contrasto fra valori e atteggiamenti di persone diverse.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/>
              <a:t>L’essenza dei conflitti sociali è l’interazione: la tipologia di relazione determina le caratteristiche di conflitto intrapersonale, interpersonale</a:t>
            </a:r>
            <a:r>
              <a:rPr lang="it-IT" dirty="0" smtClean="0"/>
              <a:t>, </a:t>
            </a:r>
            <a:r>
              <a:rPr lang="it-IT" dirty="0" err="1" smtClean="0"/>
              <a:t>intragruppi</a:t>
            </a:r>
            <a:r>
              <a:rPr lang="it-IT" dirty="0" smtClean="0"/>
              <a:t>, </a:t>
            </a:r>
            <a:r>
              <a:rPr lang="it-IT" dirty="0" err="1"/>
              <a:t>intergruppi</a:t>
            </a:r>
            <a:r>
              <a:rPr lang="it-IT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899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11868" y="167757"/>
            <a:ext cx="9998812" cy="849674"/>
          </a:xfrm>
        </p:spPr>
        <p:txBody>
          <a:bodyPr/>
          <a:lstStyle/>
          <a:p>
            <a:r>
              <a:rPr lang="it-IT" dirty="0"/>
              <a:t>Il conflitto è sempre negativo e pericoloso?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78794" y="1133341"/>
            <a:ext cx="10431886" cy="543488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it-IT" dirty="0"/>
              <a:t>Secondo un approccio tradizionale il conflitto è disfunzionale per l’organizzazione e l’obiettivo da perseguire è la sua risoluzione o riduzione: il conflitto comporta la perdita di funzionalità di un sistema e quindi dei costi</a:t>
            </a:r>
            <a:r>
              <a:rPr lang="it-IT" dirty="0" smtClean="0"/>
              <a:t>.</a:t>
            </a:r>
            <a:endParaRPr lang="it-IT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/>
              <a:t>Secondo un approccio innovativo esiste un conflitto costruttivo, capace di aumentare la produttività, da un lato, e la soddisfazione per il lavoro delle persone, dall’altro: l’interesse si sposta dalla sua risoluzione alla gestione delle situazioni conflittuali. </a:t>
            </a:r>
          </a:p>
          <a:p>
            <a:pPr marL="0" indent="0" algn="just">
              <a:buNone/>
            </a:pPr>
            <a:r>
              <a:rPr lang="it-IT" b="1" dirty="0" smtClean="0"/>
              <a:t>Un </a:t>
            </a:r>
            <a:r>
              <a:rPr lang="it-IT" b="1" dirty="0"/>
              <a:t>certo grado di conflitto è un elemento essenziale nella formazione e nella gestione dei gruppi come</a:t>
            </a:r>
            <a:r>
              <a:rPr lang="it-IT" b="1" dirty="0" smtClean="0"/>
              <a:t>:</a:t>
            </a:r>
            <a:endParaRPr lang="it-IT" b="1" dirty="0"/>
          </a:p>
          <a:p>
            <a:pPr lvl="1" algn="just"/>
            <a:r>
              <a:rPr lang="it-IT" dirty="0" smtClean="0"/>
              <a:t>Elemento </a:t>
            </a:r>
            <a:r>
              <a:rPr lang="it-IT" dirty="0"/>
              <a:t>naturale della comunicazione efficace</a:t>
            </a:r>
          </a:p>
          <a:p>
            <a:pPr lvl="1" algn="just"/>
            <a:r>
              <a:rPr lang="it-IT" dirty="0" smtClean="0"/>
              <a:t>Catalizzatore </a:t>
            </a:r>
            <a:r>
              <a:rPr lang="it-IT" dirty="0"/>
              <a:t>per una migliore comprensione e cooperazione tra le parti interessate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2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 cosa serve la formazione?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10043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it-IT" sz="2800" dirty="0" smtClean="0"/>
              <a:t>Dalla teoria alla pratica: offrire «strumenti»</a:t>
            </a:r>
          </a:p>
          <a:p>
            <a:pPr marL="0" indent="0" algn="just">
              <a:buNone/>
            </a:pPr>
            <a:r>
              <a:rPr lang="it-IT" sz="2800" dirty="0"/>
              <a:t>	</a:t>
            </a:r>
            <a:r>
              <a:rPr lang="it-IT" sz="2800" dirty="0" smtClean="0">
                <a:sym typeface="Wingdings" panose="05000000000000000000" pitchFamily="2" charset="2"/>
              </a:rPr>
              <a:t> es. migliorare il clima lavorativo  aumentare la 	produttività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800" dirty="0"/>
              <a:t> Stimolare un pensiero critico, un altro modo per vedere le </a:t>
            </a:r>
            <a:r>
              <a:rPr lang="it-IT" sz="2800" dirty="0" smtClean="0"/>
              <a:t>cose: un cambio di prospettiva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3131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22660" y="773064"/>
            <a:ext cx="8543500" cy="1133009"/>
          </a:xfrm>
        </p:spPr>
        <p:txBody>
          <a:bodyPr/>
          <a:lstStyle/>
          <a:p>
            <a:r>
              <a:rPr lang="it-IT" dirty="0"/>
              <a:t>La gestione costruttiva del conflitto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1411" y="2185093"/>
            <a:ext cx="9905999" cy="3082367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Può produrre dei </a:t>
            </a:r>
            <a:r>
              <a:rPr lang="it-IT" sz="2800" dirty="0" smtClean="0"/>
              <a:t>«ricavi» </a:t>
            </a:r>
            <a:r>
              <a:rPr lang="it-IT" sz="2800" dirty="0"/>
              <a:t>che compensano i costi e migliorano l’integrazione.</a:t>
            </a:r>
          </a:p>
          <a:p>
            <a:pPr algn="just"/>
            <a:r>
              <a:rPr lang="it-IT" sz="2800" dirty="0"/>
              <a:t>Rappresenta il punto chiave per non sopprimere o esasperare il conflitto ma trasformarlo in occasione per accrescere la motivazione e la creatività </a:t>
            </a:r>
            <a:r>
              <a:rPr lang="it-IT" sz="2800" dirty="0" smtClean="0"/>
              <a:t>nel proprio </a:t>
            </a:r>
            <a:r>
              <a:rPr lang="it-IT" sz="2800" dirty="0"/>
              <a:t>team</a:t>
            </a:r>
            <a:r>
              <a:rPr lang="it-IT" sz="2800" dirty="0" smtClean="0"/>
              <a:t>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8913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45776" y="682912"/>
            <a:ext cx="5697269" cy="862552"/>
          </a:xfrm>
        </p:spPr>
        <p:txBody>
          <a:bodyPr/>
          <a:lstStyle/>
          <a:p>
            <a:r>
              <a:rPr lang="it-IT" dirty="0"/>
              <a:t>Riconoscere il conflitto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1409" y="4680326"/>
            <a:ext cx="9905999" cy="154305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800" dirty="0"/>
              <a:t>Un buon team leader deve saper </a:t>
            </a:r>
            <a:r>
              <a:rPr lang="it-IT" sz="2800" i="1" dirty="0"/>
              <a:t>diagnosticare</a:t>
            </a:r>
            <a:r>
              <a:rPr lang="it-IT" sz="2800" dirty="0"/>
              <a:t> correttamente un conflitto all’interno del proprio gruppo, poiché rappresenta il primo passo per lo sviluppo di una strategia di soluzione.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685" y="1670089"/>
            <a:ext cx="7293449" cy="26777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128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35917" y="412456"/>
            <a:ext cx="8916987" cy="695127"/>
          </a:xfrm>
        </p:spPr>
        <p:txBody>
          <a:bodyPr/>
          <a:lstStyle/>
          <a:p>
            <a:r>
              <a:rPr lang="it-IT" dirty="0"/>
              <a:t>I sintomi della presenza di un conflitto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75008" y="1210614"/>
            <a:ext cx="9772403" cy="555079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/>
              <a:t>Le persone tendono ad evitarsi e diventano sempre meno cooperative.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/>
              <a:t>Voci e pettegolezzi sono più frequenti.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/>
              <a:t>I membri del gruppo diventano impazienti e non si ascoltano tra loro.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/>
              <a:t>Si formano delle fazioni.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/>
              <a:t>Non viene rispettato il programma di meeting.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/>
              <a:t>Si scherza sempre meno.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/>
              <a:t>Aumentano la tensione e l’ostilità palese.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/>
              <a:t>Individui o gruppi di persone cominciano a minare o sabotare il processo decisionale o le persone coinvolte in questo processo.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200" dirty="0"/>
              <a:t>Frequentemente vengono inventate rivendicazioni o denunce verso persone o verso l’organizzazione.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200" dirty="0"/>
              <a:t>Si cercano canali esterni al gruppo (compresi i media) per far valere le proprie posizioni</a:t>
            </a:r>
            <a:r>
              <a:rPr lang="it-IT" sz="2200" dirty="0" smtClean="0"/>
              <a:t>.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79545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4863" y="200236"/>
            <a:ext cx="10702344" cy="1053899"/>
          </a:xfrm>
        </p:spPr>
        <p:txBody>
          <a:bodyPr/>
          <a:lstStyle/>
          <a:p>
            <a:r>
              <a:rPr lang="it-IT" dirty="0"/>
              <a:t>Comprendere meglio la gestione del conflitto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3425" y="1254135"/>
            <a:ext cx="3873279" cy="3003308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b="1" dirty="0"/>
              <a:t>Analisi del conflitto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Storia </a:t>
            </a:r>
            <a:r>
              <a:rPr lang="it-IT" dirty="0"/>
              <a:t>del conflitto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Contesto </a:t>
            </a:r>
            <a:r>
              <a:rPr lang="it-IT" dirty="0"/>
              <a:t>del conflitto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Parti </a:t>
            </a:r>
            <a:r>
              <a:rPr lang="it-IT" dirty="0"/>
              <a:t>coinvolte nel </a:t>
            </a:r>
            <a:r>
              <a:rPr lang="it-IT" dirty="0" smtClean="0"/>
              <a:t>conflitto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Motivi </a:t>
            </a:r>
            <a:r>
              <a:rPr lang="it-IT" dirty="0"/>
              <a:t>del conflitto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Dinamiche </a:t>
            </a:r>
            <a:r>
              <a:rPr lang="it-IT" dirty="0"/>
              <a:t>del conflitto</a:t>
            </a:r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117286" y="4497257"/>
            <a:ext cx="103062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dirty="0"/>
              <a:t>Comprendere il modo in cui si è sviluppato il conflitto può aiutarci a capire perché ci si trova nella situazione di conflitto, la sua natura e la sua gravità, identificando i motivi del disaccordo e monitorando come si modifica nel tempo per poter collocarlo in un più ampio contesto sociale al di là delle parti coinvolte in modo da favorire l’integrazione e la cooperazione della totalità del gruppo. </a:t>
            </a:r>
          </a:p>
        </p:txBody>
      </p:sp>
    </p:spTree>
    <p:extLst>
      <p:ext uri="{BB962C8B-B14F-4D97-AF65-F5344CB8AC3E}">
        <p14:creationId xmlns:p14="http://schemas.microsoft.com/office/powerpoint/2010/main" val="12034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37996" y="335183"/>
            <a:ext cx="9612446" cy="901189"/>
          </a:xfrm>
        </p:spPr>
        <p:txBody>
          <a:bodyPr/>
          <a:lstStyle/>
          <a:p>
            <a:r>
              <a:rPr lang="it-IT" dirty="0"/>
              <a:t>Benefici del conflitto nei gruppi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8338" y="1416676"/>
            <a:ext cx="10805376" cy="4932609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it-IT" sz="2600" b="1" dirty="0" err="1"/>
              <a:t>Problem-solving</a:t>
            </a:r>
            <a:r>
              <a:rPr lang="it-IT" sz="2600" dirty="0"/>
              <a:t>: il conflitto può contribuire a produrre migliori soluzioni poiché il gruppo va ad analizzare alternative possibili scegliendo la più vantaggiosa per i propri bisogni.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600" b="1" dirty="0"/>
              <a:t>Produttività</a:t>
            </a:r>
            <a:r>
              <a:rPr lang="it-IT" sz="2600" dirty="0"/>
              <a:t>: nel conflitto si riducono le perdite di tempo dovute a soluzioni inappropriate, si incoraggia la collaborazione e la creatività.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600" b="1" dirty="0"/>
              <a:t>Cambiamento</a:t>
            </a:r>
            <a:r>
              <a:rPr lang="it-IT" sz="2600" dirty="0"/>
              <a:t>: il conflitto può evidenziare problemi potenziali nelle procedure, nell’assegnazione dei compiti e/o responsabilità e rappresenta un’opportunità di cambiamento per migliorare l’efficienza del gruppo.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600" b="1" dirty="0"/>
              <a:t>Consapevolezza</a:t>
            </a:r>
            <a:r>
              <a:rPr lang="it-IT" sz="2600" dirty="0"/>
              <a:t>: nel conflitto le persone imparano a conoscere gli aspetti positivi e negativi del proprio comportamento e le conseguenze sugli altri.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600" b="1" dirty="0"/>
              <a:t>Sentimenti</a:t>
            </a:r>
            <a:r>
              <a:rPr lang="it-IT" sz="2600" dirty="0"/>
              <a:t>: la corretta gestione del conflitto fa scaricare nel gruppo tensione e stress e si possono incanalare positivamente le </a:t>
            </a:r>
            <a:r>
              <a:rPr lang="it-IT" sz="2600" dirty="0" smtClean="0"/>
              <a:t>emozioni</a:t>
            </a:r>
            <a:r>
              <a:rPr lang="it-IT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327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24937" y="657154"/>
            <a:ext cx="7538948" cy="875431"/>
          </a:xfrm>
        </p:spPr>
        <p:txBody>
          <a:bodyPr/>
          <a:lstStyle/>
          <a:p>
            <a:r>
              <a:rPr lang="it-IT" dirty="0"/>
              <a:t>Metodi di soluzione dei conflitti</a:t>
            </a:r>
          </a:p>
        </p:txBody>
      </p:sp>
      <p:sp>
        <p:nvSpPr>
          <p:cNvPr id="4" name="Rettangolo 3"/>
          <p:cNvSpPr/>
          <p:nvPr/>
        </p:nvSpPr>
        <p:spPr>
          <a:xfrm>
            <a:off x="897785" y="1788295"/>
            <a:ext cx="107281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it-IT" sz="2400" dirty="0" smtClean="0"/>
              <a:t>Approccio </a:t>
            </a:r>
            <a:r>
              <a:rPr lang="it-IT" sz="2400" dirty="0"/>
              <a:t>collaborativo: le parti lavorano insieme per risolvere i problemi e raggiungere obiettivi interdipendenti</a:t>
            </a:r>
            <a:r>
              <a:rPr lang="it-IT" sz="2400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dirty="0" smtClean="0"/>
              <a:t>Negoziazione</a:t>
            </a:r>
            <a:r>
              <a:rPr lang="it-IT" sz="2400" dirty="0"/>
              <a:t>: processo di discussione e di concessioni reciproche tra le </a:t>
            </a:r>
            <a:r>
              <a:rPr lang="it-IT" sz="2400" dirty="0" smtClean="0"/>
              <a:t>parti.</a:t>
            </a:r>
            <a:endParaRPr lang="it-IT" sz="2400" dirty="0"/>
          </a:p>
        </p:txBody>
      </p:sp>
      <p:sp>
        <p:nvSpPr>
          <p:cNvPr id="7" name="Rettangolo 6"/>
          <p:cNvSpPr/>
          <p:nvPr/>
        </p:nvSpPr>
        <p:spPr>
          <a:xfrm>
            <a:off x="1478594" y="4172729"/>
            <a:ext cx="40582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2000" dirty="0"/>
              <a:t>Vantaggiosa per entrambe le </a:t>
            </a:r>
            <a:r>
              <a:rPr lang="it-IT" sz="2000" dirty="0" smtClean="0"/>
              <a:t>parti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sz="2000" dirty="0"/>
              <a:t>(Vincitori/vincitori</a:t>
            </a:r>
            <a:r>
              <a:rPr lang="it-IT" sz="2000" dirty="0" smtClean="0"/>
              <a:t>)</a:t>
            </a:r>
            <a:endParaRPr lang="it-IT" sz="2000" dirty="0"/>
          </a:p>
        </p:txBody>
      </p:sp>
      <p:sp>
        <p:nvSpPr>
          <p:cNvPr id="8" name="Rettangolo 7"/>
          <p:cNvSpPr/>
          <p:nvPr/>
        </p:nvSpPr>
        <p:spPr>
          <a:xfrm>
            <a:off x="6261835" y="3235300"/>
            <a:ext cx="3900107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NEGOZIAZIONE NON COLLABORATIVA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457064" y="3241531"/>
            <a:ext cx="3350276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NEGOZIAZIONE COLLABORATIVA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784351" y="4172729"/>
            <a:ext cx="33775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/>
              <a:t>Vantaggiosa per il più </a:t>
            </a:r>
            <a:r>
              <a:rPr lang="it-IT" sz="2000" dirty="0" smtClean="0"/>
              <a:t>forte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/>
              <a:t>(Vincitore/perdente</a:t>
            </a:r>
            <a:r>
              <a:rPr lang="it-IT" sz="2000" dirty="0" smtClean="0"/>
              <a:t>)</a:t>
            </a:r>
            <a:endParaRPr lang="it-IT" sz="2000" dirty="0"/>
          </a:p>
        </p:txBody>
      </p:sp>
      <p:sp>
        <p:nvSpPr>
          <p:cNvPr id="13" name="Rettangolo 12"/>
          <p:cNvSpPr/>
          <p:nvPr/>
        </p:nvSpPr>
        <p:spPr>
          <a:xfrm>
            <a:off x="891346" y="5438596"/>
            <a:ext cx="104061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it-IT" sz="2400" dirty="0"/>
              <a:t>Mediazione - Arbitrato: intervento di una terza parte neutra che aiuti le parti a migliorare la comunicazione.</a:t>
            </a:r>
          </a:p>
        </p:txBody>
      </p:sp>
      <p:cxnSp>
        <p:nvCxnSpPr>
          <p:cNvPr id="15" name="Connettore 2 14"/>
          <p:cNvCxnSpPr/>
          <p:nvPr/>
        </p:nvCxnSpPr>
        <p:spPr>
          <a:xfrm>
            <a:off x="4018208" y="3721994"/>
            <a:ext cx="0" cy="529164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8248378" y="3721994"/>
            <a:ext cx="0" cy="529164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84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36373" y="1669937"/>
            <a:ext cx="10573553" cy="4267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Nella maggior parte delle relazioni le persone hanno usato (o con loro sono stati usati) Metodi Vinci/perdi che invariabilmente comportano che: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2800" dirty="0" smtClean="0"/>
              <a:t>qualcuno </a:t>
            </a:r>
            <a:r>
              <a:rPr lang="it-IT" sz="2800" dirty="0"/>
              <a:t>perda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2800" dirty="0" smtClean="0"/>
              <a:t>qualcun </a:t>
            </a:r>
            <a:r>
              <a:rPr lang="it-IT" sz="2800" dirty="0"/>
              <a:t>altro </a:t>
            </a:r>
            <a:r>
              <a:rPr lang="it-IT" sz="2800" dirty="0" smtClean="0"/>
              <a:t>vinca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it-IT" sz="2800" dirty="0" smtClean="0"/>
          </a:p>
          <a:p>
            <a:pPr marL="0" indent="0">
              <a:buNone/>
            </a:pPr>
            <a:r>
              <a:rPr lang="it-IT" sz="2800" dirty="0" smtClean="0">
                <a:sym typeface="Wingdings" panose="05000000000000000000" pitchFamily="2" charset="2"/>
              </a:rPr>
              <a:t> </a:t>
            </a:r>
            <a:r>
              <a:rPr lang="it-IT" sz="2800" dirty="0" smtClean="0"/>
              <a:t>Metodo </a:t>
            </a:r>
            <a:r>
              <a:rPr lang="it-IT" sz="2800" dirty="0"/>
              <a:t>1: Io vinco – Tu perdi</a:t>
            </a:r>
          </a:p>
          <a:p>
            <a:pPr marL="0" indent="0">
              <a:buNone/>
            </a:pPr>
            <a:r>
              <a:rPr lang="it-IT" sz="2800" dirty="0" smtClean="0">
                <a:sym typeface="Wingdings" panose="05000000000000000000" pitchFamily="2" charset="2"/>
              </a:rPr>
              <a:t> </a:t>
            </a:r>
            <a:r>
              <a:rPr lang="it-IT" sz="2800" dirty="0" smtClean="0"/>
              <a:t>Metodo </a:t>
            </a:r>
            <a:r>
              <a:rPr lang="it-IT" sz="2800" dirty="0"/>
              <a:t>2: Tu vinci – Io perdo</a:t>
            </a:r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234785" y="579881"/>
            <a:ext cx="7538948" cy="875431"/>
          </a:xfrm>
        </p:spPr>
        <p:txBody>
          <a:bodyPr/>
          <a:lstStyle/>
          <a:p>
            <a:r>
              <a:rPr lang="it-IT" dirty="0"/>
              <a:t>Metodi di soluzione dei conflitti</a:t>
            </a:r>
          </a:p>
        </p:txBody>
      </p:sp>
    </p:spTree>
    <p:extLst>
      <p:ext uri="{BB962C8B-B14F-4D97-AF65-F5344CB8AC3E}">
        <p14:creationId xmlns:p14="http://schemas.microsoft.com/office/powerpoint/2010/main" val="119375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479484" y="541244"/>
            <a:ext cx="7538948" cy="875431"/>
          </a:xfrm>
        </p:spPr>
        <p:txBody>
          <a:bodyPr/>
          <a:lstStyle/>
          <a:p>
            <a:r>
              <a:rPr lang="it-IT" dirty="0"/>
              <a:t>Metodi di soluzione dei conflitti</a:t>
            </a:r>
          </a:p>
        </p:txBody>
      </p:sp>
      <p:sp>
        <p:nvSpPr>
          <p:cNvPr id="5" name="Rettangolo 4"/>
          <p:cNvSpPr/>
          <p:nvPr/>
        </p:nvSpPr>
        <p:spPr>
          <a:xfrm>
            <a:off x="1841457" y="3392626"/>
            <a:ext cx="13388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/>
              <a:t>Soluzione</a:t>
            </a:r>
          </a:p>
        </p:txBody>
      </p:sp>
      <p:sp>
        <p:nvSpPr>
          <p:cNvPr id="6" name="Rettangolo 5"/>
          <p:cNvSpPr/>
          <p:nvPr/>
        </p:nvSpPr>
        <p:spPr>
          <a:xfrm>
            <a:off x="4673769" y="3392626"/>
            <a:ext cx="1678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Risentimento</a:t>
            </a:r>
            <a:endParaRPr lang="it-IT" sz="2400" dirty="0"/>
          </a:p>
        </p:txBody>
      </p:sp>
      <p:sp>
        <p:nvSpPr>
          <p:cNvPr id="7" name="Rettangolo arrotondato 6"/>
          <p:cNvSpPr/>
          <p:nvPr/>
        </p:nvSpPr>
        <p:spPr>
          <a:xfrm>
            <a:off x="3671784" y="2403585"/>
            <a:ext cx="576944" cy="51077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002060"/>
                </a:solidFill>
              </a:rPr>
              <a:t>Sé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3494363" y="4527879"/>
            <a:ext cx="908627" cy="51077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srgbClr val="002060"/>
                </a:solidFill>
              </a:rPr>
              <a:t>Altro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555787" y="2961738"/>
            <a:ext cx="487736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000" dirty="0"/>
              <a:t>Assunzione unilaterale di </a:t>
            </a:r>
            <a:r>
              <a:rPr lang="it-IT" sz="2000" dirty="0" smtClean="0"/>
              <a:t>decisione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000" dirty="0"/>
              <a:t>Assunzione autoritaria di </a:t>
            </a:r>
            <a:r>
              <a:rPr lang="it-IT" sz="2000" dirty="0" smtClean="0"/>
              <a:t>decisione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000" dirty="0"/>
              <a:t>Assunzione di decisione centrata sul </a:t>
            </a:r>
            <a:r>
              <a:rPr lang="it-IT" sz="2000" u="sng" dirty="0"/>
              <a:t>leader</a:t>
            </a:r>
          </a:p>
        </p:txBody>
      </p:sp>
      <p:cxnSp>
        <p:nvCxnSpPr>
          <p:cNvPr id="18" name="Connettore 2 17"/>
          <p:cNvCxnSpPr/>
          <p:nvPr/>
        </p:nvCxnSpPr>
        <p:spPr>
          <a:xfrm>
            <a:off x="3660205" y="3145197"/>
            <a:ext cx="0" cy="108997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 flipV="1">
            <a:off x="4224270" y="3145197"/>
            <a:ext cx="0" cy="108997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tangolo 23"/>
          <p:cNvSpPr/>
          <p:nvPr/>
        </p:nvSpPr>
        <p:spPr>
          <a:xfrm>
            <a:off x="1919809" y="5613594"/>
            <a:ext cx="92719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400" dirty="0" smtClean="0"/>
              <a:t>Il leader impone </a:t>
            </a:r>
            <a:r>
              <a:rPr lang="it-IT" sz="2400" dirty="0"/>
              <a:t>una soluzione che </a:t>
            </a:r>
            <a:r>
              <a:rPr lang="it-IT" sz="2400" dirty="0" smtClean="0"/>
              <a:t>consente </a:t>
            </a:r>
            <a:r>
              <a:rPr lang="it-IT" sz="2400" dirty="0"/>
              <a:t>di averla vinta sull’altro.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400" dirty="0" smtClean="0"/>
              <a:t>I bisogni del leader </a:t>
            </a:r>
            <a:r>
              <a:rPr lang="it-IT" sz="2400" dirty="0"/>
              <a:t>sono soddisfatti, quelli dell’altro no. </a:t>
            </a:r>
          </a:p>
        </p:txBody>
      </p:sp>
      <p:sp>
        <p:nvSpPr>
          <p:cNvPr id="25" name="Rettangolo 24"/>
          <p:cNvSpPr/>
          <p:nvPr/>
        </p:nvSpPr>
        <p:spPr>
          <a:xfrm>
            <a:off x="2557436" y="1540989"/>
            <a:ext cx="2805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solidFill>
                  <a:srgbClr val="002060"/>
                </a:solidFill>
              </a:rPr>
              <a:t>Io vinco – Tu perdi</a:t>
            </a:r>
          </a:p>
        </p:txBody>
      </p:sp>
    </p:spTree>
    <p:extLst>
      <p:ext uri="{BB962C8B-B14F-4D97-AF65-F5344CB8AC3E}">
        <p14:creationId xmlns:p14="http://schemas.microsoft.com/office/powerpoint/2010/main" val="330690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248996" y="425334"/>
            <a:ext cx="7435917" cy="875431"/>
          </a:xfrm>
        </p:spPr>
        <p:txBody>
          <a:bodyPr/>
          <a:lstStyle/>
          <a:p>
            <a:r>
              <a:rPr lang="it-IT" dirty="0"/>
              <a:t>Metodi di soluzione dei conflitti</a:t>
            </a:r>
          </a:p>
        </p:txBody>
      </p:sp>
      <p:sp>
        <p:nvSpPr>
          <p:cNvPr id="5" name="Rettangolo 4"/>
          <p:cNvSpPr/>
          <p:nvPr/>
        </p:nvSpPr>
        <p:spPr>
          <a:xfrm>
            <a:off x="2557435" y="1388061"/>
            <a:ext cx="2805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solidFill>
                  <a:srgbClr val="002060"/>
                </a:solidFill>
              </a:rPr>
              <a:t>Io perdo – Tu vinci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3671784" y="2403585"/>
            <a:ext cx="576944" cy="51077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002060"/>
                </a:solidFill>
              </a:rPr>
              <a:t>Sé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3505942" y="4489243"/>
            <a:ext cx="908627" cy="51077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srgbClr val="002060"/>
                </a:solidFill>
              </a:rPr>
              <a:t>Altro</a:t>
            </a:r>
            <a:endParaRPr lang="it-IT" dirty="0">
              <a:solidFill>
                <a:srgbClr val="002060"/>
              </a:solidFill>
            </a:endParaRPr>
          </a:p>
        </p:txBody>
      </p:sp>
      <p:cxnSp>
        <p:nvCxnSpPr>
          <p:cNvPr id="8" name="Connettore 2 7"/>
          <p:cNvCxnSpPr/>
          <p:nvPr/>
        </p:nvCxnSpPr>
        <p:spPr>
          <a:xfrm>
            <a:off x="3660205" y="3145197"/>
            <a:ext cx="0" cy="108997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V="1">
            <a:off x="4224270" y="3145197"/>
            <a:ext cx="0" cy="108997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1595612" y="3505520"/>
            <a:ext cx="1678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/>
              <a:t>Risentimento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788335" y="3505520"/>
            <a:ext cx="13388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/>
              <a:t>Soluzione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6510923" y="3028466"/>
            <a:ext cx="389520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000" dirty="0"/>
              <a:t>Permissivismo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000" dirty="0"/>
              <a:t>Leadership del lasciar </a:t>
            </a:r>
            <a:r>
              <a:rPr lang="it-IT" sz="2000" dirty="0" smtClean="0"/>
              <a:t>correre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000" dirty="0"/>
              <a:t>Management morbido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413495" y="5469091"/>
            <a:ext cx="94273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400" dirty="0"/>
              <a:t>I bisogni dei subalterni vengono soddisfatti a spese di quelli del leader.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400" dirty="0" smtClean="0"/>
              <a:t>I </a:t>
            </a:r>
            <a:r>
              <a:rPr lang="it-IT" sz="2400" dirty="0"/>
              <a:t>leader che cedono possono creare un gruppo non produttivo. </a:t>
            </a:r>
          </a:p>
        </p:txBody>
      </p:sp>
    </p:spTree>
    <p:extLst>
      <p:ext uri="{BB962C8B-B14F-4D97-AF65-F5344CB8AC3E}">
        <p14:creationId xmlns:p14="http://schemas.microsoft.com/office/powerpoint/2010/main" val="424680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60742" y="2146355"/>
            <a:ext cx="6006362" cy="6482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dirty="0" smtClean="0"/>
              <a:t>I </a:t>
            </a:r>
            <a:r>
              <a:rPr lang="it-IT" sz="2800" dirty="0"/>
              <a:t>due metodi Vinci/perdi comportano:</a:t>
            </a: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145965" y="940489"/>
            <a:ext cx="7435917" cy="875431"/>
          </a:xfrm>
        </p:spPr>
        <p:txBody>
          <a:bodyPr/>
          <a:lstStyle/>
          <a:p>
            <a:r>
              <a:rPr lang="it-IT" dirty="0"/>
              <a:t>Metodi di soluzione dei conflitti</a:t>
            </a:r>
          </a:p>
        </p:txBody>
      </p:sp>
      <p:sp>
        <p:nvSpPr>
          <p:cNvPr id="6" name="Rettangolo 5"/>
          <p:cNvSpPr/>
          <p:nvPr/>
        </p:nvSpPr>
        <p:spPr>
          <a:xfrm>
            <a:off x="1845714" y="3511416"/>
            <a:ext cx="80364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400" dirty="0" smtClean="0"/>
              <a:t>Rischio </a:t>
            </a:r>
            <a:r>
              <a:rPr lang="it-IT" sz="2400" dirty="0"/>
              <a:t>di distruggere le relazioni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400" dirty="0" smtClean="0"/>
              <a:t>Possibilità </a:t>
            </a:r>
            <a:r>
              <a:rPr lang="it-IT" sz="2400" dirty="0"/>
              <a:t>di ridurre l’efficacia nelle organizzazioni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400" dirty="0" smtClean="0"/>
              <a:t>Clima </a:t>
            </a:r>
            <a:r>
              <a:rPr lang="it-IT" sz="2400" dirty="0"/>
              <a:t>di </a:t>
            </a:r>
            <a:r>
              <a:rPr lang="it-IT" sz="2400" dirty="0" smtClean="0"/>
              <a:t>tensione </a:t>
            </a:r>
            <a:r>
              <a:rPr lang="it-IT" sz="2400" dirty="0"/>
              <a:t>che interferisce sul rendimento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400" dirty="0" smtClean="0"/>
              <a:t>Reazioni </a:t>
            </a:r>
            <a:r>
              <a:rPr lang="it-IT" sz="2400" dirty="0"/>
              <a:t>di ansia, fuga, dipendenza</a:t>
            </a:r>
          </a:p>
        </p:txBody>
      </p:sp>
    </p:spTree>
    <p:extLst>
      <p:ext uri="{BB962C8B-B14F-4D97-AF65-F5344CB8AC3E}">
        <p14:creationId xmlns:p14="http://schemas.microsoft.com/office/powerpoint/2010/main" val="208752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450839" y="1201002"/>
            <a:ext cx="5752674" cy="2265529"/>
          </a:xfrm>
        </p:spPr>
        <p:txBody>
          <a:bodyPr>
            <a:normAutofit/>
          </a:bodyPr>
          <a:lstStyle/>
          <a:p>
            <a:pPr algn="ctr"/>
            <a:r>
              <a:rPr lang="it-IT" b="1" dirty="0"/>
              <a:t>IN CAMMINO VERSO UN CONFLITTO </a:t>
            </a:r>
            <a:r>
              <a:rPr lang="it-IT" b="1" dirty="0" smtClean="0"/>
              <a:t>GENTILE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7794" y="2939843"/>
            <a:ext cx="3137776" cy="3194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1194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145965" y="940489"/>
            <a:ext cx="7435917" cy="875431"/>
          </a:xfrm>
        </p:spPr>
        <p:txBody>
          <a:bodyPr/>
          <a:lstStyle/>
          <a:p>
            <a:r>
              <a:rPr lang="it-IT" dirty="0"/>
              <a:t>Metodi di soluzione dei conflitti</a:t>
            </a:r>
          </a:p>
        </p:txBody>
      </p:sp>
      <p:sp>
        <p:nvSpPr>
          <p:cNvPr id="5" name="Rettangolo arrotondato 4"/>
          <p:cNvSpPr/>
          <p:nvPr/>
        </p:nvSpPr>
        <p:spPr>
          <a:xfrm>
            <a:off x="3671784" y="2403585"/>
            <a:ext cx="576944" cy="51077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002060"/>
                </a:solidFill>
              </a:rPr>
              <a:t>Sé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3505942" y="4411969"/>
            <a:ext cx="908627" cy="51077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it-IT" sz="2400" dirty="0" smtClean="0">
                <a:solidFill>
                  <a:srgbClr val="002060"/>
                </a:solidFill>
              </a:rPr>
              <a:t>Altro</a:t>
            </a:r>
            <a:endParaRPr lang="it-IT" dirty="0">
              <a:solidFill>
                <a:srgbClr val="002060"/>
              </a:solidFill>
            </a:endParaRPr>
          </a:p>
        </p:txBody>
      </p:sp>
      <p:cxnSp>
        <p:nvCxnSpPr>
          <p:cNvPr id="8" name="Connettore 2 7"/>
          <p:cNvCxnSpPr/>
          <p:nvPr/>
        </p:nvCxnSpPr>
        <p:spPr>
          <a:xfrm flipV="1">
            <a:off x="4224270" y="3145197"/>
            <a:ext cx="0" cy="108997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>
            <a:off x="3660205" y="3145197"/>
            <a:ext cx="0" cy="108997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1757313" y="3459353"/>
            <a:ext cx="13388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/>
              <a:t>Soluzione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870820" y="3459353"/>
            <a:ext cx="13388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/>
              <a:t>Soluzione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5979833" y="4688351"/>
            <a:ext cx="5398722" cy="461665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it-IT" sz="2400" dirty="0" smtClean="0"/>
              <a:t>…Trasformare </a:t>
            </a:r>
            <a:r>
              <a:rPr lang="it-IT" sz="2400" dirty="0"/>
              <a:t>il conflitto in </a:t>
            </a:r>
            <a:r>
              <a:rPr lang="it-IT" sz="2400" dirty="0" smtClean="0"/>
              <a:t>cooperazione!</a:t>
            </a:r>
            <a:endParaRPr lang="it-IT" sz="2400" dirty="0"/>
          </a:p>
        </p:txBody>
      </p:sp>
      <p:sp>
        <p:nvSpPr>
          <p:cNvPr id="13" name="Rettangolo 12"/>
          <p:cNvSpPr/>
          <p:nvPr/>
        </p:nvSpPr>
        <p:spPr>
          <a:xfrm>
            <a:off x="1481071" y="5786794"/>
            <a:ext cx="97106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200" dirty="0" smtClean="0"/>
              <a:t>Reciproca </a:t>
            </a:r>
            <a:r>
              <a:rPr lang="it-IT" sz="2200" dirty="0"/>
              <a:t>soddisfazione dei bisogni dei membri del gruppo e di quelli del leader.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2200" dirty="0" smtClean="0"/>
              <a:t>Saper </a:t>
            </a:r>
            <a:r>
              <a:rPr lang="it-IT" sz="2200" dirty="0"/>
              <a:t>trovare aspetti di reciproco vantaggio.</a:t>
            </a:r>
          </a:p>
        </p:txBody>
      </p:sp>
    </p:spTree>
    <p:extLst>
      <p:ext uri="{BB962C8B-B14F-4D97-AF65-F5344CB8AC3E}">
        <p14:creationId xmlns:p14="http://schemas.microsoft.com/office/powerpoint/2010/main" val="220478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5098" y="1665027"/>
            <a:ext cx="10443612" cy="47903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600" b="1" dirty="0"/>
              <a:t>Fasi della negoziazione  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it-IT" sz="2600" dirty="0"/>
              <a:t>1. Separare le persone dai problemi (duri con i problemi, morbidi con le persone)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it-IT" sz="2600" dirty="0"/>
              <a:t>2. Identificare i propri bisogni e quelli degli altri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it-IT" sz="2600" dirty="0"/>
              <a:t>3. Creare la meta (concreta, raggiungibile, verificabile) 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it-IT" sz="2600" dirty="0"/>
              <a:t>4. Produrre soluzioni (non solo vantaggiose per tutti, ma anche di buona qualità)</a:t>
            </a:r>
          </a:p>
          <a:p>
            <a:pPr marL="457200" lvl="1" indent="0" algn="just">
              <a:spcBef>
                <a:spcPts val="0"/>
              </a:spcBef>
              <a:buNone/>
            </a:pPr>
            <a:r>
              <a:rPr lang="it-IT" sz="2600" dirty="0"/>
              <a:t>5. Adottare criteri di valutazione e obiettivi ragionevoli (allo scopo di ottenere il consenso salvaguardando le relazioni personali</a:t>
            </a:r>
            <a:r>
              <a:rPr lang="it-IT" sz="2600" dirty="0" smtClean="0"/>
              <a:t>).</a:t>
            </a:r>
            <a:endParaRPr lang="it-IT" sz="2600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578945" y="642353"/>
            <a:ext cx="7435917" cy="585946"/>
          </a:xfrm>
        </p:spPr>
        <p:txBody>
          <a:bodyPr/>
          <a:lstStyle/>
          <a:p>
            <a:r>
              <a:rPr lang="it-IT" dirty="0"/>
              <a:t>Metodi di soluzione dei conflitti</a:t>
            </a:r>
          </a:p>
        </p:txBody>
      </p:sp>
      <p:sp>
        <p:nvSpPr>
          <p:cNvPr id="5" name="Rettangolo 4"/>
          <p:cNvSpPr/>
          <p:nvPr/>
        </p:nvSpPr>
        <p:spPr>
          <a:xfrm>
            <a:off x="10197224" y="6455391"/>
            <a:ext cx="13214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/>
              <a:t>(Gordon, 1974</a:t>
            </a:r>
            <a:r>
              <a:rPr lang="it-IT" sz="1400" dirty="0" smtClean="0"/>
              <a:t>) 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413183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141413" y="2136339"/>
            <a:ext cx="990599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800" dirty="0"/>
              <a:t>In queste fasi l’utilizzo del Messaggio-Io è di grande aiuto. Si tratta di applicare un linguaggio in prima persona per comunicare i propri vissuti e sentimenti di fronte ai problemi: “Io sento, io provo”, al posto di “Tu sei, tu fai”. E’ una modalità comunicativa più efficace, che non esprime il giudizio critico del Messaggio-Tu che farebbe sentire il soggetto giudicato e non accettato, ma si basa sulle conseguenze provocate dalle sue azioni, in modo da portarlo a decentrarsi dalla propria prospettiva e a responsabilizzarsi.</a:t>
            </a:r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2376453" y="888013"/>
            <a:ext cx="7435917" cy="585946"/>
          </a:xfrm>
        </p:spPr>
        <p:txBody>
          <a:bodyPr/>
          <a:lstStyle/>
          <a:p>
            <a:r>
              <a:rPr lang="it-IT" dirty="0"/>
              <a:t>Metodi di soluzione dei conflitti</a:t>
            </a:r>
          </a:p>
        </p:txBody>
      </p:sp>
    </p:spTree>
    <p:extLst>
      <p:ext uri="{BB962C8B-B14F-4D97-AF65-F5344CB8AC3E}">
        <p14:creationId xmlns:p14="http://schemas.microsoft.com/office/powerpoint/2010/main" val="256914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3331" y="1717223"/>
            <a:ext cx="11290555" cy="4437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600" dirty="0"/>
              <a:t>In definitiva gli elementi fondamentali nella pratica della soluzione dei conflitti sono</a:t>
            </a:r>
            <a:r>
              <a:rPr lang="it-IT" sz="2600" dirty="0" smtClean="0"/>
              <a:t>:</a:t>
            </a:r>
            <a:endParaRPr lang="it-IT" sz="2600" dirty="0"/>
          </a:p>
          <a:p>
            <a:pPr lvl="1"/>
            <a:r>
              <a:rPr lang="it-IT" sz="2600" dirty="0" smtClean="0"/>
              <a:t>la </a:t>
            </a:r>
            <a:r>
              <a:rPr lang="it-IT" sz="2600" dirty="0"/>
              <a:t>motivazione       </a:t>
            </a:r>
          </a:p>
          <a:p>
            <a:pPr lvl="1"/>
            <a:r>
              <a:rPr lang="it-IT" sz="2600" dirty="0" smtClean="0"/>
              <a:t>la </a:t>
            </a:r>
            <a:r>
              <a:rPr lang="it-IT" sz="2600" dirty="0"/>
              <a:t>comprensione delle ragioni degli altri</a:t>
            </a:r>
          </a:p>
          <a:p>
            <a:pPr lvl="1"/>
            <a:r>
              <a:rPr lang="it-IT" sz="2600" dirty="0" smtClean="0"/>
              <a:t>la </a:t>
            </a:r>
            <a:r>
              <a:rPr lang="it-IT" sz="2600" dirty="0"/>
              <a:t>valorizzazione delle risorse e delle differenze di ciascuno</a:t>
            </a:r>
          </a:p>
          <a:p>
            <a:pPr lvl="1"/>
            <a:r>
              <a:rPr lang="it-IT" sz="2600" dirty="0" smtClean="0"/>
              <a:t>il </a:t>
            </a:r>
            <a:r>
              <a:rPr lang="it-IT" sz="2600" dirty="0"/>
              <a:t>farsi carico delle proprie responsabilità </a:t>
            </a:r>
          </a:p>
          <a:p>
            <a:pPr lvl="1"/>
            <a:r>
              <a:rPr lang="it-IT" sz="2600" dirty="0" smtClean="0"/>
              <a:t>l’accettare </a:t>
            </a:r>
            <a:r>
              <a:rPr lang="it-IT" sz="2600" dirty="0"/>
              <a:t>anche i propri insuccessi come occasioni di miglioramento personale e relazionale</a:t>
            </a:r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274080" y="519524"/>
            <a:ext cx="7435917" cy="585946"/>
          </a:xfrm>
        </p:spPr>
        <p:txBody>
          <a:bodyPr/>
          <a:lstStyle/>
          <a:p>
            <a:r>
              <a:rPr lang="it-IT" dirty="0"/>
              <a:t>Metodi di soluzione dei conflitti</a:t>
            </a:r>
          </a:p>
        </p:txBody>
      </p:sp>
    </p:spTree>
    <p:extLst>
      <p:ext uri="{BB962C8B-B14F-4D97-AF65-F5344CB8AC3E}">
        <p14:creationId xmlns:p14="http://schemas.microsoft.com/office/powerpoint/2010/main" val="95207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25129" y="400154"/>
            <a:ext cx="7565859" cy="828145"/>
          </a:xfrm>
        </p:spPr>
        <p:txBody>
          <a:bodyPr/>
          <a:lstStyle/>
          <a:p>
            <a:r>
              <a:rPr lang="it-IT" dirty="0"/>
              <a:t>Il significato di conflitto gentile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46161" y="1351127"/>
            <a:ext cx="10290412" cy="513155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dirty="0"/>
              <a:t>Ora potrà risultare più chiaro un concetto iniziale non immediatamente </a:t>
            </a:r>
            <a:r>
              <a:rPr lang="it-IT" dirty="0" smtClean="0"/>
              <a:t>comprensibile. Un </a:t>
            </a:r>
            <a:r>
              <a:rPr lang="it-IT" dirty="0"/>
              <a:t>concetto formato da due termini in apparenza in contrasto tra loro: </a:t>
            </a:r>
            <a:r>
              <a:rPr lang="it-IT" b="1" dirty="0"/>
              <a:t>conflitto</a:t>
            </a:r>
            <a:r>
              <a:rPr lang="it-IT" dirty="0"/>
              <a:t> e </a:t>
            </a:r>
            <a:r>
              <a:rPr lang="it-IT" b="1" dirty="0" smtClean="0"/>
              <a:t>gentile</a:t>
            </a:r>
            <a:r>
              <a:rPr lang="it-IT" dirty="0" smtClean="0"/>
              <a:t>. Perché </a:t>
            </a:r>
            <a:r>
              <a:rPr lang="it-IT" dirty="0"/>
              <a:t>quindi metterli insieme? Che cosa hanno in </a:t>
            </a:r>
            <a:r>
              <a:rPr lang="it-IT" dirty="0" smtClean="0"/>
              <a:t>comune? E</a:t>
            </a:r>
            <a:r>
              <a:rPr lang="it-IT" dirty="0"/>
              <a:t>’ proprio questo il punto fondamentale della nostra riflessione ed il nostro obiettivo: </a:t>
            </a:r>
            <a:r>
              <a:rPr lang="it-IT" b="1" dirty="0"/>
              <a:t>metterci in cammino per arrivare alla costruzione di un conflitto </a:t>
            </a:r>
            <a:r>
              <a:rPr lang="it-IT" b="1" dirty="0" smtClean="0"/>
              <a:t>gentile</a:t>
            </a:r>
            <a:r>
              <a:rPr lang="it-IT" dirty="0" smtClean="0"/>
              <a:t>. </a:t>
            </a:r>
          </a:p>
          <a:p>
            <a:pPr marL="0" indent="0" algn="just">
              <a:buNone/>
            </a:pPr>
            <a:r>
              <a:rPr lang="it-IT" dirty="0" smtClean="0"/>
              <a:t>Un </a:t>
            </a:r>
            <a:r>
              <a:rPr lang="it-IT" dirty="0"/>
              <a:t>conflitto che permetta di confrontarci con gli altri per arricchirci e migliorarci, di superare le diversità attraverso l’ascolto attivo, l’empatia e il riconoscimento del valore dell’altro, di promuovere la creatività e le risorse di ognuno di noi, di accrescere la motivazione e l’impegno del gruppo, incentivando la collaborazione e l’integrazione per favorire la crescita e la soddisfazione collettiva. </a:t>
            </a:r>
          </a:p>
        </p:txBody>
      </p:sp>
    </p:spTree>
    <p:extLst>
      <p:ext uri="{BB962C8B-B14F-4D97-AF65-F5344CB8AC3E}">
        <p14:creationId xmlns:p14="http://schemas.microsoft.com/office/powerpoint/2010/main" val="2910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96253" y="318268"/>
            <a:ext cx="9694909" cy="964622"/>
          </a:xfrm>
        </p:spPr>
        <p:txBody>
          <a:bodyPr/>
          <a:lstStyle/>
          <a:p>
            <a:r>
              <a:rPr lang="it-IT" dirty="0"/>
              <a:t>Il conflitto gentile e l’attività formativa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41803" y="1583140"/>
            <a:ext cx="10003810" cy="50633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300" dirty="0"/>
              <a:t>Si tratta quindi di un processo che viene costruito gradualmente attraverso il contributo di ognuno di noi e che richiede un cambiamento nella visione di noi stessi e degli altri e della relazione con </a:t>
            </a:r>
            <a:r>
              <a:rPr lang="it-IT" sz="2300" dirty="0" smtClean="0"/>
              <a:t>l’altro.</a:t>
            </a:r>
          </a:p>
          <a:p>
            <a:pPr marL="0" indent="0" algn="just">
              <a:buNone/>
            </a:pPr>
            <a:r>
              <a:rPr lang="it-IT" sz="2300" dirty="0" smtClean="0"/>
              <a:t>E </a:t>
            </a:r>
            <a:r>
              <a:rPr lang="it-IT" sz="2300" dirty="0"/>
              <a:t>come in ogni processo di cambiamento si possono incontrare degli ostacoli lungo il cammino.</a:t>
            </a:r>
          </a:p>
          <a:p>
            <a:pPr marL="0" indent="0" algn="just">
              <a:buNone/>
            </a:pPr>
            <a:r>
              <a:rPr lang="it-IT" sz="2300" b="1" dirty="0"/>
              <a:t>La gentilezza rende più agevole il nostro cammino e permette di affrontare le difficoltà con meno ansia e più tranquillità</a:t>
            </a:r>
            <a:r>
              <a:rPr lang="it-IT" sz="2300" dirty="0"/>
              <a:t>.  </a:t>
            </a:r>
          </a:p>
          <a:p>
            <a:pPr marL="0" indent="0" algn="just">
              <a:buNone/>
            </a:pPr>
            <a:r>
              <a:rPr lang="it-IT" sz="2300" dirty="0"/>
              <a:t>Insieme alla gentilezza in questo peculiare percorso non si può non menzionare l’attività formativa che, oltre a poter essere impiegata per la gestione di conflitti, rappresenta un potente strumento per prevenire le conseguenze dovute all’inasprimento e al perdurare dei conflitti. </a:t>
            </a:r>
          </a:p>
        </p:txBody>
      </p:sp>
    </p:spTree>
    <p:extLst>
      <p:ext uri="{BB962C8B-B14F-4D97-AF65-F5344CB8AC3E}">
        <p14:creationId xmlns:p14="http://schemas.microsoft.com/office/powerpoint/2010/main" val="316261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1637" y="686757"/>
            <a:ext cx="6105548" cy="964622"/>
          </a:xfrm>
        </p:spPr>
        <p:txBody>
          <a:bodyPr/>
          <a:lstStyle/>
          <a:p>
            <a:r>
              <a:rPr lang="it-IT" dirty="0"/>
              <a:t>Apprendere con gentilezza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23583" y="1853701"/>
            <a:ext cx="10405966" cy="3932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In base a questi presupposti perciò il conflitto può essere considerato un’esperienza di apprendimento e una preziosa risorsa: un’occasione fondamentale per imparare nuove misure relazionali e decisionali.</a:t>
            </a:r>
          </a:p>
          <a:p>
            <a:pPr marL="0" indent="0" algn="just">
              <a:buNone/>
            </a:pPr>
            <a:r>
              <a:rPr lang="it-IT" dirty="0"/>
              <a:t>In questo senso il nostro lavoro sarà volto a sviluppare e potenziare la capacità di leggere il conflitto, di capirlo, decodificarlo, di individuarne le componenti e, soprattutto, di viverlo con lo </a:t>
            </a:r>
            <a:r>
              <a:rPr lang="it-IT" b="1" dirty="0"/>
              <a:t>spirito dell’apprendistato</a:t>
            </a:r>
            <a:r>
              <a:rPr lang="it-IT" dirty="0"/>
              <a:t>, lo spirito di chi da questa esperienza decide di uscire dagli schemi per garantirsi relazioni più stabili e creative per la costruzione di un </a:t>
            </a:r>
            <a:r>
              <a:rPr lang="it-IT" b="1" dirty="0"/>
              <a:t>Ateneo più gentile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250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0192" y="604871"/>
            <a:ext cx="3962850" cy="814497"/>
          </a:xfrm>
        </p:spPr>
        <p:txBody>
          <a:bodyPr/>
          <a:lstStyle/>
          <a:p>
            <a:pPr algn="ctr"/>
            <a:r>
              <a:rPr lang="it-IT" dirty="0"/>
              <a:t>Noi e gli altri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94179" y="1569493"/>
            <a:ext cx="10194877" cy="5090614"/>
          </a:xfrm>
        </p:spPr>
        <p:txBody>
          <a:bodyPr>
            <a:noAutofit/>
          </a:bodyPr>
          <a:lstStyle/>
          <a:p>
            <a:pPr algn="just"/>
            <a:r>
              <a:rPr lang="it-IT" sz="2600" dirty="0"/>
              <a:t>Fra le capacità dell’essere umano la </a:t>
            </a:r>
            <a:r>
              <a:rPr lang="it-IT" sz="2600" b="1" dirty="0"/>
              <a:t>disposizione alla comunicazione </a:t>
            </a:r>
            <a:r>
              <a:rPr lang="it-IT" sz="2600" dirty="0"/>
              <a:t>è certamente la più evidente e la più importante. </a:t>
            </a:r>
            <a:endParaRPr lang="it-IT" sz="2600" dirty="0" smtClean="0"/>
          </a:p>
          <a:p>
            <a:pPr algn="just"/>
            <a:r>
              <a:rPr lang="it-IT" sz="2600" dirty="0" smtClean="0"/>
              <a:t>Le </a:t>
            </a:r>
            <a:r>
              <a:rPr lang="it-IT" sz="2600" dirty="0"/>
              <a:t>nostre relazioni interpersonali, a tutti i livelli, ci richiedono sempre più la </a:t>
            </a:r>
            <a:r>
              <a:rPr lang="it-IT" sz="2600" u="sng" dirty="0"/>
              <a:t>capacità di accettare e gestire ciò che è diverso da noi</a:t>
            </a:r>
            <a:r>
              <a:rPr lang="it-IT" sz="2600" dirty="0"/>
              <a:t>: persone, valori, pensieri, culture. </a:t>
            </a:r>
          </a:p>
          <a:p>
            <a:pPr algn="just"/>
            <a:r>
              <a:rPr lang="it-IT" sz="2600" dirty="0"/>
              <a:t>In tutti gli ambiti della nostra vita siamo chiamati </a:t>
            </a:r>
            <a:r>
              <a:rPr lang="it-IT" sz="2600" u="sng" dirty="0"/>
              <a:t>a confrontarci con gli altri</a:t>
            </a:r>
            <a:r>
              <a:rPr lang="it-IT" sz="2600" dirty="0"/>
              <a:t>, con chi conosciamo bene e con chi conosciamo solo superficialmente, </a:t>
            </a:r>
            <a:r>
              <a:rPr lang="it-IT" sz="2600" dirty="0" smtClean="0"/>
              <a:t>con </a:t>
            </a:r>
            <a:r>
              <a:rPr lang="it-IT" sz="2600" dirty="0"/>
              <a:t>chi sentiamo più simile a noi e con chi percepiamo diverso.</a:t>
            </a:r>
          </a:p>
          <a:p>
            <a:pPr algn="just"/>
            <a:r>
              <a:rPr lang="it-IT" sz="2600" b="1" dirty="0" smtClean="0"/>
              <a:t>E </a:t>
            </a:r>
            <a:r>
              <a:rPr lang="it-IT" sz="2600" b="1" dirty="0"/>
              <a:t>il risultato di questo incontro può essere una sfida per ognuno di noi.</a:t>
            </a:r>
          </a:p>
        </p:txBody>
      </p:sp>
    </p:spTree>
    <p:extLst>
      <p:ext uri="{BB962C8B-B14F-4D97-AF65-F5344CB8AC3E}">
        <p14:creationId xmlns:p14="http://schemas.microsoft.com/office/powerpoint/2010/main" val="379276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04937" y="984561"/>
            <a:ext cx="5864154" cy="2222663"/>
          </a:xfrm>
        </p:spPr>
        <p:txBody>
          <a:bodyPr>
            <a:normAutofit/>
          </a:bodyPr>
          <a:lstStyle/>
          <a:p>
            <a:pPr algn="ctr"/>
            <a:r>
              <a:rPr lang="it-IT" sz="4000" dirty="0"/>
              <a:t>La comunicazione interpersonale</a:t>
            </a:r>
            <a:br>
              <a:rPr lang="it-IT" sz="4000" dirty="0"/>
            </a:br>
            <a:r>
              <a:rPr lang="it-IT" cap="none" dirty="0" smtClean="0"/>
              <a:t>E’ impossibile </a:t>
            </a:r>
            <a:r>
              <a:rPr lang="it-IT" cap="none" dirty="0"/>
              <a:t>n</a:t>
            </a:r>
            <a:r>
              <a:rPr lang="it-IT" cap="none" dirty="0" smtClean="0"/>
              <a:t>on </a:t>
            </a:r>
            <a:r>
              <a:rPr lang="it-IT" cap="none" dirty="0"/>
              <a:t>c</a:t>
            </a:r>
            <a:r>
              <a:rPr lang="it-IT" cap="none" dirty="0" smtClean="0"/>
              <a:t>omunicare</a:t>
            </a:r>
            <a:r>
              <a:rPr lang="it-IT" sz="4000" cap="none" dirty="0" smtClean="0"/>
              <a:t/>
            </a:r>
            <a:br>
              <a:rPr lang="it-IT" sz="4000" cap="none" dirty="0" smtClean="0"/>
            </a:br>
            <a:r>
              <a:rPr lang="it-IT" sz="2700" cap="none" dirty="0" smtClean="0"/>
              <a:t>(</a:t>
            </a:r>
            <a:r>
              <a:rPr lang="it-IT" sz="2700" cap="none" dirty="0" err="1" smtClean="0"/>
              <a:t>Watzlawick</a:t>
            </a:r>
            <a:r>
              <a:rPr lang="it-IT" sz="2700" cap="none" dirty="0" smtClean="0"/>
              <a:t> Et Al., 1967)</a:t>
            </a:r>
            <a:endParaRPr lang="it-IT" sz="27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27766" y="3727321"/>
            <a:ext cx="10322706" cy="2674961"/>
          </a:xfrm>
        </p:spPr>
        <p:txBody>
          <a:bodyPr>
            <a:noAutofit/>
          </a:bodyPr>
          <a:lstStyle/>
          <a:p>
            <a:pPr algn="just"/>
            <a:r>
              <a:rPr lang="it-IT" sz="2600" dirty="0"/>
              <a:t>In qualsiasi tipo di interazione tra persone, anche il semplice guardarsi negli occhi, si sta comunicando sempre qualcosa all’altro soggetto.</a:t>
            </a:r>
          </a:p>
          <a:p>
            <a:pPr algn="just"/>
            <a:r>
              <a:rPr lang="it-IT" sz="2600" dirty="0"/>
              <a:t>I silenzi, l’indifferenza, la passività e l’inattività sono forme di comunicazione al pari delle altre, poiché portano con sé un messaggio </a:t>
            </a:r>
            <a:r>
              <a:rPr lang="it-IT" sz="2600" dirty="0" smtClean="0"/>
              <a:t>che gli </a:t>
            </a:r>
            <a:r>
              <a:rPr lang="it-IT" sz="2600" dirty="0"/>
              <a:t>altri partecipanti all’interazione non possono non</a:t>
            </a:r>
            <a:r>
              <a:rPr lang="it-IT" sz="2800" dirty="0"/>
              <a:t> </a:t>
            </a:r>
            <a:r>
              <a:rPr lang="it-IT" sz="2800" dirty="0" smtClean="0"/>
              <a:t>recepire.</a:t>
            </a:r>
            <a:endParaRPr lang="it-IT" sz="28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668" y="984561"/>
            <a:ext cx="4758804" cy="24561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7214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48419" y="938951"/>
            <a:ext cx="8801077" cy="1158767"/>
          </a:xfrm>
        </p:spPr>
        <p:txBody>
          <a:bodyPr>
            <a:normAutofit/>
          </a:bodyPr>
          <a:lstStyle/>
          <a:p>
            <a:pPr algn="ctr"/>
            <a:r>
              <a:rPr lang="it-IT" sz="4000" dirty="0"/>
              <a:t>La comunicazione </a:t>
            </a:r>
            <a:r>
              <a:rPr lang="it-IT" sz="4000" dirty="0" smtClean="0"/>
              <a:t>interpersonale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51130" y="2351550"/>
            <a:ext cx="10103980" cy="33805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In ogni scambio comunicativo esistono 3 livelli di </a:t>
            </a:r>
            <a:r>
              <a:rPr lang="it-IT" sz="2800" dirty="0" smtClean="0"/>
              <a:t>comunicazione:</a:t>
            </a:r>
          </a:p>
          <a:p>
            <a:pPr marL="0" indent="0" algn="just">
              <a:buNone/>
            </a:pPr>
            <a:r>
              <a:rPr lang="it-IT" sz="2800" dirty="0" smtClean="0"/>
              <a:t> </a:t>
            </a:r>
          </a:p>
          <a:p>
            <a:pPr algn="just"/>
            <a:r>
              <a:rPr lang="it-IT" sz="2800" dirty="0" smtClean="0"/>
              <a:t>Verbale </a:t>
            </a:r>
            <a:r>
              <a:rPr lang="it-IT" sz="2800" dirty="0" smtClean="0">
                <a:sym typeface="Wingdings" panose="05000000000000000000" pitchFamily="2" charset="2"/>
              </a:rPr>
              <a:t> componenti di contenuto (cosa comunichiamo?)</a:t>
            </a:r>
            <a:endParaRPr lang="it-IT" sz="2800" dirty="0" smtClean="0"/>
          </a:p>
          <a:p>
            <a:pPr algn="just"/>
            <a:r>
              <a:rPr lang="it-IT" sz="2800" dirty="0" err="1"/>
              <a:t>P</a:t>
            </a:r>
            <a:r>
              <a:rPr lang="it-IT" sz="2800" dirty="0" err="1" smtClean="0"/>
              <a:t>araverbale</a:t>
            </a:r>
            <a:endParaRPr lang="it-IT" sz="2800" dirty="0" smtClean="0"/>
          </a:p>
          <a:p>
            <a:pPr algn="just"/>
            <a:r>
              <a:rPr lang="it-IT" sz="2800" dirty="0"/>
              <a:t>N</a:t>
            </a:r>
            <a:r>
              <a:rPr lang="it-IT" sz="2800" dirty="0" smtClean="0"/>
              <a:t>on verbale </a:t>
            </a:r>
          </a:p>
        </p:txBody>
      </p:sp>
      <p:sp>
        <p:nvSpPr>
          <p:cNvPr id="4" name="Rettangolo 3"/>
          <p:cNvSpPr/>
          <p:nvPr/>
        </p:nvSpPr>
        <p:spPr>
          <a:xfrm>
            <a:off x="8806930" y="6289883"/>
            <a:ext cx="2478435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Watzlawick</a:t>
            </a:r>
            <a:r>
              <a:rPr lang="it-IT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al., 1971)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Parentesi graffa chiusa 4"/>
          <p:cNvSpPr/>
          <p:nvPr/>
        </p:nvSpPr>
        <p:spPr>
          <a:xfrm>
            <a:off x="3357350" y="4326340"/>
            <a:ext cx="514110" cy="1318977"/>
          </a:xfrm>
          <a:prstGeom prst="rightBrac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985146" y="4701318"/>
            <a:ext cx="760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ym typeface="Wingdings" panose="05000000000000000000" pitchFamily="2" charset="2"/>
              </a:rPr>
              <a:t>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sz="2800" dirty="0">
                <a:sym typeface="Wingdings" panose="05000000000000000000" pitchFamily="2" charset="2"/>
              </a:rPr>
              <a:t>c</a:t>
            </a:r>
            <a:r>
              <a:rPr lang="it-IT" sz="2800" dirty="0" smtClean="0">
                <a:sym typeface="Wingdings" panose="05000000000000000000" pitchFamily="2" charset="2"/>
              </a:rPr>
              <a:t>omponenti di relazione (come lo comunichiamo?)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3124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75506" y="721549"/>
            <a:ext cx="7706374" cy="1145887"/>
          </a:xfrm>
        </p:spPr>
        <p:txBody>
          <a:bodyPr/>
          <a:lstStyle/>
          <a:p>
            <a:r>
              <a:rPr lang="it-IT" dirty="0"/>
              <a:t>La comunicazione interpersonale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3655193" y="1758959"/>
            <a:ext cx="4146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COMPONENTI DI CONTENUTO</a:t>
            </a:r>
            <a:endParaRPr lang="it-IT" sz="2400" dirty="0"/>
          </a:p>
        </p:txBody>
      </p:sp>
      <p:cxnSp>
        <p:nvCxnSpPr>
          <p:cNvPr id="13" name="Connettore 2 12"/>
          <p:cNvCxnSpPr>
            <a:stCxn id="11" idx="2"/>
          </p:cNvCxnSpPr>
          <p:nvPr/>
        </p:nvCxnSpPr>
        <p:spPr>
          <a:xfrm flipH="1">
            <a:off x="5728691" y="2220624"/>
            <a:ext cx="1" cy="7124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4690739" y="3025439"/>
            <a:ext cx="2075904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LIVELLO 1 VERBALE</a:t>
            </a:r>
            <a:endParaRPr lang="it-IT" dirty="0"/>
          </a:p>
        </p:txBody>
      </p:sp>
      <p:cxnSp>
        <p:nvCxnSpPr>
          <p:cNvPr id="16" name="Connettore 2 15"/>
          <p:cNvCxnSpPr>
            <a:stCxn id="14" idx="2"/>
          </p:cNvCxnSpPr>
          <p:nvPr/>
        </p:nvCxnSpPr>
        <p:spPr>
          <a:xfrm>
            <a:off x="5728691" y="3394771"/>
            <a:ext cx="0" cy="7360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2830944" y="4189789"/>
            <a:ext cx="57954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Indica ciò che si dice, riguarda le informazioni  che le persone si trasmettono</a:t>
            </a:r>
            <a:endParaRPr lang="it-IT" sz="2400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3541296" y="5815804"/>
            <a:ext cx="4374785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it-IT" sz="2400" dirty="0" smtClean="0"/>
              <a:t>Scelta delle parole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it-IT" sz="2400" dirty="0" smtClean="0"/>
              <a:t>Costruzione logica della frase</a:t>
            </a:r>
            <a:endParaRPr lang="it-IT" sz="2400" dirty="0"/>
          </a:p>
        </p:txBody>
      </p:sp>
      <p:cxnSp>
        <p:nvCxnSpPr>
          <p:cNvPr id="21" name="Connettore 2 20"/>
          <p:cNvCxnSpPr>
            <a:stCxn id="17" idx="2"/>
          </p:cNvCxnSpPr>
          <p:nvPr/>
        </p:nvCxnSpPr>
        <p:spPr>
          <a:xfrm flipH="1">
            <a:off x="5728688" y="5020786"/>
            <a:ext cx="3" cy="696338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65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69007" y="261126"/>
            <a:ext cx="7783646" cy="1133009"/>
          </a:xfrm>
        </p:spPr>
        <p:txBody>
          <a:bodyPr/>
          <a:lstStyle/>
          <a:p>
            <a:r>
              <a:rPr lang="it-IT" dirty="0"/>
              <a:t>La comunicazione interpersonale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907027" y="1394135"/>
            <a:ext cx="4507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COMPONENTI DI RELAZIONE</a:t>
            </a:r>
            <a:endParaRPr lang="it-IT" sz="2800" dirty="0"/>
          </a:p>
        </p:txBody>
      </p:sp>
      <p:cxnSp>
        <p:nvCxnSpPr>
          <p:cNvPr id="6" name="Connettore 2 5"/>
          <p:cNvCxnSpPr/>
          <p:nvPr/>
        </p:nvCxnSpPr>
        <p:spPr>
          <a:xfrm flipH="1">
            <a:off x="3981009" y="2016819"/>
            <a:ext cx="489396" cy="494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>
            <a:off x="7748276" y="1990468"/>
            <a:ext cx="502276" cy="494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3059567" y="2691153"/>
            <a:ext cx="1716626" cy="70788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livello 2 </a:t>
            </a:r>
          </a:p>
          <a:p>
            <a:pPr algn="ctr"/>
            <a:r>
              <a:rPr lang="it-IT" sz="2000" dirty="0" smtClean="0"/>
              <a:t>PARAVERBALE</a:t>
            </a:r>
            <a:endParaRPr lang="it-IT" sz="20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7175823" y="2668969"/>
            <a:ext cx="2032159" cy="70788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livello 3 </a:t>
            </a:r>
          </a:p>
          <a:p>
            <a:pPr algn="ctr"/>
            <a:r>
              <a:rPr lang="it-IT" sz="2000" dirty="0" smtClean="0"/>
              <a:t>NON VERBALE</a:t>
            </a:r>
            <a:endParaRPr lang="it-IT" sz="20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1696752" y="3847621"/>
            <a:ext cx="3142445" cy="70788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Modo in cui qualcosa viene detto</a:t>
            </a:r>
            <a:endParaRPr lang="it-IT" sz="20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5528020" y="3847621"/>
            <a:ext cx="2342605" cy="101566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Ciò che si trasmette attraverso il proprio corpo</a:t>
            </a:r>
            <a:endParaRPr lang="it-IT" sz="20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8946853" y="3847621"/>
            <a:ext cx="1687133" cy="40011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Aspetti estetici</a:t>
            </a:r>
            <a:endParaRPr lang="it-IT" sz="2000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1696752" y="5018420"/>
            <a:ext cx="14719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 smtClean="0"/>
              <a:t>Tono</a:t>
            </a:r>
            <a:endParaRPr lang="it-IT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 smtClean="0"/>
              <a:t>Velocità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 smtClean="0"/>
              <a:t>Timbro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 smtClean="0"/>
              <a:t>Volume</a:t>
            </a:r>
            <a:endParaRPr lang="it-IT" sz="2000" dirty="0"/>
          </a:p>
        </p:txBody>
      </p:sp>
      <p:sp>
        <p:nvSpPr>
          <p:cNvPr id="18" name="Parentesi graffa chiusa 17"/>
          <p:cNvSpPr/>
          <p:nvPr/>
        </p:nvSpPr>
        <p:spPr>
          <a:xfrm>
            <a:off x="3108379" y="5077037"/>
            <a:ext cx="193184" cy="12489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/>
          <p:cNvSpPr txBox="1"/>
          <p:nvPr/>
        </p:nvSpPr>
        <p:spPr>
          <a:xfrm>
            <a:off x="3488034" y="5495473"/>
            <a:ext cx="737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VOCE</a:t>
            </a:r>
            <a:endParaRPr lang="it-IT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5528020" y="5092677"/>
            <a:ext cx="27700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 smtClean="0"/>
              <a:t>Postura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 smtClean="0"/>
              <a:t>Movimenti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000" dirty="0" smtClean="0"/>
              <a:t>Posizione occupata nello spazio</a:t>
            </a:r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8946853" y="5046939"/>
            <a:ext cx="1934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Modo di vestire o di prendersi cura della propria persona</a:t>
            </a:r>
            <a:endParaRPr lang="it-IT" sz="2000" dirty="0"/>
          </a:p>
        </p:txBody>
      </p:sp>
      <p:cxnSp>
        <p:nvCxnSpPr>
          <p:cNvPr id="23" name="Connettore 2 22"/>
          <p:cNvCxnSpPr/>
          <p:nvPr/>
        </p:nvCxnSpPr>
        <p:spPr>
          <a:xfrm flipH="1">
            <a:off x="7482625" y="3470664"/>
            <a:ext cx="265651" cy="2687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>
            <a:off x="8891736" y="3455804"/>
            <a:ext cx="299991" cy="3021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>
            <a:off x="3907027" y="3470664"/>
            <a:ext cx="0" cy="2872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51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576</TotalTime>
  <Words>2867</Words>
  <Application>Microsoft Macintosh PowerPoint</Application>
  <PresentationFormat>Widescreen</PresentationFormat>
  <Paragraphs>264</Paragraphs>
  <Slides>46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46</vt:i4>
      </vt:variant>
    </vt:vector>
  </HeadingPairs>
  <TitlesOfParts>
    <vt:vector size="55" baseType="lpstr">
      <vt:lpstr>Calibri</vt:lpstr>
      <vt:lpstr>Courier New</vt:lpstr>
      <vt:lpstr>ＭＳ Ｐゴシック</vt:lpstr>
      <vt:lpstr>Trebuchet MS</vt:lpstr>
      <vt:lpstr>Tw Cen MT</vt:lpstr>
      <vt:lpstr>Arial</vt:lpstr>
      <vt:lpstr>Times New Roman</vt:lpstr>
      <vt:lpstr>Wingdings</vt:lpstr>
      <vt:lpstr>Circuito</vt:lpstr>
      <vt:lpstr>Presentazione di PowerPoint</vt:lpstr>
      <vt:lpstr>La formazione ALLA GENTILEZZA</vt:lpstr>
      <vt:lpstr>A cosa serve la formazione?</vt:lpstr>
      <vt:lpstr>IN CAMMINO VERSO UN CONFLITTO GENTILE</vt:lpstr>
      <vt:lpstr>Noi e gli altri</vt:lpstr>
      <vt:lpstr>La comunicazione interpersonale E’ impossibile non comunicare (Watzlawick Et Al., 1967)</vt:lpstr>
      <vt:lpstr>La comunicazione interpersonale</vt:lpstr>
      <vt:lpstr>La comunicazione interpersonale</vt:lpstr>
      <vt:lpstr>La comunicazione interpersonale</vt:lpstr>
      <vt:lpstr>La comunicazione interpersonale</vt:lpstr>
      <vt:lpstr>La comunicazione interpersonale Capo ufficio → Impiegato</vt:lpstr>
      <vt:lpstr>La comunicazione interpersonale</vt:lpstr>
      <vt:lpstr>La comunicazione interpersonale Maschile e femminile a confronto</vt:lpstr>
      <vt:lpstr>Presentazione di PowerPoint</vt:lpstr>
      <vt:lpstr>Presentazione di PowerPoint</vt:lpstr>
      <vt:lpstr>Il conflitto</vt:lpstr>
      <vt:lpstr>I conflitti fanno parte della natura umana…</vt:lpstr>
      <vt:lpstr>Ma cosa si intende per conflitto?</vt:lpstr>
      <vt:lpstr>Ma cosa si intende per conflitto?</vt:lpstr>
      <vt:lpstr>Ma cosa si intende per conflitto?</vt:lpstr>
      <vt:lpstr>I conflitti sono…</vt:lpstr>
      <vt:lpstr>Disagio organizzativo</vt:lpstr>
      <vt:lpstr>I conflitti e gli esiti negativi</vt:lpstr>
      <vt:lpstr>Stress/strain</vt:lpstr>
      <vt:lpstr>Il turnover</vt:lpstr>
      <vt:lpstr>Il burnout</vt:lpstr>
      <vt:lpstr>Il mobbing</vt:lpstr>
      <vt:lpstr>Il conflitto organizzativo</vt:lpstr>
      <vt:lpstr>Il conflitto è sempre negativo e pericoloso?</vt:lpstr>
      <vt:lpstr>La gestione costruttiva del conflitto </vt:lpstr>
      <vt:lpstr>Riconoscere il conflitto </vt:lpstr>
      <vt:lpstr>I sintomi della presenza di un conflitto</vt:lpstr>
      <vt:lpstr>Comprendere meglio la gestione del conflitto</vt:lpstr>
      <vt:lpstr>Benefici del conflitto nei gruppi di lavoro</vt:lpstr>
      <vt:lpstr>Metodi di soluzione dei conflitti</vt:lpstr>
      <vt:lpstr>Metodi di soluzione dei conflitti</vt:lpstr>
      <vt:lpstr>Metodi di soluzione dei conflitti</vt:lpstr>
      <vt:lpstr>Metodi di soluzione dei conflitti</vt:lpstr>
      <vt:lpstr>Metodi di soluzione dei conflitti</vt:lpstr>
      <vt:lpstr>Metodi di soluzione dei conflitti</vt:lpstr>
      <vt:lpstr>Metodi di soluzione dei conflitti</vt:lpstr>
      <vt:lpstr>Metodi di soluzione dei conflitti</vt:lpstr>
      <vt:lpstr>Metodi di soluzione dei conflitti</vt:lpstr>
      <vt:lpstr>Il significato di conflitto gentile</vt:lpstr>
      <vt:lpstr>Il conflitto gentile e l’attività formativa</vt:lpstr>
      <vt:lpstr>Apprendere con gentilezza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CAMMINO VERSO UN CONFLITTO GENTILE</dc:title>
  <dc:creator>Psicologia</dc:creator>
  <cp:lastModifiedBy>Stefano Caracciolo</cp:lastModifiedBy>
  <cp:revision>68</cp:revision>
  <dcterms:created xsi:type="dcterms:W3CDTF">2014-09-11T08:15:51Z</dcterms:created>
  <dcterms:modified xsi:type="dcterms:W3CDTF">2016-04-10T22:44:35Z</dcterms:modified>
</cp:coreProperties>
</file>