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318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05" r:id="rId32"/>
    <p:sldId id="306" r:id="rId33"/>
    <p:sldId id="307" r:id="rId34"/>
    <p:sldId id="308" r:id="rId35"/>
    <p:sldId id="309" r:id="rId36"/>
    <p:sldId id="310" r:id="rId37"/>
    <p:sldId id="311" r:id="rId38"/>
    <p:sldId id="312" r:id="rId39"/>
    <p:sldId id="313" r:id="rId40"/>
    <p:sldId id="314" r:id="rId41"/>
    <p:sldId id="315" r:id="rId42"/>
    <p:sldId id="316" r:id="rId43"/>
    <p:sldId id="317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80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2B33B-0822-604F-A795-D8B43657A94A}" type="datetimeFigureOut">
              <a:rPr lang="it-IT" smtClean="0"/>
              <a:t>11/04/16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0D732-4322-834B-A810-B5B945797242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8750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01380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C0D191C0-AD1B-E949-8C3D-1EAD70366C7D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2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602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981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19812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4A7404C5-81A6-FE4A-B6E8-22EC8E2611F2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11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5449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21860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9A823FA-13B1-CF41-86B7-B8B8D01375CE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12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2752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23908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5824011B-0234-4241-A747-D482752922E3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13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9593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25956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FC4AA162-B0DA-4C45-858D-2C9F8CF559E4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14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304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053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50532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B106C0DF-FD05-794F-848A-3BE213C3437D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15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3055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Times New Roman" charset="0"/>
            </a:endParaRPr>
          </a:p>
        </p:txBody>
      </p:sp>
      <p:sp>
        <p:nvSpPr>
          <p:cNvPr id="128004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9D2AF2CA-6289-BA42-A947-5816B92DC3EF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16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4669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Times New Roman" charset="0"/>
            </a:endParaRPr>
          </a:p>
        </p:txBody>
      </p:sp>
      <p:sp>
        <p:nvSpPr>
          <p:cNvPr id="138244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EDB9399B-1565-4645-B79D-8EC9E7B4EB51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17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895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Times New Roman" charset="0"/>
            </a:endParaRPr>
          </a:p>
        </p:txBody>
      </p:sp>
      <p:sp>
        <p:nvSpPr>
          <p:cNvPr id="136196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05E6B864-AAC6-6B40-AC1B-9C1F0FAA28E7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18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7618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Times New Roman" charset="0"/>
            </a:endParaRPr>
          </a:p>
        </p:txBody>
      </p:sp>
      <p:sp>
        <p:nvSpPr>
          <p:cNvPr id="134148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A4324236-2068-CE4E-9ED5-EB5667E825C9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19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5487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Times New Roman" charset="0"/>
            </a:endParaRPr>
          </a:p>
        </p:txBody>
      </p:sp>
      <p:sp>
        <p:nvSpPr>
          <p:cNvPr id="132100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FD45A1A0-5E51-A347-AA69-AA7BB4C37B57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20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343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03428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4DB2AE62-558E-FB40-B328-BFAC82585A9D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3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0780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Times New Roman" charset="0"/>
            </a:endParaRPr>
          </a:p>
        </p:txBody>
      </p:sp>
      <p:sp>
        <p:nvSpPr>
          <p:cNvPr id="130052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5EA956D5-0D3A-9946-9B54-73CED23AF44F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21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1870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40292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C416A961-B484-EF41-8FDE-E15354E53C06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22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1761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Times New Roman" charset="0"/>
            </a:endParaRPr>
          </a:p>
        </p:txBody>
      </p:sp>
      <p:sp>
        <p:nvSpPr>
          <p:cNvPr id="142340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41BA9152-6210-6245-9DB4-10AA8D8EB783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23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1841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Times New Roman" charset="0"/>
            </a:endParaRPr>
          </a:p>
        </p:txBody>
      </p:sp>
      <p:sp>
        <p:nvSpPr>
          <p:cNvPr id="146436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E823F88B-B06F-2A47-A4D2-0CB2F0CCD577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24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6176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Times New Roman" charset="0"/>
            </a:endParaRPr>
          </a:p>
        </p:txBody>
      </p:sp>
      <p:sp>
        <p:nvSpPr>
          <p:cNvPr id="148484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753A6F91-DD9F-5F45-AB9C-03392612B007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25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5466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>
              <a:latin typeface="Times New Roman" charset="0"/>
            </a:endParaRPr>
          </a:p>
        </p:txBody>
      </p:sp>
      <p:sp>
        <p:nvSpPr>
          <p:cNvPr id="144388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6EE38B51-BA16-8A46-91DA-38BFD6A1EBD0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26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4421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4608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5504F144-7F64-8B49-BE27-AAD453A807EA}" type="slidenum">
              <a:rPr lang="it-IT" sz="1200" b="0" i="0">
                <a:latin typeface="Times New Roman" charset="0"/>
              </a:rPr>
              <a:pPr algn="r" eaLnBrk="1" hangingPunct="1"/>
              <a:t>27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296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4710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B4AC9124-422F-C34B-95BE-42F4136165E3}" type="slidenum">
              <a:rPr lang="it-IT" sz="1200" b="0" i="0">
                <a:latin typeface="Times New Roman" charset="0"/>
              </a:rPr>
              <a:pPr algn="r" eaLnBrk="1" hangingPunct="1"/>
              <a:t>28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0982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4813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8C4AB294-92BA-8845-BE4C-D3D6CC479D7E}" type="slidenum">
              <a:rPr lang="it-IT" sz="1200" b="0" i="0">
                <a:latin typeface="Times New Roman" charset="0"/>
              </a:rPr>
              <a:pPr algn="r" eaLnBrk="1" hangingPunct="1"/>
              <a:t>29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6630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4915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C8782E9C-BFF4-9A42-A937-B78845B1C308}" type="slidenum">
              <a:rPr lang="it-IT" sz="1200" b="0" i="0">
                <a:latin typeface="Times New Roman" charset="0"/>
              </a:rPr>
              <a:pPr algn="r" eaLnBrk="1" hangingPunct="1"/>
              <a:t>30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134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05476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5EA62396-27FD-AD44-A8F9-21DEB3D4DAEC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4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7219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5018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9106CD9E-7F73-0549-B7CD-50D8E22FC3DD}" type="slidenum">
              <a:rPr lang="it-IT" sz="1200" b="0" i="0">
                <a:latin typeface="Times New Roman" charset="0"/>
              </a:rPr>
              <a:pPr algn="r" eaLnBrk="1" hangingPunct="1"/>
              <a:t>31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05114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5120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C680A571-5935-994A-B44F-F3BE29A25547}" type="slidenum">
              <a:rPr lang="it-IT" sz="1200" b="0" i="0">
                <a:latin typeface="Times New Roman" charset="0"/>
              </a:rPr>
              <a:pPr algn="r" eaLnBrk="1" hangingPunct="1"/>
              <a:t>32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59431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522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27914707-99AF-A34E-B79D-2F5715588960}" type="slidenum">
              <a:rPr lang="it-IT" sz="1200" b="0" i="0">
                <a:latin typeface="Times New Roman" charset="0"/>
              </a:rPr>
              <a:pPr algn="r" eaLnBrk="1" hangingPunct="1"/>
              <a:t>33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15044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5325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68256C33-16B6-804F-8DB4-CBAA9D0B6020}" type="slidenum">
              <a:rPr lang="it-IT" sz="1200" b="0" i="0">
                <a:latin typeface="Times New Roman" charset="0"/>
              </a:rPr>
              <a:pPr algn="r" eaLnBrk="1" hangingPunct="1"/>
              <a:t>34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880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5427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03F55F6D-E992-2B4C-91B1-05E44C6FF01F}" type="slidenum">
              <a:rPr lang="it-IT" sz="1200" b="0" i="0">
                <a:latin typeface="Times New Roman" charset="0"/>
              </a:rPr>
              <a:pPr algn="r" eaLnBrk="1" hangingPunct="1"/>
              <a:t>35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7079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5530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A5FAD514-B6C7-884B-B983-8AED4F0F76AD}" type="slidenum">
              <a:rPr lang="it-IT" sz="1200" b="0" i="0">
                <a:latin typeface="Times New Roman" charset="0"/>
              </a:rPr>
              <a:pPr algn="r" eaLnBrk="1" hangingPunct="1"/>
              <a:t>36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97042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5632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1A148DAB-DA22-C241-80D1-C2F957FE7221}" type="slidenum">
              <a:rPr lang="it-IT" sz="1200" b="0" i="0">
                <a:latin typeface="Times New Roman" charset="0"/>
              </a:rPr>
              <a:pPr algn="r" eaLnBrk="1" hangingPunct="1"/>
              <a:t>37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407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5734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7A93A506-80BC-D84F-BB76-B49C1A00BA3C}" type="slidenum">
              <a:rPr lang="it-IT" sz="1200" b="0" i="0">
                <a:latin typeface="Times New Roman" charset="0"/>
              </a:rPr>
              <a:pPr algn="r" eaLnBrk="1" hangingPunct="1"/>
              <a:t>38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19978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5837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0F214C30-7523-9447-B876-C8AD706FE907}" type="slidenum">
              <a:rPr lang="it-IT" sz="1200" b="0" i="0">
                <a:latin typeface="Times New Roman" charset="0"/>
              </a:rPr>
              <a:pPr algn="r" eaLnBrk="1" hangingPunct="1"/>
              <a:t>39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60078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59396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5543286B-DDB7-0449-A3C5-A36FA2CC643C}" type="slidenum">
              <a:rPr lang="it-IT" sz="1200" b="0" i="0">
                <a:latin typeface="Times New Roman" charset="0"/>
              </a:rPr>
              <a:pPr algn="r" eaLnBrk="1" hangingPunct="1"/>
              <a:t>40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618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07524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45DAB427-0786-EA40-AB01-0972A283193E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5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76099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6042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0419D262-1390-3C40-A556-0D0059CBF120}" type="slidenum">
              <a:rPr lang="it-IT" sz="1200" b="0" i="0">
                <a:latin typeface="Times New Roman" charset="0"/>
              </a:rPr>
              <a:pPr algn="r" eaLnBrk="1" hangingPunct="1"/>
              <a:t>41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3600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61444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A0E1BE42-6277-D746-80E8-FF0D44F1A2A2}" type="slidenum">
              <a:rPr lang="it-IT" sz="1200" b="0" i="0">
                <a:latin typeface="Times New Roman" charset="0"/>
              </a:rPr>
              <a:pPr algn="r" eaLnBrk="1" hangingPunct="1"/>
              <a:t>42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9965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6246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fld id="{C774AB06-F5E1-2841-A97E-FD1113EED163}" type="slidenum">
              <a:rPr lang="it-IT" sz="1200" b="0" i="0">
                <a:latin typeface="Times New Roman" charset="0"/>
              </a:rPr>
              <a:pPr algn="r" eaLnBrk="1" hangingPunct="1"/>
              <a:t>43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977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09572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F7D4C388-2D66-114C-B2D5-D9CE8A8D47A8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6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109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11620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C09D0D90-8E55-6F49-AE12-1279B3B51931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7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513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13668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25DBB84E-A015-6940-8EE2-7DA73480C98E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8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084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15716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FA26660D-53C7-7E44-B0A9-6121A3206837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9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89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3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>
              <a:latin typeface="Times New Roman" charset="0"/>
            </a:endParaRPr>
          </a:p>
        </p:txBody>
      </p:sp>
      <p:sp>
        <p:nvSpPr>
          <p:cNvPr id="117764" name="Segnaposto numero diapositiva 3"/>
          <p:cNvSpPr txBox="1">
            <a:spLocks noGrp="1"/>
          </p:cNvSpPr>
          <p:nvPr/>
        </p:nvSpPr>
        <p:spPr bwMode="auto">
          <a:xfrm>
            <a:off x="3886200" y="8686576"/>
            <a:ext cx="2971800" cy="457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fld id="{9576E3C3-CFD2-6647-9D7E-BB2DC9A18FAD}" type="slidenum">
              <a:rPr lang="it-IT" sz="1200" b="0" i="0">
                <a:latin typeface="Times New Roman" charset="0"/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</a:pPr>
              <a:t>10</a:t>
            </a:fld>
            <a:endParaRPr lang="it-IT" sz="1200" b="0" i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924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4/11/16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‹n.›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1649606" y="-503"/>
            <a:ext cx="53566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it-IT" sz="1600" i="1" dirty="0" smtClean="0">
                <a:solidFill>
                  <a:schemeClr val="bg1"/>
                </a:solidFill>
                <a:cs typeface="Times New Roman" charset="0"/>
              </a:rPr>
              <a:t>Sezione di Psicologia, Università degli Studi di Ferrara, 2012</a:t>
            </a:r>
            <a:endParaRPr lang="it-IT" sz="1600" i="1" dirty="0">
              <a:solidFill>
                <a:schemeClr val="bg1"/>
              </a:solidFill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rgbClr val="0D0D0D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AutoShape 1026"/>
          <p:cNvSpPr>
            <a:spLocks noChangeArrowheads="1"/>
          </p:cNvSpPr>
          <p:nvPr/>
        </p:nvSpPr>
        <p:spPr bwMode="auto">
          <a:xfrm>
            <a:off x="580292" y="2866292"/>
            <a:ext cx="8001000" cy="1406769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>
            <a:prstShdw prst="shdw17" dist="152928" dir="19101988">
              <a:srgbClr val="336699">
                <a:alpha val="74997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ts val="2000"/>
              </a:spcBef>
              <a:buFont typeface="Wingdings 2" charset="2"/>
              <a:buChar char=""/>
              <a:defRPr sz="24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742950" indent="-28575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 sz="22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143000" indent="-228600">
              <a:spcBef>
                <a:spcPts val="600"/>
              </a:spcBef>
              <a:buFont typeface="Wingdings 2" charset="2"/>
              <a:buChar char=""/>
              <a:defRPr sz="20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600200" indent="-22860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2057400" indent="-228600">
              <a:spcBef>
                <a:spcPts val="600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46">
              <a:latin typeface="Times New Roman" charset="0"/>
            </a:endParaRPr>
          </a:p>
        </p:txBody>
      </p:sp>
      <p:sp>
        <p:nvSpPr>
          <p:cNvPr id="19458" name="Text Box 1027"/>
          <p:cNvSpPr txBox="1">
            <a:spLocks noChangeArrowheads="1"/>
          </p:cNvSpPr>
          <p:nvPr/>
        </p:nvSpPr>
        <p:spPr bwMode="auto">
          <a:xfrm>
            <a:off x="915866" y="263770"/>
            <a:ext cx="7391400" cy="5263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000"/>
              </a:spcBef>
              <a:buFont typeface="Wingdings 2" charset="2"/>
              <a:buChar char=""/>
              <a:defRPr sz="24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742950" indent="-28575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 sz="22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143000" indent="-228600">
              <a:spcBef>
                <a:spcPts val="600"/>
              </a:spcBef>
              <a:buFont typeface="Wingdings 2" charset="2"/>
              <a:buChar char=""/>
              <a:defRPr sz="20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600200" indent="-22860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2057400" indent="-228600">
              <a:spcBef>
                <a:spcPts val="600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585" dirty="0">
              <a:latin typeface="Times New Roman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585" dirty="0">
                <a:latin typeface="Times New Roman" charset="0"/>
              </a:rPr>
              <a:t> LAUREE MAGISTRALI PROFESSIONI SANITARIE (LM-SNT1/2/3)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585" dirty="0">
                <a:latin typeface="Times New Roman" charset="0"/>
              </a:rPr>
              <a:t>1° anno - 2° semestre 2015/16 </a:t>
            </a:r>
            <a:endParaRPr lang="es-ES" altLang="it-IT" sz="2585" dirty="0">
              <a:solidFill>
                <a:srgbClr val="3366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it-IT" sz="2215" b="1" i="1" dirty="0">
                <a:solidFill>
                  <a:srgbClr val="336699"/>
                </a:solidFill>
                <a:latin typeface="Arial" charset="0"/>
              </a:rPr>
              <a:t> 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s-ES" altLang="it-IT" sz="2585" dirty="0">
              <a:solidFill>
                <a:srgbClr val="3366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s-ES" altLang="it-IT" sz="2585" dirty="0">
              <a:solidFill>
                <a:srgbClr val="3366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s-ES" altLang="it-IT" sz="2585" dirty="0">
              <a:solidFill>
                <a:srgbClr val="3366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s-ES" altLang="it-IT" sz="3323" b="1" dirty="0" smtClean="0">
                <a:latin typeface="Arial" charset="0"/>
              </a:rPr>
              <a:t>LA MOTIVAZIONE IN AMBITO LAVORATIVO</a:t>
            </a:r>
            <a:endParaRPr lang="es-ES" altLang="it-IT" sz="3323" dirty="0">
              <a:latin typeface="Times New Roman" charset="0"/>
            </a:endParaRPr>
          </a:p>
        </p:txBody>
      </p:sp>
      <p:sp>
        <p:nvSpPr>
          <p:cNvPr id="19459" name="Text Box 1028"/>
          <p:cNvSpPr txBox="1">
            <a:spLocks noChangeArrowheads="1"/>
          </p:cNvSpPr>
          <p:nvPr/>
        </p:nvSpPr>
        <p:spPr bwMode="auto">
          <a:xfrm>
            <a:off x="5908431" y="1459524"/>
            <a:ext cx="184731" cy="319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2000"/>
              </a:spcBef>
              <a:buFont typeface="Wingdings 2" charset="2"/>
              <a:buChar char=""/>
              <a:defRPr sz="24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742950" indent="-28575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 sz="22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143000" indent="-228600">
              <a:spcBef>
                <a:spcPts val="600"/>
              </a:spcBef>
              <a:buFont typeface="Wingdings 2" charset="2"/>
              <a:buChar char=""/>
              <a:defRPr sz="2000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600200" indent="-228600">
              <a:spcBef>
                <a:spcPts val="600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2057400" indent="-228600">
              <a:spcBef>
                <a:spcPts val="600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477" i="1">
              <a:latin typeface="Arial" charset="0"/>
            </a:endParaRPr>
          </a:p>
        </p:txBody>
      </p:sp>
      <p:sp>
        <p:nvSpPr>
          <p:cNvPr id="19460" name="Segnaposto data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846"/>
              </a:spcBef>
              <a:buFont typeface="Wingdings 2" charset="2"/>
              <a:buChar char=""/>
              <a:defRPr sz="2215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685817" indent="-263776">
              <a:spcBef>
                <a:spcPts val="554"/>
              </a:spcBef>
              <a:buClr>
                <a:srgbClr val="A6A6A6"/>
              </a:buClr>
              <a:buFont typeface="Wingdings 2" charset="2"/>
              <a:buChar char=""/>
              <a:defRPr sz="2031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055103" indent="-211021">
              <a:spcBef>
                <a:spcPts val="554"/>
              </a:spcBef>
              <a:buFont typeface="Wingdings 2" charset="2"/>
              <a:buChar char=""/>
              <a:defRPr sz="1846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477145" indent="-211021">
              <a:spcBef>
                <a:spcPts val="554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1899186" indent="-211021">
              <a:spcBef>
                <a:spcPts val="554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321227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743269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165310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587351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6FCB3B-4C94-6544-AE8D-2FE0826E51E5}" type="datetime1">
              <a:rPr lang="it-IT" altLang="it-IT" sz="1015">
                <a:solidFill>
                  <a:srgbClr val="BFBFBF"/>
                </a:solidFill>
                <a:latin typeface="Times New Roman" charset="0"/>
              </a:rPr>
              <a:pPr>
                <a:spcBef>
                  <a:spcPct val="0"/>
                </a:spcBef>
                <a:buFontTx/>
                <a:buNone/>
              </a:pPr>
              <a:t>11/04/16</a:t>
            </a:fld>
            <a:endParaRPr lang="it-IT" altLang="it-IT" sz="1015">
              <a:solidFill>
                <a:srgbClr val="BFBFBF"/>
              </a:solidFill>
              <a:latin typeface="Times New Roman" charset="0"/>
            </a:endParaRPr>
          </a:p>
        </p:txBody>
      </p:sp>
      <p:sp>
        <p:nvSpPr>
          <p:cNvPr id="19461" name="Segnaposto piè di pagina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846"/>
              </a:spcBef>
              <a:buFont typeface="Wingdings 2" charset="2"/>
              <a:buChar char=""/>
              <a:defRPr sz="2215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685817" indent="-263776">
              <a:spcBef>
                <a:spcPts val="554"/>
              </a:spcBef>
              <a:buClr>
                <a:srgbClr val="A6A6A6"/>
              </a:buClr>
              <a:buFont typeface="Wingdings 2" charset="2"/>
              <a:buChar char=""/>
              <a:defRPr sz="2031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055103" indent="-211021">
              <a:spcBef>
                <a:spcPts val="554"/>
              </a:spcBef>
              <a:buFont typeface="Wingdings 2" charset="2"/>
              <a:buChar char=""/>
              <a:defRPr sz="1846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477145" indent="-211021">
              <a:spcBef>
                <a:spcPts val="554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1899186" indent="-211021">
              <a:spcBef>
                <a:spcPts val="554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321227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743269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165310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587351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015">
                <a:solidFill>
                  <a:srgbClr val="BFBFBF"/>
                </a:solidFill>
                <a:latin typeface="Times New Roman" charset="0"/>
              </a:rPr>
              <a:t>Prof.Stefano Caracciolo - UNIFE/AZ.USL di Ferrara</a:t>
            </a:r>
          </a:p>
        </p:txBody>
      </p:sp>
      <p:sp>
        <p:nvSpPr>
          <p:cNvPr id="19462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846"/>
              </a:spcBef>
              <a:buFont typeface="Wingdings 2" charset="2"/>
              <a:buChar char=""/>
              <a:defRPr sz="2215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1pPr>
            <a:lvl2pPr marL="685817" indent="-263776">
              <a:spcBef>
                <a:spcPts val="554"/>
              </a:spcBef>
              <a:buClr>
                <a:srgbClr val="A6A6A6"/>
              </a:buClr>
              <a:buFont typeface="Wingdings 2" charset="2"/>
              <a:buChar char=""/>
              <a:defRPr sz="2031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2pPr>
            <a:lvl3pPr marL="1055103" indent="-211021">
              <a:spcBef>
                <a:spcPts val="554"/>
              </a:spcBef>
              <a:buFont typeface="Wingdings 2" charset="2"/>
              <a:buChar char=""/>
              <a:defRPr sz="1846"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3pPr>
            <a:lvl4pPr marL="1477145" indent="-211021">
              <a:spcBef>
                <a:spcPts val="554"/>
              </a:spcBef>
              <a:buClr>
                <a:srgbClr val="A6A6A6"/>
              </a:buClr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4pPr>
            <a:lvl5pPr marL="1899186" indent="-211021">
              <a:spcBef>
                <a:spcPts val="554"/>
              </a:spcBef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5pPr>
            <a:lvl6pPr marL="2321227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6pPr>
            <a:lvl7pPr marL="2743269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7pPr>
            <a:lvl8pPr marL="3165310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8pPr>
            <a:lvl9pPr marL="3587351" indent="-211021" eaLnBrk="0" fontAlgn="base" hangingPunct="0">
              <a:spcBef>
                <a:spcPts val="554"/>
              </a:spcBef>
              <a:spcAft>
                <a:spcPct val="0"/>
              </a:spcAft>
              <a:buFont typeface="Wingdings 2" charset="2"/>
              <a:buChar char=""/>
              <a:defRPr>
                <a:solidFill>
                  <a:schemeClr val="tx1"/>
                </a:solidFill>
                <a:latin typeface="Corbe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796915C-FE33-8D42-A52D-25DCBEE8F620}" type="slidenum">
              <a:rPr lang="it-IT" altLang="it-IT" sz="1015">
                <a:solidFill>
                  <a:srgbClr val="BFBFBF"/>
                </a:solidFill>
                <a:latin typeface="Times New Roman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it-IT" altLang="it-IT" sz="1015">
              <a:solidFill>
                <a:srgbClr val="BFBFBF"/>
              </a:solidFill>
              <a:latin typeface="Times New Roman" charset="0"/>
            </a:endParaRPr>
          </a:p>
        </p:txBody>
      </p:sp>
      <p:pic>
        <p:nvPicPr>
          <p:cNvPr id="19463" name="Immagine 1" descr="Unknown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728" y="2233246"/>
            <a:ext cx="3856892" cy="179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21277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16740" name="Rectangle 15"/>
          <p:cNvSpPr>
            <a:spLocks noChangeArrowheads="1"/>
          </p:cNvSpPr>
          <p:nvPr/>
        </p:nvSpPr>
        <p:spPr bwMode="auto">
          <a:xfrm>
            <a:off x="3143250" y="871585"/>
            <a:ext cx="35337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TEORIE DI CONTENUTO</a:t>
            </a:r>
          </a:p>
        </p:txBody>
      </p:sp>
      <p:sp>
        <p:nvSpPr>
          <p:cNvPr id="116741" name="Text Box 6"/>
          <p:cNvSpPr txBox="1">
            <a:spLocks noChangeArrowheads="1"/>
          </p:cNvSpPr>
          <p:nvPr/>
        </p:nvSpPr>
        <p:spPr bwMode="auto">
          <a:xfrm>
            <a:off x="714375" y="1314498"/>
            <a:ext cx="83534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buFont typeface="Wingdings" charset="0"/>
              <a:buNone/>
            </a:pPr>
            <a:r>
              <a:rPr lang="it-IT" sz="2000">
                <a:solidFill>
                  <a:srgbClr val="800000"/>
                </a:solidFill>
              </a:rPr>
              <a:t>MODELLO DI MCLELLAND</a:t>
            </a:r>
          </a:p>
        </p:txBody>
      </p:sp>
      <p:sp>
        <p:nvSpPr>
          <p:cNvPr id="19" name="Line 3"/>
          <p:cNvSpPr>
            <a:spLocks noChangeShapeType="1"/>
          </p:cNvSpPr>
          <p:nvPr/>
        </p:nvSpPr>
        <p:spPr bwMode="auto">
          <a:xfrm>
            <a:off x="3071813" y="2124123"/>
            <a:ext cx="1295400" cy="244475"/>
          </a:xfrm>
          <a:prstGeom prst="line">
            <a:avLst/>
          </a:prstGeom>
          <a:noFill/>
          <a:ln w="4445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flipV="1">
            <a:off x="3071813" y="2663873"/>
            <a:ext cx="1295400" cy="246062"/>
          </a:xfrm>
          <a:prstGeom prst="line">
            <a:avLst/>
          </a:prstGeom>
          <a:noFill/>
          <a:ln w="4445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5162550" y="2090785"/>
            <a:ext cx="2044700" cy="82391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eaLnBrk="0" hangingPunct="0">
              <a:defRPr/>
            </a:pPr>
            <a:r>
              <a:rPr lang="it-IT" sz="1800" dirty="0">
                <a:solidFill>
                  <a:srgbClr val="800000"/>
                </a:solidFill>
                <a:latin typeface="Book Antiqua" pitchFamily="18" charset="0"/>
                <a:ea typeface="+mn-ea"/>
              </a:rPr>
              <a:t>RIUSCITA</a:t>
            </a: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661988" y="2501948"/>
            <a:ext cx="1968500" cy="581025"/>
          </a:xfrm>
          <a:prstGeom prst="rect">
            <a:avLst/>
          </a:prstGeom>
          <a:noFill/>
          <a:ln w="190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l" eaLnBrk="0" hangingPunct="0">
              <a:lnSpc>
                <a:spcPct val="100000"/>
              </a:lnSpc>
              <a:defRPr/>
            </a:pPr>
            <a:r>
              <a:rPr lang="it-IT" sz="1600">
                <a:latin typeface="Book Antiqua" pitchFamily="18" charset="0"/>
                <a:ea typeface="+mn-ea"/>
              </a:rPr>
              <a:t>PAURA DEL</a:t>
            </a:r>
          </a:p>
          <a:p>
            <a:pPr algn="l" eaLnBrk="0" hangingPunct="0">
              <a:lnSpc>
                <a:spcPct val="100000"/>
              </a:lnSpc>
              <a:defRPr/>
            </a:pPr>
            <a:r>
              <a:rPr lang="it-IT" sz="1600">
                <a:latin typeface="Book Antiqua" pitchFamily="18" charset="0"/>
                <a:ea typeface="+mn-ea"/>
              </a:rPr>
              <a:t>FALLIMENTO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649288" y="1863773"/>
            <a:ext cx="1981200" cy="581025"/>
          </a:xfrm>
          <a:prstGeom prst="rect">
            <a:avLst/>
          </a:prstGeom>
          <a:noFill/>
          <a:ln w="190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l" eaLnBrk="0" hangingPunct="0">
              <a:lnSpc>
                <a:spcPct val="100000"/>
              </a:lnSpc>
              <a:defRPr/>
            </a:pPr>
            <a:r>
              <a:rPr lang="it-IT" sz="1600" dirty="0">
                <a:latin typeface="Book Antiqua" pitchFamily="18" charset="0"/>
                <a:ea typeface="+mn-ea"/>
              </a:rPr>
              <a:t>DESIDERIO </a:t>
            </a:r>
            <a:r>
              <a:rPr lang="it-IT" sz="1600" dirty="0" err="1">
                <a:latin typeface="Book Antiqua" pitchFamily="18" charset="0"/>
                <a:ea typeface="+mn-ea"/>
              </a:rPr>
              <a:t>DI</a:t>
            </a:r>
            <a:endParaRPr lang="it-IT" sz="1600" dirty="0">
              <a:latin typeface="Book Antiqua" pitchFamily="18" charset="0"/>
              <a:ea typeface="+mn-ea"/>
            </a:endParaRPr>
          </a:p>
          <a:p>
            <a:pPr algn="l" eaLnBrk="0" hangingPunct="0">
              <a:lnSpc>
                <a:spcPct val="100000"/>
              </a:lnSpc>
              <a:defRPr/>
            </a:pPr>
            <a:r>
              <a:rPr lang="it-IT" sz="1600" dirty="0">
                <a:latin typeface="Book Antiqua" pitchFamily="18" charset="0"/>
                <a:ea typeface="+mn-ea"/>
              </a:rPr>
              <a:t>ECCELLENZA</a:t>
            </a:r>
          </a:p>
        </p:txBody>
      </p:sp>
      <p:sp>
        <p:nvSpPr>
          <p:cNvPr id="116747" name="Rectangle 9"/>
          <p:cNvSpPr>
            <a:spLocks noChangeArrowheads="1"/>
          </p:cNvSpPr>
          <p:nvPr/>
        </p:nvSpPr>
        <p:spPr bwMode="auto">
          <a:xfrm>
            <a:off x="3500438" y="2300335"/>
            <a:ext cx="350837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l" eaLnBrk="0" hangingPunct="0"/>
            <a:r>
              <a:rPr lang="it-IT" sz="4000"/>
              <a:t>-</a:t>
            </a:r>
          </a:p>
        </p:txBody>
      </p:sp>
      <p:sp>
        <p:nvSpPr>
          <p:cNvPr id="29" name="Line 10"/>
          <p:cNvSpPr>
            <a:spLocks noChangeShapeType="1"/>
          </p:cNvSpPr>
          <p:nvPr/>
        </p:nvSpPr>
        <p:spPr bwMode="auto">
          <a:xfrm>
            <a:off x="3071813" y="3667173"/>
            <a:ext cx="1295400" cy="246062"/>
          </a:xfrm>
          <a:prstGeom prst="line">
            <a:avLst/>
          </a:prstGeom>
          <a:noFill/>
          <a:ln w="4445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4" name="Line 11"/>
          <p:cNvSpPr>
            <a:spLocks noChangeShapeType="1"/>
          </p:cNvSpPr>
          <p:nvPr/>
        </p:nvSpPr>
        <p:spPr bwMode="auto">
          <a:xfrm flipV="1">
            <a:off x="3071813" y="4208510"/>
            <a:ext cx="1295400" cy="244475"/>
          </a:xfrm>
          <a:prstGeom prst="line">
            <a:avLst/>
          </a:prstGeom>
          <a:noFill/>
          <a:ln w="4445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35" name="Oval 12"/>
          <p:cNvSpPr>
            <a:spLocks noChangeArrowheads="1"/>
          </p:cNvSpPr>
          <p:nvPr/>
        </p:nvSpPr>
        <p:spPr bwMode="auto">
          <a:xfrm>
            <a:off x="5156200" y="3621135"/>
            <a:ext cx="2044700" cy="82391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eaLnBrk="0" hangingPunct="0">
              <a:defRPr/>
            </a:pPr>
            <a:r>
              <a:rPr lang="it-IT" sz="1800" dirty="0">
                <a:solidFill>
                  <a:srgbClr val="800000"/>
                </a:solidFill>
                <a:latin typeface="Book Antiqua" pitchFamily="18" charset="0"/>
                <a:ea typeface="+mn-ea"/>
              </a:rPr>
              <a:t>AFFILIAZIONE</a:t>
            </a:r>
          </a:p>
        </p:txBody>
      </p:sp>
      <p:sp>
        <p:nvSpPr>
          <p:cNvPr id="36" name="Rectangle 13"/>
          <p:cNvSpPr>
            <a:spLocks noChangeArrowheads="1"/>
          </p:cNvSpPr>
          <p:nvPr/>
        </p:nvSpPr>
        <p:spPr bwMode="auto">
          <a:xfrm>
            <a:off x="649288" y="4027535"/>
            <a:ext cx="1968500" cy="581025"/>
          </a:xfrm>
          <a:prstGeom prst="rect">
            <a:avLst/>
          </a:prstGeom>
          <a:noFill/>
          <a:ln w="190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l" eaLnBrk="0" hangingPunct="0">
              <a:lnSpc>
                <a:spcPct val="100000"/>
              </a:lnSpc>
              <a:defRPr/>
            </a:pPr>
            <a:r>
              <a:rPr lang="it-IT" sz="1600">
                <a:latin typeface="Book Antiqua" pitchFamily="18" charset="0"/>
                <a:ea typeface="+mn-ea"/>
              </a:rPr>
              <a:t>PAURA DEL</a:t>
            </a:r>
          </a:p>
          <a:p>
            <a:pPr algn="l" eaLnBrk="0" hangingPunct="0">
              <a:lnSpc>
                <a:spcPct val="100000"/>
              </a:lnSpc>
              <a:defRPr/>
            </a:pPr>
            <a:r>
              <a:rPr lang="it-IT" sz="1600">
                <a:latin typeface="Book Antiqua" pitchFamily="18" charset="0"/>
                <a:ea typeface="+mn-ea"/>
              </a:rPr>
              <a:t>RIFIUTO</a:t>
            </a:r>
          </a:p>
        </p:txBody>
      </p:sp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661988" y="3381423"/>
            <a:ext cx="1968500" cy="581025"/>
          </a:xfrm>
          <a:prstGeom prst="rect">
            <a:avLst/>
          </a:prstGeom>
          <a:noFill/>
          <a:ln w="190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l" eaLnBrk="0" hangingPunct="0">
              <a:lnSpc>
                <a:spcPct val="100000"/>
              </a:lnSpc>
              <a:defRPr/>
            </a:pPr>
            <a:r>
              <a:rPr lang="it-IT" sz="1600" dirty="0">
                <a:latin typeface="Book Antiqua" pitchFamily="18" charset="0"/>
                <a:ea typeface="+mn-ea"/>
              </a:rPr>
              <a:t>DESIDERIO </a:t>
            </a:r>
            <a:r>
              <a:rPr lang="it-IT" sz="1600" dirty="0" err="1">
                <a:latin typeface="Book Antiqua" pitchFamily="18" charset="0"/>
                <a:ea typeface="+mn-ea"/>
              </a:rPr>
              <a:t>DI</a:t>
            </a:r>
            <a:endParaRPr lang="it-IT" sz="1600" dirty="0">
              <a:latin typeface="Book Antiqua" pitchFamily="18" charset="0"/>
              <a:ea typeface="+mn-ea"/>
            </a:endParaRPr>
          </a:p>
          <a:p>
            <a:pPr algn="l" eaLnBrk="0" hangingPunct="0">
              <a:lnSpc>
                <a:spcPct val="100000"/>
              </a:lnSpc>
              <a:defRPr/>
            </a:pPr>
            <a:r>
              <a:rPr lang="it-IT" sz="1600" dirty="0">
                <a:latin typeface="Book Antiqua" pitchFamily="18" charset="0"/>
                <a:ea typeface="+mn-ea"/>
              </a:rPr>
              <a:t>PROTEZIONE</a:t>
            </a:r>
          </a:p>
        </p:txBody>
      </p:sp>
      <p:sp>
        <p:nvSpPr>
          <p:cNvPr id="40" name="Oval 17"/>
          <p:cNvSpPr>
            <a:spLocks noChangeArrowheads="1"/>
          </p:cNvSpPr>
          <p:nvPr/>
        </p:nvSpPr>
        <p:spPr bwMode="auto">
          <a:xfrm>
            <a:off x="5143500" y="5197523"/>
            <a:ext cx="2044700" cy="823912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eaLnBrk="0" hangingPunct="0">
              <a:defRPr/>
            </a:pPr>
            <a:r>
              <a:rPr lang="it-IT" sz="1800" dirty="0">
                <a:solidFill>
                  <a:srgbClr val="800000"/>
                </a:solidFill>
                <a:latin typeface="Book Antiqua" pitchFamily="18" charset="0"/>
                <a:ea typeface="+mn-ea"/>
              </a:rPr>
              <a:t>POTERE</a:t>
            </a: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642938" y="5530898"/>
            <a:ext cx="1968500" cy="581025"/>
          </a:xfrm>
          <a:prstGeom prst="rect">
            <a:avLst/>
          </a:prstGeom>
          <a:noFill/>
          <a:ln w="190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l" eaLnBrk="0" hangingPunct="0">
              <a:lnSpc>
                <a:spcPct val="100000"/>
              </a:lnSpc>
              <a:defRPr/>
            </a:pPr>
            <a:r>
              <a:rPr lang="it-IT" sz="1600">
                <a:latin typeface="Book Antiqua" pitchFamily="18" charset="0"/>
                <a:ea typeface="+mn-ea"/>
              </a:rPr>
              <a:t>PAURA DELLA</a:t>
            </a:r>
          </a:p>
          <a:p>
            <a:pPr algn="l" eaLnBrk="0" hangingPunct="0">
              <a:lnSpc>
                <a:spcPct val="100000"/>
              </a:lnSpc>
              <a:defRPr/>
            </a:pPr>
            <a:r>
              <a:rPr lang="it-IT" sz="1600">
                <a:latin typeface="Book Antiqua" pitchFamily="18" charset="0"/>
                <a:ea typeface="+mn-ea"/>
              </a:rPr>
              <a:t>DIPENDENZA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642938" y="4892723"/>
            <a:ext cx="1968500" cy="581025"/>
          </a:xfrm>
          <a:prstGeom prst="rect">
            <a:avLst/>
          </a:prstGeom>
          <a:noFill/>
          <a:ln w="19050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l" eaLnBrk="0" hangingPunct="0">
              <a:lnSpc>
                <a:spcPct val="100000"/>
              </a:lnSpc>
              <a:defRPr/>
            </a:pPr>
            <a:r>
              <a:rPr lang="it-IT" sz="1600">
                <a:latin typeface="Book Antiqua" pitchFamily="18" charset="0"/>
                <a:ea typeface="+mn-ea"/>
              </a:rPr>
              <a:t>DESIDERIO DI</a:t>
            </a:r>
          </a:p>
          <a:p>
            <a:pPr algn="l" eaLnBrk="0" hangingPunct="0">
              <a:lnSpc>
                <a:spcPct val="100000"/>
              </a:lnSpc>
              <a:defRPr/>
            </a:pPr>
            <a:r>
              <a:rPr lang="it-IT" sz="1600">
                <a:latin typeface="Book Antiqua" pitchFamily="18" charset="0"/>
                <a:ea typeface="+mn-ea"/>
              </a:rPr>
              <a:t>DOMINIO</a:t>
            </a:r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>
            <a:off x="3128963" y="5230860"/>
            <a:ext cx="1295400" cy="244475"/>
          </a:xfrm>
          <a:prstGeom prst="line">
            <a:avLst/>
          </a:prstGeom>
          <a:noFill/>
          <a:ln w="4445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 flipV="1">
            <a:off x="3128963" y="5770610"/>
            <a:ext cx="1295400" cy="244475"/>
          </a:xfrm>
          <a:prstGeom prst="line">
            <a:avLst/>
          </a:prstGeom>
          <a:noFill/>
          <a:ln w="4445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6758" name="Text Box 25"/>
          <p:cNvSpPr txBox="1">
            <a:spLocks noChangeArrowheads="1"/>
          </p:cNvSpPr>
          <p:nvPr/>
        </p:nvSpPr>
        <p:spPr bwMode="auto">
          <a:xfrm>
            <a:off x="3500438" y="1657398"/>
            <a:ext cx="6858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600"/>
              <a:t>+</a:t>
            </a:r>
          </a:p>
        </p:txBody>
      </p:sp>
      <p:sp>
        <p:nvSpPr>
          <p:cNvPr id="116759" name="Rectangle 9"/>
          <p:cNvSpPr>
            <a:spLocks noChangeArrowheads="1"/>
          </p:cNvSpPr>
          <p:nvPr/>
        </p:nvSpPr>
        <p:spPr bwMode="auto">
          <a:xfrm>
            <a:off x="3500438" y="3783060"/>
            <a:ext cx="350837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l" eaLnBrk="0" hangingPunct="0"/>
            <a:r>
              <a:rPr lang="it-IT" sz="4000"/>
              <a:t>-</a:t>
            </a:r>
          </a:p>
        </p:txBody>
      </p:sp>
      <p:sp>
        <p:nvSpPr>
          <p:cNvPr id="116760" name="Text Box 25"/>
          <p:cNvSpPr txBox="1">
            <a:spLocks noChangeArrowheads="1"/>
          </p:cNvSpPr>
          <p:nvPr/>
        </p:nvSpPr>
        <p:spPr bwMode="auto">
          <a:xfrm>
            <a:off x="3500438" y="3157585"/>
            <a:ext cx="6858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600"/>
              <a:t>+</a:t>
            </a:r>
          </a:p>
        </p:txBody>
      </p:sp>
      <p:sp>
        <p:nvSpPr>
          <p:cNvPr id="116761" name="Rectangle 9"/>
          <p:cNvSpPr>
            <a:spLocks noChangeArrowheads="1"/>
          </p:cNvSpPr>
          <p:nvPr/>
        </p:nvSpPr>
        <p:spPr bwMode="auto">
          <a:xfrm>
            <a:off x="3500438" y="5354685"/>
            <a:ext cx="350837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l" eaLnBrk="0" hangingPunct="0"/>
            <a:r>
              <a:rPr lang="it-IT" sz="4000"/>
              <a:t>-</a:t>
            </a:r>
          </a:p>
        </p:txBody>
      </p:sp>
      <p:sp>
        <p:nvSpPr>
          <p:cNvPr id="116762" name="Text Box 25"/>
          <p:cNvSpPr txBox="1">
            <a:spLocks noChangeArrowheads="1"/>
          </p:cNvSpPr>
          <p:nvPr/>
        </p:nvSpPr>
        <p:spPr bwMode="auto">
          <a:xfrm>
            <a:off x="3500438" y="4729210"/>
            <a:ext cx="6858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600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88212" y="27789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18788" name="Rectangle 15"/>
          <p:cNvSpPr>
            <a:spLocks noChangeArrowheads="1"/>
          </p:cNvSpPr>
          <p:nvPr/>
        </p:nvSpPr>
        <p:spPr bwMode="auto">
          <a:xfrm>
            <a:off x="3175812" y="936705"/>
            <a:ext cx="35337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TEORIE DI CONTENUTO</a:t>
            </a:r>
          </a:p>
        </p:txBody>
      </p:sp>
      <p:sp>
        <p:nvSpPr>
          <p:cNvPr id="118789" name="Text Box 6"/>
          <p:cNvSpPr txBox="1">
            <a:spLocks noChangeArrowheads="1"/>
          </p:cNvSpPr>
          <p:nvPr/>
        </p:nvSpPr>
        <p:spPr bwMode="auto">
          <a:xfrm>
            <a:off x="746937" y="1379618"/>
            <a:ext cx="83534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buFont typeface="Wingdings" charset="0"/>
              <a:buNone/>
            </a:pPr>
            <a:r>
              <a:rPr lang="it-IT" sz="2000">
                <a:solidFill>
                  <a:srgbClr val="800000"/>
                </a:solidFill>
              </a:rPr>
              <a:t>MODELLO DI MCLELLAND</a:t>
            </a:r>
          </a:p>
        </p:txBody>
      </p:sp>
      <p:sp>
        <p:nvSpPr>
          <p:cNvPr id="118790" name="Text Box 7"/>
          <p:cNvSpPr txBox="1">
            <a:spLocks noChangeArrowheads="1"/>
          </p:cNvSpPr>
          <p:nvPr/>
        </p:nvSpPr>
        <p:spPr bwMode="auto">
          <a:xfrm>
            <a:off x="32562" y="1986043"/>
            <a:ext cx="91440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r>
              <a:rPr lang="it-IT" sz="1800" i="0">
                <a:solidFill>
                  <a:srgbClr val="A50021"/>
                </a:solidFill>
              </a:rPr>
              <a:t>Motivazione al potere</a:t>
            </a:r>
          </a:p>
          <a:p>
            <a:pPr algn="just" eaLnBrk="1" hangingPunct="1">
              <a:lnSpc>
                <a:spcPct val="90000"/>
              </a:lnSpc>
              <a:buFont typeface="Wingdings" charset="0"/>
              <a:buNone/>
            </a:pPr>
            <a:r>
              <a:rPr lang="it-IT" sz="1800" b="0" i="0"/>
              <a:t>Ciò che motiva maggiormente in ambito lavorativo è la possibilità di esercitare un’influenza sugli altri, mettendo in atto strategie (affettive, cognitive, relazionali…) finalizzate ad esercitare controllo sui pensieri e/o sulle azioni altrui </a:t>
            </a:r>
          </a:p>
        </p:txBody>
      </p:sp>
      <p:sp>
        <p:nvSpPr>
          <p:cNvPr id="118791" name="Text Box 8"/>
          <p:cNvSpPr txBox="1">
            <a:spLocks noChangeArrowheads="1"/>
          </p:cNvSpPr>
          <p:nvPr/>
        </p:nvSpPr>
        <p:spPr bwMode="auto">
          <a:xfrm>
            <a:off x="32562" y="3365580"/>
            <a:ext cx="91440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it-IT" sz="1800" i="0">
                <a:solidFill>
                  <a:srgbClr val="A50021"/>
                </a:solidFill>
              </a:rPr>
              <a:t>Motivazione al successo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it-IT" sz="1800" b="0" i="0"/>
              <a:t>Ciò che motiva in ambito lavorativo è il raggiungimento di un alto grado di qualità: vincere, emergere sugli altri e raggiungere posizioni di successo, per il perseguimento dei quali si cerca di risolvere compiti specifici direttamente collegati ad essi </a:t>
            </a:r>
          </a:p>
        </p:txBody>
      </p:sp>
      <p:sp>
        <p:nvSpPr>
          <p:cNvPr id="118792" name="Text Box 9"/>
          <p:cNvSpPr txBox="1">
            <a:spLocks noChangeArrowheads="1"/>
          </p:cNvSpPr>
          <p:nvPr/>
        </p:nvSpPr>
        <p:spPr bwMode="auto">
          <a:xfrm>
            <a:off x="32562" y="4794330"/>
            <a:ext cx="9144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it-IT" sz="1800" i="0">
                <a:solidFill>
                  <a:srgbClr val="A50021"/>
                </a:solidFill>
              </a:rPr>
              <a:t>Motivazione all’affiliazione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it-IT" sz="1800" b="0" i="0"/>
              <a:t>Ciò che motiva in ambito lavorativo è stabilire e mantenere rapporti affettivi con le altre persone. Prevale il desiderio di piacere, di essere accettato dagli altri e di curare maggiormente la qualità delle relazioni interpersonali, essendo meno concentrati sugli obiettivi di natura “tecnica”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20836" name="Rectangle 15"/>
          <p:cNvSpPr>
            <a:spLocks noChangeArrowheads="1"/>
          </p:cNvSpPr>
          <p:nvPr/>
        </p:nvSpPr>
        <p:spPr bwMode="auto">
          <a:xfrm>
            <a:off x="3143250" y="1571625"/>
            <a:ext cx="35337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TEORIE DI CONTENUTO</a:t>
            </a:r>
          </a:p>
        </p:txBody>
      </p:sp>
      <p:sp>
        <p:nvSpPr>
          <p:cNvPr id="120837" name="Text Box 6"/>
          <p:cNvSpPr txBox="1">
            <a:spLocks noChangeArrowheads="1"/>
          </p:cNvSpPr>
          <p:nvPr/>
        </p:nvSpPr>
        <p:spPr bwMode="auto">
          <a:xfrm>
            <a:off x="714375" y="2014538"/>
            <a:ext cx="83534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buFont typeface="Wingdings" charset="0"/>
              <a:buNone/>
            </a:pPr>
            <a:r>
              <a:rPr lang="it-IT" sz="2000">
                <a:solidFill>
                  <a:srgbClr val="800000"/>
                </a:solidFill>
              </a:rPr>
              <a:t>MODELLO DI MCLELLAND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0" y="2705100"/>
            <a:ext cx="9144000" cy="363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it-IT" sz="18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PERSONE PREVALENTEMENTE ORIENTATE ALLA RIUSCITA</a:t>
            </a:r>
            <a:r>
              <a:rPr lang="it-IT" sz="1800" b="0" i="0"/>
              <a:t> </a:t>
            </a:r>
          </a:p>
          <a:p>
            <a:pPr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/>
              <a:t>amano fare le cose nel </a:t>
            </a:r>
            <a:r>
              <a:rPr lang="it-IT" sz="1800" b="0" i="0">
                <a:solidFill>
                  <a:srgbClr val="A50021"/>
                </a:solidFill>
              </a:rPr>
              <a:t>modo migliore possibile</a:t>
            </a:r>
            <a:r>
              <a:rPr lang="it-IT" sz="1800" b="0" i="0"/>
              <a:t> traendone grande soddisfazione </a:t>
            </a:r>
          </a:p>
          <a:p>
            <a:pPr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/>
              <a:t> preferiscono misurarsi con </a:t>
            </a:r>
            <a:r>
              <a:rPr lang="it-IT" sz="1800" b="0" i="0">
                <a:solidFill>
                  <a:srgbClr val="A50021"/>
                </a:solidFill>
              </a:rPr>
              <a:t>compiti moderatamente difficili e rischiosi</a:t>
            </a:r>
          </a:p>
          <a:p>
            <a:pPr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/>
              <a:t> tendono a perseguire </a:t>
            </a:r>
            <a:r>
              <a:rPr lang="it-IT" sz="1800" b="0" i="0">
                <a:solidFill>
                  <a:srgbClr val="A50021"/>
                </a:solidFill>
              </a:rPr>
              <a:t>l’eccellenza</a:t>
            </a:r>
            <a:r>
              <a:rPr lang="it-IT" sz="1800" b="0" i="0"/>
              <a:t>, con perseveranza e responsabilità</a:t>
            </a:r>
          </a:p>
          <a:p>
            <a:pPr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/>
              <a:t> preferiscono avere </a:t>
            </a:r>
            <a:r>
              <a:rPr lang="it-IT" sz="1800" b="0" i="0">
                <a:solidFill>
                  <a:srgbClr val="A50021"/>
                </a:solidFill>
              </a:rPr>
              <a:t>feedback</a:t>
            </a:r>
            <a:r>
              <a:rPr lang="it-IT" sz="1800" b="0" i="0"/>
              <a:t> sull’efficacia e la correttezza delle proprie prestazioni, ai quali sono molto sensibili</a:t>
            </a:r>
          </a:p>
          <a:p>
            <a:pPr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/>
              <a:t> amano le </a:t>
            </a:r>
            <a:r>
              <a:rPr lang="it-IT" sz="1800" b="0" i="0">
                <a:solidFill>
                  <a:srgbClr val="A50021"/>
                </a:solidFill>
              </a:rPr>
              <a:t>innovazioni</a:t>
            </a:r>
          </a:p>
          <a:p>
            <a:pPr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/>
              <a:t> sono dotate di </a:t>
            </a:r>
            <a:r>
              <a:rPr lang="it-IT" sz="1800" b="0" i="0">
                <a:solidFill>
                  <a:srgbClr val="A50021"/>
                </a:solidFill>
              </a:rPr>
              <a:t>realismo</a:t>
            </a:r>
            <a:r>
              <a:rPr lang="it-IT" sz="1800" b="0" i="0"/>
              <a:t> e analizzano razionalmente le situazioni in termini di costi/benefici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22884" name="Rectangle 15"/>
          <p:cNvSpPr>
            <a:spLocks noChangeArrowheads="1"/>
          </p:cNvSpPr>
          <p:nvPr/>
        </p:nvSpPr>
        <p:spPr bwMode="auto">
          <a:xfrm>
            <a:off x="3143250" y="1571625"/>
            <a:ext cx="35337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TEORIE DI CONTENUTO</a:t>
            </a:r>
          </a:p>
        </p:txBody>
      </p:sp>
      <p:sp>
        <p:nvSpPr>
          <p:cNvPr id="122885" name="Text Box 6"/>
          <p:cNvSpPr txBox="1">
            <a:spLocks noChangeArrowheads="1"/>
          </p:cNvSpPr>
          <p:nvPr/>
        </p:nvSpPr>
        <p:spPr bwMode="auto">
          <a:xfrm>
            <a:off x="714375" y="2014538"/>
            <a:ext cx="83534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buFont typeface="Wingdings" charset="0"/>
              <a:buNone/>
            </a:pPr>
            <a:r>
              <a:rPr lang="it-IT" sz="2000">
                <a:solidFill>
                  <a:srgbClr val="800000"/>
                </a:solidFill>
              </a:rPr>
              <a:t>MODELLO DI MCLELLAND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0" y="2705100"/>
            <a:ext cx="9144000" cy="349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it-IT" sz="1800" b="0" i="0">
                <a:effectLst>
                  <a:outerShdw blurRad="38100" dist="38100" dir="2700000" algn="tl">
                    <a:srgbClr val="DDDDDD"/>
                  </a:outerShdw>
                </a:effectLst>
              </a:rPr>
              <a:t>PERSONE PREVALENTEMENTE ORIENTATE ALL’AFFILIAZIONE</a:t>
            </a:r>
            <a:r>
              <a:rPr lang="it-IT" sz="1800" b="0" i="0"/>
              <a:t> </a:t>
            </a:r>
          </a:p>
          <a:p>
            <a:pPr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/>
              <a:t> amano sentirsi amate, accettate e benvolute e danno molta importanza alle </a:t>
            </a:r>
            <a:r>
              <a:rPr lang="it-IT" sz="1800" b="0" i="0">
                <a:solidFill>
                  <a:srgbClr val="A50021"/>
                </a:solidFill>
              </a:rPr>
              <a:t>relazioni interpersonali</a:t>
            </a:r>
          </a:p>
          <a:p>
            <a:pPr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/>
              <a:t> preferiscono incentivi come </a:t>
            </a:r>
            <a:r>
              <a:rPr lang="it-IT" sz="1800" b="0" i="0">
                <a:solidFill>
                  <a:srgbClr val="A50021"/>
                </a:solidFill>
              </a:rPr>
              <a:t>l’approvazione e l’accettazione altrui</a:t>
            </a:r>
            <a:r>
              <a:rPr lang="it-IT" sz="1800" b="0" i="0"/>
              <a:t>, in presenza dei quali effettuano prestazioni migliori</a:t>
            </a:r>
          </a:p>
          <a:p>
            <a:pPr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/>
              <a:t> preferiscono </a:t>
            </a:r>
            <a:r>
              <a:rPr lang="it-IT" sz="1800" b="0" i="0">
                <a:solidFill>
                  <a:srgbClr val="A50021"/>
                </a:solidFill>
              </a:rPr>
              <a:t>ascoltare</a:t>
            </a:r>
            <a:r>
              <a:rPr lang="it-IT" sz="1800" b="0" i="0"/>
              <a:t>, </a:t>
            </a:r>
            <a:r>
              <a:rPr lang="it-IT" sz="1800" b="0" i="0">
                <a:solidFill>
                  <a:srgbClr val="A50021"/>
                </a:solidFill>
              </a:rPr>
              <a:t>collaborare</a:t>
            </a:r>
            <a:r>
              <a:rPr lang="it-IT" sz="1800" b="0" i="0"/>
              <a:t> con gli altri e lavorare in gruppo </a:t>
            </a:r>
          </a:p>
          <a:p>
            <a:pPr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/>
              <a:t> preferiscono </a:t>
            </a:r>
            <a:r>
              <a:rPr lang="it-IT" sz="1800" b="0" i="0">
                <a:solidFill>
                  <a:srgbClr val="A50021"/>
                </a:solidFill>
              </a:rPr>
              <a:t>non competere ed evitano le critiche e i conflitti</a:t>
            </a:r>
            <a:r>
              <a:rPr lang="it-IT" sz="1800" b="0" i="0"/>
              <a:t>, fino ad assumere atteggiamenti conformistici e passivi</a:t>
            </a:r>
          </a:p>
          <a:p>
            <a:pPr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/>
              <a:t> </a:t>
            </a:r>
            <a:r>
              <a:rPr lang="it-IT" sz="1800" b="0" i="0">
                <a:solidFill>
                  <a:srgbClr val="A50021"/>
                </a:solidFill>
              </a:rPr>
              <a:t>non</a:t>
            </a:r>
            <a:r>
              <a:rPr lang="it-IT" sz="1800" b="0" i="0"/>
              <a:t> provano attrazione verso </a:t>
            </a:r>
            <a:r>
              <a:rPr lang="it-IT" sz="1800" b="0" i="0">
                <a:solidFill>
                  <a:srgbClr val="A50021"/>
                </a:solidFill>
              </a:rPr>
              <a:t>posizioni di comando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24932" name="Rectangle 15"/>
          <p:cNvSpPr>
            <a:spLocks noChangeArrowheads="1"/>
          </p:cNvSpPr>
          <p:nvPr/>
        </p:nvSpPr>
        <p:spPr bwMode="auto">
          <a:xfrm>
            <a:off x="3143250" y="1571625"/>
            <a:ext cx="35337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TEORIE DI CONTENUTO</a:t>
            </a:r>
          </a:p>
        </p:txBody>
      </p:sp>
      <p:sp>
        <p:nvSpPr>
          <p:cNvPr id="124933" name="Text Box 6"/>
          <p:cNvSpPr txBox="1">
            <a:spLocks noChangeArrowheads="1"/>
          </p:cNvSpPr>
          <p:nvPr/>
        </p:nvSpPr>
        <p:spPr bwMode="auto">
          <a:xfrm>
            <a:off x="714375" y="2014538"/>
            <a:ext cx="83534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buFont typeface="Wingdings" charset="0"/>
              <a:buNone/>
            </a:pPr>
            <a:r>
              <a:rPr lang="it-IT" sz="2000">
                <a:solidFill>
                  <a:srgbClr val="800000"/>
                </a:solidFill>
              </a:rPr>
              <a:t>MODELLO DI MCLELLAND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437963" y="2630488"/>
            <a:ext cx="7060889" cy="3439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>
              <a:lnSpc>
                <a:spcPct val="110000"/>
              </a:lnSpc>
              <a:buClr>
                <a:schemeClr val="tx1"/>
              </a:buClr>
            </a:pPr>
            <a:r>
              <a:rPr lang="it-IT" sz="1800" b="0" i="0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PERSONE PREVALENTEMENTE ORIENTATE AL POTERE</a:t>
            </a:r>
            <a:endParaRPr lang="it-IT" sz="1800" b="0" i="0" dirty="0"/>
          </a:p>
          <a:p>
            <a:pPr algn="just"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 dirty="0"/>
              <a:t> sperimentano una forte spinta verso </a:t>
            </a:r>
            <a:r>
              <a:rPr lang="it-IT" sz="1800" b="0" i="0" dirty="0">
                <a:solidFill>
                  <a:srgbClr val="A50021"/>
                </a:solidFill>
              </a:rPr>
              <a:t>l’autoaffermazione</a:t>
            </a:r>
          </a:p>
          <a:p>
            <a:pPr algn="just"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 dirty="0"/>
              <a:t> sono attratte da </a:t>
            </a:r>
            <a:r>
              <a:rPr lang="it-IT" sz="1800" b="0" i="0" dirty="0">
                <a:solidFill>
                  <a:srgbClr val="A50021"/>
                </a:solidFill>
              </a:rPr>
              <a:t>posizioni ad elevato status socio-economico e prestigio</a:t>
            </a:r>
          </a:p>
          <a:p>
            <a:pPr algn="just"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 dirty="0"/>
              <a:t> preferiscono impegnarsi in </a:t>
            </a:r>
            <a:r>
              <a:rPr lang="it-IT" sz="1800" b="0" i="0" dirty="0">
                <a:solidFill>
                  <a:srgbClr val="A50021"/>
                </a:solidFill>
              </a:rPr>
              <a:t>attività rischiose e difficili</a:t>
            </a:r>
            <a:r>
              <a:rPr lang="it-IT" sz="1800" b="0" i="0" dirty="0"/>
              <a:t> per raggiungere posizioni di </a:t>
            </a:r>
            <a:r>
              <a:rPr lang="it-IT" sz="1800" b="0" i="0" dirty="0">
                <a:solidFill>
                  <a:srgbClr val="A50021"/>
                </a:solidFill>
              </a:rPr>
              <a:t>comando</a:t>
            </a:r>
          </a:p>
          <a:p>
            <a:pPr algn="just"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 dirty="0"/>
              <a:t> sono disposte a </a:t>
            </a:r>
            <a:r>
              <a:rPr lang="it-IT" sz="1800" b="0" i="0" dirty="0">
                <a:solidFill>
                  <a:srgbClr val="A50021"/>
                </a:solidFill>
              </a:rPr>
              <a:t>sacrificare i propri legami</a:t>
            </a:r>
          </a:p>
          <a:p>
            <a:pPr algn="just"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 dirty="0"/>
              <a:t> amano richiamare l’attenzione degli altri, mettendosi al </a:t>
            </a:r>
            <a:r>
              <a:rPr lang="it-IT" sz="1800" b="0" i="0" dirty="0">
                <a:solidFill>
                  <a:srgbClr val="A50021"/>
                </a:solidFill>
              </a:rPr>
              <a:t>centro della situazione</a:t>
            </a:r>
            <a:r>
              <a:rPr lang="it-IT" sz="1800" b="0" i="0" dirty="0"/>
              <a:t>, e tendono a </a:t>
            </a:r>
            <a:r>
              <a:rPr lang="it-IT" sz="1800" b="0" i="0" dirty="0">
                <a:solidFill>
                  <a:srgbClr val="A50021"/>
                </a:solidFill>
              </a:rPr>
              <a:t>influenzare</a:t>
            </a:r>
            <a:r>
              <a:rPr lang="it-IT" sz="1800" b="0" i="0" dirty="0"/>
              <a:t> le loro opinioni</a:t>
            </a:r>
          </a:p>
          <a:p>
            <a:pPr algn="just" eaLnBrk="1" hangingPunct="1">
              <a:lnSpc>
                <a:spcPct val="110000"/>
              </a:lnSpc>
              <a:buClr>
                <a:srgbClr val="FFFF00"/>
              </a:buClr>
              <a:buFont typeface="Wingdings" charset="0"/>
              <a:buChar char="­"/>
            </a:pPr>
            <a:r>
              <a:rPr lang="it-IT" sz="1800" b="0" i="0" dirty="0"/>
              <a:t> amano la </a:t>
            </a:r>
            <a:r>
              <a:rPr lang="it-IT" sz="1800" b="0" i="0" dirty="0">
                <a:solidFill>
                  <a:srgbClr val="A50021"/>
                </a:solidFill>
              </a:rPr>
              <a:t>competizione</a:t>
            </a:r>
            <a:r>
              <a:rPr lang="it-IT" sz="1800" b="0" i="0" dirty="0"/>
              <a:t> e talvolta assumono </a:t>
            </a:r>
            <a:r>
              <a:rPr lang="it-IT" sz="1800" b="0" i="0" dirty="0">
                <a:solidFill>
                  <a:srgbClr val="A50021"/>
                </a:solidFill>
              </a:rPr>
              <a:t>atteggiamenti e comportamenti aggressivi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41683" y="60349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389271" y="1967155"/>
            <a:ext cx="774065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10000"/>
              </a:lnSpc>
              <a:buClr>
                <a:schemeClr val="tx1"/>
              </a:buClr>
            </a:pPr>
            <a:r>
              <a:rPr lang="it-IT" sz="2000" b="0" i="0">
                <a:solidFill>
                  <a:srgbClr val="A50021"/>
                </a:solidFill>
              </a:rPr>
              <a:t>negoziazione motivazionale tra individui e organizzazione</a:t>
            </a:r>
          </a:p>
          <a:p>
            <a:pPr algn="ctr" eaLnBrk="1" hangingPunct="1">
              <a:lnSpc>
                <a:spcPct val="110000"/>
              </a:lnSpc>
              <a:buClr>
                <a:schemeClr val="tx1"/>
              </a:buClr>
            </a:pPr>
            <a:endParaRPr lang="it-IT" sz="2000" b="0" i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110000"/>
              </a:lnSpc>
              <a:buClr>
                <a:schemeClr val="tx1"/>
              </a:buClr>
            </a:pPr>
            <a:r>
              <a:rPr lang="it-IT" sz="2000" b="0" i="0">
                <a:solidFill>
                  <a:srgbClr val="000000"/>
                </a:solidFill>
              </a:rPr>
              <a:t>processo attraverso il quale entrambi gli attori tentano di conciliare i reciproci bisogni</a:t>
            </a:r>
          </a:p>
        </p:txBody>
      </p:sp>
      <p:sp>
        <p:nvSpPr>
          <p:cNvPr id="149511" name="Rectangle 15"/>
          <p:cNvSpPr>
            <a:spLocks noChangeArrowheads="1"/>
          </p:cNvSpPr>
          <p:nvPr/>
        </p:nvSpPr>
        <p:spPr bwMode="auto">
          <a:xfrm>
            <a:off x="3348370" y="1248018"/>
            <a:ext cx="250507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 dirty="0">
                <a:solidFill>
                  <a:schemeClr val="folHlink"/>
                </a:solidFill>
                <a:cs typeface="Times New Roman" charset="0"/>
              </a:rPr>
              <a:t>QUAGLINO, 1999</a:t>
            </a:r>
          </a:p>
        </p:txBody>
      </p:sp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1216358" y="3922955"/>
            <a:ext cx="748982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>
              <a:lnSpc>
                <a:spcPct val="110000"/>
              </a:lnSpc>
              <a:buClr>
                <a:schemeClr val="tx1"/>
              </a:buClr>
            </a:pPr>
            <a:r>
              <a:rPr lang="it-IT" sz="1800" b="0" i="0">
                <a:solidFill>
                  <a:srgbClr val="000000"/>
                </a:solidFill>
                <a:cs typeface="Times New Roman" charset="0"/>
              </a:rPr>
              <a:t>l’empowerment organizzativo come il traguardo di un percorso caratterizzato da un </a:t>
            </a:r>
            <a:r>
              <a:rPr lang="it-IT" sz="1800" b="0" i="0">
                <a:solidFill>
                  <a:srgbClr val="A50021"/>
                </a:solidFill>
                <a:cs typeface="Times New Roman" charset="0"/>
              </a:rPr>
              <a:t>crescendo motivazionale</a:t>
            </a:r>
            <a:r>
              <a:rPr lang="it-IT" sz="1800" b="0" i="0">
                <a:solidFill>
                  <a:srgbClr val="000000"/>
                </a:solidFill>
                <a:cs typeface="Times New Roman" charset="0"/>
              </a:rPr>
              <a:t> in cui individuo ed organizzazione si </a:t>
            </a:r>
            <a:r>
              <a:rPr lang="it-IT" sz="1800" b="0" i="0">
                <a:solidFill>
                  <a:srgbClr val="A50021"/>
                </a:solidFill>
                <a:cs typeface="Times New Roman" charset="0"/>
              </a:rPr>
              <a:t>impegnano</a:t>
            </a:r>
            <a:r>
              <a:rPr lang="it-IT" sz="1800" b="0" i="0">
                <a:solidFill>
                  <a:srgbClr val="000000"/>
                </a:solidFill>
                <a:cs typeface="Times New Roman" charset="0"/>
              </a:rPr>
              <a:t> per il raggiungimento di un </a:t>
            </a:r>
            <a:r>
              <a:rPr lang="it-IT" sz="1800" b="0" i="0">
                <a:solidFill>
                  <a:srgbClr val="A50021"/>
                </a:solidFill>
                <a:cs typeface="Times New Roman" charset="0"/>
              </a:rPr>
              <a:t>fine comune</a:t>
            </a:r>
          </a:p>
        </p:txBody>
      </p:sp>
      <p:sp>
        <p:nvSpPr>
          <p:cNvPr id="149513" name="AutoShape 9"/>
          <p:cNvSpPr>
            <a:spLocks noChangeArrowheads="1"/>
          </p:cNvSpPr>
          <p:nvPr/>
        </p:nvSpPr>
        <p:spPr bwMode="auto">
          <a:xfrm>
            <a:off x="3881771" y="2401336"/>
            <a:ext cx="719137" cy="287338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>
            <a:noFill/>
          </a:ln>
          <a:effectLst>
            <a:prstShdw prst="shdw17" dist="17961" dir="2700000">
              <a:schemeClr val="accent2">
                <a:gamma/>
                <a:shade val="60000"/>
                <a:invGamma/>
                <a:alpha val="74998"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49514" name="Text Box 10"/>
          <p:cNvSpPr txBox="1">
            <a:spLocks noChangeArrowheads="1"/>
          </p:cNvSpPr>
          <p:nvPr/>
        </p:nvSpPr>
        <p:spPr bwMode="auto">
          <a:xfrm>
            <a:off x="2119646" y="5435843"/>
            <a:ext cx="6659562" cy="9969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buClr>
                <a:schemeClr val="tx1"/>
              </a:buClr>
            </a:pPr>
            <a:r>
              <a:rPr lang="it-IT" sz="1800" b="0" i="0">
                <a:solidFill>
                  <a:srgbClr val="000000"/>
                </a:solidFill>
              </a:rPr>
              <a:t>La </a:t>
            </a:r>
            <a:r>
              <a:rPr lang="it-IT" sz="1800" b="0" i="0">
                <a:solidFill>
                  <a:srgbClr val="A50021"/>
                </a:solidFill>
              </a:rPr>
              <a:t>motivazione</a:t>
            </a:r>
            <a:r>
              <a:rPr lang="it-IT" sz="1800" b="0" i="0">
                <a:solidFill>
                  <a:srgbClr val="000000"/>
                </a:solidFill>
              </a:rPr>
              <a:t> in tal senso diventa una </a:t>
            </a:r>
            <a:r>
              <a:rPr lang="it-IT" sz="1800" b="0" i="0">
                <a:solidFill>
                  <a:srgbClr val="A50021"/>
                </a:solidFill>
              </a:rPr>
              <a:t>risorsa da sviluppare insieme</a:t>
            </a:r>
            <a:r>
              <a:rPr lang="it-IT" sz="1800" b="0" i="0">
                <a:solidFill>
                  <a:srgbClr val="000000"/>
                </a:solidFill>
              </a:rPr>
              <a:t> e non più un vincolo imposto dalle pressanti richieste organizzative</a:t>
            </a:r>
            <a:endParaRPr lang="it-IT" sz="1800"/>
          </a:p>
        </p:txBody>
      </p:sp>
      <p:sp>
        <p:nvSpPr>
          <p:cNvPr id="149515" name="AutoShape 11"/>
          <p:cNvSpPr>
            <a:spLocks noChangeArrowheads="1"/>
          </p:cNvSpPr>
          <p:nvPr/>
        </p:nvSpPr>
        <p:spPr bwMode="auto">
          <a:xfrm>
            <a:off x="425783" y="3840405"/>
            <a:ext cx="503238" cy="719138"/>
          </a:xfrm>
          <a:prstGeom prst="curvedRightArrow">
            <a:avLst>
              <a:gd name="adj1" fmla="val 28580"/>
              <a:gd name="adj2" fmla="val 57161"/>
              <a:gd name="adj3" fmla="val 33333"/>
            </a:avLst>
          </a:prstGeom>
          <a:solidFill>
            <a:schemeClr val="accent2"/>
          </a:solidFill>
          <a:ln>
            <a:noFill/>
          </a:ln>
          <a:effectLst>
            <a:prstShdw prst="shdw17" dist="17961" dir="2700000">
              <a:schemeClr val="accent2">
                <a:gamma/>
                <a:shade val="60000"/>
                <a:invGamma/>
                <a:alpha val="74998"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49516" name="AutoShape 12"/>
          <p:cNvSpPr>
            <a:spLocks noChangeArrowheads="1"/>
          </p:cNvSpPr>
          <p:nvPr/>
        </p:nvSpPr>
        <p:spPr bwMode="auto">
          <a:xfrm>
            <a:off x="1109996" y="5640630"/>
            <a:ext cx="936625" cy="503238"/>
          </a:xfrm>
          <a:prstGeom prst="rightArrow">
            <a:avLst>
              <a:gd name="adj1" fmla="val 50000"/>
              <a:gd name="adj2" fmla="val 46530"/>
            </a:avLst>
          </a:prstGeom>
          <a:solidFill>
            <a:schemeClr val="accent2"/>
          </a:solidFill>
          <a:ln>
            <a:noFill/>
          </a:ln>
          <a:effectLst>
            <a:prstShdw prst="shdw17" dist="17961" dir="2700000">
              <a:schemeClr val="accent2">
                <a:gamma/>
                <a:shade val="60000"/>
                <a:invGamma/>
                <a:alpha val="74998"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816803" y="1731605"/>
            <a:ext cx="2592387" cy="6477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1800" i="0" dirty="0">
                <a:latin typeface="Book Antiqua" pitchFamily="18" charset="0"/>
                <a:ea typeface="+mn-ea"/>
              </a:rPr>
              <a:t>Autoefficacia</a:t>
            </a:r>
          </a:p>
          <a:p>
            <a:pPr>
              <a:lnSpc>
                <a:spcPct val="80000"/>
              </a:lnSpc>
              <a:defRPr/>
            </a:pPr>
            <a:r>
              <a:rPr lang="it-IT" sz="1800" i="0" dirty="0">
                <a:latin typeface="Book Antiqua" pitchFamily="18" charset="0"/>
                <a:ea typeface="+mn-ea"/>
              </a:rPr>
              <a:t>Autodeterminazione</a:t>
            </a:r>
          </a:p>
        </p:txBody>
      </p:sp>
      <p:sp>
        <p:nvSpPr>
          <p:cNvPr id="126979" name="AutoShape 4"/>
          <p:cNvSpPr>
            <a:spLocks noChangeArrowheads="1"/>
          </p:cNvSpPr>
          <p:nvPr/>
        </p:nvSpPr>
        <p:spPr bwMode="auto">
          <a:xfrm>
            <a:off x="4625090" y="1845905"/>
            <a:ext cx="1081088" cy="3889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5849053" y="1731605"/>
            <a:ext cx="2592387" cy="63341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1800" i="0">
                <a:solidFill>
                  <a:srgbClr val="003300"/>
                </a:solidFill>
                <a:latin typeface="Book Antiqua" pitchFamily="18" charset="0"/>
                <a:ea typeface="+mn-ea"/>
              </a:rPr>
              <a:t>EMPOWERMENT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437390" y="2641243"/>
            <a:ext cx="2592388" cy="6492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1800" i="0" dirty="0">
                <a:latin typeface="Book Antiqua" pitchFamily="18" charset="0"/>
                <a:ea typeface="+mn-ea"/>
              </a:rPr>
              <a:t>Impegno</a:t>
            </a:r>
          </a:p>
          <a:p>
            <a:pPr>
              <a:lnSpc>
                <a:spcPct val="80000"/>
              </a:lnSpc>
              <a:defRPr/>
            </a:pPr>
            <a:r>
              <a:rPr lang="it-IT" sz="1800" i="0" dirty="0">
                <a:latin typeface="Book Antiqua" pitchFamily="18" charset="0"/>
                <a:ea typeface="+mn-ea"/>
              </a:rPr>
              <a:t>Presenza psicologica</a:t>
            </a:r>
          </a:p>
        </p:txBody>
      </p:sp>
      <p:sp>
        <p:nvSpPr>
          <p:cNvPr id="126982" name="AutoShape 7"/>
          <p:cNvSpPr>
            <a:spLocks noChangeArrowheads="1"/>
          </p:cNvSpPr>
          <p:nvPr/>
        </p:nvSpPr>
        <p:spPr bwMode="auto">
          <a:xfrm>
            <a:off x="4161540" y="2828568"/>
            <a:ext cx="1152525" cy="3905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5385503" y="2714268"/>
            <a:ext cx="2592387" cy="6334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1800" i="0">
                <a:solidFill>
                  <a:srgbClr val="003300"/>
                </a:solidFill>
                <a:latin typeface="Book Antiqua" pitchFamily="18" charset="0"/>
                <a:ea typeface="+mn-ea"/>
              </a:rPr>
              <a:t>ENGAGEMENT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1065915" y="3606443"/>
            <a:ext cx="2590800" cy="6492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1800" i="0" dirty="0">
                <a:latin typeface="Book Antiqua" pitchFamily="18" charset="0"/>
                <a:ea typeface="+mn-ea"/>
              </a:rPr>
              <a:t>Fiducia</a:t>
            </a:r>
          </a:p>
          <a:p>
            <a:pPr>
              <a:lnSpc>
                <a:spcPct val="80000"/>
              </a:lnSpc>
              <a:defRPr/>
            </a:pPr>
            <a:r>
              <a:rPr lang="it-IT" sz="1800" i="0" dirty="0">
                <a:latin typeface="Book Antiqua" pitchFamily="18" charset="0"/>
                <a:ea typeface="+mn-ea"/>
              </a:rPr>
              <a:t>Alleanza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764290" y="4539893"/>
            <a:ext cx="2592388" cy="6477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1800" i="0" dirty="0">
                <a:latin typeface="Book Antiqua" pitchFamily="18" charset="0"/>
                <a:ea typeface="+mn-ea"/>
              </a:rPr>
              <a:t>Coinvolgimento</a:t>
            </a:r>
          </a:p>
          <a:p>
            <a:pPr>
              <a:lnSpc>
                <a:spcPct val="80000"/>
              </a:lnSpc>
              <a:defRPr/>
            </a:pPr>
            <a:r>
              <a:rPr lang="it-IT" sz="1800" i="0" dirty="0">
                <a:latin typeface="Book Antiqua" pitchFamily="18" charset="0"/>
                <a:ea typeface="+mn-ea"/>
              </a:rPr>
              <a:t>Partecipazione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475365" y="5447943"/>
            <a:ext cx="2665413" cy="6492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1800" i="0" dirty="0">
                <a:latin typeface="Book Antiqua" pitchFamily="18" charset="0"/>
                <a:ea typeface="+mn-ea"/>
              </a:rPr>
              <a:t>Riconoscimento</a:t>
            </a:r>
          </a:p>
          <a:p>
            <a:pPr>
              <a:lnSpc>
                <a:spcPct val="80000"/>
              </a:lnSpc>
              <a:defRPr/>
            </a:pPr>
            <a:r>
              <a:rPr lang="it-IT" sz="1800" i="0" dirty="0">
                <a:latin typeface="Book Antiqua" pitchFamily="18" charset="0"/>
                <a:ea typeface="+mn-ea"/>
              </a:rPr>
              <a:t>Identificazione</a:t>
            </a:r>
          </a:p>
        </p:txBody>
      </p:sp>
      <p:sp>
        <p:nvSpPr>
          <p:cNvPr id="126987" name="AutoShape 12"/>
          <p:cNvSpPr>
            <a:spLocks noChangeArrowheads="1"/>
          </p:cNvSpPr>
          <p:nvPr/>
        </p:nvSpPr>
        <p:spPr bwMode="auto">
          <a:xfrm>
            <a:off x="3801178" y="3793768"/>
            <a:ext cx="1152525" cy="388937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26988" name="AutoShape 13"/>
          <p:cNvSpPr>
            <a:spLocks noChangeArrowheads="1"/>
          </p:cNvSpPr>
          <p:nvPr/>
        </p:nvSpPr>
        <p:spPr bwMode="auto">
          <a:xfrm>
            <a:off x="3428115" y="4727218"/>
            <a:ext cx="1152525" cy="388937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26989" name="AutoShape 14"/>
          <p:cNvSpPr>
            <a:spLocks noChangeArrowheads="1"/>
          </p:cNvSpPr>
          <p:nvPr/>
        </p:nvSpPr>
        <p:spPr bwMode="auto">
          <a:xfrm>
            <a:off x="3212215" y="5635268"/>
            <a:ext cx="936625" cy="388937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28687" name="Oval 15"/>
          <p:cNvSpPr>
            <a:spLocks noChangeArrowheads="1"/>
          </p:cNvSpPr>
          <p:nvPr/>
        </p:nvSpPr>
        <p:spPr bwMode="auto">
          <a:xfrm>
            <a:off x="5025140" y="3622318"/>
            <a:ext cx="2520950" cy="6334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1800" i="0">
                <a:solidFill>
                  <a:srgbClr val="003300"/>
                </a:solidFill>
                <a:latin typeface="Book Antiqua" pitchFamily="18" charset="0"/>
                <a:ea typeface="+mn-ea"/>
              </a:rPr>
              <a:t>COMMITMENT</a:t>
            </a:r>
          </a:p>
        </p:txBody>
      </p:sp>
      <p:sp>
        <p:nvSpPr>
          <p:cNvPr id="28688" name="Oval 16"/>
          <p:cNvSpPr>
            <a:spLocks noChangeArrowheads="1"/>
          </p:cNvSpPr>
          <p:nvPr/>
        </p:nvSpPr>
        <p:spPr bwMode="auto">
          <a:xfrm>
            <a:off x="4652078" y="4612918"/>
            <a:ext cx="2520950" cy="6334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1800" i="0">
                <a:solidFill>
                  <a:srgbClr val="003300"/>
                </a:solidFill>
                <a:latin typeface="Book Antiqua" pitchFamily="18" charset="0"/>
                <a:ea typeface="+mn-ea"/>
              </a:rPr>
              <a:t>INVOLVEMENT</a:t>
            </a:r>
          </a:p>
        </p:txBody>
      </p:sp>
      <p:sp>
        <p:nvSpPr>
          <p:cNvPr id="28689" name="Oval 17"/>
          <p:cNvSpPr>
            <a:spLocks noChangeArrowheads="1"/>
          </p:cNvSpPr>
          <p:nvPr/>
        </p:nvSpPr>
        <p:spPr bwMode="auto">
          <a:xfrm>
            <a:off x="4220278" y="5592405"/>
            <a:ext cx="2663825" cy="52863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1800" i="0">
                <a:solidFill>
                  <a:srgbClr val="003300"/>
                </a:solidFill>
                <a:latin typeface="Book Antiqua" pitchFamily="18" charset="0"/>
                <a:ea typeface="+mn-ea"/>
              </a:rPr>
              <a:t>MEMBERSHIP</a:t>
            </a:r>
          </a:p>
        </p:txBody>
      </p:sp>
      <p:sp>
        <p:nvSpPr>
          <p:cNvPr id="126993" name="AutoShape 18"/>
          <p:cNvSpPr>
            <a:spLocks noChangeArrowheads="1"/>
          </p:cNvSpPr>
          <p:nvPr/>
        </p:nvSpPr>
        <p:spPr bwMode="auto">
          <a:xfrm rot="-4703969">
            <a:off x="7006340" y="5322531"/>
            <a:ext cx="784225" cy="476250"/>
          </a:xfrm>
          <a:prstGeom prst="curvedUpArrow">
            <a:avLst>
              <a:gd name="adj1" fmla="val 32933"/>
              <a:gd name="adj2" fmla="val 65867"/>
              <a:gd name="adj3" fmla="val 33333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26994" name="AutoShape 19"/>
          <p:cNvSpPr>
            <a:spLocks noChangeArrowheads="1"/>
          </p:cNvSpPr>
          <p:nvPr/>
        </p:nvSpPr>
        <p:spPr bwMode="auto">
          <a:xfrm rot="-4703969">
            <a:off x="7450840" y="4317643"/>
            <a:ext cx="784225" cy="476250"/>
          </a:xfrm>
          <a:prstGeom prst="curvedUpArrow">
            <a:avLst>
              <a:gd name="adj1" fmla="val 32933"/>
              <a:gd name="adj2" fmla="val 65867"/>
              <a:gd name="adj3" fmla="val 33333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26995" name="AutoShape 20"/>
          <p:cNvSpPr>
            <a:spLocks noChangeArrowheads="1"/>
          </p:cNvSpPr>
          <p:nvPr/>
        </p:nvSpPr>
        <p:spPr bwMode="auto">
          <a:xfrm rot="-4703969">
            <a:off x="7882640" y="3371493"/>
            <a:ext cx="784225" cy="476250"/>
          </a:xfrm>
          <a:prstGeom prst="curvedUpArrow">
            <a:avLst>
              <a:gd name="adj1" fmla="val 32933"/>
              <a:gd name="adj2" fmla="val 65867"/>
              <a:gd name="adj3" fmla="val 33333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26996" name="AutoShape 21"/>
          <p:cNvSpPr>
            <a:spLocks noChangeArrowheads="1"/>
          </p:cNvSpPr>
          <p:nvPr/>
        </p:nvSpPr>
        <p:spPr bwMode="auto">
          <a:xfrm rot="-4703969">
            <a:off x="8287452" y="2361843"/>
            <a:ext cx="784225" cy="476250"/>
          </a:xfrm>
          <a:prstGeom prst="curvedUpArrow">
            <a:avLst>
              <a:gd name="adj1" fmla="val 32933"/>
              <a:gd name="adj2" fmla="val 65867"/>
              <a:gd name="adj3" fmla="val 33333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26997" name="CasellaDiTesto 23"/>
          <p:cNvSpPr txBox="1">
            <a:spLocks noChangeArrowheads="1"/>
          </p:cNvSpPr>
          <p:nvPr/>
        </p:nvSpPr>
        <p:spPr bwMode="auto">
          <a:xfrm>
            <a:off x="3428115" y="1749133"/>
            <a:ext cx="4286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 dirty="0"/>
              <a:t>+</a:t>
            </a:r>
          </a:p>
        </p:txBody>
      </p:sp>
      <p:sp>
        <p:nvSpPr>
          <p:cNvPr id="126998" name="CasellaDiTesto 24"/>
          <p:cNvSpPr txBox="1">
            <a:spLocks noChangeArrowheads="1"/>
          </p:cNvSpPr>
          <p:nvPr/>
        </p:nvSpPr>
        <p:spPr bwMode="auto">
          <a:xfrm>
            <a:off x="2480378" y="2641243"/>
            <a:ext cx="4286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/>
              <a:t>+</a:t>
            </a:r>
          </a:p>
        </p:txBody>
      </p:sp>
      <p:sp>
        <p:nvSpPr>
          <p:cNvPr id="126999" name="CasellaDiTesto 25"/>
          <p:cNvSpPr txBox="1">
            <a:spLocks noChangeArrowheads="1"/>
          </p:cNvSpPr>
          <p:nvPr/>
        </p:nvSpPr>
        <p:spPr bwMode="auto">
          <a:xfrm>
            <a:off x="2123190" y="3569930"/>
            <a:ext cx="4286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/>
              <a:t>+</a:t>
            </a:r>
          </a:p>
        </p:txBody>
      </p:sp>
      <p:sp>
        <p:nvSpPr>
          <p:cNvPr id="127000" name="CasellaDiTesto 26"/>
          <p:cNvSpPr txBox="1">
            <a:spLocks noChangeArrowheads="1"/>
          </p:cNvSpPr>
          <p:nvPr/>
        </p:nvSpPr>
        <p:spPr bwMode="auto">
          <a:xfrm>
            <a:off x="2516902" y="4563809"/>
            <a:ext cx="4286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 dirty="0"/>
              <a:t>+</a:t>
            </a:r>
          </a:p>
        </p:txBody>
      </p:sp>
      <p:sp>
        <p:nvSpPr>
          <p:cNvPr id="127001" name="CasellaDiTesto 27"/>
          <p:cNvSpPr txBox="1">
            <a:spLocks noChangeArrowheads="1"/>
          </p:cNvSpPr>
          <p:nvPr/>
        </p:nvSpPr>
        <p:spPr bwMode="auto">
          <a:xfrm>
            <a:off x="2268054" y="5464255"/>
            <a:ext cx="4286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 dirty="0"/>
              <a:t>+</a:t>
            </a:r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>
          <a:xfrm>
            <a:off x="752550" y="518755"/>
            <a:ext cx="8239125" cy="644525"/>
          </a:xfrm>
          <a:prstGeom prst="rect">
            <a:avLst/>
          </a:prstGeom>
        </p:spPr>
        <p:txBody>
          <a:bodyPr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defRPr/>
            </a:pPr>
            <a:r>
              <a:rPr lang="it-IT" i="0" kern="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  <a:cs typeface="+mj-cs"/>
              </a:rPr>
              <a:t>MOTIVAZIONE</a:t>
            </a:r>
            <a:endParaRPr lang="it-IT" sz="2500" b="0" i="0" kern="0" dirty="0"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127003" name="Rectangle 15"/>
          <p:cNvSpPr>
            <a:spLocks noChangeArrowheads="1"/>
          </p:cNvSpPr>
          <p:nvPr/>
        </p:nvSpPr>
        <p:spPr bwMode="auto">
          <a:xfrm>
            <a:off x="2980440" y="855305"/>
            <a:ext cx="250507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QUAGLINO, 1999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755650" y="1792465"/>
            <a:ext cx="3095625" cy="936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50000"/>
              </a:lnSpc>
              <a:defRPr/>
            </a:pPr>
            <a:r>
              <a:rPr lang="it-IT" sz="2000" i="0" dirty="0">
                <a:latin typeface="Book Antiqua" pitchFamily="18" charset="0"/>
                <a:ea typeface="+mn-ea"/>
              </a:rPr>
              <a:t>Riconoscimento</a:t>
            </a:r>
          </a:p>
          <a:p>
            <a:pPr>
              <a:lnSpc>
                <a:spcPct val="150000"/>
              </a:lnSpc>
              <a:defRPr/>
            </a:pPr>
            <a:r>
              <a:rPr lang="it-IT" sz="2000" i="0" dirty="0">
                <a:latin typeface="Book Antiqua" pitchFamily="18" charset="0"/>
                <a:ea typeface="+mn-ea"/>
              </a:rPr>
              <a:t>Identificazione</a:t>
            </a:r>
          </a:p>
        </p:txBody>
      </p:sp>
      <p:sp>
        <p:nvSpPr>
          <p:cNvPr id="137219" name="AutoShape 4"/>
          <p:cNvSpPr>
            <a:spLocks noChangeArrowheads="1"/>
          </p:cNvSpPr>
          <p:nvPr/>
        </p:nvSpPr>
        <p:spPr bwMode="auto">
          <a:xfrm>
            <a:off x="4356100" y="2078215"/>
            <a:ext cx="1081088" cy="3889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schemeClr val="folHlink"/>
              </a:solidFill>
            </a:endParaRP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5867400" y="1865490"/>
            <a:ext cx="2808288" cy="76517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2000" i="0" dirty="0">
                <a:solidFill>
                  <a:srgbClr val="800000"/>
                </a:solidFill>
                <a:latin typeface="Book Antiqua" pitchFamily="18" charset="0"/>
                <a:ea typeface="+mn-ea"/>
              </a:rPr>
              <a:t>MEMBERSHIP</a:t>
            </a:r>
          </a:p>
        </p:txBody>
      </p:sp>
      <p:sp>
        <p:nvSpPr>
          <p:cNvPr id="137221" name="Rectangle 7"/>
          <p:cNvSpPr>
            <a:spLocks noChangeArrowheads="1"/>
          </p:cNvSpPr>
          <p:nvPr/>
        </p:nvSpPr>
        <p:spPr bwMode="auto">
          <a:xfrm>
            <a:off x="107950" y="3205340"/>
            <a:ext cx="4932363" cy="152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it-IT" sz="1800" b="0" i="0" dirty="0"/>
              <a:t>riconoscimento reciproco delle </a:t>
            </a:r>
            <a:r>
              <a:rPr lang="it-IT" sz="1800" b="0" i="0" dirty="0">
                <a:solidFill>
                  <a:srgbClr val="A50021"/>
                </a:solidFill>
              </a:rPr>
              <a:t>attese</a:t>
            </a:r>
            <a:r>
              <a:rPr lang="it-IT" sz="1800" b="0" i="0" dirty="0"/>
              <a:t> e identificazione dell’individuo nei confronti dell’organizzazione, elementi che confluiscono nella </a:t>
            </a:r>
            <a:r>
              <a:rPr lang="it-IT" sz="1800" b="0" i="0" dirty="0">
                <a:solidFill>
                  <a:srgbClr val="A50021"/>
                </a:solidFill>
              </a:rPr>
              <a:t>sensazione di essere parte</a:t>
            </a:r>
          </a:p>
        </p:txBody>
      </p:sp>
      <p:sp>
        <p:nvSpPr>
          <p:cNvPr id="137222" name="AutoShape 9"/>
          <p:cNvSpPr>
            <a:spLocks noChangeArrowheads="1"/>
          </p:cNvSpPr>
          <p:nvPr/>
        </p:nvSpPr>
        <p:spPr bwMode="auto">
          <a:xfrm>
            <a:off x="1835150" y="2846565"/>
            <a:ext cx="792163" cy="2603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55650" y="473253"/>
            <a:ext cx="8239125" cy="644525"/>
          </a:xfrm>
          <a:prstGeom prst="rect">
            <a:avLst/>
          </a:prstGeom>
        </p:spPr>
        <p:txBody>
          <a:bodyPr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defRPr/>
            </a:pPr>
            <a:r>
              <a:rPr lang="it-IT" i="0" ker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  <a:cs typeface="+mj-cs"/>
              </a:rPr>
              <a:t>MOTIVAZIONE</a:t>
            </a:r>
            <a:endParaRPr lang="it-IT" sz="2500" b="0" i="0" kern="0" dirty="0"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137224" name="Rectangle 15"/>
          <p:cNvSpPr>
            <a:spLocks noChangeArrowheads="1"/>
          </p:cNvSpPr>
          <p:nvPr/>
        </p:nvSpPr>
        <p:spPr bwMode="auto">
          <a:xfrm>
            <a:off x="3143250" y="1132065"/>
            <a:ext cx="250507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QUAGLINO, 1999</a:t>
            </a:r>
          </a:p>
        </p:txBody>
      </p:sp>
      <p:sp>
        <p:nvSpPr>
          <p:cNvPr id="137225" name="Rettangolo 10"/>
          <p:cNvSpPr>
            <a:spLocks noChangeArrowheads="1"/>
          </p:cNvSpPr>
          <p:nvPr/>
        </p:nvSpPr>
        <p:spPr bwMode="auto">
          <a:xfrm>
            <a:off x="2071688" y="2203628"/>
            <a:ext cx="3698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it-IT" sz="2400"/>
              <a:t>+</a:t>
            </a:r>
          </a:p>
        </p:txBody>
      </p:sp>
      <p:sp>
        <p:nvSpPr>
          <p:cNvPr id="137226" name="Rectangle 7"/>
          <p:cNvSpPr>
            <a:spLocks noChangeArrowheads="1"/>
          </p:cNvSpPr>
          <p:nvPr/>
        </p:nvSpPr>
        <p:spPr bwMode="auto">
          <a:xfrm>
            <a:off x="4211638" y="4502328"/>
            <a:ext cx="4932362" cy="173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it-IT" sz="1800" b="0" i="0"/>
              <a:t>si basa sul </a:t>
            </a:r>
            <a:r>
              <a:rPr lang="it-IT" sz="1800" b="0" i="0">
                <a:solidFill>
                  <a:srgbClr val="A50021"/>
                </a:solidFill>
              </a:rPr>
              <a:t>contratto psicologico</a:t>
            </a:r>
          </a:p>
          <a:p>
            <a:pPr>
              <a:lnSpc>
                <a:spcPct val="110000"/>
              </a:lnSpc>
            </a:pPr>
            <a:r>
              <a:rPr lang="it-IT" sz="1800" b="0" i="0"/>
              <a:t>è funzione della capacità dell’organizzazione di riconoscere, capire e sostenere le </a:t>
            </a:r>
            <a:r>
              <a:rPr lang="it-IT" sz="1800" b="0" i="0">
                <a:solidFill>
                  <a:srgbClr val="A50021"/>
                </a:solidFill>
              </a:rPr>
              <a:t>attese degli individui</a:t>
            </a:r>
            <a:r>
              <a:rPr lang="it-IT" sz="1800" b="0" i="0"/>
              <a:t> e della capacità degli individui di realizzare le </a:t>
            </a:r>
            <a:r>
              <a:rPr lang="it-IT" sz="1800" b="0" i="0">
                <a:solidFill>
                  <a:srgbClr val="A50021"/>
                </a:solidFill>
              </a:rPr>
              <a:t>attese dell’organizzazione</a:t>
            </a:r>
          </a:p>
        </p:txBody>
      </p:sp>
      <p:sp>
        <p:nvSpPr>
          <p:cNvPr id="137227" name="AutoShape 11"/>
          <p:cNvSpPr>
            <a:spLocks noChangeArrowheads="1"/>
          </p:cNvSpPr>
          <p:nvPr/>
        </p:nvSpPr>
        <p:spPr bwMode="auto">
          <a:xfrm>
            <a:off x="2989263" y="5005565"/>
            <a:ext cx="719137" cy="576263"/>
          </a:xfrm>
          <a:prstGeom prst="curvedRightArrow">
            <a:avLst>
              <a:gd name="adj1" fmla="val 20000"/>
              <a:gd name="adj2" fmla="val 40000"/>
              <a:gd name="adj3" fmla="val 41598"/>
            </a:avLst>
          </a:pr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755650" y="1918315"/>
            <a:ext cx="3095625" cy="936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50000"/>
              </a:lnSpc>
              <a:defRPr/>
            </a:pPr>
            <a:r>
              <a:rPr lang="it-IT" sz="2000" i="0" dirty="0">
                <a:latin typeface="Book Antiqua" pitchFamily="18" charset="0"/>
                <a:ea typeface="+mn-ea"/>
              </a:rPr>
              <a:t>Coinvolgimento</a:t>
            </a:r>
          </a:p>
          <a:p>
            <a:pPr>
              <a:lnSpc>
                <a:spcPct val="150000"/>
              </a:lnSpc>
              <a:defRPr/>
            </a:pPr>
            <a:r>
              <a:rPr lang="it-IT" sz="2000" i="0" dirty="0">
                <a:latin typeface="Book Antiqua" pitchFamily="18" charset="0"/>
                <a:ea typeface="+mn-ea"/>
              </a:rPr>
              <a:t>Partecipazione</a:t>
            </a:r>
          </a:p>
        </p:txBody>
      </p:sp>
      <p:sp>
        <p:nvSpPr>
          <p:cNvPr id="135171" name="AutoShape 4"/>
          <p:cNvSpPr>
            <a:spLocks noChangeArrowheads="1"/>
          </p:cNvSpPr>
          <p:nvPr/>
        </p:nvSpPr>
        <p:spPr bwMode="auto">
          <a:xfrm>
            <a:off x="4356100" y="2204065"/>
            <a:ext cx="1081088" cy="3889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schemeClr val="folHlink"/>
              </a:solidFill>
            </a:endParaRPr>
          </a:p>
        </p:txBody>
      </p:sp>
      <p:sp>
        <p:nvSpPr>
          <p:cNvPr id="32773" name="Oval 5"/>
          <p:cNvSpPr>
            <a:spLocks noChangeArrowheads="1"/>
          </p:cNvSpPr>
          <p:nvPr/>
        </p:nvSpPr>
        <p:spPr bwMode="auto">
          <a:xfrm>
            <a:off x="5867400" y="1991340"/>
            <a:ext cx="2808288" cy="76517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it-IT" sz="2000" i="0">
                <a:solidFill>
                  <a:srgbClr val="800000"/>
                </a:solidFill>
              </a:rPr>
              <a:t>INVOLVEMENT</a:t>
            </a:r>
          </a:p>
        </p:txBody>
      </p:sp>
      <p:sp>
        <p:nvSpPr>
          <p:cNvPr id="135173" name="Rectangle 7"/>
          <p:cNvSpPr>
            <a:spLocks noChangeArrowheads="1"/>
          </p:cNvSpPr>
          <p:nvPr/>
        </p:nvSpPr>
        <p:spPr bwMode="auto">
          <a:xfrm>
            <a:off x="754063" y="3616940"/>
            <a:ext cx="82105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it-IT" sz="1800" b="0" i="0">
                <a:solidFill>
                  <a:srgbClr val="A50021"/>
                </a:solidFill>
              </a:rPr>
              <a:t>Orientamento soggettivo</a:t>
            </a:r>
            <a:r>
              <a:rPr lang="it-IT" sz="1800" b="0" i="0"/>
              <a:t> a prendere autenticamente parte all’organizzazione</a:t>
            </a:r>
          </a:p>
        </p:txBody>
      </p:sp>
      <p:sp>
        <p:nvSpPr>
          <p:cNvPr id="135174" name="AutoShape 9"/>
          <p:cNvSpPr>
            <a:spLocks noChangeArrowheads="1"/>
          </p:cNvSpPr>
          <p:nvPr/>
        </p:nvSpPr>
        <p:spPr bwMode="auto">
          <a:xfrm>
            <a:off x="1928813" y="2999403"/>
            <a:ext cx="792162" cy="3587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55650" y="554653"/>
            <a:ext cx="8239125" cy="644525"/>
          </a:xfrm>
          <a:prstGeom prst="rect">
            <a:avLst/>
          </a:prstGeom>
        </p:spPr>
        <p:txBody>
          <a:bodyPr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defRPr/>
            </a:pPr>
            <a:r>
              <a:rPr lang="it-IT" i="0" ker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  <a:cs typeface="+mj-cs"/>
              </a:rPr>
              <a:t>MOTIVAZIONE</a:t>
            </a:r>
            <a:endParaRPr lang="it-IT" sz="2500" b="0" i="0" kern="0" dirty="0"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135176" name="Rectangle 15"/>
          <p:cNvSpPr>
            <a:spLocks noChangeArrowheads="1"/>
          </p:cNvSpPr>
          <p:nvPr/>
        </p:nvSpPr>
        <p:spPr bwMode="auto">
          <a:xfrm>
            <a:off x="3143250" y="1213465"/>
            <a:ext cx="250507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 dirty="0">
                <a:solidFill>
                  <a:schemeClr val="folHlink"/>
                </a:solidFill>
                <a:cs typeface="Times New Roman" charset="0"/>
              </a:rPr>
              <a:t>QUAGLINO, 1999</a:t>
            </a:r>
          </a:p>
        </p:txBody>
      </p:sp>
      <p:sp>
        <p:nvSpPr>
          <p:cNvPr id="135177" name="Rettangolo 10"/>
          <p:cNvSpPr>
            <a:spLocks noChangeArrowheads="1"/>
          </p:cNvSpPr>
          <p:nvPr/>
        </p:nvSpPr>
        <p:spPr bwMode="auto">
          <a:xfrm>
            <a:off x="1436729" y="2301308"/>
            <a:ext cx="3698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it-IT" sz="2400" dirty="0"/>
              <a:t>+</a:t>
            </a:r>
          </a:p>
        </p:txBody>
      </p:sp>
      <p:sp>
        <p:nvSpPr>
          <p:cNvPr id="135178" name="Rectangle 7"/>
          <p:cNvSpPr>
            <a:spLocks noChangeArrowheads="1"/>
          </p:cNvSpPr>
          <p:nvPr/>
        </p:nvSpPr>
        <p:spPr bwMode="auto">
          <a:xfrm>
            <a:off x="538163" y="4799628"/>
            <a:ext cx="821055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it-IT" sz="1800" b="0" i="0"/>
              <a:t>Si realizza quando gli individui sentono che </a:t>
            </a:r>
            <a:r>
              <a:rPr lang="it-IT" sz="1800" b="0" i="0">
                <a:solidFill>
                  <a:srgbClr val="A50021"/>
                </a:solidFill>
              </a:rPr>
              <a:t>l’organizzazione “appartiene loro”,</a:t>
            </a:r>
            <a:r>
              <a:rPr lang="it-IT" sz="1800" b="0" i="0"/>
              <a:t> quando giungono a condividere un </a:t>
            </a:r>
            <a:r>
              <a:rPr lang="it-IT" sz="1800" b="0" i="0">
                <a:solidFill>
                  <a:srgbClr val="A50021"/>
                </a:solidFill>
              </a:rPr>
              <a:t>elevato livello di controllo sulle attività</a:t>
            </a:r>
            <a:r>
              <a:rPr lang="it-IT" sz="1800" b="0" i="0"/>
              <a:t> in cui sono impegnati </a:t>
            </a:r>
          </a:p>
        </p:txBody>
      </p:sp>
      <p:sp>
        <p:nvSpPr>
          <p:cNvPr id="135180" name="AutoShape 9"/>
          <p:cNvSpPr>
            <a:spLocks noChangeArrowheads="1"/>
          </p:cNvSpPr>
          <p:nvPr/>
        </p:nvSpPr>
        <p:spPr bwMode="auto">
          <a:xfrm>
            <a:off x="4211638" y="4439265"/>
            <a:ext cx="792162" cy="3587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714375" y="1726163"/>
            <a:ext cx="3095625" cy="714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it-IT" sz="2000" i="0" dirty="0">
                <a:latin typeface="Book Antiqua" pitchFamily="18" charset="0"/>
                <a:ea typeface="+mn-ea"/>
              </a:rPr>
              <a:t>Fiducia        Alleanza</a:t>
            </a:r>
          </a:p>
        </p:txBody>
      </p:sp>
      <p:sp>
        <p:nvSpPr>
          <p:cNvPr id="133123" name="AutoShape 4"/>
          <p:cNvSpPr>
            <a:spLocks noChangeArrowheads="1"/>
          </p:cNvSpPr>
          <p:nvPr/>
        </p:nvSpPr>
        <p:spPr bwMode="auto">
          <a:xfrm>
            <a:off x="4356100" y="1867450"/>
            <a:ext cx="1081088" cy="3889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schemeClr val="folHlink"/>
              </a:solidFill>
            </a:endParaRP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5867400" y="1654725"/>
            <a:ext cx="2808288" cy="76517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2000" i="0" dirty="0">
                <a:solidFill>
                  <a:srgbClr val="800000"/>
                </a:solidFill>
                <a:latin typeface="Book Antiqua" pitchFamily="18" charset="0"/>
                <a:ea typeface="+mn-ea"/>
              </a:rPr>
              <a:t>COMMITMENT</a:t>
            </a:r>
          </a:p>
        </p:txBody>
      </p:sp>
      <p:sp>
        <p:nvSpPr>
          <p:cNvPr id="133125" name="Rectangle 8"/>
          <p:cNvSpPr>
            <a:spLocks noChangeArrowheads="1"/>
          </p:cNvSpPr>
          <p:nvPr/>
        </p:nvSpPr>
        <p:spPr bwMode="auto">
          <a:xfrm>
            <a:off x="71438" y="3085063"/>
            <a:ext cx="86042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</a:pPr>
            <a:r>
              <a:rPr lang="it-IT" sz="1800" b="0" i="0"/>
              <a:t>Nel commitment si realizza il “</a:t>
            </a:r>
            <a:r>
              <a:rPr lang="it-IT" sz="1800" b="0" i="0">
                <a:solidFill>
                  <a:srgbClr val="A50021"/>
                </a:solidFill>
              </a:rPr>
              <a:t>patto psicologico</a:t>
            </a:r>
            <a:r>
              <a:rPr lang="it-IT" sz="1800" b="0" i="0"/>
              <a:t>” di </a:t>
            </a:r>
            <a:r>
              <a:rPr lang="it-IT" sz="1800" b="0" i="0">
                <a:solidFill>
                  <a:srgbClr val="A50021"/>
                </a:solidFill>
              </a:rPr>
              <a:t>presa in carico fiduciaria</a:t>
            </a:r>
            <a:r>
              <a:rPr lang="it-IT" sz="1800" b="0" i="0"/>
              <a:t> che può assicurare successo in condizioni di elevata </a:t>
            </a:r>
            <a:r>
              <a:rPr lang="it-IT" sz="1800" b="0" i="0">
                <a:solidFill>
                  <a:srgbClr val="A50021"/>
                </a:solidFill>
              </a:rPr>
              <a:t>turbolenza e variabilità</a:t>
            </a:r>
          </a:p>
        </p:txBody>
      </p:sp>
      <p:sp>
        <p:nvSpPr>
          <p:cNvPr id="133126" name="AutoShape 10"/>
          <p:cNvSpPr>
            <a:spLocks noChangeArrowheads="1"/>
          </p:cNvSpPr>
          <p:nvPr/>
        </p:nvSpPr>
        <p:spPr bwMode="auto">
          <a:xfrm>
            <a:off x="1908175" y="2583413"/>
            <a:ext cx="792163" cy="3587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55650" y="424413"/>
            <a:ext cx="8239125" cy="644525"/>
          </a:xfrm>
          <a:prstGeom prst="rect">
            <a:avLst/>
          </a:prstGeom>
        </p:spPr>
        <p:txBody>
          <a:bodyPr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defRPr/>
            </a:pPr>
            <a:r>
              <a:rPr lang="it-IT" i="0" ker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  <a:cs typeface="+mj-cs"/>
              </a:rPr>
              <a:t>MOTIVAZIONE</a:t>
            </a:r>
            <a:endParaRPr lang="it-IT" sz="2500" b="0" i="0" kern="0" dirty="0"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133128" name="Rectangle 15"/>
          <p:cNvSpPr>
            <a:spLocks noChangeArrowheads="1"/>
          </p:cNvSpPr>
          <p:nvPr/>
        </p:nvSpPr>
        <p:spPr bwMode="auto">
          <a:xfrm>
            <a:off x="3143250" y="1083225"/>
            <a:ext cx="250507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QUAGLINO, 1999</a:t>
            </a:r>
          </a:p>
        </p:txBody>
      </p:sp>
      <p:sp>
        <p:nvSpPr>
          <p:cNvPr id="133129" name="Rettangolo 10"/>
          <p:cNvSpPr>
            <a:spLocks noChangeArrowheads="1"/>
          </p:cNvSpPr>
          <p:nvPr/>
        </p:nvSpPr>
        <p:spPr bwMode="auto">
          <a:xfrm>
            <a:off x="1733441" y="1940475"/>
            <a:ext cx="452437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it-IT" sz="2400" dirty="0">
                <a:latin typeface="Verdana" charset="0"/>
              </a:rPr>
              <a:t>+</a:t>
            </a:r>
          </a:p>
        </p:txBody>
      </p:sp>
      <p:sp>
        <p:nvSpPr>
          <p:cNvPr id="133130" name="Rectangle 8"/>
          <p:cNvSpPr>
            <a:spLocks noChangeArrowheads="1"/>
          </p:cNvSpPr>
          <p:nvPr/>
        </p:nvSpPr>
        <p:spPr bwMode="auto">
          <a:xfrm>
            <a:off x="1331913" y="4299500"/>
            <a:ext cx="7488237" cy="188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</a:pPr>
            <a:r>
              <a:rPr lang="it-IT" sz="1800" b="0" i="0"/>
              <a:t>Si sottolinea infatti la motivazione dell’individuo verso la </a:t>
            </a:r>
            <a:r>
              <a:rPr lang="it-IT" sz="1800" b="0" i="0">
                <a:solidFill>
                  <a:srgbClr val="A50021"/>
                </a:solidFill>
              </a:rPr>
              <a:t>piena disponibilità a “prendere parte” e a “farsi carico della propria parte”</a:t>
            </a:r>
          </a:p>
          <a:p>
            <a:pPr algn="l">
              <a:lnSpc>
                <a:spcPct val="120000"/>
              </a:lnSpc>
            </a:pPr>
            <a:r>
              <a:rPr lang="it-IT" sz="1800" b="0" i="0"/>
              <a:t>Si crea una </a:t>
            </a:r>
            <a:r>
              <a:rPr lang="it-IT" sz="1800" b="0" i="0">
                <a:solidFill>
                  <a:srgbClr val="A50021"/>
                </a:solidFill>
              </a:rPr>
              <a:t>alleanza motivazionale</a:t>
            </a:r>
            <a:r>
              <a:rPr lang="it-IT" sz="1800" b="0" i="0"/>
              <a:t> che fonda il “patto di reciprocità” tra individui e organizzazione e che trova nella </a:t>
            </a:r>
            <a:r>
              <a:rPr lang="it-IT" sz="1800" b="0" i="0">
                <a:solidFill>
                  <a:srgbClr val="A50021"/>
                </a:solidFill>
              </a:rPr>
              <a:t>fiducia</a:t>
            </a:r>
            <a:r>
              <a:rPr lang="it-IT" sz="1800" b="0" i="0"/>
              <a:t> il vero motivo che condurrà all’accettazione e all’attivazione </a:t>
            </a:r>
            <a:r>
              <a:rPr lang="it-IT" sz="1800" b="0" i="0">
                <a:solidFill>
                  <a:srgbClr val="A50021"/>
                </a:solidFill>
              </a:rPr>
              <a:t>dell’impegno personale</a:t>
            </a:r>
          </a:p>
        </p:txBody>
      </p:sp>
      <p:sp>
        <p:nvSpPr>
          <p:cNvPr id="133131" name="AutoShape 11"/>
          <p:cNvSpPr>
            <a:spLocks noChangeArrowheads="1"/>
          </p:cNvSpPr>
          <p:nvPr/>
        </p:nvSpPr>
        <p:spPr bwMode="auto">
          <a:xfrm>
            <a:off x="395288" y="4020100"/>
            <a:ext cx="719137" cy="576263"/>
          </a:xfrm>
          <a:prstGeom prst="curvedRightArrow">
            <a:avLst>
              <a:gd name="adj1" fmla="val 20000"/>
              <a:gd name="adj2" fmla="val 40000"/>
              <a:gd name="adj3" fmla="val 41598"/>
            </a:avLst>
          </a:pr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00356" name="Rectangle 7"/>
          <p:cNvSpPr>
            <a:spLocks noChangeArrowheads="1"/>
          </p:cNvSpPr>
          <p:nvPr/>
        </p:nvSpPr>
        <p:spPr bwMode="auto">
          <a:xfrm>
            <a:off x="900113" y="2225675"/>
            <a:ext cx="7620000" cy="379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A5002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  <a:buClr>
                <a:srgbClr val="FFFF00"/>
              </a:buClr>
              <a:buFont typeface="Wingdings" charset="0"/>
              <a:buChar char="v"/>
            </a:pPr>
            <a:r>
              <a:rPr lang="it-IT" sz="2200">
                <a:latin typeface="Verdana" charset="0"/>
              </a:rPr>
              <a:t> </a:t>
            </a:r>
            <a:r>
              <a:rPr lang="it-IT" sz="2000" b="0" i="0"/>
              <a:t>deriva dal latino </a:t>
            </a:r>
            <a:r>
              <a:rPr lang="it-IT" sz="2000" b="0">
                <a:solidFill>
                  <a:srgbClr val="A50021"/>
                </a:solidFill>
              </a:rPr>
              <a:t>movere</a:t>
            </a:r>
            <a:r>
              <a:rPr lang="it-IT" sz="2000" b="0" i="0"/>
              <a:t> che vuol dire muovere </a:t>
            </a:r>
          </a:p>
          <a:p>
            <a:pPr algn="l">
              <a:lnSpc>
                <a:spcPct val="150000"/>
              </a:lnSpc>
              <a:buClr>
                <a:srgbClr val="FFFF00"/>
              </a:buClr>
              <a:buFont typeface="Wingdings" charset="0"/>
              <a:buChar char="v"/>
            </a:pPr>
            <a:r>
              <a:rPr lang="it-IT" sz="2000" b="0" i="0"/>
              <a:t>  è una </a:t>
            </a:r>
            <a:r>
              <a:rPr lang="it-IT" sz="2000" b="0" i="0">
                <a:solidFill>
                  <a:srgbClr val="A50021"/>
                </a:solidFill>
              </a:rPr>
              <a:t>tendenza ad agire</a:t>
            </a:r>
            <a:endParaRPr lang="it-IT" sz="2000" b="0" i="0">
              <a:solidFill>
                <a:srgbClr val="A50021"/>
              </a:solidFill>
              <a:cs typeface="Times New Roman" charset="0"/>
            </a:endParaRPr>
          </a:p>
          <a:p>
            <a:pPr algn="l">
              <a:lnSpc>
                <a:spcPct val="150000"/>
              </a:lnSpc>
              <a:buClr>
                <a:srgbClr val="FFFF00"/>
              </a:buClr>
              <a:buFont typeface="Wingdings" charset="0"/>
              <a:buChar char="v"/>
            </a:pPr>
            <a:r>
              <a:rPr lang="it-IT" sz="2000" b="0" i="0"/>
              <a:t>  è un fattore dinamico del comportamento umano che </a:t>
            </a:r>
            <a:r>
              <a:rPr lang="it-IT" sz="2000" b="0" i="0">
                <a:solidFill>
                  <a:srgbClr val="A50021"/>
                </a:solidFill>
              </a:rPr>
              <a:t>attiva e dirige</a:t>
            </a:r>
            <a:r>
              <a:rPr lang="it-IT" sz="2000" b="0" i="0"/>
              <a:t> un individuo verso una </a:t>
            </a:r>
            <a:r>
              <a:rPr lang="it-IT" sz="2000" b="0" i="0">
                <a:solidFill>
                  <a:srgbClr val="A50021"/>
                </a:solidFill>
              </a:rPr>
              <a:t>meta</a:t>
            </a:r>
            <a:r>
              <a:rPr lang="it-IT" sz="2000" b="0" i="0"/>
              <a:t> spingendolo all’azione e al raggiungimento di un determinato obiettivo</a:t>
            </a:r>
          </a:p>
          <a:p>
            <a:pPr algn="l" eaLnBrk="0" hangingPunct="0">
              <a:lnSpc>
                <a:spcPct val="150000"/>
              </a:lnSpc>
              <a:buClr>
                <a:srgbClr val="FFFF00"/>
              </a:buClr>
              <a:buFont typeface="Wingdings" charset="0"/>
              <a:buChar char="v"/>
            </a:pPr>
            <a:r>
              <a:rPr lang="it-IT" sz="2000" b="0" i="0"/>
              <a:t>  si riferisce ai fattori psicologici interni che determinano un comportamento teso all’eliminazione di un </a:t>
            </a:r>
            <a:r>
              <a:rPr lang="it-IT" sz="2000" b="0" i="0">
                <a:solidFill>
                  <a:srgbClr val="A50021"/>
                </a:solidFill>
              </a:rPr>
              <a:t>disagio</a:t>
            </a:r>
            <a:endParaRPr lang="it-IT" sz="2000" b="0" i="0">
              <a:solidFill>
                <a:srgbClr val="A50021"/>
              </a:solidFill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869617" y="1937803"/>
            <a:ext cx="3095625" cy="936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2000" i="0" dirty="0">
                <a:latin typeface="Book Antiqua" pitchFamily="18" charset="0"/>
                <a:ea typeface="+mn-ea"/>
              </a:rPr>
              <a:t>Impegno</a:t>
            </a:r>
          </a:p>
          <a:p>
            <a:pPr>
              <a:defRPr/>
            </a:pPr>
            <a:r>
              <a:rPr lang="it-IT" sz="2000" i="0" dirty="0">
                <a:latin typeface="Book Antiqua" pitchFamily="18" charset="0"/>
                <a:ea typeface="+mn-ea"/>
              </a:rPr>
              <a:t>Presenza psicologica</a:t>
            </a:r>
          </a:p>
        </p:txBody>
      </p:sp>
      <p:sp>
        <p:nvSpPr>
          <p:cNvPr id="131075" name="AutoShape 4"/>
          <p:cNvSpPr>
            <a:spLocks noChangeArrowheads="1"/>
          </p:cNvSpPr>
          <p:nvPr/>
        </p:nvSpPr>
        <p:spPr bwMode="auto">
          <a:xfrm>
            <a:off x="4470067" y="2223553"/>
            <a:ext cx="1081088" cy="388937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solidFill>
                <a:schemeClr val="folHlink"/>
              </a:solidFill>
            </a:endParaRPr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5981367" y="2010828"/>
            <a:ext cx="2808288" cy="76517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2000" i="0">
                <a:solidFill>
                  <a:srgbClr val="800000"/>
                </a:solidFill>
                <a:latin typeface="Book Antiqua" pitchFamily="18" charset="0"/>
                <a:ea typeface="+mn-ea"/>
              </a:rPr>
              <a:t>ENGAGEMENT</a:t>
            </a:r>
          </a:p>
        </p:txBody>
      </p:sp>
      <p:sp>
        <p:nvSpPr>
          <p:cNvPr id="131077" name="Rectangle 8"/>
          <p:cNvSpPr>
            <a:spLocks noChangeArrowheads="1"/>
          </p:cNvSpPr>
          <p:nvPr/>
        </p:nvSpPr>
        <p:spPr bwMode="auto">
          <a:xfrm>
            <a:off x="5900405" y="3396715"/>
            <a:ext cx="3357562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it-IT" sz="1800" b="0" i="0"/>
              <a:t>nell’engagement gli individui </a:t>
            </a:r>
            <a:r>
              <a:rPr lang="it-IT" sz="1800" b="0" i="0">
                <a:solidFill>
                  <a:srgbClr val="A50021"/>
                </a:solidFill>
              </a:rPr>
              <a:t>impiegano ed esprimono se stessi</a:t>
            </a:r>
            <a:r>
              <a:rPr lang="it-IT" sz="1800" b="0" i="0"/>
              <a:t> fisicamente, cognitivamente ed emotivamente durante le prestazioni di lavoro </a:t>
            </a:r>
          </a:p>
        </p:txBody>
      </p:sp>
      <p:sp>
        <p:nvSpPr>
          <p:cNvPr id="131078" name="Rectangle 9"/>
          <p:cNvSpPr>
            <a:spLocks noChangeArrowheads="1"/>
          </p:cNvSpPr>
          <p:nvPr/>
        </p:nvSpPr>
        <p:spPr bwMode="auto">
          <a:xfrm>
            <a:off x="186992" y="3437990"/>
            <a:ext cx="5435600" cy="241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</a:pPr>
            <a:r>
              <a:rPr lang="it-IT" sz="1600" b="0" i="0"/>
              <a:t>Gli individui psicologicamente presenti non sono solo </a:t>
            </a:r>
            <a:r>
              <a:rPr lang="it-IT" sz="1600" b="0" i="0">
                <a:solidFill>
                  <a:srgbClr val="A50021"/>
                </a:solidFill>
              </a:rPr>
              <a:t>motivati a contribuire con sforzi e idee</a:t>
            </a:r>
            <a:r>
              <a:rPr lang="it-IT" sz="1600" b="0" i="0"/>
              <a:t> ma si rendono </a:t>
            </a:r>
            <a:r>
              <a:rPr lang="it-IT" sz="1600" b="0" i="0">
                <a:solidFill>
                  <a:srgbClr val="A50021"/>
                </a:solidFill>
              </a:rPr>
              <a:t>accessibili agli altri</a:t>
            </a:r>
            <a:r>
              <a:rPr lang="it-IT" sz="1600" b="0" i="0"/>
              <a:t> e a se stessi. </a:t>
            </a:r>
          </a:p>
          <a:p>
            <a:pPr algn="l">
              <a:lnSpc>
                <a:spcPct val="150000"/>
              </a:lnSpc>
            </a:pPr>
            <a:r>
              <a:rPr lang="it-IT" sz="1600" b="0" i="0"/>
              <a:t>Attraverso la </a:t>
            </a:r>
            <a:r>
              <a:rPr lang="it-IT" sz="1600" b="0" i="0">
                <a:solidFill>
                  <a:srgbClr val="A50021"/>
                </a:solidFill>
              </a:rPr>
              <a:t>presenza psicologica</a:t>
            </a:r>
            <a:r>
              <a:rPr lang="it-IT" sz="1600" b="0" i="0"/>
              <a:t>, i comportamenti di engagement creano una situazione in cui </a:t>
            </a:r>
            <a:r>
              <a:rPr lang="it-IT" sz="1600" b="0" i="0">
                <a:solidFill>
                  <a:srgbClr val="A50021"/>
                </a:solidFill>
              </a:rPr>
              <a:t>il sé e il ruolo convivono in una relazione dinamica e negoziabile</a:t>
            </a:r>
            <a:endParaRPr lang="it-IT" sz="1600" b="0" i="0"/>
          </a:p>
        </p:txBody>
      </p:sp>
      <p:sp>
        <p:nvSpPr>
          <p:cNvPr id="131079" name="AutoShape 11"/>
          <p:cNvSpPr>
            <a:spLocks noChangeArrowheads="1"/>
          </p:cNvSpPr>
          <p:nvPr/>
        </p:nvSpPr>
        <p:spPr bwMode="auto">
          <a:xfrm>
            <a:off x="7135480" y="3080803"/>
            <a:ext cx="574675" cy="2159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31080" name="AutoShape 13"/>
          <p:cNvSpPr>
            <a:spLocks noChangeArrowheads="1"/>
          </p:cNvSpPr>
          <p:nvPr/>
        </p:nvSpPr>
        <p:spPr bwMode="auto">
          <a:xfrm>
            <a:off x="2022142" y="2937928"/>
            <a:ext cx="792163" cy="3587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869617" y="636053"/>
            <a:ext cx="8239125" cy="644525"/>
          </a:xfrm>
          <a:prstGeom prst="rect">
            <a:avLst/>
          </a:prstGeom>
        </p:spPr>
        <p:txBody>
          <a:bodyPr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defRPr/>
            </a:pPr>
            <a:r>
              <a:rPr lang="it-IT" i="0" ker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  <a:cs typeface="+mj-cs"/>
              </a:rPr>
              <a:t>MOTIVAZIONE</a:t>
            </a:r>
            <a:endParaRPr lang="it-IT" sz="2500" b="0" i="0" kern="0" dirty="0"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131082" name="Rectangle 15"/>
          <p:cNvSpPr>
            <a:spLocks noChangeArrowheads="1"/>
          </p:cNvSpPr>
          <p:nvPr/>
        </p:nvSpPr>
        <p:spPr bwMode="auto">
          <a:xfrm>
            <a:off x="3257217" y="1294865"/>
            <a:ext cx="250507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QUAGLINO, 1999</a:t>
            </a:r>
          </a:p>
        </p:txBody>
      </p:sp>
      <p:sp>
        <p:nvSpPr>
          <p:cNvPr id="131083" name="Rettangolo 13"/>
          <p:cNvSpPr>
            <a:spLocks noChangeArrowheads="1"/>
          </p:cNvSpPr>
          <p:nvPr/>
        </p:nvSpPr>
        <p:spPr bwMode="auto">
          <a:xfrm>
            <a:off x="2185655" y="2223553"/>
            <a:ext cx="452437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it-IT" sz="2400">
                <a:latin typeface="Verdana" charset="0"/>
              </a:rPr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755650" y="2072740"/>
            <a:ext cx="3095625" cy="936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50000"/>
              </a:lnSpc>
              <a:defRPr/>
            </a:pPr>
            <a:r>
              <a:rPr lang="it-IT" sz="2000" i="0" dirty="0">
                <a:latin typeface="Book Antiqua" pitchFamily="18" charset="0"/>
                <a:ea typeface="+mn-ea"/>
              </a:rPr>
              <a:t>Autoefficacia</a:t>
            </a:r>
          </a:p>
          <a:p>
            <a:pPr>
              <a:lnSpc>
                <a:spcPct val="150000"/>
              </a:lnSpc>
              <a:defRPr/>
            </a:pPr>
            <a:r>
              <a:rPr lang="it-IT" sz="2000" i="0" dirty="0">
                <a:latin typeface="Book Antiqua" pitchFamily="18" charset="0"/>
                <a:ea typeface="+mn-ea"/>
              </a:rPr>
              <a:t>Autodeterminazione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4356100" y="2285465"/>
            <a:ext cx="1081088" cy="388938"/>
          </a:xfrm>
          <a:custGeom>
            <a:avLst/>
            <a:gdLst>
              <a:gd name="T0" fmla="*/ 2031125778 w 21600"/>
              <a:gd name="T1" fmla="*/ 0 h 21600"/>
              <a:gd name="T2" fmla="*/ 0 w 21600"/>
              <a:gd name="T3" fmla="*/ 63052679 h 21600"/>
              <a:gd name="T4" fmla="*/ 2031125778 w 21600"/>
              <a:gd name="T5" fmla="*/ 126105358 h 21600"/>
              <a:gd name="T6" fmla="*/ 2147483647 w 21600"/>
              <a:gd name="T7" fmla="*/ 6305267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it-IT">
              <a:solidFill>
                <a:schemeClr val="folHlink"/>
              </a:solidFill>
              <a:latin typeface="Book Antiqua" pitchFamily="18" charset="0"/>
              <a:ea typeface="+mn-ea"/>
            </a:endParaRPr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5795963" y="2099728"/>
            <a:ext cx="2808287" cy="76517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  <a:defRPr/>
            </a:pPr>
            <a:r>
              <a:rPr lang="it-IT" sz="2000" i="0" dirty="0">
                <a:solidFill>
                  <a:srgbClr val="800000"/>
                </a:solidFill>
                <a:latin typeface="Book Antiqua" pitchFamily="18" charset="0"/>
                <a:ea typeface="+mn-ea"/>
              </a:rPr>
              <a:t>EMPOWERMENT</a:t>
            </a:r>
          </a:p>
        </p:txBody>
      </p:sp>
      <p:sp>
        <p:nvSpPr>
          <p:cNvPr id="129029" name="Rectangle 23"/>
          <p:cNvSpPr>
            <a:spLocks noChangeArrowheads="1"/>
          </p:cNvSpPr>
          <p:nvPr/>
        </p:nvSpPr>
        <p:spPr bwMode="auto">
          <a:xfrm>
            <a:off x="4356100" y="3766147"/>
            <a:ext cx="4787900" cy="5370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sz="2200">
              <a:latin typeface="Verdana" charset="0"/>
            </a:endParaRPr>
          </a:p>
        </p:txBody>
      </p:sp>
      <p:sp>
        <p:nvSpPr>
          <p:cNvPr id="129030" name="Rectangle 26"/>
          <p:cNvSpPr>
            <a:spLocks noChangeArrowheads="1"/>
          </p:cNvSpPr>
          <p:nvPr/>
        </p:nvSpPr>
        <p:spPr bwMode="auto">
          <a:xfrm>
            <a:off x="4500563" y="3786447"/>
            <a:ext cx="4500562" cy="10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b="0" i="0" dirty="0"/>
              <a:t>potenziamento, ampliamento delle potenzialità</a:t>
            </a:r>
          </a:p>
        </p:txBody>
      </p:sp>
      <p:sp>
        <p:nvSpPr>
          <p:cNvPr id="129031" name="Rectangle 27"/>
          <p:cNvSpPr>
            <a:spLocks noChangeArrowheads="1"/>
          </p:cNvSpPr>
          <p:nvPr/>
        </p:nvSpPr>
        <p:spPr bwMode="auto">
          <a:xfrm>
            <a:off x="214313" y="3152240"/>
            <a:ext cx="3643312" cy="300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it-IT" sz="1800" b="0" i="0" dirty="0">
                <a:solidFill>
                  <a:srgbClr val="800000"/>
                </a:solidFill>
              </a:rPr>
              <a:t>AUTOEFFICACIA:</a:t>
            </a:r>
            <a:endParaRPr lang="it-IT" sz="800" dirty="0">
              <a:solidFill>
                <a:schemeClr val="folHlink"/>
              </a:solidFill>
              <a:latin typeface="Verdana" charset="0"/>
            </a:endParaRPr>
          </a:p>
          <a:p>
            <a:pPr algn="l">
              <a:lnSpc>
                <a:spcPct val="140000"/>
              </a:lnSpc>
            </a:pPr>
            <a:r>
              <a:rPr lang="it-IT" sz="1800" b="0" i="0" dirty="0"/>
              <a:t>la capacità individuale di </a:t>
            </a:r>
            <a:r>
              <a:rPr lang="it-IT" sz="1800" b="0" i="0" dirty="0">
                <a:solidFill>
                  <a:srgbClr val="A50021"/>
                </a:solidFill>
              </a:rPr>
              <a:t>modificare le proprie risorse cognitive e affettive</a:t>
            </a:r>
            <a:r>
              <a:rPr lang="it-IT" sz="1800" b="0" i="0" dirty="0"/>
              <a:t> e di </a:t>
            </a:r>
            <a:r>
              <a:rPr lang="it-IT" sz="1800" b="0" i="0" dirty="0">
                <a:solidFill>
                  <a:srgbClr val="A50021"/>
                </a:solidFill>
              </a:rPr>
              <a:t>mettere in atto comportamenti finalizzati</a:t>
            </a:r>
            <a:r>
              <a:rPr lang="it-IT" sz="1800" b="0" i="0" dirty="0"/>
              <a:t> a soddisfare le aspettative situazionali</a:t>
            </a:r>
          </a:p>
        </p:txBody>
      </p:sp>
      <p:sp>
        <p:nvSpPr>
          <p:cNvPr id="129032" name="Rectangle 28"/>
          <p:cNvSpPr>
            <a:spLocks noChangeArrowheads="1"/>
          </p:cNvSpPr>
          <p:nvPr/>
        </p:nvSpPr>
        <p:spPr bwMode="auto">
          <a:xfrm>
            <a:off x="4356100" y="4580990"/>
            <a:ext cx="4787900" cy="184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it-IT" sz="1800" b="0" i="0">
                <a:solidFill>
                  <a:srgbClr val="800000"/>
                </a:solidFill>
              </a:rPr>
              <a:t>AUTODERMINAZIONE</a:t>
            </a:r>
            <a:r>
              <a:rPr lang="it-IT" sz="1800" b="0">
                <a:solidFill>
                  <a:srgbClr val="800000"/>
                </a:solidFill>
              </a:rPr>
              <a:t>:</a:t>
            </a:r>
          </a:p>
          <a:p>
            <a:pPr algn="l">
              <a:lnSpc>
                <a:spcPct val="140000"/>
              </a:lnSpc>
            </a:pPr>
            <a:r>
              <a:rPr lang="it-IT" sz="1800" b="0" i="0"/>
              <a:t>la percezione di avere la possibilità di </a:t>
            </a:r>
            <a:r>
              <a:rPr lang="it-IT" sz="1800" b="0" i="0">
                <a:solidFill>
                  <a:srgbClr val="A50021"/>
                </a:solidFill>
              </a:rPr>
              <a:t>scegliere liberamente</a:t>
            </a:r>
            <a:r>
              <a:rPr lang="it-IT" sz="1800" b="0" i="0"/>
              <a:t> quando si tratta di </a:t>
            </a:r>
            <a:r>
              <a:rPr lang="it-IT" sz="1800" b="0" i="0">
                <a:solidFill>
                  <a:srgbClr val="A50021"/>
                </a:solidFill>
              </a:rPr>
              <a:t>intraprendere e regolare le proprie azioni </a:t>
            </a:r>
          </a:p>
        </p:txBody>
      </p:sp>
      <p:sp>
        <p:nvSpPr>
          <p:cNvPr id="29707" name="AutoShape 29"/>
          <p:cNvSpPr>
            <a:spLocks noChangeArrowheads="1"/>
          </p:cNvSpPr>
          <p:nvPr/>
        </p:nvSpPr>
        <p:spPr bwMode="auto">
          <a:xfrm>
            <a:off x="6950075" y="3007778"/>
            <a:ext cx="574675" cy="2159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accent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>
              <a:latin typeface="Book Antiqua" pitchFamily="18" charset="0"/>
              <a:ea typeface="+mn-ea"/>
            </a:endParaRPr>
          </a:p>
        </p:txBody>
      </p:sp>
      <p:sp>
        <p:nvSpPr>
          <p:cNvPr id="129034" name="Text Box 30"/>
          <p:cNvSpPr txBox="1">
            <a:spLocks noChangeArrowheads="1"/>
          </p:cNvSpPr>
          <p:nvPr/>
        </p:nvSpPr>
        <p:spPr bwMode="auto">
          <a:xfrm>
            <a:off x="3714750" y="3295115"/>
            <a:ext cx="431800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4000" i="0">
                <a:solidFill>
                  <a:srgbClr val="800000"/>
                </a:solidFill>
                <a:sym typeface="Symbol" charset="0"/>
              </a:rPr>
              <a:t>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755650" y="636053"/>
            <a:ext cx="8239125" cy="644525"/>
          </a:xfrm>
          <a:prstGeom prst="rect">
            <a:avLst/>
          </a:prstGeom>
        </p:spPr>
        <p:txBody>
          <a:bodyPr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defRPr/>
            </a:pPr>
            <a:r>
              <a:rPr lang="it-IT" i="0" ker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  <a:cs typeface="+mj-cs"/>
              </a:rPr>
              <a:t>MOTIVAZIONE</a:t>
            </a:r>
            <a:endParaRPr lang="it-IT" sz="2500" b="0" i="0" kern="0" dirty="0"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129036" name="Rectangle 15"/>
          <p:cNvSpPr>
            <a:spLocks noChangeArrowheads="1"/>
          </p:cNvSpPr>
          <p:nvPr/>
        </p:nvSpPr>
        <p:spPr bwMode="auto">
          <a:xfrm>
            <a:off x="3143250" y="1294865"/>
            <a:ext cx="2505075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QUAGLINO, 1999</a:t>
            </a:r>
          </a:p>
        </p:txBody>
      </p:sp>
      <p:sp>
        <p:nvSpPr>
          <p:cNvPr id="129037" name="Rettangolo 14"/>
          <p:cNvSpPr>
            <a:spLocks noChangeArrowheads="1"/>
          </p:cNvSpPr>
          <p:nvPr/>
        </p:nvSpPr>
        <p:spPr bwMode="auto">
          <a:xfrm>
            <a:off x="2690813" y="2185590"/>
            <a:ext cx="452437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it-IT" sz="2400" dirty="0">
                <a:latin typeface="Verdana" charset="0"/>
              </a:rPr>
              <a:t>+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10"/>
          <p:cNvSpPr>
            <a:spLocks noChangeArrowheads="1"/>
          </p:cNvSpPr>
          <p:nvPr/>
        </p:nvSpPr>
        <p:spPr bwMode="auto">
          <a:xfrm>
            <a:off x="4109595" y="-173200"/>
            <a:ext cx="480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it-IT" sz="1600" i="0">
                <a:solidFill>
                  <a:schemeClr val="accent2"/>
                </a:solidFill>
                <a:cs typeface="Times New Roman" charset="0"/>
              </a:rPr>
              <a:t>Psicologia dei Contesti Lavorativi e Organizzativi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74245" y="5872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SODDISFAZIONE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6435283" y="4532150"/>
            <a:ext cx="2592387" cy="136683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 sz="2000">
              <a:latin typeface="Book Antiqua" pitchFamily="18" charset="0"/>
              <a:ea typeface="+mn-ea"/>
            </a:endParaRP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3626995" y="4532150"/>
            <a:ext cx="2592388" cy="136683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 sz="2000">
              <a:latin typeface="Book Antiqua" pitchFamily="18" charset="0"/>
              <a:ea typeface="+mn-ea"/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458345" y="4532150"/>
            <a:ext cx="3024188" cy="136683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it-IT" sz="2000">
              <a:latin typeface="Book Antiqua" pitchFamily="18" charset="0"/>
              <a:ea typeface="+mn-ea"/>
            </a:endParaRPr>
          </a:p>
        </p:txBody>
      </p:sp>
      <p:sp>
        <p:nvSpPr>
          <p:cNvPr id="139271" name="Rectangle 5"/>
          <p:cNvSpPr>
            <a:spLocks noChangeArrowheads="1"/>
          </p:cNvSpPr>
          <p:nvPr/>
        </p:nvSpPr>
        <p:spPr bwMode="auto">
          <a:xfrm>
            <a:off x="-81405" y="1808000"/>
            <a:ext cx="91440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lvl="1" eaLnBrk="0" hangingPunct="0">
              <a:lnSpc>
                <a:spcPct val="115000"/>
              </a:lnSpc>
            </a:pPr>
            <a:r>
              <a:rPr lang="it-IT" sz="2000" i="0"/>
              <a:t>La soddisfazione lavorativa è un sentimento di piacevolezza che deriva dalla percezione che la propria attività lavorativa è in grado di soddisfare valori personali importanti connessi al lavoro</a:t>
            </a:r>
          </a:p>
          <a:p>
            <a:pPr lvl="1" eaLnBrk="0" hangingPunct="0">
              <a:lnSpc>
                <a:spcPct val="115000"/>
              </a:lnSpc>
            </a:pPr>
            <a:r>
              <a:rPr lang="it-IT" sz="2000" i="0"/>
              <a:t>(Locke, 1967)</a:t>
            </a:r>
          </a:p>
        </p:txBody>
      </p:sp>
      <p:sp>
        <p:nvSpPr>
          <p:cNvPr id="139272" name="Text Box 8"/>
          <p:cNvSpPr txBox="1">
            <a:spLocks noChangeArrowheads="1"/>
          </p:cNvSpPr>
          <p:nvPr/>
        </p:nvSpPr>
        <p:spPr bwMode="auto">
          <a:xfrm>
            <a:off x="474220" y="5551325"/>
            <a:ext cx="1841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endParaRPr lang="it-IT" sz="2000"/>
          </a:p>
        </p:txBody>
      </p:sp>
      <p:sp>
        <p:nvSpPr>
          <p:cNvPr id="139273" name="Text Box 9"/>
          <p:cNvSpPr txBox="1">
            <a:spLocks noChangeArrowheads="1"/>
          </p:cNvSpPr>
          <p:nvPr/>
        </p:nvSpPr>
        <p:spPr bwMode="auto">
          <a:xfrm>
            <a:off x="529783" y="4759163"/>
            <a:ext cx="2808287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10000"/>
              </a:lnSpc>
            </a:pPr>
            <a:r>
              <a:rPr lang="it-IT" sz="1800" i="0">
                <a:solidFill>
                  <a:schemeClr val="folHlink"/>
                </a:solidFill>
              </a:rPr>
              <a:t>VALORI PERSONALI CONNESSI AL LAVORO</a:t>
            </a:r>
          </a:p>
        </p:txBody>
      </p:sp>
      <p:sp>
        <p:nvSpPr>
          <p:cNvPr id="139274" name="Text Box 10"/>
          <p:cNvSpPr txBox="1">
            <a:spLocks noChangeArrowheads="1"/>
          </p:cNvSpPr>
          <p:nvPr/>
        </p:nvSpPr>
        <p:spPr bwMode="auto">
          <a:xfrm>
            <a:off x="3626995" y="4889338"/>
            <a:ext cx="2808288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1800" i="0">
                <a:solidFill>
                  <a:schemeClr val="folHlink"/>
                </a:solidFill>
              </a:rPr>
              <a:t>IMPORTANZA</a:t>
            </a:r>
          </a:p>
        </p:txBody>
      </p:sp>
      <p:sp>
        <p:nvSpPr>
          <p:cNvPr id="139275" name="Text Box 11"/>
          <p:cNvSpPr txBox="1">
            <a:spLocks noChangeArrowheads="1"/>
          </p:cNvSpPr>
          <p:nvPr/>
        </p:nvSpPr>
        <p:spPr bwMode="auto">
          <a:xfrm>
            <a:off x="6290820" y="4889338"/>
            <a:ext cx="2808288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1800" i="0">
                <a:solidFill>
                  <a:schemeClr val="folHlink"/>
                </a:solidFill>
              </a:rPr>
              <a:t>PERCEZIONE</a:t>
            </a:r>
          </a:p>
        </p:txBody>
      </p:sp>
      <p:sp>
        <p:nvSpPr>
          <p:cNvPr id="139276" name="AutoShape 12"/>
          <p:cNvSpPr>
            <a:spLocks noChangeArrowheads="1"/>
          </p:cNvSpPr>
          <p:nvPr/>
        </p:nvSpPr>
        <p:spPr bwMode="auto">
          <a:xfrm rot="7716205">
            <a:off x="2401446" y="3619337"/>
            <a:ext cx="647700" cy="5048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 sz="2000">
              <a:solidFill>
                <a:schemeClr val="folHlink"/>
              </a:solidFill>
            </a:endParaRPr>
          </a:p>
        </p:txBody>
      </p:sp>
      <p:sp>
        <p:nvSpPr>
          <p:cNvPr id="139277" name="AutoShape 13"/>
          <p:cNvSpPr>
            <a:spLocks noChangeArrowheads="1"/>
          </p:cNvSpPr>
          <p:nvPr/>
        </p:nvSpPr>
        <p:spPr bwMode="auto">
          <a:xfrm rot="5400000">
            <a:off x="4635058" y="3763800"/>
            <a:ext cx="647700" cy="5048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it-IT" sz="2000">
              <a:solidFill>
                <a:schemeClr val="folHlink"/>
              </a:solidFill>
            </a:endParaRPr>
          </a:p>
        </p:txBody>
      </p:sp>
      <p:sp>
        <p:nvSpPr>
          <p:cNvPr id="139278" name="AutoShape 14"/>
          <p:cNvSpPr>
            <a:spLocks noChangeArrowheads="1"/>
          </p:cNvSpPr>
          <p:nvPr/>
        </p:nvSpPr>
        <p:spPr bwMode="auto">
          <a:xfrm rot="2682372">
            <a:off x="6363845" y="3690775"/>
            <a:ext cx="647700" cy="5048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sz="20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755650" y="1861356"/>
            <a:ext cx="7977850" cy="3690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just">
              <a:lnSpc>
                <a:spcPct val="100000"/>
              </a:lnSpc>
              <a:buClr>
                <a:srgbClr val="FFFF00"/>
              </a:buClr>
              <a:buSzPct val="130000"/>
              <a:buFont typeface="Wingdings" charset="0"/>
              <a:buChar char="v"/>
            </a:pPr>
            <a:r>
              <a:rPr lang="it-IT" sz="1800" i="0" dirty="0">
                <a:solidFill>
                  <a:schemeClr val="folHlink"/>
                </a:solidFill>
              </a:rPr>
              <a:t> </a:t>
            </a:r>
            <a:r>
              <a:rPr lang="it-IT" sz="1800" i="0" dirty="0">
                <a:solidFill>
                  <a:srgbClr val="800000"/>
                </a:solidFill>
              </a:rPr>
              <a:t>Valori personali connessi al lavoro</a:t>
            </a:r>
          </a:p>
          <a:p>
            <a:pPr algn="just">
              <a:lnSpc>
                <a:spcPct val="100000"/>
              </a:lnSpc>
              <a:buClr>
                <a:srgbClr val="FFFF00"/>
              </a:buClr>
              <a:buSzPct val="130000"/>
            </a:pPr>
            <a:r>
              <a:rPr lang="it-IT" sz="1800" b="0" i="0" dirty="0"/>
              <a:t>istanze soggettive, che trascendono i bisogni più elementari legati alla sopravvivenza e all’autonomia, che una persona cerca di realizzare nella sua esperienza professionale</a:t>
            </a:r>
          </a:p>
          <a:p>
            <a:pPr algn="just">
              <a:lnSpc>
                <a:spcPct val="100000"/>
              </a:lnSpc>
              <a:buClr>
                <a:srgbClr val="FFFF00"/>
              </a:buClr>
              <a:buSzPct val="130000"/>
              <a:buFont typeface="Wingdings" charset="0"/>
              <a:buChar char="v"/>
            </a:pPr>
            <a:endParaRPr lang="it-IT" sz="1800" b="0" i="0" dirty="0"/>
          </a:p>
          <a:p>
            <a:pPr algn="just">
              <a:lnSpc>
                <a:spcPct val="100000"/>
              </a:lnSpc>
              <a:buClr>
                <a:srgbClr val="FFFF00"/>
              </a:buClr>
              <a:buSzPct val="130000"/>
              <a:buFont typeface="Wingdings" charset="0"/>
              <a:buChar char="v"/>
            </a:pPr>
            <a:r>
              <a:rPr lang="it-IT" sz="1800" b="0" i="0" dirty="0">
                <a:solidFill>
                  <a:schemeClr val="folHlink"/>
                </a:solidFill>
              </a:rPr>
              <a:t> </a:t>
            </a:r>
            <a:r>
              <a:rPr lang="it-IT" sz="1800" i="0" dirty="0">
                <a:solidFill>
                  <a:srgbClr val="800000"/>
                </a:solidFill>
              </a:rPr>
              <a:t>Importanza</a:t>
            </a:r>
          </a:p>
          <a:p>
            <a:pPr algn="just">
              <a:lnSpc>
                <a:spcPct val="100000"/>
              </a:lnSpc>
              <a:buClr>
                <a:srgbClr val="FFFF00"/>
              </a:buClr>
              <a:buSzPct val="130000"/>
            </a:pPr>
            <a:r>
              <a:rPr lang="it-IT" sz="1800" b="0" i="0" dirty="0"/>
              <a:t>le persone si differenziano non solo nella scelta dei valori ma, soprattutto, nella rilevanza ad essi assegnata</a:t>
            </a:r>
          </a:p>
          <a:p>
            <a:pPr algn="just">
              <a:lnSpc>
                <a:spcPct val="100000"/>
              </a:lnSpc>
              <a:buClr>
                <a:srgbClr val="FFFF00"/>
              </a:buClr>
              <a:buSzPct val="130000"/>
              <a:buFont typeface="Wingdings" charset="0"/>
              <a:buChar char="v"/>
            </a:pPr>
            <a:endParaRPr lang="it-IT" sz="1800" b="0" i="0" dirty="0"/>
          </a:p>
          <a:p>
            <a:pPr algn="just">
              <a:lnSpc>
                <a:spcPct val="100000"/>
              </a:lnSpc>
              <a:buClr>
                <a:srgbClr val="FFFF00"/>
              </a:buClr>
              <a:buSzPct val="130000"/>
              <a:buFont typeface="Wingdings" charset="0"/>
              <a:buChar char="v"/>
            </a:pPr>
            <a:r>
              <a:rPr lang="it-IT" sz="1800" b="0" i="0" dirty="0">
                <a:solidFill>
                  <a:schemeClr val="folHlink"/>
                </a:solidFill>
              </a:rPr>
              <a:t> </a:t>
            </a:r>
            <a:r>
              <a:rPr lang="it-IT" sz="1800" i="0" dirty="0">
                <a:solidFill>
                  <a:srgbClr val="800000"/>
                </a:solidFill>
              </a:rPr>
              <a:t>Percezione</a:t>
            </a:r>
          </a:p>
          <a:p>
            <a:pPr algn="just">
              <a:lnSpc>
                <a:spcPct val="100000"/>
              </a:lnSpc>
              <a:buClr>
                <a:srgbClr val="FFFF00"/>
              </a:buClr>
              <a:buSzPct val="130000"/>
            </a:pPr>
            <a:r>
              <a:rPr lang="it-IT" sz="1800" b="0" i="0" dirty="0"/>
              <a:t>la soddisfazione lavorativa è strettamente legata alla percezione e alla valutazione individuale sia dell’ambiente organizzativo e del contenuto del lavoro sia dei valori, delle attese, delle potenzialità e dei limiti soggettivi</a:t>
            </a:r>
          </a:p>
        </p:txBody>
      </p:sp>
      <p:sp>
        <p:nvSpPr>
          <p:cNvPr id="141315" name="Rettangolo 4"/>
          <p:cNvSpPr>
            <a:spLocks noChangeArrowheads="1"/>
          </p:cNvSpPr>
          <p:nvPr/>
        </p:nvSpPr>
        <p:spPr bwMode="auto">
          <a:xfrm>
            <a:off x="3787775" y="1285875"/>
            <a:ext cx="2062163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000" i="0"/>
              <a:t>(Avallone, 1998)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94375" y="642476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SODDISFAZIONE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971550" y="2420938"/>
            <a:ext cx="7165975" cy="2305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just">
              <a:buClr>
                <a:srgbClr val="FFFF00"/>
              </a:buClr>
              <a:buSzPct val="150000"/>
              <a:buFont typeface="Wingdings" charset="0"/>
              <a:buChar char="v"/>
            </a:pPr>
            <a:r>
              <a:rPr lang="it-IT" sz="2000" b="0" i="0" dirty="0"/>
              <a:t> </a:t>
            </a:r>
            <a:r>
              <a:rPr lang="it-IT" sz="2400" b="0" i="0" dirty="0"/>
              <a:t>Contenuto del lavoro, natura del compito e modalità di svolgimento, ambiente fisico</a:t>
            </a:r>
          </a:p>
          <a:p>
            <a:pPr algn="just">
              <a:buClr>
                <a:srgbClr val="FFFF00"/>
              </a:buClr>
              <a:buSzPct val="150000"/>
              <a:buFont typeface="Wingdings" charset="0"/>
              <a:buChar char="v"/>
            </a:pPr>
            <a:endParaRPr lang="it-IT" sz="2400" b="0" i="0" dirty="0"/>
          </a:p>
          <a:p>
            <a:pPr algn="just">
              <a:buClr>
                <a:srgbClr val="FFFF00"/>
              </a:buClr>
              <a:buSzPct val="150000"/>
              <a:buFont typeface="Wingdings" charset="0"/>
              <a:buChar char="v"/>
            </a:pPr>
            <a:r>
              <a:rPr lang="it-IT" sz="2400" b="0" i="0" dirty="0"/>
              <a:t> Ambiente sociale e dinamica dei ruoli organizzativi</a:t>
            </a:r>
          </a:p>
          <a:p>
            <a:pPr algn="just">
              <a:buClr>
                <a:srgbClr val="FFFF00"/>
              </a:buClr>
              <a:buSzPct val="150000"/>
              <a:buFont typeface="Wingdings" charset="0"/>
              <a:buChar char="v"/>
            </a:pPr>
            <a:endParaRPr lang="it-IT" sz="2400" b="0" i="0" dirty="0"/>
          </a:p>
          <a:p>
            <a:pPr algn="just">
              <a:buClr>
                <a:srgbClr val="FFFF00"/>
              </a:buClr>
              <a:buSzPct val="150000"/>
              <a:buFont typeface="Wingdings" charset="0"/>
              <a:buChar char="v"/>
            </a:pPr>
            <a:r>
              <a:rPr lang="it-IT" sz="2400" b="0" i="0" dirty="0"/>
              <a:t> Variabili dovute alle differenze tra gli individui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>
                <a:effectLst>
                  <a:outerShdw blurRad="38100" dist="38100" dir="2700000" algn="tl">
                    <a:srgbClr val="DDDDDD"/>
                  </a:outerShdw>
                </a:effectLst>
                <a:latin typeface="Book Antiqua" charset="0"/>
              </a:rPr>
              <a:t>CAUSE DELL’INSODDISFAZIONE LAVORATIVA</a:t>
            </a:r>
            <a:endParaRPr lang="it-IT" sz="2500">
              <a:solidFill>
                <a:schemeClr val="tx1"/>
              </a:solidFill>
              <a:latin typeface="Book Antiqu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940761" y="1202556"/>
            <a:ext cx="7786027" cy="4829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l">
              <a:buClr>
                <a:srgbClr val="FFFF00"/>
              </a:buClr>
              <a:buSzPct val="150000"/>
            </a:pPr>
            <a:endParaRPr lang="it-IT" sz="2800" b="0" i="0" dirty="0" smtClean="0"/>
          </a:p>
          <a:p>
            <a:pPr algn="l">
              <a:buClr>
                <a:srgbClr val="FFFF00"/>
              </a:buClr>
              <a:buSzPct val="150000"/>
            </a:pPr>
            <a:endParaRPr lang="it-IT" sz="2800" b="0" i="0" dirty="0"/>
          </a:p>
          <a:p>
            <a:pPr>
              <a:buClr>
                <a:srgbClr val="FFFF00"/>
              </a:buClr>
              <a:buSzPct val="150000"/>
              <a:buFont typeface="Wingdings" charset="0"/>
              <a:buChar char="v"/>
            </a:pPr>
            <a:r>
              <a:rPr lang="it-IT" sz="2800" b="0" i="0" dirty="0"/>
              <a:t> </a:t>
            </a:r>
            <a:r>
              <a:rPr lang="it-IT" sz="2800" dirty="0"/>
              <a:t>Problemi di equilibrio psico-fisico</a:t>
            </a:r>
            <a:endParaRPr lang="it-IT" sz="2800" b="0" i="0" dirty="0" smtClean="0"/>
          </a:p>
          <a:p>
            <a:pPr algn="l">
              <a:buClr>
                <a:srgbClr val="FFFF00"/>
              </a:buClr>
              <a:buSzPct val="150000"/>
              <a:buFont typeface="Wingdings" charset="0"/>
              <a:buChar char="v"/>
            </a:pPr>
            <a:endParaRPr lang="it-IT" sz="2800" dirty="0"/>
          </a:p>
          <a:p>
            <a:pPr algn="l">
              <a:buClr>
                <a:srgbClr val="FFFF00"/>
              </a:buClr>
              <a:buSzPct val="150000"/>
              <a:buFont typeface="Wingdings" charset="0"/>
              <a:buChar char="v"/>
            </a:pPr>
            <a:r>
              <a:rPr lang="it-IT" sz="2800" b="0" i="0" dirty="0" smtClean="0"/>
              <a:t>Assenteismo </a:t>
            </a:r>
            <a:r>
              <a:rPr lang="it-IT" sz="2800" b="0" i="0" dirty="0"/>
              <a:t>e turnover</a:t>
            </a:r>
          </a:p>
          <a:p>
            <a:pPr algn="l">
              <a:buClr>
                <a:srgbClr val="FFFF00"/>
              </a:buClr>
              <a:buSzPct val="150000"/>
              <a:buFont typeface="Wingdings" charset="0"/>
              <a:buChar char="v"/>
            </a:pPr>
            <a:endParaRPr lang="it-IT" sz="2800" b="0" i="0" dirty="0" smtClean="0"/>
          </a:p>
          <a:p>
            <a:pPr algn="l">
              <a:buClr>
                <a:srgbClr val="FFFF00"/>
              </a:buClr>
              <a:buSzPct val="150000"/>
              <a:buFont typeface="Wingdings" charset="0"/>
              <a:buChar char="v"/>
            </a:pPr>
            <a:r>
              <a:rPr lang="it-IT" sz="2800" b="0" i="0" dirty="0" smtClean="0"/>
              <a:t> </a:t>
            </a:r>
            <a:r>
              <a:rPr lang="it-IT" sz="2800" b="0" i="0" dirty="0"/>
              <a:t>Sentimenti di </a:t>
            </a:r>
            <a:r>
              <a:rPr lang="it-IT" sz="2800" b="0" i="0" dirty="0" smtClean="0"/>
              <a:t>appartenenza all’organizzazione</a:t>
            </a:r>
            <a:endParaRPr lang="it-IT" sz="2800" b="0" i="0" dirty="0"/>
          </a:p>
          <a:p>
            <a:pPr algn="l">
              <a:buClr>
                <a:srgbClr val="FFFF00"/>
              </a:buClr>
              <a:buSzPct val="150000"/>
              <a:buFont typeface="Wingdings" charset="0"/>
              <a:buChar char="v"/>
            </a:pPr>
            <a:endParaRPr lang="it-IT" sz="2800" b="0" i="0" dirty="0" smtClean="0"/>
          </a:p>
          <a:p>
            <a:pPr algn="l">
              <a:buClr>
                <a:srgbClr val="FFFF00"/>
              </a:buClr>
              <a:buSzPct val="150000"/>
              <a:buFont typeface="Wingdings" charset="0"/>
              <a:buChar char="v"/>
            </a:pPr>
            <a:r>
              <a:rPr lang="it-IT" sz="2800" b="0" i="0" dirty="0" smtClean="0"/>
              <a:t> </a:t>
            </a:r>
            <a:r>
              <a:rPr lang="it-IT" sz="2800" b="0" i="0" dirty="0"/>
              <a:t>Abbassamento della prestazione</a:t>
            </a:r>
          </a:p>
          <a:p>
            <a:pPr algn="l">
              <a:buClr>
                <a:srgbClr val="FFFF00"/>
              </a:buClr>
              <a:buSzPct val="150000"/>
              <a:buFont typeface="Wingdings" charset="0"/>
              <a:buChar char="v"/>
            </a:pPr>
            <a:endParaRPr lang="it-IT" sz="2800" b="0" i="0" dirty="0" smtClean="0"/>
          </a:p>
          <a:p>
            <a:pPr algn="l">
              <a:buClr>
                <a:srgbClr val="FFFF00"/>
              </a:buClr>
              <a:buSzPct val="150000"/>
              <a:buFont typeface="Wingdings" charset="0"/>
              <a:buChar char="v"/>
            </a:pPr>
            <a:r>
              <a:rPr lang="it-IT" sz="2800" b="0" i="0" dirty="0" smtClean="0"/>
              <a:t> </a:t>
            </a:r>
            <a:r>
              <a:rPr lang="it-IT" sz="2800" b="0" i="0" dirty="0"/>
              <a:t>Stress e </a:t>
            </a:r>
            <a:r>
              <a:rPr lang="it-IT" sz="2800" b="0" i="0" dirty="0" err="1"/>
              <a:t>Burnout</a:t>
            </a:r>
            <a:endParaRPr lang="it-IT" sz="2800" b="0" i="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>
                <a:effectLst>
                  <a:outerShdw blurRad="38100" dist="38100" dir="2700000" algn="tl">
                    <a:srgbClr val="DDDDDD"/>
                  </a:outerShdw>
                </a:effectLst>
                <a:latin typeface="Book Antiqua" charset="0"/>
              </a:rPr>
              <a:t>CONSEGUENZE DELL’INSODDISFAZIONE LAVORATIVA</a:t>
            </a:r>
            <a:endParaRPr lang="it-IT" sz="2500">
              <a:solidFill>
                <a:schemeClr val="tx1"/>
              </a:solidFill>
              <a:latin typeface="Book Antiqu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SODDISFAZIONE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43363" name="CasellaDiTesto 4"/>
          <p:cNvSpPr txBox="1">
            <a:spLocks noChangeArrowheads="1"/>
          </p:cNvSpPr>
          <p:nvPr/>
        </p:nvSpPr>
        <p:spPr bwMode="auto">
          <a:xfrm>
            <a:off x="611188" y="2205038"/>
            <a:ext cx="757237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it-IT" sz="1600" b="0" i="0"/>
              <a:t>Relazione tra caratteristiche disposizionali, percezione delle caratteristiche del lavoro, soddisfazione lavorativa e soddisfazione per la vita in generale</a:t>
            </a:r>
          </a:p>
        </p:txBody>
      </p:sp>
      <p:sp>
        <p:nvSpPr>
          <p:cNvPr id="143364" name="CasellaDiTesto 6"/>
          <p:cNvSpPr txBox="1">
            <a:spLocks noChangeArrowheads="1"/>
          </p:cNvSpPr>
          <p:nvPr/>
        </p:nvSpPr>
        <p:spPr bwMode="auto">
          <a:xfrm>
            <a:off x="1571625" y="6442075"/>
            <a:ext cx="757237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1400" b="0" i="0"/>
              <a:t>Fonte: adattato da Judge, Locke, Durham, Kluger, 1998</a:t>
            </a:r>
          </a:p>
        </p:txBody>
      </p:sp>
      <p:sp>
        <p:nvSpPr>
          <p:cNvPr id="8" name="Ovale 7"/>
          <p:cNvSpPr>
            <a:spLocks noChangeArrowheads="1"/>
          </p:cNvSpPr>
          <p:nvPr/>
        </p:nvSpPr>
        <p:spPr bwMode="auto">
          <a:xfrm>
            <a:off x="3357563" y="4148138"/>
            <a:ext cx="2214562" cy="86995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it-IT" sz="1400" dirty="0" err="1">
                <a:latin typeface="Book Antiqua" pitchFamily="18" charset="0"/>
                <a:ea typeface="+mn-ea"/>
              </a:rPr>
              <a:t>Core</a:t>
            </a:r>
            <a:r>
              <a:rPr lang="it-IT" sz="1400" dirty="0">
                <a:latin typeface="Book Antiqua" pitchFamily="18" charset="0"/>
                <a:ea typeface="+mn-ea"/>
              </a:rPr>
              <a:t> </a:t>
            </a:r>
          </a:p>
          <a:p>
            <a:pPr>
              <a:lnSpc>
                <a:spcPct val="100000"/>
              </a:lnSpc>
              <a:defRPr/>
            </a:pPr>
            <a:r>
              <a:rPr lang="it-IT" sz="1400" dirty="0" err="1">
                <a:latin typeface="Book Antiqua" pitchFamily="18" charset="0"/>
                <a:ea typeface="+mn-ea"/>
              </a:rPr>
              <a:t>self-evalutations</a:t>
            </a:r>
            <a:endParaRPr lang="it-IT" sz="1400" dirty="0">
              <a:latin typeface="Book Antiqua" pitchFamily="18" charset="0"/>
              <a:ea typeface="+mn-ea"/>
            </a:endParaRPr>
          </a:p>
        </p:txBody>
      </p:sp>
      <p:sp>
        <p:nvSpPr>
          <p:cNvPr id="143366" name="Rettangolo arrotondato 8"/>
          <p:cNvSpPr>
            <a:spLocks noChangeArrowheads="1"/>
          </p:cNvSpPr>
          <p:nvPr/>
        </p:nvSpPr>
        <p:spPr bwMode="auto">
          <a:xfrm>
            <a:off x="73025" y="3362325"/>
            <a:ext cx="2282825" cy="444500"/>
          </a:xfrm>
          <a:prstGeom prst="roundRect">
            <a:avLst>
              <a:gd name="adj" fmla="val 34236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0" i="0"/>
              <a:t>Autostima</a:t>
            </a:r>
          </a:p>
        </p:txBody>
      </p:sp>
      <p:sp>
        <p:nvSpPr>
          <p:cNvPr id="143367" name="Rettangolo arrotondato 9"/>
          <p:cNvSpPr>
            <a:spLocks noChangeArrowheads="1"/>
          </p:cNvSpPr>
          <p:nvPr/>
        </p:nvSpPr>
        <p:spPr bwMode="auto">
          <a:xfrm>
            <a:off x="73025" y="4076700"/>
            <a:ext cx="2282825" cy="444500"/>
          </a:xfrm>
          <a:prstGeom prst="roundRect">
            <a:avLst>
              <a:gd name="adj" fmla="val 34236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0" i="0"/>
              <a:t>Autoefficacia</a:t>
            </a:r>
          </a:p>
        </p:txBody>
      </p:sp>
      <p:sp>
        <p:nvSpPr>
          <p:cNvPr id="143368" name="Rettangolo arrotondato 10"/>
          <p:cNvSpPr>
            <a:spLocks noChangeArrowheads="1"/>
          </p:cNvSpPr>
          <p:nvPr/>
        </p:nvSpPr>
        <p:spPr bwMode="auto">
          <a:xfrm>
            <a:off x="73025" y="4791075"/>
            <a:ext cx="2282825" cy="444500"/>
          </a:xfrm>
          <a:prstGeom prst="roundRect">
            <a:avLst>
              <a:gd name="adj" fmla="val 34236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0"/>
              <a:t>Locus of control</a:t>
            </a:r>
          </a:p>
        </p:txBody>
      </p:sp>
      <p:sp>
        <p:nvSpPr>
          <p:cNvPr id="143369" name="Rettangolo arrotondato 11"/>
          <p:cNvSpPr>
            <a:spLocks noChangeArrowheads="1"/>
          </p:cNvSpPr>
          <p:nvPr/>
        </p:nvSpPr>
        <p:spPr bwMode="auto">
          <a:xfrm>
            <a:off x="73025" y="5505450"/>
            <a:ext cx="2282825" cy="444500"/>
          </a:xfrm>
          <a:prstGeom prst="roundRect">
            <a:avLst>
              <a:gd name="adj" fmla="val 34236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0" i="0"/>
              <a:t>Nevroticismo</a:t>
            </a:r>
          </a:p>
        </p:txBody>
      </p:sp>
      <p:sp>
        <p:nvSpPr>
          <p:cNvPr id="143370" name="Rettangolo 12"/>
          <p:cNvSpPr>
            <a:spLocks noChangeArrowheads="1"/>
          </p:cNvSpPr>
          <p:nvPr/>
        </p:nvSpPr>
        <p:spPr bwMode="auto">
          <a:xfrm>
            <a:off x="6643688" y="3360738"/>
            <a:ext cx="2428875" cy="527050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it-IT" sz="1400" b="0" i="0"/>
              <a:t>Percezione delle caratteristiche del lavoro</a:t>
            </a:r>
          </a:p>
        </p:txBody>
      </p:sp>
      <p:sp>
        <p:nvSpPr>
          <p:cNvPr id="143371" name="Rettangolo 13"/>
          <p:cNvSpPr>
            <a:spLocks noChangeArrowheads="1"/>
          </p:cNvSpPr>
          <p:nvPr/>
        </p:nvSpPr>
        <p:spPr bwMode="auto">
          <a:xfrm>
            <a:off x="6643688" y="4481513"/>
            <a:ext cx="2428875" cy="314325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it-IT" sz="1400" b="0" i="0"/>
              <a:t>Soddisfazione lavorativa</a:t>
            </a:r>
          </a:p>
        </p:txBody>
      </p:sp>
      <p:sp>
        <p:nvSpPr>
          <p:cNvPr id="143372" name="Rettangolo 14"/>
          <p:cNvSpPr>
            <a:spLocks noChangeArrowheads="1"/>
          </p:cNvSpPr>
          <p:nvPr/>
        </p:nvSpPr>
        <p:spPr bwMode="auto">
          <a:xfrm>
            <a:off x="6643688" y="5503863"/>
            <a:ext cx="2428875" cy="314325"/>
          </a:xfrm>
          <a:prstGeom prst="rect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it-IT" sz="1400" b="0" i="0"/>
              <a:t>Soddisfazione nella vita</a:t>
            </a:r>
          </a:p>
        </p:txBody>
      </p:sp>
      <p:cxnSp>
        <p:nvCxnSpPr>
          <p:cNvPr id="143373" name="Connettore 2 16"/>
          <p:cNvCxnSpPr>
            <a:cxnSpLocks noChangeShapeType="1"/>
            <a:stCxn id="8" idx="7"/>
            <a:endCxn id="143370" idx="1"/>
          </p:cNvCxnSpPr>
          <p:nvPr/>
        </p:nvCxnSpPr>
        <p:spPr bwMode="auto">
          <a:xfrm flipV="1">
            <a:off x="5248275" y="3624263"/>
            <a:ext cx="1395413" cy="638175"/>
          </a:xfrm>
          <a:prstGeom prst="straightConnector1">
            <a:avLst/>
          </a:prstGeom>
          <a:noFill/>
          <a:ln w="12700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3374" name="Connettore 2 17"/>
          <p:cNvCxnSpPr>
            <a:cxnSpLocks noChangeShapeType="1"/>
            <a:stCxn id="8" idx="6"/>
            <a:endCxn id="143371" idx="1"/>
          </p:cNvCxnSpPr>
          <p:nvPr/>
        </p:nvCxnSpPr>
        <p:spPr bwMode="auto">
          <a:xfrm>
            <a:off x="5584825" y="4583113"/>
            <a:ext cx="1058863" cy="55562"/>
          </a:xfrm>
          <a:prstGeom prst="straightConnector1">
            <a:avLst/>
          </a:prstGeom>
          <a:noFill/>
          <a:ln w="12700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3375" name="Connettore 2 19"/>
          <p:cNvCxnSpPr>
            <a:cxnSpLocks noChangeShapeType="1"/>
            <a:stCxn id="8" idx="5"/>
            <a:endCxn id="143372" idx="1"/>
          </p:cNvCxnSpPr>
          <p:nvPr/>
        </p:nvCxnSpPr>
        <p:spPr bwMode="auto">
          <a:xfrm>
            <a:off x="5248275" y="4903788"/>
            <a:ext cx="1395413" cy="757237"/>
          </a:xfrm>
          <a:prstGeom prst="straightConnector1">
            <a:avLst/>
          </a:prstGeom>
          <a:noFill/>
          <a:ln w="12700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3376" name="Connettore 2 23"/>
          <p:cNvCxnSpPr>
            <a:cxnSpLocks noChangeShapeType="1"/>
            <a:stCxn id="8" idx="3"/>
            <a:endCxn id="143369" idx="3"/>
          </p:cNvCxnSpPr>
          <p:nvPr/>
        </p:nvCxnSpPr>
        <p:spPr bwMode="auto">
          <a:xfrm flipH="1">
            <a:off x="2355850" y="4903788"/>
            <a:ext cx="1325563" cy="823912"/>
          </a:xfrm>
          <a:prstGeom prst="straightConnector1">
            <a:avLst/>
          </a:prstGeom>
          <a:noFill/>
          <a:ln w="12700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3377" name="Connettore 2 27"/>
          <p:cNvCxnSpPr>
            <a:cxnSpLocks noChangeShapeType="1"/>
            <a:stCxn id="8" idx="1"/>
            <a:endCxn id="143366" idx="3"/>
          </p:cNvCxnSpPr>
          <p:nvPr/>
        </p:nvCxnSpPr>
        <p:spPr bwMode="auto">
          <a:xfrm flipH="1" flipV="1">
            <a:off x="2355850" y="3584575"/>
            <a:ext cx="1325563" cy="677863"/>
          </a:xfrm>
          <a:prstGeom prst="straightConnector1">
            <a:avLst/>
          </a:prstGeom>
          <a:noFill/>
          <a:ln w="12700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3378" name="Connettore 2 30"/>
          <p:cNvCxnSpPr>
            <a:cxnSpLocks noChangeShapeType="1"/>
            <a:endCxn id="143367" idx="3"/>
          </p:cNvCxnSpPr>
          <p:nvPr/>
        </p:nvCxnSpPr>
        <p:spPr bwMode="auto">
          <a:xfrm rot="10800000">
            <a:off x="2355850" y="4298950"/>
            <a:ext cx="1071563" cy="128588"/>
          </a:xfrm>
          <a:prstGeom prst="straightConnector1">
            <a:avLst/>
          </a:prstGeom>
          <a:noFill/>
          <a:ln w="12700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3379" name="Connettore 2 33"/>
          <p:cNvCxnSpPr>
            <a:cxnSpLocks noChangeShapeType="1"/>
            <a:endCxn id="143368" idx="3"/>
          </p:cNvCxnSpPr>
          <p:nvPr/>
        </p:nvCxnSpPr>
        <p:spPr bwMode="auto">
          <a:xfrm rot="10800000" flipV="1">
            <a:off x="2355850" y="4784725"/>
            <a:ext cx="1143000" cy="228600"/>
          </a:xfrm>
          <a:prstGeom prst="straightConnector1">
            <a:avLst/>
          </a:prstGeom>
          <a:noFill/>
          <a:ln w="12700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91281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553565" y="2214563"/>
            <a:ext cx="8270914" cy="3539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b="0" i="0" dirty="0"/>
              <a:t>Rappresenta il </a:t>
            </a:r>
            <a:r>
              <a:rPr lang="it-IT" sz="2800" b="0" i="0" dirty="0">
                <a:solidFill>
                  <a:srgbClr val="800000"/>
                </a:solidFill>
              </a:rPr>
              <a:t>legame</a:t>
            </a:r>
            <a:r>
              <a:rPr lang="it-IT" sz="2800" b="0" i="0" dirty="0"/>
              <a:t> tra </a:t>
            </a:r>
            <a:r>
              <a:rPr lang="it-IT" sz="2800" b="0" i="0" dirty="0">
                <a:solidFill>
                  <a:srgbClr val="800000"/>
                </a:solidFill>
              </a:rPr>
              <a:t>l’individuo</a:t>
            </a:r>
            <a:r>
              <a:rPr lang="it-IT" sz="2800" b="0" i="0" dirty="0"/>
              <a:t> e </a:t>
            </a:r>
            <a:r>
              <a:rPr lang="it-IT" sz="2800" b="0" i="0" dirty="0">
                <a:solidFill>
                  <a:srgbClr val="800000"/>
                </a:solidFill>
              </a:rPr>
              <a:t>l’organizzazione</a:t>
            </a:r>
          </a:p>
          <a:p>
            <a:r>
              <a:rPr lang="it-IT" sz="2800" b="0" i="0" dirty="0"/>
              <a:t>Il concetto viene espresso in tre diverse aree teoriche</a:t>
            </a:r>
            <a:r>
              <a:rPr lang="it-IT" sz="2800" b="0" i="0" dirty="0" smtClean="0"/>
              <a:t>:</a:t>
            </a:r>
          </a:p>
          <a:p>
            <a:endParaRPr lang="it-IT" sz="2800" b="0" i="0" dirty="0"/>
          </a:p>
          <a:p>
            <a:pPr algn="l">
              <a:buClr>
                <a:srgbClr val="E7BB01"/>
              </a:buClr>
              <a:buFont typeface="Wingdings" charset="0"/>
              <a:buChar char="Ø"/>
            </a:pPr>
            <a:r>
              <a:rPr lang="it-IT" sz="2800" i="0" dirty="0"/>
              <a:t> l’area centrata sull’</a:t>
            </a:r>
            <a:r>
              <a:rPr lang="it-IT" sz="2800" i="0" dirty="0">
                <a:solidFill>
                  <a:srgbClr val="800000"/>
                </a:solidFill>
              </a:rPr>
              <a:t>atteggiamento</a:t>
            </a:r>
            <a:r>
              <a:rPr lang="it-IT" sz="2800" i="0" dirty="0"/>
              <a:t> individuale</a:t>
            </a:r>
          </a:p>
          <a:p>
            <a:pPr algn="l">
              <a:buClr>
                <a:srgbClr val="E7BB01"/>
              </a:buClr>
              <a:buFont typeface="Wingdings" charset="0"/>
              <a:buChar char="Ø"/>
            </a:pPr>
            <a:endParaRPr lang="it-IT" sz="2800" i="0" dirty="0" smtClean="0"/>
          </a:p>
          <a:p>
            <a:pPr algn="l">
              <a:buClr>
                <a:srgbClr val="E7BB01"/>
              </a:buClr>
              <a:buFont typeface="Wingdings" charset="0"/>
              <a:buChar char="Ø"/>
            </a:pPr>
            <a:r>
              <a:rPr lang="it-IT" sz="2800" i="0" dirty="0" smtClean="0"/>
              <a:t> </a:t>
            </a:r>
            <a:r>
              <a:rPr lang="it-IT" sz="2800" i="0" dirty="0"/>
              <a:t>l’area che individua </a:t>
            </a:r>
            <a:r>
              <a:rPr lang="it-IT" sz="2800" i="0" dirty="0">
                <a:solidFill>
                  <a:srgbClr val="800000"/>
                </a:solidFill>
              </a:rPr>
              <a:t>diversi livelli </a:t>
            </a:r>
            <a:r>
              <a:rPr lang="it-IT" sz="2800" i="0" dirty="0"/>
              <a:t>di </a:t>
            </a:r>
            <a:r>
              <a:rPr lang="it-IT" sz="2800" dirty="0" err="1"/>
              <a:t>commitment</a:t>
            </a:r>
            <a:r>
              <a:rPr lang="it-IT" sz="2800" dirty="0"/>
              <a:t> </a:t>
            </a:r>
            <a:endParaRPr lang="it-IT" sz="2800" i="0" dirty="0"/>
          </a:p>
          <a:p>
            <a:pPr algn="l">
              <a:buClr>
                <a:srgbClr val="E7BB01"/>
              </a:buClr>
              <a:buFont typeface="Wingdings" charset="0"/>
              <a:buChar char="Ø"/>
            </a:pPr>
            <a:endParaRPr lang="it-IT" sz="2800" i="0" dirty="0" smtClean="0"/>
          </a:p>
          <a:p>
            <a:pPr algn="l">
              <a:buClr>
                <a:srgbClr val="E7BB01"/>
              </a:buClr>
              <a:buFont typeface="Wingdings" charset="0"/>
              <a:buChar char="Ø"/>
            </a:pPr>
            <a:r>
              <a:rPr lang="it-IT" sz="2800" i="0" dirty="0" smtClean="0"/>
              <a:t> </a:t>
            </a:r>
            <a:r>
              <a:rPr lang="it-IT" sz="2800" i="0" dirty="0"/>
              <a:t>l’area centrata sull’</a:t>
            </a:r>
            <a:r>
              <a:rPr lang="it-IT" sz="2800" i="0" dirty="0">
                <a:solidFill>
                  <a:srgbClr val="800000"/>
                </a:solidFill>
              </a:rPr>
              <a:t>interazione</a:t>
            </a:r>
            <a:r>
              <a:rPr lang="it-IT" sz="2800" i="0" dirty="0"/>
              <a:t> persona-ambiente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52209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4100" name="Rettangolo 3"/>
          <p:cNvSpPr>
            <a:spLocks noChangeArrowheads="1"/>
          </p:cNvSpPr>
          <p:nvPr/>
        </p:nvSpPr>
        <p:spPr bwMode="auto">
          <a:xfrm>
            <a:off x="285750" y="1823843"/>
            <a:ext cx="8572500" cy="1662112"/>
          </a:xfrm>
          <a:prstGeom prst="rect">
            <a:avLst/>
          </a:prstGeom>
          <a:noFill/>
          <a:ln w="1270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000" b="0" i="0"/>
              <a:t>Prospettiva centrata sull’atteggiamento individuale. Non si indagano le origini del </a:t>
            </a:r>
            <a:r>
              <a:rPr lang="it-IT" sz="2000" b="0"/>
              <a:t>commitment</a:t>
            </a:r>
            <a:r>
              <a:rPr lang="it-IT" sz="2000" b="0" i="0"/>
              <a:t> ma ci si occupa di descrivere gli </a:t>
            </a:r>
            <a:r>
              <a:rPr lang="it-IT" sz="2000" b="0" i="0">
                <a:solidFill>
                  <a:srgbClr val="800000"/>
                </a:solidFill>
              </a:rPr>
              <a:t>atteggiamenti</a:t>
            </a:r>
            <a:r>
              <a:rPr lang="it-IT" sz="2000" b="0" i="0"/>
              <a:t> a esso </a:t>
            </a:r>
            <a:r>
              <a:rPr lang="it-IT" sz="2000" b="0" i="0">
                <a:solidFill>
                  <a:srgbClr val="800000"/>
                </a:solidFill>
              </a:rPr>
              <a:t>associati</a:t>
            </a:r>
            <a:r>
              <a:rPr lang="it-IT" sz="2000" b="0" i="0"/>
              <a:t>.</a:t>
            </a:r>
            <a:endParaRPr lang="it-IT" sz="2000" b="0" i="0">
              <a:solidFill>
                <a:srgbClr val="800000"/>
              </a:solidFill>
            </a:endParaRPr>
          </a:p>
        </p:txBody>
      </p:sp>
      <p:sp>
        <p:nvSpPr>
          <p:cNvPr id="4101" name="Rettangolo 4"/>
          <p:cNvSpPr>
            <a:spLocks noChangeArrowheads="1"/>
          </p:cNvSpPr>
          <p:nvPr/>
        </p:nvSpPr>
        <p:spPr bwMode="auto">
          <a:xfrm>
            <a:off x="0" y="120789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1800" i="0" dirty="0"/>
              <a:t>AREA CENTRATA SULL’ATTEGGIAMENTO INDIVIDUALE</a:t>
            </a:r>
            <a:endParaRPr lang="it-IT" sz="1800" dirty="0"/>
          </a:p>
        </p:txBody>
      </p:sp>
      <p:sp>
        <p:nvSpPr>
          <p:cNvPr id="4102" name="Freccia a destra rientrata 9"/>
          <p:cNvSpPr>
            <a:spLocks noChangeArrowheads="1"/>
          </p:cNvSpPr>
          <p:nvPr/>
        </p:nvSpPr>
        <p:spPr bwMode="auto">
          <a:xfrm rot="7381415">
            <a:off x="1974093" y="3515132"/>
            <a:ext cx="979487" cy="485775"/>
          </a:xfrm>
          <a:prstGeom prst="notchedRightArrow">
            <a:avLst>
              <a:gd name="adj1" fmla="val 50000"/>
              <a:gd name="adj2" fmla="val 49942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4103" name="Ovale 10"/>
          <p:cNvSpPr>
            <a:spLocks noChangeArrowheads="1"/>
          </p:cNvSpPr>
          <p:nvPr/>
        </p:nvSpPr>
        <p:spPr bwMode="auto">
          <a:xfrm>
            <a:off x="207999" y="4287451"/>
            <a:ext cx="3000375" cy="1374775"/>
          </a:xfrm>
          <a:prstGeom prst="ellipse">
            <a:avLst/>
          </a:prstGeom>
          <a:noFill/>
          <a:ln w="9525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it-IT" sz="1800" i="0">
                <a:solidFill>
                  <a:srgbClr val="800000"/>
                </a:solidFill>
              </a:rPr>
              <a:t>come risposta affettiva</a:t>
            </a:r>
          </a:p>
        </p:txBody>
      </p:sp>
      <p:sp>
        <p:nvSpPr>
          <p:cNvPr id="4104" name="Ovale 11"/>
          <p:cNvSpPr>
            <a:spLocks noChangeArrowheads="1"/>
          </p:cNvSpPr>
          <p:nvPr/>
        </p:nvSpPr>
        <p:spPr bwMode="auto">
          <a:xfrm>
            <a:off x="3136937" y="5073263"/>
            <a:ext cx="3929062" cy="712788"/>
          </a:xfrm>
          <a:prstGeom prst="ellipse">
            <a:avLst/>
          </a:prstGeom>
          <a:noFill/>
          <a:ln w="9525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it-IT" sz="1800" i="0">
                <a:solidFill>
                  <a:srgbClr val="800000"/>
                </a:solidFill>
              </a:rPr>
              <a:t>con valenza strumentale</a:t>
            </a:r>
          </a:p>
        </p:txBody>
      </p:sp>
      <p:sp>
        <p:nvSpPr>
          <p:cNvPr id="4105" name="Ovale 12"/>
          <p:cNvSpPr>
            <a:spLocks noChangeArrowheads="1"/>
          </p:cNvSpPr>
          <p:nvPr/>
        </p:nvSpPr>
        <p:spPr bwMode="auto">
          <a:xfrm>
            <a:off x="5208624" y="4074726"/>
            <a:ext cx="3929063" cy="712787"/>
          </a:xfrm>
          <a:prstGeom prst="ellipse">
            <a:avLst/>
          </a:prstGeom>
          <a:noFill/>
          <a:ln w="9525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it-IT" sz="1800" i="0">
                <a:solidFill>
                  <a:srgbClr val="800000"/>
                </a:solidFill>
              </a:rPr>
              <a:t>con valore normativo</a:t>
            </a:r>
          </a:p>
        </p:txBody>
      </p:sp>
      <p:sp>
        <p:nvSpPr>
          <p:cNvPr id="4106" name="Freccia a destra rientrata 13"/>
          <p:cNvSpPr>
            <a:spLocks noChangeArrowheads="1"/>
          </p:cNvSpPr>
          <p:nvPr/>
        </p:nvSpPr>
        <p:spPr bwMode="auto">
          <a:xfrm rot="4340088">
            <a:off x="3584613" y="4290776"/>
            <a:ext cx="977900" cy="485775"/>
          </a:xfrm>
          <a:prstGeom prst="notchedRightArrow">
            <a:avLst>
              <a:gd name="adj1" fmla="val 50000"/>
              <a:gd name="adj2" fmla="val 49861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4107" name="Freccia a destra rientrata 14"/>
          <p:cNvSpPr>
            <a:spLocks noChangeArrowheads="1"/>
          </p:cNvSpPr>
          <p:nvPr/>
        </p:nvSpPr>
        <p:spPr bwMode="auto">
          <a:xfrm rot="2592691">
            <a:off x="5084799" y="3485763"/>
            <a:ext cx="977900" cy="484188"/>
          </a:xfrm>
          <a:prstGeom prst="notchedRightArrow">
            <a:avLst>
              <a:gd name="adj1" fmla="val 50000"/>
              <a:gd name="adj2" fmla="val 50024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4108" name="CasellaDiTesto 15"/>
          <p:cNvSpPr txBox="1">
            <a:spLocks noChangeArrowheads="1"/>
          </p:cNvSpPr>
          <p:nvPr/>
        </p:nvSpPr>
        <p:spPr bwMode="auto">
          <a:xfrm>
            <a:off x="2994062" y="3073013"/>
            <a:ext cx="20716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2000" dirty="0" err="1">
                <a:solidFill>
                  <a:srgbClr val="FF0000"/>
                </a:solidFill>
              </a:rPr>
              <a:t>Organizational</a:t>
            </a:r>
            <a:r>
              <a:rPr lang="it-IT" sz="2000" dirty="0">
                <a:solidFill>
                  <a:srgbClr val="FF0000"/>
                </a:solidFill>
              </a:rPr>
              <a:t> </a:t>
            </a:r>
            <a:r>
              <a:rPr lang="it-IT" sz="2000" dirty="0" err="1">
                <a:solidFill>
                  <a:srgbClr val="FF0000"/>
                </a:solidFill>
              </a:rPr>
              <a:t>commitment</a:t>
            </a:r>
            <a:endParaRPr lang="it-IT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91281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5124" name="Rettangolo 4"/>
          <p:cNvSpPr>
            <a:spLocks noChangeArrowheads="1"/>
          </p:cNvSpPr>
          <p:nvPr/>
        </p:nvSpPr>
        <p:spPr bwMode="auto">
          <a:xfrm>
            <a:off x="0" y="159861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AREA CENTRATA SULL’ATTEGGIAMENTO INDIVIDUALE</a:t>
            </a:r>
            <a:endParaRPr lang="it-IT" sz="1800"/>
          </a:p>
        </p:txBody>
      </p:sp>
      <p:sp>
        <p:nvSpPr>
          <p:cNvPr id="5125" name="CasellaDiTesto 15"/>
          <p:cNvSpPr txBox="1">
            <a:spLocks noChangeArrowheads="1"/>
          </p:cNvSpPr>
          <p:nvPr/>
        </p:nvSpPr>
        <p:spPr bwMode="auto">
          <a:xfrm>
            <a:off x="0" y="2071688"/>
            <a:ext cx="9144000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2000"/>
              <a:t>L’organizational commitment </a:t>
            </a:r>
            <a:r>
              <a:rPr lang="it-IT" sz="2000" i="0">
                <a:solidFill>
                  <a:srgbClr val="800000"/>
                </a:solidFill>
              </a:rPr>
              <a:t>come risposta affettiva</a:t>
            </a:r>
            <a:r>
              <a:rPr lang="it-IT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126" name="CasellaDiTesto 16"/>
          <p:cNvSpPr txBox="1">
            <a:spLocks noChangeArrowheads="1"/>
          </p:cNvSpPr>
          <p:nvPr/>
        </p:nvSpPr>
        <p:spPr bwMode="auto">
          <a:xfrm>
            <a:off x="0" y="2995613"/>
            <a:ext cx="9144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400" b="0" i="0" dirty="0"/>
              <a:t>Secondo Porter, </a:t>
            </a:r>
            <a:r>
              <a:rPr lang="it-IT" sz="2400" b="0" i="0" dirty="0" err="1"/>
              <a:t>Steers</a:t>
            </a:r>
            <a:r>
              <a:rPr lang="it-IT" sz="2400" b="0" i="0" dirty="0"/>
              <a:t>, </a:t>
            </a:r>
            <a:r>
              <a:rPr lang="it-IT" sz="2400" b="0" i="0" dirty="0" err="1"/>
              <a:t>Mondway</a:t>
            </a:r>
            <a:r>
              <a:rPr lang="it-IT" sz="2400" b="0" i="0" dirty="0"/>
              <a:t> e </a:t>
            </a:r>
            <a:r>
              <a:rPr lang="it-IT" sz="2400" b="0" i="0" dirty="0" err="1"/>
              <a:t>Boulian</a:t>
            </a:r>
            <a:r>
              <a:rPr lang="it-IT" sz="2400" b="0" i="0" dirty="0"/>
              <a:t> (1974) la risposta affettiva si articola su tre livelli</a:t>
            </a:r>
            <a:r>
              <a:rPr lang="it-IT" sz="2400" b="0" i="0" dirty="0" smtClean="0"/>
              <a:t>:</a:t>
            </a:r>
          </a:p>
          <a:p>
            <a:pPr eaLnBrk="1" hangingPunct="1"/>
            <a:endParaRPr lang="it-IT" sz="2400" b="0" i="0" dirty="0"/>
          </a:p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400" b="0" i="0" dirty="0"/>
              <a:t>l’</a:t>
            </a:r>
            <a:r>
              <a:rPr lang="it-IT" sz="2400" b="0" i="0" dirty="0">
                <a:solidFill>
                  <a:srgbClr val="800000"/>
                </a:solidFill>
              </a:rPr>
              <a:t>accettazione</a:t>
            </a:r>
            <a:r>
              <a:rPr lang="it-IT" sz="2400" b="0" i="0" dirty="0"/>
              <a:t> dei </a:t>
            </a:r>
            <a:r>
              <a:rPr lang="it-IT" sz="2400" b="0" i="0" dirty="0">
                <a:solidFill>
                  <a:srgbClr val="800000"/>
                </a:solidFill>
              </a:rPr>
              <a:t>valori</a:t>
            </a:r>
            <a:r>
              <a:rPr lang="it-IT" sz="2400" b="0" i="0" dirty="0"/>
              <a:t> e degli </a:t>
            </a:r>
            <a:r>
              <a:rPr lang="it-IT" sz="2400" b="0" i="0" dirty="0">
                <a:solidFill>
                  <a:srgbClr val="800000"/>
                </a:solidFill>
              </a:rPr>
              <a:t>obiettivi</a:t>
            </a:r>
            <a:r>
              <a:rPr lang="it-IT" sz="2400" b="0" i="0" dirty="0"/>
              <a:t> organizzativi</a:t>
            </a:r>
          </a:p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400" b="0" i="0" dirty="0"/>
              <a:t>la </a:t>
            </a:r>
            <a:r>
              <a:rPr lang="it-IT" sz="2400" b="0" i="0" dirty="0">
                <a:solidFill>
                  <a:srgbClr val="800000"/>
                </a:solidFill>
              </a:rPr>
              <a:t>volontà</a:t>
            </a:r>
            <a:r>
              <a:rPr lang="it-IT" sz="2400" b="0" i="0" dirty="0"/>
              <a:t> di esercitare uno sforzo per il </a:t>
            </a:r>
            <a:r>
              <a:rPr lang="it-IT" sz="2400" b="0" i="0" dirty="0">
                <a:solidFill>
                  <a:srgbClr val="800000"/>
                </a:solidFill>
              </a:rPr>
              <a:t>conseguimento</a:t>
            </a:r>
            <a:r>
              <a:rPr lang="it-IT" sz="2400" b="0" i="0" dirty="0"/>
              <a:t> degli </a:t>
            </a:r>
            <a:r>
              <a:rPr lang="it-IT" sz="2400" b="0" i="0" dirty="0">
                <a:solidFill>
                  <a:srgbClr val="800000"/>
                </a:solidFill>
              </a:rPr>
              <a:t>obiettivi organizzativi</a:t>
            </a:r>
          </a:p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400" b="0" i="0" dirty="0"/>
              <a:t>il forte desiderio di </a:t>
            </a:r>
            <a:r>
              <a:rPr lang="it-IT" sz="2400" b="0" i="0" dirty="0">
                <a:solidFill>
                  <a:srgbClr val="800000"/>
                </a:solidFill>
              </a:rPr>
              <a:t>mantenere</a:t>
            </a:r>
            <a:r>
              <a:rPr lang="it-IT" sz="2400" b="0" i="0" dirty="0"/>
              <a:t> l’appartenenza all’organizzazione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02404" name="Rectangle 7"/>
          <p:cNvSpPr>
            <a:spLocks noChangeArrowheads="1"/>
          </p:cNvSpPr>
          <p:nvPr/>
        </p:nvSpPr>
        <p:spPr bwMode="auto">
          <a:xfrm>
            <a:off x="984250" y="2297113"/>
            <a:ext cx="7620000" cy="379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eaLnBrk="0" hangingPunct="0">
              <a:lnSpc>
                <a:spcPct val="150000"/>
              </a:lnSpc>
              <a:buClr>
                <a:srgbClr val="FFFF00"/>
              </a:buClr>
              <a:buFont typeface="Wingdings" charset="0"/>
              <a:buChar char="v"/>
            </a:pPr>
            <a:r>
              <a:rPr lang="it-IT" sz="2200">
                <a:latin typeface="Verdana" charset="0"/>
              </a:rPr>
              <a:t> </a:t>
            </a:r>
            <a:r>
              <a:rPr lang="it-IT" sz="2000" b="0" i="0"/>
              <a:t>è una </a:t>
            </a:r>
            <a:r>
              <a:rPr lang="it-IT" sz="2000" b="0" i="0">
                <a:solidFill>
                  <a:srgbClr val="A50021"/>
                </a:solidFill>
              </a:rPr>
              <a:t>canalizzazione di energia</a:t>
            </a:r>
          </a:p>
          <a:p>
            <a:pPr algn="l" eaLnBrk="0" hangingPunct="0">
              <a:lnSpc>
                <a:spcPct val="150000"/>
              </a:lnSpc>
              <a:buClr>
                <a:srgbClr val="FFFF00"/>
              </a:buClr>
              <a:buFont typeface="Wingdings" charset="0"/>
              <a:buChar char="v"/>
            </a:pPr>
            <a:r>
              <a:rPr lang="it-IT" sz="2000" b="0" i="0"/>
              <a:t> alla base della motivazione ci sono fattori </a:t>
            </a:r>
            <a:r>
              <a:rPr lang="it-IT" sz="2000" b="0" i="0">
                <a:solidFill>
                  <a:srgbClr val="A50021"/>
                </a:solidFill>
              </a:rPr>
              <a:t>fisiologici, cognitivi e comportamentali</a:t>
            </a:r>
            <a:r>
              <a:rPr lang="it-IT" sz="2000" b="0" i="0"/>
              <a:t> integrati con la </a:t>
            </a:r>
            <a:r>
              <a:rPr lang="it-IT" sz="2000" b="0" i="0">
                <a:solidFill>
                  <a:srgbClr val="A50021"/>
                </a:solidFill>
              </a:rPr>
              <a:t>personalità</a:t>
            </a:r>
            <a:r>
              <a:rPr lang="it-IT" sz="2000" b="0" i="0"/>
              <a:t> degli individui</a:t>
            </a:r>
          </a:p>
          <a:p>
            <a:pPr algn="l" eaLnBrk="0" hangingPunct="0">
              <a:lnSpc>
                <a:spcPct val="150000"/>
              </a:lnSpc>
              <a:buClr>
                <a:srgbClr val="FFFF00"/>
              </a:buClr>
              <a:buFont typeface="Wingdings" charset="0"/>
              <a:buChar char="v"/>
            </a:pPr>
            <a:r>
              <a:rPr lang="it-IT" sz="2000" b="0" i="0"/>
              <a:t> fenomeno psicologico di tensione cognitiva ed emotiva verso un obiettivo</a:t>
            </a:r>
          </a:p>
          <a:p>
            <a:pPr algn="l" eaLnBrk="0" hangingPunct="0">
              <a:lnSpc>
                <a:spcPct val="150000"/>
              </a:lnSpc>
              <a:buClr>
                <a:srgbClr val="FFFF00"/>
              </a:buClr>
              <a:buFont typeface="Wingdings" charset="0"/>
              <a:buChar char="v"/>
            </a:pPr>
            <a:r>
              <a:rPr lang="it-IT" sz="2000" b="0" i="0"/>
              <a:t> è un processo specifico che </a:t>
            </a:r>
            <a:r>
              <a:rPr lang="it-IT" sz="2000" b="0" i="0">
                <a:solidFill>
                  <a:srgbClr val="A50021"/>
                </a:solidFill>
              </a:rPr>
              <a:t>attiva in modo differenziale alcune risposte</a:t>
            </a:r>
            <a:r>
              <a:rPr lang="it-IT" sz="2000" b="0" i="0"/>
              <a:t>, rendendole predominanti rispetto ad altre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91281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6148" name="Rettangolo 4"/>
          <p:cNvSpPr>
            <a:spLocks noChangeArrowheads="1"/>
          </p:cNvSpPr>
          <p:nvPr/>
        </p:nvSpPr>
        <p:spPr bwMode="auto">
          <a:xfrm>
            <a:off x="0" y="159861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AREA CENTRATA SULL’ATTEGGIAMENTO INDIVIDUALE</a:t>
            </a:r>
            <a:endParaRPr lang="it-IT" sz="1800"/>
          </a:p>
        </p:txBody>
      </p:sp>
      <p:sp>
        <p:nvSpPr>
          <p:cNvPr id="6149" name="CasellaDiTesto 15"/>
          <p:cNvSpPr txBox="1">
            <a:spLocks noChangeArrowheads="1"/>
          </p:cNvSpPr>
          <p:nvPr/>
        </p:nvSpPr>
        <p:spPr bwMode="auto">
          <a:xfrm>
            <a:off x="0" y="2071688"/>
            <a:ext cx="9144000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2000"/>
              <a:t>L’organizational commitment </a:t>
            </a:r>
            <a:r>
              <a:rPr lang="it-IT" sz="2000" i="0">
                <a:solidFill>
                  <a:srgbClr val="800000"/>
                </a:solidFill>
              </a:rPr>
              <a:t>come risposta affettiva</a:t>
            </a:r>
            <a:r>
              <a:rPr lang="it-IT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150" name="CasellaDiTesto 16"/>
          <p:cNvSpPr txBox="1">
            <a:spLocks noChangeArrowheads="1"/>
          </p:cNvSpPr>
          <p:nvPr/>
        </p:nvSpPr>
        <p:spPr bwMode="auto">
          <a:xfrm>
            <a:off x="0" y="2995613"/>
            <a:ext cx="91440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400" b="0" i="0" dirty="0"/>
              <a:t>Secondo </a:t>
            </a:r>
            <a:r>
              <a:rPr lang="it-IT" sz="2400" b="0" i="0" dirty="0" err="1"/>
              <a:t>Bauchanan</a:t>
            </a:r>
            <a:r>
              <a:rPr lang="it-IT" sz="2400" b="0" i="0" dirty="0"/>
              <a:t> (1974) nel legame affettivo si individuano tre componenti:</a:t>
            </a:r>
          </a:p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400" b="0" i="0" dirty="0"/>
              <a:t>l’</a:t>
            </a:r>
            <a:r>
              <a:rPr lang="it-IT" sz="2400" b="0" i="0" dirty="0">
                <a:solidFill>
                  <a:srgbClr val="800000"/>
                </a:solidFill>
              </a:rPr>
              <a:t>identificazione</a:t>
            </a:r>
            <a:r>
              <a:rPr lang="it-IT" sz="2400" b="0" i="0" dirty="0"/>
              <a:t>, ovvero l’adozione dei valori e degli obiettivi dell’organizzazione</a:t>
            </a:r>
          </a:p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400" b="0" i="0" dirty="0"/>
              <a:t>il </a:t>
            </a:r>
            <a:r>
              <a:rPr lang="it-IT" sz="2400" b="0" i="0" dirty="0">
                <a:solidFill>
                  <a:srgbClr val="800000"/>
                </a:solidFill>
              </a:rPr>
              <a:t>coinvolgimento</a:t>
            </a:r>
            <a:r>
              <a:rPr lang="it-IT" sz="2400" b="0" i="0" dirty="0"/>
              <a:t>, ovvero l’immersione psicologica nelle attività del proprio ruolo</a:t>
            </a:r>
          </a:p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400" b="0" i="0" dirty="0"/>
              <a:t>la </a:t>
            </a:r>
            <a:r>
              <a:rPr lang="it-IT" sz="2400" b="0" i="0" dirty="0">
                <a:solidFill>
                  <a:srgbClr val="800000"/>
                </a:solidFill>
              </a:rPr>
              <a:t>lealtà</a:t>
            </a:r>
            <a:r>
              <a:rPr lang="it-IT" sz="2400" b="0" i="0" dirty="0"/>
              <a:t>, ovvero il sentimento di affetto e di attaccamento all’organizzazione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885898" y="40813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7172" name="Rettangolo 4"/>
          <p:cNvSpPr>
            <a:spLocks noChangeArrowheads="1"/>
          </p:cNvSpPr>
          <p:nvPr/>
        </p:nvSpPr>
        <p:spPr bwMode="auto">
          <a:xfrm>
            <a:off x="130248" y="109393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AREA CENTRATA SULL’ATTEGGIAMENTO INDIVIDUALE</a:t>
            </a:r>
            <a:endParaRPr lang="it-IT" sz="1800"/>
          </a:p>
        </p:txBody>
      </p:sp>
      <p:sp>
        <p:nvSpPr>
          <p:cNvPr id="7173" name="CasellaDiTesto 15"/>
          <p:cNvSpPr txBox="1">
            <a:spLocks noChangeArrowheads="1"/>
          </p:cNvSpPr>
          <p:nvPr/>
        </p:nvSpPr>
        <p:spPr bwMode="auto">
          <a:xfrm>
            <a:off x="130248" y="1567008"/>
            <a:ext cx="91440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2000"/>
              <a:t>L’organizational commitment </a:t>
            </a:r>
            <a:r>
              <a:rPr lang="it-IT" sz="2000" i="0">
                <a:solidFill>
                  <a:srgbClr val="800000"/>
                </a:solidFill>
              </a:rPr>
              <a:t>con valenza strumentale</a:t>
            </a:r>
            <a:endParaRPr lang="it-IT" sz="2000">
              <a:solidFill>
                <a:srgbClr val="FF0000"/>
              </a:solidFill>
            </a:endParaRPr>
          </a:p>
        </p:txBody>
      </p:sp>
      <p:sp>
        <p:nvSpPr>
          <p:cNvPr id="7174" name="CasellaDiTesto 16"/>
          <p:cNvSpPr txBox="1">
            <a:spLocks noChangeArrowheads="1"/>
          </p:cNvSpPr>
          <p:nvPr/>
        </p:nvSpPr>
        <p:spPr bwMode="auto">
          <a:xfrm>
            <a:off x="130248" y="2705245"/>
            <a:ext cx="91440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b="0" i="0"/>
              <a:t>Viene inteso come l’esito di una </a:t>
            </a:r>
            <a:r>
              <a:rPr lang="it-IT" sz="1800" b="0" i="0">
                <a:solidFill>
                  <a:srgbClr val="800000"/>
                </a:solidFill>
              </a:rPr>
              <a:t>transazione</a:t>
            </a:r>
            <a:r>
              <a:rPr lang="it-IT" sz="1800" b="0" i="0"/>
              <a:t> tra individuo e organizzazione, in cui la persona valuta e pesa i costi a fronte dei benefici che può ottenere </a:t>
            </a:r>
            <a:r>
              <a:rPr lang="it-IT" sz="1800" b="0" i="0">
                <a:solidFill>
                  <a:srgbClr val="800000"/>
                </a:solidFill>
              </a:rPr>
              <a:t>rimanendo</a:t>
            </a:r>
            <a:r>
              <a:rPr lang="it-IT" sz="1800" b="0" i="0"/>
              <a:t> in quella organizzazione  </a:t>
            </a:r>
          </a:p>
        </p:txBody>
      </p:sp>
      <p:sp>
        <p:nvSpPr>
          <p:cNvPr id="7175" name="Freccia circolare a destra 7"/>
          <p:cNvSpPr>
            <a:spLocks noChangeArrowheads="1"/>
          </p:cNvSpPr>
          <p:nvPr/>
        </p:nvSpPr>
        <p:spPr bwMode="auto">
          <a:xfrm rot="3411670">
            <a:off x="770011" y="2011508"/>
            <a:ext cx="635000" cy="825500"/>
          </a:xfrm>
          <a:prstGeom prst="curvedRightArrow">
            <a:avLst>
              <a:gd name="adj1" fmla="val 25007"/>
              <a:gd name="adj2" fmla="val 50020"/>
              <a:gd name="adj3" fmla="val 25000"/>
            </a:avLst>
          </a:prstGeom>
          <a:solidFill>
            <a:srgbClr val="FFFF00"/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7176" name="Freccia circolare a sinistra 8"/>
          <p:cNvSpPr>
            <a:spLocks noChangeArrowheads="1"/>
          </p:cNvSpPr>
          <p:nvPr/>
        </p:nvSpPr>
        <p:spPr bwMode="auto">
          <a:xfrm rot="-2815474">
            <a:off x="8214592" y="1640826"/>
            <a:ext cx="731838" cy="1216025"/>
          </a:xfrm>
          <a:prstGeom prst="curvedLeftArrow">
            <a:avLst>
              <a:gd name="adj1" fmla="val 24986"/>
              <a:gd name="adj2" fmla="val 49971"/>
              <a:gd name="adj3" fmla="val 25000"/>
            </a:avLst>
          </a:prstGeom>
          <a:solidFill>
            <a:srgbClr val="FFFF00"/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7177" name="Gallone 10"/>
          <p:cNvSpPr>
            <a:spLocks noChangeArrowheads="1"/>
          </p:cNvSpPr>
          <p:nvPr/>
        </p:nvSpPr>
        <p:spPr bwMode="auto">
          <a:xfrm rot="2083905">
            <a:off x="1689173" y="3806970"/>
            <a:ext cx="642938" cy="825500"/>
          </a:xfrm>
          <a:prstGeom prst="chevron">
            <a:avLst>
              <a:gd name="adj" fmla="val 76079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7178" name="CasellaDiTesto 11"/>
          <p:cNvSpPr txBox="1">
            <a:spLocks noChangeArrowheads="1"/>
          </p:cNvSpPr>
          <p:nvPr/>
        </p:nvSpPr>
        <p:spPr bwMode="auto">
          <a:xfrm>
            <a:off x="2273373" y="4138758"/>
            <a:ext cx="592931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b="0" i="0"/>
              <a:t>Questa </a:t>
            </a:r>
            <a:r>
              <a:rPr lang="it-IT" sz="1800" b="0" i="0">
                <a:solidFill>
                  <a:srgbClr val="800000"/>
                </a:solidFill>
              </a:rPr>
              <a:t>CONTINUITÀ</a:t>
            </a:r>
            <a:r>
              <a:rPr lang="it-IT" sz="1800" b="0" i="0"/>
              <a:t> si sviluppa su due fattori </a:t>
            </a:r>
          </a:p>
        </p:txBody>
      </p:sp>
      <p:cxnSp>
        <p:nvCxnSpPr>
          <p:cNvPr id="7179" name="Connettore 2 13"/>
          <p:cNvCxnSpPr>
            <a:cxnSpLocks noChangeShapeType="1"/>
          </p:cNvCxnSpPr>
          <p:nvPr/>
        </p:nvCxnSpPr>
        <p:spPr bwMode="auto">
          <a:xfrm rot="10800000" flipV="1">
            <a:off x="3630686" y="4567383"/>
            <a:ext cx="2643187" cy="714375"/>
          </a:xfrm>
          <a:prstGeom prst="straightConnector1">
            <a:avLst/>
          </a:prstGeom>
          <a:noFill/>
          <a:ln w="508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180" name="Connettore 2 19"/>
          <p:cNvCxnSpPr>
            <a:cxnSpLocks noChangeShapeType="1"/>
          </p:cNvCxnSpPr>
          <p:nvPr/>
        </p:nvCxnSpPr>
        <p:spPr bwMode="auto">
          <a:xfrm>
            <a:off x="6345311" y="4567383"/>
            <a:ext cx="704850" cy="490537"/>
          </a:xfrm>
          <a:prstGeom prst="straightConnector1">
            <a:avLst/>
          </a:prstGeom>
          <a:noFill/>
          <a:ln w="508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181" name="CasellaDiTesto 12"/>
          <p:cNvSpPr txBox="1">
            <a:spLocks noChangeArrowheads="1"/>
          </p:cNvSpPr>
          <p:nvPr/>
        </p:nvSpPr>
        <p:spPr bwMode="auto">
          <a:xfrm>
            <a:off x="344561" y="5138883"/>
            <a:ext cx="3143250" cy="1033462"/>
          </a:xfrm>
          <a:prstGeom prst="rect">
            <a:avLst/>
          </a:prstGeom>
          <a:noFill/>
          <a:ln w="2540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b="0" i="0"/>
              <a:t>L’importanza e/o il numero degli investimenti fatti</a:t>
            </a:r>
          </a:p>
        </p:txBody>
      </p:sp>
      <p:sp>
        <p:nvSpPr>
          <p:cNvPr id="7182" name="CasellaDiTesto 15"/>
          <p:cNvSpPr txBox="1">
            <a:spLocks noChangeArrowheads="1"/>
          </p:cNvSpPr>
          <p:nvPr/>
        </p:nvSpPr>
        <p:spPr bwMode="auto">
          <a:xfrm>
            <a:off x="5916686" y="5138883"/>
            <a:ext cx="3143250" cy="979487"/>
          </a:xfrm>
          <a:prstGeom prst="rect">
            <a:avLst/>
          </a:prstGeom>
          <a:noFill/>
          <a:ln w="2540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b="0" i="0"/>
              <a:t>La percezione della mancanza di alternative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91281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8196" name="Rettangolo 4"/>
          <p:cNvSpPr>
            <a:spLocks noChangeArrowheads="1"/>
          </p:cNvSpPr>
          <p:nvPr/>
        </p:nvSpPr>
        <p:spPr bwMode="auto">
          <a:xfrm>
            <a:off x="0" y="159861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AREA CENTRATA SULL’ATTEGGIAMENTO INDIVIDUALE</a:t>
            </a:r>
            <a:endParaRPr lang="it-IT" sz="1800"/>
          </a:p>
        </p:txBody>
      </p:sp>
      <p:sp>
        <p:nvSpPr>
          <p:cNvPr id="8197" name="CasellaDiTesto 15"/>
          <p:cNvSpPr txBox="1">
            <a:spLocks noChangeArrowheads="1"/>
          </p:cNvSpPr>
          <p:nvPr/>
        </p:nvSpPr>
        <p:spPr bwMode="auto">
          <a:xfrm>
            <a:off x="0" y="2071688"/>
            <a:ext cx="91440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2000"/>
              <a:t>L’organizational commitment </a:t>
            </a:r>
            <a:r>
              <a:rPr lang="it-IT" sz="2000" i="0">
                <a:solidFill>
                  <a:srgbClr val="800000"/>
                </a:solidFill>
              </a:rPr>
              <a:t>normativo</a:t>
            </a:r>
            <a:endParaRPr lang="it-IT" sz="2000">
              <a:solidFill>
                <a:srgbClr val="FF0000"/>
              </a:solidFill>
            </a:endParaRPr>
          </a:p>
        </p:txBody>
      </p:sp>
      <p:sp>
        <p:nvSpPr>
          <p:cNvPr id="8198" name="CasellaDiTesto 16"/>
          <p:cNvSpPr txBox="1">
            <a:spLocks noChangeArrowheads="1"/>
          </p:cNvSpPr>
          <p:nvPr/>
        </p:nvSpPr>
        <p:spPr bwMode="auto">
          <a:xfrm>
            <a:off x="214313" y="2786063"/>
            <a:ext cx="7929562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 b="0" i="0"/>
              <a:t>Viene inteso come una </a:t>
            </a:r>
            <a:r>
              <a:rPr lang="it-IT" sz="2000" b="0" i="0">
                <a:solidFill>
                  <a:srgbClr val="800000"/>
                </a:solidFill>
              </a:rPr>
              <a:t>credenza</a:t>
            </a:r>
            <a:r>
              <a:rPr lang="it-IT" sz="2000" b="0" i="0"/>
              <a:t> sulle proprie </a:t>
            </a:r>
            <a:r>
              <a:rPr lang="it-IT" sz="2000" b="0" i="0">
                <a:solidFill>
                  <a:srgbClr val="800000"/>
                </a:solidFill>
              </a:rPr>
              <a:t>responsabilità</a:t>
            </a:r>
            <a:r>
              <a:rPr lang="it-IT" sz="2000" b="0" i="0"/>
              <a:t> nei confronti dell’organizzazione</a:t>
            </a:r>
          </a:p>
        </p:txBody>
      </p:sp>
      <p:sp>
        <p:nvSpPr>
          <p:cNvPr id="8199" name="Freccia circolare a destra 7"/>
          <p:cNvSpPr>
            <a:spLocks noChangeArrowheads="1"/>
          </p:cNvSpPr>
          <p:nvPr/>
        </p:nvSpPr>
        <p:spPr bwMode="auto">
          <a:xfrm rot="3411670">
            <a:off x="1201738" y="2008188"/>
            <a:ext cx="635000" cy="825500"/>
          </a:xfrm>
          <a:prstGeom prst="curvedRightArrow">
            <a:avLst>
              <a:gd name="adj1" fmla="val 25007"/>
              <a:gd name="adj2" fmla="val 50020"/>
              <a:gd name="adj3" fmla="val 25000"/>
            </a:avLst>
          </a:prstGeom>
          <a:solidFill>
            <a:srgbClr val="FFFF00"/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8200" name="Freccia circolare a sinistra 8"/>
          <p:cNvSpPr>
            <a:spLocks noChangeArrowheads="1"/>
          </p:cNvSpPr>
          <p:nvPr/>
        </p:nvSpPr>
        <p:spPr bwMode="auto">
          <a:xfrm rot="-2815474">
            <a:off x="7828757" y="3002756"/>
            <a:ext cx="731838" cy="1216025"/>
          </a:xfrm>
          <a:prstGeom prst="curvedLeftArrow">
            <a:avLst>
              <a:gd name="adj1" fmla="val 24986"/>
              <a:gd name="adj2" fmla="val 49971"/>
              <a:gd name="adj3" fmla="val 25000"/>
            </a:avLst>
          </a:prstGeom>
          <a:solidFill>
            <a:srgbClr val="FFFF00"/>
          </a:solidFill>
          <a:ln w="9525">
            <a:solidFill>
              <a:srgbClr val="FFC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8201" name="CasellaDiTesto 14"/>
          <p:cNvSpPr txBox="1">
            <a:spLocks noChangeArrowheads="1"/>
          </p:cNvSpPr>
          <p:nvPr/>
        </p:nvSpPr>
        <p:spPr bwMode="auto">
          <a:xfrm>
            <a:off x="287338" y="4349750"/>
            <a:ext cx="8388350" cy="195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1800" b="0" i="0"/>
              <a:t>L’impegno viene definito come la totalità delle </a:t>
            </a:r>
            <a:r>
              <a:rPr lang="it-IT" sz="1800" b="0" i="0">
                <a:solidFill>
                  <a:srgbClr val="800000"/>
                </a:solidFill>
              </a:rPr>
              <a:t>pressioni normative interiorizzate </a:t>
            </a:r>
            <a:r>
              <a:rPr lang="it-IT" sz="1800" b="0" i="0"/>
              <a:t>ad </a:t>
            </a:r>
            <a:r>
              <a:rPr lang="it-IT" sz="1800" b="0" i="0">
                <a:solidFill>
                  <a:srgbClr val="800000"/>
                </a:solidFill>
              </a:rPr>
              <a:t>agire</a:t>
            </a:r>
            <a:r>
              <a:rPr lang="it-IT" sz="1800" b="0" i="0"/>
              <a:t> in modo che si venga incontro agli </a:t>
            </a:r>
            <a:r>
              <a:rPr lang="it-IT" sz="1800" b="0" i="0">
                <a:solidFill>
                  <a:srgbClr val="800000"/>
                </a:solidFill>
              </a:rPr>
              <a:t>obiettivi</a:t>
            </a:r>
            <a:r>
              <a:rPr lang="it-IT" sz="1800" b="0" i="0"/>
              <a:t> e agli </a:t>
            </a:r>
            <a:r>
              <a:rPr lang="it-IT" sz="1800" b="0" i="0">
                <a:solidFill>
                  <a:srgbClr val="800000"/>
                </a:solidFill>
              </a:rPr>
              <a:t>interessi organizzativi</a:t>
            </a:r>
            <a:r>
              <a:rPr lang="it-IT" sz="1800" b="0" i="0"/>
              <a:t>; le persone si impegnano con l’organizzazione perché ritengono che sia </a:t>
            </a:r>
            <a:r>
              <a:rPr lang="it-IT" sz="1800" b="0" i="0">
                <a:solidFill>
                  <a:srgbClr val="800000"/>
                </a:solidFill>
              </a:rPr>
              <a:t>giusto</a:t>
            </a:r>
            <a:r>
              <a:rPr lang="it-IT" sz="1800" b="0" i="0"/>
              <a:t> e </a:t>
            </a:r>
            <a:r>
              <a:rPr lang="it-IT" sz="1800" b="0" i="0">
                <a:solidFill>
                  <a:srgbClr val="800000"/>
                </a:solidFill>
              </a:rPr>
              <a:t>morale</a:t>
            </a:r>
            <a:r>
              <a:rPr lang="it-IT" sz="1800" b="0" i="0"/>
              <a:t> farlo (Wiener, 1982)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2441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9220" name="Rettangolo 4"/>
          <p:cNvSpPr>
            <a:spLocks noChangeArrowheads="1"/>
          </p:cNvSpPr>
          <p:nvPr/>
        </p:nvSpPr>
        <p:spPr bwMode="auto">
          <a:xfrm>
            <a:off x="0" y="111021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AREA CENTRATA SULL’ATTEGGIAMENTO INDIVIDUALE</a:t>
            </a:r>
            <a:endParaRPr lang="it-IT" sz="1800"/>
          </a:p>
        </p:txBody>
      </p:sp>
      <p:sp>
        <p:nvSpPr>
          <p:cNvPr id="9221" name="CasellaDiTesto 15"/>
          <p:cNvSpPr txBox="1">
            <a:spLocks noChangeArrowheads="1"/>
          </p:cNvSpPr>
          <p:nvPr/>
        </p:nvSpPr>
        <p:spPr bwMode="auto">
          <a:xfrm>
            <a:off x="0" y="1583288"/>
            <a:ext cx="91440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2000"/>
              <a:t>L’organizational commitment </a:t>
            </a:r>
            <a:r>
              <a:rPr lang="it-IT" sz="2000" i="0">
                <a:solidFill>
                  <a:srgbClr val="800000"/>
                </a:solidFill>
              </a:rPr>
              <a:t>normativo</a:t>
            </a:r>
            <a:endParaRPr lang="it-IT" sz="2000">
              <a:solidFill>
                <a:srgbClr val="FF0000"/>
              </a:solidFill>
            </a:endParaRPr>
          </a:p>
        </p:txBody>
      </p:sp>
      <p:sp>
        <p:nvSpPr>
          <p:cNvPr id="9222" name="CasellaDiTesto 9"/>
          <p:cNvSpPr txBox="1">
            <a:spLocks noChangeArrowheads="1"/>
          </p:cNvSpPr>
          <p:nvPr/>
        </p:nvSpPr>
        <p:spPr bwMode="auto">
          <a:xfrm>
            <a:off x="-149225" y="2226225"/>
            <a:ext cx="91440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1800" b="0" i="0" dirty="0" err="1"/>
              <a:t>Wiener</a:t>
            </a:r>
            <a:r>
              <a:rPr lang="it-IT" sz="1800" b="0" i="0" dirty="0"/>
              <a:t> considera il </a:t>
            </a:r>
            <a:r>
              <a:rPr lang="it-IT" sz="1800" b="0" dirty="0" err="1"/>
              <a:t>commitment</a:t>
            </a:r>
            <a:r>
              <a:rPr lang="it-IT" sz="1800" b="0" i="0" dirty="0"/>
              <a:t> come un </a:t>
            </a:r>
            <a:r>
              <a:rPr lang="it-IT" sz="1800" b="0" i="0" dirty="0">
                <a:solidFill>
                  <a:srgbClr val="C00000"/>
                </a:solidFill>
              </a:rPr>
              <a:t>fenomeno motivazionale</a:t>
            </a:r>
            <a:r>
              <a:rPr lang="it-IT" sz="1800" b="0" i="0" dirty="0"/>
              <a:t>; più esso è forte maggiore è la predisposizione della persona a essere guidata, nella sua azione, dagli standard interiorizzati</a:t>
            </a:r>
          </a:p>
        </p:txBody>
      </p:sp>
      <p:sp>
        <p:nvSpPr>
          <p:cNvPr id="9223" name="CasellaDiTesto 11"/>
          <p:cNvSpPr txBox="1">
            <a:spLocks noChangeArrowheads="1"/>
          </p:cNvSpPr>
          <p:nvPr/>
        </p:nvSpPr>
        <p:spPr bwMode="auto">
          <a:xfrm>
            <a:off x="357188" y="3784243"/>
            <a:ext cx="828675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1800" b="0" i="0"/>
              <a:t>Il comportamento che deriva dall’impegno possiede le seguenti caratteristiche</a:t>
            </a:r>
          </a:p>
        </p:txBody>
      </p:sp>
      <p:sp>
        <p:nvSpPr>
          <p:cNvPr id="9224" name="Rettangolo arrotondato 12"/>
          <p:cNvSpPr>
            <a:spLocks noChangeArrowheads="1"/>
          </p:cNvSpPr>
          <p:nvPr/>
        </p:nvSpPr>
        <p:spPr bwMode="auto">
          <a:xfrm>
            <a:off x="71438" y="4355743"/>
            <a:ext cx="3429000" cy="17145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/>
            <a:r>
              <a:rPr lang="it-IT" sz="1800" b="0" i="0"/>
              <a:t>Riflette il sacrificio personale espresso nell’interesse dell’organizzazione</a:t>
            </a:r>
          </a:p>
        </p:txBody>
      </p:sp>
      <p:sp>
        <p:nvSpPr>
          <p:cNvPr id="9225" name="Rettangolo arrotondato 13"/>
          <p:cNvSpPr>
            <a:spLocks noChangeArrowheads="1"/>
          </p:cNvSpPr>
          <p:nvPr/>
        </p:nvSpPr>
        <p:spPr bwMode="auto">
          <a:xfrm>
            <a:off x="3571875" y="4865330"/>
            <a:ext cx="1928813" cy="56197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it-IT" sz="1800" b="0" i="0"/>
              <a:t>È persistente</a:t>
            </a:r>
          </a:p>
        </p:txBody>
      </p:sp>
      <p:sp>
        <p:nvSpPr>
          <p:cNvPr id="9226" name="Rettangolo arrotondato 15"/>
          <p:cNvSpPr>
            <a:spLocks noChangeArrowheads="1"/>
          </p:cNvSpPr>
          <p:nvPr/>
        </p:nvSpPr>
        <p:spPr bwMode="auto">
          <a:xfrm>
            <a:off x="5572125" y="4355743"/>
            <a:ext cx="3357563" cy="1665287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r"/>
            <a:r>
              <a:rPr lang="it-IT" sz="1800" b="0" i="0"/>
              <a:t>Esprime una preoccupazione personale per l’organizzazione</a:t>
            </a:r>
          </a:p>
        </p:txBody>
      </p:sp>
      <p:sp>
        <p:nvSpPr>
          <p:cNvPr id="9227" name="Freccia circolare a sinistra 16"/>
          <p:cNvSpPr>
            <a:spLocks noChangeArrowheads="1"/>
          </p:cNvSpPr>
          <p:nvPr/>
        </p:nvSpPr>
        <p:spPr bwMode="auto">
          <a:xfrm rot="-2837513">
            <a:off x="2945219" y="3076185"/>
            <a:ext cx="357187" cy="823913"/>
          </a:xfrm>
          <a:prstGeom prst="curvedLeftArrow">
            <a:avLst>
              <a:gd name="adj1" fmla="val 24978"/>
              <a:gd name="adj2" fmla="val 49946"/>
              <a:gd name="adj3" fmla="val 25000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9228" name="Triangolo isoscele 18"/>
          <p:cNvSpPr>
            <a:spLocks noChangeArrowheads="1"/>
          </p:cNvSpPr>
          <p:nvPr/>
        </p:nvSpPr>
        <p:spPr bwMode="auto">
          <a:xfrm rot="10800000">
            <a:off x="142875" y="4155038"/>
            <a:ext cx="357188" cy="357187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9229" name="Triangolo isoscele 19"/>
          <p:cNvSpPr>
            <a:spLocks noChangeArrowheads="1"/>
          </p:cNvSpPr>
          <p:nvPr/>
        </p:nvSpPr>
        <p:spPr bwMode="auto">
          <a:xfrm rot="10800000">
            <a:off x="8501063" y="4155038"/>
            <a:ext cx="357187" cy="357187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9230" name="Triangolo isoscele 20"/>
          <p:cNvSpPr>
            <a:spLocks noChangeArrowheads="1"/>
          </p:cNvSpPr>
          <p:nvPr/>
        </p:nvSpPr>
        <p:spPr bwMode="auto">
          <a:xfrm rot="10800000">
            <a:off x="4357688" y="4583663"/>
            <a:ext cx="357187" cy="357187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73373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0244" name="Rettangolo 4"/>
          <p:cNvSpPr>
            <a:spLocks noChangeArrowheads="1"/>
          </p:cNvSpPr>
          <p:nvPr/>
        </p:nvSpPr>
        <p:spPr bwMode="auto">
          <a:xfrm>
            <a:off x="0" y="141953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    L’AREA CHE INDIVIDUA DIVERSI LIVELLI DI </a:t>
            </a:r>
            <a:r>
              <a:rPr lang="it-IT" sz="1800"/>
              <a:t>COMMITMENT</a:t>
            </a:r>
          </a:p>
        </p:txBody>
      </p:sp>
      <p:sp>
        <p:nvSpPr>
          <p:cNvPr id="10245" name="CasellaDiTesto 16"/>
          <p:cNvSpPr txBox="1">
            <a:spLocks noChangeArrowheads="1"/>
          </p:cNvSpPr>
          <p:nvPr/>
        </p:nvSpPr>
        <p:spPr bwMode="auto">
          <a:xfrm>
            <a:off x="0" y="2098983"/>
            <a:ext cx="91440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2000" b="0" i="0"/>
              <a:t>Gli autori di quest’area si orientano a identificare le </a:t>
            </a:r>
            <a:r>
              <a:rPr lang="it-IT" sz="2000" b="0" i="0">
                <a:solidFill>
                  <a:srgbClr val="800000"/>
                </a:solidFill>
              </a:rPr>
              <a:t>componenti</a:t>
            </a:r>
            <a:r>
              <a:rPr lang="it-IT" sz="2000" b="0" i="0"/>
              <a:t> e i </a:t>
            </a:r>
            <a:r>
              <a:rPr lang="it-IT" sz="2000" b="0" i="0">
                <a:solidFill>
                  <a:srgbClr val="800000"/>
                </a:solidFill>
              </a:rPr>
              <a:t>livelli</a:t>
            </a:r>
            <a:r>
              <a:rPr lang="it-IT" sz="2000" b="0" i="0"/>
              <a:t> di </a:t>
            </a:r>
            <a:r>
              <a:rPr lang="it-IT" sz="2000" b="0"/>
              <a:t>commitment</a:t>
            </a:r>
            <a:r>
              <a:rPr lang="it-IT" sz="2000" b="0" i="0"/>
              <a:t> enfatizzando l’</a:t>
            </a:r>
            <a:r>
              <a:rPr lang="it-IT" sz="2000" b="0" i="0">
                <a:solidFill>
                  <a:srgbClr val="800000"/>
                </a:solidFill>
              </a:rPr>
              <a:t>influenza del contesto</a:t>
            </a:r>
          </a:p>
        </p:txBody>
      </p:sp>
      <p:sp>
        <p:nvSpPr>
          <p:cNvPr id="10246" name="CasellaDiTesto 6"/>
          <p:cNvSpPr txBox="1">
            <a:spLocks noChangeArrowheads="1"/>
          </p:cNvSpPr>
          <p:nvPr/>
        </p:nvSpPr>
        <p:spPr bwMode="auto">
          <a:xfrm>
            <a:off x="857250" y="3607108"/>
            <a:ext cx="29289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000" b="0" i="0"/>
              <a:t> Reichers (1985)</a:t>
            </a:r>
          </a:p>
        </p:txBody>
      </p:sp>
      <p:sp>
        <p:nvSpPr>
          <p:cNvPr id="10247" name="CasellaDiTesto 7"/>
          <p:cNvSpPr txBox="1">
            <a:spLocks noChangeArrowheads="1"/>
          </p:cNvSpPr>
          <p:nvPr/>
        </p:nvSpPr>
        <p:spPr bwMode="auto">
          <a:xfrm>
            <a:off x="1571625" y="4321483"/>
            <a:ext cx="2928938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000" b="0" i="0"/>
              <a:t> Becker (1992)</a:t>
            </a:r>
          </a:p>
        </p:txBody>
      </p:sp>
      <p:sp>
        <p:nvSpPr>
          <p:cNvPr id="10248" name="CasellaDiTesto 8"/>
          <p:cNvSpPr txBox="1">
            <a:spLocks noChangeArrowheads="1"/>
          </p:cNvSpPr>
          <p:nvPr/>
        </p:nvSpPr>
        <p:spPr bwMode="auto">
          <a:xfrm>
            <a:off x="3000375" y="5750233"/>
            <a:ext cx="4357688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000" b="0" i="0"/>
              <a:t> Mc Caul, Hinz, Mc Caul (1995)</a:t>
            </a:r>
          </a:p>
        </p:txBody>
      </p:sp>
      <p:sp>
        <p:nvSpPr>
          <p:cNvPr id="10249" name="CasellaDiTesto 9"/>
          <p:cNvSpPr txBox="1">
            <a:spLocks noChangeArrowheads="1"/>
          </p:cNvSpPr>
          <p:nvPr/>
        </p:nvSpPr>
        <p:spPr bwMode="auto">
          <a:xfrm>
            <a:off x="2286000" y="5062845"/>
            <a:ext cx="2928938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000" b="0" i="0"/>
              <a:t> Hunt, Morgan (1994)</a:t>
            </a:r>
          </a:p>
        </p:txBody>
      </p:sp>
      <p:sp>
        <p:nvSpPr>
          <p:cNvPr id="11" name="Freccia angolare in su 10"/>
          <p:cNvSpPr/>
          <p:nvPr/>
        </p:nvSpPr>
        <p:spPr bwMode="auto">
          <a:xfrm rot="9724331">
            <a:off x="1068388" y="2648258"/>
            <a:ext cx="292100" cy="955675"/>
          </a:xfrm>
          <a:prstGeom prst="bentUpArrow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endParaRPr lang="it-IT">
              <a:latin typeface="Book Antiqua" pitchFamily="18" charset="0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06425" y="76629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1268" name="Rettangolo 4"/>
          <p:cNvSpPr>
            <a:spLocks noChangeArrowheads="1"/>
          </p:cNvSpPr>
          <p:nvPr/>
        </p:nvSpPr>
        <p:spPr bwMode="auto">
          <a:xfrm>
            <a:off x="-149225" y="145209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    L’AREA CHE INDIVIDUA DIVERSI LIVELLI DI </a:t>
            </a:r>
            <a:r>
              <a:rPr lang="it-IT" sz="1800"/>
              <a:t>COMMITMENT</a:t>
            </a:r>
          </a:p>
        </p:txBody>
      </p:sp>
      <p:sp>
        <p:nvSpPr>
          <p:cNvPr id="11269" name="CasellaDiTesto 16"/>
          <p:cNvSpPr txBox="1">
            <a:spLocks noChangeArrowheads="1"/>
          </p:cNvSpPr>
          <p:nvPr/>
        </p:nvSpPr>
        <p:spPr bwMode="auto">
          <a:xfrm>
            <a:off x="-149225" y="2410943"/>
            <a:ext cx="9144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2000" b="0" i="0" dirty="0"/>
              <a:t>Il </a:t>
            </a:r>
            <a:r>
              <a:rPr lang="it-IT" sz="2000" b="0" i="0" dirty="0" err="1"/>
              <a:t>commitment</a:t>
            </a:r>
            <a:r>
              <a:rPr lang="it-IT" sz="2000" b="0" i="0" dirty="0"/>
              <a:t> si associa a un processo di </a:t>
            </a:r>
            <a:r>
              <a:rPr lang="it-IT" sz="2000" b="0" i="0" dirty="0">
                <a:solidFill>
                  <a:srgbClr val="800000"/>
                </a:solidFill>
              </a:rPr>
              <a:t>identificazione</a:t>
            </a:r>
            <a:r>
              <a:rPr lang="it-IT" sz="2000" b="0" i="0" dirty="0"/>
              <a:t> con gli </a:t>
            </a:r>
            <a:r>
              <a:rPr lang="it-IT" sz="2000" b="0" i="0" dirty="0">
                <a:solidFill>
                  <a:srgbClr val="800000"/>
                </a:solidFill>
              </a:rPr>
              <a:t>obiettivi</a:t>
            </a:r>
            <a:r>
              <a:rPr lang="it-IT" sz="2000" b="0" i="0" dirty="0"/>
              <a:t> di uno o più </a:t>
            </a:r>
            <a:r>
              <a:rPr lang="it-IT" sz="2000" b="0" i="0" dirty="0">
                <a:solidFill>
                  <a:srgbClr val="800000"/>
                </a:solidFill>
              </a:rPr>
              <a:t>elementi</a:t>
            </a:r>
            <a:r>
              <a:rPr lang="it-IT" sz="2000" b="0" i="0" dirty="0"/>
              <a:t> che costituiscono l’organizzazione (i </a:t>
            </a:r>
            <a:r>
              <a:rPr lang="it-IT" sz="2000" b="0" dirty="0" err="1">
                <a:solidFill>
                  <a:srgbClr val="800000"/>
                </a:solidFill>
              </a:rPr>
              <a:t>constituencies</a:t>
            </a:r>
            <a:r>
              <a:rPr lang="it-IT" sz="2000" b="0" i="0" dirty="0"/>
              <a:t>):</a:t>
            </a:r>
            <a:endParaRPr lang="it-IT" sz="2000" b="0" i="0" dirty="0">
              <a:solidFill>
                <a:srgbClr val="800000"/>
              </a:solidFill>
            </a:endParaRPr>
          </a:p>
        </p:txBody>
      </p:sp>
      <p:sp>
        <p:nvSpPr>
          <p:cNvPr id="11270" name="CasellaDiTesto 6"/>
          <p:cNvSpPr txBox="1">
            <a:spLocks noChangeArrowheads="1"/>
          </p:cNvSpPr>
          <p:nvPr/>
        </p:nvSpPr>
        <p:spPr bwMode="auto">
          <a:xfrm>
            <a:off x="-149225" y="1853730"/>
            <a:ext cx="29289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000" b="0" i="0">
                <a:solidFill>
                  <a:srgbClr val="FF0000"/>
                </a:solidFill>
              </a:rPr>
              <a:t>Reichers (1985)</a:t>
            </a:r>
          </a:p>
        </p:txBody>
      </p:sp>
      <p:sp>
        <p:nvSpPr>
          <p:cNvPr id="11271" name="Rettangolo arrotondato 12"/>
          <p:cNvSpPr>
            <a:spLocks noChangeArrowheads="1"/>
          </p:cNvSpPr>
          <p:nvPr/>
        </p:nvSpPr>
        <p:spPr bwMode="auto">
          <a:xfrm>
            <a:off x="1350963" y="3711105"/>
            <a:ext cx="2500312" cy="623888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it-IT" sz="1800" b="0" i="0">
                <a:solidFill>
                  <a:srgbClr val="800000"/>
                </a:solidFill>
              </a:rPr>
              <a:t>top management</a:t>
            </a:r>
          </a:p>
        </p:txBody>
      </p:sp>
      <p:sp>
        <p:nvSpPr>
          <p:cNvPr id="11272" name="Rettangolo arrotondato 13"/>
          <p:cNvSpPr>
            <a:spLocks noChangeArrowheads="1"/>
          </p:cNvSpPr>
          <p:nvPr/>
        </p:nvSpPr>
        <p:spPr bwMode="auto">
          <a:xfrm>
            <a:off x="2493963" y="4496918"/>
            <a:ext cx="2500312" cy="56197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it-IT" sz="1800" b="0" i="0">
                <a:solidFill>
                  <a:srgbClr val="800000"/>
                </a:solidFill>
              </a:rPr>
              <a:t>clienti</a:t>
            </a:r>
          </a:p>
        </p:txBody>
      </p:sp>
      <p:sp>
        <p:nvSpPr>
          <p:cNvPr id="11273" name="Rettangolo arrotondato 14"/>
          <p:cNvSpPr>
            <a:spLocks noChangeArrowheads="1"/>
          </p:cNvSpPr>
          <p:nvPr/>
        </p:nvSpPr>
        <p:spPr bwMode="auto">
          <a:xfrm>
            <a:off x="5351463" y="4354043"/>
            <a:ext cx="2500312" cy="56197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it-IT" sz="1800" b="0" i="0">
                <a:solidFill>
                  <a:srgbClr val="800000"/>
                </a:solidFill>
              </a:rPr>
              <a:t>sindacati</a:t>
            </a:r>
          </a:p>
        </p:txBody>
      </p:sp>
      <p:sp>
        <p:nvSpPr>
          <p:cNvPr id="11274" name="Rettangolo arrotondato 15"/>
          <p:cNvSpPr>
            <a:spLocks noChangeArrowheads="1"/>
          </p:cNvSpPr>
          <p:nvPr/>
        </p:nvSpPr>
        <p:spPr bwMode="auto">
          <a:xfrm>
            <a:off x="3994150" y="3568230"/>
            <a:ext cx="2500313" cy="56197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it-IT" sz="1800" b="0" i="0">
                <a:solidFill>
                  <a:srgbClr val="800000"/>
                </a:solidFill>
              </a:rPr>
              <a:t>Pubblico in senso lato</a:t>
            </a:r>
          </a:p>
        </p:txBody>
      </p:sp>
      <p:sp>
        <p:nvSpPr>
          <p:cNvPr id="11275" name="CasellaDiTesto 16"/>
          <p:cNvSpPr txBox="1">
            <a:spLocks noChangeArrowheads="1"/>
          </p:cNvSpPr>
          <p:nvPr/>
        </p:nvSpPr>
        <p:spPr bwMode="auto">
          <a:xfrm>
            <a:off x="-149225" y="5206530"/>
            <a:ext cx="914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1800" b="0" i="0"/>
              <a:t>Secondo questo approccio </a:t>
            </a:r>
            <a:r>
              <a:rPr lang="it-IT" sz="1800" b="0" i="0">
                <a:solidFill>
                  <a:srgbClr val="993366"/>
                </a:solidFill>
              </a:rPr>
              <a:t>l’organizzazione</a:t>
            </a:r>
            <a:r>
              <a:rPr lang="it-IT" sz="1800" b="0" i="0"/>
              <a:t> non deve essere vista come un’entità  monolitica indifferenziata ma come un </a:t>
            </a:r>
            <a:r>
              <a:rPr lang="it-IT" sz="1800" b="0" i="0">
                <a:solidFill>
                  <a:srgbClr val="993366"/>
                </a:solidFill>
              </a:rPr>
              <a:t>insieme di valori e di obiettivi</a:t>
            </a:r>
            <a:r>
              <a:rPr lang="it-IT" sz="1800" b="0" i="0"/>
              <a:t> che possono essere in conflitto tra loro </a:t>
            </a:r>
          </a:p>
        </p:txBody>
      </p:sp>
      <p:sp>
        <p:nvSpPr>
          <p:cNvPr id="20" name="Freccia ad arco 19"/>
          <p:cNvSpPr/>
          <p:nvPr/>
        </p:nvSpPr>
        <p:spPr bwMode="auto">
          <a:xfrm rot="6003489">
            <a:off x="6661150" y="3196755"/>
            <a:ext cx="928688" cy="1271588"/>
          </a:xfrm>
          <a:prstGeom prst="circularArrow">
            <a:avLst/>
          </a:prstGeom>
          <a:solidFill>
            <a:srgbClr val="FFFF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endParaRPr lang="it-IT">
              <a:latin typeface="Book Antiqua" pitchFamily="18" charset="0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91281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2292" name="Rettangolo 4"/>
          <p:cNvSpPr>
            <a:spLocks noChangeArrowheads="1"/>
          </p:cNvSpPr>
          <p:nvPr/>
        </p:nvSpPr>
        <p:spPr bwMode="auto">
          <a:xfrm>
            <a:off x="0" y="159861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    L’AREA CHE INDIVIDUA DIVERSI LIVELLI DI </a:t>
            </a:r>
            <a:r>
              <a:rPr lang="it-IT" sz="1800"/>
              <a:t>COMMITMENT</a:t>
            </a:r>
          </a:p>
        </p:txBody>
      </p:sp>
      <p:sp>
        <p:nvSpPr>
          <p:cNvPr id="12293" name="CasellaDiTesto 16"/>
          <p:cNvSpPr txBox="1">
            <a:spLocks noChangeArrowheads="1"/>
          </p:cNvSpPr>
          <p:nvPr/>
        </p:nvSpPr>
        <p:spPr bwMode="auto">
          <a:xfrm>
            <a:off x="0" y="2557463"/>
            <a:ext cx="91440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2000" b="0" i="0"/>
              <a:t>Spiega il legame tra prestazione e </a:t>
            </a:r>
            <a:r>
              <a:rPr lang="it-IT" sz="2000" b="0"/>
              <a:t>commitment</a:t>
            </a:r>
            <a:r>
              <a:rPr lang="it-IT" sz="2000" b="0" i="0"/>
              <a:t> e altri esiti lavorativi prendendo in esame due aspetti: i </a:t>
            </a:r>
            <a:r>
              <a:rPr lang="it-IT" sz="2000">
                <a:solidFill>
                  <a:srgbClr val="800000"/>
                </a:solidFill>
              </a:rPr>
              <a:t>foci</a:t>
            </a:r>
            <a:r>
              <a:rPr lang="it-IT" sz="2000" b="0" i="0"/>
              <a:t> e le </a:t>
            </a:r>
            <a:r>
              <a:rPr lang="it-IT" sz="2000" i="0">
                <a:solidFill>
                  <a:srgbClr val="800000"/>
                </a:solidFill>
              </a:rPr>
              <a:t>basi del </a:t>
            </a:r>
            <a:r>
              <a:rPr lang="it-IT" sz="2000">
                <a:solidFill>
                  <a:srgbClr val="800000"/>
                </a:solidFill>
              </a:rPr>
              <a:t>commitment  </a:t>
            </a:r>
          </a:p>
        </p:txBody>
      </p:sp>
      <p:sp>
        <p:nvSpPr>
          <p:cNvPr id="12294" name="CasellaDiTesto 6"/>
          <p:cNvSpPr txBox="1">
            <a:spLocks noChangeArrowheads="1"/>
          </p:cNvSpPr>
          <p:nvPr/>
        </p:nvSpPr>
        <p:spPr bwMode="auto">
          <a:xfrm>
            <a:off x="0" y="2000250"/>
            <a:ext cx="29289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000" b="0" i="0">
                <a:solidFill>
                  <a:srgbClr val="FF0000"/>
                </a:solidFill>
              </a:rPr>
              <a:t>Becker (1992)</a:t>
            </a:r>
          </a:p>
        </p:txBody>
      </p:sp>
      <p:cxnSp>
        <p:nvCxnSpPr>
          <p:cNvPr id="12295" name="Connettore 2 18"/>
          <p:cNvCxnSpPr>
            <a:cxnSpLocks noChangeShapeType="1"/>
          </p:cNvCxnSpPr>
          <p:nvPr/>
        </p:nvCxnSpPr>
        <p:spPr bwMode="auto">
          <a:xfrm rot="5400000">
            <a:off x="2071688" y="3714750"/>
            <a:ext cx="857250" cy="714375"/>
          </a:xfrm>
          <a:prstGeom prst="straightConnector1">
            <a:avLst/>
          </a:prstGeom>
          <a:noFill/>
          <a:ln w="635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2296" name="CasellaDiTesto 21"/>
          <p:cNvSpPr txBox="1">
            <a:spLocks noChangeArrowheads="1"/>
          </p:cNvSpPr>
          <p:nvPr/>
        </p:nvSpPr>
        <p:spPr bwMode="auto">
          <a:xfrm>
            <a:off x="928688" y="4429125"/>
            <a:ext cx="2286000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1800" b="0" i="0"/>
              <a:t>Persone e gruppi cui una persona è legata (capi, colleghi, top management)</a:t>
            </a:r>
          </a:p>
        </p:txBody>
      </p:sp>
      <p:cxnSp>
        <p:nvCxnSpPr>
          <p:cNvPr id="12297" name="Connettore 2 22"/>
          <p:cNvCxnSpPr>
            <a:cxnSpLocks noChangeShapeType="1"/>
          </p:cNvCxnSpPr>
          <p:nvPr/>
        </p:nvCxnSpPr>
        <p:spPr bwMode="auto">
          <a:xfrm>
            <a:off x="4286250" y="3643313"/>
            <a:ext cx="1071563" cy="785812"/>
          </a:xfrm>
          <a:prstGeom prst="straightConnector1">
            <a:avLst/>
          </a:prstGeom>
          <a:noFill/>
          <a:ln w="635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2298" name="CasellaDiTesto 24"/>
          <p:cNvSpPr txBox="1">
            <a:spLocks noChangeArrowheads="1"/>
          </p:cNvSpPr>
          <p:nvPr/>
        </p:nvSpPr>
        <p:spPr bwMode="auto">
          <a:xfrm>
            <a:off x="4714875" y="4357688"/>
            <a:ext cx="185737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1800" b="0" i="0"/>
              <a:t>Motivazioni che generano l’attaccamento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5697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3316" name="Rettangolo 4"/>
          <p:cNvSpPr>
            <a:spLocks noChangeArrowheads="1"/>
          </p:cNvSpPr>
          <p:nvPr/>
        </p:nvSpPr>
        <p:spPr bwMode="auto">
          <a:xfrm>
            <a:off x="0" y="114277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    L’AREA CHE INDIVIDUA DIVERSI LIVELLI DI </a:t>
            </a:r>
            <a:r>
              <a:rPr lang="it-IT" sz="1800"/>
              <a:t>COMMITMENT</a:t>
            </a:r>
          </a:p>
        </p:txBody>
      </p:sp>
      <p:sp>
        <p:nvSpPr>
          <p:cNvPr id="13317" name="CasellaDiTesto 6"/>
          <p:cNvSpPr txBox="1">
            <a:spLocks noChangeArrowheads="1"/>
          </p:cNvSpPr>
          <p:nvPr/>
        </p:nvSpPr>
        <p:spPr bwMode="auto">
          <a:xfrm>
            <a:off x="0" y="1544410"/>
            <a:ext cx="29289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000" b="0" i="0">
                <a:solidFill>
                  <a:srgbClr val="FF0000"/>
                </a:solidFill>
              </a:rPr>
              <a:t>Becker (1992)</a:t>
            </a:r>
          </a:p>
        </p:txBody>
      </p:sp>
      <p:sp>
        <p:nvSpPr>
          <p:cNvPr id="11" name="Callout a incrocio 10"/>
          <p:cNvSpPr/>
          <p:nvPr/>
        </p:nvSpPr>
        <p:spPr bwMode="auto">
          <a:xfrm rot="18932287">
            <a:off x="2743200" y="2406423"/>
            <a:ext cx="3594100" cy="3771900"/>
          </a:xfrm>
          <a:prstGeom prst="quadArrowCallout">
            <a:avLst/>
          </a:prstGeom>
          <a:noFill/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sz="1400" b="0" i="0" dirty="0">
                <a:solidFill>
                  <a:schemeClr val="bg1"/>
                </a:solidFill>
                <a:latin typeface="Book Antiqua" pitchFamily="18" charset="0"/>
                <a:ea typeface="+mn-ea"/>
              </a:rPr>
              <a:t>quattro profili di persone differentemente impegnate</a:t>
            </a:r>
            <a:endParaRPr lang="it-IT" sz="1400" dirty="0">
              <a:solidFill>
                <a:schemeClr val="bg1"/>
              </a:solidFill>
              <a:latin typeface="Book Antiqua" pitchFamily="18" charset="0"/>
              <a:ea typeface="+mn-ea"/>
            </a:endParaRPr>
          </a:p>
          <a:p>
            <a:pPr algn="l">
              <a:defRPr/>
            </a:pPr>
            <a:endParaRPr lang="it-IT" sz="800" dirty="0">
              <a:latin typeface="Book Antiqua" pitchFamily="18" charset="0"/>
              <a:ea typeface="+mn-ea"/>
            </a:endParaRPr>
          </a:p>
        </p:txBody>
      </p:sp>
      <p:sp>
        <p:nvSpPr>
          <p:cNvPr id="13319" name="CasellaDiTesto 11"/>
          <p:cNvSpPr txBox="1">
            <a:spLocks noChangeArrowheads="1"/>
          </p:cNvSpPr>
          <p:nvPr/>
        </p:nvSpPr>
        <p:spPr bwMode="auto">
          <a:xfrm>
            <a:off x="3643313" y="3277960"/>
            <a:ext cx="200025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1800" b="0" i="0"/>
              <a:t>quattro profili di persone differentemente impegnate</a:t>
            </a:r>
            <a:endParaRPr lang="it-IT" sz="1800">
              <a:solidFill>
                <a:srgbClr val="800000"/>
              </a:solidFill>
            </a:endParaRPr>
          </a:p>
          <a:p>
            <a:pPr algn="ctr" eaLnBrk="1" hangingPunct="1"/>
            <a:endParaRPr lang="it-IT"/>
          </a:p>
        </p:txBody>
      </p:sp>
      <p:sp>
        <p:nvSpPr>
          <p:cNvPr id="13320" name="CasellaDiTesto 12"/>
          <p:cNvSpPr txBox="1">
            <a:spLocks noChangeArrowheads="1"/>
          </p:cNvSpPr>
          <p:nvPr/>
        </p:nvSpPr>
        <p:spPr bwMode="auto">
          <a:xfrm>
            <a:off x="571500" y="2258785"/>
            <a:ext cx="2357438" cy="1504950"/>
          </a:xfrm>
          <a:prstGeom prst="rect">
            <a:avLst/>
          </a:prstGeom>
          <a:noFill/>
          <a:ln w="222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b="0" i="0"/>
              <a:t>Persone attaccate al loro superiore o gruppo di lavoro</a:t>
            </a:r>
          </a:p>
        </p:txBody>
      </p:sp>
      <p:sp>
        <p:nvSpPr>
          <p:cNvPr id="13321" name="CasellaDiTesto 13"/>
          <p:cNvSpPr txBox="1">
            <a:spLocks noChangeArrowheads="1"/>
          </p:cNvSpPr>
          <p:nvPr/>
        </p:nvSpPr>
        <p:spPr bwMode="auto">
          <a:xfrm>
            <a:off x="500063" y="4616223"/>
            <a:ext cx="2357437" cy="1504950"/>
          </a:xfrm>
          <a:prstGeom prst="rect">
            <a:avLst/>
          </a:prstGeom>
          <a:noFill/>
          <a:ln w="222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b="0" i="0"/>
              <a:t>Persone attaccate al </a:t>
            </a:r>
            <a:r>
              <a:rPr lang="it-IT" sz="1800" b="0"/>
              <a:t>top management </a:t>
            </a:r>
            <a:r>
              <a:rPr lang="it-IT" sz="1800" b="0" i="0"/>
              <a:t>e all’organizzazione</a:t>
            </a:r>
            <a:endParaRPr lang="it-IT" sz="1800" b="0"/>
          </a:p>
        </p:txBody>
      </p:sp>
      <p:sp>
        <p:nvSpPr>
          <p:cNvPr id="13322" name="CasellaDiTesto 14"/>
          <p:cNvSpPr txBox="1">
            <a:spLocks noChangeArrowheads="1"/>
          </p:cNvSpPr>
          <p:nvPr/>
        </p:nvSpPr>
        <p:spPr bwMode="auto">
          <a:xfrm>
            <a:off x="6143625" y="2258785"/>
            <a:ext cx="2357438" cy="1504950"/>
          </a:xfrm>
          <a:prstGeom prst="rect">
            <a:avLst/>
          </a:prstGeom>
          <a:noFill/>
          <a:ln w="222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b="0" i="0"/>
              <a:t>Persone attaccate a entrambi i </a:t>
            </a:r>
            <a:r>
              <a:rPr lang="it-IT" sz="1800" b="0"/>
              <a:t>foci</a:t>
            </a:r>
            <a:r>
              <a:rPr lang="it-IT" sz="1800" b="0" i="0"/>
              <a:t>, locale e globale</a:t>
            </a:r>
          </a:p>
        </p:txBody>
      </p:sp>
      <p:sp>
        <p:nvSpPr>
          <p:cNvPr id="13323" name="CasellaDiTesto 15"/>
          <p:cNvSpPr txBox="1">
            <a:spLocks noChangeArrowheads="1"/>
          </p:cNvSpPr>
          <p:nvPr/>
        </p:nvSpPr>
        <p:spPr bwMode="auto">
          <a:xfrm>
            <a:off x="6143625" y="4259035"/>
            <a:ext cx="2357438" cy="1976438"/>
          </a:xfrm>
          <a:prstGeom prst="rect">
            <a:avLst/>
          </a:prstGeom>
          <a:noFill/>
          <a:ln w="222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b="0" i="0"/>
              <a:t>Persone non  attaccate né al </a:t>
            </a:r>
            <a:r>
              <a:rPr lang="it-IT" sz="1800" b="0"/>
              <a:t>top management </a:t>
            </a:r>
            <a:r>
              <a:rPr lang="it-IT" sz="1800" b="0" i="0"/>
              <a:t>né all’organizzazione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91281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4340" name="Rettangolo 4"/>
          <p:cNvSpPr>
            <a:spLocks noChangeArrowheads="1"/>
          </p:cNvSpPr>
          <p:nvPr/>
        </p:nvSpPr>
        <p:spPr bwMode="auto">
          <a:xfrm>
            <a:off x="0" y="159861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    L’AREA CHE INDIVIDUA DIVERSI LIVELLI DI </a:t>
            </a:r>
            <a:r>
              <a:rPr lang="it-IT" sz="1800"/>
              <a:t>COMMITMENT</a:t>
            </a:r>
          </a:p>
        </p:txBody>
      </p:sp>
      <p:sp>
        <p:nvSpPr>
          <p:cNvPr id="14341" name="CasellaDiTesto 6"/>
          <p:cNvSpPr txBox="1">
            <a:spLocks noChangeArrowheads="1"/>
          </p:cNvSpPr>
          <p:nvPr/>
        </p:nvSpPr>
        <p:spPr bwMode="auto">
          <a:xfrm>
            <a:off x="0" y="2000250"/>
            <a:ext cx="50006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000" b="0" i="0">
                <a:solidFill>
                  <a:srgbClr val="FF0000"/>
                </a:solidFill>
              </a:rPr>
              <a:t> Mc Caul, Hinz, Mc Caul (1995)</a:t>
            </a:r>
          </a:p>
        </p:txBody>
      </p:sp>
      <p:sp>
        <p:nvSpPr>
          <p:cNvPr id="14342" name="CasellaDiTesto 18"/>
          <p:cNvSpPr txBox="1">
            <a:spLocks noChangeArrowheads="1"/>
          </p:cNvSpPr>
          <p:nvPr/>
        </p:nvSpPr>
        <p:spPr bwMode="auto">
          <a:xfrm>
            <a:off x="285750" y="3219450"/>
            <a:ext cx="2214563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 i="0"/>
              <a:t>Organizational commitment</a:t>
            </a:r>
          </a:p>
        </p:txBody>
      </p:sp>
      <p:sp>
        <p:nvSpPr>
          <p:cNvPr id="14343" name="CasellaDiTesto 22"/>
          <p:cNvSpPr txBox="1">
            <a:spLocks noChangeArrowheads="1"/>
          </p:cNvSpPr>
          <p:nvPr/>
        </p:nvSpPr>
        <p:spPr bwMode="auto">
          <a:xfrm>
            <a:off x="3286125" y="3429000"/>
            <a:ext cx="5000625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 b="0" i="0"/>
              <a:t>È un </a:t>
            </a:r>
            <a:r>
              <a:rPr lang="it-IT" sz="2000" b="0" i="0">
                <a:solidFill>
                  <a:srgbClr val="800000"/>
                </a:solidFill>
              </a:rPr>
              <a:t>atteggiamento globale</a:t>
            </a:r>
          </a:p>
        </p:txBody>
      </p:sp>
      <p:sp>
        <p:nvSpPr>
          <p:cNvPr id="14344" name="CasellaDiTesto 26"/>
          <p:cNvSpPr txBox="1">
            <a:spLocks noChangeArrowheads="1"/>
          </p:cNvSpPr>
          <p:nvPr/>
        </p:nvSpPr>
        <p:spPr bwMode="auto">
          <a:xfrm>
            <a:off x="3929063" y="5000625"/>
            <a:ext cx="4143375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1800" b="0" i="0"/>
              <a:t>Reazione </a:t>
            </a:r>
            <a:r>
              <a:rPr lang="it-IT" sz="1800" b="0" i="0">
                <a:solidFill>
                  <a:srgbClr val="800000"/>
                </a:solidFill>
              </a:rPr>
              <a:t>affettiva</a:t>
            </a:r>
            <a:r>
              <a:rPr lang="it-IT" sz="1800" b="0" i="0"/>
              <a:t> e </a:t>
            </a:r>
            <a:r>
              <a:rPr lang="it-IT" sz="1800" b="0" i="0">
                <a:solidFill>
                  <a:srgbClr val="800000"/>
                </a:solidFill>
              </a:rPr>
              <a:t>valutativa</a:t>
            </a:r>
            <a:r>
              <a:rPr lang="it-IT" sz="1800" b="0" i="0"/>
              <a:t> verso l’organizzazione nel suo </a:t>
            </a:r>
            <a:r>
              <a:rPr lang="it-IT" sz="1800" b="0" i="0">
                <a:solidFill>
                  <a:srgbClr val="800000"/>
                </a:solidFill>
              </a:rPr>
              <a:t>complesso</a:t>
            </a:r>
          </a:p>
        </p:txBody>
      </p:sp>
      <p:sp>
        <p:nvSpPr>
          <p:cNvPr id="14345" name="Freccia circolare a sinistra 28"/>
          <p:cNvSpPr>
            <a:spLocks noChangeArrowheads="1"/>
          </p:cNvSpPr>
          <p:nvPr/>
        </p:nvSpPr>
        <p:spPr bwMode="auto">
          <a:xfrm rot="-2900335">
            <a:off x="6903244" y="3712369"/>
            <a:ext cx="731837" cy="1216025"/>
          </a:xfrm>
          <a:prstGeom prst="curvedLeftArrow">
            <a:avLst>
              <a:gd name="adj1" fmla="val 24986"/>
              <a:gd name="adj2" fmla="val 49971"/>
              <a:gd name="adj3" fmla="val 25000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14346" name="Freccia a destra rientrata 29"/>
          <p:cNvSpPr>
            <a:spLocks noChangeArrowheads="1"/>
          </p:cNvSpPr>
          <p:nvPr/>
        </p:nvSpPr>
        <p:spPr bwMode="auto">
          <a:xfrm>
            <a:off x="2357438" y="3643313"/>
            <a:ext cx="714375" cy="500062"/>
          </a:xfrm>
          <a:prstGeom prst="notchedRightArrow">
            <a:avLst>
              <a:gd name="adj1" fmla="val 13759"/>
              <a:gd name="adj2" fmla="val 51660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91281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5364" name="Rettangolo 4"/>
          <p:cNvSpPr>
            <a:spLocks noChangeArrowheads="1"/>
          </p:cNvSpPr>
          <p:nvPr/>
        </p:nvSpPr>
        <p:spPr bwMode="auto">
          <a:xfrm>
            <a:off x="0" y="159861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    L’AREA CHE INDIVIDUA DIVERSI LIVELLI DI </a:t>
            </a:r>
            <a:r>
              <a:rPr lang="it-IT" sz="1800"/>
              <a:t>COMMITMENT</a:t>
            </a:r>
          </a:p>
        </p:txBody>
      </p:sp>
      <p:sp>
        <p:nvSpPr>
          <p:cNvPr id="15365" name="CasellaDiTesto 6"/>
          <p:cNvSpPr txBox="1">
            <a:spLocks noChangeArrowheads="1"/>
          </p:cNvSpPr>
          <p:nvPr/>
        </p:nvSpPr>
        <p:spPr bwMode="auto">
          <a:xfrm>
            <a:off x="0" y="2000250"/>
            <a:ext cx="29289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buClr>
                <a:srgbClr val="FFFF00"/>
              </a:buClr>
              <a:buFont typeface="Book Antiqua" charset="0"/>
              <a:buChar char="►"/>
            </a:pPr>
            <a:r>
              <a:rPr lang="it-IT" sz="2000" b="0" i="0">
                <a:solidFill>
                  <a:srgbClr val="FF0000"/>
                </a:solidFill>
              </a:rPr>
              <a:t>Hunt, Morgan (1994)</a:t>
            </a:r>
          </a:p>
        </p:txBody>
      </p:sp>
      <p:sp>
        <p:nvSpPr>
          <p:cNvPr id="15366" name="CasellaDiTesto 12"/>
          <p:cNvSpPr txBox="1">
            <a:spLocks noChangeArrowheads="1"/>
          </p:cNvSpPr>
          <p:nvPr/>
        </p:nvSpPr>
        <p:spPr bwMode="auto">
          <a:xfrm>
            <a:off x="214313" y="2786063"/>
            <a:ext cx="250031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it-IT" sz="2000" i="0"/>
              <a:t>Accondiscendenza</a:t>
            </a:r>
          </a:p>
          <a:p>
            <a:pPr eaLnBrk="1" hangingPunct="1">
              <a:lnSpc>
                <a:spcPct val="100000"/>
              </a:lnSpc>
            </a:pPr>
            <a:r>
              <a:rPr lang="it-IT" sz="2000" i="0"/>
              <a:t>Identificazione</a:t>
            </a:r>
          </a:p>
          <a:p>
            <a:pPr eaLnBrk="1" hangingPunct="1">
              <a:lnSpc>
                <a:spcPct val="100000"/>
              </a:lnSpc>
            </a:pPr>
            <a:r>
              <a:rPr lang="it-IT" sz="2000" i="0"/>
              <a:t>Interiorizzazione</a:t>
            </a:r>
          </a:p>
        </p:txBody>
      </p:sp>
      <p:cxnSp>
        <p:nvCxnSpPr>
          <p:cNvPr id="15" name="Connettore 2 14"/>
          <p:cNvCxnSpPr/>
          <p:nvPr/>
        </p:nvCxnSpPr>
        <p:spPr bwMode="auto">
          <a:xfrm>
            <a:off x="2571750" y="3071813"/>
            <a:ext cx="1143000" cy="214312"/>
          </a:xfrm>
          <a:prstGeom prst="straightConnector1">
            <a:avLst/>
          </a:prstGeom>
          <a:noFill/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Connettore 2 15"/>
          <p:cNvCxnSpPr/>
          <p:nvPr/>
        </p:nvCxnSpPr>
        <p:spPr bwMode="auto">
          <a:xfrm>
            <a:off x="2214563" y="3429000"/>
            <a:ext cx="1571625" cy="71438"/>
          </a:xfrm>
          <a:prstGeom prst="straightConnector1">
            <a:avLst/>
          </a:prstGeom>
          <a:noFill/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Connettore 2 16"/>
          <p:cNvCxnSpPr/>
          <p:nvPr/>
        </p:nvCxnSpPr>
        <p:spPr bwMode="auto">
          <a:xfrm flipV="1">
            <a:off x="2428875" y="3714750"/>
            <a:ext cx="1357313" cy="214313"/>
          </a:xfrm>
          <a:prstGeom prst="straightConnector1">
            <a:avLst/>
          </a:prstGeom>
          <a:noFill/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370" name="CasellaDiTesto 19"/>
          <p:cNvSpPr txBox="1">
            <a:spLocks noChangeArrowheads="1"/>
          </p:cNvSpPr>
          <p:nvPr/>
        </p:nvSpPr>
        <p:spPr bwMode="auto">
          <a:xfrm>
            <a:off x="4000500" y="3071813"/>
            <a:ext cx="200025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 i="0">
                <a:solidFill>
                  <a:srgbClr val="800000"/>
                </a:solidFill>
              </a:rPr>
              <a:t>commitment</a:t>
            </a:r>
          </a:p>
        </p:txBody>
      </p:sp>
      <p:sp>
        <p:nvSpPr>
          <p:cNvPr id="21" name="Ovale 20"/>
          <p:cNvSpPr/>
          <p:nvPr/>
        </p:nvSpPr>
        <p:spPr bwMode="auto">
          <a:xfrm>
            <a:off x="3857431" y="3071813"/>
            <a:ext cx="2143125" cy="500062"/>
          </a:xfrm>
          <a:prstGeom prst="ellipse">
            <a:avLst/>
          </a:prstGeom>
          <a:noFill/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endParaRPr lang="it-IT">
              <a:latin typeface="Book Antiqua" pitchFamily="18" charset="0"/>
              <a:ea typeface="+mn-ea"/>
            </a:endParaRPr>
          </a:p>
        </p:txBody>
      </p:sp>
      <p:sp>
        <p:nvSpPr>
          <p:cNvPr id="15372" name="Freccia circolare a sinistra 21"/>
          <p:cNvSpPr>
            <a:spLocks noChangeArrowheads="1"/>
          </p:cNvSpPr>
          <p:nvPr/>
        </p:nvSpPr>
        <p:spPr bwMode="auto">
          <a:xfrm rot="-2900335">
            <a:off x="6291263" y="2884487"/>
            <a:ext cx="730250" cy="1216025"/>
          </a:xfrm>
          <a:prstGeom prst="curvedLeftArrow">
            <a:avLst>
              <a:gd name="adj1" fmla="val 25040"/>
              <a:gd name="adj2" fmla="val 50080"/>
              <a:gd name="adj3" fmla="val 25000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15373" name="CasellaDiTesto 23"/>
          <p:cNvSpPr txBox="1">
            <a:spLocks noChangeArrowheads="1"/>
          </p:cNvSpPr>
          <p:nvPr/>
        </p:nvSpPr>
        <p:spPr bwMode="auto">
          <a:xfrm>
            <a:off x="5429250" y="4071938"/>
            <a:ext cx="37147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1800" b="0" i="0"/>
              <a:t>L’impegno globale verso l’organizzazione </a:t>
            </a:r>
            <a:r>
              <a:rPr lang="it-IT" sz="1800" b="0" i="0">
                <a:solidFill>
                  <a:srgbClr val="800000"/>
                </a:solidFill>
              </a:rPr>
              <a:t>influenza</a:t>
            </a:r>
            <a:r>
              <a:rPr lang="it-IT" sz="1800" b="0" i="0"/>
              <a:t> direttamente gli </a:t>
            </a:r>
            <a:r>
              <a:rPr lang="it-IT" sz="1800" b="0" i="0">
                <a:solidFill>
                  <a:srgbClr val="800000"/>
                </a:solidFill>
              </a:rPr>
              <a:t>esiti</a:t>
            </a:r>
            <a:r>
              <a:rPr lang="it-IT" sz="1800" b="0" i="0"/>
              <a:t> organizzativi</a:t>
            </a:r>
          </a:p>
        </p:txBody>
      </p:sp>
      <p:sp>
        <p:nvSpPr>
          <p:cNvPr id="15374" name="CasellaDiTesto 24"/>
          <p:cNvSpPr txBox="1">
            <a:spLocks noChangeArrowheads="1"/>
          </p:cNvSpPr>
          <p:nvPr/>
        </p:nvSpPr>
        <p:spPr bwMode="auto">
          <a:xfrm>
            <a:off x="142875" y="4738688"/>
            <a:ext cx="5000625" cy="195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b="0" i="0"/>
              <a:t>Un commitment </a:t>
            </a:r>
            <a:r>
              <a:rPr lang="it-IT" sz="1800" b="0" i="0">
                <a:solidFill>
                  <a:srgbClr val="800000"/>
                </a:solidFill>
              </a:rPr>
              <a:t>specifico</a:t>
            </a:r>
            <a:r>
              <a:rPr lang="it-IT" sz="1800" b="0" i="0"/>
              <a:t> e parziale  </a:t>
            </a:r>
            <a:r>
              <a:rPr lang="it-IT" sz="1700" b="0" i="0"/>
              <a:t>(verso i costituencies: top management, clienti, pubblico, sindacati) </a:t>
            </a:r>
            <a:r>
              <a:rPr lang="it-IT" sz="1800" b="0" i="0"/>
              <a:t>influenza il commitment </a:t>
            </a:r>
            <a:r>
              <a:rPr lang="it-IT" sz="1800" b="0" i="0">
                <a:solidFill>
                  <a:srgbClr val="800000"/>
                </a:solidFill>
              </a:rPr>
              <a:t>globale</a:t>
            </a:r>
            <a:r>
              <a:rPr lang="it-IT" sz="1800" b="0" i="0"/>
              <a:t> e quindi gli </a:t>
            </a:r>
            <a:r>
              <a:rPr lang="it-IT" sz="1800" b="0" i="0">
                <a:solidFill>
                  <a:srgbClr val="800000"/>
                </a:solidFill>
              </a:rPr>
              <a:t>esiti</a:t>
            </a:r>
            <a:r>
              <a:rPr lang="it-IT" sz="1800" b="0" i="0"/>
              <a:t> organizzativi </a:t>
            </a:r>
          </a:p>
        </p:txBody>
      </p:sp>
      <p:sp>
        <p:nvSpPr>
          <p:cNvPr id="15375" name="Freccia circolare in giù 25"/>
          <p:cNvSpPr>
            <a:spLocks noChangeArrowheads="1"/>
          </p:cNvSpPr>
          <p:nvPr/>
        </p:nvSpPr>
        <p:spPr bwMode="auto">
          <a:xfrm rot="8154664">
            <a:off x="4758837" y="5278942"/>
            <a:ext cx="1216025" cy="730250"/>
          </a:xfrm>
          <a:prstGeom prst="curvedDownArrow">
            <a:avLst>
              <a:gd name="adj1" fmla="val 25040"/>
              <a:gd name="adj2" fmla="val 50080"/>
              <a:gd name="adj3" fmla="val 25000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8" name="Oval 13"/>
          <p:cNvSpPr>
            <a:spLocks noChangeArrowheads="1"/>
          </p:cNvSpPr>
          <p:nvPr/>
        </p:nvSpPr>
        <p:spPr bwMode="auto">
          <a:xfrm>
            <a:off x="357188" y="2357438"/>
            <a:ext cx="1643062" cy="155733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it-IT">
              <a:latin typeface="Book Antiqua" pitchFamily="18" charset="0"/>
              <a:ea typeface="+mn-ea"/>
            </a:endParaRPr>
          </a:p>
        </p:txBody>
      </p:sp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3167063" y="2390775"/>
            <a:ext cx="6477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84188" indent="-484188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20000"/>
              </a:lnSpc>
              <a:buClr>
                <a:schemeClr val="accent2"/>
              </a:buClr>
              <a:buSzPct val="150000"/>
              <a:buFont typeface="Wingdings" charset="0"/>
              <a:buChar char="Ø"/>
            </a:pPr>
            <a:r>
              <a:rPr lang="it-IT" sz="2200" b="0" i="0"/>
              <a:t>Individuare le possibili </a:t>
            </a:r>
            <a:r>
              <a:rPr lang="it-IT" sz="2200" b="0" i="0">
                <a:solidFill>
                  <a:srgbClr val="C00000"/>
                </a:solidFill>
              </a:rPr>
              <a:t>cause/ragioni </a:t>
            </a:r>
            <a:r>
              <a:rPr lang="it-IT" sz="2200" b="0" i="0"/>
              <a:t>di un’azione o di un’attività</a:t>
            </a:r>
          </a:p>
        </p:txBody>
      </p:sp>
      <p:sp>
        <p:nvSpPr>
          <p:cNvPr id="104454" name="Text Box 6"/>
          <p:cNvSpPr txBox="1">
            <a:spLocks noChangeArrowheads="1"/>
          </p:cNvSpPr>
          <p:nvPr/>
        </p:nvSpPr>
        <p:spPr bwMode="auto">
          <a:xfrm>
            <a:off x="3170238" y="3500438"/>
            <a:ext cx="6386512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84188" indent="-484188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20000"/>
              </a:lnSpc>
              <a:buClr>
                <a:schemeClr val="accent2"/>
              </a:buClr>
              <a:buSzPct val="150000"/>
              <a:buFont typeface="Wingdings" charset="0"/>
              <a:buChar char="Ø"/>
            </a:pPr>
            <a:r>
              <a:rPr lang="it-IT" sz="2200" b="0" i="0"/>
              <a:t>Spiegare una </a:t>
            </a:r>
            <a:r>
              <a:rPr lang="it-IT" sz="2200" b="0" i="0">
                <a:solidFill>
                  <a:srgbClr val="C00000"/>
                </a:solidFill>
              </a:rPr>
              <a:t>condotta</a:t>
            </a:r>
          </a:p>
        </p:txBody>
      </p:sp>
      <p:sp>
        <p:nvSpPr>
          <p:cNvPr id="104455" name="Text Box 7"/>
          <p:cNvSpPr txBox="1">
            <a:spLocks noChangeArrowheads="1"/>
          </p:cNvSpPr>
          <p:nvPr/>
        </p:nvSpPr>
        <p:spPr bwMode="auto">
          <a:xfrm>
            <a:off x="765175" y="5066570"/>
            <a:ext cx="51752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84188" indent="-484188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20000"/>
              </a:lnSpc>
              <a:buClr>
                <a:schemeClr val="accent2"/>
              </a:buClr>
              <a:buSzPct val="150000"/>
              <a:buFont typeface="Wingdings" charset="0"/>
              <a:buChar char="Ø"/>
            </a:pPr>
            <a:r>
              <a:rPr lang="it-IT" sz="2200" b="0" i="0" dirty="0">
                <a:solidFill>
                  <a:srgbClr val="C00000"/>
                </a:solidFill>
              </a:rPr>
              <a:t>Attivare</a:t>
            </a:r>
            <a:r>
              <a:rPr lang="it-IT" sz="2200" b="0" i="0" dirty="0"/>
              <a:t> e promuovere nuove azioni, attività, condotte</a:t>
            </a:r>
          </a:p>
        </p:txBody>
      </p:sp>
      <p:sp>
        <p:nvSpPr>
          <p:cNvPr id="104456" name="Text Box 9"/>
          <p:cNvSpPr txBox="1">
            <a:spLocks noChangeArrowheads="1"/>
          </p:cNvSpPr>
          <p:nvPr/>
        </p:nvSpPr>
        <p:spPr bwMode="auto">
          <a:xfrm>
            <a:off x="493713" y="2457450"/>
            <a:ext cx="1371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20000"/>
              </a:lnSpc>
              <a:buClr>
                <a:schemeClr val="accent2"/>
              </a:buClr>
              <a:buSzPct val="150000"/>
              <a:buFont typeface="Wingdings" charset="0"/>
              <a:buNone/>
            </a:pPr>
            <a:r>
              <a:rPr lang="it-IT" sz="2000" i="0">
                <a:solidFill>
                  <a:srgbClr val="C00000"/>
                </a:solidFill>
              </a:rPr>
              <a:t>Perché agisce così?</a:t>
            </a:r>
          </a:p>
        </p:txBody>
      </p:sp>
      <p:sp>
        <p:nvSpPr>
          <p:cNvPr id="104457" name="Text Box 10"/>
          <p:cNvSpPr txBox="1">
            <a:spLocks noChangeArrowheads="1"/>
          </p:cNvSpPr>
          <p:nvPr/>
        </p:nvSpPr>
        <p:spPr bwMode="auto">
          <a:xfrm>
            <a:off x="765175" y="4555493"/>
            <a:ext cx="69119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84188" indent="-484188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20000"/>
              </a:lnSpc>
              <a:buClr>
                <a:schemeClr val="accent2"/>
              </a:buClr>
              <a:buSzPct val="150000"/>
              <a:buFont typeface="Wingdings" charset="0"/>
              <a:buChar char="Ø"/>
            </a:pPr>
            <a:r>
              <a:rPr lang="it-IT" sz="2200" b="0" i="0">
                <a:solidFill>
                  <a:srgbClr val="C00000"/>
                </a:solidFill>
              </a:rPr>
              <a:t>Prevedere</a:t>
            </a:r>
            <a:r>
              <a:rPr lang="it-IT" sz="2200" b="0" i="0"/>
              <a:t> azioni e attività future</a:t>
            </a:r>
          </a:p>
        </p:txBody>
      </p:sp>
      <p:sp>
        <p:nvSpPr>
          <p:cNvPr id="19" name="Oval 13"/>
          <p:cNvSpPr>
            <a:spLocks noChangeArrowheads="1"/>
          </p:cNvSpPr>
          <p:nvPr/>
        </p:nvSpPr>
        <p:spPr bwMode="auto">
          <a:xfrm>
            <a:off x="6786563" y="4578220"/>
            <a:ext cx="1643062" cy="155733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it-IT">
              <a:latin typeface="Book Antiqua" pitchFamily="18" charset="0"/>
              <a:ea typeface="+mn-ea"/>
            </a:endParaRPr>
          </a:p>
        </p:txBody>
      </p:sp>
      <p:sp>
        <p:nvSpPr>
          <p:cNvPr id="104459" name="Text Box 9"/>
          <p:cNvSpPr txBox="1">
            <a:spLocks noChangeArrowheads="1"/>
          </p:cNvSpPr>
          <p:nvPr/>
        </p:nvSpPr>
        <p:spPr bwMode="auto">
          <a:xfrm>
            <a:off x="6921500" y="4596428"/>
            <a:ext cx="1371600" cy="128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30000"/>
              </a:lnSpc>
              <a:buClr>
                <a:schemeClr val="accent2"/>
              </a:buClr>
              <a:buSzPct val="150000"/>
              <a:buFont typeface="Wingdings" charset="0"/>
              <a:buNone/>
            </a:pPr>
            <a:r>
              <a:rPr lang="it-IT" sz="2000" i="0">
                <a:solidFill>
                  <a:srgbClr val="C00000"/>
                </a:solidFill>
              </a:rPr>
              <a:t>Come agirà in futuro?</a:t>
            </a:r>
          </a:p>
        </p:txBody>
      </p:sp>
      <p:sp>
        <p:nvSpPr>
          <p:cNvPr id="24" name="Freccia a destra con strisce 23"/>
          <p:cNvSpPr/>
          <p:nvPr/>
        </p:nvSpPr>
        <p:spPr bwMode="auto">
          <a:xfrm>
            <a:off x="2357438" y="3071813"/>
            <a:ext cx="1214437" cy="1638300"/>
          </a:xfrm>
          <a:prstGeom prst="striped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endParaRPr lang="it-IT">
              <a:latin typeface="Book Antiqua" pitchFamily="18" charset="0"/>
              <a:ea typeface="+mn-ea"/>
            </a:endParaRPr>
          </a:p>
        </p:txBody>
      </p:sp>
      <p:sp>
        <p:nvSpPr>
          <p:cNvPr id="26" name="Freccia a destra con strisce 25"/>
          <p:cNvSpPr/>
          <p:nvPr/>
        </p:nvSpPr>
        <p:spPr bwMode="auto">
          <a:xfrm>
            <a:off x="2286000" y="3286125"/>
            <a:ext cx="714375" cy="1638300"/>
          </a:xfrm>
          <a:prstGeom prst="stripedRightArrow">
            <a:avLst>
              <a:gd name="adj1" fmla="val 42752"/>
              <a:gd name="adj2" fmla="val 50000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it-IT" dirty="0">
                <a:latin typeface="Book Antiqua" pitchFamily="18" charset="0"/>
                <a:ea typeface="+mn-ea"/>
              </a:rPr>
              <a:t> </a:t>
            </a:r>
          </a:p>
        </p:txBody>
      </p:sp>
      <p:sp>
        <p:nvSpPr>
          <p:cNvPr id="104462" name="AutoShape 14"/>
          <p:cNvSpPr>
            <a:spLocks noChangeArrowheads="1"/>
          </p:cNvSpPr>
          <p:nvPr/>
        </p:nvSpPr>
        <p:spPr bwMode="auto">
          <a:xfrm>
            <a:off x="2428875" y="2357438"/>
            <a:ext cx="571500" cy="1676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04463" name="AutoShape 14"/>
          <p:cNvSpPr>
            <a:spLocks noChangeArrowheads="1"/>
          </p:cNvSpPr>
          <p:nvPr/>
        </p:nvSpPr>
        <p:spPr bwMode="auto">
          <a:xfrm rot="10800000">
            <a:off x="5786438" y="4499590"/>
            <a:ext cx="661987" cy="1676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ttangolo 36"/>
          <p:cNvSpPr>
            <a:spLocks noChangeArrowheads="1"/>
          </p:cNvSpPr>
          <p:nvPr/>
        </p:nvSpPr>
        <p:spPr bwMode="auto">
          <a:xfrm>
            <a:off x="3286125" y="5498905"/>
            <a:ext cx="2143125" cy="825500"/>
          </a:xfrm>
          <a:prstGeom prst="rect">
            <a:avLst/>
          </a:prstGeom>
          <a:noFill/>
          <a:ln w="349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52209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6389" name="Rettangolo 4"/>
          <p:cNvSpPr>
            <a:spLocks noChangeArrowheads="1"/>
          </p:cNvSpPr>
          <p:nvPr/>
        </p:nvSpPr>
        <p:spPr bwMode="auto">
          <a:xfrm>
            <a:off x="0" y="120789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        L’AREA CENTRATA SULL’INTERAZIONE PERSONA-AMBIENTE</a:t>
            </a:r>
            <a:endParaRPr lang="it-IT" sz="1800"/>
          </a:p>
        </p:txBody>
      </p:sp>
      <p:sp>
        <p:nvSpPr>
          <p:cNvPr id="16390" name="CasellaDiTesto 17"/>
          <p:cNvSpPr txBox="1">
            <a:spLocks noChangeArrowheads="1"/>
          </p:cNvSpPr>
          <p:nvPr/>
        </p:nvSpPr>
        <p:spPr bwMode="auto">
          <a:xfrm>
            <a:off x="0" y="1966718"/>
            <a:ext cx="9144000" cy="166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 b="0" i="0" dirty="0"/>
              <a:t>L’orientamento </a:t>
            </a:r>
            <a:r>
              <a:rPr lang="it-IT" sz="2000" b="0" i="0" dirty="0" err="1"/>
              <a:t>interazionista</a:t>
            </a:r>
            <a:r>
              <a:rPr lang="it-IT" sz="2000" b="0" i="0" dirty="0"/>
              <a:t> considera il </a:t>
            </a:r>
            <a:r>
              <a:rPr lang="it-IT" sz="2000" b="0" dirty="0" err="1"/>
              <a:t>commitment</a:t>
            </a:r>
            <a:r>
              <a:rPr lang="it-IT" sz="2000" b="0" i="0" dirty="0"/>
              <a:t> come la risultante di un influenzamento reciproco tra individuo e organizzazione (</a:t>
            </a:r>
            <a:r>
              <a:rPr lang="it-IT" sz="2000" b="0" i="0" dirty="0" err="1"/>
              <a:t>O’Reilly</a:t>
            </a:r>
            <a:r>
              <a:rPr lang="it-IT" sz="2000" b="0" i="0" dirty="0"/>
              <a:t>, </a:t>
            </a:r>
            <a:r>
              <a:rPr lang="it-IT" sz="2000" b="0" i="0" dirty="0" err="1"/>
              <a:t>Chatman</a:t>
            </a:r>
            <a:r>
              <a:rPr lang="it-IT" sz="2000" b="0" i="0" dirty="0"/>
              <a:t>, </a:t>
            </a:r>
            <a:r>
              <a:rPr lang="it-IT" sz="2000" b="0" i="0" dirty="0" err="1"/>
              <a:t>Caldwell</a:t>
            </a:r>
            <a:r>
              <a:rPr lang="it-IT" sz="2000" b="0" i="0" dirty="0"/>
              <a:t>, 1991) 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357188" y="3681218"/>
            <a:ext cx="2857500" cy="15049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i="0" dirty="0">
                <a:solidFill>
                  <a:srgbClr val="800000"/>
                </a:solidFill>
              </a:rPr>
              <a:t>Specificità organizzativa </a:t>
            </a:r>
            <a:r>
              <a:rPr lang="it-IT" sz="1800" b="0" i="0" dirty="0"/>
              <a:t>caratterizzata da specifica struttura e cultura</a:t>
            </a:r>
          </a:p>
        </p:txBody>
      </p:sp>
      <p:sp>
        <p:nvSpPr>
          <p:cNvPr id="23" name="CasellaDiTesto 22"/>
          <p:cNvSpPr txBox="1"/>
          <p:nvPr/>
        </p:nvSpPr>
        <p:spPr>
          <a:xfrm>
            <a:off x="5715000" y="3252593"/>
            <a:ext cx="3214688" cy="21431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i="0">
                <a:solidFill>
                  <a:srgbClr val="800000"/>
                </a:solidFill>
              </a:rPr>
              <a:t>Specificità individuale</a:t>
            </a:r>
          </a:p>
          <a:p>
            <a:pPr eaLnBrk="1" hangingPunct="1"/>
            <a:r>
              <a:rPr lang="it-IT" sz="1800" b="0" i="0"/>
              <a:t>Definita da particolari caratteristiche di personalità e motivazione</a:t>
            </a:r>
          </a:p>
        </p:txBody>
      </p:sp>
      <p:sp>
        <p:nvSpPr>
          <p:cNvPr id="16393" name="CasellaDiTesto 26"/>
          <p:cNvSpPr txBox="1">
            <a:spLocks noChangeArrowheads="1"/>
          </p:cNvSpPr>
          <p:nvPr/>
        </p:nvSpPr>
        <p:spPr bwMode="auto">
          <a:xfrm>
            <a:off x="3429000" y="3252593"/>
            <a:ext cx="2143125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800" b="0" i="0"/>
              <a:t>l’</a:t>
            </a:r>
            <a:r>
              <a:rPr lang="it-IT" sz="1800" b="0" i="0">
                <a:solidFill>
                  <a:srgbClr val="800000"/>
                </a:solidFill>
              </a:rPr>
              <a:t>integrazione</a:t>
            </a:r>
            <a:r>
              <a:rPr lang="it-IT" sz="1800" b="0" i="0"/>
              <a:t> tra </a:t>
            </a:r>
          </a:p>
        </p:txBody>
      </p:sp>
      <p:cxnSp>
        <p:nvCxnSpPr>
          <p:cNvPr id="16394" name="Connettore 2 28"/>
          <p:cNvCxnSpPr>
            <a:cxnSpLocks noChangeShapeType="1"/>
          </p:cNvCxnSpPr>
          <p:nvPr/>
        </p:nvCxnSpPr>
        <p:spPr bwMode="auto">
          <a:xfrm rot="16200000" flipH="1">
            <a:off x="4782344" y="3452974"/>
            <a:ext cx="508000" cy="1071562"/>
          </a:xfrm>
          <a:prstGeom prst="straightConnector1">
            <a:avLst/>
          </a:prstGeom>
          <a:noFill/>
          <a:ln w="381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6395" name="Connettore 2 30"/>
          <p:cNvCxnSpPr>
            <a:cxnSpLocks noChangeShapeType="1"/>
          </p:cNvCxnSpPr>
          <p:nvPr/>
        </p:nvCxnSpPr>
        <p:spPr bwMode="auto">
          <a:xfrm rot="10800000" flipV="1">
            <a:off x="3357563" y="3752655"/>
            <a:ext cx="928687" cy="428625"/>
          </a:xfrm>
          <a:prstGeom prst="straightConnector1">
            <a:avLst/>
          </a:prstGeom>
          <a:noFill/>
          <a:ln w="381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6396" name="Freccia in giù 33"/>
          <p:cNvSpPr>
            <a:spLocks noChangeArrowheads="1"/>
          </p:cNvSpPr>
          <p:nvPr/>
        </p:nvSpPr>
        <p:spPr bwMode="auto">
          <a:xfrm>
            <a:off x="4143375" y="4609905"/>
            <a:ext cx="484188" cy="944563"/>
          </a:xfrm>
          <a:prstGeom prst="downArrow">
            <a:avLst>
              <a:gd name="adj1" fmla="val 50000"/>
              <a:gd name="adj2" fmla="val 50053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  <p:sp>
        <p:nvSpPr>
          <p:cNvPr id="16397" name="CasellaDiTesto 34"/>
          <p:cNvSpPr txBox="1">
            <a:spLocks noChangeArrowheads="1"/>
          </p:cNvSpPr>
          <p:nvPr/>
        </p:nvSpPr>
        <p:spPr bwMode="auto">
          <a:xfrm>
            <a:off x="3214688" y="5544943"/>
            <a:ext cx="2214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it-IT" sz="1800"/>
              <a:t>organizational</a:t>
            </a:r>
            <a:r>
              <a:rPr lang="it-IT" sz="2000"/>
              <a:t> commitment</a:t>
            </a:r>
          </a:p>
        </p:txBody>
      </p:sp>
      <p:sp>
        <p:nvSpPr>
          <p:cNvPr id="16398" name="CasellaDiTesto 35"/>
          <p:cNvSpPr txBox="1">
            <a:spLocks noChangeArrowheads="1"/>
          </p:cNvSpPr>
          <p:nvPr/>
        </p:nvSpPr>
        <p:spPr bwMode="auto">
          <a:xfrm>
            <a:off x="3643313" y="4216341"/>
            <a:ext cx="1500187" cy="369887"/>
          </a:xfrm>
          <a:prstGeom prst="rect">
            <a:avLst/>
          </a:prstGeom>
          <a:solidFill>
            <a:schemeClr val="bg1">
              <a:alpha val="78038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it-IT" sz="1800" b="0" i="0" dirty="0"/>
              <a:t>determina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91281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7412" name="Rettangolo 4"/>
          <p:cNvSpPr>
            <a:spLocks noChangeArrowheads="1"/>
          </p:cNvSpPr>
          <p:nvPr/>
        </p:nvSpPr>
        <p:spPr bwMode="auto">
          <a:xfrm>
            <a:off x="0" y="159861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        L’AREA CENTRATA SULL’INTERAZIONE PERSONA-AMBIENTE</a:t>
            </a:r>
            <a:endParaRPr lang="it-IT" sz="1800"/>
          </a:p>
        </p:txBody>
      </p:sp>
      <p:sp>
        <p:nvSpPr>
          <p:cNvPr id="17413" name="CasellaDiTesto 17"/>
          <p:cNvSpPr txBox="1">
            <a:spLocks noChangeArrowheads="1"/>
          </p:cNvSpPr>
          <p:nvPr/>
        </p:nvSpPr>
        <p:spPr bwMode="auto">
          <a:xfrm>
            <a:off x="0" y="2357438"/>
            <a:ext cx="9144000" cy="218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2000" b="0" i="0"/>
              <a:t>DeCotiis e Summers (1987) sostengono che il </a:t>
            </a:r>
            <a:r>
              <a:rPr lang="it-IT" sz="2000" b="0"/>
              <a:t>commitment</a:t>
            </a:r>
            <a:r>
              <a:rPr lang="it-IT" sz="2000" b="0" i="0"/>
              <a:t> sia un </a:t>
            </a:r>
            <a:r>
              <a:rPr lang="it-IT" sz="2000" b="0" i="0">
                <a:solidFill>
                  <a:srgbClr val="800000"/>
                </a:solidFill>
              </a:rPr>
              <a:t>costrutto bidimensionale</a:t>
            </a:r>
            <a:r>
              <a:rPr lang="it-IT" sz="2000" b="0" i="0"/>
              <a:t>, centrato sull’</a:t>
            </a:r>
            <a:r>
              <a:rPr lang="it-IT" sz="2000" b="0" i="0">
                <a:solidFill>
                  <a:srgbClr val="800000"/>
                </a:solidFill>
              </a:rPr>
              <a:t>interiorizzazione</a:t>
            </a:r>
            <a:r>
              <a:rPr lang="it-IT" sz="2000" b="0" i="0"/>
              <a:t> degli </a:t>
            </a:r>
            <a:r>
              <a:rPr lang="it-IT" sz="2000" b="0" i="0">
                <a:solidFill>
                  <a:srgbClr val="800000"/>
                </a:solidFill>
              </a:rPr>
              <a:t>obiettivi</a:t>
            </a:r>
            <a:r>
              <a:rPr lang="it-IT" sz="2000" b="0" i="0"/>
              <a:t> e </a:t>
            </a:r>
            <a:r>
              <a:rPr lang="it-IT" sz="2000" b="0" i="0">
                <a:solidFill>
                  <a:srgbClr val="800000"/>
                </a:solidFill>
              </a:rPr>
              <a:t>valori</a:t>
            </a:r>
            <a:r>
              <a:rPr lang="it-IT" sz="2000" b="0" i="0"/>
              <a:t> dell’organizzazione da un lato e sul </a:t>
            </a:r>
            <a:r>
              <a:rPr lang="it-IT" sz="2000" b="0" i="0">
                <a:solidFill>
                  <a:srgbClr val="800000"/>
                </a:solidFill>
              </a:rPr>
              <a:t>coinvolgimento</a:t>
            </a:r>
            <a:r>
              <a:rPr lang="it-IT" sz="2000" b="0" i="0"/>
              <a:t> nel proprio </a:t>
            </a:r>
            <a:r>
              <a:rPr lang="it-IT" sz="2000" b="0" i="0">
                <a:solidFill>
                  <a:srgbClr val="800000"/>
                </a:solidFill>
              </a:rPr>
              <a:t>ruolo</a:t>
            </a:r>
            <a:r>
              <a:rPr lang="it-IT" sz="2000" b="0" i="0"/>
              <a:t> (indipendentemente da qualsiasi strumentalità personale) dall’altro lato</a:t>
            </a:r>
          </a:p>
        </p:txBody>
      </p:sp>
      <p:sp>
        <p:nvSpPr>
          <p:cNvPr id="17414" name="CasellaDiTesto 14"/>
          <p:cNvSpPr txBox="1">
            <a:spLocks noChangeArrowheads="1"/>
          </p:cNvSpPr>
          <p:nvPr/>
        </p:nvSpPr>
        <p:spPr bwMode="auto">
          <a:xfrm>
            <a:off x="1500188" y="5592763"/>
            <a:ext cx="6286500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1800" b="0" i="0"/>
              <a:t>Il </a:t>
            </a:r>
            <a:r>
              <a:rPr lang="it-IT" sz="1800" b="0"/>
              <a:t>commitment </a:t>
            </a:r>
            <a:r>
              <a:rPr lang="it-IT" sz="1800" b="0" i="0"/>
              <a:t>nascerebbe dalle esperienze maturate dall’individuo all’interno dell’organizzazione </a:t>
            </a:r>
          </a:p>
        </p:txBody>
      </p:sp>
      <p:sp>
        <p:nvSpPr>
          <p:cNvPr id="17415" name="Freccia a destra rientrata 15"/>
          <p:cNvSpPr>
            <a:spLocks noChangeArrowheads="1"/>
          </p:cNvSpPr>
          <p:nvPr/>
        </p:nvSpPr>
        <p:spPr bwMode="auto">
          <a:xfrm rot="5400000">
            <a:off x="4214813" y="4857750"/>
            <a:ext cx="979488" cy="484187"/>
          </a:xfrm>
          <a:prstGeom prst="notchedRightArrow">
            <a:avLst>
              <a:gd name="adj1" fmla="val 50000"/>
              <a:gd name="adj2" fmla="val 50106"/>
            </a:avLst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837055" y="55465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8436" name="Rettangolo 4"/>
          <p:cNvSpPr>
            <a:spLocks noChangeArrowheads="1"/>
          </p:cNvSpPr>
          <p:nvPr/>
        </p:nvSpPr>
        <p:spPr bwMode="auto">
          <a:xfrm>
            <a:off x="81405" y="124045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/>
              <a:t>        L’AREA CENTRATA SULL’INTERAZIONE PERSONA-AMBIENTE</a:t>
            </a:r>
            <a:endParaRPr lang="it-IT" sz="1800"/>
          </a:p>
        </p:txBody>
      </p:sp>
      <p:sp>
        <p:nvSpPr>
          <p:cNvPr id="18437" name="CasellaDiTesto 17"/>
          <p:cNvSpPr txBox="1">
            <a:spLocks noChangeArrowheads="1"/>
          </p:cNvSpPr>
          <p:nvPr/>
        </p:nvSpPr>
        <p:spPr bwMode="auto">
          <a:xfrm>
            <a:off x="81405" y="1642090"/>
            <a:ext cx="9144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2000" b="0" i="0"/>
              <a:t>Modello di Luthans, Baack  e Taylor (1987)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367155" y="2356465"/>
            <a:ext cx="2357438" cy="2062163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400" i="0"/>
              <a:t>VARIABILI PERSONALI</a:t>
            </a:r>
          </a:p>
          <a:p>
            <a:pPr eaLnBrk="1" hangingPunct="1">
              <a:lnSpc>
                <a:spcPct val="100000"/>
              </a:lnSpc>
            </a:pPr>
            <a:r>
              <a:rPr lang="it-IT" sz="1400" b="0"/>
              <a:t>Locus of control</a:t>
            </a:r>
          </a:p>
          <a:p>
            <a:pPr eaLnBrk="1" hangingPunct="1">
              <a:lnSpc>
                <a:spcPct val="100000"/>
              </a:lnSpc>
            </a:pPr>
            <a:r>
              <a:rPr lang="it-IT" sz="1400" b="0" i="0"/>
              <a:t>Età</a:t>
            </a:r>
          </a:p>
          <a:p>
            <a:pPr eaLnBrk="1" hangingPunct="1">
              <a:lnSpc>
                <a:spcPct val="100000"/>
              </a:lnSpc>
            </a:pPr>
            <a:r>
              <a:rPr lang="it-IT" sz="1400" b="0" i="0"/>
              <a:t>Livello culturale</a:t>
            </a:r>
          </a:p>
          <a:p>
            <a:pPr eaLnBrk="1" hangingPunct="1">
              <a:lnSpc>
                <a:spcPct val="100000"/>
              </a:lnSpc>
            </a:pPr>
            <a:r>
              <a:rPr lang="it-IT" sz="1400" b="0" i="0"/>
              <a:t>Anzianità organizzativa</a:t>
            </a:r>
          </a:p>
          <a:p>
            <a:pPr eaLnBrk="1" hangingPunct="1">
              <a:lnSpc>
                <a:spcPct val="100000"/>
              </a:lnSpc>
            </a:pPr>
            <a:r>
              <a:rPr lang="it-IT" sz="1400" b="0" i="0"/>
              <a:t>Anzianità nella posizione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67155" y="4567853"/>
            <a:ext cx="2643188" cy="1687512"/>
          </a:xfrm>
          <a:prstGeom prst="rect">
            <a:avLst/>
          </a:prstGeom>
          <a:noFill/>
          <a:ln w="12700"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it-IT" sz="1400" i="0" dirty="0">
                <a:latin typeface="Book Antiqua" pitchFamily="18" charset="0"/>
                <a:ea typeface="+mn-ea"/>
              </a:rPr>
              <a:t>RELAZIONI ORGANIZZATIVE</a:t>
            </a:r>
          </a:p>
          <a:p>
            <a:pPr algn="l">
              <a:lnSpc>
                <a:spcPct val="100000"/>
              </a:lnSpc>
              <a:defRPr/>
            </a:pPr>
            <a:r>
              <a:rPr lang="it-IT" sz="1400" b="0" i="0" dirty="0">
                <a:latin typeface="Book Antiqua" pitchFamily="18" charset="0"/>
                <a:ea typeface="+mn-ea"/>
              </a:rPr>
              <a:t>Struttura di </a:t>
            </a:r>
            <a:r>
              <a:rPr lang="it-IT" sz="1400" b="0" dirty="0" err="1">
                <a:latin typeface="Book Antiqua" pitchFamily="18" charset="0"/>
                <a:ea typeface="+mn-ea"/>
              </a:rPr>
              <a:t>initiating</a:t>
            </a:r>
            <a:r>
              <a:rPr lang="it-IT" sz="1400" b="0" dirty="0">
                <a:latin typeface="Book Antiqua" pitchFamily="18" charset="0"/>
                <a:ea typeface="+mn-ea"/>
              </a:rPr>
              <a:t> </a:t>
            </a:r>
            <a:r>
              <a:rPr lang="it-IT" sz="1400" b="0" i="0" dirty="0">
                <a:latin typeface="Book Antiqua" pitchFamily="18" charset="0"/>
                <a:ea typeface="+mn-ea"/>
              </a:rPr>
              <a:t>del</a:t>
            </a:r>
            <a:r>
              <a:rPr lang="it-IT" sz="1400" b="0" dirty="0">
                <a:latin typeface="Book Antiqua" pitchFamily="18" charset="0"/>
                <a:ea typeface="+mn-ea"/>
              </a:rPr>
              <a:t> leader</a:t>
            </a:r>
          </a:p>
          <a:p>
            <a:pPr algn="l">
              <a:lnSpc>
                <a:spcPct val="100000"/>
              </a:lnSpc>
              <a:defRPr/>
            </a:pPr>
            <a:r>
              <a:rPr lang="it-IT" sz="1400" b="0" i="0" dirty="0">
                <a:latin typeface="Book Antiqua" pitchFamily="18" charset="0"/>
                <a:ea typeface="+mn-ea"/>
              </a:rPr>
              <a:t>Soddisfazione per la supervisione del </a:t>
            </a:r>
            <a:r>
              <a:rPr lang="it-IT" sz="1400" b="0" dirty="0">
                <a:latin typeface="Book Antiqua" pitchFamily="18" charset="0"/>
                <a:ea typeface="+mn-ea"/>
              </a:rPr>
              <a:t>leader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3224655" y="3356590"/>
            <a:ext cx="3214688" cy="996950"/>
          </a:xfrm>
          <a:prstGeom prst="rect">
            <a:avLst/>
          </a:prstGeom>
          <a:noFill/>
          <a:ln w="15875"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it-IT" sz="1400" b="0" dirty="0">
                <a:latin typeface="Book Antiqua" pitchFamily="18" charset="0"/>
                <a:ea typeface="+mn-ea"/>
              </a:rPr>
              <a:t>FIT</a:t>
            </a:r>
            <a:r>
              <a:rPr lang="it-IT" sz="1400" b="0" i="0" dirty="0">
                <a:latin typeface="Book Antiqua" pitchFamily="18" charset="0"/>
                <a:ea typeface="+mn-ea"/>
              </a:rPr>
              <a:t>  PERSONA-ORGANIZZAZIONE</a:t>
            </a:r>
          </a:p>
          <a:p>
            <a:pPr>
              <a:lnSpc>
                <a:spcPct val="100000"/>
              </a:lnSpc>
              <a:defRPr/>
            </a:pPr>
            <a:r>
              <a:rPr lang="it-IT" sz="1400" b="0" i="0" dirty="0">
                <a:latin typeface="Book Antiqua" pitchFamily="18" charset="0"/>
                <a:ea typeface="+mn-ea"/>
              </a:rPr>
              <a:t>interazione tra locus </a:t>
            </a:r>
            <a:r>
              <a:rPr lang="it-IT" sz="1400" b="0" i="0" dirty="0" err="1">
                <a:latin typeface="Book Antiqua" pitchFamily="18" charset="0"/>
                <a:ea typeface="+mn-ea"/>
              </a:rPr>
              <a:t>of</a:t>
            </a:r>
            <a:r>
              <a:rPr lang="it-IT" sz="1400" b="0" i="0" dirty="0">
                <a:latin typeface="Book Antiqua" pitchFamily="18" charset="0"/>
                <a:ea typeface="+mn-ea"/>
              </a:rPr>
              <a:t> </a:t>
            </a:r>
            <a:r>
              <a:rPr lang="it-IT" sz="1400" b="0" i="0" dirty="0" err="1">
                <a:latin typeface="Book Antiqua" pitchFamily="18" charset="0"/>
                <a:ea typeface="+mn-ea"/>
              </a:rPr>
              <a:t>control</a:t>
            </a:r>
            <a:r>
              <a:rPr lang="it-IT" sz="1400" b="0" i="0" dirty="0">
                <a:latin typeface="Book Antiqua" pitchFamily="18" charset="0"/>
                <a:ea typeface="+mn-ea"/>
              </a:rPr>
              <a:t> e struttura di </a:t>
            </a:r>
            <a:r>
              <a:rPr lang="it-IT" sz="1400" b="0" dirty="0" err="1">
                <a:latin typeface="Book Antiqua" pitchFamily="18" charset="0"/>
                <a:ea typeface="+mn-ea"/>
              </a:rPr>
              <a:t>intiating</a:t>
            </a:r>
            <a:endParaRPr lang="it-IT" sz="1400" b="0" dirty="0">
              <a:latin typeface="Book Antiqua" pitchFamily="18" charset="0"/>
              <a:ea typeface="+mn-ea"/>
            </a:endParaRPr>
          </a:p>
        </p:txBody>
      </p:sp>
      <p:sp>
        <p:nvSpPr>
          <p:cNvPr id="11" name="Rettangolo arrotondato 10"/>
          <p:cNvSpPr/>
          <p:nvPr/>
        </p:nvSpPr>
        <p:spPr bwMode="auto">
          <a:xfrm>
            <a:off x="6939405" y="3562965"/>
            <a:ext cx="2000250" cy="579438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chemeClr val="accent6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it-IT" sz="1400" i="0" dirty="0">
                <a:latin typeface="Book Antiqua" pitchFamily="18" charset="0"/>
                <a:ea typeface="+mn-ea"/>
              </a:rPr>
              <a:t>IMPEGNO ORGANIZZATIVO</a:t>
            </a:r>
          </a:p>
        </p:txBody>
      </p:sp>
      <p:cxnSp>
        <p:nvCxnSpPr>
          <p:cNvPr id="18442" name="Connettore 1 12"/>
          <p:cNvCxnSpPr>
            <a:cxnSpLocks noChangeShapeType="1"/>
          </p:cNvCxnSpPr>
          <p:nvPr/>
        </p:nvCxnSpPr>
        <p:spPr bwMode="auto">
          <a:xfrm>
            <a:off x="2867468" y="2570778"/>
            <a:ext cx="5000625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8443" name="Connettore 2 18"/>
          <p:cNvCxnSpPr>
            <a:cxnSpLocks noChangeShapeType="1"/>
          </p:cNvCxnSpPr>
          <p:nvPr/>
        </p:nvCxnSpPr>
        <p:spPr bwMode="auto">
          <a:xfrm rot="5400000">
            <a:off x="7475187" y="2963684"/>
            <a:ext cx="787400" cy="1587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8444" name="Connettore 1 19"/>
          <p:cNvCxnSpPr>
            <a:cxnSpLocks noChangeShapeType="1"/>
          </p:cNvCxnSpPr>
          <p:nvPr/>
        </p:nvCxnSpPr>
        <p:spPr bwMode="auto">
          <a:xfrm>
            <a:off x="3224655" y="5571153"/>
            <a:ext cx="4643438" cy="15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8445" name="Connettore 2 20"/>
          <p:cNvCxnSpPr>
            <a:cxnSpLocks noChangeShapeType="1"/>
          </p:cNvCxnSpPr>
          <p:nvPr/>
        </p:nvCxnSpPr>
        <p:spPr bwMode="auto">
          <a:xfrm rot="16200000" flipV="1">
            <a:off x="7332312" y="5035371"/>
            <a:ext cx="1073150" cy="1587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8446" name="Connettore 2 24"/>
          <p:cNvCxnSpPr>
            <a:cxnSpLocks noChangeShapeType="1"/>
          </p:cNvCxnSpPr>
          <p:nvPr/>
        </p:nvCxnSpPr>
        <p:spPr bwMode="auto">
          <a:xfrm rot="16200000" flipH="1">
            <a:off x="2867468" y="3499465"/>
            <a:ext cx="285750" cy="285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8447" name="Connettore 2 25"/>
          <p:cNvCxnSpPr>
            <a:cxnSpLocks noChangeShapeType="1"/>
          </p:cNvCxnSpPr>
          <p:nvPr/>
        </p:nvCxnSpPr>
        <p:spPr bwMode="auto">
          <a:xfrm flipV="1">
            <a:off x="3081780" y="4428153"/>
            <a:ext cx="490538" cy="2857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8448" name="Connettore 2 27"/>
          <p:cNvCxnSpPr>
            <a:cxnSpLocks noChangeShapeType="1"/>
          </p:cNvCxnSpPr>
          <p:nvPr/>
        </p:nvCxnSpPr>
        <p:spPr bwMode="auto">
          <a:xfrm>
            <a:off x="6510780" y="3928090"/>
            <a:ext cx="357188" cy="158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26" y="505813"/>
            <a:ext cx="8239125" cy="6445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IMPEGNO ORGANIZZATIVO</a:t>
            </a:r>
            <a:br>
              <a:rPr lang="it-IT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</a:b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(</a:t>
            </a:r>
            <a:r>
              <a:rPr lang="it-IT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organizational </a:t>
            </a:r>
            <a:r>
              <a:rPr lang="it-IT" sz="24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commitment</a:t>
            </a:r>
            <a:r>
              <a:rPr lang="it-IT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)</a:t>
            </a:r>
            <a:endParaRPr lang="it-IT" sz="24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9460" name="Rettangolo 4"/>
          <p:cNvSpPr>
            <a:spLocks noChangeArrowheads="1"/>
          </p:cNvSpPr>
          <p:nvPr/>
        </p:nvSpPr>
        <p:spPr bwMode="auto">
          <a:xfrm>
            <a:off x="683802" y="1129393"/>
            <a:ext cx="9144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sz="1800" i="0" dirty="0"/>
              <a:t>        L’AREA CENTRATA SULL’INTERAZIONE PERSONA-AMBIENTE</a:t>
            </a:r>
            <a:endParaRPr lang="it-IT" sz="1800" dirty="0"/>
          </a:p>
        </p:txBody>
      </p:sp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061385"/>
              </p:ext>
            </p:extLst>
          </p:nvPr>
        </p:nvGraphicFramePr>
        <p:xfrm>
          <a:off x="214313" y="1823535"/>
          <a:ext cx="8715375" cy="4251959"/>
        </p:xfrm>
        <a:graphic>
          <a:graphicData uri="http://schemas.openxmlformats.org/drawingml/2006/table">
            <a:tbl>
              <a:tblPr/>
              <a:tblGrid>
                <a:gridCol w="2178050"/>
                <a:gridCol w="2179637"/>
                <a:gridCol w="2179638"/>
                <a:gridCol w="2178050"/>
              </a:tblGrid>
              <a:tr h="2143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ANTECEDENTI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CORRELATI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CONSEGUENZE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35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Caratteristiche personali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Età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Sesso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Educazione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Stato civile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Tenure</a:t>
                      </a:r>
                      <a:r>
                        <a:rPr kumimoji="0" 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della posizione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Tenure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organizzativa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Competenza personale percepita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Abilità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Salario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Etica protestante del lavoro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Elementi del ruolo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Ambiguità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Conflitti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Sovraccarico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Caratteristiche del lavoro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Varietà di abilità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Autonomia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Sfida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Scopo del lavoro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Relazioni con il </a:t>
                      </a:r>
                      <a:r>
                        <a:rPr kumimoji="0" lang="it-IT" sz="12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gruppo/leader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Coesione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Interdipendenza dei compiti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Struttura di iniziazione del </a:t>
                      </a:r>
                      <a:r>
                        <a:rPr kumimoji="0" lang="it-IT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leader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Considerazione del </a:t>
                      </a:r>
                      <a:r>
                        <a:rPr kumimoji="0" lang="it-IT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leader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Comunicazione col </a:t>
                      </a:r>
                      <a:r>
                        <a:rPr kumimoji="0" lang="it-IT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leader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Leadership</a:t>
                      </a: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partecipativa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Caratteristiche organizzative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Dimensioni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centralizzazione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Motivazione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Globale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Interna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Coinvolgimento nel lavoro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Stress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Impegno occupazionale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Impegno sindacale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Soddisfazione lavorativa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Globale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Intrinseca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Estrinseca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Supervisione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Colleghi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Promozioni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Paga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Lavoro in sé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Prestazione lavorativa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Eterovalutazione</a:t>
                      </a:r>
                      <a:endParaRPr kumimoji="0" 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Misura dei risultati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Alternative di lavoro percepite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Intenzione di ricercare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Intenzione di lasciare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Attenzione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Ritardi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Turnover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77" name="CasellaDiTesto 21"/>
          <p:cNvSpPr txBox="1">
            <a:spLocks noChangeArrowheads="1"/>
          </p:cNvSpPr>
          <p:nvPr/>
        </p:nvSpPr>
        <p:spPr bwMode="auto">
          <a:xfrm>
            <a:off x="2877759" y="1494550"/>
            <a:ext cx="514350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1400" b="0" i="0" dirty="0"/>
              <a:t>Fonte: adattato da Mathieu, </a:t>
            </a:r>
            <a:r>
              <a:rPr lang="it-IT" sz="1400" b="0" i="0" dirty="0" err="1"/>
              <a:t>Zajac</a:t>
            </a:r>
            <a:r>
              <a:rPr lang="it-IT" sz="1400" b="0" i="0" dirty="0"/>
              <a:t>, 1990</a:t>
            </a:r>
          </a:p>
        </p:txBody>
      </p:sp>
      <p:sp>
        <p:nvSpPr>
          <p:cNvPr id="19478" name="Rettangolo 22"/>
          <p:cNvSpPr>
            <a:spLocks noChangeArrowheads="1"/>
          </p:cNvSpPr>
          <p:nvPr/>
        </p:nvSpPr>
        <p:spPr bwMode="auto">
          <a:xfrm>
            <a:off x="3000375" y="6418263"/>
            <a:ext cx="2420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1200" i="0"/>
              <a:t>IMPEGNO ORGANIZZATIVO</a:t>
            </a:r>
          </a:p>
        </p:txBody>
      </p:sp>
      <p:cxnSp>
        <p:nvCxnSpPr>
          <p:cNvPr id="19479" name="Connettore 2 26"/>
          <p:cNvCxnSpPr>
            <a:cxnSpLocks noChangeShapeType="1"/>
          </p:cNvCxnSpPr>
          <p:nvPr/>
        </p:nvCxnSpPr>
        <p:spPr bwMode="auto">
          <a:xfrm>
            <a:off x="1000125" y="6643688"/>
            <a:ext cx="2000250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480" name="Connettore 1 29"/>
          <p:cNvCxnSpPr>
            <a:cxnSpLocks noChangeShapeType="1"/>
          </p:cNvCxnSpPr>
          <p:nvPr/>
        </p:nvCxnSpPr>
        <p:spPr bwMode="auto">
          <a:xfrm rot="5400000" flipH="1" flipV="1">
            <a:off x="820737" y="6465888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481" name="Connettore 1 33"/>
          <p:cNvCxnSpPr>
            <a:cxnSpLocks noChangeShapeType="1"/>
          </p:cNvCxnSpPr>
          <p:nvPr/>
        </p:nvCxnSpPr>
        <p:spPr bwMode="auto">
          <a:xfrm rot="5400000" flipH="1" flipV="1">
            <a:off x="2463006" y="6465094"/>
            <a:ext cx="358775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482" name="Connettore 1 39"/>
          <p:cNvCxnSpPr>
            <a:cxnSpLocks noChangeShapeType="1"/>
          </p:cNvCxnSpPr>
          <p:nvPr/>
        </p:nvCxnSpPr>
        <p:spPr bwMode="auto">
          <a:xfrm>
            <a:off x="5500688" y="6643688"/>
            <a:ext cx="26431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483" name="Connettore 2 41"/>
          <p:cNvCxnSpPr>
            <a:cxnSpLocks noChangeShapeType="1"/>
          </p:cNvCxnSpPr>
          <p:nvPr/>
        </p:nvCxnSpPr>
        <p:spPr bwMode="auto">
          <a:xfrm rot="5400000" flipH="1" flipV="1">
            <a:off x="7966075" y="6465888"/>
            <a:ext cx="357187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9484" name="Connettore 2 43"/>
          <p:cNvCxnSpPr>
            <a:cxnSpLocks noChangeShapeType="1"/>
          </p:cNvCxnSpPr>
          <p:nvPr/>
        </p:nvCxnSpPr>
        <p:spPr bwMode="auto">
          <a:xfrm rot="10800000" flipV="1">
            <a:off x="5286375" y="6357938"/>
            <a:ext cx="428625" cy="21431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06500" name="Text Box 5"/>
          <p:cNvSpPr txBox="1">
            <a:spLocks noChangeArrowheads="1"/>
          </p:cNvSpPr>
          <p:nvPr/>
        </p:nvSpPr>
        <p:spPr bwMode="auto">
          <a:xfrm>
            <a:off x="795338" y="2071688"/>
            <a:ext cx="8348662" cy="347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r>
              <a:rPr lang="it-IT" sz="2000" i="0" dirty="0">
                <a:cs typeface="Times New Roman" charset="0"/>
              </a:rPr>
              <a:t>Nello studio della motivazione inizialmente sono stati indagati</a:t>
            </a:r>
          </a:p>
          <a:p>
            <a:pPr algn="ctr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endParaRPr lang="it-IT" sz="2000" i="0" dirty="0">
              <a:cs typeface="Times New Roman" charset="0"/>
            </a:endParaRPr>
          </a:p>
          <a:p>
            <a:pPr algn="ctr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r>
              <a:rPr lang="it-IT" sz="2000" b="0" i="0" dirty="0" smtClean="0">
                <a:solidFill>
                  <a:srgbClr val="C00000"/>
                </a:solidFill>
                <a:cs typeface="Times New Roman" charset="0"/>
              </a:rPr>
              <a:t>istinti</a:t>
            </a:r>
            <a:r>
              <a:rPr lang="it-IT" sz="2000" b="0" i="0" dirty="0" smtClean="0">
                <a:cs typeface="Times New Roman" charset="0"/>
              </a:rPr>
              <a:t> </a:t>
            </a:r>
            <a:r>
              <a:rPr lang="it-IT" sz="2000" b="0" i="0" dirty="0">
                <a:cs typeface="Times New Roman" charset="0"/>
              </a:rPr>
              <a:t>e </a:t>
            </a:r>
            <a:r>
              <a:rPr lang="it-IT" sz="2000" b="0" i="0" dirty="0">
                <a:solidFill>
                  <a:srgbClr val="C00000"/>
                </a:solidFill>
                <a:cs typeface="Times New Roman" charset="0"/>
              </a:rPr>
              <a:t>pulsioni</a:t>
            </a:r>
            <a:r>
              <a:rPr lang="it-IT" sz="2000" b="0" i="0" dirty="0">
                <a:cs typeface="Times New Roman" charset="0"/>
              </a:rPr>
              <a:t> (</a:t>
            </a:r>
            <a:r>
              <a:rPr lang="it-IT" sz="2000" b="0" i="0" dirty="0"/>
              <a:t>James 1890, </a:t>
            </a:r>
            <a:r>
              <a:rPr lang="it-IT" sz="2000" b="0" i="0" dirty="0" err="1"/>
              <a:t>McDougall</a:t>
            </a:r>
            <a:r>
              <a:rPr lang="it-IT" sz="2000" b="0" i="0" dirty="0"/>
              <a:t> 1908</a:t>
            </a:r>
            <a:r>
              <a:rPr lang="it-IT" sz="2000" b="0" i="0" dirty="0">
                <a:cs typeface="Times New Roman" charset="0"/>
              </a:rPr>
              <a:t>)</a:t>
            </a:r>
          </a:p>
          <a:p>
            <a:pPr algn="ctr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r>
              <a:rPr lang="it-IT" sz="2000" b="0" i="0" dirty="0">
                <a:solidFill>
                  <a:srgbClr val="C00000"/>
                </a:solidFill>
                <a:cs typeface="Times New Roman" charset="0"/>
              </a:rPr>
              <a:t>	</a:t>
            </a:r>
            <a:r>
              <a:rPr lang="it-IT" sz="2000" b="0" i="0" dirty="0" smtClean="0">
                <a:solidFill>
                  <a:srgbClr val="C00000"/>
                </a:solidFill>
                <a:cs typeface="Times New Roman" charset="0"/>
              </a:rPr>
              <a:t>bisogni</a:t>
            </a:r>
            <a:r>
              <a:rPr lang="it-IT" sz="2000" b="0" i="0" dirty="0" smtClean="0">
                <a:cs typeface="Times New Roman" charset="0"/>
              </a:rPr>
              <a:t> </a:t>
            </a:r>
            <a:r>
              <a:rPr lang="it-IT" sz="2000" b="0" i="0" dirty="0">
                <a:cs typeface="Times New Roman" charset="0"/>
              </a:rPr>
              <a:t>e </a:t>
            </a:r>
            <a:r>
              <a:rPr lang="it-IT" sz="2000" b="0" i="0" dirty="0">
                <a:solidFill>
                  <a:srgbClr val="C00000"/>
                </a:solidFill>
                <a:cs typeface="Times New Roman" charset="0"/>
              </a:rPr>
              <a:t>motivi</a:t>
            </a:r>
            <a:r>
              <a:rPr lang="it-IT" sz="2000" b="0" i="0" dirty="0">
                <a:cs typeface="Times New Roman" charset="0"/>
              </a:rPr>
              <a:t> (</a:t>
            </a:r>
            <a:r>
              <a:rPr lang="it-IT" sz="2000" b="0" i="0" dirty="0" err="1">
                <a:cs typeface="Times New Roman" charset="0"/>
              </a:rPr>
              <a:t>Maslow</a:t>
            </a:r>
            <a:r>
              <a:rPr lang="it-IT" sz="2000" b="0" i="0" dirty="0">
                <a:cs typeface="Times New Roman" charset="0"/>
              </a:rPr>
              <a:t> 1943 e Mc </a:t>
            </a:r>
            <a:r>
              <a:rPr lang="it-IT" sz="2000" b="0" i="0" dirty="0" err="1">
                <a:cs typeface="Times New Roman" charset="0"/>
              </a:rPr>
              <a:t>Clelland</a:t>
            </a:r>
            <a:r>
              <a:rPr lang="it-IT" sz="2000" b="0" i="0" dirty="0">
                <a:cs typeface="Times New Roman" charset="0"/>
              </a:rPr>
              <a:t> 1953)</a:t>
            </a:r>
          </a:p>
          <a:p>
            <a:pPr algn="ctr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r>
              <a:rPr lang="it-IT" sz="2000" b="0" i="0" dirty="0">
                <a:cs typeface="Times New Roman" charset="0"/>
              </a:rPr>
              <a:t>di cui sono state fornite diverse classificazioni</a:t>
            </a:r>
            <a:r>
              <a:rPr lang="it-IT" sz="2000" b="0" i="0" dirty="0"/>
              <a:t> </a:t>
            </a:r>
          </a:p>
          <a:p>
            <a:pPr algn="ctr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endParaRPr lang="it-IT" sz="2000" b="0" i="0" dirty="0" smtClean="0"/>
          </a:p>
          <a:p>
            <a:pPr algn="ctr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endParaRPr lang="it-IT" sz="2000" b="0" i="0" dirty="0"/>
          </a:p>
          <a:p>
            <a:pPr algn="just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r>
              <a:rPr lang="it-IT" sz="2000" b="0" i="0" dirty="0" smtClean="0">
                <a:cs typeface="Times New Roman" charset="0"/>
              </a:rPr>
              <a:t>		Successivamente </a:t>
            </a:r>
            <a:r>
              <a:rPr lang="it-IT" sz="2000" b="0" i="0" dirty="0">
                <a:cs typeface="Times New Roman" charset="0"/>
              </a:rPr>
              <a:t>i </a:t>
            </a:r>
            <a:r>
              <a:rPr lang="it-IT" sz="2000" b="0" i="0" dirty="0">
                <a:solidFill>
                  <a:srgbClr val="C00000"/>
                </a:solidFill>
                <a:cs typeface="Times New Roman" charset="0"/>
              </a:rPr>
              <a:t>processi cognitivi ed affettivi </a:t>
            </a:r>
            <a:r>
              <a:rPr lang="it-IT" sz="2000" b="0" i="0" dirty="0">
                <a:cs typeface="Times New Roman" charset="0"/>
              </a:rPr>
              <a:t>dalla cui </a:t>
            </a:r>
            <a:r>
              <a:rPr lang="it-IT" sz="2000" b="0" i="0" dirty="0" smtClean="0">
                <a:cs typeface="Times New Roman" charset="0"/>
              </a:rPr>
              <a:t>		organizzazione </a:t>
            </a:r>
            <a:r>
              <a:rPr lang="it-IT" sz="2000" b="0" i="0" dirty="0">
                <a:cs typeface="Times New Roman" charset="0"/>
              </a:rPr>
              <a:t>e regolamentazione risulta </a:t>
            </a:r>
            <a:r>
              <a:rPr lang="it-IT" sz="2000" b="0" i="0" dirty="0" smtClean="0">
                <a:cs typeface="Times New Roman" charset="0"/>
              </a:rPr>
              <a:t>la</a:t>
            </a:r>
          </a:p>
          <a:p>
            <a:pPr algn="just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r>
              <a:rPr lang="it-IT" sz="2000" b="0" i="0" dirty="0">
                <a:cs typeface="Times New Roman" charset="0"/>
              </a:rPr>
              <a:t>	</a:t>
            </a:r>
            <a:r>
              <a:rPr lang="it-IT" sz="2000" b="0" i="0" dirty="0" smtClean="0">
                <a:cs typeface="Times New Roman" charset="0"/>
              </a:rPr>
              <a:t> direzionalità </a:t>
            </a:r>
            <a:r>
              <a:rPr lang="it-IT" sz="2000" b="0" i="0" dirty="0">
                <a:cs typeface="Times New Roman" charset="0"/>
              </a:rPr>
              <a:t>della condotta ed il suo declinarsi nel tempo</a:t>
            </a:r>
            <a:r>
              <a:rPr lang="it-IT" sz="2000" b="0" i="0" dirty="0"/>
              <a:t> </a:t>
            </a:r>
          </a:p>
        </p:txBody>
      </p:sp>
      <p:sp>
        <p:nvSpPr>
          <p:cNvPr id="106501" name="AutoShape 13"/>
          <p:cNvSpPr>
            <a:spLocks noChangeArrowheads="1"/>
          </p:cNvSpPr>
          <p:nvPr/>
        </p:nvSpPr>
        <p:spPr bwMode="auto">
          <a:xfrm rot="-1085964">
            <a:off x="1435826" y="2540138"/>
            <a:ext cx="402399" cy="1131999"/>
          </a:xfrm>
          <a:prstGeom prst="curvedRightArrow">
            <a:avLst>
              <a:gd name="adj1" fmla="val 60156"/>
              <a:gd name="adj2" fmla="val 120344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 dirty="0"/>
          </a:p>
        </p:txBody>
      </p:sp>
      <p:sp>
        <p:nvSpPr>
          <p:cNvPr id="7" name="AutoShape 13"/>
          <p:cNvSpPr>
            <a:spLocks noChangeArrowheads="1"/>
          </p:cNvSpPr>
          <p:nvPr/>
        </p:nvSpPr>
        <p:spPr bwMode="auto">
          <a:xfrm rot="-1085964">
            <a:off x="1802907" y="3891387"/>
            <a:ext cx="402399" cy="1131999"/>
          </a:xfrm>
          <a:prstGeom prst="curvedRightArrow">
            <a:avLst>
              <a:gd name="adj1" fmla="val 60156"/>
              <a:gd name="adj2" fmla="val 120344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762000" y="4335040"/>
            <a:ext cx="2971800" cy="1143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it-IT">
              <a:latin typeface="Book Antiqua" pitchFamily="18" charset="0"/>
              <a:ea typeface="+mn-ea"/>
            </a:endParaRPr>
          </a:p>
        </p:txBody>
      </p:sp>
      <p:sp>
        <p:nvSpPr>
          <p:cNvPr id="8" name="Oval 3"/>
          <p:cNvSpPr>
            <a:spLocks noChangeArrowheads="1"/>
          </p:cNvSpPr>
          <p:nvPr/>
        </p:nvSpPr>
        <p:spPr bwMode="auto">
          <a:xfrm>
            <a:off x="571500" y="2593375"/>
            <a:ext cx="3286125" cy="1143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it-IT">
              <a:latin typeface="Book Antiqua" pitchFamily="18" charset="0"/>
              <a:ea typeface="+mn-ea"/>
            </a:endParaRPr>
          </a:p>
        </p:txBody>
      </p:sp>
      <p:sp>
        <p:nvSpPr>
          <p:cNvPr id="108550" name="Text Box 5"/>
          <p:cNvSpPr txBox="1">
            <a:spLocks noChangeArrowheads="1"/>
          </p:cNvSpPr>
          <p:nvPr/>
        </p:nvSpPr>
        <p:spPr bwMode="auto">
          <a:xfrm>
            <a:off x="4572000" y="2754588"/>
            <a:ext cx="3886200" cy="830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it-IT" sz="2000" dirty="0">
                <a:cs typeface="Times New Roman" charset="0"/>
              </a:rPr>
              <a:t>riguardano l’individuazione e l’analisi di </a:t>
            </a:r>
            <a:r>
              <a:rPr lang="it-IT" sz="2000" dirty="0">
                <a:solidFill>
                  <a:srgbClr val="C00000"/>
                </a:solidFill>
                <a:cs typeface="Times New Roman" charset="0"/>
              </a:rPr>
              <a:t>bisogni</a:t>
            </a:r>
            <a:r>
              <a:rPr lang="it-IT" sz="2000" dirty="0">
                <a:cs typeface="Times New Roman" charset="0"/>
              </a:rPr>
              <a:t>, </a:t>
            </a:r>
            <a:r>
              <a:rPr lang="it-IT" sz="2000" dirty="0">
                <a:solidFill>
                  <a:srgbClr val="C00000"/>
                </a:solidFill>
                <a:cs typeface="Times New Roman" charset="0"/>
              </a:rPr>
              <a:t>mete</a:t>
            </a:r>
            <a:r>
              <a:rPr lang="it-IT" sz="2000" dirty="0">
                <a:cs typeface="Times New Roman" charset="0"/>
              </a:rPr>
              <a:t>, </a:t>
            </a:r>
            <a:r>
              <a:rPr lang="it-IT" sz="2000" dirty="0">
                <a:solidFill>
                  <a:srgbClr val="C00000"/>
                </a:solidFill>
                <a:cs typeface="Times New Roman" charset="0"/>
              </a:rPr>
              <a:t>scopi</a:t>
            </a:r>
            <a:r>
              <a:rPr lang="it-IT" sz="20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08551" name="Rectangle 6"/>
          <p:cNvSpPr>
            <a:spLocks noChangeArrowheads="1"/>
          </p:cNvSpPr>
          <p:nvPr/>
        </p:nvSpPr>
        <p:spPr bwMode="auto">
          <a:xfrm>
            <a:off x="4498975" y="4520993"/>
            <a:ext cx="4495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</a:pPr>
            <a:r>
              <a:rPr lang="it-IT" sz="2000" dirty="0">
                <a:cs typeface="Times New Roman" charset="0"/>
              </a:rPr>
              <a:t>si propongono di spiegare le </a:t>
            </a:r>
            <a:r>
              <a:rPr lang="it-IT" sz="2000" dirty="0">
                <a:solidFill>
                  <a:srgbClr val="C00000"/>
                </a:solidFill>
                <a:cs typeface="Times New Roman" charset="0"/>
              </a:rPr>
              <a:t>scelte</a:t>
            </a:r>
            <a:r>
              <a:rPr lang="it-IT" sz="2000" dirty="0">
                <a:cs typeface="Times New Roman" charset="0"/>
              </a:rPr>
              <a:t>, </a:t>
            </a:r>
            <a:r>
              <a:rPr lang="it-IT" sz="2000" dirty="0">
                <a:solidFill>
                  <a:srgbClr val="C00000"/>
                </a:solidFill>
                <a:cs typeface="Times New Roman" charset="0"/>
              </a:rPr>
              <a:t>l’intensità</a:t>
            </a:r>
            <a:r>
              <a:rPr lang="it-IT" sz="2000" dirty="0">
                <a:cs typeface="Times New Roman" charset="0"/>
              </a:rPr>
              <a:t>, la </a:t>
            </a:r>
            <a:r>
              <a:rPr lang="it-IT" sz="2000" dirty="0">
                <a:solidFill>
                  <a:srgbClr val="C00000"/>
                </a:solidFill>
                <a:cs typeface="Times New Roman" charset="0"/>
              </a:rPr>
              <a:t>persistenza </a:t>
            </a:r>
          </a:p>
        </p:txBody>
      </p:sp>
      <p:sp>
        <p:nvSpPr>
          <p:cNvPr id="108552" name="Rectangle 7"/>
          <p:cNvSpPr>
            <a:spLocks noChangeArrowheads="1"/>
          </p:cNvSpPr>
          <p:nvPr/>
        </p:nvSpPr>
        <p:spPr bwMode="auto">
          <a:xfrm>
            <a:off x="642938" y="2937928"/>
            <a:ext cx="3251200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000" dirty="0">
                <a:solidFill>
                  <a:srgbClr val="C00000"/>
                </a:solidFill>
                <a:cs typeface="Times New Roman" charset="0"/>
              </a:rPr>
              <a:t>TEORIE DI CONTENUTO</a:t>
            </a:r>
          </a:p>
        </p:txBody>
      </p:sp>
      <p:sp>
        <p:nvSpPr>
          <p:cNvPr id="108553" name="Rectangle 8"/>
          <p:cNvSpPr>
            <a:spLocks noChangeArrowheads="1"/>
          </p:cNvSpPr>
          <p:nvPr/>
        </p:nvSpPr>
        <p:spPr bwMode="auto">
          <a:xfrm>
            <a:off x="785813" y="4657773"/>
            <a:ext cx="2982912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000" dirty="0">
                <a:solidFill>
                  <a:srgbClr val="C00000"/>
                </a:solidFill>
                <a:cs typeface="Times New Roman" charset="0"/>
              </a:rPr>
              <a:t>TEORIE DI PROCESSO</a:t>
            </a:r>
          </a:p>
        </p:txBody>
      </p:sp>
      <p:sp>
        <p:nvSpPr>
          <p:cNvPr id="108554" name="AutoShape 9"/>
          <p:cNvSpPr>
            <a:spLocks noChangeArrowheads="1"/>
          </p:cNvSpPr>
          <p:nvPr/>
        </p:nvSpPr>
        <p:spPr bwMode="auto">
          <a:xfrm>
            <a:off x="3090972" y="2156440"/>
            <a:ext cx="1905000" cy="381000"/>
          </a:xfrm>
          <a:prstGeom prst="curvedDownArrow">
            <a:avLst>
              <a:gd name="adj1" fmla="val 100000"/>
              <a:gd name="adj2" fmla="val 200000"/>
              <a:gd name="adj3" fmla="val 33333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08555" name="AutoShape 10"/>
          <p:cNvSpPr>
            <a:spLocks noChangeArrowheads="1"/>
          </p:cNvSpPr>
          <p:nvPr/>
        </p:nvSpPr>
        <p:spPr bwMode="auto">
          <a:xfrm>
            <a:off x="3090972" y="3959234"/>
            <a:ext cx="1905000" cy="381000"/>
          </a:xfrm>
          <a:prstGeom prst="curvedDownArrow">
            <a:avLst>
              <a:gd name="adj1" fmla="val 100000"/>
              <a:gd name="adj2" fmla="val 200000"/>
              <a:gd name="adj3" fmla="val 33333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10596" name="Text Box 3"/>
          <p:cNvSpPr txBox="1">
            <a:spLocks noChangeArrowheads="1"/>
          </p:cNvSpPr>
          <p:nvPr/>
        </p:nvSpPr>
        <p:spPr bwMode="auto">
          <a:xfrm>
            <a:off x="2392363" y="5360353"/>
            <a:ext cx="6904037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t-IT" sz="2000" b="0" i="0" dirty="0">
                <a:cs typeface="Times New Roman" charset="0"/>
              </a:rPr>
              <a:t>corrisponde ad un </a:t>
            </a:r>
            <a:r>
              <a:rPr lang="it-IT" sz="2000" i="0" dirty="0">
                <a:solidFill>
                  <a:srgbClr val="C00000"/>
                </a:solidFill>
                <a:cs typeface="Times New Roman" charset="0"/>
              </a:rPr>
              <a:t>fine</a:t>
            </a:r>
            <a:r>
              <a:rPr lang="it-IT" sz="2000" b="0" i="0" dirty="0">
                <a:cs typeface="Times New Roman" charset="0"/>
              </a:rPr>
              <a:t> che si vuole raggiungere</a:t>
            </a:r>
            <a:endParaRPr lang="it-IT" sz="2000" b="0" i="0" dirty="0"/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auto">
          <a:xfrm>
            <a:off x="250825" y="2528501"/>
            <a:ext cx="14224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000" dirty="0">
                <a:solidFill>
                  <a:srgbClr val="C00000"/>
                </a:solidFill>
                <a:cs typeface="Times New Roman" charset="0"/>
              </a:rPr>
              <a:t>BISOGNO</a:t>
            </a:r>
          </a:p>
        </p:txBody>
      </p:sp>
      <p:sp>
        <p:nvSpPr>
          <p:cNvPr id="110598" name="Text Box 6"/>
          <p:cNvSpPr txBox="1">
            <a:spLocks noChangeArrowheads="1"/>
          </p:cNvSpPr>
          <p:nvPr/>
        </p:nvSpPr>
        <p:spPr bwMode="auto">
          <a:xfrm>
            <a:off x="2428875" y="2428875"/>
            <a:ext cx="624046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it-IT" sz="2000" b="0" i="0">
                <a:cs typeface="Times New Roman" charset="0"/>
              </a:rPr>
              <a:t>suggerisce l’idea di una </a:t>
            </a:r>
            <a:r>
              <a:rPr lang="it-IT" sz="2000" i="0">
                <a:solidFill>
                  <a:srgbClr val="C00000"/>
                </a:solidFill>
                <a:cs typeface="Times New Roman" charset="0"/>
              </a:rPr>
              <a:t>mancanza</a:t>
            </a:r>
            <a:r>
              <a:rPr lang="it-IT" sz="2000" b="0" i="0">
                <a:cs typeface="Times New Roman" charset="0"/>
              </a:rPr>
              <a:t>, si riferisce ad uno stato di necessità dell’individuo, è legato al </a:t>
            </a:r>
            <a:r>
              <a:rPr lang="it-IT" sz="2000" i="0">
                <a:solidFill>
                  <a:srgbClr val="C00000"/>
                </a:solidFill>
                <a:cs typeface="Times New Roman" charset="0"/>
              </a:rPr>
              <a:t>benessere</a:t>
            </a:r>
            <a:r>
              <a:rPr lang="it-IT" sz="2000" b="0" i="0">
                <a:cs typeface="Times New Roman" charset="0"/>
              </a:rPr>
              <a:t> fisico e psicologico; per stabilire un </a:t>
            </a:r>
            <a:r>
              <a:rPr lang="it-IT" sz="2000" i="0">
                <a:solidFill>
                  <a:srgbClr val="C00000"/>
                </a:solidFill>
                <a:cs typeface="Times New Roman" charset="0"/>
              </a:rPr>
              <a:t>equilibrio</a:t>
            </a:r>
            <a:r>
              <a:rPr lang="it-IT" sz="2000" b="0" i="0">
                <a:cs typeface="Times New Roman" charset="0"/>
              </a:rPr>
              <a:t> e </a:t>
            </a:r>
            <a:r>
              <a:rPr lang="it-IT" sz="2000" i="0">
                <a:solidFill>
                  <a:srgbClr val="C00000"/>
                </a:solidFill>
                <a:cs typeface="Times New Roman" charset="0"/>
              </a:rPr>
              <a:t>ridurre la discrepanza</a:t>
            </a:r>
            <a:r>
              <a:rPr lang="it-IT" sz="2000" b="0" i="0">
                <a:solidFill>
                  <a:srgbClr val="C00000"/>
                </a:solidFill>
                <a:cs typeface="Times New Roman" charset="0"/>
              </a:rPr>
              <a:t> </a:t>
            </a:r>
            <a:r>
              <a:rPr lang="it-IT" sz="2000" b="0" i="0">
                <a:cs typeface="Times New Roman" charset="0"/>
              </a:rPr>
              <a:t>tra individuo e ambiente</a:t>
            </a:r>
          </a:p>
        </p:txBody>
      </p:sp>
      <p:sp>
        <p:nvSpPr>
          <p:cNvPr id="110599" name="Text Box 8"/>
          <p:cNvSpPr txBox="1">
            <a:spLocks noChangeArrowheads="1"/>
          </p:cNvSpPr>
          <p:nvPr/>
        </p:nvSpPr>
        <p:spPr bwMode="auto">
          <a:xfrm>
            <a:off x="2539943" y="4288727"/>
            <a:ext cx="659447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 eaLnBrk="1" hangingPunct="1">
              <a:lnSpc>
                <a:spcPct val="130000"/>
              </a:lnSpc>
            </a:pPr>
            <a:r>
              <a:rPr lang="it-IT" sz="2000" b="0" i="0">
                <a:cs typeface="Times New Roman" charset="0"/>
              </a:rPr>
              <a:t>suggerisce l’idea di una </a:t>
            </a:r>
            <a:r>
              <a:rPr lang="it-IT" sz="2000" i="0">
                <a:solidFill>
                  <a:srgbClr val="C00000"/>
                </a:solidFill>
                <a:cs typeface="Times New Roman" charset="0"/>
              </a:rPr>
              <a:t>causa</a:t>
            </a:r>
            <a:r>
              <a:rPr lang="it-IT" sz="2000" b="0" i="0">
                <a:cs typeface="Times New Roman" charset="0"/>
              </a:rPr>
              <a:t> dalla quale deriva una condotta e di una </a:t>
            </a:r>
            <a:r>
              <a:rPr lang="it-IT" sz="2000" i="0">
                <a:solidFill>
                  <a:srgbClr val="C00000"/>
                </a:solidFill>
                <a:cs typeface="Times New Roman" charset="0"/>
              </a:rPr>
              <a:t>ragione</a:t>
            </a:r>
            <a:r>
              <a:rPr lang="it-IT" sz="2000" b="0" i="0">
                <a:cs typeface="Times New Roman" charset="0"/>
              </a:rPr>
              <a:t> che la giustifica</a:t>
            </a:r>
          </a:p>
        </p:txBody>
      </p:sp>
      <p:sp>
        <p:nvSpPr>
          <p:cNvPr id="110600" name="Rectangle 9"/>
          <p:cNvSpPr>
            <a:spLocks noChangeArrowheads="1"/>
          </p:cNvSpPr>
          <p:nvPr/>
        </p:nvSpPr>
        <p:spPr bwMode="auto">
          <a:xfrm>
            <a:off x="290513" y="4233165"/>
            <a:ext cx="1270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000" dirty="0">
                <a:solidFill>
                  <a:srgbClr val="C00000"/>
                </a:solidFill>
                <a:cs typeface="Times New Roman" charset="0"/>
              </a:rPr>
              <a:t>MOTIVO</a:t>
            </a:r>
          </a:p>
        </p:txBody>
      </p:sp>
      <p:sp>
        <p:nvSpPr>
          <p:cNvPr id="110601" name="Rectangle 10"/>
          <p:cNvSpPr>
            <a:spLocks noChangeArrowheads="1"/>
          </p:cNvSpPr>
          <p:nvPr/>
        </p:nvSpPr>
        <p:spPr bwMode="auto">
          <a:xfrm>
            <a:off x="403225" y="5398390"/>
            <a:ext cx="11017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000">
                <a:solidFill>
                  <a:srgbClr val="C00000"/>
                </a:solidFill>
                <a:cs typeface="Times New Roman" charset="0"/>
              </a:rPr>
              <a:t>SCOPO</a:t>
            </a:r>
          </a:p>
        </p:txBody>
      </p:sp>
      <p:sp>
        <p:nvSpPr>
          <p:cNvPr id="110602" name="AutoShape 12"/>
          <p:cNvSpPr>
            <a:spLocks noChangeArrowheads="1"/>
          </p:cNvSpPr>
          <p:nvPr/>
        </p:nvSpPr>
        <p:spPr bwMode="auto">
          <a:xfrm>
            <a:off x="1785938" y="2645976"/>
            <a:ext cx="369887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10603" name="AutoShape 13"/>
          <p:cNvSpPr>
            <a:spLocks noChangeArrowheads="1"/>
          </p:cNvSpPr>
          <p:nvPr/>
        </p:nvSpPr>
        <p:spPr bwMode="auto">
          <a:xfrm>
            <a:off x="1785938" y="4350640"/>
            <a:ext cx="369887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10604" name="AutoShape 14"/>
          <p:cNvSpPr>
            <a:spLocks noChangeArrowheads="1"/>
          </p:cNvSpPr>
          <p:nvPr/>
        </p:nvSpPr>
        <p:spPr bwMode="auto">
          <a:xfrm>
            <a:off x="1785938" y="5542853"/>
            <a:ext cx="369887" cy="3810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10605" name="Rectangle 15"/>
          <p:cNvSpPr>
            <a:spLocks noChangeArrowheads="1"/>
          </p:cNvSpPr>
          <p:nvPr/>
        </p:nvSpPr>
        <p:spPr bwMode="auto">
          <a:xfrm>
            <a:off x="3143250" y="1687513"/>
            <a:ext cx="3532188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TEORIE DI CONTENUTO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12644" name="Rectangle 15"/>
          <p:cNvSpPr>
            <a:spLocks noChangeArrowheads="1"/>
          </p:cNvSpPr>
          <p:nvPr/>
        </p:nvSpPr>
        <p:spPr bwMode="auto">
          <a:xfrm>
            <a:off x="3143250" y="1614488"/>
            <a:ext cx="3235325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TEORIE DI PROCESSO</a:t>
            </a:r>
          </a:p>
        </p:txBody>
      </p:sp>
      <p:sp>
        <p:nvSpPr>
          <p:cNvPr id="112645" name="Text Box 6"/>
          <p:cNvSpPr txBox="1">
            <a:spLocks noChangeArrowheads="1"/>
          </p:cNvSpPr>
          <p:nvPr/>
        </p:nvSpPr>
        <p:spPr bwMode="auto">
          <a:xfrm>
            <a:off x="1461057" y="2462213"/>
            <a:ext cx="151447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 dirty="0">
                <a:solidFill>
                  <a:schemeClr val="tx2"/>
                </a:solidFill>
              </a:rPr>
              <a:t>DECIDERE</a:t>
            </a:r>
          </a:p>
        </p:txBody>
      </p:sp>
      <p:sp>
        <p:nvSpPr>
          <p:cNvPr id="112646" name="Text Box 7"/>
          <p:cNvSpPr txBox="1">
            <a:spLocks noChangeArrowheads="1"/>
          </p:cNvSpPr>
          <p:nvPr/>
        </p:nvSpPr>
        <p:spPr bwMode="auto">
          <a:xfrm>
            <a:off x="6013450" y="2428875"/>
            <a:ext cx="1227138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>
                <a:solidFill>
                  <a:schemeClr val="tx2"/>
                </a:solidFill>
              </a:rPr>
              <a:t>VOLERE</a:t>
            </a:r>
          </a:p>
        </p:txBody>
      </p:sp>
      <p:sp>
        <p:nvSpPr>
          <p:cNvPr id="112647" name="Text Box 8"/>
          <p:cNvSpPr txBox="1">
            <a:spLocks noChangeArrowheads="1"/>
          </p:cNvSpPr>
          <p:nvPr/>
        </p:nvSpPr>
        <p:spPr bwMode="auto">
          <a:xfrm>
            <a:off x="323850" y="3963549"/>
            <a:ext cx="4176713" cy="210893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it-IT" sz="2000" b="0" i="0" dirty="0"/>
              <a:t>Connesso alla </a:t>
            </a:r>
            <a:r>
              <a:rPr lang="it-IT" sz="2000" i="0" dirty="0">
                <a:solidFill>
                  <a:srgbClr val="C00000"/>
                </a:solidFill>
                <a:cs typeface="Times New Roman" charset="0"/>
              </a:rPr>
              <a:t>scelta di una meta</a:t>
            </a:r>
            <a:r>
              <a:rPr lang="it-IT" sz="2000" b="0" i="0" dirty="0">
                <a:cs typeface="Times New Roman" charset="0"/>
              </a:rPr>
              <a:t>,</a:t>
            </a:r>
            <a:r>
              <a:rPr lang="it-IT" sz="2000" b="0" i="0" dirty="0"/>
              <a:t> alla </a:t>
            </a:r>
            <a:r>
              <a:rPr lang="it-IT" sz="2000" i="0" dirty="0">
                <a:solidFill>
                  <a:srgbClr val="C00000"/>
                </a:solidFill>
              </a:rPr>
              <a:t>formazione di un’intenzione </a:t>
            </a:r>
            <a:r>
              <a:rPr lang="it-IT" sz="2000" b="0" i="0" dirty="0">
                <a:cs typeface="Times New Roman" charset="0"/>
              </a:rPr>
              <a:t>ad agire in un certo modo per il suo raggiungimento,</a:t>
            </a:r>
            <a:r>
              <a:rPr lang="it-IT" sz="2000" b="0" i="0" dirty="0"/>
              <a:t> esito di processi cognitivi</a:t>
            </a:r>
            <a:endParaRPr lang="it-IT" sz="2000" b="0" i="0" dirty="0">
              <a:cs typeface="Times New Roman" charset="0"/>
            </a:endParaRPr>
          </a:p>
        </p:txBody>
      </p:sp>
      <p:sp>
        <p:nvSpPr>
          <p:cNvPr id="112648" name="Text Box 9"/>
          <p:cNvSpPr txBox="1">
            <a:spLocks noChangeArrowheads="1"/>
          </p:cNvSpPr>
          <p:nvPr/>
        </p:nvSpPr>
        <p:spPr bwMode="auto">
          <a:xfrm>
            <a:off x="4798209" y="3963549"/>
            <a:ext cx="3962400" cy="2012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it-IT" sz="2000" b="0" i="0" dirty="0" smtClean="0"/>
              <a:t>Connesso </a:t>
            </a:r>
            <a:r>
              <a:rPr lang="it-IT" sz="2000" b="0" i="0" dirty="0"/>
              <a:t>al </a:t>
            </a:r>
            <a:r>
              <a:rPr lang="it-IT" sz="2000" i="0" dirty="0">
                <a:solidFill>
                  <a:srgbClr val="C00000"/>
                </a:solidFill>
              </a:rPr>
              <a:t>raggiungimento di una meta</a:t>
            </a:r>
            <a:r>
              <a:rPr lang="it-IT" sz="2000" b="0" i="0" dirty="0"/>
              <a:t>,</a:t>
            </a:r>
            <a:r>
              <a:rPr lang="it-IT" sz="2000" i="0" dirty="0"/>
              <a:t> </a:t>
            </a:r>
            <a:r>
              <a:rPr lang="it-IT" sz="2000" b="0" i="0" dirty="0"/>
              <a:t>riguardano la determinazione che sorregge l’intenzione e sostiene l’azione fino al perseguimento della meta</a:t>
            </a:r>
          </a:p>
        </p:txBody>
      </p:sp>
      <p:sp>
        <p:nvSpPr>
          <p:cNvPr id="112649" name="AutoShape 10"/>
          <p:cNvSpPr>
            <a:spLocks noChangeArrowheads="1"/>
          </p:cNvSpPr>
          <p:nvPr/>
        </p:nvSpPr>
        <p:spPr bwMode="auto">
          <a:xfrm>
            <a:off x="1756332" y="3221038"/>
            <a:ext cx="1219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  <p:sp>
        <p:nvSpPr>
          <p:cNvPr id="112650" name="AutoShape 11"/>
          <p:cNvSpPr>
            <a:spLocks noChangeArrowheads="1"/>
          </p:cNvSpPr>
          <p:nvPr/>
        </p:nvSpPr>
        <p:spPr bwMode="auto">
          <a:xfrm>
            <a:off x="6016625" y="3200400"/>
            <a:ext cx="1219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912813"/>
            <a:ext cx="8239125" cy="644525"/>
          </a:xfrm>
        </p:spPr>
        <p:txBody>
          <a:bodyPr/>
          <a:lstStyle/>
          <a:p>
            <a:pPr algn="ctr">
              <a:defRPr/>
            </a:pPr>
            <a:r>
              <a:rPr lang="it-IT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  <a:ea typeface="+mj-ea"/>
              </a:rPr>
              <a:t>MOTIVAZIONE</a:t>
            </a:r>
            <a:endParaRPr lang="it-IT" sz="2500" dirty="0">
              <a:solidFill>
                <a:schemeClr val="tx1"/>
              </a:solidFill>
              <a:latin typeface="Book Antiqua" pitchFamily="18" charset="0"/>
              <a:ea typeface="+mj-ea"/>
            </a:endParaRPr>
          </a:p>
        </p:txBody>
      </p:sp>
      <p:sp>
        <p:nvSpPr>
          <p:cNvPr id="114692" name="Rectangle 15"/>
          <p:cNvSpPr>
            <a:spLocks noChangeArrowheads="1"/>
          </p:cNvSpPr>
          <p:nvPr/>
        </p:nvSpPr>
        <p:spPr bwMode="auto">
          <a:xfrm>
            <a:off x="3143250" y="1800225"/>
            <a:ext cx="3532188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it-IT" sz="2200">
                <a:solidFill>
                  <a:schemeClr val="folHlink"/>
                </a:solidFill>
                <a:cs typeface="Times New Roman" charset="0"/>
              </a:rPr>
              <a:t>TEORIE DI CONTENUTO</a:t>
            </a:r>
          </a:p>
        </p:txBody>
      </p:sp>
      <p:sp>
        <p:nvSpPr>
          <p:cNvPr id="114693" name="Text Box 6"/>
          <p:cNvSpPr txBox="1">
            <a:spLocks noChangeArrowheads="1"/>
          </p:cNvSpPr>
          <p:nvPr/>
        </p:nvSpPr>
        <p:spPr bwMode="auto">
          <a:xfrm>
            <a:off x="714375" y="2243138"/>
            <a:ext cx="83534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buFont typeface="Wingdings" charset="0"/>
              <a:buNone/>
            </a:pPr>
            <a:r>
              <a:rPr lang="it-IT" sz="2000">
                <a:solidFill>
                  <a:srgbClr val="800000"/>
                </a:solidFill>
              </a:rPr>
              <a:t>MODELLO DI MCLELLAND</a:t>
            </a:r>
          </a:p>
        </p:txBody>
      </p:sp>
      <p:sp>
        <p:nvSpPr>
          <p:cNvPr id="114694" name="Text Box 33"/>
          <p:cNvSpPr txBox="1">
            <a:spLocks noChangeArrowheads="1"/>
          </p:cNvSpPr>
          <p:nvPr/>
        </p:nvSpPr>
        <p:spPr bwMode="auto">
          <a:xfrm>
            <a:off x="571500" y="3286125"/>
            <a:ext cx="80010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1pPr>
            <a:lvl2pPr marL="742950" indent="-28575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2pPr>
            <a:lvl3pPr marL="11430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3pPr>
            <a:lvl4pPr marL="16002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4pPr>
            <a:lvl5pPr marL="2057400" indent="-228600" algn="l" eaLnBrk="0" hangingPunct="0"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170000"/>
              </a:lnSpc>
              <a:spcBef>
                <a:spcPct val="5000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Book Antiqu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r>
              <a:rPr lang="it-IT" sz="2000" i="0"/>
              <a:t>Distingue</a:t>
            </a:r>
          </a:p>
          <a:p>
            <a:pPr algn="ctr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r>
              <a:rPr lang="it-IT" sz="2000" i="0"/>
              <a:t>TRE diverse </a:t>
            </a:r>
            <a:r>
              <a:rPr lang="it-IT" sz="2000" i="0">
                <a:solidFill>
                  <a:srgbClr val="800000"/>
                </a:solidFill>
              </a:rPr>
              <a:t>costellazioni motivazionali</a:t>
            </a:r>
          </a:p>
          <a:p>
            <a:pPr algn="ctr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r>
              <a:rPr lang="it-IT" sz="2000" i="0"/>
              <a:t>che riflettono </a:t>
            </a:r>
            <a:r>
              <a:rPr lang="it-IT" sz="2000" i="0">
                <a:solidFill>
                  <a:srgbClr val="800000"/>
                </a:solidFill>
              </a:rPr>
              <a:t>bisogni</a:t>
            </a:r>
            <a:r>
              <a:rPr lang="it-IT" sz="2000" i="0"/>
              <a:t> e </a:t>
            </a:r>
            <a:r>
              <a:rPr lang="it-IT" sz="2000" i="0">
                <a:solidFill>
                  <a:srgbClr val="800000"/>
                </a:solidFill>
              </a:rPr>
              <a:t>motivi differenti</a:t>
            </a:r>
          </a:p>
          <a:p>
            <a:pPr algn="ctr" eaLnBrk="1" hangingPunct="1">
              <a:lnSpc>
                <a:spcPct val="110000"/>
              </a:lnSpc>
              <a:buClr>
                <a:schemeClr val="accent2"/>
              </a:buClr>
              <a:buSzPct val="150000"/>
              <a:buFont typeface="Wingdings 3" charset="0"/>
              <a:buNone/>
            </a:pPr>
            <a:r>
              <a:rPr lang="it-IT" sz="2000" i="0"/>
              <a:t>e si traducono in </a:t>
            </a:r>
            <a:r>
              <a:rPr lang="it-IT" sz="2000" i="0">
                <a:solidFill>
                  <a:srgbClr val="800000"/>
                </a:solidFill>
              </a:rPr>
              <a:t>diversi comportamenti  </a:t>
            </a:r>
            <a:r>
              <a:rPr lang="it-IT" sz="2000" i="0"/>
              <a:t>finalizzati a perseguire determinati scopi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 di giornal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Carta di giornale.thmx</Template>
  <TotalTime>31</TotalTime>
  <Words>2518</Words>
  <Application>Microsoft Macintosh PowerPoint</Application>
  <PresentationFormat>Presentazione su schermo (4:3)</PresentationFormat>
  <Paragraphs>482</Paragraphs>
  <Slides>43</Slides>
  <Notes>42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43</vt:i4>
      </vt:variant>
    </vt:vector>
  </HeadingPairs>
  <TitlesOfParts>
    <vt:vector size="55" baseType="lpstr">
      <vt:lpstr>Book Antiqua</vt:lpstr>
      <vt:lpstr>Calibri</vt:lpstr>
      <vt:lpstr>Impact</vt:lpstr>
      <vt:lpstr>ＭＳ Ｐゴシック</vt:lpstr>
      <vt:lpstr>Symbol</vt:lpstr>
      <vt:lpstr>Tahoma</vt:lpstr>
      <vt:lpstr>Verdana</vt:lpstr>
      <vt:lpstr>Wingdings 3</vt:lpstr>
      <vt:lpstr>Arial</vt:lpstr>
      <vt:lpstr>Times New Roman</vt:lpstr>
      <vt:lpstr>Wingdings</vt:lpstr>
      <vt:lpstr>Carta di giornale</vt:lpstr>
      <vt:lpstr>Presentazione di PowerPoint</vt:lpstr>
      <vt:lpstr>MOTIVAZIONE</vt:lpstr>
      <vt:lpstr>MOTIVAZIONE</vt:lpstr>
      <vt:lpstr>MOTIVAZIONE</vt:lpstr>
      <vt:lpstr>MOTIVAZIONE</vt:lpstr>
      <vt:lpstr>MOTIVAZIONE</vt:lpstr>
      <vt:lpstr>MOTIVAZIONE</vt:lpstr>
      <vt:lpstr>MOTIVAZIONE</vt:lpstr>
      <vt:lpstr>MOTIVAZIONE</vt:lpstr>
      <vt:lpstr>MOTIVAZIONE</vt:lpstr>
      <vt:lpstr>MOTIVAZIONE</vt:lpstr>
      <vt:lpstr>MOTIVAZIONE</vt:lpstr>
      <vt:lpstr>MOTIVAZIONE</vt:lpstr>
      <vt:lpstr>MOTIVAZIONE</vt:lpstr>
      <vt:lpstr>MOTIVAZIONE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SODDISFAZIONE</vt:lpstr>
      <vt:lpstr>SODDISFAZIONE</vt:lpstr>
      <vt:lpstr>CAUSE DELL’INSODDISFAZIONE LAVORATIVA</vt:lpstr>
      <vt:lpstr>CONSEGUENZE DELL’INSODDISFAZIONE LAVORATIVA</vt:lpstr>
      <vt:lpstr>SODDISFAZIONE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  <vt:lpstr>IMPEGNO ORGANIZZATIVO (organizational commitment)</vt:lpstr>
    </vt:vector>
  </TitlesOfParts>
  <Company>Università di Ferrara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Motivazione al lavoro</dc:title>
  <dc:creator>Stefano Caracciolo</dc:creator>
  <cp:lastModifiedBy>Stefano Caracciolo</cp:lastModifiedBy>
  <cp:revision>9</cp:revision>
  <dcterms:created xsi:type="dcterms:W3CDTF">2012-03-01T08:59:40Z</dcterms:created>
  <dcterms:modified xsi:type="dcterms:W3CDTF">2016-04-10T22:42:27Z</dcterms:modified>
</cp:coreProperties>
</file>